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30" r:id="rId2"/>
    <p:sldId id="259" r:id="rId3"/>
    <p:sldId id="260" r:id="rId4"/>
    <p:sldId id="261" r:id="rId5"/>
    <p:sldId id="262" r:id="rId6"/>
    <p:sldId id="264" r:id="rId7"/>
    <p:sldId id="294" r:id="rId8"/>
    <p:sldId id="266" r:id="rId9"/>
    <p:sldId id="295" r:id="rId10"/>
    <p:sldId id="268" r:id="rId11"/>
    <p:sldId id="269" r:id="rId12"/>
    <p:sldId id="270" r:id="rId13"/>
    <p:sldId id="296" r:id="rId14"/>
    <p:sldId id="272" r:id="rId15"/>
    <p:sldId id="273" r:id="rId16"/>
    <p:sldId id="297" r:id="rId17"/>
    <p:sldId id="275" r:id="rId18"/>
    <p:sldId id="277" r:id="rId19"/>
    <p:sldId id="276" r:id="rId20"/>
    <p:sldId id="298" r:id="rId21"/>
    <p:sldId id="279" r:id="rId22"/>
    <p:sldId id="280" r:id="rId23"/>
    <p:sldId id="299" r:id="rId24"/>
    <p:sldId id="282" r:id="rId25"/>
    <p:sldId id="300" r:id="rId26"/>
    <p:sldId id="284" r:id="rId27"/>
    <p:sldId id="292" r:id="rId28"/>
    <p:sldId id="301" r:id="rId29"/>
    <p:sldId id="287" r:id="rId30"/>
    <p:sldId id="302"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BBBD6-3074-490C-BCC1-364017716DBE}"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48C2B-2F36-4044-B571-039B48B91101}" type="slidenum">
              <a:rPr lang="en-IN" smtClean="0"/>
              <a:t>‹#›</a:t>
            </a:fld>
            <a:endParaRPr lang="en-IN"/>
          </a:p>
        </p:txBody>
      </p:sp>
    </p:spTree>
    <p:extLst>
      <p:ext uri="{BB962C8B-B14F-4D97-AF65-F5344CB8AC3E}">
        <p14:creationId xmlns:p14="http://schemas.microsoft.com/office/powerpoint/2010/main" val="157939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B3BC7-85E7-4F14-92E5-052A23E49A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0948E-3543-42EF-B7CB-71A8ADB63C7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7397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p:txBody>
          <a:bodyPr/>
          <a:lstStyle/>
          <a:p>
            <a:r>
              <a:rPr lang="en-US" dirty="0"/>
              <a:t>a lexical item is a single word, a part of a word, or a chain of words (catena) that forms the basic elements of a language's lexicon ..</a:t>
            </a:r>
          </a:p>
          <a:p>
            <a:endParaRPr lang="en-US" dirty="0"/>
          </a:p>
          <a:p>
            <a:r>
              <a:rPr lang="en-US" dirty="0"/>
              <a:t>Slides 5-11 through 5-12: The exercise is worth 7 minutes and the Do Now is worth 2 more.</a:t>
            </a:r>
          </a:p>
          <a:p>
            <a:endParaRPr lang="en-US" dirty="0"/>
          </a:p>
          <a:p>
            <a:r>
              <a:rPr lang="en-US" dirty="0"/>
              <a:t>On slide 5-12, make sure they understand that global goes all the way back up to the global scope not to an intermediate scope.</a:t>
            </a:r>
          </a:p>
        </p:txBody>
      </p:sp>
      <p:sp>
        <p:nvSpPr>
          <p:cNvPr id="3" name="Slide Image Placeholder 2">
            <a:extLst>
              <a:ext uri="{FF2B5EF4-FFF2-40B4-BE49-F238E27FC236}">
                <a16:creationId xmlns:a16="http://schemas.microsoft.com/office/drawing/2014/main" id="{F3AFB637-C34E-4B86-A510-ED3DFF684ED2}"/>
              </a:ext>
            </a:extLst>
          </p:cNvPr>
          <p:cNvSpPr>
            <a:spLocks noGrp="1" noRot="1" noChangeAspect="1"/>
          </p:cNvSpPr>
          <p:nvPr>
            <p:ph type="sldImg"/>
          </p:nvPr>
        </p:nvSpPr>
        <p:spPr/>
      </p:sp>
    </p:spTree>
    <p:extLst>
      <p:ext uri="{BB962C8B-B14F-4D97-AF65-F5344CB8AC3E}">
        <p14:creationId xmlns:p14="http://schemas.microsoft.com/office/powerpoint/2010/main" val="344059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was put in more for completeness than actual use. Experts-only kind of stuff. I personally would ban this and just pass the variable in. If you have made the point already, scope creates errors that are hard to find. Passing variable is safer. It is when the student sees it, they know what is happening.</a:t>
            </a:r>
          </a:p>
          <a:p>
            <a:endParaRPr lang="en-US" dirty="0"/>
          </a:p>
          <a:p>
            <a:r>
              <a:rPr lang="en-US" dirty="0"/>
              <a:t>If this is truly a non-programmer class, I pull this slide.</a:t>
            </a:r>
          </a:p>
        </p:txBody>
      </p:sp>
      <p:sp>
        <p:nvSpPr>
          <p:cNvPr id="5" name="Slide Image Placeholder 4">
            <a:extLst>
              <a:ext uri="{FF2B5EF4-FFF2-40B4-BE49-F238E27FC236}">
                <a16:creationId xmlns:a16="http://schemas.microsoft.com/office/drawing/2014/main" id="{FC7BBFC7-BF6A-4670-B5C9-08A68F3ABCB6}"/>
              </a:ext>
            </a:extLst>
          </p:cNvPr>
          <p:cNvSpPr>
            <a:spLocks noGrp="1" noRot="1" noChangeAspect="1"/>
          </p:cNvSpPr>
          <p:nvPr>
            <p:ph type="sldImg"/>
          </p:nvPr>
        </p:nvSpPr>
        <p:spPr/>
      </p:sp>
    </p:spTree>
    <p:extLst>
      <p:ext uri="{BB962C8B-B14F-4D97-AF65-F5344CB8AC3E}">
        <p14:creationId xmlns:p14="http://schemas.microsoft.com/office/powerpoint/2010/main" val="50369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is another one that is probably for experts only. If this is not a refresher for the students, I usually pull this slide.</a:t>
            </a:r>
          </a:p>
          <a:p>
            <a:endParaRPr lang="en-US" dirty="0"/>
          </a:p>
          <a:p>
            <a:r>
              <a:rPr lang="en-US" dirty="0"/>
              <a:t>If you use it, note that line 16 is commented out. This is to show that you must define nonlocal in the immediately enclosing scope. Just another way to get around passing a variable in. </a:t>
            </a:r>
          </a:p>
        </p:txBody>
      </p:sp>
      <p:sp>
        <p:nvSpPr>
          <p:cNvPr id="5" name="Slide Image Placeholder 4">
            <a:extLst>
              <a:ext uri="{FF2B5EF4-FFF2-40B4-BE49-F238E27FC236}">
                <a16:creationId xmlns:a16="http://schemas.microsoft.com/office/drawing/2014/main" id="{80A37CEB-7BFF-4818-B9D3-5C81C512F47E}"/>
              </a:ext>
            </a:extLst>
          </p:cNvPr>
          <p:cNvSpPr>
            <a:spLocks noGrp="1" noRot="1" noChangeAspect="1"/>
          </p:cNvSpPr>
          <p:nvPr>
            <p:ph type="sldImg"/>
          </p:nvPr>
        </p:nvSpPr>
        <p:spPr/>
      </p:sp>
    </p:spTree>
    <p:extLst>
      <p:ext uri="{BB962C8B-B14F-4D97-AF65-F5344CB8AC3E}">
        <p14:creationId xmlns:p14="http://schemas.microsoft.com/office/powerpoint/2010/main" val="2725509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ACB2AA0-9E7B-4149-A449-C793FF9CCFF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3DA9E62-C2E7-4C2B-A509-1F4AD53013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24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124AF6A-DC58-44CA-BCB2-9F10D0C00DAC}"/>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B8175B1-7258-4D52-9CA2-A3335B96A9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1196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1ED41E2-C29A-4FF2-964D-16E0768EF95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226BB03-7683-4810-8033-7157527DE2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6732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72FDB0B-A03E-4D60-8BF6-93FFBC2AE57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37775C9-AC22-4D9D-9788-C0412D09AB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120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body" sz="quarter" idx="1"/>
          </p:nvPr>
        </p:nvSpPr>
        <p:spPr/>
        <p:txBody>
          <a:bodyPr/>
          <a:lstStyle/>
          <a:p>
            <a:r>
              <a:rPr lang="en-US" dirty="0"/>
              <a:t>On slide 5-19, I find I have a difficult time explaining objects and functions and have to allocate 10 minutes for this.</a:t>
            </a:r>
          </a:p>
        </p:txBody>
      </p:sp>
      <p:sp>
        <p:nvSpPr>
          <p:cNvPr id="3" name="Slide Image Placeholder 2">
            <a:extLst>
              <a:ext uri="{FF2B5EF4-FFF2-40B4-BE49-F238E27FC236}">
                <a16:creationId xmlns:a16="http://schemas.microsoft.com/office/drawing/2014/main" id="{8090F84D-AC60-4C7A-9970-4405C4A058FA}"/>
              </a:ext>
            </a:extLst>
          </p:cNvPr>
          <p:cNvSpPr>
            <a:spLocks noGrp="1" noRot="1" noChangeAspect="1"/>
          </p:cNvSpPr>
          <p:nvPr>
            <p:ph type="sldImg"/>
          </p:nvPr>
        </p:nvSpPr>
        <p:spPr/>
      </p:sp>
    </p:spTree>
    <p:extLst>
      <p:ext uri="{BB962C8B-B14F-4D97-AF65-F5344CB8AC3E}">
        <p14:creationId xmlns:p14="http://schemas.microsoft.com/office/powerpoint/2010/main" val="2245419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851CA36-F075-43A0-9514-3B59E9C7C8F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490C4AF-D11B-45FD-BFB3-401D31BD49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3156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DDEA353-48A4-48F0-AC98-B8649ED4006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E48555C-FA60-47B7-A287-662C8C2867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26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236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9028ED7-DBD0-43B4-8C89-964759AB22C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87D7A73-800F-40D3-B579-0298272E38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97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body" sz="quarter" idx="1"/>
          </p:nvPr>
        </p:nvSpPr>
        <p:spPr/>
        <p:txBody>
          <a:bodyPr/>
          <a:lstStyle/>
          <a:p>
            <a:r>
              <a:rPr lang="en-US" dirty="0"/>
              <a:t>Slide 5-22. I have a version of this with a huge amount of exercises showing each version. No one was interested. Spend 2 minutes, say there are lots of ways of passing and make sure they know positional. There are short programs for all of these for the intermediate programmer or those with an interest for private work.</a:t>
            </a:r>
          </a:p>
        </p:txBody>
      </p:sp>
      <p:sp>
        <p:nvSpPr>
          <p:cNvPr id="3" name="Slide Image Placeholder 2">
            <a:extLst>
              <a:ext uri="{FF2B5EF4-FFF2-40B4-BE49-F238E27FC236}">
                <a16:creationId xmlns:a16="http://schemas.microsoft.com/office/drawing/2014/main" id="{2EEEBDC9-F8B8-4E9F-8DC9-2826A23A737B}"/>
              </a:ext>
            </a:extLst>
          </p:cNvPr>
          <p:cNvSpPr>
            <a:spLocks noGrp="1" noRot="1" noChangeAspect="1"/>
          </p:cNvSpPr>
          <p:nvPr>
            <p:ph type="sldImg"/>
          </p:nvPr>
        </p:nvSpPr>
        <p:spPr/>
      </p:sp>
    </p:spTree>
    <p:extLst>
      <p:ext uri="{BB962C8B-B14F-4D97-AF65-F5344CB8AC3E}">
        <p14:creationId xmlns:p14="http://schemas.microsoft.com/office/powerpoint/2010/main" val="646811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p:txBody>
          <a:bodyPr/>
          <a:lstStyle/>
          <a:p>
            <a:r>
              <a:rPr lang="en-US" dirty="0"/>
              <a:t>Read through the exercise and the programs and you will see that you can start with a simple pass and in a few minutes demonstrate all of the passes. I find this teaches all that needs to be known. Start with a simple passing and build the other ones from the simple program. Exercise in 5.4 is optional.</a:t>
            </a:r>
          </a:p>
        </p:txBody>
      </p:sp>
      <p:sp>
        <p:nvSpPr>
          <p:cNvPr id="3" name="Slide Image Placeholder 2">
            <a:extLst>
              <a:ext uri="{FF2B5EF4-FFF2-40B4-BE49-F238E27FC236}">
                <a16:creationId xmlns:a16="http://schemas.microsoft.com/office/drawing/2014/main" id="{861E2DDA-F77D-49BA-B4FB-0E074CA363D1}"/>
              </a:ext>
            </a:extLst>
          </p:cNvPr>
          <p:cNvSpPr>
            <a:spLocks noGrp="1" noRot="1" noChangeAspect="1"/>
          </p:cNvSpPr>
          <p:nvPr>
            <p:ph type="sldImg"/>
          </p:nvPr>
        </p:nvSpPr>
        <p:spPr/>
      </p:sp>
    </p:spTree>
    <p:extLst>
      <p:ext uri="{BB962C8B-B14F-4D97-AF65-F5344CB8AC3E}">
        <p14:creationId xmlns:p14="http://schemas.microsoft.com/office/powerpoint/2010/main" val="79389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71A5259-B3F4-46D4-A29B-24685F49A80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CA65F84-257F-4A3B-B444-9AD6BAF3BD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512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body" sz="quarter" idx="1"/>
          </p:nvPr>
        </p:nvSpPr>
        <p:spPr/>
        <p:txBody>
          <a:bodyPr/>
          <a:lstStyle/>
          <a:p>
            <a:r>
              <a:rPr lang="en-US" dirty="0"/>
              <a:t>Exercise 5.5 is necessary for advanced Python work. There usually isn’t a problem with this. Use 5 minutes at most to do the work.</a:t>
            </a:r>
          </a:p>
        </p:txBody>
      </p:sp>
      <p:sp>
        <p:nvSpPr>
          <p:cNvPr id="3" name="Slide Image Placeholder 2">
            <a:extLst>
              <a:ext uri="{FF2B5EF4-FFF2-40B4-BE49-F238E27FC236}">
                <a16:creationId xmlns:a16="http://schemas.microsoft.com/office/drawing/2014/main" id="{E3915C47-BA33-4858-8CCA-E5FBCD5497F7}"/>
              </a:ext>
            </a:extLst>
          </p:cNvPr>
          <p:cNvSpPr>
            <a:spLocks noGrp="1" noRot="1" noChangeAspect="1"/>
          </p:cNvSpPr>
          <p:nvPr>
            <p:ph type="sldImg"/>
          </p:nvPr>
        </p:nvSpPr>
        <p:spPr/>
      </p:sp>
    </p:spTree>
    <p:extLst>
      <p:ext uri="{BB962C8B-B14F-4D97-AF65-F5344CB8AC3E}">
        <p14:creationId xmlns:p14="http://schemas.microsoft.com/office/powerpoint/2010/main" val="3897584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83E96D1-D8AA-488E-982F-9B08C0C60AC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DDC4FCE-090A-457B-AA52-2D873E66E1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8231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9522BC9-8072-4565-8CB8-D9CFE3C8625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135CA41-E444-4E8D-970E-DEC3F8CE80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3451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CF6804-6B12-4CCB-858E-CE9E9028758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DFCAEF7-2BA9-475C-958F-F7DE3D137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6410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1C03EFB-C957-4882-9146-537DC8344E4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C75FCBA-A99B-4EA6-AA65-983FDABB66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50652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p:cNvSpPr>
          <p:nvPr>
            <p:ph type="body" sz="quarter" idx="1"/>
          </p:nvPr>
        </p:nvSpPr>
        <p:spPr/>
        <p:txBody>
          <a:bodyPr/>
          <a:lstStyle/>
          <a:p>
            <a:r>
              <a:rPr lang="en-US" dirty="0"/>
              <a:t>Exercise 5-6 is again useful only if they did not understand functions or need a review. It can easily be skipped if time is needed.</a:t>
            </a:r>
          </a:p>
        </p:txBody>
      </p:sp>
      <p:sp>
        <p:nvSpPr>
          <p:cNvPr id="3" name="Slide Image Placeholder 2">
            <a:extLst>
              <a:ext uri="{FF2B5EF4-FFF2-40B4-BE49-F238E27FC236}">
                <a16:creationId xmlns:a16="http://schemas.microsoft.com/office/drawing/2014/main" id="{AF1DA24D-9982-4CD6-9DA5-34E282122C53}"/>
              </a:ext>
            </a:extLst>
          </p:cNvPr>
          <p:cNvSpPr>
            <a:spLocks noGrp="1" noRot="1" noChangeAspect="1"/>
          </p:cNvSpPr>
          <p:nvPr>
            <p:ph type="sldImg"/>
          </p:nvPr>
        </p:nvSpPr>
        <p:spPr/>
      </p:sp>
    </p:spTree>
    <p:extLst>
      <p:ext uri="{BB962C8B-B14F-4D97-AF65-F5344CB8AC3E}">
        <p14:creationId xmlns:p14="http://schemas.microsoft.com/office/powerpoint/2010/main" val="89685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3DB15F1-9283-483B-89B2-2EE2E2D3395E}"/>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8A40795-5720-44D9-B069-51B808ABD1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5628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They should have see built-in in the scoping exercise. I have LEGBE here to help them remember the sequence not as a part of the course.</a:t>
            </a:r>
          </a:p>
          <a:p>
            <a:endParaRPr lang="en-US" dirty="0"/>
          </a:p>
        </p:txBody>
      </p:sp>
      <p:sp>
        <p:nvSpPr>
          <p:cNvPr id="5" name="Slide Image Placeholder 4">
            <a:extLst>
              <a:ext uri="{FF2B5EF4-FFF2-40B4-BE49-F238E27FC236}">
                <a16:creationId xmlns:a16="http://schemas.microsoft.com/office/drawing/2014/main" id="{22B53301-1811-4839-A345-236EF36211E6}"/>
              </a:ext>
            </a:extLst>
          </p:cNvPr>
          <p:cNvSpPr>
            <a:spLocks noGrp="1" noRot="1" noChangeAspect="1"/>
          </p:cNvSpPr>
          <p:nvPr>
            <p:ph type="sldImg"/>
          </p:nvPr>
        </p:nvSpPr>
        <p:spPr/>
      </p:sp>
    </p:spTree>
    <p:extLst>
      <p:ext uri="{BB962C8B-B14F-4D97-AF65-F5344CB8AC3E}">
        <p14:creationId xmlns:p14="http://schemas.microsoft.com/office/powerpoint/2010/main" val="447041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5AC5F34-2BB7-471E-A292-2560F2DC317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C9E1267-38CA-47A0-8A9D-CB7E8F40E8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14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body" sz="quarter" idx="1"/>
          </p:nvPr>
        </p:nvSpPr>
        <p:spPr/>
        <p:txBody>
          <a:bodyPr/>
          <a:lstStyle/>
          <a:p>
            <a:r>
              <a:rPr lang="en-US" dirty="0"/>
              <a:t>Slide 5-5: Make sure to point out the : at the end of the definition line.</a:t>
            </a:r>
          </a:p>
        </p:txBody>
      </p:sp>
      <p:sp>
        <p:nvSpPr>
          <p:cNvPr id="3" name="Slide Image Placeholder 2">
            <a:extLst>
              <a:ext uri="{FF2B5EF4-FFF2-40B4-BE49-F238E27FC236}">
                <a16:creationId xmlns:a16="http://schemas.microsoft.com/office/drawing/2014/main" id="{5CB47446-32B6-477C-AEB6-A4D0C6196898}"/>
              </a:ext>
            </a:extLst>
          </p:cNvPr>
          <p:cNvSpPr>
            <a:spLocks noGrp="1" noRot="1" noChangeAspect="1"/>
          </p:cNvSpPr>
          <p:nvPr>
            <p:ph type="sldImg"/>
          </p:nvPr>
        </p:nvSpPr>
        <p:spPr/>
      </p:sp>
    </p:spTree>
    <p:extLst>
      <p:ext uri="{BB962C8B-B14F-4D97-AF65-F5344CB8AC3E}">
        <p14:creationId xmlns:p14="http://schemas.microsoft.com/office/powerpoint/2010/main" val="246798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Briefly explain about f-string formatting.</a:t>
            </a:r>
          </a:p>
          <a:p>
            <a:endParaRPr lang="en-US" dirty="0"/>
          </a:p>
          <a:p>
            <a:r>
              <a:rPr lang="en-US" dirty="0"/>
              <a:t>Questions: what happens with input being 3 and 3? </a:t>
            </a:r>
          </a:p>
          <a:p>
            <a:r>
              <a:rPr lang="en-US" dirty="0"/>
              <a:t>                  And how do you fix it?</a:t>
            </a:r>
          </a:p>
          <a:p>
            <a:r>
              <a:rPr lang="en-US" dirty="0"/>
              <a:t>                  Can you use true in all lowercase?</a:t>
            </a:r>
          </a:p>
          <a:p>
            <a:r>
              <a:rPr lang="en-US" dirty="0"/>
              <a:t>                  Can you max and match spaces and tabs </a:t>
            </a:r>
          </a:p>
          <a:p>
            <a:endParaRPr lang="en-US" dirty="0"/>
          </a:p>
        </p:txBody>
      </p:sp>
      <p:sp>
        <p:nvSpPr>
          <p:cNvPr id="5" name="Slide Image Placeholder 4">
            <a:extLst>
              <a:ext uri="{FF2B5EF4-FFF2-40B4-BE49-F238E27FC236}">
                <a16:creationId xmlns:a16="http://schemas.microsoft.com/office/drawing/2014/main" id="{EEB0DE73-3C9F-4903-B386-95D8C3F0D3C3}"/>
              </a:ext>
            </a:extLst>
          </p:cNvPr>
          <p:cNvSpPr>
            <a:spLocks noGrp="1" noRot="1" noChangeAspect="1"/>
          </p:cNvSpPr>
          <p:nvPr>
            <p:ph type="sldImg"/>
          </p:nvPr>
        </p:nvSpPr>
        <p:spPr/>
      </p:sp>
    </p:spTree>
    <p:extLst>
      <p:ext uri="{BB962C8B-B14F-4D97-AF65-F5344CB8AC3E}">
        <p14:creationId xmlns:p14="http://schemas.microsoft.com/office/powerpoint/2010/main" val="294735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Question: Can you think of a way to return multiple values?</a:t>
            </a:r>
          </a:p>
        </p:txBody>
      </p:sp>
      <p:sp>
        <p:nvSpPr>
          <p:cNvPr id="7" name="Slide Image Placeholder 6">
            <a:extLst>
              <a:ext uri="{FF2B5EF4-FFF2-40B4-BE49-F238E27FC236}">
                <a16:creationId xmlns:a16="http://schemas.microsoft.com/office/drawing/2014/main" id="{15E1446A-B172-40EC-9CC4-5D88A52DA195}"/>
              </a:ext>
            </a:extLst>
          </p:cNvPr>
          <p:cNvSpPr>
            <a:spLocks noGrp="1" noRot="1" noChangeAspect="1"/>
          </p:cNvSpPr>
          <p:nvPr>
            <p:ph type="sldImg"/>
          </p:nvPr>
        </p:nvSpPr>
        <p:spPr/>
      </p:sp>
    </p:spTree>
    <p:extLst>
      <p:ext uri="{BB962C8B-B14F-4D97-AF65-F5344CB8AC3E}">
        <p14:creationId xmlns:p14="http://schemas.microsoft.com/office/powerpoint/2010/main" val="33333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computer science, polymorphism describes the concept that you can access objects of different types through the same interface.</a:t>
            </a:r>
          </a:p>
        </p:txBody>
      </p:sp>
      <p:sp>
        <p:nvSpPr>
          <p:cNvPr id="5" name="Slide Image Placeholder 4">
            <a:extLst>
              <a:ext uri="{FF2B5EF4-FFF2-40B4-BE49-F238E27FC236}">
                <a16:creationId xmlns:a16="http://schemas.microsoft.com/office/drawing/2014/main" id="{BCEF1A27-DA0D-4B60-A202-AC592608E409}"/>
              </a:ext>
            </a:extLst>
          </p:cNvPr>
          <p:cNvSpPr>
            <a:spLocks noGrp="1" noRot="1" noChangeAspect="1"/>
          </p:cNvSpPr>
          <p:nvPr>
            <p:ph type="sldImg"/>
          </p:nvPr>
        </p:nvSpPr>
        <p:spPr/>
      </p:sp>
    </p:spTree>
    <p:extLst>
      <p:ext uri="{BB962C8B-B14F-4D97-AF65-F5344CB8AC3E}">
        <p14:creationId xmlns:p14="http://schemas.microsoft.com/office/powerpoint/2010/main" val="377956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conversion, get_number, may have a problem which should have at least been documented. What to do if it isn’t a number. Here, the object is returned.</a:t>
            </a:r>
          </a:p>
          <a:p>
            <a:r>
              <a:rPr lang="en-US" dirty="0"/>
              <a:t>You will need to talk through a very simple try-accept block. </a:t>
            </a:r>
          </a:p>
          <a:p>
            <a:endParaRPr lang="en-US" dirty="0"/>
          </a:p>
          <a:p>
            <a:r>
              <a:rPr lang="en-US" dirty="0"/>
              <a:t>You could have students convert last print to f-string to see why it is preferred.</a:t>
            </a:r>
          </a:p>
          <a:p>
            <a:endParaRPr lang="en-US" dirty="0"/>
          </a:p>
          <a:p>
            <a:endParaRPr lang="en-US" dirty="0"/>
          </a:p>
        </p:txBody>
      </p:sp>
      <p:sp>
        <p:nvSpPr>
          <p:cNvPr id="5" name="Slide Image Placeholder 4">
            <a:extLst>
              <a:ext uri="{FF2B5EF4-FFF2-40B4-BE49-F238E27FC236}">
                <a16:creationId xmlns:a16="http://schemas.microsoft.com/office/drawing/2014/main" id="{8F8D85D7-341D-4B0C-878B-591A6CD661C3}"/>
              </a:ext>
            </a:extLst>
          </p:cNvPr>
          <p:cNvSpPr>
            <a:spLocks noGrp="1" noRot="1" noChangeAspect="1"/>
          </p:cNvSpPr>
          <p:nvPr>
            <p:ph type="sldImg"/>
          </p:nvPr>
        </p:nvSpPr>
        <p:spPr/>
      </p:sp>
    </p:spTree>
    <p:extLst>
      <p:ext uri="{BB962C8B-B14F-4D97-AF65-F5344CB8AC3E}">
        <p14:creationId xmlns:p14="http://schemas.microsoft.com/office/powerpoint/2010/main" val="208924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055AD5-5345-4F6A-A641-1E7AE92A06E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76F6DA8-FAD1-4F4A-85F3-B63AE844EF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092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9158-3518-901E-7E60-F63120105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F9D038-A3DB-EB6C-5510-623BAD5AB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C8FF13-1451-E21E-8033-C3583606801C}"/>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670AC28E-38EC-3BC3-1904-3E53B749E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CDB57-D569-8758-2A94-A8DCF77265A4}"/>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291507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3103-1EBB-E9C8-8428-9C7B488CC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F6B158-5D76-E063-931D-A64D77AED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832D0-35C7-D4BE-A6E7-02F4C916D3C2}"/>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AB656D2A-F4BD-B802-A1C7-586690D41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094A3-83F7-528A-5909-12874012343D}"/>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93354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EBB664-E57A-B30B-E4BC-96D13AD8A9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BC79F3-0E90-540D-3BCF-DB84062A5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81F30-47D2-C1C8-012B-E1D9EC2A2E81}"/>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F7CBCB55-A206-0899-9ADC-255E50973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51ECE-01F7-F92F-970B-AD5C685DFD27}"/>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68587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ructure Sli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3656605" y="1285702"/>
            <a:ext cx="7656855" cy="4402404"/>
          </a:xfrm>
        </p:spPr>
        <p:txBody>
          <a:bodyPr/>
          <a:lstStyle>
            <a:lvl1pPr marL="0" indent="0">
              <a:lnSpc>
                <a:spcPct val="150000"/>
              </a:lnSpc>
              <a:spcBef>
                <a:spcPts val="800"/>
              </a:spcBef>
              <a:spcAft>
                <a:spcPts val="800"/>
              </a:spcAft>
              <a:buFont typeface="Arial" pitchFamily="34" charset="0"/>
              <a:buNone/>
              <a:defRPr sz="2400" b="1"/>
            </a:lvl1pPr>
            <a:lvl2pPr marL="0" indent="0">
              <a:lnSpc>
                <a:spcPct val="150000"/>
              </a:lnSpc>
              <a:spcBef>
                <a:spcPts val="800"/>
              </a:spcBef>
              <a:spcAft>
                <a:spcPts val="800"/>
              </a:spcAft>
              <a:buFont typeface="Arial" pitchFamily="34" charset="0"/>
              <a:buNone/>
              <a:tabLst/>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6841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 Now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091439"/>
            <a:ext cx="11582400" cy="5031655"/>
          </a:xfrm>
        </p:spPr>
        <p:txBody>
          <a:bodyPr/>
          <a:lstStyle>
            <a:lvl1pPr>
              <a:defRPr sz="2133"/>
            </a:lvl1pPr>
            <a:lvl2pPr>
              <a:defRPr sz="2133"/>
            </a:lvl2pPr>
            <a:lvl3pPr>
              <a:defRPr sz="2133"/>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05255" y="148445"/>
            <a:ext cx="10181492" cy="817563"/>
          </a:xfrm>
        </p:spPr>
        <p:txBody>
          <a:bodyPr/>
          <a:lstStyle>
            <a:lvl1pPr>
              <a:defRPr lang="en-US" dirty="0">
                <a:solidFill>
                  <a:schemeClr val="tx1"/>
                </a:solidFill>
                <a:latin typeface="+mn-lt"/>
                <a:ea typeface="Lucida Sans Unicode" pitchFamily="34" charset="0"/>
                <a:cs typeface="+mn-cs"/>
              </a:defRPr>
            </a:lvl1pPr>
          </a:lstStyle>
          <a:p>
            <a:r>
              <a:rPr lang="en-US" dirty="0"/>
              <a:t>Click to edit Master title style</a:t>
            </a:r>
          </a:p>
        </p:txBody>
      </p:sp>
      <p:pic>
        <p:nvPicPr>
          <p:cNvPr id="2" name="Picture 1"/>
          <p:cNvPicPr>
            <a:picLocks noChangeAspect="1"/>
          </p:cNvPicPr>
          <p:nvPr userDrawn="1"/>
        </p:nvPicPr>
        <p:blipFill>
          <a:blip r:embed="rId2"/>
          <a:stretch>
            <a:fillRect/>
          </a:stretch>
        </p:blipFill>
        <p:spPr>
          <a:xfrm>
            <a:off x="11192256" y="182880"/>
            <a:ext cx="823613" cy="816864"/>
          </a:xfrm>
          <a:prstGeom prst="rect">
            <a:avLst/>
          </a:prstGeom>
        </p:spPr>
      </p:pic>
    </p:spTree>
    <p:extLst>
      <p:ext uri="{BB962C8B-B14F-4D97-AF65-F5344CB8AC3E}">
        <p14:creationId xmlns:p14="http://schemas.microsoft.com/office/powerpoint/2010/main" val="1193127434"/>
      </p:ext>
    </p:extLst>
  </p:cSld>
  <p:clrMapOvr>
    <a:masterClrMapping/>
  </p:clrMapOvr>
  <p:hf sldNum="0"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ands-On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100138"/>
            <a:ext cx="11571515" cy="4970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1005255" y="148445"/>
            <a:ext cx="10181492" cy="817563"/>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2" name="Picture 1"/>
          <p:cNvPicPr>
            <a:picLocks noChangeAspect="1"/>
          </p:cNvPicPr>
          <p:nvPr userDrawn="1"/>
        </p:nvPicPr>
        <p:blipFill>
          <a:blip r:embed="rId2"/>
          <a:stretch>
            <a:fillRect/>
          </a:stretch>
        </p:blipFill>
        <p:spPr>
          <a:xfrm>
            <a:off x="11192256" y="182880"/>
            <a:ext cx="790931" cy="816864"/>
          </a:xfrm>
          <a:prstGeom prst="rect">
            <a:avLst/>
          </a:prstGeom>
        </p:spPr>
      </p:pic>
    </p:spTree>
    <p:extLst>
      <p:ext uri="{BB962C8B-B14F-4D97-AF65-F5344CB8AC3E}">
        <p14:creationId xmlns:p14="http://schemas.microsoft.com/office/powerpoint/2010/main" val="200473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153A-1CC0-5B19-35FE-0546394EC4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ACC588-5296-B314-1AA8-93E3883F9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78E25-68AA-AC4C-6DBB-6FE4BCC8F9AD}"/>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2F44AC08-A195-2F72-5096-11C89D0A2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FB54F-D542-46F5-C18F-3BF65C9F6D98}"/>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392820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C6B6-FC50-CCFB-0186-CBF31C0A3A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EEF36-609B-565F-D33A-224E801FD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BB635-4A97-A26C-1950-882EDAB7C215}"/>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BDE80073-B241-E6B5-1481-D3739BAE8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A7BD7-3A6D-B2F9-AF0F-CECEA11F6B2E}"/>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145547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7EE5-C83D-28DF-F727-F29827ECA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BB3F5-95EC-CE1C-C8AB-86BE317B5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312DB1-61E1-63DB-85C6-AEC610E0E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B81D48-D27F-8C72-E453-2E6B1D319AFF}"/>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6" name="Footer Placeholder 5">
            <a:extLst>
              <a:ext uri="{FF2B5EF4-FFF2-40B4-BE49-F238E27FC236}">
                <a16:creationId xmlns:a16="http://schemas.microsoft.com/office/drawing/2014/main" id="{D4E56EF0-AD71-AE30-816B-445CC31A2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5444E-10B9-973F-2730-9732ED49B306}"/>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115268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AC32-2701-DC79-93DD-C2D1ED3B15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00C9E-5786-E532-4354-2CBDC0520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6F88B-8B2F-B811-F365-B751ADBE86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F9B79A-4DC8-3D28-4E9D-6F84B8115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13B72-020A-0349-5B8A-7C082E2CD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83931B-6381-EE56-70FD-103543779301}"/>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8" name="Footer Placeholder 7">
            <a:extLst>
              <a:ext uri="{FF2B5EF4-FFF2-40B4-BE49-F238E27FC236}">
                <a16:creationId xmlns:a16="http://schemas.microsoft.com/office/drawing/2014/main" id="{269BAC92-55DA-B31A-0EF2-772D4E8E44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6B9610-7FB9-3277-F635-5B38332E1B04}"/>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99435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E37-9CC9-9F97-566F-F98440A8B2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C871C0-C7CD-BEF7-5D4B-DEAB1AE27A06}"/>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4" name="Footer Placeholder 3">
            <a:extLst>
              <a:ext uri="{FF2B5EF4-FFF2-40B4-BE49-F238E27FC236}">
                <a16:creationId xmlns:a16="http://schemas.microsoft.com/office/drawing/2014/main" id="{F0EF1DEA-C165-3B37-9ECE-AE9494929F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E6D9F1-AE68-EFF0-259D-F6932E15B07E}"/>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216030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3A4BD1-FB3E-1779-74D1-220A539C1985}"/>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3" name="Footer Placeholder 2">
            <a:extLst>
              <a:ext uri="{FF2B5EF4-FFF2-40B4-BE49-F238E27FC236}">
                <a16:creationId xmlns:a16="http://schemas.microsoft.com/office/drawing/2014/main" id="{88AD4D26-760A-1735-D236-3D62DA6543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1501B-610E-CD87-4F10-1F1566504ACC}"/>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214992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8981-C1A5-12FB-297A-A062AC293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72785-C94C-D4C6-9B68-1D8D39242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2AA170-1399-C661-39AD-781DBF237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5BB49-5CB9-1C5F-03E8-3DC424957FCE}"/>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6" name="Footer Placeholder 5">
            <a:extLst>
              <a:ext uri="{FF2B5EF4-FFF2-40B4-BE49-F238E27FC236}">
                <a16:creationId xmlns:a16="http://schemas.microsoft.com/office/drawing/2014/main" id="{89E6F97F-3ECE-04F5-9E1C-8472122F7F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2DAF4-BFD3-30F6-5474-BFF0CD9032C8}"/>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60963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78B3-A8EE-7ED3-3605-1E65B871D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37B6E7-0BCA-69F7-E76C-ECDBE04B3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402F55-C701-2479-AB6D-5C389D5EA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1FD97-1115-A884-739B-62A8E20C0ED3}"/>
              </a:ext>
            </a:extLst>
          </p:cNvPr>
          <p:cNvSpPr>
            <a:spLocks noGrp="1"/>
          </p:cNvSpPr>
          <p:nvPr>
            <p:ph type="dt" sz="half" idx="10"/>
          </p:nvPr>
        </p:nvSpPr>
        <p:spPr/>
        <p:txBody>
          <a:bodyPr/>
          <a:lstStyle/>
          <a:p>
            <a:fld id="{8AE0693B-EBBB-4036-9E4E-CB60BAE06684}" type="datetimeFigureOut">
              <a:rPr lang="en-IN" smtClean="0"/>
              <a:t>14-06-2024</a:t>
            </a:fld>
            <a:endParaRPr lang="en-IN"/>
          </a:p>
        </p:txBody>
      </p:sp>
      <p:sp>
        <p:nvSpPr>
          <p:cNvPr id="6" name="Footer Placeholder 5">
            <a:extLst>
              <a:ext uri="{FF2B5EF4-FFF2-40B4-BE49-F238E27FC236}">
                <a16:creationId xmlns:a16="http://schemas.microsoft.com/office/drawing/2014/main" id="{EA9D6575-3438-1230-FB57-B862B1A050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916A45-1489-76CC-260C-F74C5ACF9E15}"/>
              </a:ext>
            </a:extLst>
          </p:cNvPr>
          <p:cNvSpPr>
            <a:spLocks noGrp="1"/>
          </p:cNvSpPr>
          <p:nvPr>
            <p:ph type="sldNum" sz="quarter" idx="12"/>
          </p:nvPr>
        </p:nvSpPr>
        <p:spPr/>
        <p:txBody>
          <a:bodyPr/>
          <a:lstStyle/>
          <a:p>
            <a:fld id="{16B161C5-CD6F-4D05-BBED-1AFDAEFD5543}" type="slidenum">
              <a:rPr lang="en-IN" smtClean="0"/>
              <a:t>‹#›</a:t>
            </a:fld>
            <a:endParaRPr lang="en-IN"/>
          </a:p>
        </p:txBody>
      </p:sp>
    </p:spTree>
    <p:extLst>
      <p:ext uri="{BB962C8B-B14F-4D97-AF65-F5344CB8AC3E}">
        <p14:creationId xmlns:p14="http://schemas.microsoft.com/office/powerpoint/2010/main" val="191474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D8CC6-9965-E917-F6E9-860AD24E8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8D4EA-A25D-D3CB-B0D0-9BD5BFC64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D2C36-AAB9-4EE0-BA69-65CAC97FA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0693B-EBBB-4036-9E4E-CB60BAE06684}" type="datetimeFigureOut">
              <a:rPr lang="en-IN" smtClean="0"/>
              <a:t>14-06-2024</a:t>
            </a:fld>
            <a:endParaRPr lang="en-IN"/>
          </a:p>
        </p:txBody>
      </p:sp>
      <p:sp>
        <p:nvSpPr>
          <p:cNvPr id="5" name="Footer Placeholder 4">
            <a:extLst>
              <a:ext uri="{FF2B5EF4-FFF2-40B4-BE49-F238E27FC236}">
                <a16:creationId xmlns:a16="http://schemas.microsoft.com/office/drawing/2014/main" id="{88CDB92D-BD05-5901-ACDB-885785B7B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3500D5-6129-8569-1336-6550210B9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161C5-CD6F-4D05-BBED-1AFDAEFD5543}" type="slidenum">
              <a:rPr lang="en-IN" smtClean="0"/>
              <a:t>‹#›</a:t>
            </a:fld>
            <a:endParaRPr lang="en-IN"/>
          </a:p>
        </p:txBody>
      </p:sp>
    </p:spTree>
    <p:extLst>
      <p:ext uri="{BB962C8B-B14F-4D97-AF65-F5344CB8AC3E}">
        <p14:creationId xmlns:p14="http://schemas.microsoft.com/office/powerpoint/2010/main" val="3258966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Introduction to Python Programming</a:t>
            </a:r>
          </a:p>
        </p:txBody>
      </p:sp>
      <p:sp>
        <p:nvSpPr>
          <p:cNvPr id="2" name="Subtitle 1"/>
          <p:cNvSpPr>
            <a:spLocks noGrp="1"/>
          </p:cNvSpPr>
          <p:nvPr>
            <p:ph type="subTitle" idx="1"/>
          </p:nvPr>
        </p:nvSpPr>
        <p:spPr/>
        <p:txBody>
          <a:bodyPr/>
          <a:lstStyle/>
          <a:p>
            <a:r>
              <a:rPr lang="en-US" dirty="0"/>
              <a:t>Chapter 5: </a:t>
            </a:r>
            <a:br>
              <a:rPr lang="en-US" dirty="0"/>
            </a:br>
            <a:r>
              <a:rPr lang="en-US" dirty="0"/>
              <a:t>Functions and Lambdas</a:t>
            </a:r>
          </a:p>
        </p:txBody>
      </p:sp>
      <p:sp>
        <p:nvSpPr>
          <p:cNvPr id="3" name="TextBox 2"/>
          <p:cNvSpPr txBox="1"/>
          <p:nvPr/>
        </p:nvSpPr>
        <p:spPr>
          <a:xfrm>
            <a:off x="0" y="0"/>
            <a:ext cx="12192000" cy="127379"/>
          </a:xfrm>
          <a:prstGeom prst="rect">
            <a:avLst/>
          </a:prstGeom>
          <a:solidFill>
            <a:schemeClr val="bg1"/>
          </a:solidFill>
        </p:spPr>
        <p:txBody>
          <a:bodyPr wrap="square" rtlCol="0">
            <a:noAutofit/>
          </a:bodyPr>
          <a:lstStyle/>
          <a:p>
            <a:endParaRPr lang="en-US" sz="2400" dirty="0"/>
          </a:p>
        </p:txBody>
      </p:sp>
    </p:spTree>
    <p:extLst>
      <p:ext uri="{BB962C8B-B14F-4D97-AF65-F5344CB8AC3E}">
        <p14:creationId xmlns:p14="http://schemas.microsoft.com/office/powerpoint/2010/main" val="245803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ontent Placeholder 2"/>
          <p:cNvSpPr txBox="1">
            <a:spLocks noGrp="1"/>
          </p:cNvSpPr>
          <p:nvPr>
            <p:ph idx="1"/>
          </p:nvPr>
        </p:nvSpPr>
        <p:spPr>
          <a:prstGeom prst="rect">
            <a:avLst/>
          </a:prstGeom>
        </p:spPr>
        <p:txBody>
          <a:bodyPr/>
          <a:lstStyle/>
          <a:p>
            <a:r>
              <a:rPr dirty="0"/>
              <a:t>The scope of an identifier is the code in which the identifier has existence</a:t>
            </a:r>
          </a:p>
          <a:p>
            <a:pPr lvl="1">
              <a:spcBef>
                <a:spcPts val="0"/>
              </a:spcBef>
              <a:buFont typeface="Arial"/>
            </a:pPr>
            <a:r>
              <a:rPr dirty="0"/>
              <a:t>In Python, scope is lexical</a:t>
            </a:r>
            <a:endParaRPr lang="en-US" dirty="0"/>
          </a:p>
          <a:p>
            <a:pPr lvl="2"/>
            <a:r>
              <a:rPr dirty="0"/>
              <a:t>Scope is based upon the location of the identifier in the code</a:t>
            </a:r>
            <a:endParaRPr lang="en-US" dirty="0"/>
          </a:p>
          <a:p>
            <a:pPr lvl="2"/>
            <a:r>
              <a:rPr dirty="0"/>
              <a:t>In lexical scoping, you can draw a circle around the code where the identifier has meaning</a:t>
            </a:r>
          </a:p>
          <a:p>
            <a:r>
              <a:rPr dirty="0"/>
              <a:t>Please </a:t>
            </a:r>
            <a:r>
              <a:rPr lang="en-US" dirty="0"/>
              <a:t>turn to Class Exercise 5.1 in</a:t>
            </a:r>
            <a:r>
              <a:rPr dirty="0"/>
              <a:t> your Exercise Manual</a:t>
            </a:r>
          </a:p>
        </p:txBody>
      </p:sp>
      <p:sp>
        <p:nvSpPr>
          <p:cNvPr id="211" name="Title 1"/>
          <p:cNvSpPr txBox="1">
            <a:spLocks noGrp="1"/>
          </p:cNvSpPr>
          <p:nvPr>
            <p:ph type="title"/>
          </p:nvPr>
        </p:nvSpPr>
        <p:spPr>
          <a:prstGeom prst="rect">
            <a:avLst/>
          </a:prstGeom>
        </p:spPr>
        <p:txBody>
          <a:bodyPr/>
          <a:lstStyle/>
          <a:p>
            <a:r>
              <a:rPr dirty="0"/>
              <a:t>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2"/>
          <p:cNvSpPr txBox="1">
            <a:spLocks noGrp="1"/>
          </p:cNvSpPr>
          <p:nvPr>
            <p:ph idx="1"/>
          </p:nvPr>
        </p:nvSpPr>
        <p:spPr>
          <a:prstGeom prst="rect">
            <a:avLst/>
          </a:prstGeom>
        </p:spPr>
        <p:txBody>
          <a:bodyPr/>
          <a:lstStyle/>
          <a:p>
            <a:r>
              <a:rPr dirty="0"/>
              <a:t>Identifiers can be modified within their scope</a:t>
            </a:r>
          </a:p>
          <a:p>
            <a:r>
              <a:rPr dirty="0"/>
              <a:t>In an inner scope, you can declare a variable to be of global scope</a:t>
            </a:r>
          </a:p>
          <a:p>
            <a:pPr lvl="1">
              <a:spcBef>
                <a:spcPts val="0"/>
              </a:spcBef>
              <a:buFont typeface="Arial"/>
            </a:pPr>
            <a:r>
              <a:rPr dirty="0"/>
              <a:t>Syntax: </a:t>
            </a:r>
            <a:r>
              <a:rPr dirty="0">
                <a:latin typeface="Courier New"/>
                <a:ea typeface="Courier New"/>
                <a:cs typeface="Courier New"/>
                <a:sym typeface="Courier New"/>
              </a:rPr>
              <a:t>global  identifier identifier...</a:t>
            </a:r>
          </a:p>
          <a:p>
            <a:pPr lvl="1">
              <a:spcBef>
                <a:spcPts val="0"/>
              </a:spcBef>
              <a:buFont typeface="Arial"/>
            </a:pPr>
            <a:r>
              <a:rPr dirty="0"/>
              <a:t>An identifier marked this way is placed in the global scope</a:t>
            </a:r>
            <a:endParaRPr lang="en-US" dirty="0"/>
          </a:p>
          <a:p>
            <a:pPr lvl="2">
              <a:spcBef>
                <a:spcPts val="0"/>
              </a:spcBef>
            </a:pPr>
            <a:r>
              <a:rPr dirty="0"/>
              <a:t>Modification of the identifier in the inner scope modifies the variable at the global scope</a:t>
            </a:r>
          </a:p>
          <a:p>
            <a:r>
              <a:rPr b="1" dirty="0"/>
              <a:t>Class Do Now!</a:t>
            </a:r>
          </a:p>
          <a:p>
            <a:pPr marL="689395" lvl="1" indent="-386993">
              <a:spcBef>
                <a:spcPts val="1200"/>
              </a:spcBef>
              <a:buAutoNum type="arabicPeriod"/>
            </a:pPr>
            <a:r>
              <a:rPr dirty="0"/>
              <a:t> </a:t>
            </a:r>
            <a:r>
              <a:rPr dirty="0">
                <a:latin typeface="Courier New"/>
                <a:ea typeface="Courier New"/>
                <a:cs typeface="Courier New"/>
                <a:sym typeface="Courier New"/>
              </a:rPr>
              <a:t>less ch05_04_function_global.py</a:t>
            </a:r>
          </a:p>
          <a:p>
            <a:pPr marL="765525" lvl="1" indent="-463122">
              <a:spcBef>
                <a:spcPts val="1200"/>
              </a:spcBef>
              <a:buAutoNum type="arabicPeriod"/>
            </a:pPr>
            <a:r>
              <a:rPr dirty="0"/>
              <a:t>Notice the location of the global variable</a:t>
            </a:r>
            <a:r>
              <a:rPr lang="en-US" dirty="0"/>
              <a:t>.</a:t>
            </a:r>
            <a:endParaRPr dirty="0"/>
          </a:p>
          <a:p>
            <a:pPr marL="765525" lvl="1" indent="-463122">
              <a:spcBef>
                <a:spcPts val="1200"/>
              </a:spcBef>
              <a:buAutoNum type="arabicPeriod"/>
            </a:pPr>
            <a:r>
              <a:rPr dirty="0"/>
              <a:t>Execute</a:t>
            </a:r>
            <a:r>
              <a:rPr lang="en-US" dirty="0"/>
              <a:t>:</a:t>
            </a:r>
            <a:r>
              <a:rPr dirty="0"/>
              <a:t> </a:t>
            </a:r>
            <a:r>
              <a:rPr dirty="0">
                <a:latin typeface="Courier New"/>
                <a:ea typeface="Courier New"/>
                <a:cs typeface="Courier New"/>
                <a:sym typeface="Courier New"/>
              </a:rPr>
              <a:t>ch05_04_function_global.py</a:t>
            </a:r>
          </a:p>
        </p:txBody>
      </p:sp>
      <p:sp>
        <p:nvSpPr>
          <p:cNvPr id="217"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dirty="0"/>
              <a:t>global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ontent Placeholder 2"/>
          <p:cNvSpPr txBox="1">
            <a:spLocks noGrp="1"/>
          </p:cNvSpPr>
          <p:nvPr>
            <p:ph idx="1"/>
          </p:nvPr>
        </p:nvSpPr>
        <p:spPr>
          <a:prstGeom prst="rect">
            <a:avLst/>
          </a:prstGeom>
        </p:spPr>
        <p:txBody>
          <a:bodyPr/>
          <a:lstStyle/>
          <a:p>
            <a:r>
              <a:rPr dirty="0"/>
              <a:t>In an inner scope, you can declare an identifier to be bound to the object with the same identifier in an enclosing scope</a:t>
            </a:r>
          </a:p>
          <a:p>
            <a:pPr lvl="1">
              <a:spcBef>
                <a:spcPts val="0"/>
              </a:spcBef>
              <a:buFont typeface="Arial"/>
            </a:pPr>
            <a:r>
              <a:rPr dirty="0"/>
              <a:t>Syntax: </a:t>
            </a:r>
            <a:r>
              <a:rPr dirty="0">
                <a:latin typeface="Courier New"/>
                <a:ea typeface="Courier New"/>
                <a:cs typeface="Courier New"/>
                <a:sym typeface="Courier New"/>
              </a:rPr>
              <a:t>nonlocal  identifier identifier...</a:t>
            </a:r>
          </a:p>
          <a:p>
            <a:pPr lvl="1">
              <a:spcBef>
                <a:spcPts val="0"/>
              </a:spcBef>
              <a:buFont typeface="Arial"/>
            </a:pPr>
            <a:r>
              <a:rPr dirty="0"/>
              <a:t>An identifier marked this way is bound to the object with the same identifier in the enclosing scope</a:t>
            </a:r>
          </a:p>
          <a:p>
            <a:pPr lvl="2">
              <a:spcBef>
                <a:spcPts val="0"/>
              </a:spcBef>
            </a:pPr>
            <a:r>
              <a:rPr dirty="0"/>
              <a:t>Modification of the identifier in the inner scope modifies the variable in the enclosing scope</a:t>
            </a:r>
          </a:p>
          <a:p>
            <a:r>
              <a:rPr b="1" dirty="0"/>
              <a:t>Class Do Now!</a:t>
            </a:r>
          </a:p>
          <a:p>
            <a:pPr marL="689395" lvl="1" indent="-386993">
              <a:spcBef>
                <a:spcPts val="1200"/>
              </a:spcBef>
              <a:buAutoNum type="arabicPeriod"/>
            </a:pPr>
            <a:r>
              <a:rPr dirty="0"/>
              <a:t> </a:t>
            </a:r>
            <a:r>
              <a:rPr dirty="0">
                <a:latin typeface="Courier New"/>
                <a:ea typeface="Courier New"/>
                <a:cs typeface="Courier New"/>
                <a:sym typeface="Courier New"/>
              </a:rPr>
              <a:t>less ch05_05_function_nonlocal.py</a:t>
            </a:r>
          </a:p>
          <a:p>
            <a:pPr marL="765525" lvl="1" indent="-463122">
              <a:spcBef>
                <a:spcPts val="1200"/>
              </a:spcBef>
              <a:buAutoNum type="arabicPeriod"/>
            </a:pPr>
            <a:r>
              <a:rPr dirty="0"/>
              <a:t>Notice the location of the </a:t>
            </a:r>
            <a:r>
              <a:rPr lang="en-US" dirty="0">
                <a:latin typeface="Courier New" panose="02070309020205020404" pitchFamily="49" charset="0"/>
                <a:cs typeface="Courier New" panose="02070309020205020404" pitchFamily="49" charset="0"/>
              </a:rPr>
              <a:t>nonlocal</a:t>
            </a:r>
            <a:r>
              <a:rPr dirty="0"/>
              <a:t> variable</a:t>
            </a:r>
            <a:r>
              <a:rPr lang="en-US" dirty="0"/>
              <a:t>.</a:t>
            </a:r>
            <a:endParaRPr dirty="0"/>
          </a:p>
          <a:p>
            <a:pPr marL="765525" lvl="1" indent="-463122">
              <a:spcBef>
                <a:spcPts val="1200"/>
              </a:spcBef>
              <a:buAutoNum type="arabicPeriod"/>
            </a:pPr>
            <a:r>
              <a:rPr dirty="0"/>
              <a:t>Execute</a:t>
            </a:r>
            <a:r>
              <a:rPr lang="en-US" dirty="0"/>
              <a:t>:</a:t>
            </a:r>
            <a:r>
              <a:rPr dirty="0"/>
              <a:t> </a:t>
            </a:r>
            <a:r>
              <a:rPr dirty="0">
                <a:latin typeface="Courier New"/>
                <a:ea typeface="Courier New"/>
                <a:cs typeface="Courier New"/>
                <a:sym typeface="Courier New"/>
              </a:rPr>
              <a:t>ch05_05_function_nonlocal.py</a:t>
            </a:r>
          </a:p>
        </p:txBody>
      </p:sp>
      <p:sp>
        <p:nvSpPr>
          <p:cNvPr id="221"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lang="en-US" dirty="0"/>
              <a:t>nonlocal</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B73AD2B2-9134-46C2-B702-C40ACAD71246}"/>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1" dirty="0">
                          <a:solidFill>
                            <a:schemeClr val="tx1"/>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31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ontent Placeholder 2"/>
          <p:cNvSpPr txBox="1">
            <a:spLocks noGrp="1"/>
          </p:cNvSpPr>
          <p:nvPr>
            <p:ph idx="1"/>
          </p:nvPr>
        </p:nvSpPr>
        <p:spPr>
          <a:prstGeom prst="rect">
            <a:avLst/>
          </a:prstGeom>
        </p:spPr>
        <p:txBody>
          <a:bodyPr/>
          <a:lstStyle/>
          <a:p>
            <a:r>
              <a:rPr dirty="0"/>
              <a:t>The </a:t>
            </a:r>
            <a:r>
              <a:rPr dirty="0">
                <a:latin typeface="Courier New"/>
                <a:ea typeface="Courier New"/>
                <a:cs typeface="Courier New"/>
                <a:sym typeface="Courier New"/>
              </a:rPr>
              <a:t>return</a:t>
            </a:r>
            <a:r>
              <a:rPr dirty="0"/>
              <a:t> statement creates an object and provides the calling program a reference to the object</a:t>
            </a:r>
          </a:p>
          <a:p>
            <a:r>
              <a:rPr dirty="0"/>
              <a:t>Python does not require a </a:t>
            </a:r>
            <a:r>
              <a:rPr dirty="0">
                <a:latin typeface="Courier New"/>
                <a:ea typeface="Courier New"/>
                <a:cs typeface="Courier New"/>
                <a:sym typeface="Courier New"/>
              </a:rPr>
              <a:t>return</a:t>
            </a:r>
            <a:r>
              <a:rPr dirty="0"/>
              <a:t> statement to exit from a function</a:t>
            </a:r>
          </a:p>
          <a:p>
            <a:pPr lvl="1">
              <a:spcBef>
                <a:spcPts val="0"/>
              </a:spcBef>
              <a:buFont typeface="Arial"/>
            </a:pPr>
            <a:r>
              <a:rPr dirty="0"/>
              <a:t>If there is no </a:t>
            </a:r>
            <a:r>
              <a:rPr dirty="0">
                <a:latin typeface="Courier New"/>
                <a:ea typeface="Courier New"/>
                <a:cs typeface="Courier New"/>
                <a:sym typeface="Courier New"/>
              </a:rPr>
              <a:t>return</a:t>
            </a:r>
            <a:r>
              <a:rPr dirty="0"/>
              <a:t> statement, </a:t>
            </a:r>
            <a:endParaRPr lang="en-US" dirty="0"/>
          </a:p>
          <a:p>
            <a:pPr lvl="2"/>
            <a:r>
              <a:rPr lang="en-US" dirty="0"/>
              <a:t>W</a:t>
            </a:r>
            <a:r>
              <a:rPr dirty="0"/>
              <a:t>hen the last executable statement of the function is executed</a:t>
            </a:r>
            <a:r>
              <a:rPr lang="en-US" dirty="0"/>
              <a:t>,</a:t>
            </a:r>
            <a:r>
              <a:rPr dirty="0"/>
              <a:t> the function returns control to the calling program</a:t>
            </a:r>
            <a:endParaRPr lang="en-US" dirty="0"/>
          </a:p>
          <a:p>
            <a:pPr lvl="2"/>
            <a:r>
              <a:rPr dirty="0"/>
              <a:t>Python returns the special value </a:t>
            </a:r>
            <a:r>
              <a:rPr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sym typeface="Courier New"/>
              </a:rPr>
              <a:t>None</a:t>
            </a:r>
            <a:r>
              <a:rPr dirty="0">
                <a:latin typeface="Courier New" panose="02070309020205020404" pitchFamily="49" charset="0"/>
                <a:cs typeface="Courier New" panose="02070309020205020404" pitchFamily="49" charset="0"/>
              </a:rPr>
              <a:t>'</a:t>
            </a:r>
            <a:r>
              <a:rPr dirty="0"/>
              <a:t> saying nothing to return</a:t>
            </a:r>
          </a:p>
          <a:p>
            <a:r>
              <a:rPr dirty="0"/>
              <a:t>Please </a:t>
            </a:r>
            <a:r>
              <a:rPr lang="en-US" dirty="0"/>
              <a:t>turn to Exercise 5.2 in the </a:t>
            </a:r>
            <a:r>
              <a:rPr dirty="0"/>
              <a:t>Exercise Manual</a:t>
            </a:r>
          </a:p>
        </p:txBody>
      </p:sp>
      <p:sp>
        <p:nvSpPr>
          <p:cNvPr id="239"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dirty="0"/>
              <a:t>return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prstGeom prst="rect">
            <a:avLst/>
          </a:prstGeom>
        </p:spPr>
        <p:txBody>
          <a:bodyPr/>
          <a:lstStyle/>
          <a:p>
            <a:r>
              <a:rPr dirty="0"/>
              <a:t>Returning Multiple Values</a:t>
            </a:r>
          </a:p>
        </p:txBody>
      </p:sp>
      <p:sp>
        <p:nvSpPr>
          <p:cNvPr id="244" name="Content Placeholder 2"/>
          <p:cNvSpPr txBox="1">
            <a:spLocks noGrp="1"/>
          </p:cNvSpPr>
          <p:nvPr>
            <p:ph idx="1"/>
          </p:nvPr>
        </p:nvSpPr>
        <p:spPr>
          <a:prstGeom prst="rect">
            <a:avLst/>
          </a:prstGeom>
        </p:spPr>
        <p:txBody>
          <a:bodyPr/>
          <a:lstStyle/>
          <a:p>
            <a:r>
              <a:rPr dirty="0"/>
              <a:t>The object of this exercise is to return a tuple and assign to multiple identifiers</a:t>
            </a:r>
          </a:p>
          <a:p>
            <a:r>
              <a:rPr b="1" dirty="0"/>
              <a:t>Do Now!</a:t>
            </a:r>
          </a:p>
          <a:p>
            <a:pPr marL="765525" lvl="1" indent="-463122">
              <a:spcBef>
                <a:spcPts val="1200"/>
              </a:spcBef>
              <a:buAutoNum type="arabicPeriod"/>
            </a:pPr>
            <a:r>
              <a:rPr dirty="0"/>
              <a:t>Read through the script</a:t>
            </a:r>
            <a:r>
              <a:rPr lang="en-US" dirty="0"/>
              <a:t>: </a:t>
            </a:r>
            <a:r>
              <a:rPr dirty="0">
                <a:latin typeface="Courier New"/>
                <a:ea typeface="Courier New"/>
                <a:cs typeface="Courier New"/>
                <a:sym typeface="Courier New"/>
              </a:rPr>
              <a:t>ch05_0</a:t>
            </a:r>
            <a:r>
              <a:rPr lang="en-US" dirty="0">
                <a:latin typeface="Courier New"/>
                <a:ea typeface="Courier New"/>
                <a:cs typeface="Courier New"/>
                <a:sym typeface="Courier New"/>
              </a:rPr>
              <a:t>7</a:t>
            </a:r>
            <a:r>
              <a:rPr dirty="0">
                <a:latin typeface="Courier New"/>
                <a:ea typeface="Courier New"/>
                <a:cs typeface="Courier New"/>
                <a:sym typeface="Courier New"/>
              </a:rPr>
              <a:t>_function_multiple_returns.py</a:t>
            </a:r>
          </a:p>
          <a:p>
            <a:pPr marL="765525" lvl="1" indent="-463122">
              <a:spcBef>
                <a:spcPts val="1200"/>
              </a:spcBef>
              <a:buAutoNum type="arabicPeriod"/>
            </a:pPr>
            <a:r>
              <a:rPr dirty="0"/>
              <a:t>Run the program to see that it works</a:t>
            </a:r>
            <a:r>
              <a:rPr lang="en-US" dirty="0"/>
              <a:t>.</a:t>
            </a:r>
            <a:endParaRPr dirty="0"/>
          </a:p>
          <a:p>
            <a:pPr marL="765525" lvl="1" indent="-463122">
              <a:spcBef>
                <a:spcPts val="1200"/>
              </a:spcBef>
              <a:buAutoNum type="arabicPeriod"/>
            </a:pPr>
            <a:r>
              <a:rPr dirty="0"/>
              <a:t>Is the left</a:t>
            </a:r>
            <a:r>
              <a:rPr lang="en-US" dirty="0"/>
              <a:t>-</a:t>
            </a:r>
            <a:r>
              <a:rPr dirty="0"/>
              <a:t>hand side of the return from </a:t>
            </a:r>
            <a:r>
              <a:rPr dirty="0">
                <a:latin typeface="Courier New"/>
                <a:ea typeface="Courier New"/>
                <a:cs typeface="Courier New"/>
                <a:sym typeface="Courier New"/>
              </a:rPr>
              <a:t>simple_function()</a:t>
            </a:r>
            <a:r>
              <a:rPr dirty="0"/>
              <a:t> a tuple?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380DDC0A-5C3C-4EC9-8746-16CABB8D1F69}"/>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1" dirty="0">
                          <a:solidFill>
                            <a:schemeClr val="tx1"/>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14433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ontent Placeholder 2"/>
          <p:cNvSpPr txBox="1">
            <a:spLocks noGrp="1"/>
          </p:cNvSpPr>
          <p:nvPr>
            <p:ph idx="1"/>
          </p:nvPr>
        </p:nvSpPr>
        <p:spPr>
          <a:prstGeom prst="rect">
            <a:avLst/>
          </a:prstGeom>
        </p:spPr>
        <p:txBody>
          <a:bodyPr/>
          <a:lstStyle/>
          <a:p>
            <a:r>
              <a:rPr dirty="0"/>
              <a:t>The identifiers inside the parenthes</a:t>
            </a:r>
            <a:r>
              <a:rPr lang="en-US" dirty="0"/>
              <a:t>e</a:t>
            </a:r>
            <a:r>
              <a:rPr dirty="0"/>
              <a:t>s on the </a:t>
            </a:r>
            <a:r>
              <a:rPr dirty="0">
                <a:latin typeface="Courier New"/>
                <a:ea typeface="Courier New"/>
                <a:cs typeface="Courier New"/>
                <a:sym typeface="Courier New"/>
              </a:rPr>
              <a:t>def</a:t>
            </a:r>
            <a:r>
              <a:rPr dirty="0"/>
              <a:t> line of a function definition are in the local scope of the function</a:t>
            </a:r>
          </a:p>
          <a:p>
            <a:pPr lvl="1">
              <a:spcBef>
                <a:spcPts val="0"/>
              </a:spcBef>
              <a:buFont typeface="Arial"/>
            </a:pPr>
            <a:r>
              <a:rPr dirty="0"/>
              <a:t>The objects passed to the function are assigned to these identifiers </a:t>
            </a:r>
          </a:p>
          <a:p>
            <a:pPr lvl="1">
              <a:spcBef>
                <a:spcPts val="0"/>
              </a:spcBef>
              <a:buFont typeface="Arial"/>
            </a:pPr>
            <a:r>
              <a:rPr dirty="0"/>
              <a:t>The same rules for mutable and immutable hold when parameters are passed to a function</a:t>
            </a:r>
          </a:p>
          <a:p>
            <a:r>
              <a:rPr dirty="0"/>
              <a:t>Please turn to </a:t>
            </a:r>
            <a:r>
              <a:rPr lang="en-US" dirty="0"/>
              <a:t>Exercise 5.3 in </a:t>
            </a:r>
            <a:r>
              <a:rPr dirty="0"/>
              <a:t>the Exercise Manual</a:t>
            </a:r>
          </a:p>
        </p:txBody>
      </p:sp>
      <p:sp>
        <p:nvSpPr>
          <p:cNvPr id="255" name="Title 1"/>
          <p:cNvSpPr txBox="1">
            <a:spLocks noGrp="1"/>
          </p:cNvSpPr>
          <p:nvPr>
            <p:ph type="title"/>
          </p:nvPr>
        </p:nvSpPr>
        <p:spPr>
          <a:prstGeom prst="rect">
            <a:avLst/>
          </a:prstGeom>
        </p:spPr>
        <p:txBody>
          <a:bodyPr/>
          <a:lstStyle/>
          <a:p>
            <a:r>
              <a:rPr dirty="0"/>
              <a:t>Functions and Objects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187"/>
          <p:cNvSpPr txBox="1">
            <a:spLocks noGrp="1"/>
          </p:cNvSpPr>
          <p:nvPr>
            <p:ph idx="1"/>
          </p:nvPr>
        </p:nvSpPr>
        <p:spPr>
          <a:xfrm>
            <a:off x="335534" y="1021719"/>
            <a:ext cx="11546309" cy="5074051"/>
          </a:xfrm>
          <a:prstGeom prst="rect">
            <a:avLst/>
          </a:prstGeom>
        </p:spPr>
        <p:txBody>
          <a:bodyPr/>
          <a:lstStyle/>
          <a:p>
            <a:pPr>
              <a:spcBef>
                <a:spcPts val="0"/>
              </a:spcBef>
            </a:pPr>
            <a:r>
              <a:rPr dirty="0"/>
              <a:t>Solution 1: Pass a tuple</a:t>
            </a:r>
          </a:p>
          <a:p>
            <a:pPr lvl="1">
              <a:spcBef>
                <a:spcPts val="0"/>
              </a:spcBef>
              <a:buFont typeface="Arial"/>
            </a:pPr>
            <a:r>
              <a:rPr dirty="0"/>
              <a:t>Function cannot modify tuples as they are immutable</a:t>
            </a:r>
          </a:p>
          <a:p>
            <a:pPr lvl="1">
              <a:spcBef>
                <a:spcPts val="0"/>
              </a:spcBef>
              <a:buFont typeface="Arial"/>
            </a:pPr>
            <a:r>
              <a:rPr dirty="0"/>
              <a:t>Cannot use any of the list methods </a:t>
            </a:r>
          </a:p>
          <a:p>
            <a:r>
              <a:rPr dirty="0"/>
              <a:t>Solution 2: Copy the mutable objects </a:t>
            </a:r>
          </a:p>
          <a:p>
            <a:r>
              <a:rPr b="1" dirty="0"/>
              <a:t>Do Now!</a:t>
            </a:r>
          </a:p>
          <a:p>
            <a:pPr marL="765525" lvl="1" indent="-463122">
              <a:spcBef>
                <a:spcPts val="799"/>
              </a:spcBef>
              <a:buAutoNum type="arabicPeriod"/>
            </a:pPr>
            <a:r>
              <a:rPr sz="1865" dirty="0"/>
              <a:t>Read </a:t>
            </a:r>
            <a:r>
              <a:rPr lang="en-US" sz="1865" dirty="0"/>
              <a:t>the </a:t>
            </a:r>
            <a:r>
              <a:rPr sz="1865" dirty="0"/>
              <a:t>script on the next slide</a:t>
            </a:r>
            <a:r>
              <a:rPr lang="en-US" sz="1865" dirty="0"/>
              <a:t>.</a:t>
            </a:r>
            <a:endParaRPr sz="1865" dirty="0"/>
          </a:p>
          <a:p>
            <a:pPr marL="765525" lvl="1" indent="-463122">
              <a:spcBef>
                <a:spcPts val="799"/>
              </a:spcBef>
              <a:buAutoNum type="arabicPeriod"/>
            </a:pPr>
            <a:r>
              <a:rPr sz="1865" dirty="0"/>
              <a:t>Run</a:t>
            </a:r>
            <a:r>
              <a:rPr lang="en-US" sz="1865" dirty="0"/>
              <a:t> the</a:t>
            </a:r>
            <a:r>
              <a:rPr sz="1865" dirty="0"/>
              <a:t> script</a:t>
            </a:r>
            <a:r>
              <a:rPr lang="en-US" sz="1865" dirty="0"/>
              <a:t>.</a:t>
            </a:r>
            <a:endParaRPr sz="1865" dirty="0"/>
          </a:p>
          <a:p>
            <a:pPr marL="765525" lvl="1" indent="-463122">
              <a:spcBef>
                <a:spcPts val="799"/>
              </a:spcBef>
              <a:buAutoNum type="arabicPeriod"/>
            </a:pPr>
            <a:r>
              <a:rPr sz="1865" dirty="0"/>
              <a:t>Comment out lines 16 and 17 and uncomment 18</a:t>
            </a:r>
            <a:r>
              <a:rPr lang="en-US" sz="1865" dirty="0"/>
              <a:t>.</a:t>
            </a:r>
            <a:endParaRPr sz="1865" dirty="0"/>
          </a:p>
          <a:p>
            <a:pPr marL="765525" lvl="1" indent="-463122">
              <a:spcBef>
                <a:spcPts val="799"/>
              </a:spcBef>
              <a:buAutoNum type="arabicPeriod"/>
            </a:pPr>
            <a:r>
              <a:rPr sz="1865" dirty="0"/>
              <a:t>Run </a:t>
            </a:r>
            <a:r>
              <a:rPr lang="en-US" sz="1865" dirty="0"/>
              <a:t>the </a:t>
            </a:r>
            <a:r>
              <a:rPr sz="1865" dirty="0"/>
              <a:t>script. What happened?</a:t>
            </a:r>
          </a:p>
          <a:p>
            <a:pPr marL="765525" lvl="1" indent="-463122">
              <a:spcBef>
                <a:spcPts val="799"/>
              </a:spcBef>
              <a:buAutoNum type="arabicPeriod"/>
            </a:pPr>
            <a:r>
              <a:rPr sz="1865" dirty="0"/>
              <a:t>Comment out lines 16 and 18 and uncomment 17</a:t>
            </a:r>
            <a:r>
              <a:rPr lang="en-US" sz="1865" dirty="0"/>
              <a:t>.</a:t>
            </a:r>
            <a:endParaRPr sz="1865" dirty="0"/>
          </a:p>
          <a:p>
            <a:pPr marL="765525" lvl="1" indent="-463122">
              <a:spcBef>
                <a:spcPts val="799"/>
              </a:spcBef>
              <a:buAutoNum type="arabicPeriod"/>
            </a:pPr>
            <a:r>
              <a:rPr sz="1865" dirty="0"/>
              <a:t>Run </a:t>
            </a:r>
            <a:r>
              <a:rPr lang="en-US" sz="1865" dirty="0"/>
              <a:t>the </a:t>
            </a:r>
            <a:r>
              <a:rPr sz="1865" dirty="0"/>
              <a:t>script. What happened?</a:t>
            </a:r>
          </a:p>
          <a:p>
            <a:pPr marL="765525" lvl="1" indent="-463122">
              <a:spcBef>
                <a:spcPts val="799"/>
              </a:spcBef>
              <a:buAutoNum type="arabicPeriod"/>
            </a:pPr>
            <a:r>
              <a:rPr sz="1865" dirty="0"/>
              <a:t>Comment out lines 17 and 18 and uncomment 16</a:t>
            </a:r>
            <a:r>
              <a:rPr lang="en-US" sz="1865" dirty="0"/>
              <a:t>.</a:t>
            </a:r>
            <a:endParaRPr sz="1865" dirty="0"/>
          </a:p>
          <a:p>
            <a:pPr marL="765525" lvl="1" indent="-463122">
              <a:spcBef>
                <a:spcPts val="799"/>
              </a:spcBef>
              <a:buAutoNum type="arabicPeriod"/>
            </a:pPr>
            <a:r>
              <a:rPr sz="1865" dirty="0"/>
              <a:t>Run </a:t>
            </a:r>
            <a:r>
              <a:rPr lang="en-US" sz="1865" dirty="0"/>
              <a:t>the </a:t>
            </a:r>
            <a:r>
              <a:rPr sz="1865" dirty="0"/>
              <a:t>script. What happened</a:t>
            </a:r>
            <a:r>
              <a:rPr lang="en-US" sz="1865" dirty="0"/>
              <a:t>?</a:t>
            </a:r>
            <a:endParaRPr sz="1865" dirty="0"/>
          </a:p>
        </p:txBody>
      </p:sp>
      <p:sp>
        <p:nvSpPr>
          <p:cNvPr id="2" name="Title 1">
            <a:extLst>
              <a:ext uri="{FF2B5EF4-FFF2-40B4-BE49-F238E27FC236}">
                <a16:creationId xmlns:a16="http://schemas.microsoft.com/office/drawing/2014/main" id="{24359E84-206C-4491-8D11-73CBA01FEB28}"/>
              </a:ext>
            </a:extLst>
          </p:cNvPr>
          <p:cNvSpPr>
            <a:spLocks noGrp="1"/>
          </p:cNvSpPr>
          <p:nvPr>
            <p:ph type="title"/>
          </p:nvPr>
        </p:nvSpPr>
        <p:spPr/>
        <p:txBody>
          <a:bodyPr>
            <a:normAutofit fontScale="90000"/>
          </a:bodyPr>
          <a:lstStyle/>
          <a:p>
            <a:r>
              <a:rPr lang="en-US" dirty="0"/>
              <a:t>Do Now! Workaround for Passing Mutable Objects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http://schemas.openxmlformats.org/officeDocument/2006/math" xmlns:a14="http://schemas.microsoft.com/office/drawing/2010/main">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192"/>
          <p:cNvSpPr txBox="1">
            <a:spLocks noGrp="1"/>
          </p:cNvSpPr>
          <p:nvPr>
            <p:ph type="title"/>
          </p:nvPr>
        </p:nvSpPr>
        <p:spPr>
          <a:xfrm>
            <a:off x="2325595" y="290495"/>
            <a:ext cx="7540813" cy="627063"/>
          </a:xfrm>
          <a:prstGeom prst="rect">
            <a:avLst/>
          </a:prstGeom>
        </p:spPr>
        <p:txBody>
          <a:bodyPr>
            <a:normAutofit fontScale="90000"/>
          </a:bodyPr>
          <a:lstStyle/>
          <a:p>
            <a:r>
              <a:rPr dirty="0"/>
              <a:t>Workaround for Passing Mutable Objects</a:t>
            </a:r>
          </a:p>
        </p:txBody>
      </p:sp>
      <p:sp>
        <p:nvSpPr>
          <p:cNvPr id="263" name="# FILE: passing_mutable.py…"/>
          <p:cNvSpPr txBox="1"/>
          <p:nvPr/>
        </p:nvSpPr>
        <p:spPr>
          <a:xfrm>
            <a:off x="3181505" y="1293457"/>
            <a:ext cx="5828993" cy="4834273"/>
          </a:xfrm>
          <a:prstGeom prst="rect">
            <a:avLst/>
          </a:prstGeom>
          <a:noFill/>
          <a:ln w="28575" cap="flat">
            <a:solidFill>
              <a:schemeClr val="accent1"/>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800" tIns="46800" rIns="46800" bIns="46800" numCol="1" anchor="t">
            <a:spAutoFit/>
          </a:bodyPr>
          <a:lstStyle/>
          <a:p>
            <a:r>
              <a:rPr lang="en-US" sz="1400" dirty="0">
                <a:latin typeface="Courier New" panose="02070309020205020404" pitchFamily="49" charset="0"/>
                <a:cs typeface="Courier New" panose="02070309020205020404" pitchFamily="49" charset="0"/>
              </a:rPr>
              <a:t>  1 #! /usr/bin/env python</a:t>
            </a:r>
          </a:p>
          <a:p>
            <a:r>
              <a:rPr lang="en-US" sz="1400" dirty="0">
                <a:latin typeface="Courier New" panose="02070309020205020404" pitchFamily="49" charset="0"/>
                <a:cs typeface="Courier New" panose="02070309020205020404" pitchFamily="49" charset="0"/>
              </a:rPr>
              <a:t>  2</a:t>
            </a:r>
          </a:p>
          <a:p>
            <a:r>
              <a:rPr lang="en-US" sz="1400" dirty="0">
                <a:latin typeface="Courier New" panose="02070309020205020404" pitchFamily="49" charset="0"/>
                <a:cs typeface="Courier New" panose="02070309020205020404" pitchFamily="49" charset="0"/>
              </a:rPr>
              <a:t>  3 # file ch05_09_passing_mutable.py</a:t>
            </a:r>
          </a:p>
          <a:p>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5 def add_10(add_10):</a:t>
            </a:r>
          </a:p>
          <a:p>
            <a:r>
              <a:rPr lang="en-US" sz="1400" dirty="0">
                <a:latin typeface="Courier New" panose="02070309020205020404" pitchFamily="49" charset="0"/>
                <a:cs typeface="Courier New" panose="02070309020205020404" pitchFamily="49" charset="0"/>
              </a:rPr>
              <a:t>  6     for i in range(len(add_10)):</a:t>
            </a:r>
          </a:p>
          <a:p>
            <a:r>
              <a:rPr lang="en-US" sz="1400" dirty="0">
                <a:latin typeface="Courier New" panose="02070309020205020404" pitchFamily="49" charset="0"/>
                <a:cs typeface="Courier New" panose="02070309020205020404" pitchFamily="49" charset="0"/>
              </a:rPr>
              <a:t>  7         add_10[i] += 10</a:t>
            </a:r>
          </a:p>
          <a:p>
            <a:r>
              <a:rPr lang="en-US" sz="1400" dirty="0">
                <a:latin typeface="Courier New" panose="02070309020205020404" pitchFamily="49" charset="0"/>
                <a:cs typeface="Courier New" panose="02070309020205020404" pitchFamily="49" charset="0"/>
              </a:rPr>
              <a:t>  8</a:t>
            </a:r>
          </a:p>
          <a:p>
            <a:r>
              <a:rPr lang="en-US" sz="1400" dirty="0">
                <a:latin typeface="Courier New" panose="02070309020205020404" pitchFamily="49" charset="0"/>
                <a:cs typeface="Courier New" panose="02070309020205020404" pitchFamily="49" charset="0"/>
              </a:rPr>
              <a:t>  9     print("Inside add_10") </a:t>
            </a:r>
          </a:p>
          <a:p>
            <a:r>
              <a:rPr lang="en-US" sz="1400" dirty="0">
                <a:latin typeface="Courier New" panose="02070309020205020404" pitchFamily="49" charset="0"/>
                <a:cs typeface="Courier New" panose="02070309020205020404" pitchFamily="49" charset="0"/>
              </a:rPr>
              <a:t> 10     print("     Local object = ", add_10) </a:t>
            </a:r>
          </a:p>
          <a:p>
            <a:r>
              <a:rPr lang="en-US" sz="1400" dirty="0">
                <a:latin typeface="Courier New" panose="02070309020205020404" pitchFamily="49" charset="0"/>
                <a:cs typeface="Courier New" panose="02070309020205020404" pitchFamily="49" charset="0"/>
              </a:rPr>
              <a:t> 11</a:t>
            </a:r>
          </a:p>
          <a:p>
            <a:r>
              <a:rPr lang="en-US" sz="1400" dirty="0">
                <a:latin typeface="Courier New" panose="02070309020205020404" pitchFamily="49" charset="0"/>
                <a:cs typeface="Courier New" panose="02070309020205020404" pitchFamily="49" charset="0"/>
              </a:rPr>
              <a:t> 12 mutable = [ 1, 2, 3 ] </a:t>
            </a:r>
          </a:p>
          <a:p>
            <a:r>
              <a:rPr lang="en-US" sz="1400" dirty="0">
                <a:latin typeface="Courier New" panose="02070309020205020404" pitchFamily="49" charset="0"/>
                <a:cs typeface="Courier New" panose="02070309020205020404" pitchFamily="49" charset="0"/>
              </a:rPr>
              <a:t> 13</a:t>
            </a:r>
          </a:p>
          <a:p>
            <a:r>
              <a:rPr lang="en-US" sz="1400" dirty="0">
                <a:latin typeface="Courier New" panose="02070309020205020404" pitchFamily="49" charset="0"/>
                <a:cs typeface="Courier New" panose="02070309020205020404" pitchFamily="49" charset="0"/>
              </a:rPr>
              <a:t> 14 print("Outside before call") </a:t>
            </a:r>
          </a:p>
          <a:p>
            <a:r>
              <a:rPr lang="en-US" sz="1400" dirty="0">
                <a:latin typeface="Courier New" panose="02070309020205020404" pitchFamily="49" charset="0"/>
                <a:cs typeface="Courier New" panose="02070309020205020404" pitchFamily="49" charset="0"/>
              </a:rPr>
              <a:t> 15 print("      mutable object value = ", mutable) </a:t>
            </a:r>
          </a:p>
          <a:p>
            <a:r>
              <a:rPr lang="en-US" sz="1400" dirty="0">
                <a:latin typeface="Courier New" panose="02070309020205020404" pitchFamily="49" charset="0"/>
                <a:cs typeface="Courier New" panose="02070309020205020404" pitchFamily="49" charset="0"/>
              </a:rPr>
              <a:t> 16</a:t>
            </a:r>
          </a:p>
          <a:p>
            <a:r>
              <a:rPr lang="en-US" sz="1400" dirty="0">
                <a:latin typeface="Courier New" panose="02070309020205020404" pitchFamily="49" charset="0"/>
                <a:cs typeface="Courier New" panose="02070309020205020404" pitchFamily="49" charset="0"/>
              </a:rPr>
              <a:t> 17 add_10(mutable) </a:t>
            </a:r>
          </a:p>
          <a:p>
            <a:r>
              <a:rPr lang="en-US" sz="1400" dirty="0">
                <a:latin typeface="Courier New" panose="02070309020205020404" pitchFamily="49" charset="0"/>
                <a:cs typeface="Courier New" panose="02070309020205020404" pitchFamily="49" charset="0"/>
              </a:rPr>
              <a:t> 18 #add_10(mutable[:]) </a:t>
            </a:r>
          </a:p>
          <a:p>
            <a:r>
              <a:rPr lang="en-US" sz="1400" dirty="0">
                <a:latin typeface="Courier New" panose="02070309020205020404" pitchFamily="49" charset="0"/>
                <a:cs typeface="Courier New" panose="02070309020205020404" pitchFamily="49" charset="0"/>
              </a:rPr>
              <a:t> 19 #add_10(list(mutable)) </a:t>
            </a:r>
          </a:p>
          <a:p>
            <a:r>
              <a:rPr lang="en-US" sz="1400" dirty="0">
                <a:latin typeface="Courier New" panose="02070309020205020404" pitchFamily="49" charset="0"/>
                <a:cs typeface="Courier New" panose="02070309020205020404" pitchFamily="49" charset="0"/>
              </a:rPr>
              <a:t> 20</a:t>
            </a:r>
          </a:p>
          <a:p>
            <a:r>
              <a:rPr lang="en-US" sz="1400" dirty="0">
                <a:latin typeface="Courier New" panose="02070309020205020404" pitchFamily="49" charset="0"/>
                <a:cs typeface="Courier New" panose="02070309020205020404" pitchFamily="49" charset="0"/>
              </a:rPr>
              <a:t> 21 print("Outside after call") </a:t>
            </a:r>
          </a:p>
          <a:p>
            <a:r>
              <a:rPr lang="en-US" sz="1400" dirty="0">
                <a:latin typeface="Courier New" panose="02070309020205020404" pitchFamily="49" charset="0"/>
                <a:cs typeface="Courier New" panose="02070309020205020404" pitchFamily="49" charset="0"/>
              </a:rPr>
              <a:t> 22 print("      mutable object value = ", mutable) </a:t>
            </a:r>
            <a:endParaRPr lang="en-US" sz="1400" dirty="0">
              <a:latin typeface="Courier New" panose="02070309020205020404" pitchFamily="49" charset="0"/>
              <a:ea typeface="Arial"/>
              <a:cs typeface="Courier New" panose="02070309020205020404" pitchFamily="49"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http://schemas.openxmlformats.org/officeDocument/2006/math" xmlns:a14="http://schemas.microsoft.com/office/drawing/2010/main">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ontent Placeholder 2"/>
          <p:cNvSpPr txBox="1">
            <a:spLocks noGrp="1"/>
          </p:cNvSpPr>
          <p:nvPr>
            <p:ph idx="1"/>
          </p:nvPr>
        </p:nvSpPr>
        <p:spPr>
          <a:prstGeom prst="rect">
            <a:avLst/>
          </a:prstGeom>
        </p:spPr>
        <p:txBody>
          <a:bodyPr/>
          <a:lstStyle/>
          <a:p>
            <a:pPr marL="0" indent="0">
              <a:buNone/>
            </a:pPr>
            <a:r>
              <a:rPr lang="en-US" dirty="0"/>
              <a:t>In this chapter, we will discuss:</a:t>
            </a:r>
          </a:p>
          <a:p>
            <a:pPr>
              <a:buFont typeface="Arial"/>
            </a:pPr>
            <a:r>
              <a:rPr lang="en-US" dirty="0"/>
              <a:t>F</a:t>
            </a:r>
            <a:r>
              <a:rPr dirty="0"/>
              <a:t>unctions in Python</a:t>
            </a:r>
          </a:p>
          <a:p>
            <a:pPr>
              <a:buFont typeface="Arial"/>
            </a:pPr>
            <a:r>
              <a:rPr lang="en-US" dirty="0"/>
              <a:t>L</a:t>
            </a:r>
            <a:r>
              <a:rPr dirty="0"/>
              <a:t>ambdas in Python</a:t>
            </a:r>
          </a:p>
        </p:txBody>
      </p:sp>
      <p:sp>
        <p:nvSpPr>
          <p:cNvPr id="156" name="Title 1"/>
          <p:cNvSpPr txBox="1">
            <a:spLocks noGrp="1"/>
          </p:cNvSpPr>
          <p:nvPr>
            <p:ph type="title"/>
          </p:nvPr>
        </p:nvSpPr>
        <p:spPr>
          <a:prstGeom prst="rect">
            <a:avLst/>
          </a:prstGeom>
        </p:spPr>
        <p:txBody>
          <a:bodyPr/>
          <a:lstStyle/>
          <a:p>
            <a:r>
              <a:rPr lang="en-US" dirty="0"/>
              <a:t>Chapter Objectives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87C963F0-04AB-48E4-84E5-5A7D9A80C873}"/>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1" dirty="0">
                          <a:solidFill>
                            <a:schemeClr val="tx1"/>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45422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itle 3"/>
          <p:cNvSpPr txBox="1">
            <a:spLocks noGrp="1"/>
          </p:cNvSpPr>
          <p:nvPr>
            <p:ph type="title"/>
          </p:nvPr>
        </p:nvSpPr>
        <p:spPr>
          <a:prstGeom prst="rect">
            <a:avLst/>
          </a:prstGeom>
        </p:spPr>
        <p:txBody>
          <a:bodyPr/>
          <a:lstStyle/>
          <a:p>
            <a:r>
              <a:rPr dirty="0"/>
              <a:t>Details of Function Passing</a:t>
            </a:r>
          </a:p>
        </p:txBody>
      </p:sp>
      <p:sp>
        <p:nvSpPr>
          <p:cNvPr id="280" name="Rectangle 1"/>
          <p:cNvSpPr/>
          <p:nvPr/>
        </p:nvSpPr>
        <p:spPr>
          <a:xfrm>
            <a:off x="9676328" y="2343955"/>
            <a:ext cx="528035" cy="10303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endParaRPr sz="2400" dirty="0"/>
          </a:p>
        </p:txBody>
      </p:sp>
      <p:sp>
        <p:nvSpPr>
          <p:cNvPr id="281" name="Rectangle 2"/>
          <p:cNvSpPr/>
          <p:nvPr/>
        </p:nvSpPr>
        <p:spPr>
          <a:xfrm>
            <a:off x="7602828" y="5589431"/>
            <a:ext cx="283336" cy="8011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endParaRPr sz="2400" dirty="0"/>
          </a:p>
        </p:txBody>
      </p:sp>
      <p:sp>
        <p:nvSpPr>
          <p:cNvPr id="282" name="Rectangle 5"/>
          <p:cNvSpPr/>
          <p:nvPr/>
        </p:nvSpPr>
        <p:spPr>
          <a:xfrm>
            <a:off x="5488545" y="5587284"/>
            <a:ext cx="283336" cy="8011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endParaRPr sz="2400" dirty="0"/>
          </a:p>
        </p:txBody>
      </p:sp>
      <p:sp>
        <p:nvSpPr>
          <p:cNvPr id="283" name="Straight Connector 9"/>
          <p:cNvSpPr/>
          <p:nvPr/>
        </p:nvSpPr>
        <p:spPr>
          <a:xfrm>
            <a:off x="5488545" y="5655245"/>
            <a:ext cx="283336" cy="1"/>
          </a:xfrm>
          <a:prstGeom prst="line">
            <a:avLst/>
          </a:prstGeom>
          <a:ln>
            <a:solidFill>
              <a:srgbClr val="CBE4FA"/>
            </a:solidFill>
          </a:ln>
        </p:spPr>
        <p:txBody>
          <a:bodyPr lIns="45719" rIns="45719"/>
          <a:lstStyle/>
          <a:p>
            <a:endParaRPr sz="2400" dirty="0"/>
          </a:p>
        </p:txBody>
      </p:sp>
      <p:sp>
        <p:nvSpPr>
          <p:cNvPr id="284" name="Straight Connector 12"/>
          <p:cNvSpPr/>
          <p:nvPr/>
        </p:nvSpPr>
        <p:spPr>
          <a:xfrm>
            <a:off x="7602830" y="5669544"/>
            <a:ext cx="296215" cy="1"/>
          </a:xfrm>
          <a:prstGeom prst="line">
            <a:avLst/>
          </a:prstGeom>
          <a:ln>
            <a:solidFill>
              <a:srgbClr val="CBE4FA"/>
            </a:solidFill>
          </a:ln>
        </p:spPr>
        <p:txBody>
          <a:bodyPr lIns="45719" rIns="45719"/>
          <a:lstStyle/>
          <a:p>
            <a:endParaRPr sz="2400" dirty="0"/>
          </a:p>
        </p:txBody>
      </p:sp>
      <p:graphicFrame>
        <p:nvGraphicFramePr>
          <p:cNvPr id="285" name="Table 4"/>
          <p:cNvGraphicFramePr/>
          <p:nvPr/>
        </p:nvGraphicFramePr>
        <p:xfrm>
          <a:off x="668004" y="1333227"/>
          <a:ext cx="10855995" cy="4343909"/>
        </p:xfrm>
        <a:graphic>
          <a:graphicData uri="http://schemas.openxmlformats.org/drawingml/2006/table">
            <a:tbl>
              <a:tblPr firstRow="1" bandRow="1">
                <a:tableStyleId>{21E4AEA4-8DFA-4A89-87EB-49C32662AFE0}</a:tableStyleId>
              </a:tblPr>
              <a:tblGrid>
                <a:gridCol w="2557952">
                  <a:extLst>
                    <a:ext uri="{9D8B030D-6E8A-4147-A177-3AD203B41FA5}">
                      <a16:colId xmlns:a16="http://schemas.microsoft.com/office/drawing/2014/main" val="20000"/>
                    </a:ext>
                  </a:extLst>
                </a:gridCol>
                <a:gridCol w="8298043">
                  <a:extLst>
                    <a:ext uri="{9D8B030D-6E8A-4147-A177-3AD203B41FA5}">
                      <a16:colId xmlns:a16="http://schemas.microsoft.com/office/drawing/2014/main" val="20001"/>
                    </a:ext>
                  </a:extLst>
                </a:gridCol>
              </a:tblGrid>
              <a:tr h="355431">
                <a:tc>
                  <a:txBody>
                    <a:bodyPr/>
                    <a:lstStyle/>
                    <a:p>
                      <a:pPr>
                        <a:lnSpc>
                          <a:spcPct val="115000"/>
                        </a:lnSpc>
                        <a:defRPr sz="1800" b="0">
                          <a:solidFill>
                            <a:srgbClr val="000000"/>
                          </a:solidFill>
                        </a:defRPr>
                      </a:pPr>
                      <a:r>
                        <a:rPr sz="1600" b="1" dirty="0">
                          <a:solidFill>
                            <a:srgbClr val="FFFFFF"/>
                          </a:solidFill>
                          <a:effectLst/>
                          <a:sym typeface="Tahoma Bold"/>
                        </a:rPr>
                        <a:t>Syntax</a:t>
                      </a:r>
                    </a:p>
                  </a:txBody>
                  <a:tcPr anchor="ctr" horzOverflow="overflow"/>
                </a:tc>
                <a:tc>
                  <a:txBody>
                    <a:bodyPr/>
                    <a:lstStyle/>
                    <a:p>
                      <a:pPr>
                        <a:lnSpc>
                          <a:spcPct val="115000"/>
                        </a:lnSpc>
                        <a:defRPr sz="1800" b="0">
                          <a:solidFill>
                            <a:srgbClr val="000000"/>
                          </a:solidFill>
                        </a:defRPr>
                      </a:pPr>
                      <a:r>
                        <a:rPr sz="1600" b="1" dirty="0">
                          <a:solidFill>
                            <a:srgbClr val="FFFFFF"/>
                          </a:solidFill>
                          <a:effectLst/>
                          <a:sym typeface="Tahoma Bold"/>
                        </a:rPr>
                        <a:t>Description</a:t>
                      </a:r>
                    </a:p>
                  </a:txBody>
                  <a:tcPr anchor="ctr" horzOverflow="overflow"/>
                </a:tc>
                <a:extLst>
                  <a:ext uri="{0D108BD9-81ED-4DB2-BD59-A6C34878D82A}">
                    <a16:rowId xmlns:a16="http://schemas.microsoft.com/office/drawing/2014/main" val="10000"/>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800"/>
                      </a:pPr>
                      <a:r>
                        <a:rPr sz="1600" dirty="0">
                          <a:sym typeface="Tahoma"/>
                        </a:rPr>
                        <a:t>Normal positional parameter passing</a:t>
                      </a:r>
                    </a:p>
                  </a:txBody>
                  <a:tcPr anchor="ctr" horzOverflow="overflow"/>
                </a:tc>
                <a:extLst>
                  <a:ext uri="{0D108BD9-81ED-4DB2-BD59-A6C34878D82A}">
                    <a16:rowId xmlns:a16="http://schemas.microsoft.com/office/drawing/2014/main" val="10001"/>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sf(p=default)</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Assign default to </a:t>
                      </a:r>
                      <a:r>
                        <a:rPr sz="1600" dirty="0">
                          <a:latin typeface="Courier New" panose="02070309020205020404" pitchFamily="49" charset="0"/>
                          <a:cs typeface="Courier New" panose="02070309020205020404" pitchFamily="49" charset="0"/>
                          <a:sym typeface="Courier New"/>
                        </a:rPr>
                        <a:t>p</a:t>
                      </a:r>
                      <a:r>
                        <a:rPr sz="1600" dirty="0"/>
                        <a:t> if </a:t>
                      </a:r>
                      <a:r>
                        <a:rPr sz="1600" dirty="0">
                          <a:latin typeface="Courier New" panose="02070309020205020404" pitchFamily="49" charset="0"/>
                          <a:cs typeface="Courier New" panose="02070309020205020404" pitchFamily="49" charset="0"/>
                          <a:sym typeface="Courier New"/>
                        </a:rPr>
                        <a:t>p</a:t>
                      </a:r>
                      <a:r>
                        <a:rPr sz="1600" dirty="0"/>
                        <a:t> not specified on command line. Default must be specified at end.</a:t>
                      </a:r>
                    </a:p>
                  </a:txBody>
                  <a:tcPr anchor="ctr" horzOverflow="overflow"/>
                </a:tc>
                <a:extLst>
                  <a:ext uri="{0D108BD9-81ED-4DB2-BD59-A6C34878D82A}">
                    <a16:rowId xmlns:a16="http://schemas.microsoft.com/office/drawing/2014/main" val="10002"/>
                  </a:ext>
                </a:extLst>
              </a:tr>
              <a:tr h="640757">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If any parameters passed in are not assigned to individual variables, they are placed in the tuple </a:t>
                      </a:r>
                      <a:r>
                        <a:rPr sz="1600" dirty="0">
                          <a:latin typeface="Courier New" panose="02070309020205020404" pitchFamily="49" charset="0"/>
                          <a:cs typeface="Courier New" panose="02070309020205020404" pitchFamily="49" charset="0"/>
                          <a:sym typeface="Courier New"/>
                        </a:rPr>
                        <a:t>p</a:t>
                      </a:r>
                      <a:endParaRPr sz="1600" dirty="0">
                        <a:latin typeface="Courier New" panose="02070309020205020404" pitchFamily="49" charset="0"/>
                        <a:cs typeface="Courier New" panose="02070309020205020404" pitchFamily="49" charset="0"/>
                      </a:endParaRPr>
                    </a:p>
                  </a:txBody>
                  <a:tcPr anchor="ctr" horzOverflow="overflow"/>
                </a:tc>
                <a:extLst>
                  <a:ext uri="{0D108BD9-81ED-4DB2-BD59-A6C34878D82A}">
                    <a16:rowId xmlns:a16="http://schemas.microsoft.com/office/drawing/2014/main" val="10003"/>
                  </a:ext>
                </a:extLst>
              </a:tr>
              <a:tr h="903575">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def sf(**p)</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Any keyword arguments not assigned to a parameter are collected in </a:t>
                      </a:r>
                      <a:r>
                        <a:rPr sz="1600" dirty="0">
                          <a:latin typeface="Courier New" panose="02070309020205020404" pitchFamily="49" charset="0"/>
                          <a:cs typeface="Courier New" panose="02070309020205020404" pitchFamily="49" charset="0"/>
                          <a:sym typeface="Courier New"/>
                        </a:rPr>
                        <a:t>p</a:t>
                      </a:r>
                      <a:r>
                        <a:rPr sz="1600" dirty="0"/>
                        <a:t> as a dictionary. The keyword becomes the key and the value assigned to the keyword becomes the associated value.</a:t>
                      </a:r>
                    </a:p>
                  </a:txBody>
                  <a:tcPr anchor="ctr" horzOverflow="overflow"/>
                </a:tc>
                <a:extLst>
                  <a:ext uri="{0D108BD9-81ED-4DB2-BD59-A6C34878D82A}">
                    <a16:rowId xmlns:a16="http://schemas.microsoft.com/office/drawing/2014/main" val="10004"/>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800"/>
                      </a:pPr>
                      <a:r>
                        <a:rPr sz="1600" dirty="0">
                          <a:sym typeface="Tahoma"/>
                        </a:rPr>
                        <a:t>Normal positional argument passing</a:t>
                      </a:r>
                    </a:p>
                  </a:txBody>
                  <a:tcPr anchor="ctr" horzOverflow="overflow"/>
                </a:tc>
                <a:extLst>
                  <a:ext uri="{0D108BD9-81ED-4DB2-BD59-A6C34878D82A}">
                    <a16:rowId xmlns:a16="http://schemas.microsoft.com/office/drawing/2014/main" val="10005"/>
                  </a:ext>
                </a:extLst>
              </a:tr>
              <a:tr h="643128">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sf(a=v)</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Keyword argument. Assign to parameter </a:t>
                      </a:r>
                      <a:r>
                        <a:rPr sz="1600" dirty="0">
                          <a:latin typeface="Courier New" panose="02070309020205020404" pitchFamily="49" charset="0"/>
                          <a:cs typeface="Courier New" panose="02070309020205020404" pitchFamily="49" charset="0"/>
                          <a:sym typeface="Courier New"/>
                        </a:rPr>
                        <a:t>a</a:t>
                      </a:r>
                      <a:r>
                        <a:rPr sz="1600" dirty="0"/>
                        <a:t> the value </a:t>
                      </a:r>
                      <a:r>
                        <a:rPr sz="1600" dirty="0">
                          <a:latin typeface="Courier New" panose="02070309020205020404" pitchFamily="49" charset="0"/>
                          <a:cs typeface="Courier New" panose="02070309020205020404" pitchFamily="49" charset="0"/>
                          <a:sym typeface="Courier New"/>
                        </a:rPr>
                        <a:t>v</a:t>
                      </a:r>
                      <a:r>
                        <a:rPr sz="1600" dirty="0"/>
                        <a:t> if the parameter </a:t>
                      </a:r>
                      <a:r>
                        <a:rPr sz="1600" dirty="0">
                          <a:latin typeface="Courier New" panose="02070309020205020404" pitchFamily="49" charset="0"/>
                          <a:cs typeface="Courier New" panose="02070309020205020404" pitchFamily="49" charset="0"/>
                          <a:sym typeface="Courier New"/>
                        </a:rPr>
                        <a:t>a</a:t>
                      </a:r>
                      <a:r>
                        <a:rPr sz="1600" dirty="0"/>
                        <a:t> exists; otherwise</a:t>
                      </a:r>
                      <a:r>
                        <a:rPr lang="en-US" sz="1600" dirty="0"/>
                        <a:t>,</a:t>
                      </a:r>
                      <a:r>
                        <a:rPr sz="1600" dirty="0"/>
                        <a:t> collect into dictionary if definition contains </a:t>
                      </a:r>
                      <a:r>
                        <a:rPr sz="1600" dirty="0">
                          <a:latin typeface="Courier New" panose="02070309020205020404" pitchFamily="49" charset="0"/>
                          <a:cs typeface="Courier New" panose="02070309020205020404" pitchFamily="49" charset="0"/>
                          <a:sym typeface="Courier New"/>
                        </a:rPr>
                        <a:t>**p</a:t>
                      </a:r>
                      <a:r>
                        <a:rPr sz="1600" dirty="0">
                          <a:latin typeface="Courier New" panose="02070309020205020404" pitchFamily="49" charset="0"/>
                          <a:cs typeface="Courier New" panose="02070309020205020404" pitchFamily="49" charset="0"/>
                        </a:rPr>
                        <a:t>;</a:t>
                      </a:r>
                      <a:r>
                        <a:rPr sz="1600" dirty="0"/>
                        <a:t> otherwise</a:t>
                      </a:r>
                      <a:r>
                        <a:rPr lang="en-US" sz="1600" dirty="0"/>
                        <a:t>,</a:t>
                      </a:r>
                      <a:r>
                        <a:rPr sz="1600" dirty="0"/>
                        <a:t> raise exception</a:t>
                      </a:r>
                    </a:p>
                  </a:txBody>
                  <a:tcPr anchor="ctr" horzOverflow="overflow"/>
                </a:tc>
                <a:extLst>
                  <a:ext uri="{0D108BD9-81ED-4DB2-BD59-A6C34878D82A}">
                    <a16:rowId xmlns:a16="http://schemas.microsoft.com/office/drawing/2014/main" val="10006"/>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If </a:t>
                      </a:r>
                      <a:r>
                        <a:rPr sz="1600" dirty="0">
                          <a:latin typeface="Courier New" panose="02070309020205020404" pitchFamily="49" charset="0"/>
                          <a:cs typeface="Courier New" panose="02070309020205020404" pitchFamily="49" charset="0"/>
                          <a:sym typeface="Courier New"/>
                        </a:rPr>
                        <a:t>a</a:t>
                      </a:r>
                      <a:r>
                        <a:rPr sz="1600" dirty="0"/>
                        <a:t> is a sequence</a:t>
                      </a:r>
                      <a:r>
                        <a:rPr lang="en-US" sz="1600" dirty="0"/>
                        <a:t>,</a:t>
                      </a:r>
                      <a:r>
                        <a:rPr sz="1600" dirty="0"/>
                        <a:t> pass each element of the sequence as an individual parameter</a:t>
                      </a:r>
                    </a:p>
                  </a:txBody>
                  <a:tcPr anchor="ctr" horzOverflow="overflow"/>
                </a:tc>
                <a:extLst>
                  <a:ext uri="{0D108BD9-81ED-4DB2-BD59-A6C34878D82A}">
                    <a16:rowId xmlns:a16="http://schemas.microsoft.com/office/drawing/2014/main" val="10007"/>
                  </a:ext>
                </a:extLst>
              </a:tr>
              <a:tr h="362712">
                <a:tc>
                  <a:txBody>
                    <a:bodyPr/>
                    <a:lstStyle/>
                    <a:p>
                      <a:pPr>
                        <a:lnSpc>
                          <a:spcPct val="115000"/>
                        </a:lnSpc>
                        <a:defRPr sz="1800"/>
                      </a:pPr>
                      <a:r>
                        <a:rPr sz="1600" dirty="0">
                          <a:latin typeface="Courier New" panose="02070309020205020404" pitchFamily="49" charset="0"/>
                          <a:cs typeface="Courier New" panose="02070309020205020404" pitchFamily="49" charset="0"/>
                          <a:sym typeface="Courier New"/>
                        </a:rPr>
                        <a:t>sf(**a)</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tc>
                  <a:txBody>
                    <a:bodyPr/>
                    <a:lstStyle/>
                    <a:p>
                      <a:pPr>
                        <a:lnSpc>
                          <a:spcPct val="115000"/>
                        </a:lnSpc>
                        <a:defRPr sz="1600">
                          <a:sym typeface="Tahoma"/>
                        </a:defRPr>
                      </a:pPr>
                      <a:r>
                        <a:rPr sz="1600" dirty="0"/>
                        <a:t>Pass in a dictionary as keyword argument. </a:t>
                      </a:r>
                      <a:r>
                        <a:rPr lang="en-US" sz="1600" dirty="0">
                          <a:latin typeface="Courier New" panose="02070309020205020404" pitchFamily="49" charset="0"/>
                          <a:cs typeface="Courier New" panose="02070309020205020404" pitchFamily="49" charset="0"/>
                          <a:sym typeface="Courier New"/>
                        </a:rPr>
                        <a:t>key</a:t>
                      </a:r>
                      <a:r>
                        <a:rPr sz="1600" dirty="0">
                          <a:latin typeface="Courier New" panose="02070309020205020404" pitchFamily="49" charset="0"/>
                          <a:cs typeface="Courier New" panose="02070309020205020404" pitchFamily="49" charset="0"/>
                          <a:sym typeface="Courier New"/>
                        </a:rPr>
                        <a:t>:value</a:t>
                      </a:r>
                      <a:r>
                        <a:rPr sz="1600" dirty="0"/>
                        <a:t> is passed as </a:t>
                      </a:r>
                      <a:r>
                        <a:rPr lang="en-US" sz="1600" dirty="0">
                          <a:latin typeface="Courier New" panose="02070309020205020404" pitchFamily="49" charset="0"/>
                          <a:cs typeface="Courier New" panose="02070309020205020404" pitchFamily="49" charset="0"/>
                          <a:sym typeface="Courier New"/>
                        </a:rPr>
                        <a:t>key</a:t>
                      </a:r>
                      <a:r>
                        <a:rPr sz="1600" dirty="0">
                          <a:latin typeface="Courier New" panose="02070309020205020404" pitchFamily="49" charset="0"/>
                          <a:cs typeface="Courier New" panose="02070309020205020404" pitchFamily="49" charset="0"/>
                          <a:sym typeface="Courier New"/>
                        </a:rPr>
                        <a:t>=value</a:t>
                      </a:r>
                      <a:endParaRPr sz="1600" dirty="0">
                        <a:latin typeface="Courier New" panose="02070309020205020404" pitchFamily="49" charset="0"/>
                        <a:ea typeface="Courier New"/>
                        <a:cs typeface="Courier New" panose="02070309020205020404" pitchFamily="49" charset="0"/>
                        <a:sym typeface="Courier New"/>
                      </a:endParaRPr>
                    </a:p>
                  </a:txBody>
                  <a:tcPr anchor="ctr" horzOverflow="overflow"/>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ontent Placeholder 2"/>
          <p:cNvSpPr txBox="1">
            <a:spLocks noGrp="1"/>
          </p:cNvSpPr>
          <p:nvPr>
            <p:ph idx="1"/>
          </p:nvPr>
        </p:nvSpPr>
        <p:spPr>
          <a:prstGeom prst="rect">
            <a:avLst/>
          </a:prstGeom>
        </p:spPr>
        <p:txBody>
          <a:bodyPr/>
          <a:lstStyle/>
          <a:p>
            <a:r>
              <a:rPr dirty="0"/>
              <a:t>This is a long exercise with lots of code in order to see </a:t>
            </a:r>
            <a:r>
              <a:rPr lang="en-US" dirty="0"/>
              <a:t>most</a:t>
            </a:r>
            <a:r>
              <a:rPr dirty="0"/>
              <a:t> the different methods of passing data to a function</a:t>
            </a:r>
            <a:endParaRPr lang="en-US" dirty="0"/>
          </a:p>
          <a:p>
            <a:r>
              <a:rPr lang="en-US" dirty="0"/>
              <a:t>Please turn to Exercise 5.4 in the </a:t>
            </a:r>
            <a:r>
              <a:rPr dirty="0"/>
              <a:t>Exercise Manual</a:t>
            </a:r>
          </a:p>
        </p:txBody>
      </p:sp>
      <p:sp>
        <p:nvSpPr>
          <p:cNvPr id="290" name="Title 1"/>
          <p:cNvSpPr txBox="1">
            <a:spLocks noGrp="1"/>
          </p:cNvSpPr>
          <p:nvPr>
            <p:ph type="title"/>
          </p:nvPr>
        </p:nvSpPr>
        <p:spPr>
          <a:prstGeom prst="rect">
            <a:avLst/>
          </a:prstGeom>
        </p:spPr>
        <p:txBody>
          <a:bodyPr/>
          <a:lstStyle/>
          <a:p>
            <a:r>
              <a:rPr dirty="0"/>
              <a:t>Optional Exercise 5.4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3E3502F6-B8A0-48E2-8621-CB0DF86250A9}"/>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1" dirty="0">
                          <a:solidFill>
                            <a:schemeClr val="tx1"/>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740931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ontent Placeholder 2"/>
          <p:cNvSpPr txBox="1">
            <a:spLocks noGrp="1"/>
          </p:cNvSpPr>
          <p:nvPr>
            <p:ph idx="1"/>
          </p:nvPr>
        </p:nvSpPr>
        <p:spPr>
          <a:prstGeom prst="rect">
            <a:avLst/>
          </a:prstGeom>
        </p:spPr>
        <p:txBody>
          <a:bodyPr/>
          <a:lstStyle/>
          <a:p>
            <a:r>
              <a:rPr dirty="0"/>
              <a:t>A function name is an identifier associated with the reference to the function</a:t>
            </a:r>
          </a:p>
          <a:p>
            <a:pPr lvl="1">
              <a:spcBef>
                <a:spcPts val="0"/>
              </a:spcBef>
              <a:buFont typeface="Arial"/>
            </a:pPr>
            <a:r>
              <a:rPr dirty="0"/>
              <a:t>The </a:t>
            </a:r>
            <a:r>
              <a:rPr dirty="0">
                <a:latin typeface="Courier New"/>
                <a:ea typeface="Courier New"/>
                <a:cs typeface="Courier New"/>
                <a:sym typeface="Courier New"/>
              </a:rPr>
              <a:t>()</a:t>
            </a:r>
            <a:r>
              <a:rPr dirty="0"/>
              <a:t> after the function name causes Python to execute the function</a:t>
            </a:r>
          </a:p>
          <a:p>
            <a:pPr lvl="1">
              <a:spcBef>
                <a:spcPts val="0"/>
              </a:spcBef>
              <a:buFont typeface="Arial"/>
            </a:pPr>
            <a:r>
              <a:rPr dirty="0"/>
              <a:t>The reference to the function can be assigned to another variable by assigning the function name without the </a:t>
            </a:r>
            <a:r>
              <a:rPr dirty="0">
                <a:latin typeface="Courier New"/>
                <a:ea typeface="Courier New"/>
                <a:cs typeface="Courier New"/>
                <a:sym typeface="Courier New"/>
              </a:rPr>
              <a:t>()</a:t>
            </a:r>
            <a:r>
              <a:rPr dirty="0"/>
              <a:t> to another identifier</a:t>
            </a:r>
          </a:p>
          <a:p>
            <a:pPr lvl="2">
              <a:spcBef>
                <a:spcPts val="0"/>
              </a:spcBef>
            </a:pPr>
            <a:r>
              <a:rPr dirty="0"/>
              <a:t>This means a function can be passed into a function and used inside of the function</a:t>
            </a:r>
          </a:p>
          <a:p>
            <a:r>
              <a:rPr dirty="0"/>
              <a:t>Please </a:t>
            </a:r>
            <a:r>
              <a:rPr lang="en-US" dirty="0"/>
              <a:t>turn to Exercise 5.5 in the </a:t>
            </a:r>
            <a:r>
              <a:rPr dirty="0"/>
              <a:t>Exercise Manual</a:t>
            </a:r>
          </a:p>
        </p:txBody>
      </p:sp>
      <p:sp>
        <p:nvSpPr>
          <p:cNvPr id="304" name="Title 1"/>
          <p:cNvSpPr txBox="1">
            <a:spLocks noGrp="1"/>
          </p:cNvSpPr>
          <p:nvPr>
            <p:ph type="title"/>
          </p:nvPr>
        </p:nvSpPr>
        <p:spPr>
          <a:prstGeom prst="rect">
            <a:avLst/>
          </a:prstGeom>
        </p:spPr>
        <p:txBody>
          <a:bodyPr/>
          <a:lstStyle/>
          <a:p>
            <a:r>
              <a:rPr dirty="0"/>
              <a:t>Functions as Objects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C07A9235-6F68-4C8A-A258-2BD72EA1331A}"/>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1" dirty="0">
                          <a:solidFill>
                            <a:schemeClr val="tx1"/>
                          </a:solidFill>
                          <a:latin typeface="Courier New" panose="02070309020205020404" pitchFamily="49" charset="0"/>
                          <a:cs typeface="Courier New" panose="02070309020205020404" pitchFamily="49" charset="0"/>
                        </a:rPr>
                        <a:t>lambda</a:t>
                      </a:r>
                      <a:r>
                        <a:rPr lang="en-US" sz="2400" b="1" dirty="0">
                          <a:solidFill>
                            <a:schemeClr val="tx1"/>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876041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ontent Placeholder 2"/>
          <p:cNvSpPr txBox="1">
            <a:spLocks noGrp="1"/>
          </p:cNvSpPr>
          <p:nvPr>
            <p:ph idx="1"/>
          </p:nvPr>
        </p:nvSpPr>
        <p:spPr>
          <a:prstGeom prst="rect">
            <a:avLst/>
          </a:prstGeom>
        </p:spPr>
        <p:txBody>
          <a:bodyPr>
            <a:normAutofit lnSpcReduction="10000"/>
          </a:bodyPr>
          <a:lstStyle/>
          <a:p>
            <a:r>
              <a:rPr dirty="0"/>
              <a:t>Given:</a:t>
            </a:r>
          </a:p>
          <a:p>
            <a:pPr marL="0" indent="0">
              <a:buNone/>
              <a:defRPr>
                <a:latin typeface="Courier New"/>
                <a:ea typeface="Courier New"/>
                <a:cs typeface="Courier New"/>
                <a:sym typeface="Courier New"/>
              </a:defRPr>
            </a:pPr>
            <a:r>
              <a:rPr dirty="0"/>
              <a:t>    def sum(x,y):</a:t>
            </a:r>
          </a:p>
          <a:p>
            <a:pPr marL="0" indent="0">
              <a:spcBef>
                <a:spcPts val="0"/>
              </a:spcBef>
              <a:buNone/>
              <a:defRPr>
                <a:latin typeface="Courier New"/>
                <a:ea typeface="Courier New"/>
                <a:cs typeface="Courier New"/>
                <a:sym typeface="Courier New"/>
              </a:defRPr>
            </a:pPr>
            <a:r>
              <a:rPr dirty="0"/>
              <a:t>         return x + y</a:t>
            </a:r>
          </a:p>
          <a:p>
            <a:pPr lvl="1">
              <a:defRPr>
                <a:latin typeface="Courier New"/>
                <a:ea typeface="Courier New"/>
                <a:cs typeface="Courier New"/>
                <a:sym typeface="Courier New"/>
              </a:defRPr>
            </a:pPr>
            <a:endParaRPr sz="1200" dirty="0"/>
          </a:p>
          <a:p>
            <a:r>
              <a:rPr dirty="0"/>
              <a:t>As a </a:t>
            </a:r>
            <a:r>
              <a:rPr lang="en-US" sz="1800" dirty="0">
                <a:latin typeface="Courier New" panose="02070309020205020404" pitchFamily="49" charset="0"/>
                <a:cs typeface="Courier New" panose="02070309020205020404" pitchFamily="49" charset="0"/>
              </a:rPr>
              <a:t>lambda</a:t>
            </a:r>
            <a:r>
              <a:rPr dirty="0"/>
              <a:t> function</a:t>
            </a:r>
          </a:p>
          <a:p>
            <a:pPr marL="0" indent="0">
              <a:buNone/>
              <a:defRPr>
                <a:latin typeface="Courier New"/>
                <a:ea typeface="Courier New"/>
                <a:cs typeface="Courier New"/>
                <a:sym typeface="Courier New"/>
              </a:defRPr>
            </a:pPr>
            <a:r>
              <a:rPr dirty="0"/>
              <a:t>    </a:t>
            </a:r>
            <a:r>
              <a:rPr lang="en-US" dirty="0"/>
              <a:t>sum = </a:t>
            </a:r>
            <a:r>
              <a:rPr dirty="0"/>
              <a:t>lambda</a:t>
            </a:r>
            <a:r>
              <a:rPr lang="en-US" dirty="0"/>
              <a:t> </a:t>
            </a:r>
            <a:r>
              <a:rPr dirty="0"/>
              <a:t>x</a:t>
            </a:r>
            <a:r>
              <a:rPr lang="en-US" dirty="0"/>
              <a:t>, y</a:t>
            </a:r>
            <a:r>
              <a:rPr dirty="0"/>
              <a:t>: x + y</a:t>
            </a:r>
          </a:p>
          <a:p>
            <a:pPr lvl="1">
              <a:spcBef>
                <a:spcPts val="0"/>
              </a:spcBef>
              <a:buFont typeface="Arial"/>
              <a:defRPr>
                <a:latin typeface="Courier New"/>
                <a:ea typeface="Courier New"/>
                <a:cs typeface="Courier New"/>
                <a:sym typeface="Courier New"/>
              </a:defRPr>
            </a:pPr>
            <a:endParaRPr dirty="0"/>
          </a:p>
          <a:p>
            <a:pPr lvl="1">
              <a:spcBef>
                <a:spcPts val="0"/>
              </a:spcBef>
              <a:buFont typeface="Arial"/>
            </a:pPr>
            <a:r>
              <a:rPr dirty="0"/>
              <a:t>Input parameters before the colon</a:t>
            </a:r>
          </a:p>
          <a:p>
            <a:pPr lvl="1">
              <a:spcBef>
                <a:spcPts val="0"/>
              </a:spcBef>
              <a:buFont typeface="Arial"/>
            </a:pPr>
            <a:r>
              <a:rPr dirty="0"/>
              <a:t>Expression value to be returned after the colon</a:t>
            </a:r>
          </a:p>
          <a:p>
            <a:r>
              <a:rPr dirty="0"/>
              <a:t>Use case</a:t>
            </a:r>
          </a:p>
          <a:p>
            <a:pPr lvl="1">
              <a:spcBef>
                <a:spcPts val="0"/>
              </a:spcBef>
              <a:buFont typeface="Arial"/>
            </a:pPr>
            <a:r>
              <a:rPr dirty="0"/>
              <a:t>Create a simple function to pass into another function</a:t>
            </a:r>
          </a:p>
        </p:txBody>
      </p:sp>
      <p:sp>
        <p:nvSpPr>
          <p:cNvPr id="318" name="Title 1"/>
          <p:cNvSpPr txBox="1">
            <a:spLocks noGrp="1"/>
          </p:cNvSpPr>
          <p:nvPr>
            <p:ph type="title"/>
          </p:nvPr>
        </p:nvSpPr>
        <p:spPr>
          <a:prstGeom prst="rect">
            <a:avLst/>
          </a:prstGeom>
        </p:spPr>
        <p:txBody>
          <a:bodyPr/>
          <a:lstStyle/>
          <a:p>
            <a:r>
              <a:rPr lang="en-US" sz="2800" dirty="0">
                <a:latin typeface="Courier New" panose="02070309020205020404" pitchFamily="49" charset="0"/>
                <a:cs typeface="Courier New" panose="02070309020205020404" pitchFamily="49" charset="0"/>
              </a:rPr>
              <a:t>lambda</a:t>
            </a:r>
            <a:r>
              <a:rPr dirty="0">
                <a:solidFill>
                  <a:schemeClr val="tx1"/>
                </a:solidFill>
              </a:rPr>
              <a:t> </a:t>
            </a:r>
            <a:r>
              <a:rPr dirty="0"/>
              <a:t>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ontent Placeholder 2"/>
          <p:cNvSpPr txBox="1">
            <a:spLocks noGrp="1"/>
          </p:cNvSpPr>
          <p:nvPr>
            <p:ph idx="1"/>
          </p:nvPr>
        </p:nvSpPr>
        <p:spPr>
          <a:prstGeom prst="rect">
            <a:avLst/>
          </a:prstGeom>
        </p:spPr>
        <p:txBody>
          <a:bodyPr/>
          <a:lstStyle/>
          <a:p>
            <a:pPr marL="452547" indent="-452547">
              <a:buFont typeface="+mj-lt"/>
              <a:buAutoNum type="arabicPeriod"/>
            </a:pPr>
            <a:r>
              <a:rPr lang="en-US" dirty="0"/>
              <a:t>In </a:t>
            </a:r>
            <a:r>
              <a:rPr lang="en-US" dirty="0">
                <a:latin typeface="Courier New" panose="02070309020205020404" pitchFamily="49" charset="0"/>
                <a:cs typeface="Courier New" panose="02070309020205020404" pitchFamily="49" charset="0"/>
              </a:rPr>
              <a:t>ch05_20_function_passing.py</a:t>
            </a:r>
            <a:r>
              <a:rPr lang="en-US" dirty="0">
                <a:latin typeface="+mn-lt"/>
                <a:cs typeface="Courier New" panose="02070309020205020404" pitchFamily="49" charset="0"/>
              </a:rPr>
              <a:t>, </a:t>
            </a:r>
            <a:r>
              <a:rPr lang="en-US" dirty="0"/>
              <a:t>create a </a:t>
            </a:r>
            <a:r>
              <a:rPr lang="en-US" dirty="0">
                <a:latin typeface="Courier New" panose="02070309020205020404" pitchFamily="49" charset="0"/>
                <a:cs typeface="Courier New" panose="02070309020205020404" pitchFamily="49" charset="0"/>
              </a:rPr>
              <a:t>lambda</a:t>
            </a:r>
            <a:r>
              <a:rPr lang="en-US" dirty="0"/>
              <a:t> function that will replace </a:t>
            </a:r>
            <a:br>
              <a:rPr lang="en-US" dirty="0"/>
            </a:br>
            <a:r>
              <a:rPr lang="en-US" dirty="0"/>
              <a:t>lines 27 and 28 with a </a:t>
            </a:r>
            <a:r>
              <a:rPr lang="en-US" dirty="0">
                <a:latin typeface="Courier New" panose="02070309020205020404" pitchFamily="49" charset="0"/>
                <a:cs typeface="Courier New" panose="02070309020205020404" pitchFamily="49" charset="0"/>
              </a:rPr>
              <a:t>lambda</a:t>
            </a:r>
            <a:r>
              <a:rPr lang="en-US" dirty="0"/>
              <a:t> function on line 33</a:t>
            </a:r>
          </a:p>
          <a:p>
            <a:pPr marL="452547" indent="-452547">
              <a:buFont typeface="+mj-lt"/>
              <a:buAutoNum type="arabicPeriod"/>
            </a:pPr>
            <a:r>
              <a:rPr lang="en-US" dirty="0"/>
              <a:t>Delete lines 27 and 28</a:t>
            </a:r>
          </a:p>
          <a:p>
            <a:pPr marL="452547" indent="-452547">
              <a:buFont typeface="+mj-lt"/>
              <a:buAutoNum type="arabicPeriod"/>
            </a:pPr>
            <a:r>
              <a:rPr lang="en-US" dirty="0"/>
              <a:t>Execute the program to show that it runs and see one of the reasons for using a </a:t>
            </a:r>
            <a:r>
              <a:rPr lang="en-US" dirty="0">
                <a:latin typeface="Courier New" panose="02070309020205020404" pitchFamily="49" charset="0"/>
                <a:cs typeface="Courier New" panose="02070309020205020404" pitchFamily="49" charset="0"/>
              </a:rPr>
              <a:t>lambda</a:t>
            </a:r>
            <a:r>
              <a:rPr lang="en-US" dirty="0"/>
              <a:t> function</a:t>
            </a:r>
          </a:p>
          <a:p>
            <a:pPr marL="452547" indent="-452547">
              <a:buFont typeface="+mj-lt"/>
              <a:buAutoNum type="arabicPeriod"/>
            </a:pPr>
            <a:r>
              <a:rPr lang="en-US" dirty="0"/>
              <a:t>See </a:t>
            </a:r>
            <a:r>
              <a:rPr lang="en-US" dirty="0">
                <a:latin typeface="Courier New" panose="02070309020205020404" pitchFamily="49" charset="0"/>
                <a:cs typeface="Courier New" panose="02070309020205020404" pitchFamily="49" charset="0"/>
              </a:rPr>
              <a:t>ch05_21_function_passing_lambda.py</a:t>
            </a:r>
            <a:r>
              <a:rPr lang="en-US" dirty="0">
                <a:latin typeface="+mj-lt"/>
                <a:cs typeface="Courier New" panose="02070309020205020404" pitchFamily="49" charset="0"/>
              </a:rPr>
              <a:t> </a:t>
            </a:r>
            <a:r>
              <a:rPr lang="en-US" dirty="0"/>
              <a:t>for a solution</a:t>
            </a:r>
          </a:p>
          <a:p>
            <a:pPr marL="342902" indent="-342902">
              <a:buFont typeface="+mj-lt"/>
              <a:buAutoNum type="arabicPeriod"/>
            </a:pPr>
            <a:endParaRPr dirty="0"/>
          </a:p>
        </p:txBody>
      </p:sp>
      <p:sp>
        <p:nvSpPr>
          <p:cNvPr id="318" name="Title 1"/>
          <p:cNvSpPr txBox="1">
            <a:spLocks noGrp="1"/>
          </p:cNvSpPr>
          <p:nvPr>
            <p:ph type="title"/>
          </p:nvPr>
        </p:nvSpPr>
        <p:spPr>
          <a:prstGeom prst="rect">
            <a:avLst/>
          </a:prstGeom>
        </p:spPr>
        <p:txBody>
          <a:bodyPr/>
          <a:lstStyle/>
          <a:p>
            <a:r>
              <a:rPr lang="en-US" dirty="0"/>
              <a:t>Do Now! </a:t>
            </a:r>
            <a:r>
              <a:rPr lang="en-US" dirty="0">
                <a:latin typeface="Courier New" panose="02070309020205020404" pitchFamily="49" charset="0"/>
                <a:cs typeface="Courier New" panose="02070309020205020404" pitchFamily="49" charset="0"/>
              </a:rPr>
              <a:t>l</a:t>
            </a:r>
            <a:r>
              <a:rPr dirty="0">
                <a:latin typeface="Courier New" panose="02070309020205020404" pitchFamily="49" charset="0"/>
                <a:cs typeface="Courier New" panose="02070309020205020404" pitchFamily="49" charset="0"/>
              </a:rPr>
              <a:t>ambda</a:t>
            </a:r>
            <a:r>
              <a:rPr dirty="0"/>
              <a:t> Functi</a:t>
            </a:r>
            <a:r>
              <a:rPr lang="en-US" dirty="0"/>
              <a:t>on</a:t>
            </a:r>
            <a:endParaRPr dirty="0"/>
          </a:p>
        </p:txBody>
      </p:sp>
    </p:spTree>
    <p:extLst>
      <p:ext uri="{BB962C8B-B14F-4D97-AF65-F5344CB8AC3E}">
        <p14:creationId xmlns:p14="http://schemas.microsoft.com/office/powerpoint/2010/main" val="132887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C5A35447-000F-4E67-9C18-07B39C6EB177}"/>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1" dirty="0">
                          <a:solidFill>
                            <a:schemeClr val="tx1"/>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694650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ontent Placeholder 2"/>
          <p:cNvSpPr txBox="1">
            <a:spLocks noGrp="1"/>
          </p:cNvSpPr>
          <p:nvPr>
            <p:ph idx="1"/>
          </p:nvPr>
        </p:nvSpPr>
        <p:spPr>
          <a:prstGeom prst="rect">
            <a:avLst/>
          </a:prstGeom>
        </p:spPr>
        <p:txBody>
          <a:bodyPr/>
          <a:lstStyle/>
          <a:p>
            <a:r>
              <a:rPr dirty="0"/>
              <a:t>Please </a:t>
            </a:r>
            <a:r>
              <a:rPr lang="en-US" dirty="0"/>
              <a:t>turn to Optional Exercise 5.6 in the </a:t>
            </a:r>
            <a:r>
              <a:rPr dirty="0"/>
              <a:t>Exercise Manual</a:t>
            </a:r>
          </a:p>
        </p:txBody>
      </p:sp>
      <p:sp>
        <p:nvSpPr>
          <p:cNvPr id="338" name="Title 1"/>
          <p:cNvSpPr txBox="1">
            <a:spLocks noGrp="1"/>
          </p:cNvSpPr>
          <p:nvPr>
            <p:ph type="title"/>
          </p:nvPr>
        </p:nvSpPr>
        <p:spPr>
          <a:prstGeom prst="rect">
            <a:avLst/>
          </a:prstGeom>
        </p:spPr>
        <p:txBody>
          <a:bodyPr/>
          <a:lstStyle/>
          <a:p>
            <a:r>
              <a:rPr lang="en-US" dirty="0"/>
              <a:t>Optional </a:t>
            </a:r>
            <a:r>
              <a:rPr dirty="0"/>
              <a:t>Chapter Exercise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8" name="Table 7">
            <a:extLst>
              <a:ext uri="{FF2B5EF4-FFF2-40B4-BE49-F238E27FC236}">
                <a16:creationId xmlns:a16="http://schemas.microsoft.com/office/drawing/2014/main" id="{EC2E241E-833E-49B1-9879-3AC6241C619C}"/>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1" kern="1200" dirty="0">
                          <a:solidFill>
                            <a:schemeClr val="tx1"/>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541B5CC4-19A0-4BB7-AFFE-46CDF6D057AF}"/>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6630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ontent Placeholder 2"/>
          <p:cNvSpPr txBox="1">
            <a:spLocks noGrp="1"/>
          </p:cNvSpPr>
          <p:nvPr>
            <p:ph idx="1"/>
          </p:nvPr>
        </p:nvSpPr>
        <p:spPr>
          <a:prstGeom prst="rect">
            <a:avLst/>
          </a:prstGeom>
        </p:spPr>
        <p:txBody>
          <a:bodyPr>
            <a:normAutofit lnSpcReduction="10000"/>
          </a:bodyPr>
          <a:lstStyle/>
          <a:p>
            <a:pPr marL="302676" indent="-302676">
              <a:defRPr>
                <a:latin typeface="Courier New"/>
                <a:ea typeface="Courier New"/>
                <a:cs typeface="Courier New"/>
                <a:sym typeface="Courier New"/>
              </a:defRPr>
            </a:pPr>
            <a:r>
              <a:rPr dirty="0"/>
              <a:t>def function_name ( parameter_list ):</a:t>
            </a:r>
          </a:p>
          <a:p>
            <a:pPr marL="0" lvl="1" indent="302676">
              <a:spcBef>
                <a:spcPts val="0"/>
              </a:spcBef>
              <a:buNone/>
              <a:defRPr>
                <a:latin typeface="Courier New"/>
                <a:ea typeface="Courier New"/>
                <a:cs typeface="Courier New"/>
                <a:sym typeface="Courier New"/>
              </a:defRPr>
            </a:pPr>
            <a:r>
              <a:rPr dirty="0"/>
              <a:t>statements</a:t>
            </a:r>
          </a:p>
          <a:p>
            <a:r>
              <a:rPr dirty="0"/>
              <a:t>Scope is the area of the program in which a variable has meaning and existence</a:t>
            </a:r>
          </a:p>
          <a:p>
            <a:r>
              <a:rPr dirty="0"/>
              <a:t>LEGBE </a:t>
            </a:r>
          </a:p>
          <a:p>
            <a:pPr lvl="1">
              <a:spcBef>
                <a:spcPts val="0"/>
              </a:spcBef>
              <a:buFont typeface="Arial"/>
            </a:pPr>
            <a:r>
              <a:rPr dirty="0"/>
              <a:t>Local</a:t>
            </a:r>
          </a:p>
          <a:p>
            <a:pPr lvl="1">
              <a:spcBef>
                <a:spcPts val="0"/>
              </a:spcBef>
              <a:buFont typeface="Arial"/>
            </a:pPr>
            <a:r>
              <a:rPr dirty="0"/>
              <a:t>Enclosing Functions</a:t>
            </a:r>
          </a:p>
          <a:p>
            <a:pPr lvl="1">
              <a:spcBef>
                <a:spcPts val="0"/>
              </a:spcBef>
              <a:buFont typeface="Arial"/>
            </a:pPr>
            <a:r>
              <a:rPr dirty="0"/>
              <a:t>Global</a:t>
            </a:r>
          </a:p>
          <a:p>
            <a:pPr lvl="1">
              <a:spcBef>
                <a:spcPts val="0"/>
              </a:spcBef>
              <a:buFont typeface="Arial"/>
            </a:pPr>
            <a:r>
              <a:rPr dirty="0"/>
              <a:t>Built-in</a:t>
            </a:r>
          </a:p>
          <a:p>
            <a:pPr lvl="1">
              <a:spcBef>
                <a:spcPts val="0"/>
              </a:spcBef>
              <a:buFont typeface="Arial"/>
            </a:pPr>
            <a:r>
              <a:rPr dirty="0"/>
              <a:t>Error</a:t>
            </a:r>
          </a:p>
          <a:p>
            <a:pPr>
              <a:defRPr>
                <a:latin typeface="Courier New"/>
                <a:ea typeface="Courier New"/>
                <a:cs typeface="Courier New"/>
                <a:sym typeface="Courier New"/>
              </a:defRPr>
            </a:pPr>
            <a:r>
              <a:rPr dirty="0"/>
              <a:t>lambda</a:t>
            </a:r>
            <a:r>
              <a:rPr dirty="0">
                <a:latin typeface="+mn-lt"/>
                <a:ea typeface="+mn-ea"/>
                <a:cs typeface="+mn-cs"/>
                <a:sym typeface="Tahoma"/>
              </a:rPr>
              <a:t> functions</a:t>
            </a:r>
          </a:p>
        </p:txBody>
      </p:sp>
      <p:sp>
        <p:nvSpPr>
          <p:cNvPr id="360" name="Title 1"/>
          <p:cNvSpPr txBox="1">
            <a:spLocks noGrp="1"/>
          </p:cNvSpPr>
          <p:nvPr>
            <p:ph type="title"/>
          </p:nvPr>
        </p:nvSpPr>
        <p:spPr>
          <a:prstGeom prst="rect">
            <a:avLst/>
          </a:prstGeom>
        </p:spPr>
        <p:txBody>
          <a:bodyPr/>
          <a:lstStyle/>
          <a:p>
            <a:r>
              <a:rPr dirty="0"/>
              <a:t>Chapter Summary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ontent Placeholder 2"/>
          <p:cNvSpPr txBox="1">
            <a:spLocks noGrp="1"/>
          </p:cNvSpPr>
          <p:nvPr>
            <p:ph idx="1"/>
          </p:nvPr>
        </p:nvSpPr>
        <p:spPr>
          <a:prstGeom prst="rect">
            <a:avLst/>
          </a:prstGeom>
        </p:spPr>
        <p:txBody>
          <a:bodyPr>
            <a:normAutofit fontScale="92500" lnSpcReduction="20000"/>
          </a:bodyPr>
          <a:lstStyle/>
          <a:p>
            <a:pPr>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a:latin typeface="Courier New"/>
                <a:ea typeface="Courier New"/>
                <a:cs typeface="Courier New"/>
                <a:sym typeface="Courier New"/>
              </a:defRPr>
            </a:pPr>
            <a:r>
              <a:rPr dirty="0"/>
              <a:t>global</a:t>
            </a:r>
            <a:r>
              <a:rPr dirty="0">
                <a:latin typeface="+mj-lt"/>
              </a:rPr>
              <a:t> </a:t>
            </a:r>
            <a:r>
              <a:rPr dirty="0">
                <a:latin typeface="+mn-lt"/>
                <a:ea typeface="+mn-ea"/>
                <a:cs typeface="+mn-cs"/>
                <a:sym typeface="Tahoma"/>
              </a:rPr>
              <a:t>to modify a module (global) variable from inside a function defined in the module</a:t>
            </a:r>
          </a:p>
          <a:p>
            <a:pPr>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a:latin typeface="Courier New"/>
                <a:ea typeface="Courier New"/>
                <a:cs typeface="Courier New"/>
                <a:sym typeface="Courier New"/>
              </a:defRPr>
            </a:pPr>
            <a:r>
              <a:rPr dirty="0"/>
              <a:t>return</a:t>
            </a:r>
            <a:r>
              <a:rPr dirty="0">
                <a:latin typeface="+mn-lt"/>
                <a:ea typeface="+mn-ea"/>
                <a:cs typeface="+mn-cs"/>
                <a:sym typeface="Tahoma"/>
              </a:rPr>
              <a:t> [expression] returns an object reference to object with value of expression</a:t>
            </a:r>
          </a:p>
          <a:p>
            <a:pPr>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There is always a </a:t>
            </a:r>
            <a:r>
              <a:rPr dirty="0">
                <a:latin typeface="Courier New"/>
                <a:ea typeface="Courier New"/>
                <a:cs typeface="Courier New"/>
                <a:sym typeface="Courier New"/>
              </a:rPr>
              <a:t>return</a:t>
            </a:r>
            <a:r>
              <a:rPr dirty="0"/>
              <a:t> value</a:t>
            </a:r>
          </a:p>
          <a:p>
            <a:pPr lvl="1">
              <a:spcBef>
                <a:spcPts val="400"/>
              </a:spcBef>
              <a:buFont typeface="Arial"/>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For </a:t>
            </a:r>
            <a:r>
              <a:rPr dirty="0">
                <a:latin typeface="Courier New"/>
                <a:ea typeface="Courier New"/>
                <a:cs typeface="Courier New"/>
                <a:sym typeface="Courier New"/>
              </a:rPr>
              <a:t>return</a:t>
            </a:r>
            <a:r>
              <a:rPr dirty="0"/>
              <a:t> </a:t>
            </a:r>
            <a:r>
              <a:rPr lang="en-US" dirty="0"/>
              <a:t>i</a:t>
            </a:r>
            <a:r>
              <a:rPr dirty="0"/>
              <a:t>s the last statement and if there is no </a:t>
            </a:r>
            <a:r>
              <a:rPr dirty="0">
                <a:latin typeface="Courier New"/>
                <a:ea typeface="Courier New"/>
                <a:cs typeface="Courier New"/>
                <a:sym typeface="Courier New"/>
              </a:rPr>
              <a:t>return</a:t>
            </a:r>
            <a:r>
              <a:rPr dirty="0"/>
              <a:t> statement</a:t>
            </a:r>
            <a:r>
              <a:rPr lang="en-US" dirty="0"/>
              <a:t>,</a:t>
            </a:r>
            <a:r>
              <a:rPr dirty="0"/>
              <a:t> ‘</a:t>
            </a:r>
            <a:r>
              <a:rPr dirty="0">
                <a:latin typeface="Courier New"/>
                <a:ea typeface="Courier New"/>
                <a:cs typeface="Courier New"/>
                <a:sym typeface="Courier New"/>
              </a:rPr>
              <a:t>None</a:t>
            </a:r>
            <a:r>
              <a:rPr dirty="0"/>
              <a:t>’ is returned</a:t>
            </a:r>
          </a:p>
          <a:p>
            <a:pPr lvl="2">
              <a:spcBef>
                <a:spcPts val="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Seen only if you print the return value</a:t>
            </a:r>
          </a:p>
          <a:p>
            <a:pPr marL="457203" indent="-457203">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endParaRPr dirty="0"/>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dirty="0"/>
              <a:t>def sp(p)       def sp(*p)    </a:t>
            </a:r>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dirty="0"/>
              <a:t>def sp(**p)     </a:t>
            </a:r>
            <a:r>
              <a:rPr dirty="0">
                <a:solidFill>
                  <a:srgbClr val="3B0001"/>
                </a:solidFill>
              </a:rPr>
              <a:t>def( a=value, </a:t>
            </a:r>
            <a:r>
              <a:rPr dirty="0"/>
              <a:t>b=value)</a:t>
            </a:r>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dirty="0"/>
          </a:p>
          <a:p>
            <a:pPr marL="227016"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dirty="0"/>
              <a:t>sf(a)           sf(a=v)       sf(*a)           sf(**a)</a:t>
            </a:r>
          </a:p>
          <a:p>
            <a:pPr marL="457203" indent="-457203">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endParaRPr dirty="0"/>
          </a:p>
          <a:p>
            <a:pPr marL="302676" indent="-302676">
              <a:spcBef>
                <a:spcPts val="400"/>
              </a:spcBef>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Functions are objects </a:t>
            </a:r>
          </a:p>
        </p:txBody>
      </p:sp>
      <p:sp>
        <p:nvSpPr>
          <p:cNvPr id="2" name="Title 1">
            <a:extLst>
              <a:ext uri="{FF2B5EF4-FFF2-40B4-BE49-F238E27FC236}">
                <a16:creationId xmlns:a16="http://schemas.microsoft.com/office/drawing/2014/main" id="{CB6740D6-0807-405F-AEAC-FAEFBC232388}"/>
              </a:ext>
            </a:extLst>
          </p:cNvPr>
          <p:cNvSpPr>
            <a:spLocks noGrp="1"/>
          </p:cNvSpPr>
          <p:nvPr>
            <p:ph type="title"/>
          </p:nvPr>
        </p:nvSpPr>
        <p:spPr/>
        <p:txBody>
          <a:bodyPr/>
          <a:lstStyle/>
          <a:p>
            <a:r>
              <a:rPr lang="en-US" dirty="0"/>
              <a:t>Chapter Summary (continued)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ontent Placeholder 2"/>
          <p:cNvSpPr txBox="1">
            <a:spLocks noGrp="1"/>
          </p:cNvSpPr>
          <p:nvPr>
            <p:ph idx="1"/>
          </p:nvPr>
        </p:nvSpPr>
        <p:spPr>
          <a:prstGeom prst="rect">
            <a:avLst/>
          </a:prstGeom>
        </p:spPr>
        <p:txBody>
          <a:bodyPr>
            <a:normAutofit fontScale="92500" lnSpcReduction="10000"/>
          </a:bodyPr>
          <a:lstStyle/>
          <a:p>
            <a:r>
              <a:rPr dirty="0"/>
              <a:t>A function is a collection of statements treated as a whole</a:t>
            </a:r>
          </a:p>
          <a:p>
            <a:pPr marL="302404" indent="-302404">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pPr>
            <a:r>
              <a:rPr dirty="0"/>
              <a:t>Syntax</a:t>
            </a:r>
            <a:r>
              <a:rPr lang="en-US" dirty="0"/>
              <a:t>:</a:t>
            </a:r>
            <a:endParaRPr dirty="0"/>
          </a:p>
          <a:p>
            <a:pPr marL="227016" indent="0">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i="1">
                <a:latin typeface="Courier New"/>
                <a:ea typeface="Courier New"/>
                <a:cs typeface="Courier New"/>
                <a:sym typeface="Courier New"/>
              </a:defRPr>
            </a:pPr>
            <a:r>
              <a:rPr dirty="0"/>
              <a:t>def function_name( parameter_list )</a:t>
            </a:r>
            <a:r>
              <a:rPr b="1" i="0" dirty="0"/>
              <a:t>:</a:t>
            </a:r>
          </a:p>
          <a:p>
            <a:pPr marL="0" indent="0">
              <a:spcBef>
                <a:spcPts val="40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i="1">
                <a:latin typeface="Courier New"/>
                <a:ea typeface="Courier New"/>
                <a:cs typeface="Courier New"/>
                <a:sym typeface="Courier New"/>
              </a:defRPr>
            </a:pPr>
            <a:r>
              <a:rPr dirty="0"/>
              <a:t>	statements</a:t>
            </a:r>
            <a:endParaRPr sz="1600" dirty="0"/>
          </a:p>
          <a:p>
            <a:r>
              <a:rPr dirty="0"/>
              <a:t>The </a:t>
            </a:r>
            <a:r>
              <a:rPr dirty="0">
                <a:latin typeface="Courier New"/>
                <a:ea typeface="Courier New"/>
                <a:cs typeface="Courier New"/>
                <a:sym typeface="Courier New"/>
              </a:rPr>
              <a:t>parameter_list</a:t>
            </a:r>
            <a:r>
              <a:rPr dirty="0"/>
              <a:t> is a comma-separated list of expressions</a:t>
            </a:r>
          </a:p>
          <a:p>
            <a:r>
              <a:rPr dirty="0"/>
              <a:t>Note the colon at the end of the </a:t>
            </a:r>
            <a:r>
              <a:rPr dirty="0">
                <a:latin typeface="Courier New"/>
                <a:ea typeface="Courier New"/>
                <a:cs typeface="Courier New"/>
                <a:sym typeface="Courier New"/>
              </a:rPr>
              <a:t>def</a:t>
            </a:r>
            <a:r>
              <a:rPr dirty="0"/>
              <a:t> line</a:t>
            </a:r>
          </a:p>
          <a:p>
            <a:r>
              <a:rPr dirty="0"/>
              <a:t>All </a:t>
            </a:r>
            <a:r>
              <a:rPr dirty="0">
                <a:latin typeface="Courier New"/>
                <a:ea typeface="Courier New"/>
                <a:cs typeface="Courier New"/>
                <a:sym typeface="Courier New"/>
              </a:rPr>
              <a:t>statements</a:t>
            </a:r>
            <a:r>
              <a:rPr dirty="0"/>
              <a:t> must be indented that belong to the function</a:t>
            </a:r>
          </a:p>
          <a:p>
            <a:pPr lvl="1">
              <a:spcBef>
                <a:spcPts val="0"/>
              </a:spcBef>
              <a:buFont typeface="Arial"/>
            </a:pPr>
            <a:r>
              <a:rPr lang="en-US" dirty="0"/>
              <a:t>I</a:t>
            </a:r>
            <a:r>
              <a:rPr dirty="0"/>
              <a:t>ndent is the same amount, with the same character sequence (tabs and/or spaces)</a:t>
            </a:r>
          </a:p>
          <a:p>
            <a:pPr lvl="1">
              <a:spcBef>
                <a:spcPts val="0"/>
              </a:spcBef>
              <a:buFont typeface="Arial"/>
              <a:defRPr>
                <a:latin typeface="Courier New"/>
                <a:ea typeface="Courier New"/>
                <a:cs typeface="Courier New"/>
                <a:sym typeface="Courier New"/>
              </a:defRPr>
            </a:pPr>
            <a:r>
              <a:rPr dirty="0"/>
              <a:t>statements</a:t>
            </a:r>
            <a:r>
              <a:rPr dirty="0">
                <a:latin typeface="+mn-lt"/>
                <a:ea typeface="+mn-ea"/>
                <a:cs typeface="+mn-cs"/>
                <a:sym typeface="Tahoma"/>
              </a:rPr>
              <a:t> are also called the suite</a:t>
            </a:r>
          </a:p>
          <a:p>
            <a:r>
              <a:rPr dirty="0"/>
              <a:t>After the function object has been created, the </a:t>
            </a:r>
            <a:r>
              <a:rPr dirty="0">
                <a:latin typeface="Courier New"/>
                <a:ea typeface="Courier New"/>
                <a:cs typeface="Courier New"/>
                <a:sym typeface="Courier New"/>
              </a:rPr>
              <a:t>function_name</a:t>
            </a:r>
            <a:r>
              <a:rPr dirty="0"/>
              <a:t> is placed in the symbol table associated with the function object</a:t>
            </a:r>
          </a:p>
        </p:txBody>
      </p:sp>
      <p:sp>
        <p:nvSpPr>
          <p:cNvPr id="169" name="Title 1"/>
          <p:cNvSpPr txBox="1">
            <a:spLocks noGrp="1"/>
          </p:cNvSpPr>
          <p:nvPr>
            <p:ph type="title"/>
          </p:nvPr>
        </p:nvSpPr>
        <p:spPr>
          <a:prstGeom prst="rect">
            <a:avLst/>
          </a:prstGeom>
        </p:spPr>
        <p:txBody>
          <a:bodyPr/>
          <a:lstStyle/>
          <a:p>
            <a:r>
              <a:rPr dirty="0"/>
              <a:t>Definition of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ontent Placeholder 3"/>
          <p:cNvSpPr txBox="1">
            <a:spLocks noGrp="1"/>
          </p:cNvSpPr>
          <p:nvPr>
            <p:ph idx="1"/>
          </p:nvPr>
        </p:nvSpPr>
        <p:spPr>
          <a:xfrm>
            <a:off x="2198815" y="978571"/>
            <a:ext cx="7794373" cy="5227280"/>
          </a:xfrm>
          <a:prstGeom prst="rect">
            <a:avLst/>
          </a:prstGeom>
          <a:noFill/>
          <a:ln w="28575">
            <a:solidFill>
              <a:schemeClr val="accent1"/>
            </a:solidFill>
            <a:round/>
          </a:ln>
          <a:effectLst/>
        </p:spPr>
        <p:txBody>
          <a:bodyPr/>
          <a:lstStyle/>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/usr/bin/env python</a:t>
            </a:r>
            <a:endParaRPr lang="en-US"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Program: ch05_01_simple_function.py</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Function: To work through a simple function </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and polymorphism</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a:t>
            </a:r>
            <a:endParaRPr lang="en-US"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def add( a, b )</a:t>
            </a:r>
            <a:r>
              <a:rPr sz="1532" b="1" dirty="0"/>
              <a: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return a + b</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def get_input()</a:t>
            </a:r>
            <a:r>
              <a:rPr sz="1532" b="1" dirty="0"/>
              <a: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in1 = input( "Enter first item or nothing to exit: ")</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sz="1532" dirty="0"/>
              <a:t>	return in1</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endParaRPr lang="en-US" sz="1532" dirty="0"/>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while True:</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in1 = get_input()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if in1 == ""</a:t>
            </a:r>
            <a:r>
              <a:rPr lang="en-US" sz="1532" b="1" dirty="0"/>
              <a:t>:</a:t>
            </a:r>
            <a:r>
              <a:rPr lang="en-US" sz="1532" dirty="0"/>
              <a:t> break</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in2 = get_input()</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if in2 == ""</a:t>
            </a:r>
            <a:r>
              <a:rPr lang="en-US" sz="1532" b="1" dirty="0"/>
              <a:t>:</a:t>
            </a:r>
            <a:r>
              <a:rPr lang="en-US" sz="1532" dirty="0"/>
              <a:t> break</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t>	result = add( in1,in2 )</a:t>
            </a:r>
          </a:p>
          <a:p>
            <a:pPr marL="0" indent="0">
              <a:spcBef>
                <a:spcPts val="0"/>
              </a:spcBef>
              <a:buNone/>
              <a:tabLst>
                <a:tab pos="914406" algn="l"/>
                <a:tab pos="1371610" algn="l"/>
                <a:tab pos="1828813" algn="l"/>
                <a:tab pos="2286018" algn="l"/>
                <a:tab pos="2743221" algn="l"/>
                <a:tab pos="3200424" algn="l"/>
                <a:tab pos="3657627" algn="l"/>
                <a:tab pos="4114830" algn="l"/>
                <a:tab pos="4572034" algn="l"/>
                <a:tab pos="5029237" algn="l"/>
                <a:tab pos="5486440" algn="l"/>
                <a:tab pos="5943645" algn="l"/>
                <a:tab pos="6400848" algn="l"/>
                <a:tab pos="6858053" algn="l"/>
                <a:tab pos="7315256" algn="l"/>
                <a:tab pos="7772459" algn="l"/>
                <a:tab pos="8229662" algn="l"/>
                <a:tab pos="8686865" algn="l"/>
                <a:tab pos="9144069" algn="l"/>
                <a:tab pos="9601272" algn="l"/>
              </a:tabLst>
              <a:defRPr sz="1600">
                <a:latin typeface="Courier New"/>
                <a:ea typeface="Courier New"/>
                <a:cs typeface="Courier New"/>
                <a:sym typeface="Courier New"/>
              </a:defRPr>
            </a:pPr>
            <a:r>
              <a:rPr lang="en-US" sz="1532" dirty="0">
                <a:latin typeface="Courier New" panose="02070309020205020404" pitchFamily="49" charset="0"/>
                <a:cs typeface="Courier New" panose="02070309020205020404" pitchFamily="49" charset="0"/>
              </a:rPr>
              <a:t>        print (f"{in1} + {in2} returns {result}\n")</a:t>
            </a:r>
          </a:p>
        </p:txBody>
      </p:sp>
      <p:sp>
        <p:nvSpPr>
          <p:cNvPr id="174" name="Title 1"/>
          <p:cNvSpPr txBox="1">
            <a:spLocks noGrp="1"/>
          </p:cNvSpPr>
          <p:nvPr>
            <p:ph type="title"/>
          </p:nvPr>
        </p:nvSpPr>
        <p:spPr>
          <a:prstGeom prst="rect">
            <a:avLst/>
          </a:prstGeom>
        </p:spPr>
        <p:txBody>
          <a:bodyPr/>
          <a:lstStyle>
            <a:lvl1pPr>
              <a:defRPr b="1">
                <a:latin typeface="Courier New"/>
                <a:ea typeface="Courier New"/>
                <a:cs typeface="Courier New"/>
                <a:sym typeface="Courier New"/>
              </a:defRPr>
            </a:lvl1pPr>
          </a:lstStyle>
          <a:p>
            <a:r>
              <a:rPr dirty="0"/>
              <a:t>Ch05_01_simple_function.py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tent Placeholder 2"/>
          <p:cNvSpPr txBox="1">
            <a:spLocks noGrp="1"/>
          </p:cNvSpPr>
          <p:nvPr>
            <p:ph idx="1"/>
          </p:nvPr>
        </p:nvSpPr>
        <p:spPr>
          <a:prstGeom prst="rect">
            <a:avLst/>
          </a:prstGeom>
        </p:spPr>
        <p:txBody>
          <a:bodyPr/>
          <a:lstStyle/>
          <a:p>
            <a:r>
              <a:rPr dirty="0"/>
              <a:t>A function acts as a variable, always returning a single object</a:t>
            </a:r>
          </a:p>
          <a:p>
            <a:pPr lvl="1">
              <a:spcBef>
                <a:spcPts val="0"/>
              </a:spcBef>
              <a:buFont typeface="Arial"/>
            </a:pPr>
            <a:r>
              <a:rPr dirty="0"/>
              <a:t>The </a:t>
            </a:r>
            <a:r>
              <a:rPr dirty="0">
                <a:latin typeface="Courier New"/>
                <a:ea typeface="Courier New"/>
                <a:cs typeface="Courier New"/>
                <a:sym typeface="Courier New"/>
              </a:rPr>
              <a:t>return</a:t>
            </a:r>
            <a:r>
              <a:rPr dirty="0"/>
              <a:t> statement accepts an optional expression which is returned to the calling statement as an object</a:t>
            </a:r>
          </a:p>
          <a:p>
            <a:pPr lvl="1">
              <a:spcBef>
                <a:spcPts val="0"/>
              </a:spcBef>
              <a:buFont typeface="Arial"/>
            </a:pPr>
            <a:r>
              <a:rPr dirty="0"/>
              <a:t>When there is no expression to return</a:t>
            </a:r>
            <a:r>
              <a:rPr lang="en-US" dirty="0"/>
              <a:t>,</a:t>
            </a:r>
            <a:r>
              <a:rPr dirty="0"/>
              <a:t> the special identifier </a:t>
            </a:r>
            <a:r>
              <a:rPr dirty="0">
                <a:latin typeface="Courier New"/>
                <a:ea typeface="Courier New"/>
                <a:cs typeface="Courier New"/>
                <a:sym typeface="Courier New"/>
              </a:rPr>
              <a:t>None</a:t>
            </a:r>
            <a:r>
              <a:rPr dirty="0"/>
              <a:t> is returned; </a:t>
            </a:r>
            <a:r>
              <a:rPr lang="en-US" dirty="0"/>
              <a:t>t</a:t>
            </a:r>
            <a:r>
              <a:rPr dirty="0"/>
              <a:t>he special identifier </a:t>
            </a:r>
            <a:r>
              <a:rPr dirty="0">
                <a:latin typeface="Courier New"/>
                <a:ea typeface="Courier New"/>
                <a:cs typeface="Courier New"/>
                <a:sym typeface="Courier New"/>
              </a:rPr>
              <a:t>None</a:t>
            </a:r>
            <a:r>
              <a:rPr dirty="0"/>
              <a:t> means nothing there or defined</a:t>
            </a:r>
          </a:p>
          <a:p>
            <a:r>
              <a:rPr dirty="0"/>
              <a:t>Functions must be defined before they are called</a:t>
            </a:r>
          </a:p>
        </p:txBody>
      </p:sp>
      <p:sp>
        <p:nvSpPr>
          <p:cNvPr id="183" name="Title 1"/>
          <p:cNvSpPr txBox="1">
            <a:spLocks noGrp="1"/>
          </p:cNvSpPr>
          <p:nvPr>
            <p:ph type="title"/>
          </p:nvPr>
        </p:nvSpPr>
        <p:spPr>
          <a:prstGeom prst="rect">
            <a:avLst/>
          </a:prstGeom>
        </p:spPr>
        <p:txBody>
          <a:bodyPr/>
          <a:lstStyle/>
          <a:p>
            <a:r>
              <a:rPr dirty="0"/>
              <a:t>Notes on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B931D8BE-26DF-48C3-B823-8D6F948BD172}"/>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1" dirty="0">
                          <a:solidFill>
                            <a:schemeClr val="tx1"/>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0" dirty="0">
                          <a:solidFill>
                            <a:schemeClr val="bg1">
                              <a:lumMod val="65000"/>
                            </a:schemeClr>
                          </a:solidFill>
                        </a:rPr>
                        <a:t>Scope Rules, </a:t>
                      </a:r>
                      <a:r>
                        <a:rPr lang="en-US" sz="2400" b="0" dirty="0">
                          <a:solidFill>
                            <a:schemeClr val="bg1">
                              <a:lumMod val="65000"/>
                            </a:schemeClr>
                          </a:solidFill>
                          <a:latin typeface="Courier New" panose="02070309020205020404" pitchFamily="49" charset="0"/>
                          <a:cs typeface="Courier New" panose="02070309020205020404" pitchFamily="49" charset="0"/>
                        </a:rPr>
                        <a:t>global</a:t>
                      </a:r>
                      <a:r>
                        <a:rPr lang="en-US" sz="2400" b="0" dirty="0">
                          <a:solidFill>
                            <a:schemeClr val="bg1">
                              <a:lumMod val="65000"/>
                            </a:schemeClr>
                          </a:solidFill>
                        </a:rPr>
                        <a:t>, and </a:t>
                      </a:r>
                      <a:r>
                        <a:rPr lang="en-US" sz="2400" b="0" dirty="0">
                          <a:solidFill>
                            <a:schemeClr val="bg1">
                              <a:lumMod val="65000"/>
                            </a:schemeClr>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22543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ent Placeholder 2"/>
          <p:cNvSpPr txBox="1">
            <a:spLocks noGrp="1"/>
          </p:cNvSpPr>
          <p:nvPr>
            <p:ph idx="1"/>
          </p:nvPr>
        </p:nvSpPr>
        <p:spPr>
          <a:prstGeom prst="rect">
            <a:avLst/>
          </a:prstGeom>
        </p:spPr>
        <p:txBody>
          <a:bodyPr/>
          <a:lstStyle/>
          <a:p>
            <a:r>
              <a:rPr b="1" dirty="0"/>
              <a:t>Do Now!</a:t>
            </a:r>
          </a:p>
          <a:p>
            <a:pPr marL="765525" lvl="1" indent="-463122">
              <a:spcBef>
                <a:spcPts val="1200"/>
              </a:spcBef>
              <a:buAutoNum type="arabicPeriod"/>
            </a:pPr>
            <a:r>
              <a:rPr dirty="0"/>
              <a:t>If necessary</a:t>
            </a:r>
            <a:r>
              <a:rPr lang="en-US" dirty="0"/>
              <a:t>,</a:t>
            </a:r>
            <a:r>
              <a:rPr dirty="0"/>
              <a:t> open a terminal window, start ipython</a:t>
            </a:r>
            <a:r>
              <a:rPr lang="en-US" dirty="0"/>
              <a:t>,</a:t>
            </a:r>
            <a:r>
              <a:rPr dirty="0"/>
              <a:t> and </a:t>
            </a:r>
            <a:r>
              <a:rPr dirty="0">
                <a:latin typeface="Courier New"/>
                <a:ea typeface="Courier New"/>
                <a:cs typeface="Courier New"/>
                <a:sym typeface="Courier New"/>
              </a:rPr>
              <a:t>cd</a:t>
            </a:r>
            <a:r>
              <a:rPr dirty="0"/>
              <a:t> to </a:t>
            </a:r>
            <a:r>
              <a:rPr dirty="0">
                <a:latin typeface="Courier New"/>
                <a:ea typeface="Courier New"/>
                <a:cs typeface="Courier New"/>
                <a:sym typeface="Courier New"/>
              </a:rPr>
              <a:t>~/IntroductionPython/Ch05</a:t>
            </a:r>
            <a:r>
              <a:rPr lang="en-US" dirty="0">
                <a:latin typeface="Courier New"/>
                <a:ea typeface="Courier New"/>
                <a:cs typeface="Courier New"/>
                <a:sym typeface="Courier New"/>
              </a:rPr>
              <a:t>-F</a:t>
            </a:r>
            <a:r>
              <a:rPr dirty="0">
                <a:latin typeface="Courier New"/>
                <a:ea typeface="Courier New"/>
                <a:cs typeface="Courier New"/>
                <a:sym typeface="Courier New"/>
              </a:rPr>
              <a:t>unctions</a:t>
            </a:r>
            <a:r>
              <a:rPr lang="en-US" dirty="0">
                <a:latin typeface="Courier New"/>
                <a:ea typeface="Courier New"/>
                <a:cs typeface="Courier New"/>
                <a:sym typeface="Courier New"/>
              </a:rPr>
              <a:t>_lambdas</a:t>
            </a:r>
            <a:endParaRPr dirty="0">
              <a:latin typeface="Courier New"/>
              <a:ea typeface="Courier New"/>
              <a:cs typeface="Courier New"/>
              <a:sym typeface="Courier New"/>
            </a:endParaRPr>
          </a:p>
          <a:p>
            <a:pPr marL="765525" lvl="1" indent="-463122">
              <a:spcBef>
                <a:spcPts val="1200"/>
              </a:spcBef>
              <a:buAutoNum type="arabicPeriod"/>
            </a:pPr>
            <a:r>
              <a:rPr lang="en-US" dirty="0"/>
              <a:t>Read the </a:t>
            </a:r>
            <a:r>
              <a:rPr lang="en-US" dirty="0">
                <a:latin typeface="+mn-lt"/>
                <a:cs typeface="Courier New" panose="02070309020205020404" pitchFamily="49" charset="0"/>
              </a:rPr>
              <a:t>script</a:t>
            </a:r>
            <a:r>
              <a:rPr lang="en-US" dirty="0">
                <a:latin typeface="Courier New" panose="02070309020205020404" pitchFamily="49" charset="0"/>
                <a:cs typeface="Courier New" panose="02070309020205020404" pitchFamily="49" charset="0"/>
              </a:rPr>
              <a:t> ch05_01_simple_function.py</a:t>
            </a:r>
          </a:p>
          <a:p>
            <a:pPr marL="765525" lvl="1" indent="-463122">
              <a:spcBef>
                <a:spcPts val="1200"/>
              </a:spcBef>
              <a:buAutoNum type="arabicPeriod"/>
            </a:pPr>
            <a:r>
              <a:rPr dirty="0"/>
              <a:t>Run </a:t>
            </a:r>
            <a:r>
              <a:rPr dirty="0">
                <a:latin typeface="Courier New"/>
                <a:ea typeface="Courier New"/>
                <a:cs typeface="Courier New"/>
                <a:sym typeface="Courier New"/>
              </a:rPr>
              <a:t>ch05_0</a:t>
            </a:r>
            <a:r>
              <a:rPr lang="en-US" dirty="0">
                <a:latin typeface="Courier New"/>
                <a:ea typeface="Courier New"/>
                <a:cs typeface="Courier New"/>
                <a:sym typeface="Courier New"/>
              </a:rPr>
              <a:t>1</a:t>
            </a:r>
            <a:r>
              <a:rPr dirty="0">
                <a:latin typeface="Courier New"/>
                <a:ea typeface="Courier New"/>
                <a:cs typeface="Courier New"/>
                <a:sym typeface="Courier New"/>
              </a:rPr>
              <a:t>_simple_function.py</a:t>
            </a:r>
            <a:r>
              <a:rPr dirty="0"/>
              <a:t> with the following pairs of entries</a:t>
            </a:r>
            <a:r>
              <a:rPr lang="en-US" dirty="0"/>
              <a:t>:</a:t>
            </a:r>
            <a:endParaRPr dirty="0"/>
          </a:p>
          <a:p>
            <a:pPr marL="1067928" lvl="2">
              <a:spcBef>
                <a:spcPts val="0"/>
              </a:spcBef>
              <a:buFontTx/>
              <a:buChar char="–"/>
              <a:defRPr>
                <a:latin typeface="Courier New"/>
                <a:ea typeface="Courier New"/>
                <a:cs typeface="Courier New"/>
                <a:sym typeface="Courier New"/>
              </a:defRPr>
            </a:pPr>
            <a:r>
              <a:rPr dirty="0"/>
              <a:t>3</a:t>
            </a:r>
            <a:r>
              <a:rPr dirty="0">
                <a:latin typeface="+mn-lt"/>
                <a:ea typeface="+mn-ea"/>
                <a:cs typeface="+mn-cs"/>
                <a:sym typeface="Tahoma"/>
              </a:rPr>
              <a:t>  and </a:t>
            </a:r>
            <a:r>
              <a:rPr dirty="0"/>
              <a:t>43</a:t>
            </a:r>
          </a:p>
          <a:p>
            <a:pPr marL="1067928" lvl="2">
              <a:spcBef>
                <a:spcPts val="0"/>
              </a:spcBef>
              <a:buFontTx/>
              <a:buChar char="–"/>
              <a:defRPr>
                <a:latin typeface="Courier New"/>
                <a:ea typeface="Courier New"/>
                <a:cs typeface="Courier New"/>
                <a:sym typeface="Courier New"/>
              </a:defRPr>
            </a:pPr>
            <a:r>
              <a:rPr dirty="0"/>
              <a:t>3.0</a:t>
            </a:r>
            <a:r>
              <a:rPr dirty="0">
                <a:latin typeface="+mn-lt"/>
                <a:ea typeface="+mn-ea"/>
                <a:cs typeface="+mn-cs"/>
                <a:sym typeface="Tahoma"/>
              </a:rPr>
              <a:t> and </a:t>
            </a:r>
            <a:r>
              <a:rPr dirty="0"/>
              <a:t>7.0</a:t>
            </a:r>
          </a:p>
          <a:p>
            <a:pPr marL="1067928" lvl="2">
              <a:spcBef>
                <a:spcPts val="0"/>
              </a:spcBef>
              <a:buFontTx/>
              <a:buChar char="–"/>
              <a:defRPr>
                <a:latin typeface="Courier New"/>
                <a:ea typeface="Courier New"/>
                <a:cs typeface="Courier New"/>
                <a:sym typeface="Courier New"/>
              </a:defRPr>
            </a:pPr>
            <a:r>
              <a:rPr lang="en-US" dirty="0"/>
              <a:t>"</a:t>
            </a:r>
            <a:r>
              <a:rPr dirty="0"/>
              <a:t>abc</a:t>
            </a:r>
            <a:r>
              <a:rPr lang="en-US" dirty="0"/>
              <a:t>"</a:t>
            </a:r>
            <a:r>
              <a:rPr dirty="0">
                <a:latin typeface="+mn-lt"/>
                <a:ea typeface="+mn-ea"/>
                <a:cs typeface="+mn-cs"/>
                <a:sym typeface="Tahoma"/>
              </a:rPr>
              <a:t> and </a:t>
            </a:r>
            <a:r>
              <a:rPr lang="en-US" dirty="0">
                <a:latin typeface="+mn-lt"/>
                <a:ea typeface="+mn-ea"/>
                <a:cs typeface="+mn-cs"/>
                <a:sym typeface="Tahoma"/>
              </a:rPr>
              <a:t>"</a:t>
            </a:r>
            <a:r>
              <a:rPr dirty="0"/>
              <a:t>def</a:t>
            </a:r>
            <a:r>
              <a:rPr lang="en-US" dirty="0"/>
              <a:t>"</a:t>
            </a:r>
            <a:endParaRPr dirty="0"/>
          </a:p>
          <a:p>
            <a:r>
              <a:rPr dirty="0"/>
              <a:t>The </a:t>
            </a:r>
            <a:r>
              <a:rPr dirty="0">
                <a:latin typeface="Courier New"/>
                <a:ea typeface="Courier New"/>
                <a:cs typeface="Courier New"/>
                <a:sym typeface="Courier New"/>
              </a:rPr>
              <a:t>+</a:t>
            </a:r>
            <a:r>
              <a:rPr dirty="0"/>
              <a:t> sign is polymorphic</a:t>
            </a:r>
          </a:p>
          <a:p>
            <a:pPr lvl="1">
              <a:spcBef>
                <a:spcPts val="0"/>
              </a:spcBef>
              <a:buFont typeface="Arial"/>
            </a:pPr>
            <a:r>
              <a:rPr dirty="0"/>
              <a:t>In a polymorphic expression, the meaning of the operation depends upon the objects being operated on</a:t>
            </a:r>
          </a:p>
          <a:p>
            <a:pPr lvl="1">
              <a:spcBef>
                <a:spcPts val="0"/>
              </a:spcBef>
              <a:buFont typeface="Arial"/>
            </a:pPr>
            <a:r>
              <a:rPr dirty="0"/>
              <a:t>With strings, the </a:t>
            </a:r>
            <a:r>
              <a:rPr dirty="0">
                <a:latin typeface="Courier New"/>
                <a:ea typeface="Courier New"/>
                <a:cs typeface="Courier New"/>
                <a:sym typeface="Courier New"/>
              </a:rPr>
              <a:t>+</a:t>
            </a:r>
            <a:r>
              <a:rPr dirty="0"/>
              <a:t> is concatenation</a:t>
            </a:r>
          </a:p>
          <a:p>
            <a:pPr lvl="1">
              <a:spcBef>
                <a:spcPts val="0"/>
              </a:spcBef>
              <a:buFont typeface="Arial"/>
            </a:pPr>
            <a:r>
              <a:rPr dirty="0"/>
              <a:t>With </a:t>
            </a:r>
            <a:r>
              <a:rPr lang="en-US" dirty="0"/>
              <a:t>numbers</a:t>
            </a:r>
            <a:r>
              <a:rPr dirty="0"/>
              <a:t>, the action is addition</a:t>
            </a:r>
          </a:p>
        </p:txBody>
      </p:sp>
      <p:sp>
        <p:nvSpPr>
          <p:cNvPr id="197" name="Title 1"/>
          <p:cNvSpPr txBox="1">
            <a:spLocks noGrp="1"/>
          </p:cNvSpPr>
          <p:nvPr>
            <p:ph type="title"/>
          </p:nvPr>
        </p:nvSpPr>
        <p:spPr>
          <a:prstGeom prst="rect">
            <a:avLst/>
          </a:prstGeom>
        </p:spPr>
        <p:txBody>
          <a:bodyPr/>
          <a:lstStyle/>
          <a:p>
            <a:r>
              <a:rPr dirty="0"/>
              <a:t>Polymorphism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rPr lang="en-US" dirty="0"/>
              <a:t>Chapter Concepts</a:t>
            </a:r>
            <a:endParaRPr dirty="0"/>
          </a:p>
        </p:txBody>
      </p:sp>
      <p:graphicFrame>
        <p:nvGraphicFramePr>
          <p:cNvPr id="2" name="Table 1">
            <a:extLst>
              <a:ext uri="{FF2B5EF4-FFF2-40B4-BE49-F238E27FC236}">
                <a16:creationId xmlns:a16="http://schemas.microsoft.com/office/drawing/2014/main" id="{C186848B-F7BD-45AB-8541-F90B3ACB1D59}"/>
              </a:ext>
            </a:extLst>
          </p:cNvPr>
          <p:cNvGraphicFramePr>
            <a:graphicFrameLocks noGrp="1"/>
          </p:cNvGraphicFramePr>
          <p:nvPr/>
        </p:nvGraphicFramePr>
        <p:xfrm>
          <a:off x="2506546" y="1296465"/>
          <a:ext cx="7178911" cy="4808400"/>
        </p:xfrm>
        <a:graphic>
          <a:graphicData uri="http://schemas.openxmlformats.org/drawingml/2006/table">
            <a:tbl>
              <a:tblPr>
                <a:tableStyleId>{00A15C55-8517-42AA-B614-E9B94910E393}</a:tableStyleId>
              </a:tblPr>
              <a:tblGrid>
                <a:gridCol w="7178911">
                  <a:extLst>
                    <a:ext uri="{9D8B030D-6E8A-4147-A177-3AD203B41FA5}">
                      <a16:colId xmlns:a16="http://schemas.microsoft.com/office/drawing/2014/main" val="1695728431"/>
                    </a:ext>
                  </a:extLst>
                </a:gridCol>
              </a:tblGrid>
              <a:tr h="480840">
                <a:tc>
                  <a:txBody>
                    <a:bodyPr/>
                    <a:lstStyle/>
                    <a:p>
                      <a:pPr>
                        <a:lnSpc>
                          <a:spcPct val="100000"/>
                        </a:lnSpc>
                        <a:spcAft>
                          <a:spcPts val="0"/>
                        </a:spcAft>
                      </a:pPr>
                      <a:r>
                        <a:rPr lang="en-US" sz="2400" b="0" kern="1200" dirty="0">
                          <a:solidFill>
                            <a:schemeClr val="bg1">
                              <a:lumMod val="65000"/>
                            </a:schemeClr>
                          </a:solidFill>
                          <a:latin typeface="+mn-lt"/>
                          <a:ea typeface="+mn-ea"/>
                          <a:cs typeface="+mn-cs"/>
                        </a:rPr>
                        <a:t>Simple Function Definition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80840">
                <a:tc>
                  <a:txBody>
                    <a:bodyPr/>
                    <a:lstStyle/>
                    <a:p>
                      <a:pPr>
                        <a:lnSpc>
                          <a:spcPct val="100000"/>
                        </a:lnSpc>
                        <a:spcAft>
                          <a:spcPts val="0"/>
                        </a:spcAft>
                      </a:pPr>
                      <a:r>
                        <a:rPr lang="en-US" sz="2400" b="0" dirty="0">
                          <a:solidFill>
                            <a:schemeClr val="bg1">
                              <a:lumMod val="65000"/>
                            </a:schemeClr>
                          </a:solidFill>
                        </a:rPr>
                        <a:t>Polymorphism</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80840">
                <a:tc>
                  <a:txBody>
                    <a:bodyPr/>
                    <a:lstStyle/>
                    <a:p>
                      <a:pPr>
                        <a:lnSpc>
                          <a:spcPct val="100000"/>
                        </a:lnSpc>
                        <a:spcAft>
                          <a:spcPts val="0"/>
                        </a:spcAft>
                      </a:pPr>
                      <a:r>
                        <a:rPr lang="en-US" sz="2400" b="1" dirty="0">
                          <a:solidFill>
                            <a:schemeClr val="tx1"/>
                          </a:solidFill>
                        </a:rPr>
                        <a:t>Scope Rules, </a:t>
                      </a:r>
                      <a:r>
                        <a:rPr lang="en-US" sz="2400" b="1" dirty="0">
                          <a:solidFill>
                            <a:schemeClr val="tx1"/>
                          </a:solidFill>
                          <a:latin typeface="Courier New" panose="02070309020205020404" pitchFamily="49" charset="0"/>
                          <a:cs typeface="Courier New" panose="02070309020205020404" pitchFamily="49" charset="0"/>
                        </a:rPr>
                        <a:t>global</a:t>
                      </a:r>
                      <a:r>
                        <a:rPr lang="en-US" sz="2400" b="1" dirty="0">
                          <a:solidFill>
                            <a:schemeClr val="tx1"/>
                          </a:solidFill>
                        </a:rPr>
                        <a:t>, and </a:t>
                      </a:r>
                      <a:r>
                        <a:rPr lang="en-US" sz="2400" b="1" dirty="0">
                          <a:solidFill>
                            <a:schemeClr val="tx1"/>
                          </a:solidFill>
                          <a:latin typeface="Courier New" panose="02070309020205020404" pitchFamily="49" charset="0"/>
                          <a:cs typeface="Courier New" panose="02070309020205020404" pitchFamily="49" charset="0"/>
                        </a:rPr>
                        <a:t>nonlocal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97308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return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93340273"/>
                  </a:ext>
                </a:extLst>
              </a:tr>
              <a:tr h="480840">
                <a:tc>
                  <a:txBody>
                    <a:bodyPr/>
                    <a:lstStyle/>
                    <a:p>
                      <a:pPr>
                        <a:lnSpc>
                          <a:spcPct val="100000"/>
                        </a:lnSpc>
                        <a:spcAft>
                          <a:spcPts val="0"/>
                        </a:spcAft>
                      </a:pPr>
                      <a:r>
                        <a:rPr lang="en-US" sz="2400" b="0" dirty="0">
                          <a:solidFill>
                            <a:schemeClr val="bg1">
                              <a:lumMod val="65000"/>
                            </a:schemeClr>
                          </a:solidFill>
                        </a:rPr>
                        <a:t>Functions and Share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94874227"/>
                  </a:ext>
                </a:extLst>
              </a:tr>
              <a:tr h="480840">
                <a:tc>
                  <a:txBody>
                    <a:bodyPr/>
                    <a:lstStyle/>
                    <a:p>
                      <a:pPr>
                        <a:lnSpc>
                          <a:spcPct val="100000"/>
                        </a:lnSpc>
                        <a:spcAft>
                          <a:spcPts val="0"/>
                        </a:spcAft>
                      </a:pPr>
                      <a:r>
                        <a:rPr lang="en-US" sz="2400" b="0" dirty="0">
                          <a:solidFill>
                            <a:schemeClr val="bg1">
                              <a:lumMod val="65000"/>
                            </a:schemeClr>
                          </a:solidFill>
                        </a:rPr>
                        <a:t>Details of Argument Definition and Passing</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40761802"/>
                  </a:ext>
                </a:extLst>
              </a:tr>
              <a:tr h="480840">
                <a:tc>
                  <a:txBody>
                    <a:bodyPr/>
                    <a:lstStyle/>
                    <a:p>
                      <a:pPr>
                        <a:lnSpc>
                          <a:spcPct val="100000"/>
                        </a:lnSpc>
                        <a:spcAft>
                          <a:spcPts val="0"/>
                        </a:spcAft>
                      </a:pPr>
                      <a:r>
                        <a:rPr lang="en-US" sz="2400" b="0" dirty="0">
                          <a:solidFill>
                            <a:schemeClr val="bg1">
                              <a:lumMod val="65000"/>
                            </a:schemeClr>
                          </a:solidFill>
                        </a:rPr>
                        <a:t>Functions as Objects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3314569"/>
                  </a:ext>
                </a:extLst>
              </a:tr>
              <a:tr h="480840">
                <a:tc>
                  <a:txBody>
                    <a:bodyPr/>
                    <a:lstStyle/>
                    <a:p>
                      <a:pPr>
                        <a:lnSpc>
                          <a:spcPct val="100000"/>
                        </a:lnSpc>
                        <a:spcAft>
                          <a:spcPts val="0"/>
                        </a:spcAft>
                      </a:pPr>
                      <a:r>
                        <a:rPr lang="en-US" sz="2400" b="0" dirty="0">
                          <a:solidFill>
                            <a:schemeClr val="bg1">
                              <a:lumMod val="65000"/>
                            </a:schemeClr>
                          </a:solidFill>
                          <a:latin typeface="Courier New" panose="02070309020205020404" pitchFamily="49" charset="0"/>
                          <a:cs typeface="Courier New" panose="02070309020205020404" pitchFamily="49" charset="0"/>
                        </a:rPr>
                        <a:t>lambda</a:t>
                      </a:r>
                      <a:r>
                        <a:rPr lang="en-US" sz="2400" b="0" dirty="0">
                          <a:solidFill>
                            <a:schemeClr val="bg1">
                              <a:lumMod val="65000"/>
                            </a:schemeClr>
                          </a:solidFill>
                        </a:rPr>
                        <a:t> Functions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80840">
                <a:tc>
                  <a:txBody>
                    <a:bodyPr/>
                    <a:lstStyle/>
                    <a:p>
                      <a:pPr>
                        <a:lnSpc>
                          <a:spcPct val="100000"/>
                        </a:lnSpc>
                        <a:spcAft>
                          <a:spcPts val="0"/>
                        </a:spcAft>
                      </a:pPr>
                      <a:r>
                        <a:rPr lang="en-US" sz="2400" b="0" dirty="0">
                          <a:solidFill>
                            <a:schemeClr val="bg1">
                              <a:lumMod val="65000"/>
                            </a:schemeClr>
                          </a:solidFill>
                        </a:rPr>
                        <a:t>Optional Chapter 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480840">
                <a:tc>
                  <a:txBody>
                    <a:bodyPr/>
                    <a:lstStyle/>
                    <a:p>
                      <a:pPr>
                        <a:lnSpc>
                          <a:spcPct val="100000"/>
                        </a:lnSpc>
                        <a:spcAft>
                          <a:spcPts val="0"/>
                        </a:spcAft>
                      </a:pPr>
                      <a:r>
                        <a:rPr lang="en-US" sz="2400" b="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103270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2681</Words>
  <Application>Microsoft Office PowerPoint</Application>
  <PresentationFormat>Widescreen</PresentationFormat>
  <Paragraphs>348</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Tahoma</vt:lpstr>
      <vt:lpstr>Tahoma Bold</vt:lpstr>
      <vt:lpstr>Office Theme</vt:lpstr>
      <vt:lpstr>Introduction to Python Programming</vt:lpstr>
      <vt:lpstr>Chapter Objectives</vt:lpstr>
      <vt:lpstr>Chapter Concepts</vt:lpstr>
      <vt:lpstr>Definition of Function</vt:lpstr>
      <vt:lpstr>Ch05_01_simple_function.py</vt:lpstr>
      <vt:lpstr>Notes on Functions</vt:lpstr>
      <vt:lpstr>Chapter Concepts</vt:lpstr>
      <vt:lpstr>Polymorphism</vt:lpstr>
      <vt:lpstr>Chapter Concepts</vt:lpstr>
      <vt:lpstr>Scope</vt:lpstr>
      <vt:lpstr>global</vt:lpstr>
      <vt:lpstr>nonlocal</vt:lpstr>
      <vt:lpstr>Chapter Concepts</vt:lpstr>
      <vt:lpstr>return</vt:lpstr>
      <vt:lpstr>Returning Multiple Values</vt:lpstr>
      <vt:lpstr>Chapter Concepts</vt:lpstr>
      <vt:lpstr>Functions and Objects</vt:lpstr>
      <vt:lpstr>Do Now! Workaround for Passing Mutable Objects</vt:lpstr>
      <vt:lpstr>Workaround for Passing Mutable Objects</vt:lpstr>
      <vt:lpstr>Chapter Concepts</vt:lpstr>
      <vt:lpstr>Details of Function Passing</vt:lpstr>
      <vt:lpstr>Optional Exercise 5.4</vt:lpstr>
      <vt:lpstr>Chapter Concepts</vt:lpstr>
      <vt:lpstr>Functions as Objects</vt:lpstr>
      <vt:lpstr>Chapter Concepts</vt:lpstr>
      <vt:lpstr>lambda Functions</vt:lpstr>
      <vt:lpstr>Do Now! lambda Function</vt:lpstr>
      <vt:lpstr>Chapter Concepts</vt:lpstr>
      <vt:lpstr>Optional Chapter Exercise</vt:lpstr>
      <vt:lpstr>Chapter Concepts</vt:lpstr>
      <vt:lpstr>Chapter Summary</vt:lpstr>
      <vt:lpstr>Chapter Summary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Shahi</dc:creator>
  <cp:lastModifiedBy>Prabhat Shahi</cp:lastModifiedBy>
  <cp:revision>1</cp:revision>
  <dcterms:created xsi:type="dcterms:W3CDTF">2024-06-14T04:06:34Z</dcterms:created>
  <dcterms:modified xsi:type="dcterms:W3CDTF">2024-06-14T04:07:02Z</dcterms:modified>
</cp:coreProperties>
</file>