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64" r:id="rId4"/>
    <p:sldId id="258" r:id="rId5"/>
    <p:sldId id="298" r:id="rId6"/>
    <p:sldId id="259" r:id="rId7"/>
    <p:sldId id="261" r:id="rId8"/>
    <p:sldId id="262" r:id="rId9"/>
    <p:sldId id="260" r:id="rId10"/>
    <p:sldId id="268" r:id="rId11"/>
    <p:sldId id="270" r:id="rId12"/>
    <p:sldId id="265" r:id="rId13"/>
    <p:sldId id="263" r:id="rId14"/>
    <p:sldId id="266" r:id="rId15"/>
    <p:sldId id="267" r:id="rId16"/>
    <p:sldId id="269" r:id="rId17"/>
    <p:sldId id="280" r:id="rId18"/>
    <p:sldId id="281" r:id="rId19"/>
    <p:sldId id="271" r:id="rId20"/>
    <p:sldId id="272" r:id="rId21"/>
    <p:sldId id="273" r:id="rId22"/>
    <p:sldId id="274" r:id="rId23"/>
    <p:sldId id="275" r:id="rId24"/>
    <p:sldId id="276" r:id="rId25"/>
    <p:sldId id="277" r:id="rId26"/>
    <p:sldId id="278" r:id="rId27"/>
    <p:sldId id="279"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hat Chandra" initials="PC" lastIdx="1" clrIdx="0">
    <p:extLst>
      <p:ext uri="{19B8F6BF-5375-455C-9EA6-DF929625EA0E}">
        <p15:presenceInfo xmlns:p15="http://schemas.microsoft.com/office/powerpoint/2012/main" userId="91f786034310f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7"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4T08:28:32.519" idx="1">
    <p:pos x="1146" y="206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A49F6-1326-4A8B-BE8C-00E4093FDEB3}"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81ABA-1FAE-4BA9-9D26-0F0D34BE4C30}" type="slidenum">
              <a:rPr lang="en-US" smtClean="0"/>
              <a:t>‹#›</a:t>
            </a:fld>
            <a:endParaRPr lang="en-US"/>
          </a:p>
        </p:txBody>
      </p:sp>
    </p:spTree>
    <p:extLst>
      <p:ext uri="{BB962C8B-B14F-4D97-AF65-F5344CB8AC3E}">
        <p14:creationId xmlns:p14="http://schemas.microsoft.com/office/powerpoint/2010/main" val="347439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dureka.co/blog/python-tutoria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strike="noStrike" kern="1200" dirty="0">
                <a:solidFill>
                  <a:schemeClr val="tx1"/>
                </a:solidFill>
                <a:effectLst/>
                <a:latin typeface="+mn-lt"/>
                <a:ea typeface="+mn-ea"/>
                <a:cs typeface="+mn-cs"/>
                <a:hlinkClick r:id="rId3"/>
              </a:rPr>
              <a:t>Python</a:t>
            </a:r>
            <a:r>
              <a:rPr lang="en-US" sz="1200" b="0" i="0" kern="1200" dirty="0">
                <a:solidFill>
                  <a:schemeClr val="tx1"/>
                </a:solidFill>
                <a:effectLst/>
                <a:latin typeface="+mn-lt"/>
                <a:ea typeface="+mn-ea"/>
                <a:cs typeface="+mn-cs"/>
              </a:rPr>
              <a:t> is a very versatile language. It has thousands of libraries and modules to work with.</a:t>
            </a:r>
          </a:p>
          <a:p>
            <a:r>
              <a:rPr lang="en-US" sz="1200" b="0" i="0" kern="1200" dirty="0">
                <a:solidFill>
                  <a:schemeClr val="tx1"/>
                </a:solidFill>
                <a:effectLst/>
                <a:latin typeface="+mn-lt"/>
                <a:ea typeface="+mn-ea"/>
                <a:cs typeface="+mn-cs"/>
              </a:rPr>
              <a:t>Most of its libraries are open source it has gained a lot of traction among startups and the industry as well. And this definitely leads to millions of happy learners across the globe.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has such a wide range of application, I couldn’t fit it all in one image!</a:t>
            </a:r>
          </a:p>
          <a:p>
            <a:r>
              <a:rPr lang="en-US" sz="1200" b="0" i="0" kern="1200" dirty="0">
                <a:solidFill>
                  <a:schemeClr val="tx1"/>
                </a:solidFill>
                <a:effectLst/>
                <a:latin typeface="+mn-lt"/>
                <a:ea typeface="+mn-ea"/>
                <a:cs typeface="+mn-cs"/>
              </a:rPr>
              <a:t>Everything from web development using Django and bottle. Mathematical computations using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designing your own GUI using </a:t>
            </a:r>
            <a:r>
              <a:rPr lang="en-US" sz="1200" b="0" i="0" kern="1200" dirty="0" err="1">
                <a:solidFill>
                  <a:schemeClr val="tx1"/>
                </a:solidFill>
                <a:effectLst/>
                <a:latin typeface="+mn-lt"/>
                <a:ea typeface="+mn-ea"/>
                <a:cs typeface="+mn-cs"/>
              </a:rPr>
              <a:t>Tkinter</a:t>
            </a:r>
            <a:r>
              <a:rPr lang="en-US" sz="1200" b="0" i="0" kern="1200" dirty="0">
                <a:solidFill>
                  <a:schemeClr val="tx1"/>
                </a:solidFill>
                <a:effectLst/>
                <a:latin typeface="+mn-lt"/>
                <a:ea typeface="+mn-ea"/>
                <a:cs typeface="+mn-cs"/>
              </a:rPr>
              <a:t> and making your own games using </a:t>
            </a:r>
            <a:r>
              <a:rPr lang="en-US" sz="1200" b="0" i="0" kern="1200" dirty="0" err="1">
                <a:solidFill>
                  <a:schemeClr val="tx1"/>
                </a:solidFill>
                <a:effectLst/>
                <a:latin typeface="+mn-lt"/>
                <a:ea typeface="+mn-ea"/>
                <a:cs typeface="+mn-cs"/>
              </a:rPr>
              <a:t>Pygame</a:t>
            </a:r>
            <a:r>
              <a:rPr lang="en-US" sz="1200" b="0" i="0" kern="1200" dirty="0">
                <a:solidFill>
                  <a:schemeClr val="tx1"/>
                </a:solidFill>
                <a:effectLst/>
                <a:latin typeface="+mn-lt"/>
                <a:ea typeface="+mn-ea"/>
                <a:cs typeface="+mn-cs"/>
              </a:rPr>
              <a:t> and so on.</a:t>
            </a:r>
          </a:p>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3</a:t>
            </a:fld>
            <a:endParaRPr lang="en-US"/>
          </a:p>
        </p:txBody>
      </p:sp>
    </p:spTree>
    <p:extLst>
      <p:ext uri="{BB962C8B-B14F-4D97-AF65-F5344CB8AC3E}">
        <p14:creationId xmlns:p14="http://schemas.microsoft.com/office/powerpoint/2010/main" val="355658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Python supports various data types, these data types defines the operations possible on the variables and the storage method.</a:t>
            </a:r>
          </a:p>
          <a:p>
            <a:r>
              <a:rPr lang="en-US" sz="1200" b="0" i="0" kern="1200" dirty="0">
                <a:solidFill>
                  <a:schemeClr val="tx1"/>
                </a:solidFill>
                <a:effectLst/>
                <a:latin typeface="+mn-lt"/>
                <a:ea typeface="+mn-ea"/>
                <a:cs typeface="+mn-cs"/>
              </a:rPr>
              <a:t>Let’s discuss each of these in detail. </a:t>
            </a:r>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19</a:t>
            </a:fld>
            <a:endParaRPr lang="en-US"/>
          </a:p>
        </p:txBody>
      </p:sp>
    </p:spTree>
    <p:extLst>
      <p:ext uri="{BB962C8B-B14F-4D97-AF65-F5344CB8AC3E}">
        <p14:creationId xmlns:p14="http://schemas.microsoft.com/office/powerpoint/2010/main" val="270269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Subjects List contains both words as well as numbers. Now, let’s perform some operations on our Subjects List.</a:t>
            </a:r>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24</a:t>
            </a:fld>
            <a:endParaRPr lang="en-US"/>
          </a:p>
        </p:txBody>
      </p:sp>
    </p:spTree>
    <p:extLst>
      <p:ext uri="{BB962C8B-B14F-4D97-AF65-F5344CB8AC3E}">
        <p14:creationId xmlns:p14="http://schemas.microsoft.com/office/powerpoint/2010/main" val="68794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28</a:t>
            </a:fld>
            <a:endParaRPr lang="en-US"/>
          </a:p>
        </p:txBody>
      </p:sp>
    </p:spTree>
    <p:extLst>
      <p:ext uri="{BB962C8B-B14F-4D97-AF65-F5344CB8AC3E}">
        <p14:creationId xmlns:p14="http://schemas.microsoft.com/office/powerpoint/2010/main" val="369157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in the above example, I have used conditional statements (if, else). It basically means if the condition is true then execute the print statement, if not then execute the print statement inside else.</a:t>
            </a:r>
          </a:p>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41</a:t>
            </a:fld>
            <a:endParaRPr lang="en-US"/>
          </a:p>
        </p:txBody>
      </p:sp>
    </p:spTree>
    <p:extLst>
      <p:ext uri="{BB962C8B-B14F-4D97-AF65-F5344CB8AC3E}">
        <p14:creationId xmlns:p14="http://schemas.microsoft.com/office/powerpoint/2010/main" val="401195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42</a:t>
            </a:fld>
            <a:endParaRPr lang="en-US"/>
          </a:p>
        </p:txBody>
      </p:sp>
    </p:spTree>
    <p:extLst>
      <p:ext uri="{BB962C8B-B14F-4D97-AF65-F5344CB8AC3E}">
        <p14:creationId xmlns:p14="http://schemas.microsoft.com/office/powerpoint/2010/main" val="358068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781ABA-1FAE-4BA9-9D26-0F0D34BE4C30}" type="slidenum">
              <a:rPr lang="en-US" smtClean="0"/>
              <a:t>43</a:t>
            </a:fld>
            <a:endParaRPr lang="en-US"/>
          </a:p>
        </p:txBody>
      </p:sp>
    </p:spTree>
    <p:extLst>
      <p:ext uri="{BB962C8B-B14F-4D97-AF65-F5344CB8AC3E}">
        <p14:creationId xmlns:p14="http://schemas.microsoft.com/office/powerpoint/2010/main" val="387687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246924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61576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900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376582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284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21075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22464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72871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53431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880E0-8D40-4490-85D5-9FA314FE9393}"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36190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880E0-8D40-4490-85D5-9FA314FE939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23469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880E0-8D40-4490-85D5-9FA314FE9393}"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409999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0880E0-8D40-4490-85D5-9FA314FE9393}"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77994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880E0-8D40-4490-85D5-9FA314FE9393}"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117852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0880E0-8D40-4490-85D5-9FA314FE939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411133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0880E0-8D40-4490-85D5-9FA314FE9393}"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E2DBF-451F-47B3-A159-BDF0B48594A1}" type="slidenum">
              <a:rPr lang="en-US" smtClean="0"/>
              <a:t>‹#›</a:t>
            </a:fld>
            <a:endParaRPr lang="en-US"/>
          </a:p>
        </p:txBody>
      </p:sp>
    </p:spTree>
    <p:extLst>
      <p:ext uri="{BB962C8B-B14F-4D97-AF65-F5344CB8AC3E}">
        <p14:creationId xmlns:p14="http://schemas.microsoft.com/office/powerpoint/2010/main" val="345376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0880E0-8D40-4490-85D5-9FA314FE9393}" type="datetimeFigureOut">
              <a:rPr lang="en-US" smtClean="0"/>
              <a:t>6/12/2024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BE2DBF-451F-47B3-A159-BDF0B48594A1}" type="slidenum">
              <a:rPr lang="en-US" smtClean="0"/>
              <a:t>‹#›</a:t>
            </a:fld>
            <a:endParaRPr lang="en-US"/>
          </a:p>
        </p:txBody>
      </p:sp>
    </p:spTree>
    <p:extLst>
      <p:ext uri="{BB962C8B-B14F-4D97-AF65-F5344CB8AC3E}">
        <p14:creationId xmlns:p14="http://schemas.microsoft.com/office/powerpoint/2010/main" val="2066578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po.anaconda.com/archive/Anaconda3-2019.10-Windows-x86_64.exe"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edureka.co/data-science-python-certification-cour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85D0-DB1F-4197-B80D-98217B63FD35}"/>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4A372B62-AD37-47A6-9947-8141AAD9BD6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32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796B-9579-4037-8981-4169B3AC7BBD}"/>
              </a:ext>
            </a:extLst>
          </p:cNvPr>
          <p:cNvSpPr>
            <a:spLocks noGrp="1"/>
          </p:cNvSpPr>
          <p:nvPr>
            <p:ph type="title"/>
          </p:nvPr>
        </p:nvSpPr>
        <p:spPr/>
        <p:txBody>
          <a:bodyPr/>
          <a:lstStyle/>
          <a:p>
            <a:r>
              <a:rPr lang="en-US" dirty="0"/>
              <a:t>Python Interpreter</a:t>
            </a:r>
          </a:p>
        </p:txBody>
      </p:sp>
      <p:sp>
        <p:nvSpPr>
          <p:cNvPr id="3" name="Content Placeholder 2">
            <a:extLst>
              <a:ext uri="{FF2B5EF4-FFF2-40B4-BE49-F238E27FC236}">
                <a16:creationId xmlns:a16="http://schemas.microsoft.com/office/drawing/2014/main" id="{62C6CF14-9B82-444D-A832-05FBB1708B4E}"/>
              </a:ext>
            </a:extLst>
          </p:cNvPr>
          <p:cNvSpPr>
            <a:spLocks noGrp="1"/>
          </p:cNvSpPr>
          <p:nvPr>
            <p:ph idx="1"/>
          </p:nvPr>
        </p:nvSpPr>
        <p:spPr>
          <a:xfrm>
            <a:off x="677333" y="2160589"/>
            <a:ext cx="10080313" cy="4522599"/>
          </a:xfrm>
        </p:spPr>
        <p:txBody>
          <a:bodyPr/>
          <a:lstStyle/>
          <a:p>
            <a:pPr marL="0" indent="0">
              <a:buNone/>
            </a:pPr>
            <a:r>
              <a:rPr lang="en-US" sz="2800" dirty="0">
                <a:latin typeface="Calibri" panose="020F0502020204030204" pitchFamily="34" charset="0"/>
                <a:cs typeface="Calibri" panose="020F0502020204030204" pitchFamily="34" charset="0"/>
              </a:rPr>
              <a:t>An interpreter is a computer program that directly executes, i.e. performs, instructions written in a programming or scripting language, without requiring them previously to have been compiled into a machine language program. </a:t>
            </a:r>
          </a:p>
          <a:p>
            <a:pPr marL="0" indent="0">
              <a:buNone/>
            </a:pPr>
            <a:r>
              <a:rPr lang="en-US" sz="2800" dirty="0">
                <a:latin typeface="Calibri" panose="020F0502020204030204" pitchFamily="34" charset="0"/>
                <a:cs typeface="Calibri" panose="020F0502020204030204" pitchFamily="34" charset="0"/>
              </a:rPr>
              <a:t>So unlike Java, Python uses an interpreter.</a:t>
            </a:r>
          </a:p>
          <a:p>
            <a:endParaRPr lang="en-US" dirty="0"/>
          </a:p>
        </p:txBody>
      </p:sp>
    </p:spTree>
    <p:extLst>
      <p:ext uri="{BB962C8B-B14F-4D97-AF65-F5344CB8AC3E}">
        <p14:creationId xmlns:p14="http://schemas.microsoft.com/office/powerpoint/2010/main" val="101324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6580-84EA-44E6-84E5-826DAB7CCE50}"/>
              </a:ext>
            </a:extLst>
          </p:cNvPr>
          <p:cNvSpPr>
            <a:spLocks noGrp="1"/>
          </p:cNvSpPr>
          <p:nvPr>
            <p:ph type="title"/>
          </p:nvPr>
        </p:nvSpPr>
        <p:spPr/>
        <p:txBody>
          <a:bodyPr/>
          <a:lstStyle/>
          <a:p>
            <a:r>
              <a:rPr lang="en-US" dirty="0"/>
              <a:t>Installing Python Interpreter	</a:t>
            </a:r>
          </a:p>
        </p:txBody>
      </p:sp>
      <p:sp>
        <p:nvSpPr>
          <p:cNvPr id="3" name="Content Placeholder 2">
            <a:extLst>
              <a:ext uri="{FF2B5EF4-FFF2-40B4-BE49-F238E27FC236}">
                <a16:creationId xmlns:a16="http://schemas.microsoft.com/office/drawing/2014/main" id="{2C92F409-3BFA-45D3-9911-D2393566D18D}"/>
              </a:ext>
            </a:extLst>
          </p:cNvPr>
          <p:cNvSpPr>
            <a:spLocks noGrp="1"/>
          </p:cNvSpPr>
          <p:nvPr>
            <p:ph idx="1"/>
          </p:nvPr>
        </p:nvSpPr>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Download python from python.org</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You will get .exe file</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Install python and include in your Path variables</a:t>
            </a:r>
          </a:p>
        </p:txBody>
      </p:sp>
    </p:spTree>
    <p:extLst>
      <p:ext uri="{BB962C8B-B14F-4D97-AF65-F5344CB8AC3E}">
        <p14:creationId xmlns:p14="http://schemas.microsoft.com/office/powerpoint/2010/main" val="320574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BB00-E321-4992-BA17-CF614022738B}"/>
              </a:ext>
            </a:extLst>
          </p:cNvPr>
          <p:cNvSpPr>
            <a:spLocks noGrp="1"/>
          </p:cNvSpPr>
          <p:nvPr>
            <p:ph type="title"/>
          </p:nvPr>
        </p:nvSpPr>
        <p:spPr/>
        <p:txBody>
          <a:bodyPr/>
          <a:lstStyle/>
          <a:p>
            <a:r>
              <a:rPr lang="en-US" dirty="0"/>
              <a:t>Installing Python- Using Anaconda</a:t>
            </a:r>
          </a:p>
        </p:txBody>
      </p:sp>
      <p:sp>
        <p:nvSpPr>
          <p:cNvPr id="3" name="Content Placeholder 2">
            <a:extLst>
              <a:ext uri="{FF2B5EF4-FFF2-40B4-BE49-F238E27FC236}">
                <a16:creationId xmlns:a16="http://schemas.microsoft.com/office/drawing/2014/main" id="{E8D5D41B-26F0-418C-9966-555F65CD15AD}"/>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Go to</a:t>
            </a:r>
            <a:r>
              <a:rPr lang="en-US" sz="2800" dirty="0">
                <a:latin typeface="Calibri" panose="020F0502020204030204" pitchFamily="34" charset="0"/>
                <a:cs typeface="Calibri" panose="020F0502020204030204" pitchFamily="34" charset="0"/>
                <a:hlinkClick r:id="rId2"/>
              </a:rPr>
              <a:t> https://www.anaconda.com/distribution/</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Download </a:t>
            </a:r>
            <a:r>
              <a:rPr lang="en-US" sz="2800" dirty="0" err="1">
                <a:latin typeface="Calibri" panose="020F0502020204030204" pitchFamily="34" charset="0"/>
                <a:cs typeface="Calibri" panose="020F0502020204030204" pitchFamily="34" charset="0"/>
              </a:rPr>
              <a:t>ancacoda</a:t>
            </a:r>
            <a:r>
              <a:rPr lang="en-US" sz="2800" dirty="0">
                <a:latin typeface="Calibri" panose="020F0502020204030204" pitchFamily="34" charset="0"/>
                <a:cs typeface="Calibri" panose="020F0502020204030204" pitchFamily="34" charset="0"/>
              </a:rPr>
              <a:t> IDE (Integrated Development Environment</a:t>
            </a:r>
          </a:p>
          <a:p>
            <a:endParaRPr lang="en-US" sz="2800" dirty="0">
              <a:latin typeface="Calibri" panose="020F0502020204030204" pitchFamily="34" charset="0"/>
              <a:cs typeface="Calibri" panose="020F0502020204030204" pitchFamily="34" charset="0"/>
            </a:endParaRPr>
          </a:p>
          <a:p>
            <a:pPr fontAlgn="base"/>
            <a:r>
              <a:rPr lang="en-US" sz="2800" dirty="0">
                <a:latin typeface="Calibri" panose="020F0502020204030204" pitchFamily="34" charset="0"/>
                <a:cs typeface="Calibri" panose="020F0502020204030204" pitchFamily="34" charset="0"/>
                <a:hlinkClick r:id="rId3"/>
              </a:rPr>
              <a:t>Download</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Python 3.7 </a:t>
            </a:r>
            <a:r>
              <a:rPr lang="en-US" sz="2800" dirty="0">
                <a:latin typeface="Calibri" panose="020F0502020204030204" pitchFamily="34" charset="0"/>
                <a:cs typeface="Calibri" panose="020F0502020204030204" pitchFamily="34" charset="0"/>
              </a:rPr>
              <a:t>version for windows</a:t>
            </a:r>
          </a:p>
          <a:p>
            <a:pPr fontAlgn="base"/>
            <a:r>
              <a:rPr lang="en-US" sz="2800" dirty="0">
                <a:latin typeface="Calibri" panose="020F0502020204030204" pitchFamily="34" charset="0"/>
                <a:cs typeface="Calibri" panose="020F0502020204030204" pitchFamily="34" charset="0"/>
              </a:rPr>
              <a:t>Launch </a:t>
            </a:r>
            <a:r>
              <a:rPr lang="en-US" sz="2800" dirty="0" err="1">
                <a:latin typeface="Calibri" panose="020F0502020204030204" pitchFamily="34" charset="0"/>
                <a:cs typeface="Calibri" panose="020F0502020204030204" pitchFamily="34" charset="0"/>
              </a:rPr>
              <a:t>Jupyter</a:t>
            </a:r>
            <a:r>
              <a:rPr lang="en-US" sz="2800" dirty="0">
                <a:latin typeface="Calibri" panose="020F0502020204030204" pitchFamily="34" charset="0"/>
                <a:cs typeface="Calibri" panose="020F0502020204030204" pitchFamily="34" charset="0"/>
              </a:rPr>
              <a:t> Notebook</a:t>
            </a:r>
          </a:p>
          <a:p>
            <a:pPr fontAlgn="base"/>
            <a:endParaRPr lang="en-US" dirty="0"/>
          </a:p>
          <a:p>
            <a:pPr fontAlgn="base"/>
            <a:endParaRPr lang="en-US" b="1" dirty="0"/>
          </a:p>
          <a:p>
            <a:pPr fontAlgn="base"/>
            <a:endParaRPr lang="en-US" dirty="0"/>
          </a:p>
          <a:p>
            <a:endParaRPr lang="en-US" dirty="0"/>
          </a:p>
        </p:txBody>
      </p:sp>
    </p:spTree>
    <p:extLst>
      <p:ext uri="{BB962C8B-B14F-4D97-AF65-F5344CB8AC3E}">
        <p14:creationId xmlns:p14="http://schemas.microsoft.com/office/powerpoint/2010/main" val="191496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C66A-76FD-48C2-859C-D48288BE1B06}"/>
              </a:ext>
            </a:extLst>
          </p:cNvPr>
          <p:cNvSpPr>
            <a:spLocks noGrp="1"/>
          </p:cNvSpPr>
          <p:nvPr>
            <p:ph type="title"/>
          </p:nvPr>
        </p:nvSpPr>
        <p:spPr/>
        <p:txBody>
          <a:bodyPr/>
          <a:lstStyle/>
          <a:p>
            <a:r>
              <a:rPr lang="en-US" dirty="0"/>
              <a:t>Lets Get Started	 with Hello World</a:t>
            </a:r>
          </a:p>
        </p:txBody>
      </p:sp>
      <p:sp>
        <p:nvSpPr>
          <p:cNvPr id="3" name="Content Placeholder 2">
            <a:extLst>
              <a:ext uri="{FF2B5EF4-FFF2-40B4-BE49-F238E27FC236}">
                <a16:creationId xmlns:a16="http://schemas.microsoft.com/office/drawing/2014/main" id="{A2B83272-1FFD-4147-80E8-69E0BD3C34DD}"/>
              </a:ext>
            </a:extLst>
          </p:cNvPr>
          <p:cNvSpPr>
            <a:spLocks noGrp="1"/>
          </p:cNvSpPr>
          <p:nvPr>
            <p:ph idx="1"/>
          </p:nvPr>
        </p:nvSpPr>
        <p:spPr/>
        <p:txBody>
          <a:bodyPr/>
          <a:lstStyle/>
          <a:p>
            <a:r>
              <a:rPr lang="en-US" dirty="0"/>
              <a:t>Launch </a:t>
            </a:r>
            <a:r>
              <a:rPr lang="en-US" dirty="0" err="1"/>
              <a:t>Jupyter</a:t>
            </a:r>
            <a:r>
              <a:rPr lang="en-US" dirty="0"/>
              <a:t> Notebook</a:t>
            </a:r>
          </a:p>
          <a:p>
            <a:r>
              <a:rPr lang="en-US" dirty="0"/>
              <a:t>Click on New </a:t>
            </a:r>
          </a:p>
          <a:p>
            <a:r>
              <a:rPr lang="en-US" dirty="0"/>
              <a:t>Click on Python 3</a:t>
            </a:r>
          </a:p>
          <a:p>
            <a:endParaRPr lang="en-US" dirty="0"/>
          </a:p>
        </p:txBody>
      </p:sp>
      <p:pic>
        <p:nvPicPr>
          <p:cNvPr id="4" name="Picture 3">
            <a:extLst>
              <a:ext uri="{FF2B5EF4-FFF2-40B4-BE49-F238E27FC236}">
                <a16:creationId xmlns:a16="http://schemas.microsoft.com/office/drawing/2014/main" id="{8D38E26D-7DCB-4041-9C93-B5E558A531DF}"/>
              </a:ext>
            </a:extLst>
          </p:cNvPr>
          <p:cNvPicPr>
            <a:picLocks noChangeAspect="1"/>
          </p:cNvPicPr>
          <p:nvPr/>
        </p:nvPicPr>
        <p:blipFill>
          <a:blip r:embed="rId2"/>
          <a:stretch>
            <a:fillRect/>
          </a:stretch>
        </p:blipFill>
        <p:spPr>
          <a:xfrm>
            <a:off x="633056" y="3471972"/>
            <a:ext cx="11197632" cy="2839928"/>
          </a:xfrm>
          <a:prstGeom prst="rect">
            <a:avLst/>
          </a:prstGeom>
        </p:spPr>
      </p:pic>
    </p:spTree>
    <p:extLst>
      <p:ext uri="{BB962C8B-B14F-4D97-AF65-F5344CB8AC3E}">
        <p14:creationId xmlns:p14="http://schemas.microsoft.com/office/powerpoint/2010/main" val="793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3853-9B0C-4A98-9D0B-EA52FE934041}"/>
              </a:ext>
            </a:extLst>
          </p:cNvPr>
          <p:cNvSpPr>
            <a:spLocks noGrp="1"/>
          </p:cNvSpPr>
          <p:nvPr>
            <p:ph type="title"/>
          </p:nvPr>
        </p:nvSpPr>
        <p:spPr/>
        <p:txBody>
          <a:bodyPr/>
          <a:lstStyle/>
          <a:p>
            <a:r>
              <a:rPr lang="en-US" dirty="0"/>
              <a:t>First Python Script - Welcome to NI Analytics</a:t>
            </a:r>
          </a:p>
        </p:txBody>
      </p:sp>
      <p:pic>
        <p:nvPicPr>
          <p:cNvPr id="4" name="Content Placeholder 3">
            <a:extLst>
              <a:ext uri="{FF2B5EF4-FFF2-40B4-BE49-F238E27FC236}">
                <a16:creationId xmlns:a16="http://schemas.microsoft.com/office/drawing/2014/main" id="{EAD97D30-2172-4085-9D5D-FF8BC8293B4E}"/>
              </a:ext>
            </a:extLst>
          </p:cNvPr>
          <p:cNvPicPr>
            <a:picLocks noGrp="1" noChangeAspect="1"/>
          </p:cNvPicPr>
          <p:nvPr>
            <p:ph idx="1"/>
          </p:nvPr>
        </p:nvPicPr>
        <p:blipFill>
          <a:blip r:embed="rId2"/>
          <a:stretch>
            <a:fillRect/>
          </a:stretch>
        </p:blipFill>
        <p:spPr>
          <a:xfrm>
            <a:off x="-133901" y="2426076"/>
            <a:ext cx="12137801" cy="2939026"/>
          </a:xfrm>
          <a:prstGeom prst="rect">
            <a:avLst/>
          </a:prstGeom>
        </p:spPr>
      </p:pic>
    </p:spTree>
    <p:extLst>
      <p:ext uri="{BB962C8B-B14F-4D97-AF65-F5344CB8AC3E}">
        <p14:creationId xmlns:p14="http://schemas.microsoft.com/office/powerpoint/2010/main" val="238692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A2EF-F737-40DF-A0B8-14D8A0930BF0}"/>
              </a:ext>
            </a:extLst>
          </p:cNvPr>
          <p:cNvSpPr>
            <a:spLocks noGrp="1"/>
          </p:cNvSpPr>
          <p:nvPr>
            <p:ph type="title"/>
          </p:nvPr>
        </p:nvSpPr>
        <p:spPr/>
        <p:txBody>
          <a:bodyPr/>
          <a:lstStyle/>
          <a:p>
            <a:r>
              <a:rPr lang="en-US" dirty="0"/>
              <a:t>Comments in Python</a:t>
            </a:r>
          </a:p>
        </p:txBody>
      </p:sp>
      <p:sp>
        <p:nvSpPr>
          <p:cNvPr id="3" name="Content Placeholder 2">
            <a:extLst>
              <a:ext uri="{FF2B5EF4-FFF2-40B4-BE49-F238E27FC236}">
                <a16:creationId xmlns:a16="http://schemas.microsoft.com/office/drawing/2014/main" id="{42014C8D-8FB6-4277-A7F1-EFED036AC151}"/>
              </a:ext>
            </a:extLst>
          </p:cNvPr>
          <p:cNvSpPr>
            <a:spLocks noGrp="1"/>
          </p:cNvSpPr>
          <p:nvPr>
            <p:ph idx="1"/>
          </p:nvPr>
        </p:nvSpPr>
        <p:spPr>
          <a:xfrm>
            <a:off x="838200" y="1690688"/>
            <a:ext cx="10515600" cy="4486275"/>
          </a:xfrm>
        </p:spPr>
        <p:txBody>
          <a:bodyPr>
            <a:normAutofit fontScale="62500" lnSpcReduction="20000"/>
          </a:bodyPr>
          <a:lstStyle/>
          <a:p>
            <a:pPr marL="0" indent="0">
              <a:buNone/>
            </a:pPr>
            <a:r>
              <a:rPr lang="en-US" sz="2400" b="1" dirty="0">
                <a:latin typeface="Calibri" panose="020F0502020204030204" pitchFamily="34" charset="0"/>
                <a:cs typeface="Calibri" panose="020F0502020204030204" pitchFamily="34" charset="0"/>
              </a:rPr>
              <a:t>Single line comment in Python is done using the # symbol. </a:t>
            </a:r>
          </a:p>
          <a:p>
            <a:pPr marL="0" indent="0">
              <a:buNone/>
            </a:pPr>
            <a:r>
              <a:rPr lang="en-US" sz="2400" i="1" dirty="0">
                <a:latin typeface="Calibri" panose="020F0502020204030204" pitchFamily="34" charset="0"/>
                <a:cs typeface="Calibri" panose="020F0502020204030204" pitchFamily="34" charset="0"/>
              </a:rPr>
              <a:t>#print('Hello World, Welcome to Analytics!’)</a:t>
            </a:r>
          </a:p>
          <a:p>
            <a:pPr marL="0" indent="0">
              <a:buNone/>
            </a:pPr>
            <a:r>
              <a:rPr lang="en-US" sz="2400" i="1" dirty="0">
                <a:latin typeface="Calibri" panose="020F0502020204030204" pitchFamily="34" charset="0"/>
                <a:cs typeface="Calibri" panose="020F0502020204030204" pitchFamily="34" charset="0"/>
              </a:rPr>
              <a:t>#print(1+2)</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Multiple line comment</a:t>
            </a:r>
          </a:p>
          <a:p>
            <a:pPr marL="0" indent="0">
              <a:buNone/>
            </a:pP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Author: My Analytics </a:t>
            </a:r>
          </a:p>
          <a:p>
            <a:pPr marL="0" indent="0">
              <a:buNone/>
            </a:pPr>
            <a:r>
              <a:rPr lang="en-US" sz="2400" dirty="0">
                <a:latin typeface="Calibri" panose="020F0502020204030204" pitchFamily="34" charset="0"/>
                <a:cs typeface="Calibri" panose="020F0502020204030204" pitchFamily="34" charset="0"/>
              </a:rPr>
              <a:t>Description: Writes the words Hello World on the screen </a:t>
            </a:r>
          </a:p>
          <a:p>
            <a:pPr marL="0" indent="0">
              <a:buNone/>
            </a:pP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Or </a:t>
            </a:r>
          </a:p>
          <a:p>
            <a:pPr marL="0" indent="0">
              <a:buNone/>
            </a:pPr>
            <a:r>
              <a:rPr lang="en-US" sz="2400"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Author: My Analytics </a:t>
            </a:r>
          </a:p>
          <a:p>
            <a:pPr marL="0" indent="0">
              <a:buNone/>
            </a:pPr>
            <a:r>
              <a:rPr lang="en-US" sz="2400" dirty="0">
                <a:latin typeface="Calibri" panose="020F0502020204030204" pitchFamily="34" charset="0"/>
                <a:cs typeface="Calibri" panose="020F0502020204030204" pitchFamily="34" charset="0"/>
              </a:rPr>
              <a:t>Description: Writes the words Hello World on the screen </a:t>
            </a:r>
          </a:p>
          <a:p>
            <a:pPr marL="0" indent="0">
              <a:buNone/>
            </a:pPr>
            <a:r>
              <a:rPr lang="en-US" sz="24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37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C57B-3A6E-4C27-9762-6A549858D26D}"/>
              </a:ext>
            </a:extLst>
          </p:cNvPr>
          <p:cNvSpPr>
            <a:spLocks noGrp="1"/>
          </p:cNvSpPr>
          <p:nvPr>
            <p:ph type="title"/>
          </p:nvPr>
        </p:nvSpPr>
        <p:spPr/>
        <p:txBody>
          <a:bodyPr/>
          <a:lstStyle/>
          <a:p>
            <a:r>
              <a:rPr lang="en-US" dirty="0"/>
              <a:t>Comments and </a:t>
            </a:r>
            <a:r>
              <a:rPr lang="en-US" dirty="0" err="1"/>
              <a:t>DocString</a:t>
            </a:r>
            <a:endParaRPr lang="en-US" dirty="0"/>
          </a:p>
        </p:txBody>
      </p:sp>
      <p:pic>
        <p:nvPicPr>
          <p:cNvPr id="4" name="Content Placeholder 3">
            <a:extLst>
              <a:ext uri="{FF2B5EF4-FFF2-40B4-BE49-F238E27FC236}">
                <a16:creationId xmlns:a16="http://schemas.microsoft.com/office/drawing/2014/main" id="{F60F7057-6CF7-42BD-87BE-5D1A446406D0}"/>
              </a:ext>
            </a:extLst>
          </p:cNvPr>
          <p:cNvPicPr>
            <a:picLocks noGrp="1" noChangeAspect="1"/>
          </p:cNvPicPr>
          <p:nvPr>
            <p:ph idx="1"/>
          </p:nvPr>
        </p:nvPicPr>
        <p:blipFill>
          <a:blip r:embed="rId2"/>
          <a:stretch>
            <a:fillRect/>
          </a:stretch>
        </p:blipFill>
        <p:spPr>
          <a:xfrm>
            <a:off x="1519518" y="1438836"/>
            <a:ext cx="8417859" cy="4801500"/>
          </a:xfrm>
          <a:prstGeom prst="rect">
            <a:avLst/>
          </a:prstGeom>
        </p:spPr>
      </p:pic>
    </p:spTree>
    <p:extLst>
      <p:ext uri="{BB962C8B-B14F-4D97-AF65-F5344CB8AC3E}">
        <p14:creationId xmlns:p14="http://schemas.microsoft.com/office/powerpoint/2010/main" val="161977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E0FB-1078-4C2B-9C43-2CDF74D9E121}"/>
              </a:ext>
            </a:extLst>
          </p:cNvPr>
          <p:cNvSpPr>
            <a:spLocks noGrp="1"/>
          </p:cNvSpPr>
          <p:nvPr>
            <p:ph type="title"/>
          </p:nvPr>
        </p:nvSpPr>
        <p:spPr/>
        <p:txBody>
          <a:bodyPr/>
          <a:lstStyle/>
          <a:p>
            <a:r>
              <a:rPr lang="en-US" dirty="0"/>
              <a:t>Variables in Python</a:t>
            </a:r>
          </a:p>
        </p:txBody>
      </p:sp>
      <p:sp>
        <p:nvSpPr>
          <p:cNvPr id="3" name="Content Placeholder 2">
            <a:extLst>
              <a:ext uri="{FF2B5EF4-FFF2-40B4-BE49-F238E27FC236}">
                <a16:creationId xmlns:a16="http://schemas.microsoft.com/office/drawing/2014/main" id="{17EFE1F2-20E6-4C67-8050-71B44C695276}"/>
              </a:ext>
            </a:extLst>
          </p:cNvPr>
          <p:cNvSpPr>
            <a:spLocks noGrp="1"/>
          </p:cNvSpPr>
          <p:nvPr>
            <p:ph idx="1"/>
          </p:nvPr>
        </p:nvSpPr>
        <p:spPr/>
        <p:txBody>
          <a:bodyPr/>
          <a:lstStyle/>
          <a:p>
            <a:pPr marL="0" indent="0">
              <a:buNone/>
            </a:pPr>
            <a:r>
              <a:rPr lang="en-US" dirty="0"/>
              <a:t>Variables are nothing but reserved memory locations to store values. </a:t>
            </a:r>
          </a:p>
          <a:p>
            <a:pPr marL="0" indent="0">
              <a:buNone/>
            </a:pPr>
            <a:r>
              <a:rPr lang="en-US" dirty="0"/>
              <a:t>This means that when you create a variable you reserve some space in memory.</a:t>
            </a:r>
          </a:p>
          <a:p>
            <a:pPr marL="0" indent="0">
              <a:buNone/>
            </a:pPr>
            <a:endParaRPr lang="en-US" dirty="0"/>
          </a:p>
          <a:p>
            <a:pPr marL="0" indent="0">
              <a:buNone/>
            </a:pPr>
            <a:r>
              <a:rPr lang="en-US" dirty="0"/>
              <a:t>A = 16</a:t>
            </a:r>
          </a:p>
          <a:p>
            <a:pPr marL="0" indent="0">
              <a:buNone/>
            </a:pPr>
            <a:r>
              <a:rPr lang="en-US" dirty="0"/>
              <a:t>B= 20</a:t>
            </a:r>
          </a:p>
          <a:p>
            <a:pPr marL="0" indent="0">
              <a:buNone/>
            </a:pPr>
            <a:r>
              <a:rPr lang="en-US" dirty="0"/>
              <a:t>C= 'Python'</a:t>
            </a:r>
          </a:p>
        </p:txBody>
      </p:sp>
      <p:grpSp>
        <p:nvGrpSpPr>
          <p:cNvPr id="16" name="Group 15">
            <a:extLst>
              <a:ext uri="{FF2B5EF4-FFF2-40B4-BE49-F238E27FC236}">
                <a16:creationId xmlns:a16="http://schemas.microsoft.com/office/drawing/2014/main" id="{A9EC9B47-2132-4CB2-9F8F-6746ECC37AE1}"/>
              </a:ext>
            </a:extLst>
          </p:cNvPr>
          <p:cNvGrpSpPr/>
          <p:nvPr/>
        </p:nvGrpSpPr>
        <p:grpSpPr>
          <a:xfrm>
            <a:off x="1815352" y="3160059"/>
            <a:ext cx="5768789" cy="2951167"/>
            <a:chOff x="1815352" y="3160059"/>
            <a:chExt cx="5768789" cy="2951167"/>
          </a:xfrm>
        </p:grpSpPr>
        <p:cxnSp>
          <p:nvCxnSpPr>
            <p:cNvPr id="9" name="Straight Arrow Connector 8">
              <a:extLst>
                <a:ext uri="{FF2B5EF4-FFF2-40B4-BE49-F238E27FC236}">
                  <a16:creationId xmlns:a16="http://schemas.microsoft.com/office/drawing/2014/main" id="{36E22A4B-F624-428A-8F75-BBD688889E3E}"/>
                </a:ext>
              </a:extLst>
            </p:cNvPr>
            <p:cNvCxnSpPr/>
            <p:nvPr/>
          </p:nvCxnSpPr>
          <p:spPr>
            <a:xfrm flipV="1">
              <a:off x="1815353" y="3491661"/>
              <a:ext cx="2931459" cy="407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7184B45F-95F8-4CEF-BBA2-E166B3AABBDF}"/>
                </a:ext>
              </a:extLst>
            </p:cNvPr>
            <p:cNvGrpSpPr/>
            <p:nvPr/>
          </p:nvGrpSpPr>
          <p:grpSpPr>
            <a:xfrm>
              <a:off x="1815352" y="3160059"/>
              <a:ext cx="5768789" cy="2951167"/>
              <a:chOff x="1815352" y="3160059"/>
              <a:chExt cx="5768789" cy="2951167"/>
            </a:xfrm>
          </p:grpSpPr>
          <p:sp>
            <p:nvSpPr>
              <p:cNvPr id="5" name="Cube 4">
                <a:extLst>
                  <a:ext uri="{FF2B5EF4-FFF2-40B4-BE49-F238E27FC236}">
                    <a16:creationId xmlns:a16="http://schemas.microsoft.com/office/drawing/2014/main" id="{73954153-7D22-439B-BDBB-9DD78331CD2F}"/>
                  </a:ext>
                </a:extLst>
              </p:cNvPr>
              <p:cNvSpPr/>
              <p:nvPr/>
            </p:nvSpPr>
            <p:spPr>
              <a:xfrm>
                <a:off x="4746812" y="3160059"/>
                <a:ext cx="2420470" cy="7395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16</a:t>
                </a:r>
              </a:p>
              <a:p>
                <a:pPr algn="ctr"/>
                <a:endParaRPr lang="en-US" dirty="0"/>
              </a:p>
            </p:txBody>
          </p:sp>
          <p:sp>
            <p:nvSpPr>
              <p:cNvPr id="6" name="Cube 5">
                <a:extLst>
                  <a:ext uri="{FF2B5EF4-FFF2-40B4-BE49-F238E27FC236}">
                    <a16:creationId xmlns:a16="http://schemas.microsoft.com/office/drawing/2014/main" id="{A3C47BC1-DC4C-46F6-BEA6-FBB11D8FB372}"/>
                  </a:ext>
                </a:extLst>
              </p:cNvPr>
              <p:cNvSpPr/>
              <p:nvPr/>
            </p:nvSpPr>
            <p:spPr>
              <a:xfrm>
                <a:off x="4746812" y="3928923"/>
                <a:ext cx="2420470" cy="7395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20</a:t>
                </a:r>
              </a:p>
              <a:p>
                <a:pPr algn="ctr"/>
                <a:endParaRPr lang="en-US" dirty="0"/>
              </a:p>
            </p:txBody>
          </p:sp>
          <p:sp>
            <p:nvSpPr>
              <p:cNvPr id="7" name="Cube 6">
                <a:extLst>
                  <a:ext uri="{FF2B5EF4-FFF2-40B4-BE49-F238E27FC236}">
                    <a16:creationId xmlns:a16="http://schemas.microsoft.com/office/drawing/2014/main" id="{CAE0FF52-4DEC-49C1-8200-BB7547008839}"/>
                  </a:ext>
                </a:extLst>
              </p:cNvPr>
              <p:cNvSpPr/>
              <p:nvPr/>
            </p:nvSpPr>
            <p:spPr>
              <a:xfrm>
                <a:off x="4643718" y="4697787"/>
                <a:ext cx="2420470" cy="73958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'Python'</a:t>
                </a:r>
              </a:p>
            </p:txBody>
          </p:sp>
          <p:cxnSp>
            <p:nvCxnSpPr>
              <p:cNvPr id="10" name="Straight Arrow Connector 9">
                <a:extLst>
                  <a:ext uri="{FF2B5EF4-FFF2-40B4-BE49-F238E27FC236}">
                    <a16:creationId xmlns:a16="http://schemas.microsoft.com/office/drawing/2014/main" id="{3D75FD89-93E3-43D5-9FE7-84822417FB18}"/>
                  </a:ext>
                </a:extLst>
              </p:cNvPr>
              <p:cNvCxnSpPr>
                <a:cxnSpLocks/>
              </p:cNvCxnSpPr>
              <p:nvPr/>
            </p:nvCxnSpPr>
            <p:spPr>
              <a:xfrm flipV="1">
                <a:off x="1815352" y="4298717"/>
                <a:ext cx="2931460" cy="19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9546E5-67CD-4CED-8825-4A4DD668CE48}"/>
                  </a:ext>
                </a:extLst>
              </p:cNvPr>
              <p:cNvCxnSpPr>
                <a:cxnSpLocks/>
              </p:cNvCxnSpPr>
              <p:nvPr/>
            </p:nvCxnSpPr>
            <p:spPr>
              <a:xfrm>
                <a:off x="2554941" y="5067581"/>
                <a:ext cx="2088777" cy="7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1BB607-AB92-4CA8-9792-C8A5179970EE}"/>
                  </a:ext>
                </a:extLst>
              </p:cNvPr>
              <p:cNvSpPr txBox="1"/>
              <p:nvPr/>
            </p:nvSpPr>
            <p:spPr>
              <a:xfrm>
                <a:off x="5163671" y="5741894"/>
                <a:ext cx="2420470" cy="369332"/>
              </a:xfrm>
              <a:prstGeom prst="rect">
                <a:avLst/>
              </a:prstGeom>
              <a:noFill/>
            </p:spPr>
            <p:txBody>
              <a:bodyPr wrap="square" rtlCol="0">
                <a:spAutoFit/>
              </a:bodyPr>
              <a:lstStyle/>
              <a:p>
                <a:r>
                  <a:rPr lang="en-US" dirty="0"/>
                  <a:t>Memory</a:t>
                </a:r>
              </a:p>
            </p:txBody>
          </p:sp>
        </p:grpSp>
      </p:grpSp>
    </p:spTree>
    <p:extLst>
      <p:ext uri="{BB962C8B-B14F-4D97-AF65-F5344CB8AC3E}">
        <p14:creationId xmlns:p14="http://schemas.microsoft.com/office/powerpoint/2010/main" val="8417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2EB6-5C58-4890-BCBD-02F5634F98CA}"/>
              </a:ext>
            </a:extLst>
          </p:cNvPr>
          <p:cNvSpPr>
            <a:spLocks noGrp="1"/>
          </p:cNvSpPr>
          <p:nvPr>
            <p:ph type="title"/>
          </p:nvPr>
        </p:nvSpPr>
        <p:spPr/>
        <p:txBody>
          <a:bodyPr/>
          <a:lstStyle/>
          <a:p>
            <a:r>
              <a:rPr lang="en-US" dirty="0"/>
              <a:t>Variables in Python</a:t>
            </a:r>
          </a:p>
        </p:txBody>
      </p:sp>
      <p:sp>
        <p:nvSpPr>
          <p:cNvPr id="3" name="Content Placeholder 2">
            <a:extLst>
              <a:ext uri="{FF2B5EF4-FFF2-40B4-BE49-F238E27FC236}">
                <a16:creationId xmlns:a16="http://schemas.microsoft.com/office/drawing/2014/main" id="{D8C94E60-9D0B-4671-8EC4-6C056BF5748A}"/>
              </a:ext>
            </a:extLst>
          </p:cNvPr>
          <p:cNvSpPr>
            <a:spLocks noGrp="1"/>
          </p:cNvSpPr>
          <p:nvPr>
            <p:ph idx="1"/>
          </p:nvPr>
        </p:nvSpPr>
        <p:spPr/>
        <p:txBody>
          <a:bodyPr>
            <a:normAutofit/>
          </a:bodyPr>
          <a:lstStyle/>
          <a:p>
            <a:pPr marL="0" indent="0">
              <a:buNone/>
            </a:pPr>
            <a:r>
              <a:rPr lang="en-US" dirty="0"/>
              <a:t>In Python you don’t need to declare variables before using it, unlike other languages like Java, C etc.</a:t>
            </a:r>
          </a:p>
          <a:p>
            <a:r>
              <a:rPr lang="en-US" b="1" dirty="0"/>
              <a:t>Assigning values to a variable:</a:t>
            </a:r>
            <a:endParaRPr lang="en-US" dirty="0"/>
          </a:p>
          <a:p>
            <a:pPr marL="0" indent="0">
              <a:buNone/>
            </a:pPr>
            <a:r>
              <a:rPr lang="en-US" dirty="0"/>
              <a:t>Python variables do not need explicit declaration to reserve memory space. The declaration happens automatically when you assign a value to a variable. The equal sign (=) is used to assign values to variables. </a:t>
            </a:r>
          </a:p>
          <a:p>
            <a:pPr marL="0" indent="0">
              <a:buNone/>
            </a:pPr>
            <a:r>
              <a:rPr lang="en-US" dirty="0"/>
              <a:t>Consider the below example:</a:t>
            </a:r>
          </a:p>
          <a:p>
            <a:pPr marL="0" indent="0">
              <a:buNone/>
            </a:pPr>
            <a:r>
              <a:rPr lang="en-US" dirty="0"/>
              <a:t>S = </a:t>
            </a:r>
            <a:r>
              <a:rPr lang="en-US" dirty="0">
                <a:solidFill>
                  <a:srgbClr val="00B050"/>
                </a:solidFill>
              </a:rPr>
              <a:t>10</a:t>
            </a:r>
          </a:p>
          <a:p>
            <a:pPr marL="0" indent="0">
              <a:buNone/>
            </a:pPr>
            <a:r>
              <a:rPr lang="en-US" dirty="0">
                <a:solidFill>
                  <a:srgbClr val="FF33CC"/>
                </a:solidFill>
              </a:rPr>
              <a:t>print</a:t>
            </a:r>
            <a:r>
              <a:rPr lang="en-US" dirty="0"/>
              <a:t>(S) </a:t>
            </a:r>
          </a:p>
          <a:p>
            <a:pPr marL="0" indent="0">
              <a:buNone/>
            </a:pPr>
            <a:r>
              <a:rPr lang="en-US" dirty="0"/>
              <a:t>This will assign value ‘10’ to the variable ‘S’ and will print it</a:t>
            </a:r>
          </a:p>
          <a:p>
            <a:pPr marL="0" indent="0">
              <a:buNone/>
            </a:pPr>
            <a:endParaRPr lang="en-US" dirty="0"/>
          </a:p>
        </p:txBody>
      </p:sp>
    </p:spTree>
    <p:extLst>
      <p:ext uri="{BB962C8B-B14F-4D97-AF65-F5344CB8AC3E}">
        <p14:creationId xmlns:p14="http://schemas.microsoft.com/office/powerpoint/2010/main" val="33516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71DB-2EDE-48E8-92BF-3BEB171088D6}"/>
              </a:ext>
            </a:extLst>
          </p:cNvPr>
          <p:cNvSpPr>
            <a:spLocks noGrp="1"/>
          </p:cNvSpPr>
          <p:nvPr>
            <p:ph type="title"/>
          </p:nvPr>
        </p:nvSpPr>
        <p:spPr/>
        <p:txBody>
          <a:bodyPr/>
          <a:lstStyle/>
          <a:p>
            <a:r>
              <a:rPr lang="en-US" dirty="0"/>
              <a:t>Python- Data Types</a:t>
            </a:r>
          </a:p>
        </p:txBody>
      </p:sp>
      <p:pic>
        <p:nvPicPr>
          <p:cNvPr id="4" name="Content Placeholder 3">
            <a:extLst>
              <a:ext uri="{FF2B5EF4-FFF2-40B4-BE49-F238E27FC236}">
                <a16:creationId xmlns:a16="http://schemas.microsoft.com/office/drawing/2014/main" id="{F45A424B-7A07-4ED3-9FF5-5AFFC7B57843}"/>
              </a:ext>
            </a:extLst>
          </p:cNvPr>
          <p:cNvPicPr>
            <a:picLocks noGrp="1" noChangeAspect="1"/>
          </p:cNvPicPr>
          <p:nvPr>
            <p:ph idx="1"/>
          </p:nvPr>
        </p:nvPicPr>
        <p:blipFill>
          <a:blip r:embed="rId3"/>
          <a:stretch>
            <a:fillRect/>
          </a:stretch>
        </p:blipFill>
        <p:spPr>
          <a:xfrm>
            <a:off x="1105220" y="1658594"/>
            <a:ext cx="9792047" cy="3774018"/>
          </a:xfrm>
          <a:prstGeom prst="rect">
            <a:avLst/>
          </a:prstGeom>
        </p:spPr>
      </p:pic>
    </p:spTree>
    <p:extLst>
      <p:ext uri="{BB962C8B-B14F-4D97-AF65-F5344CB8AC3E}">
        <p14:creationId xmlns:p14="http://schemas.microsoft.com/office/powerpoint/2010/main" val="422064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8B94-4455-4F6E-B53F-BAD54AF7CFDD}"/>
              </a:ext>
            </a:extLst>
          </p:cNvPr>
          <p:cNvSpPr>
            <a:spLocks noGrp="1"/>
          </p:cNvSpPr>
          <p:nvPr>
            <p:ph type="title"/>
          </p:nvPr>
        </p:nvSpPr>
        <p:spPr/>
        <p:txBody>
          <a:bodyPr/>
          <a:lstStyle/>
          <a:p>
            <a:r>
              <a:rPr lang="en-US" dirty="0"/>
              <a:t>What is Python ?</a:t>
            </a:r>
          </a:p>
        </p:txBody>
      </p:sp>
      <p:sp>
        <p:nvSpPr>
          <p:cNvPr id="3" name="Content Placeholder 2">
            <a:extLst>
              <a:ext uri="{FF2B5EF4-FFF2-40B4-BE49-F238E27FC236}">
                <a16:creationId xmlns:a16="http://schemas.microsoft.com/office/drawing/2014/main" id="{14CE8773-A961-4C53-94D5-C52E7EF98D39}"/>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Python is a </a:t>
            </a:r>
            <a:r>
              <a:rPr lang="en-US" sz="2400" b="1" dirty="0">
                <a:latin typeface="Calibri" panose="020F0502020204030204" pitchFamily="34" charset="0"/>
                <a:cs typeface="Calibri" panose="020F0502020204030204" pitchFamily="34" charset="0"/>
              </a:rPr>
              <a:t>high level</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interpreted</a:t>
            </a:r>
            <a:r>
              <a:rPr lang="en-US" sz="2400" dirty="0">
                <a:latin typeface="Calibri" panose="020F0502020204030204" pitchFamily="34" charset="0"/>
                <a:cs typeface="Calibri" panose="020F0502020204030204" pitchFamily="34" charset="0"/>
              </a:rPr>
              <a:t> language which has </a:t>
            </a:r>
            <a:r>
              <a:rPr lang="en-US" sz="2400" b="1" dirty="0">
                <a:latin typeface="Calibri" panose="020F0502020204030204" pitchFamily="34" charset="0"/>
                <a:cs typeface="Calibri" panose="020F0502020204030204" pitchFamily="34" charset="0"/>
              </a:rPr>
              <a:t>easy</a:t>
            </a:r>
            <a:r>
              <a:rPr lang="en-US" sz="2400" dirty="0">
                <a:latin typeface="Calibri" panose="020F0502020204030204" pitchFamily="34" charset="0"/>
                <a:cs typeface="Calibri" panose="020F0502020204030204" pitchFamily="34" charset="0"/>
              </a:rPr>
              <a:t> syntax and </a:t>
            </a:r>
            <a:r>
              <a:rPr lang="en-US" sz="2400" b="1" dirty="0">
                <a:latin typeface="Calibri" panose="020F0502020204030204" pitchFamily="34" charset="0"/>
                <a:cs typeface="Calibri" panose="020F0502020204030204" pitchFamily="34" charset="0"/>
              </a:rPr>
              <a:t>dynamic</a:t>
            </a:r>
            <a:r>
              <a:rPr lang="en-US" sz="2400" dirty="0">
                <a:latin typeface="Calibri" panose="020F0502020204030204" pitchFamily="34" charset="0"/>
                <a:cs typeface="Calibri" panose="020F0502020204030204" pitchFamily="34" charset="0"/>
              </a:rPr>
              <a:t> semantics. </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Python is much easier than other programming languages and helps you create beautiful applications with less effort and much more ease.</a:t>
            </a:r>
          </a:p>
        </p:txBody>
      </p:sp>
    </p:spTree>
    <p:extLst>
      <p:ext uri="{BB962C8B-B14F-4D97-AF65-F5344CB8AC3E}">
        <p14:creationId xmlns:p14="http://schemas.microsoft.com/office/powerpoint/2010/main" val="3009920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CC7D-57DC-447A-B2F2-AA3392B729D8}"/>
              </a:ext>
            </a:extLst>
          </p:cNvPr>
          <p:cNvSpPr>
            <a:spLocks noGrp="1"/>
          </p:cNvSpPr>
          <p:nvPr>
            <p:ph type="title"/>
          </p:nvPr>
        </p:nvSpPr>
        <p:spPr/>
        <p:txBody>
          <a:bodyPr/>
          <a:lstStyle/>
          <a:p>
            <a:r>
              <a:rPr lang="en-US" dirty="0"/>
              <a:t>Numeric - Integer</a:t>
            </a:r>
          </a:p>
        </p:txBody>
      </p:sp>
      <p:sp>
        <p:nvSpPr>
          <p:cNvPr id="3" name="Content Placeholder 2">
            <a:extLst>
              <a:ext uri="{FF2B5EF4-FFF2-40B4-BE49-F238E27FC236}">
                <a16:creationId xmlns:a16="http://schemas.microsoft.com/office/drawing/2014/main" id="{BC21439A-320A-45E0-97D5-86F2AF6112DE}"/>
              </a:ext>
            </a:extLst>
          </p:cNvPr>
          <p:cNvSpPr>
            <a:spLocks noGrp="1"/>
          </p:cNvSpPr>
          <p:nvPr>
            <p:ph idx="1"/>
          </p:nvPr>
        </p:nvSpPr>
        <p:spPr/>
        <p:txBody>
          <a:bodyPr/>
          <a:lstStyle/>
          <a:p>
            <a:pPr marL="0" indent="0">
              <a:buNone/>
            </a:pPr>
            <a:r>
              <a:rPr lang="en-US" dirty="0"/>
              <a:t>Just as expected Numeric data types store numeric values. They are immutable data types, this means that you cannot change it’s value.</a:t>
            </a:r>
          </a:p>
          <a:p>
            <a:pPr marL="0" indent="0">
              <a:buNone/>
            </a:pPr>
            <a:r>
              <a:rPr lang="en-US" dirty="0"/>
              <a:t>Python supports three different Numeric data types:</a:t>
            </a:r>
          </a:p>
          <a:p>
            <a:r>
              <a:rPr lang="en-US" b="1" dirty="0"/>
              <a:t>Integer type:</a:t>
            </a:r>
            <a:r>
              <a:rPr lang="en-US" dirty="0"/>
              <a:t> It holds all the integer values i.e. all the positive and negative whole numbers, example – 10.</a:t>
            </a:r>
          </a:p>
          <a:p>
            <a:endParaRPr lang="en-US" dirty="0"/>
          </a:p>
        </p:txBody>
      </p:sp>
    </p:spTree>
    <p:extLst>
      <p:ext uri="{BB962C8B-B14F-4D97-AF65-F5344CB8AC3E}">
        <p14:creationId xmlns:p14="http://schemas.microsoft.com/office/powerpoint/2010/main" val="215217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D782-FF77-475B-A6A4-206E3AA3521C}"/>
              </a:ext>
            </a:extLst>
          </p:cNvPr>
          <p:cNvSpPr>
            <a:spLocks noGrp="1"/>
          </p:cNvSpPr>
          <p:nvPr>
            <p:ph type="title"/>
          </p:nvPr>
        </p:nvSpPr>
        <p:spPr/>
        <p:txBody>
          <a:bodyPr/>
          <a:lstStyle/>
          <a:p>
            <a:r>
              <a:rPr lang="en-US" dirty="0"/>
              <a:t>Numeric - Float</a:t>
            </a:r>
          </a:p>
        </p:txBody>
      </p:sp>
      <p:sp>
        <p:nvSpPr>
          <p:cNvPr id="3" name="Content Placeholder 2">
            <a:extLst>
              <a:ext uri="{FF2B5EF4-FFF2-40B4-BE49-F238E27FC236}">
                <a16:creationId xmlns:a16="http://schemas.microsoft.com/office/drawing/2014/main" id="{D21157C9-C9CD-4195-A204-41F118E8BE2B}"/>
              </a:ext>
            </a:extLst>
          </p:cNvPr>
          <p:cNvSpPr>
            <a:spLocks noGrp="1"/>
          </p:cNvSpPr>
          <p:nvPr>
            <p:ph idx="1"/>
          </p:nvPr>
        </p:nvSpPr>
        <p:spPr/>
        <p:txBody>
          <a:bodyPr/>
          <a:lstStyle/>
          <a:p>
            <a:pPr marL="0" indent="0">
              <a:buNone/>
            </a:pPr>
            <a:r>
              <a:rPr lang="en-US" b="1" dirty="0"/>
              <a:t>Float type: </a:t>
            </a:r>
          </a:p>
          <a:p>
            <a:pPr marL="0" indent="0">
              <a:buNone/>
            </a:pPr>
            <a:r>
              <a:rPr lang="en-US" dirty="0"/>
              <a:t>It holds the real numbers and are represented by decimal and sometimes even scientific notations with E or e indicating the power of 10 (2.5e2 = 2.5 x 102 = 250), example – 10.24.</a:t>
            </a:r>
          </a:p>
          <a:p>
            <a:pPr marL="0" indent="0">
              <a:buNone/>
            </a:pPr>
            <a:br>
              <a:rPr lang="en-US" dirty="0">
                <a:hlinkClick r:id="rId2"/>
              </a:rPr>
            </a:br>
            <a:endParaRPr lang="en-US" dirty="0"/>
          </a:p>
        </p:txBody>
      </p:sp>
    </p:spTree>
    <p:extLst>
      <p:ext uri="{BB962C8B-B14F-4D97-AF65-F5344CB8AC3E}">
        <p14:creationId xmlns:p14="http://schemas.microsoft.com/office/powerpoint/2010/main" val="222928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525C-4F60-414A-899A-706AFE56CD9E}"/>
              </a:ext>
            </a:extLst>
          </p:cNvPr>
          <p:cNvSpPr>
            <a:spLocks noGrp="1"/>
          </p:cNvSpPr>
          <p:nvPr>
            <p:ph type="title"/>
          </p:nvPr>
        </p:nvSpPr>
        <p:spPr/>
        <p:txBody>
          <a:bodyPr/>
          <a:lstStyle/>
          <a:p>
            <a:r>
              <a:rPr lang="en-US" dirty="0"/>
              <a:t>Numeric- Complex Type</a:t>
            </a:r>
          </a:p>
        </p:txBody>
      </p:sp>
      <p:sp>
        <p:nvSpPr>
          <p:cNvPr id="3" name="Content Placeholder 2">
            <a:extLst>
              <a:ext uri="{FF2B5EF4-FFF2-40B4-BE49-F238E27FC236}">
                <a16:creationId xmlns:a16="http://schemas.microsoft.com/office/drawing/2014/main" id="{0919C8BD-8607-4F05-A6F7-6D3D6D449091}"/>
              </a:ext>
            </a:extLst>
          </p:cNvPr>
          <p:cNvSpPr>
            <a:spLocks noGrp="1"/>
          </p:cNvSpPr>
          <p:nvPr>
            <p:ph idx="1"/>
          </p:nvPr>
        </p:nvSpPr>
        <p:spPr/>
        <p:txBody>
          <a:bodyPr/>
          <a:lstStyle/>
          <a:p>
            <a:pPr marL="0" indent="0">
              <a:buNone/>
            </a:pPr>
            <a:r>
              <a:rPr lang="en-US" dirty="0"/>
              <a:t>These are of the form </a:t>
            </a:r>
            <a:r>
              <a:rPr lang="en-US" b="1" dirty="0"/>
              <a:t>a + </a:t>
            </a:r>
            <a:r>
              <a:rPr lang="en-US" b="1" dirty="0" err="1"/>
              <a:t>bj</a:t>
            </a:r>
            <a:r>
              <a:rPr lang="en-US" dirty="0"/>
              <a:t>, where </a:t>
            </a:r>
            <a:r>
              <a:rPr lang="en-US" b="1" dirty="0"/>
              <a:t>a</a:t>
            </a:r>
            <a:r>
              <a:rPr lang="en-US" dirty="0"/>
              <a:t> and</a:t>
            </a:r>
            <a:r>
              <a:rPr lang="en-US" b="1" dirty="0"/>
              <a:t> b </a:t>
            </a:r>
            <a:r>
              <a:rPr lang="en-US" dirty="0"/>
              <a:t>are floats and</a:t>
            </a:r>
            <a:r>
              <a:rPr lang="en-US" b="1" dirty="0"/>
              <a:t> J </a:t>
            </a:r>
            <a:r>
              <a:rPr lang="en-US" dirty="0"/>
              <a:t>represents the square root of -1 (which is an imaginary number),</a:t>
            </a:r>
          </a:p>
          <a:p>
            <a:pPr marL="0" indent="0">
              <a:buNone/>
            </a:pPr>
            <a:r>
              <a:rPr lang="en-US" dirty="0"/>
              <a:t>example – 10+6j.</a:t>
            </a:r>
          </a:p>
          <a:p>
            <a:endParaRPr lang="en-US" dirty="0"/>
          </a:p>
          <a:p>
            <a:pPr marL="0" indent="0">
              <a:buNone/>
            </a:pPr>
            <a:r>
              <a:rPr lang="en-US" dirty="0"/>
              <a:t>Now you can even perform type conversion. </a:t>
            </a:r>
          </a:p>
          <a:p>
            <a:pPr marL="0" indent="0">
              <a:buNone/>
            </a:pPr>
            <a:r>
              <a:rPr lang="en-US" dirty="0"/>
              <a:t>For example, you can convert the integer value to a float value and vice-versa. </a:t>
            </a:r>
          </a:p>
          <a:p>
            <a:pPr marL="0" indent="0">
              <a:buNone/>
            </a:pPr>
            <a:endParaRPr lang="en-US" dirty="0"/>
          </a:p>
        </p:txBody>
      </p:sp>
    </p:spTree>
    <p:extLst>
      <p:ext uri="{BB962C8B-B14F-4D97-AF65-F5344CB8AC3E}">
        <p14:creationId xmlns:p14="http://schemas.microsoft.com/office/powerpoint/2010/main" val="331669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8AEC-4B26-41D3-9586-6C7155E9B4E7}"/>
              </a:ext>
            </a:extLst>
          </p:cNvPr>
          <p:cNvSpPr>
            <a:spLocks noGrp="1"/>
          </p:cNvSpPr>
          <p:nvPr>
            <p:ph type="title"/>
          </p:nvPr>
        </p:nvSpPr>
        <p:spPr/>
        <p:txBody>
          <a:bodyPr/>
          <a:lstStyle/>
          <a:p>
            <a:r>
              <a:rPr lang="en-US" dirty="0"/>
              <a:t>Numeric- Type Conversion</a:t>
            </a:r>
          </a:p>
        </p:txBody>
      </p:sp>
      <p:sp>
        <p:nvSpPr>
          <p:cNvPr id="3" name="Content Placeholder 2">
            <a:extLst>
              <a:ext uri="{FF2B5EF4-FFF2-40B4-BE49-F238E27FC236}">
                <a16:creationId xmlns:a16="http://schemas.microsoft.com/office/drawing/2014/main" id="{1FE2718A-1A6E-4F8D-A48E-CCEA85C7C39F}"/>
              </a:ext>
            </a:extLst>
          </p:cNvPr>
          <p:cNvSpPr>
            <a:spLocks noGrp="1"/>
          </p:cNvSpPr>
          <p:nvPr>
            <p:ph idx="1"/>
          </p:nvPr>
        </p:nvSpPr>
        <p:spPr/>
        <p:txBody>
          <a:bodyPr>
            <a:normAutofit fontScale="92500" lnSpcReduction="20000"/>
          </a:bodyPr>
          <a:lstStyle/>
          <a:p>
            <a:pPr marL="0" indent="0">
              <a:buNone/>
            </a:pPr>
            <a:r>
              <a:rPr lang="en-US" dirty="0"/>
              <a:t>Consider the example below:</a:t>
            </a:r>
          </a:p>
          <a:p>
            <a:pPr marL="0" indent="0">
              <a:buNone/>
            </a:pPr>
            <a:r>
              <a:rPr lang="en-US" i="1" dirty="0"/>
              <a:t>A = </a:t>
            </a:r>
            <a:r>
              <a:rPr lang="en-US" i="1" dirty="0">
                <a:solidFill>
                  <a:srgbClr val="00B050"/>
                </a:solidFill>
              </a:rPr>
              <a:t>10</a:t>
            </a:r>
          </a:p>
          <a:p>
            <a:pPr marL="0" indent="0">
              <a:buNone/>
            </a:pPr>
            <a:r>
              <a:rPr lang="en-US" i="1" dirty="0">
                <a:solidFill>
                  <a:srgbClr val="00B050"/>
                </a:solidFill>
              </a:rPr>
              <a:t># Convert it into float type</a:t>
            </a:r>
          </a:p>
          <a:p>
            <a:pPr marL="0" indent="0">
              <a:buNone/>
            </a:pPr>
            <a:r>
              <a:rPr lang="en-US" i="1" dirty="0"/>
              <a:t>B = </a:t>
            </a:r>
            <a:r>
              <a:rPr lang="en-US" i="1" dirty="0">
                <a:solidFill>
                  <a:srgbClr val="FF33CC"/>
                </a:solidFill>
              </a:rPr>
              <a:t>float</a:t>
            </a:r>
            <a:r>
              <a:rPr lang="en-US" i="1" dirty="0"/>
              <a:t>(A)</a:t>
            </a:r>
          </a:p>
          <a:p>
            <a:pPr marL="0" indent="0">
              <a:buNone/>
            </a:pPr>
            <a:r>
              <a:rPr lang="en-US" i="1" dirty="0">
                <a:solidFill>
                  <a:srgbClr val="FF33CC"/>
                </a:solidFill>
              </a:rPr>
              <a:t>print</a:t>
            </a:r>
            <a:r>
              <a:rPr lang="en-US" i="1" dirty="0"/>
              <a:t>(B)</a:t>
            </a:r>
          </a:p>
          <a:p>
            <a:pPr marL="0" indent="0">
              <a:buNone/>
            </a:pPr>
            <a:r>
              <a:rPr lang="en-US" dirty="0"/>
              <a:t>The code above will convert an integer value to a float type. </a:t>
            </a:r>
          </a:p>
          <a:p>
            <a:pPr marL="0" indent="0">
              <a:buNone/>
            </a:pPr>
            <a:r>
              <a:rPr lang="en-US" dirty="0"/>
              <a:t>Similarly you can convert a float value to integer type:</a:t>
            </a:r>
          </a:p>
          <a:p>
            <a:pPr marL="0" indent="0">
              <a:buNone/>
            </a:pPr>
            <a:r>
              <a:rPr lang="en-US" i="1" dirty="0"/>
              <a:t>A = </a:t>
            </a:r>
            <a:r>
              <a:rPr lang="en-US" i="1" dirty="0">
                <a:solidFill>
                  <a:srgbClr val="00B050"/>
                </a:solidFill>
              </a:rPr>
              <a:t>10.76</a:t>
            </a:r>
          </a:p>
          <a:p>
            <a:pPr marL="0" indent="0">
              <a:buNone/>
            </a:pPr>
            <a:r>
              <a:rPr lang="en-US" i="1" dirty="0">
                <a:solidFill>
                  <a:srgbClr val="00B050"/>
                </a:solidFill>
              </a:rPr>
              <a:t># Convert it into float type</a:t>
            </a:r>
          </a:p>
          <a:p>
            <a:pPr marL="0" indent="0">
              <a:buNone/>
            </a:pPr>
            <a:r>
              <a:rPr lang="en-US" i="1" dirty="0"/>
              <a:t>B = </a:t>
            </a:r>
            <a:r>
              <a:rPr lang="en-US" i="1" dirty="0">
                <a:solidFill>
                  <a:srgbClr val="FF33CC"/>
                </a:solidFill>
              </a:rPr>
              <a:t>int</a:t>
            </a:r>
            <a:r>
              <a:rPr lang="en-US" i="1" dirty="0"/>
              <a:t>(A)</a:t>
            </a:r>
          </a:p>
          <a:p>
            <a:pPr marL="0" indent="0">
              <a:buNone/>
            </a:pPr>
            <a:r>
              <a:rPr lang="en-US" i="1" dirty="0">
                <a:solidFill>
                  <a:srgbClr val="FF33CC"/>
                </a:solidFill>
              </a:rPr>
              <a:t>print</a:t>
            </a:r>
            <a:r>
              <a:rPr lang="en-US" i="1" dirty="0"/>
              <a:t>(B)</a:t>
            </a:r>
          </a:p>
          <a:p>
            <a:pPr marL="0" indent="0">
              <a:buNone/>
            </a:pPr>
            <a:endParaRPr lang="en-US" dirty="0"/>
          </a:p>
        </p:txBody>
      </p:sp>
    </p:spTree>
    <p:extLst>
      <p:ext uri="{BB962C8B-B14F-4D97-AF65-F5344CB8AC3E}">
        <p14:creationId xmlns:p14="http://schemas.microsoft.com/office/powerpoint/2010/main" val="207986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CB9D-68BE-48DF-807C-9A5CABEA2B74}"/>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552700FB-A574-4024-B1C1-E14E18C95652}"/>
              </a:ext>
            </a:extLst>
          </p:cNvPr>
          <p:cNvSpPr>
            <a:spLocks noGrp="1"/>
          </p:cNvSpPr>
          <p:nvPr>
            <p:ph idx="1"/>
          </p:nvPr>
        </p:nvSpPr>
        <p:spPr/>
        <p:txBody>
          <a:bodyPr>
            <a:normAutofit lnSpcReduction="10000"/>
          </a:bodyPr>
          <a:lstStyle/>
          <a:p>
            <a:pPr marL="0" indent="0">
              <a:buNone/>
            </a:pPr>
            <a:r>
              <a:rPr lang="en-US" dirty="0"/>
              <a:t>You can consider the Lists as Arrays in C, but in List you can store elements of different types, but in Array all the elements should of the same type.</a:t>
            </a:r>
          </a:p>
          <a:p>
            <a:pPr marL="0" indent="0">
              <a:buNone/>
            </a:pPr>
            <a:endParaRPr lang="en-US" dirty="0"/>
          </a:p>
          <a:p>
            <a:pPr marL="0" indent="0">
              <a:buNone/>
            </a:pPr>
            <a:r>
              <a:rPr lang="en-US" i="1" dirty="0">
                <a:solidFill>
                  <a:srgbClr val="00B050"/>
                </a:solidFill>
              </a:rPr>
              <a:t>List is the most versatile datatype available in Python which can be written as a list of comma-separated values (items) between square brackets. </a:t>
            </a:r>
          </a:p>
          <a:p>
            <a:pPr marL="0" indent="0">
              <a:buNone/>
            </a:pPr>
            <a:r>
              <a:rPr lang="en-US" dirty="0"/>
              <a:t>Consider the example below:</a:t>
            </a:r>
          </a:p>
          <a:p>
            <a:pPr marL="0" indent="0">
              <a:buNone/>
            </a:pPr>
            <a:r>
              <a:rPr lang="en-US" dirty="0"/>
              <a:t>Subjects </a:t>
            </a:r>
            <a:r>
              <a:rPr lang="en-US" dirty="0">
                <a:solidFill>
                  <a:srgbClr val="0070C0"/>
                </a:solidFill>
              </a:rPr>
              <a:t>=</a:t>
            </a:r>
            <a:r>
              <a:rPr lang="en-US" dirty="0"/>
              <a:t> [</a:t>
            </a:r>
            <a:r>
              <a:rPr lang="en-US" dirty="0">
                <a:solidFill>
                  <a:schemeClr val="accent5">
                    <a:lumMod val="50000"/>
                  </a:schemeClr>
                </a:solidFill>
              </a:rPr>
              <a:t>'Physics', 'Chemistry', '</a:t>
            </a:r>
            <a:r>
              <a:rPr lang="en-US" dirty="0" err="1">
                <a:solidFill>
                  <a:schemeClr val="accent5">
                    <a:lumMod val="50000"/>
                  </a:schemeClr>
                </a:solidFill>
              </a:rPr>
              <a:t>Maths</a:t>
            </a:r>
            <a:r>
              <a:rPr lang="en-US" dirty="0">
                <a:solidFill>
                  <a:schemeClr val="accent5">
                    <a:lumMod val="50000"/>
                  </a:schemeClr>
                </a:solidFill>
              </a:rPr>
              <a:t>', </a:t>
            </a:r>
            <a:r>
              <a:rPr lang="en-US" dirty="0">
                <a:solidFill>
                  <a:srgbClr val="00B050"/>
                </a:solidFill>
              </a:rPr>
              <a:t>2</a:t>
            </a:r>
            <a:r>
              <a:rPr lang="en-US" dirty="0"/>
              <a:t>]</a:t>
            </a:r>
          </a:p>
          <a:p>
            <a:pPr marL="0" indent="0">
              <a:buNone/>
            </a:pPr>
            <a:r>
              <a:rPr lang="en-US" dirty="0">
                <a:solidFill>
                  <a:srgbClr val="FF33CC"/>
                </a:solidFill>
              </a:rPr>
              <a:t>print</a:t>
            </a:r>
            <a:r>
              <a:rPr lang="en-US" dirty="0"/>
              <a:t>(Subjects)</a:t>
            </a:r>
          </a:p>
          <a:p>
            <a:pPr marL="0" indent="0">
              <a:buNone/>
            </a:pPr>
            <a:endParaRPr lang="en-US" dirty="0"/>
          </a:p>
          <a:p>
            <a:pPr marL="0" indent="0">
              <a:buNone/>
            </a:pPr>
            <a:r>
              <a:rPr lang="en-US" dirty="0"/>
              <a:t>Notice that the Subjects List contains both words as well as numbers. Now, let’s perform some operations on our Subjects List.</a:t>
            </a:r>
          </a:p>
          <a:p>
            <a:endParaRPr lang="en-US" dirty="0"/>
          </a:p>
        </p:txBody>
      </p:sp>
    </p:spTree>
    <p:extLst>
      <p:ext uri="{BB962C8B-B14F-4D97-AF65-F5344CB8AC3E}">
        <p14:creationId xmlns:p14="http://schemas.microsoft.com/office/powerpoint/2010/main" val="233965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C5D-A0F8-479A-A6BD-47275000D84D}"/>
              </a:ext>
            </a:extLst>
          </p:cNvPr>
          <p:cNvSpPr>
            <a:spLocks noGrp="1"/>
          </p:cNvSpPr>
          <p:nvPr>
            <p:ph type="title"/>
          </p:nvPr>
        </p:nvSpPr>
        <p:spPr/>
        <p:txBody>
          <a:bodyPr/>
          <a:lstStyle/>
          <a:p>
            <a:r>
              <a:rPr lang="en-US" dirty="0"/>
              <a:t>Operations performed on Lists</a:t>
            </a:r>
          </a:p>
        </p:txBody>
      </p:sp>
      <p:graphicFrame>
        <p:nvGraphicFramePr>
          <p:cNvPr id="10" name="Table 10">
            <a:extLst>
              <a:ext uri="{FF2B5EF4-FFF2-40B4-BE49-F238E27FC236}">
                <a16:creationId xmlns:a16="http://schemas.microsoft.com/office/drawing/2014/main" id="{58651C14-7FC9-41FC-8F57-97EBAE4518D5}"/>
              </a:ext>
            </a:extLst>
          </p:cNvPr>
          <p:cNvGraphicFramePr>
            <a:graphicFrameLocks noGrp="1"/>
          </p:cNvGraphicFramePr>
          <p:nvPr>
            <p:ph idx="1"/>
            <p:extLst>
              <p:ext uri="{D42A27DB-BD31-4B8C-83A1-F6EECF244321}">
                <p14:modId xmlns:p14="http://schemas.microsoft.com/office/powerpoint/2010/main" val="319359445"/>
              </p:ext>
            </p:extLst>
          </p:nvPr>
        </p:nvGraphicFramePr>
        <p:xfrm>
          <a:off x="838200" y="1247404"/>
          <a:ext cx="10672482" cy="6475957"/>
        </p:xfrm>
        <a:graphic>
          <a:graphicData uri="http://schemas.openxmlformats.org/drawingml/2006/table">
            <a:tbl>
              <a:tblPr firstRow="1" bandRow="1">
                <a:tableStyleId>{5C22544A-7EE6-4342-B048-85BDC9FD1C3A}</a:tableStyleId>
              </a:tblPr>
              <a:tblGrid>
                <a:gridCol w="3557494">
                  <a:extLst>
                    <a:ext uri="{9D8B030D-6E8A-4147-A177-3AD203B41FA5}">
                      <a16:colId xmlns:a16="http://schemas.microsoft.com/office/drawing/2014/main" val="1920340599"/>
                    </a:ext>
                  </a:extLst>
                </a:gridCol>
                <a:gridCol w="3557494">
                  <a:extLst>
                    <a:ext uri="{9D8B030D-6E8A-4147-A177-3AD203B41FA5}">
                      <a16:colId xmlns:a16="http://schemas.microsoft.com/office/drawing/2014/main" val="2229694082"/>
                    </a:ext>
                  </a:extLst>
                </a:gridCol>
                <a:gridCol w="3557494">
                  <a:extLst>
                    <a:ext uri="{9D8B030D-6E8A-4147-A177-3AD203B41FA5}">
                      <a16:colId xmlns:a16="http://schemas.microsoft.com/office/drawing/2014/main" val="4000461799"/>
                    </a:ext>
                  </a:extLst>
                </a:gridCol>
              </a:tblGrid>
              <a:tr h="465183">
                <a:tc>
                  <a:txBody>
                    <a:bodyPr/>
                    <a:lstStyle/>
                    <a:p>
                      <a:r>
                        <a:rPr lang="en-US" dirty="0"/>
                        <a:t>Syntax</a:t>
                      </a:r>
                    </a:p>
                  </a:txBody>
                  <a:tcPr/>
                </a:tc>
                <a:tc>
                  <a:txBody>
                    <a:bodyPr/>
                    <a:lstStyle/>
                    <a:p>
                      <a:r>
                        <a:rPr lang="en-US" dirty="0"/>
                        <a:t>Result</a:t>
                      </a:r>
                    </a:p>
                  </a:txBody>
                  <a:tcPr/>
                </a:tc>
                <a:tc>
                  <a:txBody>
                    <a:bodyPr/>
                    <a:lstStyle/>
                    <a:p>
                      <a:r>
                        <a:rPr lang="en-US" dirty="0"/>
                        <a:t>Description</a:t>
                      </a:r>
                    </a:p>
                  </a:txBody>
                  <a:tcPr/>
                </a:tc>
                <a:extLst>
                  <a:ext uri="{0D108BD9-81ED-4DB2-BD59-A6C34878D82A}">
                    <a16:rowId xmlns:a16="http://schemas.microsoft.com/office/drawing/2014/main" val="475225870"/>
                  </a:ext>
                </a:extLst>
              </a:tr>
              <a:tr h="606442">
                <a:tc>
                  <a:txBody>
                    <a:bodyPr/>
                    <a:lstStyle/>
                    <a:p>
                      <a:r>
                        <a:rPr lang="en-US" sz="1800" b="0" i="0" kern="1200" dirty="0">
                          <a:solidFill>
                            <a:schemeClr val="dk1"/>
                          </a:solidFill>
                          <a:effectLst/>
                          <a:latin typeface="+mn-lt"/>
                          <a:ea typeface="+mn-ea"/>
                          <a:cs typeface="+mn-cs"/>
                        </a:rPr>
                        <a:t>Subjects [0]</a:t>
                      </a:r>
                      <a:endParaRPr lang="en-US" dirty="0"/>
                    </a:p>
                  </a:txBody>
                  <a:tcPr/>
                </a:tc>
                <a:tc>
                  <a:txBody>
                    <a:bodyPr/>
                    <a:lstStyle/>
                    <a:p>
                      <a:r>
                        <a:rPr lang="en-US" sz="1800" b="0" i="0" kern="1200" dirty="0">
                          <a:solidFill>
                            <a:schemeClr val="dk1"/>
                          </a:solidFill>
                          <a:effectLst/>
                          <a:latin typeface="+mn-lt"/>
                          <a:ea typeface="+mn-ea"/>
                          <a:cs typeface="+mn-cs"/>
                        </a:rPr>
                        <a:t>Physics</a:t>
                      </a:r>
                      <a:endParaRPr lang="en-US" dirty="0"/>
                    </a:p>
                  </a:txBody>
                  <a:tcPr/>
                </a:tc>
                <a:tc>
                  <a:txBody>
                    <a:bodyPr/>
                    <a:lstStyle/>
                    <a:p>
                      <a:r>
                        <a:rPr lang="en-US" sz="1800" b="0" i="0" kern="1200" dirty="0">
                          <a:solidFill>
                            <a:schemeClr val="dk1"/>
                          </a:solidFill>
                          <a:effectLst/>
                          <a:latin typeface="+mn-lt"/>
                          <a:ea typeface="+mn-ea"/>
                          <a:cs typeface="+mn-cs"/>
                        </a:rPr>
                        <a:t>This will give the index 0 value from the Subjects List.</a:t>
                      </a:r>
                      <a:endParaRPr lang="en-US" dirty="0"/>
                    </a:p>
                  </a:txBody>
                  <a:tcPr/>
                </a:tc>
                <a:extLst>
                  <a:ext uri="{0D108BD9-81ED-4DB2-BD59-A6C34878D82A}">
                    <a16:rowId xmlns:a16="http://schemas.microsoft.com/office/drawing/2014/main" val="3229868883"/>
                  </a:ext>
                </a:extLst>
              </a:tr>
              <a:tr h="866346">
                <a:tc>
                  <a:txBody>
                    <a:bodyPr/>
                    <a:lstStyle/>
                    <a:p>
                      <a:r>
                        <a:rPr lang="en-US" sz="1800" b="0" i="0" kern="1200" dirty="0">
                          <a:solidFill>
                            <a:schemeClr val="dk1"/>
                          </a:solidFill>
                          <a:effectLst/>
                          <a:latin typeface="+mn-lt"/>
                          <a:ea typeface="+mn-ea"/>
                          <a:cs typeface="+mn-cs"/>
                        </a:rPr>
                        <a:t>Subjects [0:2]</a:t>
                      </a:r>
                      <a:endParaRPr lang="en-US" dirty="0"/>
                    </a:p>
                  </a:txBody>
                  <a:tcPr/>
                </a:tc>
                <a:tc>
                  <a:txBody>
                    <a:bodyPr/>
                    <a:lstStyle/>
                    <a:p>
                      <a:r>
                        <a:rPr lang="en-US" sz="1800" b="0" i="0" kern="1200" dirty="0">
                          <a:solidFill>
                            <a:schemeClr val="dk1"/>
                          </a:solidFill>
                          <a:effectLst/>
                          <a:latin typeface="+mn-lt"/>
                          <a:ea typeface="+mn-ea"/>
                          <a:cs typeface="+mn-cs"/>
                        </a:rPr>
                        <a:t>Physics, Chemistry</a:t>
                      </a:r>
                      <a:endParaRPr lang="en-US" dirty="0"/>
                    </a:p>
                  </a:txBody>
                  <a:tcPr/>
                </a:tc>
                <a:tc>
                  <a:txBody>
                    <a:bodyPr/>
                    <a:lstStyle/>
                    <a:p>
                      <a:r>
                        <a:rPr lang="en-US" sz="1800" b="0" i="0" kern="1200" dirty="0">
                          <a:solidFill>
                            <a:schemeClr val="dk1"/>
                          </a:solidFill>
                          <a:effectLst/>
                          <a:latin typeface="+mn-lt"/>
                          <a:ea typeface="+mn-ea"/>
                          <a:cs typeface="+mn-cs"/>
                        </a:rPr>
                        <a:t>This will give the index values from 0 till 2, but it won’t include 2 the Subjects List.</a:t>
                      </a:r>
                      <a:endParaRPr lang="en-US" dirty="0"/>
                    </a:p>
                  </a:txBody>
                  <a:tcPr/>
                </a:tc>
                <a:extLst>
                  <a:ext uri="{0D108BD9-81ED-4DB2-BD59-A6C34878D82A}">
                    <a16:rowId xmlns:a16="http://schemas.microsoft.com/office/drawing/2014/main" val="1365081885"/>
                  </a:ext>
                </a:extLst>
              </a:tr>
              <a:tr h="606442">
                <a:tc>
                  <a:txBody>
                    <a:bodyPr/>
                    <a:lstStyle/>
                    <a:p>
                      <a:r>
                        <a:rPr lang="en-US" sz="1800" b="0" i="0" kern="1200" dirty="0">
                          <a:solidFill>
                            <a:schemeClr val="dk1"/>
                          </a:solidFill>
                          <a:effectLst/>
                          <a:latin typeface="+mn-lt"/>
                          <a:ea typeface="+mn-ea"/>
                          <a:cs typeface="+mn-cs"/>
                        </a:rPr>
                        <a:t>Subjects [3] = ‘Biology’</a:t>
                      </a:r>
                      <a:endParaRPr lang="en-US" dirty="0"/>
                    </a:p>
                  </a:txBody>
                  <a:tcPr/>
                </a:tc>
                <a:tc>
                  <a:txBody>
                    <a:bodyPr/>
                    <a:lstStyle/>
                    <a:p>
                      <a:r>
                        <a:rPr lang="en-US" sz="1800" b="0" i="0" kern="1200" dirty="0">
                          <a:solidFill>
                            <a:schemeClr val="dk1"/>
                          </a:solidFill>
                          <a:effectLst/>
                          <a:latin typeface="+mn-lt"/>
                          <a:ea typeface="+mn-ea"/>
                          <a:cs typeface="+mn-cs"/>
                        </a:rPr>
                        <a:t>[‘Physics’, ‘Chemistry’, ‘</a:t>
                      </a:r>
                      <a:r>
                        <a:rPr lang="en-US" sz="1800" b="0" i="0" kern="1200" dirty="0" err="1">
                          <a:solidFill>
                            <a:schemeClr val="dk1"/>
                          </a:solidFill>
                          <a:effectLst/>
                          <a:latin typeface="+mn-lt"/>
                          <a:ea typeface="+mn-ea"/>
                          <a:cs typeface="+mn-cs"/>
                        </a:rPr>
                        <a:t>Maths</a:t>
                      </a:r>
                      <a:r>
                        <a:rPr lang="en-US" sz="1800" b="0" i="0" kern="1200" dirty="0">
                          <a:solidFill>
                            <a:schemeClr val="dk1"/>
                          </a:solidFill>
                          <a:effectLst/>
                          <a:latin typeface="+mn-lt"/>
                          <a:ea typeface="+mn-ea"/>
                          <a:cs typeface="+mn-cs"/>
                        </a:rPr>
                        <a:t>’, ‘Biology’]</a:t>
                      </a:r>
                      <a:endParaRPr lang="en-US" dirty="0"/>
                    </a:p>
                  </a:txBody>
                  <a:tcPr/>
                </a:tc>
                <a:tc>
                  <a:txBody>
                    <a:bodyPr/>
                    <a:lstStyle/>
                    <a:p>
                      <a:r>
                        <a:rPr lang="en-US" sz="1800" b="0" i="0" kern="1200" dirty="0">
                          <a:solidFill>
                            <a:schemeClr val="dk1"/>
                          </a:solidFill>
                          <a:effectLst/>
                          <a:latin typeface="+mn-lt"/>
                          <a:ea typeface="+mn-ea"/>
                          <a:cs typeface="+mn-cs"/>
                        </a:rPr>
                        <a:t>It will update the List and add ‘Biology’ at index 3 and remove 2.</a:t>
                      </a:r>
                      <a:endParaRPr lang="en-US" dirty="0"/>
                    </a:p>
                  </a:txBody>
                  <a:tcPr/>
                </a:tc>
                <a:extLst>
                  <a:ext uri="{0D108BD9-81ED-4DB2-BD59-A6C34878D82A}">
                    <a16:rowId xmlns:a16="http://schemas.microsoft.com/office/drawing/2014/main" val="3423810579"/>
                  </a:ext>
                </a:extLst>
              </a:tr>
              <a:tr h="606442">
                <a:tc>
                  <a:txBody>
                    <a:bodyPr/>
                    <a:lstStyle/>
                    <a:p>
                      <a:r>
                        <a:rPr lang="en-US" sz="1800" b="0" i="0" kern="1200" dirty="0">
                          <a:solidFill>
                            <a:schemeClr val="dk1"/>
                          </a:solidFill>
                          <a:effectLst/>
                          <a:latin typeface="+mn-lt"/>
                          <a:ea typeface="+mn-ea"/>
                          <a:cs typeface="+mn-cs"/>
                        </a:rPr>
                        <a:t>del Subjects [2]</a:t>
                      </a:r>
                      <a:endParaRPr lang="en-US" dirty="0"/>
                    </a:p>
                  </a:txBody>
                  <a:tcPr/>
                </a:tc>
                <a:tc>
                  <a:txBody>
                    <a:bodyPr/>
                    <a:lstStyle/>
                    <a:p>
                      <a:r>
                        <a:rPr lang="en-US" sz="1800" b="0" i="0" kern="1200" dirty="0">
                          <a:solidFill>
                            <a:schemeClr val="dk1"/>
                          </a:solidFill>
                          <a:effectLst/>
                          <a:latin typeface="+mn-lt"/>
                          <a:ea typeface="+mn-ea"/>
                          <a:cs typeface="+mn-cs"/>
                        </a:rPr>
                        <a:t>[‘Physics’, ‘Chemistry’,  2]</a:t>
                      </a:r>
                      <a:endParaRPr lang="en-US" dirty="0"/>
                    </a:p>
                  </a:txBody>
                  <a:tcPr/>
                </a:tc>
                <a:tc>
                  <a:txBody>
                    <a:bodyPr/>
                    <a:lstStyle/>
                    <a:p>
                      <a:r>
                        <a:rPr lang="en-US" sz="1800" b="0" i="0" kern="1200" dirty="0">
                          <a:solidFill>
                            <a:schemeClr val="dk1"/>
                          </a:solidFill>
                          <a:effectLst/>
                          <a:latin typeface="+mn-lt"/>
                          <a:ea typeface="+mn-ea"/>
                          <a:cs typeface="+mn-cs"/>
                        </a:rPr>
                        <a:t>This will delete the index value 2 from Subjects List.</a:t>
                      </a:r>
                      <a:endParaRPr lang="en-US" dirty="0"/>
                    </a:p>
                  </a:txBody>
                  <a:tcPr/>
                </a:tc>
                <a:extLst>
                  <a:ext uri="{0D108BD9-81ED-4DB2-BD59-A6C34878D82A}">
                    <a16:rowId xmlns:a16="http://schemas.microsoft.com/office/drawing/2014/main" val="1595310467"/>
                  </a:ext>
                </a:extLst>
              </a:tr>
              <a:tr h="606442">
                <a:tc>
                  <a:txBody>
                    <a:bodyPr/>
                    <a:lstStyle/>
                    <a:p>
                      <a:pPr algn="ctr"/>
                      <a:r>
                        <a:rPr lang="en-US" dirty="0" err="1">
                          <a:effectLst/>
                        </a:rPr>
                        <a:t>len</a:t>
                      </a:r>
                      <a:r>
                        <a:rPr lang="en-US" dirty="0">
                          <a:effectLst/>
                        </a:rPr>
                        <a:t> (Subjects)</a:t>
                      </a:r>
                    </a:p>
                  </a:txBody>
                  <a:tcPr marL="38100" anchor="ctr"/>
                </a:tc>
                <a:tc>
                  <a:txBody>
                    <a:bodyPr/>
                    <a:lstStyle/>
                    <a:p>
                      <a:r>
                        <a:rPr lang="en-US" dirty="0"/>
                        <a:t>Length or number of elements in Subjects</a:t>
                      </a:r>
                    </a:p>
                  </a:txBody>
                  <a:tcPr/>
                </a:tc>
                <a:tc>
                  <a:txBody>
                    <a:bodyPr/>
                    <a:lstStyle/>
                    <a:p>
                      <a:r>
                        <a:rPr lang="en-US" sz="1800" b="0" i="0" kern="1200" dirty="0">
                          <a:solidFill>
                            <a:schemeClr val="dk1"/>
                          </a:solidFill>
                          <a:effectLst/>
                          <a:latin typeface="+mn-lt"/>
                          <a:ea typeface="+mn-ea"/>
                          <a:cs typeface="+mn-cs"/>
                        </a:rPr>
                        <a:t>This will return the length of the list</a:t>
                      </a:r>
                      <a:endParaRPr lang="en-US" dirty="0"/>
                    </a:p>
                  </a:txBody>
                  <a:tcPr/>
                </a:tc>
                <a:extLst>
                  <a:ext uri="{0D108BD9-81ED-4DB2-BD59-A6C34878D82A}">
                    <a16:rowId xmlns:a16="http://schemas.microsoft.com/office/drawing/2014/main" val="3955270075"/>
                  </a:ext>
                </a:extLst>
              </a:tr>
              <a:tr h="866346">
                <a:tc>
                  <a:txBody>
                    <a:bodyPr/>
                    <a:lstStyle/>
                    <a:p>
                      <a:r>
                        <a:rPr lang="en-US" sz="1800" b="0" i="0" kern="1200" dirty="0">
                          <a:solidFill>
                            <a:schemeClr val="dk1"/>
                          </a:solidFill>
                          <a:effectLst/>
                          <a:latin typeface="+mn-lt"/>
                          <a:ea typeface="+mn-ea"/>
                          <a:cs typeface="+mn-cs"/>
                        </a:rPr>
                        <a:t>Subjects * 2</a:t>
                      </a:r>
                      <a:endParaRPr lang="en-US" dirty="0"/>
                    </a:p>
                  </a:txBody>
                  <a:tcPr/>
                </a:tc>
                <a:tc>
                  <a:txBody>
                    <a:bodyPr/>
                    <a:lstStyle/>
                    <a:p>
                      <a:r>
                        <a:rPr lang="en-US" sz="1800" b="0" i="0" kern="1200" dirty="0">
                          <a:solidFill>
                            <a:schemeClr val="dk1"/>
                          </a:solidFill>
                          <a:effectLst/>
                          <a:latin typeface="+mn-lt"/>
                          <a:ea typeface="+mn-ea"/>
                          <a:cs typeface="+mn-cs"/>
                        </a:rPr>
                        <a:t>[‘Physics’, ‘Chemistry’, ‘</a:t>
                      </a:r>
                      <a:r>
                        <a:rPr lang="en-US" sz="1800" b="0" i="0" kern="1200" dirty="0" err="1">
                          <a:solidFill>
                            <a:schemeClr val="dk1"/>
                          </a:solidFill>
                          <a:effectLst/>
                          <a:latin typeface="+mn-lt"/>
                          <a:ea typeface="+mn-ea"/>
                          <a:cs typeface="+mn-cs"/>
                        </a:rPr>
                        <a:t>Maths</a:t>
                      </a:r>
                      <a:r>
                        <a:rPr lang="en-US" sz="1800" b="0" i="0" kern="1200" dirty="0">
                          <a:solidFill>
                            <a:schemeClr val="dk1"/>
                          </a:solidFill>
                          <a:effectLst/>
                          <a:latin typeface="+mn-lt"/>
                          <a:ea typeface="+mn-ea"/>
                          <a:cs typeface="+mn-cs"/>
                        </a:rPr>
                        <a:t>’, 2]</a:t>
                      </a:r>
                    </a:p>
                    <a:p>
                      <a:r>
                        <a:rPr lang="en-US" sz="1800" b="0" i="0" kern="1200" dirty="0">
                          <a:solidFill>
                            <a:schemeClr val="dk1"/>
                          </a:solidFill>
                          <a:effectLst/>
                          <a:latin typeface="+mn-lt"/>
                          <a:ea typeface="+mn-ea"/>
                          <a:cs typeface="+mn-cs"/>
                        </a:rPr>
                        <a:t>[‘Physics’, ‘Chemistry’, ‘</a:t>
                      </a:r>
                      <a:r>
                        <a:rPr lang="en-US" sz="1800" b="0" i="0" kern="1200" dirty="0" err="1">
                          <a:solidFill>
                            <a:schemeClr val="dk1"/>
                          </a:solidFill>
                          <a:effectLst/>
                          <a:latin typeface="+mn-lt"/>
                          <a:ea typeface="+mn-ea"/>
                          <a:cs typeface="+mn-cs"/>
                        </a:rPr>
                        <a:t>Maths</a:t>
                      </a:r>
                      <a:r>
                        <a:rPr lang="en-US" sz="1800" b="0" i="0" kern="1200" dirty="0">
                          <a:solidFill>
                            <a:schemeClr val="dk1"/>
                          </a:solidFill>
                          <a:effectLst/>
                          <a:latin typeface="+mn-lt"/>
                          <a:ea typeface="+mn-ea"/>
                          <a:cs typeface="+mn-cs"/>
                        </a:rPr>
                        <a:t>’, 2]</a:t>
                      </a:r>
                    </a:p>
                    <a:p>
                      <a:endParaRPr lang="en-US" dirty="0"/>
                    </a:p>
                  </a:txBody>
                  <a:tcPr/>
                </a:tc>
                <a:tc>
                  <a:txBody>
                    <a:bodyPr/>
                    <a:lstStyle/>
                    <a:p>
                      <a:r>
                        <a:rPr lang="en-US" sz="1800" b="0" i="0" kern="1200" dirty="0">
                          <a:solidFill>
                            <a:schemeClr val="dk1"/>
                          </a:solidFill>
                          <a:effectLst/>
                          <a:latin typeface="+mn-lt"/>
                          <a:ea typeface="+mn-ea"/>
                          <a:cs typeface="+mn-cs"/>
                        </a:rPr>
                        <a:t>This will repeat the Subjects List twice. </a:t>
                      </a:r>
                      <a:endParaRPr lang="en-US" dirty="0"/>
                    </a:p>
                  </a:txBody>
                  <a:tcPr/>
                </a:tc>
                <a:extLst>
                  <a:ext uri="{0D108BD9-81ED-4DB2-BD59-A6C34878D82A}">
                    <a16:rowId xmlns:a16="http://schemas.microsoft.com/office/drawing/2014/main" val="798531326"/>
                  </a:ext>
                </a:extLst>
              </a:tr>
              <a:tr h="798694">
                <a:tc>
                  <a:txBody>
                    <a:bodyPr/>
                    <a:lstStyle/>
                    <a:p>
                      <a:r>
                        <a:rPr lang="en-US" sz="1800" b="0" i="0" kern="1200" dirty="0">
                          <a:solidFill>
                            <a:schemeClr val="dk1"/>
                          </a:solidFill>
                          <a:effectLst/>
                          <a:latin typeface="+mn-lt"/>
                          <a:ea typeface="+mn-ea"/>
                          <a:cs typeface="+mn-cs"/>
                        </a:rPr>
                        <a:t>Subjects [::-1]</a:t>
                      </a:r>
                      <a:endParaRPr lang="en-US" dirty="0"/>
                    </a:p>
                  </a:txBody>
                  <a:tcPr/>
                </a:tc>
                <a:tc>
                  <a:txBody>
                    <a:bodyPr/>
                    <a:lstStyle/>
                    <a:p>
                      <a:pPr algn="ctr"/>
                      <a:r>
                        <a:rPr lang="en-US" dirty="0">
                          <a:effectLst/>
                        </a:rPr>
                        <a:t>[2, ‘</a:t>
                      </a:r>
                      <a:r>
                        <a:rPr lang="en-US" dirty="0" err="1">
                          <a:effectLst/>
                        </a:rPr>
                        <a:t>Maths</a:t>
                      </a:r>
                      <a:r>
                        <a:rPr lang="en-US" dirty="0">
                          <a:effectLst/>
                        </a:rPr>
                        <a:t>’, ‘Chemistry’, ‘Physics’]</a:t>
                      </a:r>
                    </a:p>
                  </a:txBody>
                  <a:tcPr marL="30480" anchor="ctr"/>
                </a:tc>
                <a:tc>
                  <a:txBody>
                    <a:bodyPr/>
                    <a:lstStyle/>
                    <a:p>
                      <a:r>
                        <a:rPr lang="en-US" sz="1800" b="0" i="0" kern="1200" dirty="0">
                          <a:solidFill>
                            <a:schemeClr val="dk1"/>
                          </a:solidFill>
                          <a:effectLst/>
                          <a:latin typeface="+mn-lt"/>
                          <a:ea typeface="+mn-ea"/>
                          <a:cs typeface="+mn-cs"/>
                        </a:rPr>
                        <a:t>This will reverse the Subjects List</a:t>
                      </a:r>
                      <a:endParaRPr lang="en-US" dirty="0"/>
                    </a:p>
                  </a:txBody>
                  <a:tcPr/>
                </a:tc>
                <a:extLst>
                  <a:ext uri="{0D108BD9-81ED-4DB2-BD59-A6C34878D82A}">
                    <a16:rowId xmlns:a16="http://schemas.microsoft.com/office/drawing/2014/main" val="3937751818"/>
                  </a:ext>
                </a:extLst>
              </a:tr>
            </a:tbl>
          </a:graphicData>
        </a:graphic>
      </p:graphicFrame>
    </p:spTree>
    <p:extLst>
      <p:ext uri="{BB962C8B-B14F-4D97-AF65-F5344CB8AC3E}">
        <p14:creationId xmlns:p14="http://schemas.microsoft.com/office/powerpoint/2010/main" val="742995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046-5615-4561-B139-24218453D4A2}"/>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94827507-12BC-42F0-AECD-27993C99ACC7}"/>
              </a:ext>
            </a:extLst>
          </p:cNvPr>
          <p:cNvSpPr>
            <a:spLocks noGrp="1"/>
          </p:cNvSpPr>
          <p:nvPr>
            <p:ph idx="1"/>
          </p:nvPr>
        </p:nvSpPr>
        <p:spPr/>
        <p:txBody>
          <a:bodyPr/>
          <a:lstStyle/>
          <a:p>
            <a:pPr marL="0" indent="0">
              <a:buNone/>
            </a:pPr>
            <a:r>
              <a:rPr lang="en-US" dirty="0"/>
              <a:t>Strings are amongst the most popular data types in Python. </a:t>
            </a:r>
          </a:p>
          <a:p>
            <a:pPr marL="0" indent="0">
              <a:buNone/>
            </a:pPr>
            <a:r>
              <a:rPr lang="en-US" dirty="0"/>
              <a:t>We can create them simply by enclosing characters in quotes. </a:t>
            </a:r>
          </a:p>
          <a:p>
            <a:pPr marL="0" indent="0">
              <a:buNone/>
            </a:pPr>
            <a:r>
              <a:rPr lang="en-US" dirty="0"/>
              <a:t>Python treats single and double quotes in exactly the same fashion.</a:t>
            </a:r>
          </a:p>
          <a:p>
            <a:pPr marL="0" indent="0">
              <a:buNone/>
            </a:pPr>
            <a:endParaRPr lang="en-US" dirty="0"/>
          </a:p>
          <a:p>
            <a:pPr marL="0" indent="0">
              <a:buNone/>
            </a:pPr>
            <a:r>
              <a:rPr lang="en-US" dirty="0"/>
              <a:t>Consider the example below:</a:t>
            </a:r>
          </a:p>
          <a:p>
            <a:pPr marL="0" indent="0">
              <a:buNone/>
            </a:pPr>
            <a:r>
              <a:rPr lang="en-US" dirty="0"/>
              <a:t>S = </a:t>
            </a:r>
            <a:r>
              <a:rPr lang="en-US" dirty="0">
                <a:solidFill>
                  <a:schemeClr val="accent5">
                    <a:lumMod val="50000"/>
                  </a:schemeClr>
                </a:solidFill>
              </a:rPr>
              <a:t>"Welcome To My Python!"</a:t>
            </a:r>
          </a:p>
          <a:p>
            <a:pPr marL="0" indent="0">
              <a:buNone/>
            </a:pPr>
            <a:r>
              <a:rPr lang="en-US" dirty="0"/>
              <a:t>D = </a:t>
            </a:r>
            <a:r>
              <a:rPr lang="en-US" dirty="0">
                <a:solidFill>
                  <a:schemeClr val="accent5">
                    <a:lumMod val="50000"/>
                  </a:schemeClr>
                </a:solidFill>
              </a:rPr>
              <a:t>'Biology'</a:t>
            </a:r>
            <a:endParaRPr lang="en-US" dirty="0"/>
          </a:p>
        </p:txBody>
      </p:sp>
    </p:spTree>
    <p:extLst>
      <p:ext uri="{BB962C8B-B14F-4D97-AF65-F5344CB8AC3E}">
        <p14:creationId xmlns:p14="http://schemas.microsoft.com/office/powerpoint/2010/main" val="25223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4FE2-DABE-409C-A43A-DC82F6AB5F07}"/>
              </a:ext>
            </a:extLst>
          </p:cNvPr>
          <p:cNvSpPr>
            <a:spLocks noGrp="1"/>
          </p:cNvSpPr>
          <p:nvPr>
            <p:ph type="title"/>
          </p:nvPr>
        </p:nvSpPr>
        <p:spPr/>
        <p:txBody>
          <a:bodyPr/>
          <a:lstStyle/>
          <a:p>
            <a:r>
              <a:rPr lang="en-US" dirty="0"/>
              <a:t>Operation performed on String</a:t>
            </a:r>
          </a:p>
        </p:txBody>
      </p:sp>
      <p:graphicFrame>
        <p:nvGraphicFramePr>
          <p:cNvPr id="4" name="Table 4">
            <a:extLst>
              <a:ext uri="{FF2B5EF4-FFF2-40B4-BE49-F238E27FC236}">
                <a16:creationId xmlns:a16="http://schemas.microsoft.com/office/drawing/2014/main" id="{FF8398A6-C721-4DCD-840D-861509F5F601}"/>
              </a:ext>
            </a:extLst>
          </p:cNvPr>
          <p:cNvGraphicFramePr>
            <a:graphicFrameLocks noGrp="1"/>
          </p:cNvGraphicFramePr>
          <p:nvPr>
            <p:ph idx="1"/>
            <p:extLst>
              <p:ext uri="{D42A27DB-BD31-4B8C-83A1-F6EECF244321}">
                <p14:modId xmlns:p14="http://schemas.microsoft.com/office/powerpoint/2010/main" val="82825331"/>
              </p:ext>
            </p:extLst>
          </p:nvPr>
        </p:nvGraphicFramePr>
        <p:xfrm>
          <a:off x="677863" y="2160588"/>
          <a:ext cx="8596313" cy="4877677"/>
        </p:xfrm>
        <a:graphic>
          <a:graphicData uri="http://schemas.openxmlformats.org/drawingml/2006/table">
            <a:tbl>
              <a:tblPr firstRow="1" bandRow="1">
                <a:tableStyleId>{5C22544A-7EE6-4342-B048-85BDC9FD1C3A}</a:tableStyleId>
              </a:tblPr>
              <a:tblGrid>
                <a:gridCol w="3353540">
                  <a:extLst>
                    <a:ext uri="{9D8B030D-6E8A-4147-A177-3AD203B41FA5}">
                      <a16:colId xmlns:a16="http://schemas.microsoft.com/office/drawing/2014/main" val="2027499288"/>
                    </a:ext>
                  </a:extLst>
                </a:gridCol>
                <a:gridCol w="5242773">
                  <a:extLst>
                    <a:ext uri="{9D8B030D-6E8A-4147-A177-3AD203B41FA5}">
                      <a16:colId xmlns:a16="http://schemas.microsoft.com/office/drawing/2014/main" val="1084852360"/>
                    </a:ext>
                  </a:extLst>
                </a:gridCol>
              </a:tblGrid>
              <a:tr h="534865">
                <a:tc>
                  <a:txBody>
                    <a:bodyPr/>
                    <a:lstStyle/>
                    <a:p>
                      <a:r>
                        <a:rPr lang="en-US" dirty="0"/>
                        <a:t>Syntax</a:t>
                      </a:r>
                    </a:p>
                  </a:txBody>
                  <a:tcPr marL="74751" marR="74751"/>
                </a:tc>
                <a:tc>
                  <a:txBody>
                    <a:bodyPr/>
                    <a:lstStyle/>
                    <a:p>
                      <a:r>
                        <a:rPr lang="en-US" dirty="0"/>
                        <a:t>Operation</a:t>
                      </a:r>
                    </a:p>
                  </a:txBody>
                  <a:tcPr marL="74751" marR="74751"/>
                </a:tc>
                <a:extLst>
                  <a:ext uri="{0D108BD9-81ED-4DB2-BD59-A6C34878D82A}">
                    <a16:rowId xmlns:a16="http://schemas.microsoft.com/office/drawing/2014/main" val="309186694"/>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len</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String_Name</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dirty="0"/>
                        <a:t>String </a:t>
                      </a:r>
                      <a:r>
                        <a:rPr lang="en-US" dirty="0" err="1"/>
                        <a:t>legnth</a:t>
                      </a:r>
                      <a:endParaRPr lang="en-US" dirty="0"/>
                    </a:p>
                  </a:txBody>
                  <a:tcPr marL="74751" marR="74751"/>
                </a:tc>
                <a:extLst>
                  <a:ext uri="{0D108BD9-81ED-4DB2-BD59-A6C34878D82A}">
                    <a16:rowId xmlns:a16="http://schemas.microsoft.com/office/drawing/2014/main" val="815536751"/>
                  </a:ext>
                </a:extLst>
              </a:tr>
              <a:tr h="534865">
                <a:tc>
                  <a:txBody>
                    <a:bodyPr/>
                    <a:lstStyle/>
                    <a:p>
                      <a:pPr algn="ctr"/>
                      <a:r>
                        <a:rPr lang="en-US" dirty="0">
                          <a:effectLst/>
                        </a:rPr>
                        <a:t>print (</a:t>
                      </a:r>
                      <a:r>
                        <a:rPr lang="en-US" dirty="0" err="1">
                          <a:effectLst/>
                        </a:rPr>
                        <a:t>String_Name.index</a:t>
                      </a:r>
                      <a:r>
                        <a:rPr lang="en-US" dirty="0">
                          <a:effectLst/>
                        </a:rPr>
                        <a:t>(“Char”))</a:t>
                      </a:r>
                    </a:p>
                  </a:txBody>
                  <a:tcPr marL="31146" marR="74751" anchor="ctr"/>
                </a:tc>
                <a:tc>
                  <a:txBody>
                    <a:bodyPr/>
                    <a:lstStyle/>
                    <a:p>
                      <a:r>
                        <a:rPr lang="en-US" sz="1800" b="0" i="0" kern="1200" dirty="0">
                          <a:solidFill>
                            <a:schemeClr val="dk1"/>
                          </a:solidFill>
                          <a:effectLst/>
                          <a:latin typeface="+mn-lt"/>
                          <a:ea typeface="+mn-ea"/>
                          <a:cs typeface="+mn-cs"/>
                        </a:rPr>
                        <a:t>Locate a character in String</a:t>
                      </a:r>
                      <a:endParaRPr lang="en-US" dirty="0"/>
                    </a:p>
                  </a:txBody>
                  <a:tcPr marL="74751" marR="74751"/>
                </a:tc>
                <a:extLst>
                  <a:ext uri="{0D108BD9-81ED-4DB2-BD59-A6C34878D82A}">
                    <a16:rowId xmlns:a16="http://schemas.microsoft.com/office/drawing/2014/main" val="4143430675"/>
                  </a:ext>
                </a:extLst>
              </a:tr>
              <a:tr h="923192">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String_Name.count</a:t>
                      </a:r>
                      <a:r>
                        <a:rPr lang="en-US" sz="1800" b="0" i="0" kern="1200" dirty="0">
                          <a:solidFill>
                            <a:schemeClr val="dk1"/>
                          </a:solidFill>
                          <a:effectLst/>
                          <a:latin typeface="+mn-lt"/>
                          <a:ea typeface="+mn-ea"/>
                          <a:cs typeface="+mn-cs"/>
                        </a:rPr>
                        <a:t>(“Char”))</a:t>
                      </a:r>
                      <a:endParaRPr lang="en-US" dirty="0"/>
                    </a:p>
                  </a:txBody>
                  <a:tcPr marL="74751" marR="74751"/>
                </a:tc>
                <a:tc>
                  <a:txBody>
                    <a:bodyPr/>
                    <a:lstStyle/>
                    <a:p>
                      <a:r>
                        <a:rPr lang="en-US" sz="1800" b="0" i="0" kern="1200" dirty="0">
                          <a:solidFill>
                            <a:schemeClr val="dk1"/>
                          </a:solidFill>
                          <a:effectLst/>
                          <a:latin typeface="+mn-lt"/>
                          <a:ea typeface="+mn-ea"/>
                          <a:cs typeface="+mn-cs"/>
                        </a:rPr>
                        <a:t>Count the number of times a character is repeated in a String</a:t>
                      </a:r>
                      <a:endParaRPr lang="en-US" dirty="0"/>
                    </a:p>
                  </a:txBody>
                  <a:tcPr marL="74751" marR="74751"/>
                </a:tc>
                <a:extLst>
                  <a:ext uri="{0D108BD9-81ED-4DB2-BD59-A6C34878D82A}">
                    <a16:rowId xmlns:a16="http://schemas.microsoft.com/office/drawing/2014/main" val="2735446294"/>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Start:Stop</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dirty="0"/>
                        <a:t>Slicing</a:t>
                      </a:r>
                    </a:p>
                  </a:txBody>
                  <a:tcPr marL="74751" marR="74751"/>
                </a:tc>
                <a:extLst>
                  <a:ext uri="{0D108BD9-81ED-4DB2-BD59-A6C34878D82A}">
                    <a16:rowId xmlns:a16="http://schemas.microsoft.com/office/drawing/2014/main" val="2669137187"/>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a:t>
                      </a:r>
                      <a:r>
                        <a:rPr lang="en-US" sz="1800" b="0" i="0" kern="1200" dirty="0">
                          <a:solidFill>
                            <a:schemeClr val="dk1"/>
                          </a:solidFill>
                          <a:effectLst/>
                          <a:latin typeface="+mn-lt"/>
                          <a:ea typeface="+mn-ea"/>
                          <a:cs typeface="+mn-cs"/>
                        </a:rPr>
                        <a:t>[::-1])</a:t>
                      </a:r>
                      <a:endParaRPr lang="en-US" dirty="0"/>
                    </a:p>
                  </a:txBody>
                  <a:tcPr marL="74751" marR="74751"/>
                </a:tc>
                <a:tc>
                  <a:txBody>
                    <a:bodyPr/>
                    <a:lstStyle/>
                    <a:p>
                      <a:r>
                        <a:rPr lang="en-US" sz="1800" b="0" i="0" kern="1200" dirty="0">
                          <a:solidFill>
                            <a:schemeClr val="dk1"/>
                          </a:solidFill>
                          <a:effectLst/>
                          <a:latin typeface="+mn-lt"/>
                          <a:ea typeface="+mn-ea"/>
                          <a:cs typeface="+mn-cs"/>
                        </a:rPr>
                        <a:t>Reverse a String</a:t>
                      </a:r>
                      <a:endParaRPr lang="en-US" dirty="0"/>
                    </a:p>
                  </a:txBody>
                  <a:tcPr marL="74751" marR="74751"/>
                </a:tc>
                <a:extLst>
                  <a:ext uri="{0D108BD9-81ED-4DB2-BD59-A6C34878D82A}">
                    <a16:rowId xmlns:a16="http://schemas.microsoft.com/office/drawing/2014/main" val="3313442941"/>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String_Name.upper</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sz="1800" b="0" i="0" kern="1200" dirty="0">
                          <a:solidFill>
                            <a:schemeClr val="dk1"/>
                          </a:solidFill>
                          <a:effectLst/>
                          <a:latin typeface="+mn-lt"/>
                          <a:ea typeface="+mn-ea"/>
                          <a:cs typeface="+mn-cs"/>
                        </a:rPr>
                        <a:t>Convert the letters in a String to upper-case</a:t>
                      </a:r>
                      <a:endParaRPr lang="en-US" dirty="0"/>
                    </a:p>
                  </a:txBody>
                  <a:tcPr marL="74751" marR="74751"/>
                </a:tc>
                <a:extLst>
                  <a:ext uri="{0D108BD9-81ED-4DB2-BD59-A6C34878D82A}">
                    <a16:rowId xmlns:a16="http://schemas.microsoft.com/office/drawing/2014/main" val="2879439133"/>
                  </a:ext>
                </a:extLst>
              </a:tr>
              <a:tr h="534865">
                <a:tc>
                  <a:txBody>
                    <a:bodyPr/>
                    <a:lstStyle/>
                    <a:p>
                      <a:r>
                        <a:rPr lang="en-US" sz="1800" b="0" i="0" kern="1200" dirty="0">
                          <a:solidFill>
                            <a:schemeClr val="dk1"/>
                          </a:solidFill>
                          <a:effectLst/>
                          <a:latin typeface="+mn-lt"/>
                          <a:ea typeface="+mn-ea"/>
                          <a:cs typeface="+mn-cs"/>
                        </a:rPr>
                        <a:t>print (</a:t>
                      </a:r>
                      <a:r>
                        <a:rPr lang="en-US" sz="1800" b="0" i="0" kern="1200" dirty="0" err="1">
                          <a:solidFill>
                            <a:schemeClr val="dk1"/>
                          </a:solidFill>
                          <a:effectLst/>
                          <a:latin typeface="+mn-lt"/>
                          <a:ea typeface="+mn-ea"/>
                          <a:cs typeface="+mn-cs"/>
                        </a:rPr>
                        <a:t>String_Name.lower</a:t>
                      </a:r>
                      <a:r>
                        <a:rPr lang="en-US" sz="1800" b="0" i="0" kern="1200" dirty="0">
                          <a:solidFill>
                            <a:schemeClr val="dk1"/>
                          </a:solidFill>
                          <a:effectLst/>
                          <a:latin typeface="+mn-lt"/>
                          <a:ea typeface="+mn-ea"/>
                          <a:cs typeface="+mn-cs"/>
                        </a:rPr>
                        <a:t>())</a:t>
                      </a:r>
                      <a:endParaRPr lang="en-US" dirty="0"/>
                    </a:p>
                  </a:txBody>
                  <a:tcPr marL="74751" marR="74751"/>
                </a:tc>
                <a:tc>
                  <a:txBody>
                    <a:bodyPr/>
                    <a:lstStyle/>
                    <a:p>
                      <a:r>
                        <a:rPr lang="en-US" sz="1800" b="0" i="0" kern="1200" dirty="0">
                          <a:solidFill>
                            <a:schemeClr val="dk1"/>
                          </a:solidFill>
                          <a:effectLst/>
                          <a:latin typeface="+mn-lt"/>
                          <a:ea typeface="+mn-ea"/>
                          <a:cs typeface="+mn-cs"/>
                        </a:rPr>
                        <a:t>Convert the letters in a String to lower-case</a:t>
                      </a:r>
                      <a:endParaRPr lang="en-US" dirty="0"/>
                    </a:p>
                  </a:txBody>
                  <a:tcPr marL="74751" marR="74751"/>
                </a:tc>
                <a:extLst>
                  <a:ext uri="{0D108BD9-81ED-4DB2-BD59-A6C34878D82A}">
                    <a16:rowId xmlns:a16="http://schemas.microsoft.com/office/drawing/2014/main" val="2503064328"/>
                  </a:ext>
                </a:extLst>
              </a:tr>
            </a:tbl>
          </a:graphicData>
        </a:graphic>
      </p:graphicFrame>
    </p:spTree>
    <p:extLst>
      <p:ext uri="{BB962C8B-B14F-4D97-AF65-F5344CB8AC3E}">
        <p14:creationId xmlns:p14="http://schemas.microsoft.com/office/powerpoint/2010/main" val="4277925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3C95-5C5F-49DF-9834-FDD08F814D1E}"/>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46E30408-7F1F-4435-ABBF-9E691E0BE0B7}"/>
              </a:ext>
            </a:extLst>
          </p:cNvPr>
          <p:cNvSpPr>
            <a:spLocks noGrp="1"/>
          </p:cNvSpPr>
          <p:nvPr>
            <p:ph idx="1"/>
          </p:nvPr>
        </p:nvSpPr>
        <p:spPr>
          <a:xfrm>
            <a:off x="1179358" y="1266680"/>
            <a:ext cx="9556912" cy="5347894"/>
          </a:xfrm>
        </p:spPr>
        <p:txBody>
          <a:bodyPr>
            <a:normAutofit fontScale="92500" lnSpcReduction="10000"/>
          </a:bodyPr>
          <a:lstStyle/>
          <a:p>
            <a:pPr marL="0" indent="0">
              <a:buNone/>
            </a:pPr>
            <a:r>
              <a:rPr lang="en-US" dirty="0"/>
              <a:t>A Tuple is a sequence of immutable Python objects. Tuples are sequences, just like Lists. The differences between tuples and lists are:</a:t>
            </a:r>
          </a:p>
          <a:p>
            <a:endParaRPr lang="en-US" dirty="0"/>
          </a:p>
          <a:p>
            <a:r>
              <a:rPr lang="en-US" dirty="0"/>
              <a:t>Tuples cannot be changed unlike lists</a:t>
            </a:r>
          </a:p>
          <a:p>
            <a:r>
              <a:rPr lang="en-US" dirty="0"/>
              <a:t>Tuples use parentheses, whereas lists use square brackets. </a:t>
            </a:r>
          </a:p>
          <a:p>
            <a:pPr marL="0" indent="0">
              <a:buNone/>
            </a:pPr>
            <a:r>
              <a:rPr lang="en-US" dirty="0"/>
              <a:t>Consider the example below:</a:t>
            </a:r>
          </a:p>
          <a:p>
            <a:pPr marL="0" indent="0">
              <a:buNone/>
            </a:pPr>
            <a:r>
              <a:rPr lang="en-US" dirty="0">
                <a:solidFill>
                  <a:srgbClr val="FF33CC"/>
                </a:solidFill>
              </a:rPr>
              <a:t>Chelsea = ('Hazard', 'Lampard', 'Terry')</a:t>
            </a:r>
          </a:p>
          <a:p>
            <a:pPr marL="0" indent="0">
              <a:buNone/>
            </a:pPr>
            <a:r>
              <a:rPr lang="en-US" dirty="0"/>
              <a:t>Now you must be thinking why Tuples when we have Lists?</a:t>
            </a:r>
          </a:p>
          <a:p>
            <a:pPr marL="0" indent="0">
              <a:buNone/>
            </a:pPr>
            <a:endParaRPr lang="en-US" dirty="0"/>
          </a:p>
          <a:p>
            <a:pPr marL="0" indent="0">
              <a:buNone/>
            </a:pPr>
            <a:r>
              <a:rPr lang="en-US" dirty="0"/>
              <a:t>So the simple answer would be, Tuples are faster than Lists. If you’re defining a constant set of values which you just want to iterate, then use Tuple instead of a List. </a:t>
            </a:r>
          </a:p>
          <a:p>
            <a:endParaRPr lang="en-US" dirty="0"/>
          </a:p>
          <a:p>
            <a:pPr marL="0" indent="0">
              <a:buNone/>
            </a:pPr>
            <a:r>
              <a:rPr lang="en-US" dirty="0"/>
              <a:t>Guys, all Tuple operations are similar to Lists, but you cannot update, delete or add an element to a Tuple. </a:t>
            </a:r>
          </a:p>
          <a:p>
            <a:endParaRPr lang="en-US" dirty="0"/>
          </a:p>
          <a:p>
            <a:pPr marL="0" indent="0">
              <a:buNone/>
            </a:pPr>
            <a:r>
              <a:rPr lang="en-US" dirty="0"/>
              <a:t>Now, stop being lazy and don’t expect me to show all those operations, try it yourself.</a:t>
            </a:r>
          </a:p>
        </p:txBody>
      </p:sp>
    </p:spTree>
    <p:extLst>
      <p:ext uri="{BB962C8B-B14F-4D97-AF65-F5344CB8AC3E}">
        <p14:creationId xmlns:p14="http://schemas.microsoft.com/office/powerpoint/2010/main" val="1989464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12C7-AA9F-460D-9102-3B1F96B8E026}"/>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AB10A97A-03B1-4183-9720-F464C9E9194B}"/>
              </a:ext>
            </a:extLst>
          </p:cNvPr>
          <p:cNvSpPr>
            <a:spLocks noGrp="1"/>
          </p:cNvSpPr>
          <p:nvPr>
            <p:ph idx="1"/>
          </p:nvPr>
        </p:nvSpPr>
        <p:spPr/>
        <p:txBody>
          <a:bodyPr/>
          <a:lstStyle/>
          <a:p>
            <a:r>
              <a:rPr lang="en-US" dirty="0"/>
              <a:t>A Set is an unordered collection of items. Every element is unique.</a:t>
            </a:r>
          </a:p>
          <a:p>
            <a:r>
              <a:rPr lang="en-US" dirty="0"/>
              <a:t>A Set is created by placing all the items (elements) inside curly braces {}, separated by comma. </a:t>
            </a:r>
          </a:p>
          <a:p>
            <a:pPr marL="0" indent="0">
              <a:buNone/>
            </a:pPr>
            <a:r>
              <a:rPr lang="en-US" dirty="0"/>
              <a:t>Consider the example below:</a:t>
            </a:r>
          </a:p>
          <a:p>
            <a:pPr marL="0" indent="0">
              <a:buNone/>
            </a:pPr>
            <a:r>
              <a:rPr lang="en-US" dirty="0"/>
              <a:t>Set_1 = {1, 2, 3}</a:t>
            </a:r>
          </a:p>
          <a:p>
            <a:pPr marL="0" indent="0">
              <a:buNone/>
            </a:pPr>
            <a:r>
              <a:rPr lang="en-US" dirty="0"/>
              <a:t>In Sets, every element has to be unique.</a:t>
            </a:r>
          </a:p>
          <a:p>
            <a:pPr marL="0" indent="0">
              <a:buNone/>
            </a:pPr>
            <a:endParaRPr lang="en-US" dirty="0"/>
          </a:p>
          <a:p>
            <a:pPr marL="0" indent="0">
              <a:buNone/>
            </a:pPr>
            <a:r>
              <a:rPr lang="en-US" dirty="0"/>
              <a:t>Try printing the below code:</a:t>
            </a:r>
          </a:p>
          <a:p>
            <a:pPr marL="0" indent="0">
              <a:buNone/>
            </a:pPr>
            <a:r>
              <a:rPr lang="en-US" dirty="0"/>
              <a:t>Set_2 = {1, 2, 3, 3}</a:t>
            </a:r>
          </a:p>
          <a:p>
            <a:pPr marL="0" indent="0">
              <a:buNone/>
            </a:pPr>
            <a:r>
              <a:rPr lang="en-US" dirty="0"/>
              <a:t>Here 3 is repeated twice, but it will print it only once.</a:t>
            </a:r>
          </a:p>
        </p:txBody>
      </p:sp>
    </p:spTree>
    <p:extLst>
      <p:ext uri="{BB962C8B-B14F-4D97-AF65-F5344CB8AC3E}">
        <p14:creationId xmlns:p14="http://schemas.microsoft.com/office/powerpoint/2010/main" val="74673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3A59-8AE0-49E7-9147-D6890AFB7622}"/>
              </a:ext>
            </a:extLst>
          </p:cNvPr>
          <p:cNvSpPr>
            <a:spLocks noGrp="1"/>
          </p:cNvSpPr>
          <p:nvPr>
            <p:ph type="title"/>
          </p:nvPr>
        </p:nvSpPr>
        <p:spPr/>
        <p:txBody>
          <a:bodyPr/>
          <a:lstStyle/>
          <a:p>
            <a:r>
              <a:rPr lang="en-US" dirty="0"/>
              <a:t>Python</a:t>
            </a:r>
          </a:p>
        </p:txBody>
      </p:sp>
      <p:pic>
        <p:nvPicPr>
          <p:cNvPr id="7" name="Picture 6">
            <a:extLst>
              <a:ext uri="{FF2B5EF4-FFF2-40B4-BE49-F238E27FC236}">
                <a16:creationId xmlns:a16="http://schemas.microsoft.com/office/drawing/2014/main" id="{4D71BA64-4135-40E6-8C5A-D8B241BB4AD4}"/>
              </a:ext>
            </a:extLst>
          </p:cNvPr>
          <p:cNvPicPr>
            <a:picLocks noChangeAspect="1"/>
          </p:cNvPicPr>
          <p:nvPr/>
        </p:nvPicPr>
        <p:blipFill>
          <a:blip r:embed="rId3"/>
          <a:stretch>
            <a:fillRect/>
          </a:stretch>
        </p:blipFill>
        <p:spPr>
          <a:xfrm>
            <a:off x="995443" y="1734671"/>
            <a:ext cx="7960450" cy="4397188"/>
          </a:xfrm>
          <a:prstGeom prst="rect">
            <a:avLst/>
          </a:prstGeom>
        </p:spPr>
      </p:pic>
    </p:spTree>
    <p:extLst>
      <p:ext uri="{BB962C8B-B14F-4D97-AF65-F5344CB8AC3E}">
        <p14:creationId xmlns:p14="http://schemas.microsoft.com/office/powerpoint/2010/main" val="1183503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27BD-A479-4B1B-A6BF-0C2C140D14CF}"/>
              </a:ext>
            </a:extLst>
          </p:cNvPr>
          <p:cNvSpPr>
            <a:spLocks noGrp="1"/>
          </p:cNvSpPr>
          <p:nvPr>
            <p:ph type="title"/>
          </p:nvPr>
        </p:nvSpPr>
        <p:spPr/>
        <p:txBody>
          <a:bodyPr/>
          <a:lstStyle/>
          <a:p>
            <a:r>
              <a:rPr lang="en-US" dirty="0"/>
              <a:t>Set- Operations</a:t>
            </a:r>
          </a:p>
        </p:txBody>
      </p:sp>
      <p:sp>
        <p:nvSpPr>
          <p:cNvPr id="3" name="Content Placeholder 2">
            <a:extLst>
              <a:ext uri="{FF2B5EF4-FFF2-40B4-BE49-F238E27FC236}">
                <a16:creationId xmlns:a16="http://schemas.microsoft.com/office/drawing/2014/main" id="{19B1B3D5-3741-457E-8F6C-FB2FB1573104}"/>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Union:</a:t>
            </a:r>
          </a:p>
          <a:p>
            <a:pPr marL="0" indent="0">
              <a:buNone/>
            </a:pPr>
            <a:r>
              <a:rPr lang="en-US" sz="2400" dirty="0">
                <a:latin typeface="Calibri" panose="020F0502020204030204" pitchFamily="34" charset="0"/>
                <a:cs typeface="Calibri" panose="020F0502020204030204" pitchFamily="34" charset="0"/>
              </a:rPr>
              <a:t>Union of A and B is a set of all the elements from both sets. Union is performed using | operator. Consider the below example:</a:t>
            </a:r>
          </a:p>
          <a:p>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 = {1, 2, 3, 4}</a:t>
            </a:r>
          </a:p>
          <a:p>
            <a:pPr marL="0" indent="0">
              <a:buNone/>
            </a:pPr>
            <a:r>
              <a:rPr lang="en-US" sz="2400" dirty="0">
                <a:latin typeface="Calibri" panose="020F0502020204030204" pitchFamily="34" charset="0"/>
                <a:cs typeface="Calibri" panose="020F0502020204030204" pitchFamily="34" charset="0"/>
              </a:rPr>
              <a:t>B = {3, 4, 5, 6}</a:t>
            </a:r>
          </a:p>
          <a:p>
            <a:pPr marL="0" indent="0">
              <a:buNone/>
            </a:pPr>
            <a:r>
              <a:rPr lang="en-US" sz="2400" dirty="0">
                <a:latin typeface="Calibri" panose="020F0502020204030204" pitchFamily="34" charset="0"/>
                <a:cs typeface="Calibri" panose="020F0502020204030204" pitchFamily="34" charset="0"/>
              </a:rPr>
              <a:t>print ( A | B)</a:t>
            </a:r>
          </a:p>
          <a:p>
            <a:pPr marL="0" indent="0">
              <a:buNone/>
            </a:pPr>
            <a:r>
              <a:rPr lang="en-US" sz="2400" dirty="0">
                <a:latin typeface="Calibri" panose="020F0502020204030204" pitchFamily="34" charset="0"/>
                <a:cs typeface="Calibri" panose="020F0502020204030204" pitchFamily="34" charset="0"/>
              </a:rPr>
              <a:t>Output = {1, 2, 3, 4, 5, 6}</a:t>
            </a:r>
          </a:p>
        </p:txBody>
      </p:sp>
    </p:spTree>
    <p:extLst>
      <p:ext uri="{BB962C8B-B14F-4D97-AF65-F5344CB8AC3E}">
        <p14:creationId xmlns:p14="http://schemas.microsoft.com/office/powerpoint/2010/main" val="1562820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C905-5016-490A-9A7C-8C1C24C93E84}"/>
              </a:ext>
            </a:extLst>
          </p:cNvPr>
          <p:cNvSpPr>
            <a:spLocks noGrp="1"/>
          </p:cNvSpPr>
          <p:nvPr>
            <p:ph type="title"/>
          </p:nvPr>
        </p:nvSpPr>
        <p:spPr/>
        <p:txBody>
          <a:bodyPr/>
          <a:lstStyle/>
          <a:p>
            <a:r>
              <a:rPr lang="en-US" dirty="0"/>
              <a:t>Set-Operations</a:t>
            </a:r>
          </a:p>
        </p:txBody>
      </p:sp>
      <p:sp>
        <p:nvSpPr>
          <p:cNvPr id="3" name="Content Placeholder 2">
            <a:extLst>
              <a:ext uri="{FF2B5EF4-FFF2-40B4-BE49-F238E27FC236}">
                <a16:creationId xmlns:a16="http://schemas.microsoft.com/office/drawing/2014/main" id="{8AFCB906-7827-453C-BA25-78809D1CD4B2}"/>
              </a:ext>
            </a:extLst>
          </p:cNvPr>
          <p:cNvSpPr>
            <a:spLocks noGrp="1"/>
          </p:cNvSpPr>
          <p:nvPr>
            <p:ph idx="1"/>
          </p:nvPr>
        </p:nvSpPr>
        <p:spPr>
          <a:xfrm>
            <a:off x="740087" y="2160589"/>
            <a:ext cx="8596668" cy="3880773"/>
          </a:xfrm>
        </p:spPr>
        <p:txBody>
          <a:bodyPr>
            <a:normAutofit/>
          </a:bodyPr>
          <a:lstStyle/>
          <a:p>
            <a:pPr marL="0" indent="0">
              <a:buNone/>
            </a:pPr>
            <a:r>
              <a:rPr lang="en-US" sz="2400" dirty="0">
                <a:latin typeface="Calibri" panose="020F0502020204030204" pitchFamily="34" charset="0"/>
                <a:cs typeface="Calibri" panose="020F0502020204030204" pitchFamily="34" charset="0"/>
              </a:rPr>
              <a:t>Intersection</a:t>
            </a:r>
          </a:p>
          <a:p>
            <a:pPr marL="0" indent="0">
              <a:buNone/>
            </a:pPr>
            <a:r>
              <a:rPr lang="en-US" sz="2400" dirty="0">
                <a:latin typeface="Calibri" panose="020F0502020204030204" pitchFamily="34" charset="0"/>
                <a:cs typeface="Calibri" panose="020F0502020204030204" pitchFamily="34" charset="0"/>
              </a:rPr>
              <a:t>Intersection of A and B is a set of elements that are common in both sets. Intersection is performed using &amp; operator. Consider the example below:</a:t>
            </a:r>
          </a:p>
          <a:p>
            <a:pPr marL="0" indent="0">
              <a:buNone/>
            </a:pPr>
            <a:r>
              <a:rPr lang="en-US" sz="2400" dirty="0">
                <a:latin typeface="Calibri" panose="020F0502020204030204" pitchFamily="34" charset="0"/>
                <a:cs typeface="Calibri" panose="020F0502020204030204" pitchFamily="34" charset="0"/>
              </a:rPr>
              <a:t>A = {1, 2, 3, 4}</a:t>
            </a:r>
          </a:p>
          <a:p>
            <a:pPr marL="0" indent="0">
              <a:buNone/>
            </a:pPr>
            <a:r>
              <a:rPr lang="en-US" sz="2400" dirty="0">
                <a:latin typeface="Calibri" panose="020F0502020204030204" pitchFamily="34" charset="0"/>
                <a:cs typeface="Calibri" panose="020F0502020204030204" pitchFamily="34" charset="0"/>
              </a:rPr>
              <a:t>B = {3, 4, 5, 6}</a:t>
            </a:r>
          </a:p>
          <a:p>
            <a:pPr marL="0" indent="0">
              <a:buNone/>
            </a:pPr>
            <a:r>
              <a:rPr lang="en-US" sz="2400" dirty="0">
                <a:latin typeface="Calibri" panose="020F0502020204030204" pitchFamily="34" charset="0"/>
                <a:cs typeface="Calibri" panose="020F0502020204030204" pitchFamily="34" charset="0"/>
              </a:rPr>
              <a:t>print ( A &amp; B )</a:t>
            </a:r>
          </a:p>
          <a:p>
            <a:pPr marL="0" indent="0">
              <a:buNone/>
            </a:pPr>
            <a:r>
              <a:rPr lang="en-US" sz="2400" dirty="0">
                <a:latin typeface="Calibri" panose="020F0502020204030204" pitchFamily="34" charset="0"/>
                <a:cs typeface="Calibri" panose="020F0502020204030204" pitchFamily="34" charset="0"/>
              </a:rPr>
              <a:t>Output = {3, 4}</a:t>
            </a:r>
          </a:p>
        </p:txBody>
      </p:sp>
      <p:pic>
        <p:nvPicPr>
          <p:cNvPr id="4" name="Picture 3">
            <a:extLst>
              <a:ext uri="{FF2B5EF4-FFF2-40B4-BE49-F238E27FC236}">
                <a16:creationId xmlns:a16="http://schemas.microsoft.com/office/drawing/2014/main" id="{57B1A358-C4F1-45A0-BC44-E14EBE376BD2}"/>
              </a:ext>
            </a:extLst>
          </p:cNvPr>
          <p:cNvPicPr>
            <a:picLocks noChangeAspect="1"/>
          </p:cNvPicPr>
          <p:nvPr/>
        </p:nvPicPr>
        <p:blipFill>
          <a:blip r:embed="rId2"/>
          <a:stretch>
            <a:fillRect/>
          </a:stretch>
        </p:blipFill>
        <p:spPr>
          <a:xfrm>
            <a:off x="3057147" y="3511777"/>
            <a:ext cx="4486654" cy="2529585"/>
          </a:xfrm>
          <a:prstGeom prst="rect">
            <a:avLst/>
          </a:prstGeom>
        </p:spPr>
      </p:pic>
    </p:spTree>
    <p:extLst>
      <p:ext uri="{BB962C8B-B14F-4D97-AF65-F5344CB8AC3E}">
        <p14:creationId xmlns:p14="http://schemas.microsoft.com/office/powerpoint/2010/main" val="1677957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F51C-7ED7-4C22-97D1-A7A247048D00}"/>
              </a:ext>
            </a:extLst>
          </p:cNvPr>
          <p:cNvSpPr>
            <a:spLocks noGrp="1"/>
          </p:cNvSpPr>
          <p:nvPr>
            <p:ph type="title"/>
          </p:nvPr>
        </p:nvSpPr>
        <p:spPr/>
        <p:txBody>
          <a:bodyPr/>
          <a:lstStyle/>
          <a:p>
            <a:r>
              <a:rPr lang="en-US" dirty="0"/>
              <a:t>Set-Operations</a:t>
            </a:r>
          </a:p>
        </p:txBody>
      </p:sp>
      <p:sp>
        <p:nvSpPr>
          <p:cNvPr id="3" name="Content Placeholder 2">
            <a:extLst>
              <a:ext uri="{FF2B5EF4-FFF2-40B4-BE49-F238E27FC236}">
                <a16:creationId xmlns:a16="http://schemas.microsoft.com/office/drawing/2014/main" id="{EDE65045-DA28-41D2-A885-99197071F3A1}"/>
              </a:ext>
            </a:extLst>
          </p:cNvPr>
          <p:cNvSpPr>
            <a:spLocks noGrp="1"/>
          </p:cNvSpPr>
          <p:nvPr>
            <p:ph idx="1"/>
          </p:nvPr>
        </p:nvSpPr>
        <p:spPr/>
        <p:txBody>
          <a:bodyPr>
            <a:normAutofit/>
          </a:bodyPr>
          <a:lstStyle/>
          <a:p>
            <a:pPr marL="0" indent="0">
              <a:buNone/>
            </a:pPr>
            <a:r>
              <a:rPr lang="en-US" dirty="0"/>
              <a:t>Difference</a:t>
            </a:r>
          </a:p>
          <a:p>
            <a:pPr marL="0" indent="0">
              <a:buNone/>
            </a:pPr>
            <a:r>
              <a:rPr lang="en-US" dirty="0"/>
              <a:t>Difference of A and B (A – B) is a set of elements that are only in A but not in B. Similarly, B – A is a set of element in B but not in A. </a:t>
            </a:r>
          </a:p>
          <a:p>
            <a:pPr marL="0" indent="0">
              <a:buNone/>
            </a:pPr>
            <a:r>
              <a:rPr lang="en-US" dirty="0"/>
              <a:t>Consider the example below:</a:t>
            </a:r>
          </a:p>
          <a:p>
            <a:pPr marL="0" indent="0">
              <a:buNone/>
            </a:pPr>
            <a:r>
              <a:rPr lang="en-US" dirty="0">
                <a:solidFill>
                  <a:srgbClr val="FF33CC"/>
                </a:solidFill>
              </a:rPr>
              <a:t>A = {1, 2, 3, 4, 5}</a:t>
            </a:r>
          </a:p>
          <a:p>
            <a:pPr marL="0" indent="0">
              <a:buNone/>
            </a:pPr>
            <a:r>
              <a:rPr lang="en-US" dirty="0">
                <a:solidFill>
                  <a:srgbClr val="FF33CC"/>
                </a:solidFill>
              </a:rPr>
              <a:t>B = {4, 5, 6, 7, 8}</a:t>
            </a:r>
          </a:p>
          <a:p>
            <a:pPr marL="0" indent="0">
              <a:buNone/>
            </a:pPr>
            <a:r>
              <a:rPr lang="en-US" dirty="0">
                <a:solidFill>
                  <a:srgbClr val="FF33CC"/>
                </a:solidFill>
              </a:rPr>
              <a:t>print(A - B)</a:t>
            </a:r>
          </a:p>
          <a:p>
            <a:pPr marL="0" indent="0">
              <a:buNone/>
            </a:pPr>
            <a:r>
              <a:rPr lang="en-US" dirty="0"/>
              <a:t>Output = </a:t>
            </a:r>
            <a:r>
              <a:rPr lang="en-US" dirty="0">
                <a:solidFill>
                  <a:srgbClr val="FF33CC"/>
                </a:solidFill>
              </a:rPr>
              <a:t>{1, 2, 3}</a:t>
            </a:r>
          </a:p>
        </p:txBody>
      </p:sp>
      <p:pic>
        <p:nvPicPr>
          <p:cNvPr id="4" name="Picture 3">
            <a:extLst>
              <a:ext uri="{FF2B5EF4-FFF2-40B4-BE49-F238E27FC236}">
                <a16:creationId xmlns:a16="http://schemas.microsoft.com/office/drawing/2014/main" id="{985479D0-6357-4D3B-BB46-6E1989B1D9CD}"/>
              </a:ext>
            </a:extLst>
          </p:cNvPr>
          <p:cNvPicPr>
            <a:picLocks noChangeAspect="1"/>
          </p:cNvPicPr>
          <p:nvPr/>
        </p:nvPicPr>
        <p:blipFill>
          <a:blip r:embed="rId2"/>
          <a:stretch>
            <a:fillRect/>
          </a:stretch>
        </p:blipFill>
        <p:spPr>
          <a:xfrm>
            <a:off x="3999906" y="3253362"/>
            <a:ext cx="4024089" cy="3117621"/>
          </a:xfrm>
          <a:prstGeom prst="rect">
            <a:avLst/>
          </a:prstGeom>
        </p:spPr>
      </p:pic>
    </p:spTree>
    <p:extLst>
      <p:ext uri="{BB962C8B-B14F-4D97-AF65-F5344CB8AC3E}">
        <p14:creationId xmlns:p14="http://schemas.microsoft.com/office/powerpoint/2010/main" val="1501767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5485-CDF4-4561-AF98-860873A82DC6}"/>
              </a:ext>
            </a:extLst>
          </p:cNvPr>
          <p:cNvSpPr>
            <a:spLocks noGrp="1"/>
          </p:cNvSpPr>
          <p:nvPr>
            <p:ph type="title"/>
          </p:nvPr>
        </p:nvSpPr>
        <p:spPr/>
        <p:txBody>
          <a:bodyPr/>
          <a:lstStyle/>
          <a:p>
            <a:r>
              <a:rPr lang="en-US" dirty="0"/>
              <a:t>Set-Operations</a:t>
            </a:r>
          </a:p>
        </p:txBody>
      </p:sp>
      <p:sp>
        <p:nvSpPr>
          <p:cNvPr id="3" name="Content Placeholder 2">
            <a:extLst>
              <a:ext uri="{FF2B5EF4-FFF2-40B4-BE49-F238E27FC236}">
                <a16:creationId xmlns:a16="http://schemas.microsoft.com/office/drawing/2014/main" id="{0EF3811D-4B91-4CC0-9917-8D8C89FAF014}"/>
              </a:ext>
            </a:extLst>
          </p:cNvPr>
          <p:cNvSpPr>
            <a:spLocks noGrp="1"/>
          </p:cNvSpPr>
          <p:nvPr>
            <p:ph idx="1"/>
          </p:nvPr>
        </p:nvSpPr>
        <p:spPr/>
        <p:txBody>
          <a:bodyPr>
            <a:normAutofit/>
          </a:bodyPr>
          <a:lstStyle/>
          <a:p>
            <a:pPr marL="0" indent="0">
              <a:buNone/>
            </a:pPr>
            <a:r>
              <a:rPr lang="en-US" dirty="0"/>
              <a:t>Symmetric Difference</a:t>
            </a:r>
          </a:p>
          <a:p>
            <a:pPr marL="0" indent="0">
              <a:buNone/>
            </a:pPr>
            <a:r>
              <a:rPr lang="en-US" dirty="0"/>
              <a:t>Symmetric Difference of A and B is a set of elements in both A and B except those that are common in both. Symmetric difference is performed using ^ operator. Consider the example below:</a:t>
            </a:r>
          </a:p>
          <a:p>
            <a:pPr marL="0" indent="0">
              <a:buNone/>
            </a:pPr>
            <a:r>
              <a:rPr lang="en-US" dirty="0">
                <a:solidFill>
                  <a:srgbClr val="FF33CC"/>
                </a:solidFill>
              </a:rPr>
              <a:t>A = {1, 2, 3, 4, 5}</a:t>
            </a:r>
          </a:p>
          <a:p>
            <a:pPr marL="0" indent="0">
              <a:buNone/>
            </a:pPr>
            <a:r>
              <a:rPr lang="en-US" dirty="0">
                <a:solidFill>
                  <a:srgbClr val="FF33CC"/>
                </a:solidFill>
              </a:rPr>
              <a:t>B = {4, 5, 6, 7, 8}</a:t>
            </a:r>
          </a:p>
          <a:p>
            <a:pPr marL="0" indent="0">
              <a:buNone/>
            </a:pPr>
            <a:r>
              <a:rPr lang="en-US" dirty="0">
                <a:solidFill>
                  <a:srgbClr val="FF33CC"/>
                </a:solidFill>
              </a:rPr>
              <a:t>print(A ^ B)</a:t>
            </a:r>
          </a:p>
          <a:p>
            <a:pPr marL="0" indent="0">
              <a:buNone/>
            </a:pPr>
            <a:r>
              <a:rPr lang="en-US" dirty="0"/>
              <a:t>Output = </a:t>
            </a:r>
            <a:r>
              <a:rPr lang="en-US" dirty="0">
                <a:solidFill>
                  <a:srgbClr val="FF33CC"/>
                </a:solidFill>
              </a:rPr>
              <a:t>{1, 2, 3, 6, 7, 8}</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6DAC59B-95E2-4895-B16F-1DDDA891BDC1}"/>
              </a:ext>
            </a:extLst>
          </p:cNvPr>
          <p:cNvPicPr>
            <a:picLocks noChangeAspect="1"/>
          </p:cNvPicPr>
          <p:nvPr/>
        </p:nvPicPr>
        <p:blipFill>
          <a:blip r:embed="rId2"/>
          <a:stretch>
            <a:fillRect/>
          </a:stretch>
        </p:blipFill>
        <p:spPr>
          <a:xfrm>
            <a:off x="4779807" y="3429000"/>
            <a:ext cx="3877177" cy="2998754"/>
          </a:xfrm>
          <a:prstGeom prst="rect">
            <a:avLst/>
          </a:prstGeom>
        </p:spPr>
      </p:pic>
    </p:spTree>
    <p:extLst>
      <p:ext uri="{BB962C8B-B14F-4D97-AF65-F5344CB8AC3E}">
        <p14:creationId xmlns:p14="http://schemas.microsoft.com/office/powerpoint/2010/main" val="423211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2B29-0B0A-4D74-8F03-2A3F50FA15E7}"/>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E31A7CCC-74FC-4A45-B95C-60AF684FD9F9}"/>
              </a:ext>
            </a:extLst>
          </p:cNvPr>
          <p:cNvSpPr>
            <a:spLocks noGrp="1"/>
          </p:cNvSpPr>
          <p:nvPr>
            <p:ph idx="1"/>
          </p:nvPr>
        </p:nvSpPr>
        <p:spPr>
          <a:xfrm>
            <a:off x="677334" y="1539551"/>
            <a:ext cx="8596668" cy="4501811"/>
          </a:xfrm>
        </p:spPr>
        <p:txBody>
          <a:bodyPr>
            <a:normAutofit fontScale="85000" lnSpcReduction="20000"/>
          </a:bodyPr>
          <a:lstStyle/>
          <a:p>
            <a:pPr marL="0" indent="0">
              <a:buNone/>
            </a:pPr>
            <a:r>
              <a:rPr lang="en-US" dirty="0"/>
              <a:t>Dictionaries contains these ‘Key Value’ pairs enclosed within curly braces and Keys and values are separated with ‘:’.</a:t>
            </a:r>
          </a:p>
          <a:p>
            <a:pPr marL="0" indent="0">
              <a:buNone/>
            </a:pPr>
            <a:r>
              <a:rPr lang="en-US" dirty="0"/>
              <a:t> Consider the below example:</a:t>
            </a:r>
          </a:p>
          <a:p>
            <a:pPr marL="0" indent="0">
              <a:buNone/>
            </a:pPr>
            <a:r>
              <a:rPr lang="en-US" dirty="0" err="1">
                <a:solidFill>
                  <a:srgbClr val="FF33CC"/>
                </a:solidFill>
              </a:rPr>
              <a:t>Dict</a:t>
            </a:r>
            <a:r>
              <a:rPr lang="en-US" dirty="0">
                <a:solidFill>
                  <a:srgbClr val="FF33CC"/>
                </a:solidFill>
              </a:rPr>
              <a:t> = {'Name' : 'Saurabh', 'Age' : 23}</a:t>
            </a:r>
          </a:p>
          <a:p>
            <a:pPr marL="0" indent="0">
              <a:buNone/>
            </a:pPr>
            <a:r>
              <a:rPr lang="en-US" dirty="0"/>
              <a:t>You know the drill, now comes various Dictionary operations.</a:t>
            </a:r>
          </a:p>
          <a:p>
            <a:pPr marL="0" indent="0">
              <a:buNone/>
            </a:pPr>
            <a:r>
              <a:rPr lang="en-US" dirty="0"/>
              <a:t>Access elements from a dictionary:</a:t>
            </a:r>
          </a:p>
          <a:p>
            <a:pPr marL="0" indent="0">
              <a:buNone/>
            </a:pPr>
            <a:r>
              <a:rPr lang="en-US" dirty="0" err="1">
                <a:solidFill>
                  <a:srgbClr val="FF33CC"/>
                </a:solidFill>
              </a:rPr>
              <a:t>Dict</a:t>
            </a:r>
            <a:r>
              <a:rPr lang="en-US" dirty="0">
                <a:solidFill>
                  <a:srgbClr val="FF33CC"/>
                </a:solidFill>
              </a:rPr>
              <a:t> = {'Name' : 'Saurabh', 'Age' : 23}</a:t>
            </a:r>
          </a:p>
          <a:p>
            <a:pPr marL="0" indent="0">
              <a:buNone/>
            </a:pPr>
            <a:r>
              <a:rPr lang="en-US" dirty="0">
                <a:solidFill>
                  <a:srgbClr val="FF33CC"/>
                </a:solidFill>
              </a:rPr>
              <a:t>print(</a:t>
            </a:r>
            <a:r>
              <a:rPr lang="en-US" dirty="0" err="1">
                <a:solidFill>
                  <a:srgbClr val="FF33CC"/>
                </a:solidFill>
              </a:rPr>
              <a:t>Dict</a:t>
            </a:r>
            <a:r>
              <a:rPr lang="en-US" dirty="0">
                <a:solidFill>
                  <a:srgbClr val="FF33CC"/>
                </a:solidFill>
              </a:rPr>
              <a:t>['Name'])</a:t>
            </a:r>
          </a:p>
          <a:p>
            <a:pPr marL="0" indent="0">
              <a:buNone/>
            </a:pPr>
            <a:r>
              <a:rPr lang="en-US" dirty="0"/>
              <a:t>Output = </a:t>
            </a:r>
            <a:r>
              <a:rPr lang="en-US" dirty="0">
                <a:solidFill>
                  <a:srgbClr val="FF33CC"/>
                </a:solidFill>
              </a:rPr>
              <a:t>Saurabh</a:t>
            </a:r>
          </a:p>
          <a:p>
            <a:pPr marL="0" indent="0">
              <a:buNone/>
            </a:pPr>
            <a:r>
              <a:rPr lang="en-US" dirty="0"/>
              <a:t>Changing elements in a Dictionary:</a:t>
            </a:r>
          </a:p>
          <a:p>
            <a:pPr marL="0" indent="0">
              <a:buNone/>
            </a:pPr>
            <a:r>
              <a:rPr lang="en-US" dirty="0" err="1">
                <a:solidFill>
                  <a:srgbClr val="FF33CC"/>
                </a:solidFill>
              </a:rPr>
              <a:t>Dict</a:t>
            </a:r>
            <a:r>
              <a:rPr lang="en-US" dirty="0">
                <a:solidFill>
                  <a:srgbClr val="FF33CC"/>
                </a:solidFill>
              </a:rPr>
              <a:t> = {'Name' : 'Saurabh', 'Age' : 23}</a:t>
            </a:r>
          </a:p>
          <a:p>
            <a:pPr marL="0" indent="0">
              <a:buNone/>
            </a:pPr>
            <a:r>
              <a:rPr lang="en-US" dirty="0" err="1">
                <a:solidFill>
                  <a:srgbClr val="FF33CC"/>
                </a:solidFill>
              </a:rPr>
              <a:t>Dict</a:t>
            </a:r>
            <a:r>
              <a:rPr lang="en-US" dirty="0">
                <a:solidFill>
                  <a:srgbClr val="FF33CC"/>
                </a:solidFill>
              </a:rPr>
              <a:t>['Age'] = 32</a:t>
            </a:r>
          </a:p>
          <a:p>
            <a:pPr marL="0" indent="0">
              <a:buNone/>
            </a:pPr>
            <a:r>
              <a:rPr lang="en-US" dirty="0" err="1">
                <a:solidFill>
                  <a:srgbClr val="FF33CC"/>
                </a:solidFill>
              </a:rPr>
              <a:t>Dict</a:t>
            </a:r>
            <a:r>
              <a:rPr lang="en-US" dirty="0">
                <a:solidFill>
                  <a:srgbClr val="FF33CC"/>
                </a:solidFill>
              </a:rPr>
              <a:t>['Address'] = '</a:t>
            </a:r>
            <a:r>
              <a:rPr lang="en-US" dirty="0" err="1">
                <a:solidFill>
                  <a:srgbClr val="FF33CC"/>
                </a:solidFill>
              </a:rPr>
              <a:t>Starc</a:t>
            </a:r>
            <a:r>
              <a:rPr lang="en-US" dirty="0">
                <a:solidFill>
                  <a:srgbClr val="FF33CC"/>
                </a:solidFill>
              </a:rPr>
              <a:t> Tower’</a:t>
            </a:r>
          </a:p>
          <a:p>
            <a:pPr marL="0" indent="0">
              <a:buNone/>
            </a:pPr>
            <a:r>
              <a:rPr lang="en-US" dirty="0">
                <a:solidFill>
                  <a:srgbClr val="FF33CC"/>
                </a:solidFill>
              </a:rPr>
              <a:t>print(</a:t>
            </a:r>
            <a:r>
              <a:rPr lang="en-US" dirty="0" err="1">
                <a:solidFill>
                  <a:srgbClr val="FF33CC"/>
                </a:solidFill>
              </a:rPr>
              <a:t>Dict</a:t>
            </a:r>
            <a:r>
              <a:rPr lang="en-US" dirty="0">
                <a:solidFill>
                  <a:srgbClr val="FF33CC"/>
                </a:solidFill>
              </a:rPr>
              <a:t>)</a:t>
            </a:r>
          </a:p>
          <a:p>
            <a:pPr marL="0" indent="0">
              <a:buNone/>
            </a:pPr>
            <a:r>
              <a:rPr lang="en-US" dirty="0"/>
              <a:t>Output = </a:t>
            </a:r>
            <a:r>
              <a:rPr lang="en-US" dirty="0">
                <a:solidFill>
                  <a:srgbClr val="FF33CC"/>
                </a:solidFill>
              </a:rPr>
              <a:t>{'Name' = 'Saurabh', 'Age' = 32, 'Address' = '</a:t>
            </a:r>
            <a:r>
              <a:rPr lang="en-US" dirty="0" err="1">
                <a:solidFill>
                  <a:srgbClr val="FF33CC"/>
                </a:solidFill>
              </a:rPr>
              <a:t>Starc</a:t>
            </a:r>
            <a:r>
              <a:rPr lang="en-US" dirty="0">
                <a:solidFill>
                  <a:srgbClr val="FF33CC"/>
                </a:solidFill>
              </a:rPr>
              <a:t> Tower'}</a:t>
            </a:r>
          </a:p>
          <a:p>
            <a:pPr marL="0" indent="0">
              <a:buNone/>
            </a:pPr>
            <a:endParaRPr lang="en-US" dirty="0"/>
          </a:p>
        </p:txBody>
      </p:sp>
    </p:spTree>
    <p:extLst>
      <p:ext uri="{BB962C8B-B14F-4D97-AF65-F5344CB8AC3E}">
        <p14:creationId xmlns:p14="http://schemas.microsoft.com/office/powerpoint/2010/main" val="1322074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34-F538-4FB5-B80D-9ECBC86CFF81}"/>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FD2B77B2-1166-4AE9-A7D2-43DD95AEBBC4}"/>
              </a:ext>
            </a:extLst>
          </p:cNvPr>
          <p:cNvSpPr>
            <a:spLocks noGrp="1"/>
          </p:cNvSpPr>
          <p:nvPr>
            <p:ph idx="1"/>
          </p:nvPr>
        </p:nvSpPr>
        <p:spPr/>
        <p:txBody>
          <a:bodyPr/>
          <a:lstStyle/>
          <a:p>
            <a:pPr marL="0" indent="0">
              <a:buNone/>
            </a:pPr>
            <a:r>
              <a:rPr lang="en-US" dirty="0"/>
              <a:t>Operators are the constructs which can manipulate the values of the operands. Consider the expression </a:t>
            </a:r>
          </a:p>
          <a:p>
            <a:pPr marL="0" indent="0">
              <a:buNone/>
            </a:pPr>
            <a:r>
              <a:rPr lang="en-US" dirty="0"/>
              <a:t>2 + 3 = 5, here 2 and 3 are operands and + is called operator.</a:t>
            </a:r>
          </a:p>
          <a:p>
            <a:pPr marL="0" indent="0">
              <a:buNone/>
            </a:pPr>
            <a:r>
              <a:rPr lang="en-US" dirty="0"/>
              <a:t>Python supports the following types of Operators:</a:t>
            </a:r>
          </a:p>
        </p:txBody>
      </p:sp>
      <p:pic>
        <p:nvPicPr>
          <p:cNvPr id="4" name="Picture 3">
            <a:extLst>
              <a:ext uri="{FF2B5EF4-FFF2-40B4-BE49-F238E27FC236}">
                <a16:creationId xmlns:a16="http://schemas.microsoft.com/office/drawing/2014/main" id="{9B90C0CB-8858-48D9-9E1B-C191E072B96F}"/>
              </a:ext>
            </a:extLst>
          </p:cNvPr>
          <p:cNvPicPr>
            <a:picLocks noChangeAspect="1"/>
          </p:cNvPicPr>
          <p:nvPr/>
        </p:nvPicPr>
        <p:blipFill>
          <a:blip r:embed="rId2"/>
          <a:stretch>
            <a:fillRect/>
          </a:stretch>
        </p:blipFill>
        <p:spPr>
          <a:xfrm>
            <a:off x="1406180" y="3568598"/>
            <a:ext cx="5852667" cy="2949196"/>
          </a:xfrm>
          <a:prstGeom prst="rect">
            <a:avLst/>
          </a:prstGeom>
        </p:spPr>
      </p:pic>
    </p:spTree>
    <p:extLst>
      <p:ext uri="{BB962C8B-B14F-4D97-AF65-F5344CB8AC3E}">
        <p14:creationId xmlns:p14="http://schemas.microsoft.com/office/powerpoint/2010/main" val="1986927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F9E9-19CB-4634-A4D6-45F521A9B403}"/>
              </a:ext>
            </a:extLst>
          </p:cNvPr>
          <p:cNvSpPr>
            <a:spLocks noGrp="1"/>
          </p:cNvSpPr>
          <p:nvPr>
            <p:ph type="title"/>
          </p:nvPr>
        </p:nvSpPr>
        <p:spPr>
          <a:xfrm>
            <a:off x="677334" y="609600"/>
            <a:ext cx="8596668" cy="668694"/>
          </a:xfrm>
        </p:spPr>
        <p:txBody>
          <a:bodyPr/>
          <a:lstStyle/>
          <a:p>
            <a:r>
              <a:rPr lang="en-US" dirty="0" err="1"/>
              <a:t>Airthmetic</a:t>
            </a:r>
            <a:r>
              <a:rPr lang="en-US" dirty="0"/>
              <a:t>-Operator</a:t>
            </a:r>
          </a:p>
        </p:txBody>
      </p:sp>
      <p:sp>
        <p:nvSpPr>
          <p:cNvPr id="3" name="Content Placeholder 2">
            <a:extLst>
              <a:ext uri="{FF2B5EF4-FFF2-40B4-BE49-F238E27FC236}">
                <a16:creationId xmlns:a16="http://schemas.microsoft.com/office/drawing/2014/main" id="{4CAE37B0-3721-4D1A-8889-25479B4E34BC}"/>
              </a:ext>
            </a:extLst>
          </p:cNvPr>
          <p:cNvSpPr>
            <a:spLocks noGrp="1"/>
          </p:cNvSpPr>
          <p:nvPr>
            <p:ph idx="1"/>
          </p:nvPr>
        </p:nvSpPr>
        <p:spPr>
          <a:xfrm>
            <a:off x="730239" y="1386148"/>
            <a:ext cx="8596668" cy="3880773"/>
          </a:xfrm>
        </p:spPr>
        <p:txBody>
          <a:bodyPr/>
          <a:lstStyle/>
          <a:p>
            <a:pPr marL="0" indent="0">
              <a:buNone/>
            </a:pPr>
            <a:r>
              <a:rPr lang="en-US" dirty="0"/>
              <a:t>These Operators are used to perform mathematical operations like addition, subtraction etc. </a:t>
            </a:r>
          </a:p>
          <a:p>
            <a:pPr marL="0" indent="0">
              <a:buNone/>
            </a:pPr>
            <a:r>
              <a:rPr lang="en-US" dirty="0"/>
              <a:t>Assume that A = 10 and B = 20 for the below table.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627FB994-71BE-4CE4-8508-F219DF8E54AA}"/>
              </a:ext>
            </a:extLst>
          </p:cNvPr>
          <p:cNvGraphicFramePr>
            <a:graphicFrameLocks noGrp="1"/>
          </p:cNvGraphicFramePr>
          <p:nvPr>
            <p:extLst>
              <p:ext uri="{D42A27DB-BD31-4B8C-83A1-F6EECF244321}">
                <p14:modId xmlns:p14="http://schemas.microsoft.com/office/powerpoint/2010/main" val="1759757312"/>
              </p:ext>
            </p:extLst>
          </p:nvPr>
        </p:nvGraphicFramePr>
        <p:xfrm>
          <a:off x="677334" y="2447919"/>
          <a:ext cx="8490858" cy="3878792"/>
        </p:xfrm>
        <a:graphic>
          <a:graphicData uri="http://schemas.openxmlformats.org/drawingml/2006/table">
            <a:tbl>
              <a:tblPr/>
              <a:tblGrid>
                <a:gridCol w="1952790">
                  <a:extLst>
                    <a:ext uri="{9D8B030D-6E8A-4147-A177-3AD203B41FA5}">
                      <a16:colId xmlns:a16="http://schemas.microsoft.com/office/drawing/2014/main" val="2790652782"/>
                    </a:ext>
                  </a:extLst>
                </a:gridCol>
                <a:gridCol w="4855001">
                  <a:extLst>
                    <a:ext uri="{9D8B030D-6E8A-4147-A177-3AD203B41FA5}">
                      <a16:colId xmlns:a16="http://schemas.microsoft.com/office/drawing/2014/main" val="1362056941"/>
                    </a:ext>
                  </a:extLst>
                </a:gridCol>
                <a:gridCol w="1683067">
                  <a:extLst>
                    <a:ext uri="{9D8B030D-6E8A-4147-A177-3AD203B41FA5}">
                      <a16:colId xmlns:a16="http://schemas.microsoft.com/office/drawing/2014/main" val="1300545645"/>
                    </a:ext>
                  </a:extLst>
                </a:gridCol>
              </a:tblGrid>
              <a:tr h="0">
                <a:tc>
                  <a:txBody>
                    <a:bodyPr/>
                    <a:lstStyle/>
                    <a:p>
                      <a:pPr algn="ctr"/>
                      <a:r>
                        <a:rPr lang="en-US" sz="1300" b="1">
                          <a:effectLst/>
                        </a:rPr>
                        <a:t>Operator</a:t>
                      </a:r>
                      <a:endParaRPr lang="en-US" sz="1300">
                        <a:effectLst/>
                      </a:endParaRPr>
                    </a:p>
                  </a:txBody>
                  <a:tcPr marL="27884" marR="66921" marT="33461" marB="33461" anchor="ctr">
                    <a:lnL>
                      <a:noFill/>
                    </a:lnL>
                    <a:lnR>
                      <a:noFill/>
                    </a:lnR>
                    <a:lnT>
                      <a:noFill/>
                    </a:lnT>
                    <a:lnB>
                      <a:noFill/>
                    </a:lnB>
                    <a:solidFill>
                      <a:srgbClr val="008DD9"/>
                    </a:solidFill>
                  </a:tcPr>
                </a:tc>
                <a:tc>
                  <a:txBody>
                    <a:bodyPr/>
                    <a:lstStyle/>
                    <a:p>
                      <a:pPr algn="ctr"/>
                      <a:r>
                        <a:rPr lang="en-US" sz="1300" b="1" dirty="0">
                          <a:effectLst/>
                        </a:rPr>
                        <a:t>Description</a:t>
                      </a:r>
                      <a:endParaRPr lang="en-US" sz="1300" dirty="0">
                        <a:effectLst/>
                      </a:endParaRPr>
                    </a:p>
                  </a:txBody>
                  <a:tcPr marL="27884" marR="66921" marT="33461" marB="33461" anchor="ctr">
                    <a:lnL>
                      <a:noFill/>
                    </a:lnL>
                    <a:lnR>
                      <a:noFill/>
                    </a:lnR>
                    <a:lnT>
                      <a:noFill/>
                    </a:lnT>
                    <a:lnB>
                      <a:noFill/>
                    </a:lnB>
                    <a:solidFill>
                      <a:srgbClr val="008DD9"/>
                    </a:solidFill>
                  </a:tcPr>
                </a:tc>
                <a:tc>
                  <a:txBody>
                    <a:bodyPr/>
                    <a:lstStyle/>
                    <a:p>
                      <a:pPr algn="ctr"/>
                      <a:r>
                        <a:rPr lang="en-US" sz="1300" b="1">
                          <a:effectLst/>
                        </a:rPr>
                        <a:t>Example</a:t>
                      </a:r>
                      <a:endParaRPr lang="en-US" sz="1300">
                        <a:effectLst/>
                      </a:endParaRPr>
                    </a:p>
                  </a:txBody>
                  <a:tcPr marL="27884" marR="66921" marT="33461" marB="33461" anchor="ctr">
                    <a:lnL>
                      <a:noFill/>
                    </a:lnL>
                    <a:lnR>
                      <a:noFill/>
                    </a:lnR>
                    <a:lnT>
                      <a:noFill/>
                    </a:lnT>
                    <a:lnB>
                      <a:noFill/>
                    </a:lnB>
                    <a:solidFill>
                      <a:srgbClr val="008DD9"/>
                    </a:solidFill>
                  </a:tcPr>
                </a:tc>
                <a:extLst>
                  <a:ext uri="{0D108BD9-81ED-4DB2-BD59-A6C34878D82A}">
                    <a16:rowId xmlns:a16="http://schemas.microsoft.com/office/drawing/2014/main" val="2640084091"/>
                  </a:ext>
                </a:extLst>
              </a:tr>
              <a:tr h="468449">
                <a:tc>
                  <a:txBody>
                    <a:bodyPr/>
                    <a:lstStyle/>
                    <a:p>
                      <a:pPr algn="ctr"/>
                      <a:r>
                        <a:rPr lang="en-US" sz="1300">
                          <a:effectLst/>
                        </a:rPr>
                        <a:t>+ Addition</a:t>
                      </a:r>
                    </a:p>
                  </a:txBody>
                  <a:tcPr marL="27884" marR="66921" marT="33461" marB="33461" anchor="ctr">
                    <a:lnL>
                      <a:noFill/>
                    </a:lnL>
                    <a:lnR>
                      <a:noFill/>
                    </a:lnR>
                    <a:lnT>
                      <a:noFill/>
                    </a:lnT>
                    <a:lnB>
                      <a:noFill/>
                    </a:lnB>
                  </a:tcPr>
                </a:tc>
                <a:tc>
                  <a:txBody>
                    <a:bodyPr/>
                    <a:lstStyle/>
                    <a:p>
                      <a:pPr algn="ctr"/>
                      <a:r>
                        <a:rPr lang="en-US" sz="1300">
                          <a:effectLst/>
                        </a:rPr>
                        <a:t>Adds values on either side of the operator</a:t>
                      </a:r>
                    </a:p>
                  </a:txBody>
                  <a:tcPr marL="27884" marR="66921" marT="33461" marB="33461" anchor="ctr">
                    <a:lnL>
                      <a:noFill/>
                    </a:lnL>
                    <a:lnR>
                      <a:noFill/>
                    </a:lnR>
                    <a:lnT>
                      <a:noFill/>
                    </a:lnT>
                    <a:lnB>
                      <a:noFill/>
                    </a:lnB>
                  </a:tcPr>
                </a:tc>
                <a:tc>
                  <a:txBody>
                    <a:bodyPr/>
                    <a:lstStyle/>
                    <a:p>
                      <a:pPr algn="ctr"/>
                      <a:r>
                        <a:rPr lang="en-US" sz="1300">
                          <a:effectLst/>
                        </a:rPr>
                        <a:t>A + B = 30</a:t>
                      </a:r>
                    </a:p>
                  </a:txBody>
                  <a:tcPr marL="27884" marR="66921" marT="33461" marB="33461" anchor="ctr">
                    <a:lnL>
                      <a:noFill/>
                    </a:lnL>
                    <a:lnR>
                      <a:noFill/>
                    </a:lnR>
                    <a:lnT>
                      <a:noFill/>
                    </a:lnT>
                    <a:lnB>
                      <a:noFill/>
                    </a:lnB>
                  </a:tcPr>
                </a:tc>
                <a:extLst>
                  <a:ext uri="{0D108BD9-81ED-4DB2-BD59-A6C34878D82A}">
                    <a16:rowId xmlns:a16="http://schemas.microsoft.com/office/drawing/2014/main" val="2879140076"/>
                  </a:ext>
                </a:extLst>
              </a:tr>
              <a:tr h="669213">
                <a:tc>
                  <a:txBody>
                    <a:bodyPr/>
                    <a:lstStyle/>
                    <a:p>
                      <a:pPr algn="ctr"/>
                      <a:r>
                        <a:rPr lang="en-US" sz="1300">
                          <a:effectLst/>
                        </a:rPr>
                        <a:t>– Subtraction</a:t>
                      </a:r>
                    </a:p>
                  </a:txBody>
                  <a:tcPr marL="27884" marR="66921" marT="33461" marB="33461" anchor="ctr">
                    <a:lnL>
                      <a:noFill/>
                    </a:lnL>
                    <a:lnR>
                      <a:noFill/>
                    </a:lnR>
                    <a:lnT>
                      <a:noFill/>
                    </a:lnT>
                    <a:lnB>
                      <a:noFill/>
                    </a:lnB>
                  </a:tcPr>
                </a:tc>
                <a:tc>
                  <a:txBody>
                    <a:bodyPr/>
                    <a:lstStyle/>
                    <a:p>
                      <a:pPr algn="ctr"/>
                      <a:r>
                        <a:rPr lang="en-US" sz="1300">
                          <a:effectLst/>
                        </a:rPr>
                        <a:t>Subtracts the right hand operator with left hand operator </a:t>
                      </a:r>
                    </a:p>
                  </a:txBody>
                  <a:tcPr marL="27884" marR="66921" marT="33461" marB="33461" anchor="ctr">
                    <a:lnL>
                      <a:noFill/>
                    </a:lnL>
                    <a:lnR>
                      <a:noFill/>
                    </a:lnR>
                    <a:lnT>
                      <a:noFill/>
                    </a:lnT>
                    <a:lnB>
                      <a:noFill/>
                    </a:lnB>
                  </a:tcPr>
                </a:tc>
                <a:tc>
                  <a:txBody>
                    <a:bodyPr/>
                    <a:lstStyle/>
                    <a:p>
                      <a:pPr algn="ctr"/>
                      <a:r>
                        <a:rPr lang="en-US" sz="1300">
                          <a:effectLst/>
                        </a:rPr>
                        <a:t>A – B = -10</a:t>
                      </a:r>
                    </a:p>
                  </a:txBody>
                  <a:tcPr marL="27884" marR="66921" marT="33461" marB="33461" anchor="ctr">
                    <a:lnL>
                      <a:noFill/>
                    </a:lnL>
                    <a:lnR>
                      <a:noFill/>
                    </a:lnR>
                    <a:lnT>
                      <a:noFill/>
                    </a:lnT>
                    <a:lnB>
                      <a:noFill/>
                    </a:lnB>
                  </a:tcPr>
                </a:tc>
                <a:extLst>
                  <a:ext uri="{0D108BD9-81ED-4DB2-BD59-A6C34878D82A}">
                    <a16:rowId xmlns:a16="http://schemas.microsoft.com/office/drawing/2014/main" val="970339328"/>
                  </a:ext>
                </a:extLst>
              </a:tr>
              <a:tr h="669213">
                <a:tc>
                  <a:txBody>
                    <a:bodyPr/>
                    <a:lstStyle/>
                    <a:p>
                      <a:pPr algn="ctr"/>
                      <a:r>
                        <a:rPr lang="en-US" sz="1300" dirty="0">
                          <a:effectLst/>
                        </a:rPr>
                        <a:t>* Multiplication</a:t>
                      </a:r>
                    </a:p>
                  </a:txBody>
                  <a:tcPr marL="27884" marR="66921" marT="33461" marB="33461" anchor="ctr">
                    <a:lnL>
                      <a:noFill/>
                    </a:lnL>
                    <a:lnR>
                      <a:noFill/>
                    </a:lnR>
                    <a:lnT>
                      <a:noFill/>
                    </a:lnT>
                    <a:lnB>
                      <a:noFill/>
                    </a:lnB>
                  </a:tcPr>
                </a:tc>
                <a:tc>
                  <a:txBody>
                    <a:bodyPr/>
                    <a:lstStyle/>
                    <a:p>
                      <a:pPr algn="ctr"/>
                      <a:r>
                        <a:rPr lang="en-US" sz="1300">
                          <a:effectLst/>
                        </a:rPr>
                        <a:t>Multiplies values on either side of the operator</a:t>
                      </a:r>
                    </a:p>
                  </a:txBody>
                  <a:tcPr marL="27884" marR="66921" marT="33461" marB="33461" anchor="ctr">
                    <a:lnL>
                      <a:noFill/>
                    </a:lnL>
                    <a:lnR>
                      <a:noFill/>
                    </a:lnR>
                    <a:lnT>
                      <a:noFill/>
                    </a:lnT>
                    <a:lnB>
                      <a:noFill/>
                    </a:lnB>
                  </a:tcPr>
                </a:tc>
                <a:tc>
                  <a:txBody>
                    <a:bodyPr/>
                    <a:lstStyle/>
                    <a:p>
                      <a:pPr algn="ctr"/>
                      <a:r>
                        <a:rPr lang="en-US" sz="1300">
                          <a:effectLst/>
                        </a:rPr>
                        <a:t>A * B = 200</a:t>
                      </a:r>
                    </a:p>
                  </a:txBody>
                  <a:tcPr marL="27884" marR="66921" marT="33461" marB="33461" anchor="ctr">
                    <a:lnL>
                      <a:noFill/>
                    </a:lnL>
                    <a:lnR>
                      <a:noFill/>
                    </a:lnR>
                    <a:lnT>
                      <a:noFill/>
                    </a:lnT>
                    <a:lnB>
                      <a:noFill/>
                    </a:lnB>
                  </a:tcPr>
                </a:tc>
                <a:extLst>
                  <a:ext uri="{0D108BD9-81ED-4DB2-BD59-A6C34878D82A}">
                    <a16:rowId xmlns:a16="http://schemas.microsoft.com/office/drawing/2014/main" val="953171653"/>
                  </a:ext>
                </a:extLst>
              </a:tr>
              <a:tr h="468449">
                <a:tc>
                  <a:txBody>
                    <a:bodyPr/>
                    <a:lstStyle/>
                    <a:p>
                      <a:pPr algn="ctr"/>
                      <a:r>
                        <a:rPr lang="en-US" sz="1300" dirty="0">
                          <a:effectLst/>
                        </a:rPr>
                        <a:t>/ Division</a:t>
                      </a:r>
                    </a:p>
                  </a:txBody>
                  <a:tcPr marL="27884" marR="66921" marT="33461" marB="33461" anchor="ctr">
                    <a:lnL>
                      <a:noFill/>
                    </a:lnL>
                    <a:lnR>
                      <a:noFill/>
                    </a:lnR>
                    <a:lnT>
                      <a:noFill/>
                    </a:lnT>
                    <a:lnB>
                      <a:noFill/>
                    </a:lnB>
                  </a:tcPr>
                </a:tc>
                <a:tc>
                  <a:txBody>
                    <a:bodyPr/>
                    <a:lstStyle/>
                    <a:p>
                      <a:pPr algn="ctr"/>
                      <a:r>
                        <a:rPr lang="en-US" sz="1300">
                          <a:effectLst/>
                        </a:rPr>
                        <a:t>Divides left hand operand with right hand operator</a:t>
                      </a:r>
                    </a:p>
                  </a:txBody>
                  <a:tcPr marL="27884" marR="66921" marT="33461" marB="33461" anchor="ctr">
                    <a:lnL>
                      <a:noFill/>
                    </a:lnL>
                    <a:lnR>
                      <a:noFill/>
                    </a:lnR>
                    <a:lnT>
                      <a:noFill/>
                    </a:lnT>
                    <a:lnB>
                      <a:noFill/>
                    </a:lnB>
                  </a:tcPr>
                </a:tc>
                <a:tc>
                  <a:txBody>
                    <a:bodyPr/>
                    <a:lstStyle/>
                    <a:p>
                      <a:pPr algn="ctr"/>
                      <a:r>
                        <a:rPr lang="en-US" sz="1300" dirty="0">
                          <a:effectLst/>
                        </a:rPr>
                        <a:t>A / B = 0.5</a:t>
                      </a:r>
                    </a:p>
                  </a:txBody>
                  <a:tcPr marL="27884" marR="66921" marT="33461" marB="33461" anchor="ctr">
                    <a:lnL>
                      <a:noFill/>
                    </a:lnL>
                    <a:lnR>
                      <a:noFill/>
                    </a:lnR>
                    <a:lnT>
                      <a:noFill/>
                    </a:lnT>
                    <a:lnB>
                      <a:noFill/>
                    </a:lnB>
                  </a:tcPr>
                </a:tc>
                <a:extLst>
                  <a:ext uri="{0D108BD9-81ED-4DB2-BD59-A6C34878D82A}">
                    <a16:rowId xmlns:a16="http://schemas.microsoft.com/office/drawing/2014/main" val="4008036297"/>
                  </a:ext>
                </a:extLst>
              </a:tr>
              <a:tr h="669213">
                <a:tc>
                  <a:txBody>
                    <a:bodyPr/>
                    <a:lstStyle/>
                    <a:p>
                      <a:pPr algn="ctr"/>
                      <a:r>
                        <a:rPr lang="en-US" sz="1300" dirty="0">
                          <a:effectLst/>
                        </a:rPr>
                        <a:t>% Modulus</a:t>
                      </a:r>
                    </a:p>
                  </a:txBody>
                  <a:tcPr marL="27884" marR="66921" marT="33461" marB="33461" anchor="ctr">
                    <a:lnL>
                      <a:noFill/>
                    </a:lnL>
                    <a:lnR>
                      <a:noFill/>
                    </a:lnR>
                    <a:lnT>
                      <a:noFill/>
                    </a:lnT>
                    <a:lnB>
                      <a:noFill/>
                    </a:lnB>
                  </a:tcPr>
                </a:tc>
                <a:tc>
                  <a:txBody>
                    <a:bodyPr/>
                    <a:lstStyle/>
                    <a:p>
                      <a:pPr algn="ctr"/>
                      <a:r>
                        <a:rPr lang="en-US" sz="1300">
                          <a:effectLst/>
                        </a:rPr>
                        <a:t>Divides left hand operand by right hand operand and returns remainder</a:t>
                      </a:r>
                    </a:p>
                  </a:txBody>
                  <a:tcPr marL="27884" marR="66921" marT="33461" marB="33461" anchor="ctr">
                    <a:lnL>
                      <a:noFill/>
                    </a:lnL>
                    <a:lnR>
                      <a:noFill/>
                    </a:lnR>
                    <a:lnT>
                      <a:noFill/>
                    </a:lnT>
                    <a:lnB>
                      <a:noFill/>
                    </a:lnB>
                  </a:tcPr>
                </a:tc>
                <a:tc>
                  <a:txBody>
                    <a:bodyPr/>
                    <a:lstStyle/>
                    <a:p>
                      <a:pPr algn="ctr"/>
                      <a:r>
                        <a:rPr lang="en-US" sz="1300">
                          <a:effectLst/>
                        </a:rPr>
                        <a:t>B % A = 0</a:t>
                      </a:r>
                    </a:p>
                  </a:txBody>
                  <a:tcPr marL="27884" marR="66921" marT="33461" marB="33461" anchor="ctr">
                    <a:lnL>
                      <a:noFill/>
                    </a:lnL>
                    <a:lnR>
                      <a:noFill/>
                    </a:lnR>
                    <a:lnT>
                      <a:noFill/>
                    </a:lnT>
                    <a:lnB>
                      <a:noFill/>
                    </a:lnB>
                  </a:tcPr>
                </a:tc>
                <a:extLst>
                  <a:ext uri="{0D108BD9-81ED-4DB2-BD59-A6C34878D82A}">
                    <a16:rowId xmlns:a16="http://schemas.microsoft.com/office/drawing/2014/main" val="3673820843"/>
                  </a:ext>
                </a:extLst>
              </a:tr>
              <a:tr h="669213">
                <a:tc>
                  <a:txBody>
                    <a:bodyPr/>
                    <a:lstStyle/>
                    <a:p>
                      <a:pPr algn="ctr"/>
                      <a:r>
                        <a:rPr lang="en-US" sz="1300">
                          <a:effectLst/>
                        </a:rPr>
                        <a:t>** Exponent</a:t>
                      </a:r>
                    </a:p>
                  </a:txBody>
                  <a:tcPr marL="27884" marR="66921" marT="33461" marB="33461" anchor="ctr">
                    <a:lnL>
                      <a:noFill/>
                    </a:lnL>
                    <a:lnR>
                      <a:noFill/>
                    </a:lnR>
                    <a:lnT>
                      <a:noFill/>
                    </a:lnT>
                    <a:lnB>
                      <a:noFill/>
                    </a:lnB>
                  </a:tcPr>
                </a:tc>
                <a:tc>
                  <a:txBody>
                    <a:bodyPr/>
                    <a:lstStyle/>
                    <a:p>
                      <a:pPr algn="ctr"/>
                      <a:r>
                        <a:rPr lang="en-US" sz="1300" dirty="0">
                          <a:effectLst/>
                        </a:rPr>
                        <a:t>Performs exponential (power) calculation on operators</a:t>
                      </a:r>
                    </a:p>
                  </a:txBody>
                  <a:tcPr marL="27884" marR="66921" marT="33461" marB="33461" anchor="ctr">
                    <a:lnL>
                      <a:noFill/>
                    </a:lnL>
                    <a:lnR>
                      <a:noFill/>
                    </a:lnR>
                    <a:lnT>
                      <a:noFill/>
                    </a:lnT>
                    <a:lnB>
                      <a:noFill/>
                    </a:lnB>
                  </a:tcPr>
                </a:tc>
                <a:tc>
                  <a:txBody>
                    <a:bodyPr/>
                    <a:lstStyle/>
                    <a:p>
                      <a:pPr algn="ctr"/>
                      <a:r>
                        <a:rPr lang="en-US" sz="1300" dirty="0">
                          <a:effectLst/>
                        </a:rPr>
                        <a:t>A ** B = 10 to the power 20</a:t>
                      </a:r>
                    </a:p>
                  </a:txBody>
                  <a:tcPr marL="27884" marR="66921" marT="33461" marB="33461" anchor="ctr">
                    <a:lnL>
                      <a:noFill/>
                    </a:lnL>
                    <a:lnR>
                      <a:noFill/>
                    </a:lnR>
                    <a:lnT>
                      <a:noFill/>
                    </a:lnT>
                    <a:lnB>
                      <a:noFill/>
                    </a:lnB>
                  </a:tcPr>
                </a:tc>
                <a:extLst>
                  <a:ext uri="{0D108BD9-81ED-4DB2-BD59-A6C34878D82A}">
                    <a16:rowId xmlns:a16="http://schemas.microsoft.com/office/drawing/2014/main" val="1559750110"/>
                  </a:ext>
                </a:extLst>
              </a:tr>
            </a:tbl>
          </a:graphicData>
        </a:graphic>
      </p:graphicFrame>
    </p:spTree>
    <p:extLst>
      <p:ext uri="{BB962C8B-B14F-4D97-AF65-F5344CB8AC3E}">
        <p14:creationId xmlns:p14="http://schemas.microsoft.com/office/powerpoint/2010/main" val="3528709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56BF-51E5-49A1-81FD-89687D761F6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0F70A15-53F0-4737-8D09-8F8EC0FAEB46}"/>
              </a:ext>
            </a:extLst>
          </p:cNvPr>
          <p:cNvSpPr>
            <a:spLocks noGrp="1"/>
          </p:cNvSpPr>
          <p:nvPr>
            <p:ph idx="1"/>
          </p:nvPr>
        </p:nvSpPr>
        <p:spPr>
          <a:xfrm>
            <a:off x="677334" y="1418253"/>
            <a:ext cx="8596668" cy="4623109"/>
          </a:xfrm>
        </p:spPr>
        <p:txBody>
          <a:bodyPr>
            <a:noAutofit/>
          </a:bodyPr>
          <a:lstStyle/>
          <a:p>
            <a:pPr marL="0" indent="0">
              <a:buNone/>
            </a:pPr>
            <a:r>
              <a:rPr lang="en-US" dirty="0"/>
              <a:t>Consider the example below:</a:t>
            </a:r>
          </a:p>
          <a:p>
            <a:pPr marL="0" indent="0">
              <a:buNone/>
            </a:pPr>
            <a:r>
              <a:rPr lang="en-US" dirty="0"/>
              <a:t>a = 21 </a:t>
            </a:r>
          </a:p>
          <a:p>
            <a:pPr marL="0" indent="0">
              <a:buNone/>
            </a:pPr>
            <a:r>
              <a:rPr lang="en-US" dirty="0"/>
              <a:t>b = 10</a:t>
            </a:r>
          </a:p>
          <a:p>
            <a:pPr marL="0" indent="0">
              <a:buNone/>
            </a:pPr>
            <a:r>
              <a:rPr lang="en-US" dirty="0"/>
              <a:t>c = 0</a:t>
            </a:r>
          </a:p>
          <a:p>
            <a:pPr marL="0" indent="0">
              <a:buNone/>
            </a:pPr>
            <a:endParaRPr lang="en-US" dirty="0"/>
          </a:p>
          <a:p>
            <a:pPr marL="0" indent="0">
              <a:buNone/>
            </a:pPr>
            <a:r>
              <a:rPr lang="en-US" dirty="0"/>
              <a:t>c = a + b</a:t>
            </a:r>
          </a:p>
          <a:p>
            <a:pPr marL="0" indent="0">
              <a:buNone/>
            </a:pPr>
            <a:r>
              <a:rPr lang="en-US" dirty="0"/>
              <a:t>print ( c )</a:t>
            </a:r>
          </a:p>
          <a:p>
            <a:pPr marL="0" indent="0">
              <a:buNone/>
            </a:pPr>
            <a:endParaRPr lang="en-US" dirty="0"/>
          </a:p>
          <a:p>
            <a:pPr marL="0" indent="0">
              <a:buNone/>
            </a:pPr>
            <a:r>
              <a:rPr lang="en-US" dirty="0"/>
              <a:t>c = a - b</a:t>
            </a:r>
          </a:p>
          <a:p>
            <a:pPr marL="0" indent="0">
              <a:buNone/>
            </a:pPr>
            <a:r>
              <a:rPr lang="en-US" dirty="0"/>
              <a:t>print ( c )</a:t>
            </a:r>
          </a:p>
        </p:txBody>
      </p:sp>
    </p:spTree>
    <p:extLst>
      <p:ext uri="{BB962C8B-B14F-4D97-AF65-F5344CB8AC3E}">
        <p14:creationId xmlns:p14="http://schemas.microsoft.com/office/powerpoint/2010/main" val="331032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8153-F638-480F-A69F-5C464695FF39}"/>
              </a:ext>
            </a:extLst>
          </p:cNvPr>
          <p:cNvSpPr>
            <a:spLocks noGrp="1"/>
          </p:cNvSpPr>
          <p:nvPr>
            <p:ph type="title"/>
          </p:nvPr>
        </p:nvSpPr>
        <p:spPr>
          <a:xfrm>
            <a:off x="677334" y="609600"/>
            <a:ext cx="8596668" cy="827314"/>
          </a:xfrm>
        </p:spPr>
        <p:txBody>
          <a:bodyPr/>
          <a:lstStyle/>
          <a:p>
            <a:r>
              <a:rPr lang="en-US" dirty="0"/>
              <a:t>Example</a:t>
            </a:r>
          </a:p>
        </p:txBody>
      </p:sp>
      <p:sp>
        <p:nvSpPr>
          <p:cNvPr id="3" name="Content Placeholder 2">
            <a:extLst>
              <a:ext uri="{FF2B5EF4-FFF2-40B4-BE49-F238E27FC236}">
                <a16:creationId xmlns:a16="http://schemas.microsoft.com/office/drawing/2014/main" id="{E0687759-06A6-4B18-94E3-0FC64FB9E969}"/>
              </a:ext>
            </a:extLst>
          </p:cNvPr>
          <p:cNvSpPr>
            <a:spLocks noGrp="1"/>
          </p:cNvSpPr>
          <p:nvPr>
            <p:ph idx="1"/>
          </p:nvPr>
        </p:nvSpPr>
        <p:spPr/>
        <p:txBody>
          <a:bodyPr>
            <a:normAutofit fontScale="85000" lnSpcReduction="20000"/>
          </a:bodyPr>
          <a:lstStyle/>
          <a:p>
            <a:pPr marL="0" indent="0">
              <a:buNone/>
            </a:pPr>
            <a:r>
              <a:rPr lang="en-US" dirty="0"/>
              <a:t> c = a * b</a:t>
            </a:r>
          </a:p>
          <a:p>
            <a:pPr marL="0" indent="0">
              <a:buNone/>
            </a:pPr>
            <a:r>
              <a:rPr lang="en-US" dirty="0"/>
              <a:t>print ( c )</a:t>
            </a:r>
          </a:p>
          <a:p>
            <a:pPr marL="0" indent="0">
              <a:buNone/>
            </a:pPr>
            <a:r>
              <a:rPr lang="en-US" dirty="0"/>
              <a:t> c = a / b</a:t>
            </a:r>
          </a:p>
          <a:p>
            <a:pPr marL="0" indent="0">
              <a:buNone/>
            </a:pPr>
            <a:r>
              <a:rPr lang="en-US" dirty="0"/>
              <a:t>print ( c )</a:t>
            </a:r>
          </a:p>
          <a:p>
            <a:pPr marL="0" indent="0">
              <a:buNone/>
            </a:pPr>
            <a:r>
              <a:rPr lang="en-US" dirty="0"/>
              <a:t> </a:t>
            </a:r>
          </a:p>
          <a:p>
            <a:pPr marL="0" indent="0">
              <a:buNone/>
            </a:pPr>
            <a:r>
              <a:rPr lang="en-US" dirty="0"/>
              <a:t>c = a % b</a:t>
            </a:r>
          </a:p>
          <a:p>
            <a:pPr marL="0" indent="0">
              <a:buNone/>
            </a:pPr>
            <a:r>
              <a:rPr lang="en-US" dirty="0"/>
              <a:t>print ( c )</a:t>
            </a:r>
          </a:p>
          <a:p>
            <a:pPr marL="0" indent="0">
              <a:buNone/>
            </a:pPr>
            <a:r>
              <a:rPr lang="en-US" dirty="0"/>
              <a:t>a = 2</a:t>
            </a:r>
          </a:p>
          <a:p>
            <a:pPr marL="0" indent="0">
              <a:buNone/>
            </a:pPr>
            <a:r>
              <a:rPr lang="en-US" dirty="0"/>
              <a:t>b = 3</a:t>
            </a:r>
          </a:p>
          <a:p>
            <a:pPr marL="0" indent="0">
              <a:buNone/>
            </a:pPr>
            <a:r>
              <a:rPr lang="en-US" dirty="0"/>
              <a:t>c = a**b</a:t>
            </a:r>
          </a:p>
          <a:p>
            <a:pPr marL="0" indent="0">
              <a:buNone/>
            </a:pPr>
            <a:r>
              <a:rPr lang="en-US" dirty="0"/>
              <a:t>print ( c )</a:t>
            </a:r>
          </a:p>
          <a:p>
            <a:pPr marL="0" indent="0">
              <a:buNone/>
            </a:pPr>
            <a:r>
              <a:rPr lang="en-US" dirty="0"/>
              <a:t>Output = 31, 11, 210, 2.1, 1, 8</a:t>
            </a:r>
          </a:p>
          <a:p>
            <a:pPr marL="0" indent="0">
              <a:buNone/>
            </a:pPr>
            <a:endParaRPr lang="en-US" dirty="0"/>
          </a:p>
        </p:txBody>
      </p:sp>
    </p:spTree>
    <p:extLst>
      <p:ext uri="{BB962C8B-B14F-4D97-AF65-F5344CB8AC3E}">
        <p14:creationId xmlns:p14="http://schemas.microsoft.com/office/powerpoint/2010/main" val="1211769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1363-93CC-446A-99E0-D4BAFEDAC941}"/>
              </a:ext>
            </a:extLst>
          </p:cNvPr>
          <p:cNvSpPr>
            <a:spLocks noGrp="1"/>
          </p:cNvSpPr>
          <p:nvPr>
            <p:ph type="title"/>
          </p:nvPr>
        </p:nvSpPr>
        <p:spPr/>
        <p:txBody>
          <a:bodyPr/>
          <a:lstStyle/>
          <a:p>
            <a:r>
              <a:rPr lang="en-US" dirty="0"/>
              <a:t>Comparison- Operator</a:t>
            </a:r>
          </a:p>
        </p:txBody>
      </p:sp>
      <p:sp>
        <p:nvSpPr>
          <p:cNvPr id="3" name="Content Placeholder 2">
            <a:extLst>
              <a:ext uri="{FF2B5EF4-FFF2-40B4-BE49-F238E27FC236}">
                <a16:creationId xmlns:a16="http://schemas.microsoft.com/office/drawing/2014/main" id="{94331077-3FA1-44B6-9330-DD8014902570}"/>
              </a:ext>
            </a:extLst>
          </p:cNvPr>
          <p:cNvSpPr>
            <a:spLocks noGrp="1"/>
          </p:cNvSpPr>
          <p:nvPr>
            <p:ph idx="1"/>
          </p:nvPr>
        </p:nvSpPr>
        <p:spPr>
          <a:xfrm>
            <a:off x="677334" y="1554099"/>
            <a:ext cx="8596668" cy="3880773"/>
          </a:xfrm>
        </p:spPr>
        <p:txBody>
          <a:bodyPr/>
          <a:lstStyle/>
          <a:p>
            <a:pPr marL="0" indent="0">
              <a:buNone/>
            </a:pPr>
            <a:r>
              <a:rPr lang="en-US" sz="1600" dirty="0">
                <a:latin typeface="Calibri" panose="020F0502020204030204" pitchFamily="34" charset="0"/>
                <a:cs typeface="Calibri" panose="020F0502020204030204" pitchFamily="34" charset="0"/>
              </a:rPr>
              <a:t>These Operators compare the values on either sides of them and decide the relation among them. </a:t>
            </a:r>
          </a:p>
          <a:p>
            <a:pPr marL="0" indent="0">
              <a:buNone/>
            </a:pPr>
            <a:r>
              <a:rPr lang="en-US" sz="1600" dirty="0">
                <a:latin typeface="Calibri" panose="020F0502020204030204" pitchFamily="34" charset="0"/>
                <a:cs typeface="Calibri" panose="020F0502020204030204" pitchFamily="34" charset="0"/>
              </a:rPr>
              <a:t>Assume A = 10 and B = 20.</a:t>
            </a: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dirty="0"/>
          </a:p>
        </p:txBody>
      </p:sp>
      <p:graphicFrame>
        <p:nvGraphicFramePr>
          <p:cNvPr id="9" name="Table 9">
            <a:extLst>
              <a:ext uri="{FF2B5EF4-FFF2-40B4-BE49-F238E27FC236}">
                <a16:creationId xmlns:a16="http://schemas.microsoft.com/office/drawing/2014/main" id="{326F561C-C9FE-42B8-9F07-B4BC0D6A85B7}"/>
              </a:ext>
            </a:extLst>
          </p:cNvPr>
          <p:cNvGraphicFramePr>
            <a:graphicFrameLocks noGrp="1"/>
          </p:cNvGraphicFramePr>
          <p:nvPr>
            <p:extLst>
              <p:ext uri="{D42A27DB-BD31-4B8C-83A1-F6EECF244321}">
                <p14:modId xmlns:p14="http://schemas.microsoft.com/office/powerpoint/2010/main" val="4200685288"/>
              </p:ext>
            </p:extLst>
          </p:nvPr>
        </p:nvGraphicFramePr>
        <p:xfrm>
          <a:off x="392438" y="2259217"/>
          <a:ext cx="9255415" cy="3837215"/>
        </p:xfrm>
        <a:graphic>
          <a:graphicData uri="http://schemas.openxmlformats.org/drawingml/2006/table">
            <a:tbl>
              <a:tblPr firstRow="1" bandRow="1">
                <a:tableStyleId>{5C22544A-7EE6-4342-B048-85BDC9FD1C3A}</a:tableStyleId>
              </a:tblPr>
              <a:tblGrid>
                <a:gridCol w="960401">
                  <a:extLst>
                    <a:ext uri="{9D8B030D-6E8A-4147-A177-3AD203B41FA5}">
                      <a16:colId xmlns:a16="http://schemas.microsoft.com/office/drawing/2014/main" val="2734880801"/>
                    </a:ext>
                  </a:extLst>
                </a:gridCol>
                <a:gridCol w="5209875">
                  <a:extLst>
                    <a:ext uri="{9D8B030D-6E8A-4147-A177-3AD203B41FA5}">
                      <a16:colId xmlns:a16="http://schemas.microsoft.com/office/drawing/2014/main" val="3796701578"/>
                    </a:ext>
                  </a:extLst>
                </a:gridCol>
                <a:gridCol w="3085139">
                  <a:extLst>
                    <a:ext uri="{9D8B030D-6E8A-4147-A177-3AD203B41FA5}">
                      <a16:colId xmlns:a16="http://schemas.microsoft.com/office/drawing/2014/main" val="1643533892"/>
                    </a:ext>
                  </a:extLst>
                </a:gridCol>
              </a:tblGrid>
              <a:tr h="362495">
                <a:tc>
                  <a:txBody>
                    <a:bodyPr/>
                    <a:lstStyle/>
                    <a:p>
                      <a:r>
                        <a:rPr lang="en-US" sz="1600" dirty="0">
                          <a:solidFill>
                            <a:schemeClr val="tx1"/>
                          </a:solidFill>
                          <a:latin typeface="Calibri" panose="020F0502020204030204" pitchFamily="34" charset="0"/>
                          <a:cs typeface="Calibri" panose="020F0502020204030204" pitchFamily="34" charset="0"/>
                        </a:rPr>
                        <a:t>Operator</a:t>
                      </a:r>
                    </a:p>
                  </a:txBody>
                  <a:tcPr/>
                </a:tc>
                <a:tc>
                  <a:txBody>
                    <a:bodyPr/>
                    <a:lstStyle/>
                    <a:p>
                      <a:r>
                        <a:rPr lang="en-US" sz="1600" dirty="0">
                          <a:solidFill>
                            <a:schemeClr val="tx1"/>
                          </a:solidFill>
                          <a:latin typeface="Calibri" panose="020F0502020204030204" pitchFamily="34" charset="0"/>
                          <a:cs typeface="Calibri" panose="020F0502020204030204" pitchFamily="34" charset="0"/>
                        </a:rPr>
                        <a:t>Description</a:t>
                      </a:r>
                    </a:p>
                  </a:txBody>
                  <a:tcPr/>
                </a:tc>
                <a:tc>
                  <a:txBody>
                    <a:bodyPr/>
                    <a:lstStyle/>
                    <a:p>
                      <a:r>
                        <a:rPr lang="en-US" sz="1600" b="1" i="0" kern="1200" dirty="0">
                          <a:solidFill>
                            <a:schemeClr val="tx1"/>
                          </a:solidFill>
                          <a:effectLst/>
                          <a:latin typeface="Calibri" panose="020F0502020204030204" pitchFamily="34" charset="0"/>
                          <a:ea typeface="+mn-ea"/>
                          <a:cs typeface="Calibri" panose="020F0502020204030204" pitchFamily="34" charset="0"/>
                        </a:rPr>
                        <a:t>Example</a:t>
                      </a:r>
                      <a:endParaRPr lang="en-US" sz="16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81623983"/>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values of two operands are equal, then the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70160973"/>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values of two operands are not equal,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 B) </a:t>
                      </a:r>
                      <a:r>
                        <a:rPr lang="en-US" sz="1600" b="0" i="0" kern="1200">
                          <a:solidFill>
                            <a:schemeClr val="dk1"/>
                          </a:solidFill>
                          <a:effectLst/>
                          <a:latin typeface="Calibri" panose="020F0502020204030204" pitchFamily="34" charset="0"/>
                          <a:ea typeface="+mn-ea"/>
                          <a:cs typeface="Calibri" panose="020F0502020204030204" pitchFamily="34" charset="0"/>
                        </a:rPr>
                        <a:t>is  </a:t>
                      </a:r>
                      <a:r>
                        <a:rPr lang="en-US" sz="1600" b="0" i="0" kern="1200" dirty="0">
                          <a:solidFill>
                            <a:schemeClr val="dk1"/>
                          </a:solidFill>
                          <a:effectLst/>
                          <a:latin typeface="Calibri" panose="020F0502020204030204" pitchFamily="34" charset="0"/>
                          <a:ea typeface="+mn-ea"/>
                          <a:cs typeface="Calibri" panose="020F0502020204030204" pitchFamily="34" charset="0"/>
                        </a:rPr>
                        <a:t>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95084426"/>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&gt;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greater than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&gt;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80573265"/>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 &lt;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less than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 (a &lt;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6122077"/>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&gt;=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greater than or equal to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&gt;=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627120"/>
                  </a:ext>
                </a:extLst>
              </a:tr>
              <a:tr h="566089">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&lt;=</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If the value of left operand is less than or equal to the value of right operand, then condition becomes true.</a:t>
                      </a:r>
                      <a:endParaRPr lang="en-US" sz="1600" dirty="0">
                        <a:latin typeface="Calibri" panose="020F0502020204030204" pitchFamily="34" charset="0"/>
                        <a:cs typeface="Calibri" panose="020F0502020204030204" pitchFamily="34" charset="0"/>
                      </a:endParaRPr>
                    </a:p>
                  </a:txBody>
                  <a:tcPr/>
                </a:tc>
                <a:tc>
                  <a:txBody>
                    <a:bodyPr/>
                    <a:lstStyle/>
                    <a:p>
                      <a:r>
                        <a:rPr lang="en-US" sz="1600" b="0" i="0" kern="1200" dirty="0">
                          <a:solidFill>
                            <a:schemeClr val="dk1"/>
                          </a:solidFill>
                          <a:effectLst/>
                          <a:latin typeface="Calibri" panose="020F0502020204030204" pitchFamily="34" charset="0"/>
                          <a:ea typeface="+mn-ea"/>
                          <a:cs typeface="Calibri" panose="020F0502020204030204" pitchFamily="34" charset="0"/>
                        </a:rPr>
                        <a:t>(a &lt;= b) is true</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79464520"/>
                  </a:ext>
                </a:extLst>
              </a:tr>
            </a:tbl>
          </a:graphicData>
        </a:graphic>
      </p:graphicFrame>
    </p:spTree>
    <p:extLst>
      <p:ext uri="{BB962C8B-B14F-4D97-AF65-F5344CB8AC3E}">
        <p14:creationId xmlns:p14="http://schemas.microsoft.com/office/powerpoint/2010/main" val="115189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23B5-E192-4EFF-B6B8-6FA75942B5E3}"/>
              </a:ext>
            </a:extLst>
          </p:cNvPr>
          <p:cNvSpPr>
            <a:spLocks noGrp="1"/>
          </p:cNvSpPr>
          <p:nvPr>
            <p:ph type="title"/>
          </p:nvPr>
        </p:nvSpPr>
        <p:spPr/>
        <p:txBody>
          <a:bodyPr/>
          <a:lstStyle/>
          <a:p>
            <a:r>
              <a:rPr lang="en-US" dirty="0"/>
              <a:t>Why Python ?</a:t>
            </a:r>
          </a:p>
        </p:txBody>
      </p:sp>
      <p:sp>
        <p:nvSpPr>
          <p:cNvPr id="3" name="Content Placeholder 2">
            <a:extLst>
              <a:ext uri="{FF2B5EF4-FFF2-40B4-BE49-F238E27FC236}">
                <a16:creationId xmlns:a16="http://schemas.microsoft.com/office/drawing/2014/main" id="{30BC4DF5-DA19-476D-A4AB-60394AF5FBF0}"/>
              </a:ext>
            </a:extLst>
          </p:cNvPr>
          <p:cNvSpPr>
            <a:spLocks noGrp="1"/>
          </p:cNvSpPr>
          <p:nvPr>
            <p:ph idx="1"/>
          </p:nvPr>
        </p:nvSpPr>
        <p:spPr>
          <a:xfrm>
            <a:off x="677333" y="1317812"/>
            <a:ext cx="9771031" cy="5163669"/>
          </a:xfrm>
        </p:spPr>
        <p:txBody>
          <a:bodyPr>
            <a:normAutofit fontScale="62500" lnSpcReduction="20000"/>
          </a:bodyPr>
          <a:lstStyle/>
          <a:p>
            <a:pPr marL="0" indent="0">
              <a:buNone/>
            </a:pPr>
            <a:r>
              <a:rPr lang="en-US" sz="3200" dirty="0">
                <a:latin typeface="Calibri" panose="020F0502020204030204" pitchFamily="34" charset="0"/>
                <a:cs typeface="Calibri" panose="020F0502020204030204" pitchFamily="34" charset="0"/>
              </a:rPr>
              <a:t>You would wonder why use Python anyways?</a:t>
            </a:r>
          </a:p>
          <a:p>
            <a:pPr marL="0" indent="0">
              <a:buNone/>
            </a:pPr>
            <a:r>
              <a:rPr lang="en-US" sz="3200" dirty="0">
                <a:latin typeface="Calibri" panose="020F0502020204030204" pitchFamily="34" charset="0"/>
                <a:cs typeface="Calibri" panose="020F0502020204030204" pitchFamily="34" charset="0"/>
              </a:rPr>
              <a:t>Let me help you understand using the keywords in the formal definition of Python.</a:t>
            </a:r>
          </a:p>
          <a:p>
            <a:r>
              <a:rPr lang="en-US" sz="3200" b="1" dirty="0">
                <a:latin typeface="Calibri" panose="020F0502020204030204" pitchFamily="34" charset="0"/>
                <a:cs typeface="Calibri" panose="020F0502020204030204" pitchFamily="34" charset="0"/>
              </a:rPr>
              <a:t>High Level</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Python derives components from the </a:t>
            </a:r>
            <a:r>
              <a:rPr lang="en-US" sz="3200" b="1" dirty="0">
                <a:latin typeface="Calibri" panose="020F0502020204030204" pitchFamily="34" charset="0"/>
                <a:cs typeface="Calibri" panose="020F0502020204030204" pitchFamily="34" charset="0"/>
              </a:rPr>
              <a:t>natural language</a:t>
            </a:r>
            <a:r>
              <a:rPr lang="en-US" sz="3200" dirty="0">
                <a:latin typeface="Calibri" panose="020F0502020204030204" pitchFamily="34" charset="0"/>
                <a:cs typeface="Calibri" panose="020F0502020204030204" pitchFamily="34" charset="0"/>
              </a:rPr>
              <a:t> that we humans use to communicate with each other. This makes it easier for anyone to try and relate what exactly could be happening without the burden of going through tons of </a:t>
            </a:r>
            <a:r>
              <a:rPr lang="en-US" sz="3200" b="1" dirty="0">
                <a:latin typeface="Calibri" panose="020F0502020204030204" pitchFamily="34" charset="0"/>
                <a:cs typeface="Calibri" panose="020F0502020204030204" pitchFamily="34" charset="0"/>
              </a:rPr>
              <a:t>machine code</a:t>
            </a:r>
            <a:r>
              <a:rPr lang="en-US" sz="3200" dirty="0">
                <a:latin typeface="Calibri" panose="020F0502020204030204" pitchFamily="34" charset="0"/>
                <a:cs typeface="Calibri" panose="020F0502020204030204" pitchFamily="34" charset="0"/>
              </a:rPr>
              <a:t>.</a:t>
            </a:r>
          </a:p>
          <a:p>
            <a:r>
              <a:rPr lang="en-US" sz="3200" b="1" dirty="0">
                <a:latin typeface="Calibri" panose="020F0502020204030204" pitchFamily="34" charset="0"/>
                <a:cs typeface="Calibri" panose="020F0502020204030204" pitchFamily="34" charset="0"/>
              </a:rPr>
              <a:t>Interpreted</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Python codes are compiled </a:t>
            </a:r>
            <a:r>
              <a:rPr lang="en-US" sz="3200" b="1" dirty="0">
                <a:latin typeface="Calibri" panose="020F0502020204030204" pitchFamily="34" charset="0"/>
                <a:cs typeface="Calibri" panose="020F0502020204030204" pitchFamily="34" charset="0"/>
              </a:rPr>
              <a:t>line-by-line</a:t>
            </a:r>
            <a:r>
              <a:rPr lang="en-US" sz="3200" dirty="0">
                <a:latin typeface="Calibri" panose="020F0502020204030204" pitchFamily="34" charset="0"/>
                <a:cs typeface="Calibri" panose="020F0502020204030204" pitchFamily="34" charset="0"/>
              </a:rPr>
              <a:t> which makes debugging errors much easier and efficient. But this comes at a cost as it is much slower than other programming languages.</a:t>
            </a:r>
          </a:p>
          <a:p>
            <a:r>
              <a:rPr lang="en-US" sz="3200" b="1" dirty="0">
                <a:latin typeface="Calibri" panose="020F0502020204030204" pitchFamily="34" charset="0"/>
                <a:cs typeface="Calibri" panose="020F0502020204030204" pitchFamily="34" charset="0"/>
              </a:rPr>
              <a:t>Easy Syntax</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Python makes use of </a:t>
            </a:r>
            <a:r>
              <a:rPr lang="en-US" sz="3200" b="1" dirty="0">
                <a:latin typeface="Calibri" panose="020F0502020204030204" pitchFamily="34" charset="0"/>
                <a:cs typeface="Calibri" panose="020F0502020204030204" pitchFamily="34" charset="0"/>
              </a:rPr>
              <a:t>indentations</a:t>
            </a:r>
            <a:r>
              <a:rPr lang="en-US" sz="3200" dirty="0">
                <a:latin typeface="Calibri" panose="020F0502020204030204" pitchFamily="34" charset="0"/>
                <a:cs typeface="Calibri" panose="020F0502020204030204" pitchFamily="34" charset="0"/>
              </a:rPr>
              <a:t> instead of braces to distinguish what blocks of code come under which class or function. This makes the code look well </a:t>
            </a:r>
            <a:r>
              <a:rPr lang="en-US" sz="3200" b="1" dirty="0">
                <a:latin typeface="Calibri" panose="020F0502020204030204" pitchFamily="34" charset="0"/>
                <a:cs typeface="Calibri" panose="020F0502020204030204" pitchFamily="34" charset="0"/>
              </a:rPr>
              <a:t>distributed</a:t>
            </a:r>
            <a:r>
              <a:rPr lang="en-US" sz="3200" dirty="0">
                <a:latin typeface="Calibri" panose="020F0502020204030204" pitchFamily="34" charset="0"/>
                <a:cs typeface="Calibri" panose="020F0502020204030204" pitchFamily="34" charset="0"/>
              </a:rPr>
              <a:t> and makes it easy for anyone to read it.</a:t>
            </a:r>
          </a:p>
          <a:p>
            <a:r>
              <a:rPr lang="en-US" sz="3200" b="1" dirty="0">
                <a:latin typeface="Calibri" panose="020F0502020204030204" pitchFamily="34" charset="0"/>
                <a:cs typeface="Calibri" panose="020F0502020204030204" pitchFamily="34" charset="0"/>
              </a:rPr>
              <a:t>Dynamic Semantics</a:t>
            </a:r>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If you are an old school coder, you would know that before using anything, you would need to </a:t>
            </a:r>
            <a:r>
              <a:rPr lang="en-US" sz="3200" b="1" dirty="0">
                <a:latin typeface="Calibri" panose="020F0502020204030204" pitchFamily="34" charset="0"/>
                <a:cs typeface="Calibri" panose="020F0502020204030204" pitchFamily="34" charset="0"/>
              </a:rPr>
              <a:t>initialize</a:t>
            </a:r>
            <a:r>
              <a:rPr lang="en-US" sz="3200" dirty="0">
                <a:latin typeface="Calibri" panose="020F0502020204030204" pitchFamily="34" charset="0"/>
                <a:cs typeface="Calibri" panose="020F0502020204030204" pitchFamily="34" charset="0"/>
              </a:rPr>
              <a:t> it. It does all of this </a:t>
            </a:r>
            <a:r>
              <a:rPr lang="en-US" sz="3200" b="1" dirty="0">
                <a:latin typeface="Calibri" panose="020F0502020204030204" pitchFamily="34" charset="0"/>
                <a:cs typeface="Calibri" panose="020F0502020204030204" pitchFamily="34" charset="0"/>
              </a:rPr>
              <a:t>dynamically</a:t>
            </a:r>
            <a:r>
              <a:rPr lang="en-US" sz="32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9643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DF6-AEFD-4D03-AEDA-1721AF7C2A59}"/>
              </a:ext>
            </a:extLst>
          </p:cNvPr>
          <p:cNvSpPr>
            <a:spLocks noGrp="1"/>
          </p:cNvSpPr>
          <p:nvPr>
            <p:ph type="title"/>
          </p:nvPr>
        </p:nvSpPr>
        <p:spPr>
          <a:xfrm>
            <a:off x="677334" y="609600"/>
            <a:ext cx="8596668" cy="706016"/>
          </a:xfrm>
        </p:spPr>
        <p:txBody>
          <a:bodyPr>
            <a:normAutofit/>
          </a:bodyPr>
          <a:lstStyle/>
          <a:p>
            <a:r>
              <a:rPr lang="en-US" sz="2800" dirty="0"/>
              <a:t>Example</a:t>
            </a:r>
          </a:p>
        </p:txBody>
      </p:sp>
      <p:sp>
        <p:nvSpPr>
          <p:cNvPr id="3" name="Content Placeholder 2">
            <a:extLst>
              <a:ext uri="{FF2B5EF4-FFF2-40B4-BE49-F238E27FC236}">
                <a16:creationId xmlns:a16="http://schemas.microsoft.com/office/drawing/2014/main" id="{93F08D27-2E55-4BC5-8142-32EE32E71CF2}"/>
              </a:ext>
            </a:extLst>
          </p:cNvPr>
          <p:cNvSpPr>
            <a:spLocks noGrp="1"/>
          </p:cNvSpPr>
          <p:nvPr>
            <p:ph idx="1"/>
          </p:nvPr>
        </p:nvSpPr>
        <p:spPr>
          <a:xfrm>
            <a:off x="677334" y="1315616"/>
            <a:ext cx="10118184" cy="5262465"/>
          </a:xfrm>
        </p:spPr>
        <p:txBody>
          <a:bodyPr>
            <a:normAutofit fontScale="40000" lnSpcReduction="20000"/>
          </a:bodyPr>
          <a:lstStyle/>
          <a:p>
            <a:pPr marL="0" indent="0">
              <a:buNone/>
            </a:pPr>
            <a:r>
              <a:rPr lang="en-US" sz="3000" dirty="0">
                <a:latin typeface="Calibri" panose="020F0502020204030204" pitchFamily="34" charset="0"/>
                <a:cs typeface="Calibri" panose="020F0502020204030204" pitchFamily="34" charset="0"/>
              </a:rPr>
              <a:t>Consider the example below:</a:t>
            </a:r>
          </a:p>
          <a:p>
            <a:pPr marL="0" indent="0">
              <a:buNone/>
            </a:pPr>
            <a:r>
              <a:rPr lang="en-US" sz="3000" dirty="0">
                <a:latin typeface="Calibri" panose="020F0502020204030204" pitchFamily="34" charset="0"/>
                <a:cs typeface="Calibri" panose="020F0502020204030204" pitchFamily="34" charset="0"/>
              </a:rPr>
              <a:t>a = 21</a:t>
            </a:r>
          </a:p>
          <a:p>
            <a:pPr marL="0" indent="0">
              <a:buNone/>
            </a:pPr>
            <a:r>
              <a:rPr lang="en-US" sz="3000" dirty="0">
                <a:latin typeface="Calibri" panose="020F0502020204030204" pitchFamily="34" charset="0"/>
                <a:cs typeface="Calibri" panose="020F0502020204030204" pitchFamily="34" charset="0"/>
              </a:rPr>
              <a:t>b = 10</a:t>
            </a:r>
          </a:p>
          <a:p>
            <a:pPr marL="0" indent="0">
              <a:buNone/>
            </a:pPr>
            <a:r>
              <a:rPr lang="en-US" sz="3000" dirty="0">
                <a:latin typeface="Calibri" panose="020F0502020204030204" pitchFamily="34" charset="0"/>
                <a:cs typeface="Calibri" panose="020F0502020204030204" pitchFamily="34" charset="0"/>
              </a:rPr>
              <a:t>c = 0</a:t>
            </a:r>
          </a:p>
          <a:p>
            <a:pPr marL="0" indent="0">
              <a:buNone/>
            </a:pPr>
            <a:r>
              <a:rPr lang="en-US" sz="3000" dirty="0">
                <a:latin typeface="Calibri" panose="020F0502020204030204" pitchFamily="34" charset="0"/>
                <a:cs typeface="Calibri" panose="020F0502020204030204" pitchFamily="34" charset="0"/>
              </a:rPr>
              <a:t> if ( a == b ):</a:t>
            </a:r>
          </a:p>
          <a:p>
            <a:pPr marL="0" indent="0">
              <a:buNone/>
            </a:pPr>
            <a:r>
              <a:rPr lang="en-US" sz="3000" dirty="0">
                <a:latin typeface="Calibri" panose="020F0502020204030204" pitchFamily="34" charset="0"/>
                <a:cs typeface="Calibri" panose="020F0502020204030204" pitchFamily="34" charset="0"/>
              </a:rPr>
              <a:t>   print ("a is equal to b")</a:t>
            </a:r>
          </a:p>
          <a:p>
            <a:pPr marL="0" indent="0">
              <a:buNone/>
            </a:pPr>
            <a:r>
              <a:rPr lang="en-US" sz="3000" dirty="0">
                <a:latin typeface="Calibri" panose="020F0502020204030204" pitchFamily="34" charset="0"/>
                <a:cs typeface="Calibri" panose="020F0502020204030204" pitchFamily="34" charset="0"/>
              </a:rPr>
              <a:t>else:</a:t>
            </a:r>
          </a:p>
          <a:p>
            <a:pPr marL="0" indent="0">
              <a:buNone/>
            </a:pPr>
            <a:r>
              <a:rPr lang="en-US" sz="3000" dirty="0">
                <a:latin typeface="Calibri" panose="020F0502020204030204" pitchFamily="34" charset="0"/>
                <a:cs typeface="Calibri" panose="020F0502020204030204" pitchFamily="34" charset="0"/>
              </a:rPr>
              <a:t>   print ("a is not equal to b")</a:t>
            </a:r>
          </a:p>
          <a:p>
            <a:pPr marL="0" indent="0">
              <a:buNone/>
            </a:pPr>
            <a:r>
              <a:rPr lang="en-US" sz="3000" dirty="0">
                <a:latin typeface="Calibri" panose="020F0502020204030204" pitchFamily="34" charset="0"/>
                <a:cs typeface="Calibri" panose="020F0502020204030204" pitchFamily="34" charset="0"/>
              </a:rPr>
              <a:t> if ( a != b ):</a:t>
            </a:r>
          </a:p>
          <a:p>
            <a:pPr marL="0" indent="0">
              <a:buNone/>
            </a:pPr>
            <a:r>
              <a:rPr lang="en-US" sz="3000" dirty="0">
                <a:latin typeface="Calibri" panose="020F0502020204030204" pitchFamily="34" charset="0"/>
                <a:cs typeface="Calibri" panose="020F0502020204030204" pitchFamily="34" charset="0"/>
              </a:rPr>
              <a:t>   print ("a is not equal to b")</a:t>
            </a:r>
          </a:p>
          <a:p>
            <a:pPr marL="0" indent="0">
              <a:buNone/>
            </a:pPr>
            <a:r>
              <a:rPr lang="en-US" sz="3000" dirty="0">
                <a:latin typeface="Calibri" panose="020F0502020204030204" pitchFamily="34" charset="0"/>
                <a:cs typeface="Calibri" panose="020F0502020204030204" pitchFamily="34" charset="0"/>
              </a:rPr>
              <a:t>else:</a:t>
            </a:r>
          </a:p>
          <a:p>
            <a:pPr marL="0" indent="0">
              <a:buNone/>
            </a:pPr>
            <a:r>
              <a:rPr lang="en-US" sz="3000" dirty="0">
                <a:latin typeface="Calibri" panose="020F0502020204030204" pitchFamily="34" charset="0"/>
                <a:cs typeface="Calibri" panose="020F0502020204030204" pitchFamily="34" charset="0"/>
              </a:rPr>
              <a:t>   print ("a is equal to b")</a:t>
            </a:r>
          </a:p>
          <a:p>
            <a:pPr marL="0" indent="0">
              <a:buNone/>
            </a:pPr>
            <a:r>
              <a:rPr lang="en-US" sz="3000" dirty="0">
                <a:latin typeface="Calibri" panose="020F0502020204030204" pitchFamily="34" charset="0"/>
                <a:cs typeface="Calibri" panose="020F0502020204030204" pitchFamily="34" charset="0"/>
              </a:rPr>
              <a:t> if ( a &lt; b ): print ("a is less than b")</a:t>
            </a:r>
          </a:p>
          <a:p>
            <a:pPr marL="0" indent="0">
              <a:buNone/>
            </a:pPr>
            <a:r>
              <a:rPr lang="en-US" sz="3000" dirty="0">
                <a:latin typeface="Calibri" panose="020F0502020204030204" pitchFamily="34" charset="0"/>
                <a:cs typeface="Calibri" panose="020F0502020204030204" pitchFamily="34" charset="0"/>
              </a:rPr>
              <a:t> else: print ("a is not less than b") </a:t>
            </a:r>
          </a:p>
          <a:p>
            <a:pPr marL="0" indent="0">
              <a:buNone/>
            </a:pPr>
            <a:r>
              <a:rPr lang="en-US" sz="3000" dirty="0">
                <a:latin typeface="Calibri" panose="020F0502020204030204" pitchFamily="34" charset="0"/>
                <a:cs typeface="Calibri" panose="020F0502020204030204" pitchFamily="34" charset="0"/>
              </a:rPr>
              <a:t> if ( a &gt; b ):</a:t>
            </a:r>
          </a:p>
          <a:p>
            <a:pPr marL="0" indent="0">
              <a:buNone/>
            </a:pPr>
            <a:r>
              <a:rPr lang="en-US" sz="3000" dirty="0">
                <a:latin typeface="Calibri" panose="020F0502020204030204" pitchFamily="34" charset="0"/>
                <a:cs typeface="Calibri" panose="020F0502020204030204" pitchFamily="34" charset="0"/>
              </a:rPr>
              <a:t>   print ("a is greater than b")</a:t>
            </a:r>
          </a:p>
          <a:p>
            <a:pPr marL="0" indent="0">
              <a:buNone/>
            </a:pPr>
            <a:r>
              <a:rPr lang="en-US" sz="3000" dirty="0">
                <a:latin typeface="Calibri" panose="020F0502020204030204" pitchFamily="34" charset="0"/>
                <a:cs typeface="Calibri" panose="020F0502020204030204" pitchFamily="34" charset="0"/>
              </a:rPr>
              <a:t>else:</a:t>
            </a:r>
          </a:p>
          <a:p>
            <a:pPr marL="0" indent="0">
              <a:buNone/>
            </a:pPr>
            <a:r>
              <a:rPr lang="en-US" sz="3000" dirty="0">
                <a:latin typeface="Calibri" panose="020F0502020204030204" pitchFamily="34" charset="0"/>
                <a:cs typeface="Calibri" panose="020F0502020204030204" pitchFamily="34" charset="0"/>
              </a:rPr>
              <a:t>   print ("a is not greater than b")</a:t>
            </a:r>
          </a:p>
          <a:p>
            <a:pPr marL="0" indent="0">
              <a:buNone/>
            </a:pPr>
            <a:r>
              <a:rPr lang="en-US" dirty="0"/>
              <a:t> </a:t>
            </a:r>
          </a:p>
        </p:txBody>
      </p:sp>
    </p:spTree>
    <p:extLst>
      <p:ext uri="{BB962C8B-B14F-4D97-AF65-F5344CB8AC3E}">
        <p14:creationId xmlns:p14="http://schemas.microsoft.com/office/powerpoint/2010/main" val="2605459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84E1-13CB-4BE2-AE67-069CC28F68EB}"/>
              </a:ext>
            </a:extLst>
          </p:cNvPr>
          <p:cNvSpPr>
            <a:spLocks noGrp="1"/>
          </p:cNvSpPr>
          <p:nvPr>
            <p:ph type="title"/>
          </p:nvPr>
        </p:nvSpPr>
        <p:spPr>
          <a:xfrm>
            <a:off x="677334" y="609600"/>
            <a:ext cx="8596668" cy="845976"/>
          </a:xfrm>
        </p:spPr>
        <p:txBody>
          <a:bodyPr>
            <a:normAutofit/>
          </a:bodyPr>
          <a:lstStyle/>
          <a:p>
            <a:r>
              <a:rPr lang="en-US" sz="2800" dirty="0"/>
              <a:t>Example</a:t>
            </a:r>
          </a:p>
        </p:txBody>
      </p:sp>
      <p:sp>
        <p:nvSpPr>
          <p:cNvPr id="3" name="Content Placeholder 2">
            <a:extLst>
              <a:ext uri="{FF2B5EF4-FFF2-40B4-BE49-F238E27FC236}">
                <a16:creationId xmlns:a16="http://schemas.microsoft.com/office/drawing/2014/main" id="{72CAF878-6F1E-4D55-BF87-1CB584FB4A77}"/>
              </a:ext>
            </a:extLst>
          </p:cNvPr>
          <p:cNvSpPr>
            <a:spLocks noGrp="1"/>
          </p:cNvSpPr>
          <p:nvPr>
            <p:ph idx="1"/>
          </p:nvPr>
        </p:nvSpPr>
        <p:spPr>
          <a:xfrm>
            <a:off x="593359" y="1115561"/>
            <a:ext cx="8596668" cy="4781386"/>
          </a:xfrm>
        </p:spPr>
        <p:txBody>
          <a:bodyPr>
            <a:normAutofit fontScale="85000" lnSpcReduction="20000"/>
          </a:bodyPr>
          <a:lstStyle/>
          <a:p>
            <a:pPr marL="0" indent="0">
              <a:buNone/>
            </a:pPr>
            <a:r>
              <a:rPr lang="en-US" dirty="0"/>
              <a:t>a = 5</a:t>
            </a:r>
          </a:p>
          <a:p>
            <a:pPr marL="0" indent="0">
              <a:buNone/>
            </a:pPr>
            <a:r>
              <a:rPr lang="en-US" dirty="0"/>
              <a:t>b = 20</a:t>
            </a:r>
          </a:p>
          <a:p>
            <a:pPr marL="0" indent="0">
              <a:buNone/>
            </a:pPr>
            <a:r>
              <a:rPr lang="en-US" dirty="0"/>
              <a:t>if ( a &lt;= b ): print ("a is either less than or equal to b")</a:t>
            </a:r>
          </a:p>
          <a:p>
            <a:pPr marL="0" indent="0">
              <a:buNone/>
            </a:pPr>
            <a:r>
              <a:rPr lang="en-US" dirty="0"/>
              <a:t> else: print ("a is neither less than nor equal to b") </a:t>
            </a:r>
          </a:p>
          <a:p>
            <a:pPr marL="0" indent="0">
              <a:buNone/>
            </a:pPr>
            <a:r>
              <a:rPr lang="en-US" dirty="0"/>
              <a:t> </a:t>
            </a:r>
          </a:p>
          <a:p>
            <a:pPr marL="0" indent="0">
              <a:buNone/>
            </a:pPr>
            <a:r>
              <a:rPr lang="en-US" dirty="0"/>
              <a:t>if ( a =&gt; b ):</a:t>
            </a:r>
          </a:p>
          <a:p>
            <a:pPr marL="0" indent="0">
              <a:buNone/>
            </a:pPr>
            <a:r>
              <a:rPr lang="en-US" dirty="0"/>
              <a:t>   print ("a is either greater than  or equal to b")</a:t>
            </a:r>
          </a:p>
          <a:p>
            <a:pPr marL="0" indent="0">
              <a:buNone/>
            </a:pPr>
            <a:r>
              <a:rPr lang="en-US" dirty="0"/>
              <a:t>else:</a:t>
            </a:r>
          </a:p>
          <a:p>
            <a:pPr marL="0" indent="0">
              <a:buNone/>
            </a:pPr>
            <a:r>
              <a:rPr lang="en-US" dirty="0"/>
              <a:t>   print ("a is neither greater than  nor equal to b")</a:t>
            </a:r>
          </a:p>
          <a:p>
            <a:pPr marL="0" indent="0">
              <a:buNone/>
            </a:pPr>
            <a:r>
              <a:rPr lang="en-US" dirty="0"/>
              <a:t>Output = a is not equal to b</a:t>
            </a:r>
          </a:p>
          <a:p>
            <a:pPr marL="0" indent="0">
              <a:buNone/>
            </a:pPr>
            <a:r>
              <a:rPr lang="en-US" dirty="0"/>
              <a:t>         a is not equal to b</a:t>
            </a:r>
          </a:p>
          <a:p>
            <a:pPr marL="0" indent="0">
              <a:buNone/>
            </a:pPr>
            <a:r>
              <a:rPr lang="en-US" dirty="0"/>
              <a:t>         a is not less than b</a:t>
            </a:r>
          </a:p>
          <a:p>
            <a:pPr marL="0" indent="0">
              <a:buNone/>
            </a:pPr>
            <a:r>
              <a:rPr lang="en-US" dirty="0"/>
              <a:t>         a is greater than b</a:t>
            </a:r>
          </a:p>
          <a:p>
            <a:pPr marL="0" indent="0">
              <a:buNone/>
            </a:pPr>
            <a:r>
              <a:rPr lang="en-US" dirty="0"/>
              <a:t>         a is either less than or equal to b</a:t>
            </a:r>
          </a:p>
          <a:p>
            <a:pPr marL="0" indent="0">
              <a:buNone/>
            </a:pPr>
            <a:r>
              <a:rPr lang="en-US" dirty="0"/>
              <a:t>         b is either greater than or equal to 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57982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DAB-E4EB-4A89-94A6-005D37B1D369}"/>
              </a:ext>
            </a:extLst>
          </p:cNvPr>
          <p:cNvSpPr>
            <a:spLocks noGrp="1"/>
          </p:cNvSpPr>
          <p:nvPr>
            <p:ph type="title"/>
          </p:nvPr>
        </p:nvSpPr>
        <p:spPr>
          <a:xfrm>
            <a:off x="677334" y="609600"/>
            <a:ext cx="8596668" cy="756356"/>
          </a:xfrm>
        </p:spPr>
        <p:txBody>
          <a:bodyPr/>
          <a:lstStyle/>
          <a:p>
            <a:r>
              <a:rPr lang="en-US" b="1" dirty="0"/>
              <a:t>Assignment Operators</a:t>
            </a:r>
            <a:endParaRPr lang="en-US" dirty="0"/>
          </a:p>
        </p:txBody>
      </p:sp>
      <p:sp>
        <p:nvSpPr>
          <p:cNvPr id="3" name="Content Placeholder 2">
            <a:extLst>
              <a:ext uri="{FF2B5EF4-FFF2-40B4-BE49-F238E27FC236}">
                <a16:creationId xmlns:a16="http://schemas.microsoft.com/office/drawing/2014/main" id="{930A2A0B-34C1-42EA-9D8B-AFC00B09CE5E}"/>
              </a:ext>
            </a:extLst>
          </p:cNvPr>
          <p:cNvSpPr>
            <a:spLocks noGrp="1"/>
          </p:cNvSpPr>
          <p:nvPr>
            <p:ph idx="1"/>
          </p:nvPr>
        </p:nvSpPr>
        <p:spPr>
          <a:xfrm>
            <a:off x="677334" y="1365956"/>
            <a:ext cx="8596668" cy="4675406"/>
          </a:xfrm>
        </p:spPr>
        <p:txBody>
          <a:bodyPr/>
          <a:lstStyle/>
          <a:p>
            <a:pPr marL="0" indent="0">
              <a:buNone/>
            </a:pPr>
            <a:r>
              <a:rPr lang="en-US" dirty="0"/>
              <a:t>An </a:t>
            </a:r>
            <a:r>
              <a:rPr lang="en-US" i="1" dirty="0"/>
              <a:t>Assignment Operator</a:t>
            </a:r>
            <a:r>
              <a:rPr lang="en-US" dirty="0"/>
              <a:t> is the </a:t>
            </a:r>
            <a:r>
              <a:rPr lang="en-US" i="1" dirty="0"/>
              <a:t>operator</a:t>
            </a:r>
            <a:r>
              <a:rPr lang="en-US" dirty="0"/>
              <a:t> used to </a:t>
            </a:r>
            <a:r>
              <a:rPr lang="en-US" i="1" dirty="0"/>
              <a:t>assign</a:t>
            </a:r>
            <a:r>
              <a:rPr lang="en-US" dirty="0"/>
              <a:t> a new value to a variable. Assume A = 10 and B = 20 for the below table.</a:t>
            </a:r>
          </a:p>
          <a:p>
            <a:pPr marL="0" indent="0">
              <a:buNone/>
            </a:pPr>
            <a:endParaRPr lang="en-US" dirty="0"/>
          </a:p>
        </p:txBody>
      </p:sp>
      <p:graphicFrame>
        <p:nvGraphicFramePr>
          <p:cNvPr id="4" name="Table 3">
            <a:extLst>
              <a:ext uri="{FF2B5EF4-FFF2-40B4-BE49-F238E27FC236}">
                <a16:creationId xmlns:a16="http://schemas.microsoft.com/office/drawing/2014/main" id="{D855A5A1-D392-401A-B82F-96D5CDFD01A0}"/>
              </a:ext>
            </a:extLst>
          </p:cNvPr>
          <p:cNvGraphicFramePr>
            <a:graphicFrameLocks noGrp="1"/>
          </p:cNvGraphicFramePr>
          <p:nvPr>
            <p:extLst>
              <p:ext uri="{D42A27DB-BD31-4B8C-83A1-F6EECF244321}">
                <p14:modId xmlns:p14="http://schemas.microsoft.com/office/powerpoint/2010/main" val="3251125081"/>
              </p:ext>
            </p:extLst>
          </p:nvPr>
        </p:nvGraphicFramePr>
        <p:xfrm>
          <a:off x="332085" y="2126722"/>
          <a:ext cx="9737605" cy="4240213"/>
        </p:xfrm>
        <a:graphic>
          <a:graphicData uri="http://schemas.openxmlformats.org/drawingml/2006/table">
            <a:tbl>
              <a:tblPr/>
              <a:tblGrid>
                <a:gridCol w="1707715">
                  <a:extLst>
                    <a:ext uri="{9D8B030D-6E8A-4147-A177-3AD203B41FA5}">
                      <a16:colId xmlns:a16="http://schemas.microsoft.com/office/drawing/2014/main" val="1627098443"/>
                    </a:ext>
                  </a:extLst>
                </a:gridCol>
                <a:gridCol w="5958832">
                  <a:extLst>
                    <a:ext uri="{9D8B030D-6E8A-4147-A177-3AD203B41FA5}">
                      <a16:colId xmlns:a16="http://schemas.microsoft.com/office/drawing/2014/main" val="1043722858"/>
                    </a:ext>
                  </a:extLst>
                </a:gridCol>
                <a:gridCol w="2071058">
                  <a:extLst>
                    <a:ext uri="{9D8B030D-6E8A-4147-A177-3AD203B41FA5}">
                      <a16:colId xmlns:a16="http://schemas.microsoft.com/office/drawing/2014/main" val="3663289499"/>
                    </a:ext>
                  </a:extLst>
                </a:gridCol>
              </a:tblGrid>
              <a:tr h="357608">
                <a:tc>
                  <a:txBody>
                    <a:bodyPr/>
                    <a:lstStyle/>
                    <a:p>
                      <a:pPr algn="ctr"/>
                      <a:r>
                        <a:rPr lang="en-US" sz="1200" b="1" dirty="0">
                          <a:effectLst/>
                        </a:rPr>
                        <a:t>Operator</a:t>
                      </a:r>
                      <a:endParaRPr lang="en-US" sz="1200" dirty="0">
                        <a:effectLst/>
                      </a:endParaRPr>
                    </a:p>
                  </a:txBody>
                  <a:tcPr marL="19485" marR="46764" marT="23382" marB="23382" anchor="ctr">
                    <a:lnL>
                      <a:noFill/>
                    </a:lnL>
                    <a:lnR>
                      <a:noFill/>
                    </a:lnR>
                    <a:lnT>
                      <a:noFill/>
                    </a:lnT>
                    <a:lnB>
                      <a:noFill/>
                    </a:lnB>
                    <a:solidFill>
                      <a:srgbClr val="008DD9"/>
                    </a:solidFill>
                  </a:tcPr>
                </a:tc>
                <a:tc>
                  <a:txBody>
                    <a:bodyPr/>
                    <a:lstStyle/>
                    <a:p>
                      <a:pPr algn="ctr"/>
                      <a:r>
                        <a:rPr lang="en-US" sz="1200" b="1">
                          <a:effectLst/>
                        </a:rPr>
                        <a:t>Description</a:t>
                      </a:r>
                      <a:endParaRPr lang="en-US" sz="1200">
                        <a:effectLst/>
                      </a:endParaRPr>
                    </a:p>
                  </a:txBody>
                  <a:tcPr marL="19485" marR="46764" marT="23382" marB="23382" anchor="ctr">
                    <a:lnL>
                      <a:noFill/>
                    </a:lnL>
                    <a:lnR>
                      <a:noFill/>
                    </a:lnR>
                    <a:lnT>
                      <a:noFill/>
                    </a:lnT>
                    <a:lnB>
                      <a:noFill/>
                    </a:lnB>
                    <a:solidFill>
                      <a:srgbClr val="008DD9"/>
                    </a:solidFill>
                  </a:tcPr>
                </a:tc>
                <a:tc>
                  <a:txBody>
                    <a:bodyPr/>
                    <a:lstStyle/>
                    <a:p>
                      <a:pPr algn="ctr"/>
                      <a:r>
                        <a:rPr lang="en-US" sz="1200" b="1">
                          <a:effectLst/>
                        </a:rPr>
                        <a:t>Example</a:t>
                      </a:r>
                      <a:endParaRPr lang="en-US" sz="1200">
                        <a:effectLst/>
                      </a:endParaRPr>
                    </a:p>
                  </a:txBody>
                  <a:tcPr marL="19485" marR="46764" marT="23382" marB="23382" anchor="ctr">
                    <a:lnL>
                      <a:noFill/>
                    </a:lnL>
                    <a:lnR>
                      <a:noFill/>
                    </a:lnR>
                    <a:lnT>
                      <a:noFill/>
                    </a:lnT>
                    <a:lnB>
                      <a:noFill/>
                    </a:lnB>
                    <a:solidFill>
                      <a:srgbClr val="008DD9"/>
                    </a:solidFill>
                  </a:tcPr>
                </a:tc>
                <a:extLst>
                  <a:ext uri="{0D108BD9-81ED-4DB2-BD59-A6C34878D82A}">
                    <a16:rowId xmlns:a16="http://schemas.microsoft.com/office/drawing/2014/main" val="186183270"/>
                  </a:ext>
                </a:extLst>
              </a:tr>
              <a:tr h="664130">
                <a:tc>
                  <a:txBody>
                    <a:bodyPr/>
                    <a:lstStyle/>
                    <a:p>
                      <a:pPr algn="ctr"/>
                      <a:r>
                        <a:rPr lang="en-US" sz="1200" dirty="0">
                          <a:effectLst/>
                        </a:rPr>
                        <a:t>=</a:t>
                      </a:r>
                    </a:p>
                  </a:txBody>
                  <a:tcPr marL="19485" marR="46764" marT="23382" marB="23382" anchor="ctr">
                    <a:lnL>
                      <a:noFill/>
                    </a:lnL>
                    <a:lnR>
                      <a:noFill/>
                    </a:lnR>
                    <a:lnT>
                      <a:noFill/>
                    </a:lnT>
                    <a:lnB>
                      <a:noFill/>
                    </a:lnB>
                  </a:tcPr>
                </a:tc>
                <a:tc>
                  <a:txBody>
                    <a:bodyPr/>
                    <a:lstStyle/>
                    <a:p>
                      <a:pPr algn="ctr"/>
                      <a:r>
                        <a:rPr lang="en-US" sz="1200" dirty="0">
                          <a:effectLst/>
                        </a:rPr>
                        <a:t>Assigns values from right side operands to left side operand</a:t>
                      </a:r>
                    </a:p>
                  </a:txBody>
                  <a:tcPr marL="19485" marR="46764" marT="23382" marB="23382" anchor="ctr">
                    <a:lnL>
                      <a:noFill/>
                    </a:lnL>
                    <a:lnR>
                      <a:noFill/>
                    </a:lnR>
                    <a:lnT>
                      <a:noFill/>
                    </a:lnT>
                    <a:lnB>
                      <a:noFill/>
                    </a:lnB>
                  </a:tcPr>
                </a:tc>
                <a:tc>
                  <a:txBody>
                    <a:bodyPr/>
                    <a:lstStyle/>
                    <a:p>
                      <a:pPr algn="ctr"/>
                      <a:r>
                        <a:rPr lang="en-US" sz="1200">
                          <a:effectLst/>
                        </a:rPr>
                        <a:t>c = a + b assigns value of a + b into c</a:t>
                      </a:r>
                    </a:p>
                  </a:txBody>
                  <a:tcPr marL="19485" marR="46764" marT="23382" marB="23382" anchor="ctr">
                    <a:lnL>
                      <a:noFill/>
                    </a:lnL>
                    <a:lnR>
                      <a:noFill/>
                    </a:lnR>
                    <a:lnT>
                      <a:noFill/>
                    </a:lnT>
                    <a:lnB>
                      <a:noFill/>
                    </a:lnB>
                  </a:tcPr>
                </a:tc>
                <a:extLst>
                  <a:ext uri="{0D108BD9-81ED-4DB2-BD59-A6C34878D82A}">
                    <a16:rowId xmlns:a16="http://schemas.microsoft.com/office/drawing/2014/main" val="2270594462"/>
                  </a:ext>
                </a:extLst>
              </a:tr>
              <a:tr h="510869">
                <a:tc>
                  <a:txBody>
                    <a:bodyPr/>
                    <a:lstStyle/>
                    <a:p>
                      <a:pPr algn="ctr"/>
                      <a:r>
                        <a:rPr lang="en-US" sz="1200">
                          <a:effectLst/>
                        </a:rPr>
                        <a:t>+= Add AND</a:t>
                      </a:r>
                    </a:p>
                  </a:txBody>
                  <a:tcPr marL="19485" marR="46764" marT="23382" marB="23382" anchor="ctr">
                    <a:lnL>
                      <a:noFill/>
                    </a:lnL>
                    <a:lnR>
                      <a:noFill/>
                    </a:lnR>
                    <a:lnT>
                      <a:noFill/>
                    </a:lnT>
                    <a:lnB>
                      <a:noFill/>
                    </a:lnB>
                  </a:tcPr>
                </a:tc>
                <a:tc>
                  <a:txBody>
                    <a:bodyPr/>
                    <a:lstStyle/>
                    <a:p>
                      <a:pPr algn="ctr"/>
                      <a:r>
                        <a:rPr lang="en-US" sz="1200" dirty="0">
                          <a:effectLst/>
                        </a:rPr>
                        <a:t>It adds right operand to the left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976597003"/>
                  </a:ext>
                </a:extLst>
              </a:tr>
              <a:tr h="510869">
                <a:tc>
                  <a:txBody>
                    <a:bodyPr/>
                    <a:lstStyle/>
                    <a:p>
                      <a:pPr algn="ctr"/>
                      <a:r>
                        <a:rPr lang="en-US" sz="1200">
                          <a:effectLst/>
                        </a:rPr>
                        <a:t>-= Subtract AND</a:t>
                      </a:r>
                    </a:p>
                  </a:txBody>
                  <a:tcPr marL="19485" marR="46764" marT="23382" marB="23382" anchor="ctr">
                    <a:lnL>
                      <a:noFill/>
                    </a:lnL>
                    <a:lnR>
                      <a:noFill/>
                    </a:lnR>
                    <a:lnT>
                      <a:noFill/>
                    </a:lnT>
                    <a:lnB>
                      <a:noFill/>
                    </a:lnB>
                  </a:tcPr>
                </a:tc>
                <a:tc>
                  <a:txBody>
                    <a:bodyPr/>
                    <a:lstStyle/>
                    <a:p>
                      <a:pPr algn="ctr"/>
                      <a:r>
                        <a:rPr lang="en-US" sz="1200" dirty="0">
                          <a:effectLst/>
                        </a:rPr>
                        <a:t>It subtracts right operand from the left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1293782077"/>
                  </a:ext>
                </a:extLst>
              </a:tr>
              <a:tr h="510869">
                <a:tc>
                  <a:txBody>
                    <a:bodyPr/>
                    <a:lstStyle/>
                    <a:p>
                      <a:pPr algn="ctr"/>
                      <a:r>
                        <a:rPr lang="en-US" sz="1200">
                          <a:effectLst/>
                        </a:rPr>
                        <a:t>*= Multiply AND</a:t>
                      </a:r>
                    </a:p>
                  </a:txBody>
                  <a:tcPr marL="19485" marR="46764" marT="23382" marB="23382" anchor="ctr">
                    <a:lnL>
                      <a:noFill/>
                    </a:lnL>
                    <a:lnR>
                      <a:noFill/>
                    </a:lnR>
                    <a:lnT>
                      <a:noFill/>
                    </a:lnT>
                    <a:lnB>
                      <a:noFill/>
                    </a:lnB>
                  </a:tcPr>
                </a:tc>
                <a:tc>
                  <a:txBody>
                    <a:bodyPr/>
                    <a:lstStyle/>
                    <a:p>
                      <a:pPr algn="ctr"/>
                      <a:r>
                        <a:rPr lang="en-US" sz="1200" dirty="0">
                          <a:effectLst/>
                        </a:rPr>
                        <a:t>It multiplies right operand with the left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70688099"/>
                  </a:ext>
                </a:extLst>
              </a:tr>
              <a:tr h="510869">
                <a:tc>
                  <a:txBody>
                    <a:bodyPr/>
                    <a:lstStyle/>
                    <a:p>
                      <a:pPr algn="ctr"/>
                      <a:r>
                        <a:rPr lang="en-US" sz="1200">
                          <a:effectLst/>
                        </a:rPr>
                        <a:t>/= Divide AND</a:t>
                      </a:r>
                    </a:p>
                  </a:txBody>
                  <a:tcPr marL="19485" marR="46764" marT="23382" marB="23382" anchor="ctr">
                    <a:lnL>
                      <a:noFill/>
                    </a:lnL>
                    <a:lnR>
                      <a:noFill/>
                    </a:lnR>
                    <a:lnT>
                      <a:noFill/>
                    </a:lnT>
                    <a:lnB>
                      <a:noFill/>
                    </a:lnB>
                  </a:tcPr>
                </a:tc>
                <a:tc>
                  <a:txBody>
                    <a:bodyPr/>
                    <a:lstStyle/>
                    <a:p>
                      <a:pPr algn="ctr"/>
                      <a:r>
                        <a:rPr lang="en-US" sz="1200" dirty="0">
                          <a:effectLst/>
                        </a:rPr>
                        <a:t>It divides left operand with the right operand and assign the result to left operand</a:t>
                      </a:r>
                    </a:p>
                  </a:txBody>
                  <a:tcPr marL="19485" marR="46764" marT="23382" marB="23382" anchor="ctr">
                    <a:lnL>
                      <a:noFill/>
                    </a:lnL>
                    <a:lnR>
                      <a:noFill/>
                    </a:lnR>
                    <a:lnT>
                      <a:noFill/>
                    </a:lnT>
                    <a:lnB>
                      <a:noFill/>
                    </a:lnB>
                  </a:tcPr>
                </a:tc>
                <a:tc>
                  <a:txBody>
                    <a:bodyPr/>
                    <a:lstStyle/>
                    <a:p>
                      <a:pPr algn="ctr"/>
                      <a:r>
                        <a:rPr lang="en-US" sz="120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765401752"/>
                  </a:ext>
                </a:extLst>
              </a:tr>
              <a:tr h="510869">
                <a:tc>
                  <a:txBody>
                    <a:bodyPr/>
                    <a:lstStyle/>
                    <a:p>
                      <a:pPr algn="ctr"/>
                      <a:r>
                        <a:rPr lang="en-US" sz="1200">
                          <a:effectLst/>
                        </a:rPr>
                        <a:t>%= Modulus AND</a:t>
                      </a:r>
                    </a:p>
                  </a:txBody>
                  <a:tcPr marL="19485" marR="46764" marT="23382" marB="23382" anchor="ctr">
                    <a:lnL>
                      <a:noFill/>
                    </a:lnL>
                    <a:lnR>
                      <a:noFill/>
                    </a:lnR>
                    <a:lnT>
                      <a:noFill/>
                    </a:lnT>
                    <a:lnB>
                      <a:noFill/>
                    </a:lnB>
                  </a:tcPr>
                </a:tc>
                <a:tc>
                  <a:txBody>
                    <a:bodyPr/>
                    <a:lstStyle/>
                    <a:p>
                      <a:pPr algn="ctr"/>
                      <a:r>
                        <a:rPr lang="en-US" sz="1200" dirty="0">
                          <a:effectLst/>
                        </a:rPr>
                        <a:t>It takes modulus using two operands and assign the result to left operand</a:t>
                      </a:r>
                    </a:p>
                  </a:txBody>
                  <a:tcPr marL="19485" marR="46764" marT="23382" marB="23382" anchor="ctr">
                    <a:lnL>
                      <a:noFill/>
                    </a:lnL>
                    <a:lnR>
                      <a:noFill/>
                    </a:lnR>
                    <a:lnT>
                      <a:noFill/>
                    </a:lnT>
                    <a:lnB>
                      <a:noFill/>
                    </a:lnB>
                  </a:tcPr>
                </a:tc>
                <a:tc>
                  <a:txBody>
                    <a:bodyPr/>
                    <a:lstStyle/>
                    <a:p>
                      <a:pPr algn="ctr"/>
                      <a:r>
                        <a:rPr lang="en-US" sz="1200" dirty="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1641807747"/>
                  </a:ext>
                </a:extLst>
              </a:tr>
              <a:tr h="664130">
                <a:tc>
                  <a:txBody>
                    <a:bodyPr/>
                    <a:lstStyle/>
                    <a:p>
                      <a:pPr algn="ctr"/>
                      <a:r>
                        <a:rPr lang="en-US" sz="1200">
                          <a:effectLst/>
                        </a:rPr>
                        <a:t>**= Exponent AND</a:t>
                      </a:r>
                    </a:p>
                  </a:txBody>
                  <a:tcPr marL="19485" marR="46764" marT="23382" marB="23382" anchor="ctr">
                    <a:lnL>
                      <a:noFill/>
                    </a:lnL>
                    <a:lnR>
                      <a:noFill/>
                    </a:lnR>
                    <a:lnT>
                      <a:noFill/>
                    </a:lnT>
                    <a:lnB>
                      <a:noFill/>
                    </a:lnB>
                  </a:tcPr>
                </a:tc>
                <a:tc>
                  <a:txBody>
                    <a:bodyPr/>
                    <a:lstStyle/>
                    <a:p>
                      <a:pPr algn="ctr"/>
                      <a:r>
                        <a:rPr lang="en-US" sz="1200">
                          <a:effectLst/>
                        </a:rPr>
                        <a:t>Performs exponential (power) calculation on operators and assign value to the left operand</a:t>
                      </a:r>
                    </a:p>
                  </a:txBody>
                  <a:tcPr marL="19485" marR="46764" marT="23382" marB="23382" anchor="ctr">
                    <a:lnL>
                      <a:noFill/>
                    </a:lnL>
                    <a:lnR>
                      <a:noFill/>
                    </a:lnR>
                    <a:lnT>
                      <a:noFill/>
                    </a:lnT>
                    <a:lnB>
                      <a:noFill/>
                    </a:lnB>
                  </a:tcPr>
                </a:tc>
                <a:tc>
                  <a:txBody>
                    <a:bodyPr/>
                    <a:lstStyle/>
                    <a:p>
                      <a:pPr algn="ctr"/>
                      <a:r>
                        <a:rPr lang="en-US" sz="1200" dirty="0">
                          <a:effectLst/>
                        </a:rPr>
                        <a:t>c **= a is equivalent to c = c ** a</a:t>
                      </a:r>
                    </a:p>
                  </a:txBody>
                  <a:tcPr marL="19485" marR="46764" marT="23382" marB="23382" anchor="ctr">
                    <a:lnL>
                      <a:noFill/>
                    </a:lnL>
                    <a:lnR>
                      <a:noFill/>
                    </a:lnR>
                    <a:lnT>
                      <a:noFill/>
                    </a:lnT>
                    <a:lnB>
                      <a:noFill/>
                    </a:lnB>
                  </a:tcPr>
                </a:tc>
                <a:extLst>
                  <a:ext uri="{0D108BD9-81ED-4DB2-BD59-A6C34878D82A}">
                    <a16:rowId xmlns:a16="http://schemas.microsoft.com/office/drawing/2014/main" val="2899993932"/>
                  </a:ext>
                </a:extLst>
              </a:tr>
            </a:tbl>
          </a:graphicData>
        </a:graphic>
      </p:graphicFrame>
    </p:spTree>
    <p:extLst>
      <p:ext uri="{BB962C8B-B14F-4D97-AF65-F5344CB8AC3E}">
        <p14:creationId xmlns:p14="http://schemas.microsoft.com/office/powerpoint/2010/main" val="254157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A2E9-0B8A-4CFF-8CDB-04CA98F2A057}"/>
              </a:ext>
            </a:extLst>
          </p:cNvPr>
          <p:cNvSpPr>
            <a:spLocks noGrp="1"/>
          </p:cNvSpPr>
          <p:nvPr>
            <p:ph type="title"/>
          </p:nvPr>
        </p:nvSpPr>
        <p:spPr>
          <a:xfrm>
            <a:off x="677334" y="609600"/>
            <a:ext cx="8596668" cy="45155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73C3731F-E236-4B59-9B47-8D2320342C5C}"/>
              </a:ext>
            </a:extLst>
          </p:cNvPr>
          <p:cNvSpPr>
            <a:spLocks noGrp="1"/>
          </p:cNvSpPr>
          <p:nvPr>
            <p:ph idx="1"/>
          </p:nvPr>
        </p:nvSpPr>
        <p:spPr>
          <a:xfrm>
            <a:off x="677334" y="1280054"/>
            <a:ext cx="3522134" cy="4477279"/>
          </a:xfrm>
        </p:spPr>
        <p:txBody>
          <a:bodyPr>
            <a:noAutofit/>
          </a:bodyPr>
          <a:lstStyle/>
          <a:p>
            <a:pPr marL="0" indent="0">
              <a:buNone/>
            </a:pPr>
            <a:r>
              <a:rPr lang="en-US" sz="1600" dirty="0">
                <a:latin typeface="Calibri" panose="020F0502020204030204" pitchFamily="34" charset="0"/>
                <a:cs typeface="Calibri" panose="020F0502020204030204" pitchFamily="34" charset="0"/>
              </a:rPr>
              <a:t>a = 21</a:t>
            </a:r>
          </a:p>
          <a:p>
            <a:pPr marL="0" indent="0">
              <a:buNone/>
            </a:pPr>
            <a:r>
              <a:rPr lang="en-US" sz="1600" dirty="0">
                <a:latin typeface="Calibri" panose="020F0502020204030204" pitchFamily="34" charset="0"/>
                <a:cs typeface="Calibri" panose="020F0502020204030204" pitchFamily="34" charset="0"/>
              </a:rPr>
              <a:t>b = 10</a:t>
            </a:r>
          </a:p>
          <a:p>
            <a:pPr marL="0" indent="0">
              <a:buNone/>
            </a:pPr>
            <a:r>
              <a:rPr lang="en-US" sz="1600" dirty="0">
                <a:latin typeface="Calibri" panose="020F0502020204030204" pitchFamily="34" charset="0"/>
                <a:cs typeface="Calibri" panose="020F0502020204030204" pitchFamily="34" charset="0"/>
              </a:rPr>
              <a:t>c = 0</a:t>
            </a:r>
          </a:p>
          <a:p>
            <a:pPr marL="0" indent="0">
              <a:buNone/>
            </a:pPr>
            <a:r>
              <a:rPr lang="en-US" sz="1600" dirty="0">
                <a:latin typeface="Calibri" panose="020F0502020204030204" pitchFamily="34" charset="0"/>
                <a:cs typeface="Calibri" panose="020F0502020204030204" pitchFamily="34" charset="0"/>
              </a:rPr>
              <a:t> c = a + b</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a:t>
            </a:r>
          </a:p>
        </p:txBody>
      </p:sp>
      <p:sp>
        <p:nvSpPr>
          <p:cNvPr id="4" name="Content Placeholder 2">
            <a:extLst>
              <a:ext uri="{FF2B5EF4-FFF2-40B4-BE49-F238E27FC236}">
                <a16:creationId xmlns:a16="http://schemas.microsoft.com/office/drawing/2014/main" id="{B7FC5012-E609-435E-A17F-622332CD56E8}"/>
              </a:ext>
            </a:extLst>
          </p:cNvPr>
          <p:cNvSpPr txBox="1">
            <a:spLocks/>
          </p:cNvSpPr>
          <p:nvPr/>
        </p:nvSpPr>
        <p:spPr>
          <a:xfrm>
            <a:off x="4374444" y="1280054"/>
            <a:ext cx="5051778" cy="44772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latin typeface="Calibri" panose="020F0502020204030204" pitchFamily="34" charset="0"/>
                <a:cs typeface="Calibri" panose="020F0502020204030204" pitchFamily="34" charset="0"/>
              </a:rPr>
              <a:t>c  = 2</a:t>
            </a:r>
          </a:p>
          <a:p>
            <a:pPr marL="0" indent="0">
              <a:buNone/>
            </a:pPr>
            <a:r>
              <a:rPr lang="en-US" sz="1600" dirty="0">
                <a:latin typeface="Calibri" panose="020F0502020204030204" pitchFamily="34" charset="0"/>
                <a:cs typeface="Calibri" panose="020F0502020204030204" pitchFamily="34" charset="0"/>
              </a:rPr>
              <a:t>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latin typeface="Calibri" panose="020F0502020204030204" pitchFamily="34" charset="0"/>
                <a:cs typeface="Calibri" panose="020F0502020204030204" pitchFamily="34" charset="0"/>
              </a:rPr>
              <a:t> c **= a</a:t>
            </a:r>
          </a:p>
          <a:p>
            <a:pPr marL="0" indent="0">
              <a:buNone/>
            </a:pPr>
            <a:r>
              <a:rPr lang="en-US" sz="1600" dirty="0">
                <a:latin typeface="Calibri" panose="020F0502020204030204" pitchFamily="34" charset="0"/>
                <a:cs typeface="Calibri" panose="020F0502020204030204" pitchFamily="34" charset="0"/>
              </a:rPr>
              <a:t>print ( c )</a:t>
            </a:r>
          </a:p>
          <a:p>
            <a:pPr marL="0" indent="0">
              <a:buNone/>
            </a:pPr>
            <a:r>
              <a:rPr lang="en-US" sz="1600" dirty="0">
                <a:solidFill>
                  <a:srgbClr val="FF33CC"/>
                </a:solidFill>
                <a:latin typeface="Calibri" panose="020F0502020204030204" pitchFamily="34" charset="0"/>
                <a:cs typeface="Calibri" panose="020F0502020204030204" pitchFamily="34" charset="0"/>
              </a:rPr>
              <a:t>Output = 31, 52, 1092, 52.0, 2, 2097152, 99864</a:t>
            </a:r>
          </a:p>
        </p:txBody>
      </p:sp>
    </p:spTree>
    <p:extLst>
      <p:ext uri="{BB962C8B-B14F-4D97-AF65-F5344CB8AC3E}">
        <p14:creationId xmlns:p14="http://schemas.microsoft.com/office/powerpoint/2010/main" val="422055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781C-E3CE-42DB-A531-1BC16824A94B}"/>
              </a:ext>
            </a:extLst>
          </p:cNvPr>
          <p:cNvSpPr>
            <a:spLocks noGrp="1"/>
          </p:cNvSpPr>
          <p:nvPr>
            <p:ph type="title"/>
          </p:nvPr>
        </p:nvSpPr>
        <p:spPr/>
        <p:txBody>
          <a:bodyPr/>
          <a:lstStyle/>
          <a:p>
            <a:r>
              <a:rPr lang="en-US" dirty="0"/>
              <a:t>Everything in Python is an Object</a:t>
            </a:r>
          </a:p>
        </p:txBody>
      </p:sp>
      <p:sp>
        <p:nvSpPr>
          <p:cNvPr id="3" name="Content Placeholder 2">
            <a:extLst>
              <a:ext uri="{FF2B5EF4-FFF2-40B4-BE49-F238E27FC236}">
                <a16:creationId xmlns:a16="http://schemas.microsoft.com/office/drawing/2014/main" id="{264970F7-C5E7-498F-A5A6-321BEDC1B700}"/>
              </a:ext>
            </a:extLst>
          </p:cNvPr>
          <p:cNvSpPr>
            <a:spLocks noGrp="1"/>
          </p:cNvSpPr>
          <p:nvPr>
            <p:ph idx="1"/>
          </p:nvPr>
        </p:nvSpPr>
        <p:spPr/>
        <p:txBody>
          <a:bodyPr/>
          <a:lstStyle/>
          <a:p>
            <a:pPr marL="0" indent="0">
              <a:buNone/>
            </a:pPr>
            <a:r>
              <a:rPr lang="en-US" dirty="0"/>
              <a:t>A=10</a:t>
            </a:r>
          </a:p>
          <a:p>
            <a:pPr marL="0" indent="0">
              <a:buNone/>
            </a:pPr>
            <a:r>
              <a:rPr lang="en-US" dirty="0"/>
              <a:t>B=25</a:t>
            </a:r>
          </a:p>
          <a:p>
            <a:pPr marL="0" indent="0">
              <a:buNone/>
            </a:pPr>
            <a:r>
              <a:rPr lang="en-US" dirty="0"/>
              <a:t>Add=A+B</a:t>
            </a:r>
          </a:p>
          <a:p>
            <a:pPr marL="0" indent="0">
              <a:buNone/>
            </a:pPr>
            <a:r>
              <a:rPr lang="en-US" dirty="0"/>
              <a:t>print(Add)</a:t>
            </a:r>
          </a:p>
        </p:txBody>
      </p:sp>
      <p:sp>
        <p:nvSpPr>
          <p:cNvPr id="4" name="Rectangle 3">
            <a:extLst>
              <a:ext uri="{FF2B5EF4-FFF2-40B4-BE49-F238E27FC236}">
                <a16:creationId xmlns:a16="http://schemas.microsoft.com/office/drawing/2014/main" id="{8EC1DFB1-E67E-4322-A8BD-7174207C5493}"/>
              </a:ext>
            </a:extLst>
          </p:cNvPr>
          <p:cNvSpPr/>
          <p:nvPr/>
        </p:nvSpPr>
        <p:spPr>
          <a:xfrm>
            <a:off x="5290457" y="2267339"/>
            <a:ext cx="1922106" cy="104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Rectangle 4">
            <a:extLst>
              <a:ext uri="{FF2B5EF4-FFF2-40B4-BE49-F238E27FC236}">
                <a16:creationId xmlns:a16="http://schemas.microsoft.com/office/drawing/2014/main" id="{E8640E49-274D-4B3B-B235-DDC5AAD041B7}"/>
              </a:ext>
            </a:extLst>
          </p:cNvPr>
          <p:cNvSpPr/>
          <p:nvPr/>
        </p:nvSpPr>
        <p:spPr>
          <a:xfrm>
            <a:off x="5290457" y="3631836"/>
            <a:ext cx="1922106" cy="1045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25</a:t>
            </a:r>
          </a:p>
        </p:txBody>
      </p:sp>
      <p:cxnSp>
        <p:nvCxnSpPr>
          <p:cNvPr id="7" name="Straight Arrow Connector 6">
            <a:extLst>
              <a:ext uri="{FF2B5EF4-FFF2-40B4-BE49-F238E27FC236}">
                <a16:creationId xmlns:a16="http://schemas.microsoft.com/office/drawing/2014/main" id="{9201D041-97BE-498D-830F-EC3162BDBC21}"/>
              </a:ext>
            </a:extLst>
          </p:cNvPr>
          <p:cNvCxnSpPr>
            <a:endCxn id="4" idx="1"/>
          </p:cNvCxnSpPr>
          <p:nvPr/>
        </p:nvCxnSpPr>
        <p:spPr>
          <a:xfrm flipV="1">
            <a:off x="4208106" y="2789853"/>
            <a:ext cx="1082351" cy="74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098660-6155-4065-BCFA-B2334ED2DA8F}"/>
              </a:ext>
            </a:extLst>
          </p:cNvPr>
          <p:cNvCxnSpPr/>
          <p:nvPr/>
        </p:nvCxnSpPr>
        <p:spPr>
          <a:xfrm flipV="1">
            <a:off x="4208105" y="4079705"/>
            <a:ext cx="1082351" cy="74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128C9BE-470F-4267-AADF-94D51DF5E815}"/>
              </a:ext>
            </a:extLst>
          </p:cNvPr>
          <p:cNvSpPr txBox="1"/>
          <p:nvPr/>
        </p:nvSpPr>
        <p:spPr>
          <a:xfrm>
            <a:off x="3573624" y="2637436"/>
            <a:ext cx="634482" cy="369332"/>
          </a:xfrm>
          <a:prstGeom prst="rect">
            <a:avLst/>
          </a:prstGeom>
          <a:no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5D567683-B46D-4947-A0EF-DF8EFC18EAE2}"/>
              </a:ext>
            </a:extLst>
          </p:cNvPr>
          <p:cNvSpPr txBox="1"/>
          <p:nvPr/>
        </p:nvSpPr>
        <p:spPr>
          <a:xfrm>
            <a:off x="3275045" y="4079705"/>
            <a:ext cx="933059" cy="369332"/>
          </a:xfrm>
          <a:prstGeom prst="rect">
            <a:avLst/>
          </a:prstGeom>
          <a:noFill/>
        </p:spPr>
        <p:txBody>
          <a:bodyPr wrap="square" rtlCol="0">
            <a:spAutoFit/>
          </a:bodyPr>
          <a:lstStyle/>
          <a:p>
            <a:r>
              <a:rPr lang="en-US" dirty="0"/>
              <a:t>B</a:t>
            </a:r>
          </a:p>
        </p:txBody>
      </p:sp>
      <p:sp>
        <p:nvSpPr>
          <p:cNvPr id="11" name="Rectangle 10">
            <a:extLst>
              <a:ext uri="{FF2B5EF4-FFF2-40B4-BE49-F238E27FC236}">
                <a16:creationId xmlns:a16="http://schemas.microsoft.com/office/drawing/2014/main" id="{0AC8EBCA-E471-484E-9D51-20DF03F499F0}"/>
              </a:ext>
            </a:extLst>
          </p:cNvPr>
          <p:cNvSpPr/>
          <p:nvPr/>
        </p:nvSpPr>
        <p:spPr>
          <a:xfrm>
            <a:off x="1642814" y="4602219"/>
            <a:ext cx="3172408" cy="145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7FF559D-EDD6-47BD-95E7-5742152C20E4}"/>
              </a:ext>
            </a:extLst>
          </p:cNvPr>
          <p:cNvCxnSpPr>
            <a:cxnSpLocks/>
            <a:stCxn id="11" idx="0"/>
            <a:endCxn id="11" idx="2"/>
          </p:cNvCxnSpPr>
          <p:nvPr/>
        </p:nvCxnSpPr>
        <p:spPr>
          <a:xfrm>
            <a:off x="3229018" y="4602219"/>
            <a:ext cx="0" cy="1457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F78DCD-8CE8-444B-9AB4-A98AF4E92E66}"/>
              </a:ext>
            </a:extLst>
          </p:cNvPr>
          <p:cNvSpPr txBox="1"/>
          <p:nvPr/>
        </p:nvSpPr>
        <p:spPr>
          <a:xfrm>
            <a:off x="891073" y="4247364"/>
            <a:ext cx="2211353" cy="369332"/>
          </a:xfrm>
          <a:prstGeom prst="rect">
            <a:avLst/>
          </a:prstGeom>
          <a:noFill/>
        </p:spPr>
        <p:txBody>
          <a:bodyPr wrap="square" rtlCol="0">
            <a:spAutoFit/>
          </a:bodyPr>
          <a:lstStyle/>
          <a:p>
            <a:r>
              <a:rPr lang="en-US" dirty="0"/>
              <a:t>Memory/Ram</a:t>
            </a:r>
          </a:p>
        </p:txBody>
      </p:sp>
      <p:sp>
        <p:nvSpPr>
          <p:cNvPr id="17" name="TextBox 16">
            <a:extLst>
              <a:ext uri="{FF2B5EF4-FFF2-40B4-BE49-F238E27FC236}">
                <a16:creationId xmlns:a16="http://schemas.microsoft.com/office/drawing/2014/main" id="{803A967B-54E1-493B-9D64-08A080F1F6DE}"/>
              </a:ext>
            </a:extLst>
          </p:cNvPr>
          <p:cNvSpPr txBox="1"/>
          <p:nvPr/>
        </p:nvSpPr>
        <p:spPr>
          <a:xfrm>
            <a:off x="537137" y="4795935"/>
            <a:ext cx="1105676" cy="369332"/>
          </a:xfrm>
          <a:prstGeom prst="rect">
            <a:avLst/>
          </a:prstGeom>
          <a:noFill/>
        </p:spPr>
        <p:txBody>
          <a:bodyPr wrap="square" rtlCol="0">
            <a:spAutoFit/>
          </a:bodyPr>
          <a:lstStyle/>
          <a:p>
            <a:r>
              <a:rPr lang="en-US" dirty="0"/>
              <a:t>Python </a:t>
            </a:r>
          </a:p>
        </p:txBody>
      </p:sp>
      <p:sp>
        <p:nvSpPr>
          <p:cNvPr id="18" name="TextBox 17">
            <a:extLst>
              <a:ext uri="{FF2B5EF4-FFF2-40B4-BE49-F238E27FC236}">
                <a16:creationId xmlns:a16="http://schemas.microsoft.com/office/drawing/2014/main" id="{8C947473-236B-4A55-ABB6-160FA09ABEAD}"/>
              </a:ext>
            </a:extLst>
          </p:cNvPr>
          <p:cNvSpPr txBox="1"/>
          <p:nvPr/>
        </p:nvSpPr>
        <p:spPr>
          <a:xfrm>
            <a:off x="4815222" y="5064565"/>
            <a:ext cx="1809511" cy="923330"/>
          </a:xfrm>
          <a:prstGeom prst="rect">
            <a:avLst/>
          </a:prstGeom>
          <a:noFill/>
        </p:spPr>
        <p:txBody>
          <a:bodyPr wrap="square" rtlCol="0">
            <a:spAutoFit/>
          </a:bodyPr>
          <a:lstStyle/>
          <a:p>
            <a:r>
              <a:rPr lang="en-US" dirty="0"/>
              <a:t>Other Programs Space in Memory</a:t>
            </a:r>
          </a:p>
        </p:txBody>
      </p:sp>
      <p:cxnSp>
        <p:nvCxnSpPr>
          <p:cNvPr id="20" name="Straight Arrow Connector 19">
            <a:extLst>
              <a:ext uri="{FF2B5EF4-FFF2-40B4-BE49-F238E27FC236}">
                <a16:creationId xmlns:a16="http://schemas.microsoft.com/office/drawing/2014/main" id="{F1549869-3763-413F-84F8-20ACE45EC986}"/>
              </a:ext>
            </a:extLst>
          </p:cNvPr>
          <p:cNvCxnSpPr>
            <a:cxnSpLocks/>
          </p:cNvCxnSpPr>
          <p:nvPr/>
        </p:nvCxnSpPr>
        <p:spPr>
          <a:xfrm flipH="1">
            <a:off x="537137" y="5448398"/>
            <a:ext cx="1740159" cy="386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7D55B58-2416-4D98-B906-07654147592A}"/>
              </a:ext>
            </a:extLst>
          </p:cNvPr>
          <p:cNvSpPr/>
          <p:nvPr/>
        </p:nvSpPr>
        <p:spPr>
          <a:xfrm>
            <a:off x="-908869" y="5834499"/>
            <a:ext cx="2484897" cy="97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built modules or library</a:t>
            </a:r>
          </a:p>
        </p:txBody>
      </p:sp>
      <p:sp>
        <p:nvSpPr>
          <p:cNvPr id="22" name="Rectangle 21">
            <a:extLst>
              <a:ext uri="{FF2B5EF4-FFF2-40B4-BE49-F238E27FC236}">
                <a16:creationId xmlns:a16="http://schemas.microsoft.com/office/drawing/2014/main" id="{754C9E26-6E4A-400E-BBEF-448CCED60715}"/>
              </a:ext>
            </a:extLst>
          </p:cNvPr>
          <p:cNvSpPr/>
          <p:nvPr/>
        </p:nvSpPr>
        <p:spPr>
          <a:xfrm>
            <a:off x="1629146" y="6124600"/>
            <a:ext cx="2020068" cy="744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defined modules/classes/objects</a:t>
            </a:r>
          </a:p>
        </p:txBody>
      </p:sp>
      <p:cxnSp>
        <p:nvCxnSpPr>
          <p:cNvPr id="24" name="Straight Arrow Connector 23">
            <a:extLst>
              <a:ext uri="{FF2B5EF4-FFF2-40B4-BE49-F238E27FC236}">
                <a16:creationId xmlns:a16="http://schemas.microsoft.com/office/drawing/2014/main" id="{79B274BB-F08C-4B32-96E9-3A61039B9CC8}"/>
              </a:ext>
            </a:extLst>
          </p:cNvPr>
          <p:cNvCxnSpPr>
            <a:endCxn id="22" idx="0"/>
          </p:cNvCxnSpPr>
          <p:nvPr/>
        </p:nvCxnSpPr>
        <p:spPr>
          <a:xfrm flipH="1">
            <a:off x="2639180" y="5421038"/>
            <a:ext cx="376189" cy="703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9EC8FA7-B65E-41CC-8EB9-2A7A69E085EA}"/>
              </a:ext>
            </a:extLst>
          </p:cNvPr>
          <p:cNvSpPr/>
          <p:nvPr/>
        </p:nvSpPr>
        <p:spPr>
          <a:xfrm>
            <a:off x="8005665" y="1930400"/>
            <a:ext cx="1897915" cy="1176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a:t>
            </a:r>
          </a:p>
        </p:txBody>
      </p:sp>
      <p:cxnSp>
        <p:nvCxnSpPr>
          <p:cNvPr id="27" name="Straight Arrow Connector 26">
            <a:extLst>
              <a:ext uri="{FF2B5EF4-FFF2-40B4-BE49-F238E27FC236}">
                <a16:creationId xmlns:a16="http://schemas.microsoft.com/office/drawing/2014/main" id="{B4425BD5-A437-4491-8CE6-0406EF1EC9D9}"/>
              </a:ext>
            </a:extLst>
          </p:cNvPr>
          <p:cNvCxnSpPr>
            <a:cxnSpLocks/>
            <a:endCxn id="25" idx="0"/>
          </p:cNvCxnSpPr>
          <p:nvPr/>
        </p:nvCxnSpPr>
        <p:spPr>
          <a:xfrm>
            <a:off x="7315200" y="1343608"/>
            <a:ext cx="1639423" cy="586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C467F3D-57BA-4934-8668-2E0A5C410247}"/>
              </a:ext>
            </a:extLst>
          </p:cNvPr>
          <p:cNvSpPr txBox="1"/>
          <p:nvPr/>
        </p:nvSpPr>
        <p:spPr>
          <a:xfrm>
            <a:off x="6270171" y="1110343"/>
            <a:ext cx="1711303" cy="369332"/>
          </a:xfrm>
          <a:prstGeom prst="rect">
            <a:avLst/>
          </a:prstGeom>
          <a:noFill/>
        </p:spPr>
        <p:txBody>
          <a:bodyPr wrap="square" rtlCol="0">
            <a:spAutoFit/>
          </a:bodyPr>
          <a:lstStyle/>
          <a:p>
            <a:r>
              <a:rPr lang="en-US" dirty="0"/>
              <a:t>greetings</a:t>
            </a:r>
          </a:p>
        </p:txBody>
      </p:sp>
      <p:sp>
        <p:nvSpPr>
          <p:cNvPr id="30" name="Rectangle 29">
            <a:extLst>
              <a:ext uri="{FF2B5EF4-FFF2-40B4-BE49-F238E27FC236}">
                <a16:creationId xmlns:a16="http://schemas.microsoft.com/office/drawing/2014/main" id="{7CA37C72-94C7-4108-98B6-3E1500686F40}"/>
              </a:ext>
            </a:extLst>
          </p:cNvPr>
          <p:cNvSpPr/>
          <p:nvPr/>
        </p:nvSpPr>
        <p:spPr>
          <a:xfrm>
            <a:off x="8005665" y="3631836"/>
            <a:ext cx="2854540" cy="1816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 </a:t>
            </a:r>
            <a:r>
              <a:rPr lang="en-US" dirty="0" err="1"/>
              <a:t>myFunction</a:t>
            </a:r>
            <a:r>
              <a:rPr lang="en-US" dirty="0"/>
              <a:t>():</a:t>
            </a:r>
          </a:p>
          <a:p>
            <a:pPr algn="ctr"/>
            <a:r>
              <a:rPr lang="en-US" dirty="0"/>
              <a:t>print(“Good Morning”)</a:t>
            </a:r>
          </a:p>
        </p:txBody>
      </p:sp>
      <p:cxnSp>
        <p:nvCxnSpPr>
          <p:cNvPr id="33" name="Straight Arrow Connector 32">
            <a:extLst>
              <a:ext uri="{FF2B5EF4-FFF2-40B4-BE49-F238E27FC236}">
                <a16:creationId xmlns:a16="http://schemas.microsoft.com/office/drawing/2014/main" id="{93CF69DB-4AB3-4539-8BF5-A15DEAF8521C}"/>
              </a:ext>
            </a:extLst>
          </p:cNvPr>
          <p:cNvCxnSpPr>
            <a:stCxn id="30" idx="1"/>
          </p:cNvCxnSpPr>
          <p:nvPr/>
        </p:nvCxnSpPr>
        <p:spPr>
          <a:xfrm flipH="1">
            <a:off x="7003253" y="4540117"/>
            <a:ext cx="1002412" cy="1519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2A6F96C-1992-471A-9515-163E2AD784A7}"/>
              </a:ext>
            </a:extLst>
          </p:cNvPr>
          <p:cNvSpPr txBox="1"/>
          <p:nvPr/>
        </p:nvSpPr>
        <p:spPr>
          <a:xfrm>
            <a:off x="6528018" y="6109887"/>
            <a:ext cx="1477647" cy="369332"/>
          </a:xfrm>
          <a:prstGeom prst="rect">
            <a:avLst/>
          </a:prstGeom>
          <a:noFill/>
        </p:spPr>
        <p:txBody>
          <a:bodyPr wrap="square" rtlCol="0">
            <a:spAutoFit/>
          </a:bodyPr>
          <a:lstStyle/>
          <a:p>
            <a:r>
              <a:rPr lang="en-US" dirty="0" err="1"/>
              <a:t>myFunction</a:t>
            </a:r>
            <a:endParaRPr lang="en-US" dirty="0"/>
          </a:p>
        </p:txBody>
      </p:sp>
    </p:spTree>
    <p:extLst>
      <p:ext uri="{BB962C8B-B14F-4D97-AF65-F5344CB8AC3E}">
        <p14:creationId xmlns:p14="http://schemas.microsoft.com/office/powerpoint/2010/main" val="307009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42D9-4DFF-49AF-828D-D16D4341B0C9}"/>
              </a:ext>
            </a:extLst>
          </p:cNvPr>
          <p:cNvSpPr>
            <a:spLocks noGrp="1"/>
          </p:cNvSpPr>
          <p:nvPr>
            <p:ph type="title"/>
          </p:nvPr>
        </p:nvSpPr>
        <p:spPr/>
        <p:txBody>
          <a:bodyPr/>
          <a:lstStyle/>
          <a:p>
            <a:r>
              <a:rPr lang="en-US" dirty="0"/>
              <a:t>How is Python Used	?</a:t>
            </a:r>
          </a:p>
        </p:txBody>
      </p:sp>
      <p:sp>
        <p:nvSpPr>
          <p:cNvPr id="3" name="Content Placeholder 2">
            <a:extLst>
              <a:ext uri="{FF2B5EF4-FFF2-40B4-BE49-F238E27FC236}">
                <a16:creationId xmlns:a16="http://schemas.microsoft.com/office/drawing/2014/main" id="{AEC3D982-EA89-4A72-833B-EAFAD34701BD}"/>
              </a:ext>
            </a:extLst>
          </p:cNvPr>
          <p:cNvSpPr>
            <a:spLocks noGrp="1"/>
          </p:cNvSpPr>
          <p:nvPr>
            <p:ph idx="1"/>
          </p:nvPr>
        </p:nvSpPr>
        <p:spPr/>
        <p:txBody>
          <a:bodyPr>
            <a:normAutofit lnSpcReduction="10000"/>
          </a:bodyPr>
          <a:lstStyle/>
          <a:p>
            <a:r>
              <a:rPr lang="en-US" sz="2400" dirty="0">
                <a:latin typeface="Calibri" panose="020F0502020204030204" pitchFamily="34" charset="0"/>
                <a:cs typeface="Calibri" panose="020F0502020204030204" pitchFamily="34" charset="0"/>
              </a:rPr>
              <a:t>Creating web applications with Python Frameworks such as </a:t>
            </a:r>
            <a:r>
              <a:rPr lang="en-US" sz="2400" b="1" dirty="0">
                <a:latin typeface="Calibri" panose="020F0502020204030204" pitchFamily="34" charset="0"/>
                <a:cs typeface="Calibri" panose="020F0502020204030204" pitchFamily="34" charset="0"/>
              </a:rPr>
              <a:t>Django</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Flask</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You can create workflows for the software that you are working on</a:t>
            </a:r>
          </a:p>
          <a:p>
            <a:r>
              <a:rPr lang="en-US" sz="2400" dirty="0">
                <a:latin typeface="Calibri" panose="020F0502020204030204" pitchFamily="34" charset="0"/>
                <a:cs typeface="Calibri" panose="020F0502020204030204" pitchFamily="34" charset="0"/>
              </a:rPr>
              <a:t>Use Python to modify files and data stored in </a:t>
            </a:r>
            <a:r>
              <a:rPr lang="en-US" sz="2400" b="1" dirty="0">
                <a:latin typeface="Calibri" panose="020F0502020204030204" pitchFamily="34" charset="0"/>
                <a:cs typeface="Calibri" panose="020F0502020204030204" pitchFamily="34" charset="0"/>
              </a:rPr>
              <a:t>Databases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Scientific</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Analytic</a:t>
            </a:r>
            <a:r>
              <a:rPr lang="en-US" sz="2400" dirty="0">
                <a:latin typeface="Calibri" panose="020F0502020204030204" pitchFamily="34" charset="0"/>
                <a:cs typeface="Calibri" panose="020F0502020204030204" pitchFamily="34" charset="0"/>
              </a:rPr>
              <a:t> and complex calculations can be taken care of easily</a:t>
            </a:r>
          </a:p>
          <a:p>
            <a:r>
              <a:rPr lang="en-US" sz="2400" dirty="0">
                <a:latin typeface="Calibri" panose="020F0502020204030204" pitchFamily="34" charset="0"/>
                <a:cs typeface="Calibri" panose="020F0502020204030204" pitchFamily="34" charset="0"/>
              </a:rPr>
              <a:t>You can create software much quicker with Python, which is ready for deployment</a:t>
            </a:r>
          </a:p>
          <a:p>
            <a:endParaRPr lang="en-US" dirty="0"/>
          </a:p>
        </p:txBody>
      </p:sp>
    </p:spTree>
    <p:extLst>
      <p:ext uri="{BB962C8B-B14F-4D97-AF65-F5344CB8AC3E}">
        <p14:creationId xmlns:p14="http://schemas.microsoft.com/office/powerpoint/2010/main" val="356672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09E7-8019-4CD6-9830-46D0179E4ACB}"/>
              </a:ext>
            </a:extLst>
          </p:cNvPr>
          <p:cNvSpPr>
            <a:spLocks noGrp="1"/>
          </p:cNvSpPr>
          <p:nvPr>
            <p:ph type="title"/>
          </p:nvPr>
        </p:nvSpPr>
        <p:spPr/>
        <p:txBody>
          <a:bodyPr/>
          <a:lstStyle/>
          <a:p>
            <a:r>
              <a:rPr lang="en-US" dirty="0"/>
              <a:t>Python Features</a:t>
            </a:r>
          </a:p>
        </p:txBody>
      </p:sp>
      <p:sp>
        <p:nvSpPr>
          <p:cNvPr id="3" name="Content Placeholder 2">
            <a:extLst>
              <a:ext uri="{FF2B5EF4-FFF2-40B4-BE49-F238E27FC236}">
                <a16:creationId xmlns:a16="http://schemas.microsoft.com/office/drawing/2014/main" id="{CE2F2F0F-5B33-4304-86AE-DC9ADB64E5B0}"/>
              </a:ext>
            </a:extLst>
          </p:cNvPr>
          <p:cNvSpPr>
            <a:spLocks noGrp="1"/>
          </p:cNvSpPr>
          <p:nvPr>
            <p:ph idx="1"/>
          </p:nvPr>
        </p:nvSpPr>
        <p:spPr>
          <a:xfrm>
            <a:off x="677333" y="2160589"/>
            <a:ext cx="9676901" cy="4697411"/>
          </a:xfrm>
        </p:spPr>
        <p:txBody>
          <a:bodyPr>
            <a:normAutofit fontScale="92500" lnSpcReduction="10000"/>
          </a:bodyPr>
          <a:lstStyle/>
          <a:p>
            <a:r>
              <a:rPr lang="en-US" sz="2200" b="1" dirty="0">
                <a:latin typeface="Calibri" panose="020F0502020204030204" pitchFamily="34" charset="0"/>
                <a:cs typeface="Calibri" panose="020F0502020204030204" pitchFamily="34" charset="0"/>
              </a:rPr>
              <a:t>Simplicity: </a:t>
            </a:r>
            <a:r>
              <a:rPr lang="en-US" sz="2200" dirty="0">
                <a:latin typeface="Calibri" panose="020F0502020204030204" pitchFamily="34" charset="0"/>
                <a:cs typeface="Calibri" panose="020F0502020204030204" pitchFamily="34" charset="0"/>
              </a:rPr>
              <a:t>Think less of the syntax of the language and more of the code.</a:t>
            </a:r>
          </a:p>
          <a:p>
            <a:r>
              <a:rPr lang="en-US" sz="2200" b="1" dirty="0">
                <a:latin typeface="Calibri" panose="020F0502020204030204" pitchFamily="34" charset="0"/>
                <a:cs typeface="Calibri" panose="020F0502020204030204" pitchFamily="34" charset="0"/>
              </a:rPr>
              <a:t>Open Source: </a:t>
            </a:r>
            <a:r>
              <a:rPr lang="en-US" sz="2200" dirty="0">
                <a:latin typeface="Calibri" panose="020F0502020204030204" pitchFamily="34" charset="0"/>
                <a:cs typeface="Calibri" panose="020F0502020204030204" pitchFamily="34" charset="0"/>
              </a:rPr>
              <a:t>A powerful language and it is free for everyone to use and alter as needed.</a:t>
            </a:r>
          </a:p>
          <a:p>
            <a:r>
              <a:rPr lang="en-US" sz="2200" b="1" dirty="0">
                <a:latin typeface="Calibri" panose="020F0502020204030204" pitchFamily="34" charset="0"/>
                <a:cs typeface="Calibri" panose="020F0502020204030204" pitchFamily="34" charset="0"/>
              </a:rPr>
              <a:t>Portability: </a:t>
            </a:r>
            <a:r>
              <a:rPr lang="en-US" sz="2200" dirty="0">
                <a:latin typeface="Calibri" panose="020F0502020204030204" pitchFamily="34" charset="0"/>
                <a:cs typeface="Calibri" panose="020F0502020204030204" pitchFamily="34" charset="0"/>
              </a:rPr>
              <a:t>Python code can be shared and it would work the same way it was intended to. Seamless and hassle-free.</a:t>
            </a:r>
          </a:p>
          <a:p>
            <a:r>
              <a:rPr lang="en-US" sz="2200" b="1" dirty="0">
                <a:latin typeface="Calibri" panose="020F0502020204030204" pitchFamily="34" charset="0"/>
                <a:cs typeface="Calibri" panose="020F0502020204030204" pitchFamily="34" charset="0"/>
              </a:rPr>
              <a:t>Being Embeddable &amp; Extensible: </a:t>
            </a:r>
            <a:r>
              <a:rPr lang="en-US" sz="2200" dirty="0">
                <a:latin typeface="Calibri" panose="020F0502020204030204" pitchFamily="34" charset="0"/>
                <a:cs typeface="Calibri" panose="020F0502020204030204" pitchFamily="34" charset="0"/>
              </a:rPr>
              <a:t>Python can have snippets of other languages inside it to perform certain functions.</a:t>
            </a:r>
          </a:p>
          <a:p>
            <a:r>
              <a:rPr lang="en-US" sz="2200" b="1" dirty="0">
                <a:latin typeface="Calibri" panose="020F0502020204030204" pitchFamily="34" charset="0"/>
                <a:cs typeface="Calibri" panose="020F0502020204030204" pitchFamily="34" charset="0"/>
              </a:rPr>
              <a:t>Being Interpreted: </a:t>
            </a:r>
            <a:r>
              <a:rPr lang="en-US" sz="2200" dirty="0">
                <a:latin typeface="Calibri" panose="020F0502020204030204" pitchFamily="34" charset="0"/>
                <a:cs typeface="Calibri" panose="020F0502020204030204" pitchFamily="34" charset="0"/>
              </a:rPr>
              <a:t>The worries of large memory tasks and other heavy CPU tasks are taken care of by Python itself leaving you to worry only about coding.</a:t>
            </a:r>
          </a:p>
          <a:p>
            <a:r>
              <a:rPr lang="en-US" sz="2200" b="1" dirty="0">
                <a:latin typeface="Calibri" panose="020F0502020204030204" pitchFamily="34" charset="0"/>
                <a:cs typeface="Calibri" panose="020F0502020204030204" pitchFamily="34" charset="0"/>
              </a:rPr>
              <a:t>Huge amount of libraries: </a:t>
            </a:r>
            <a:r>
              <a:rPr lang="en-US" sz="2200" dirty="0">
                <a:latin typeface="Calibri" panose="020F0502020204030204" pitchFamily="34" charset="0"/>
                <a:cs typeface="Calibri" panose="020F0502020204030204" pitchFamily="34" charset="0"/>
              </a:rPr>
              <a:t>Data Science? Python has you covered. Web Development? Python still has you covered. Always.</a:t>
            </a:r>
          </a:p>
          <a:p>
            <a:r>
              <a:rPr lang="en-US" sz="2200" b="1" dirty="0">
                <a:latin typeface="Calibri" panose="020F0502020204030204" pitchFamily="34" charset="0"/>
                <a:cs typeface="Calibri" panose="020F0502020204030204" pitchFamily="34" charset="0"/>
              </a:rPr>
              <a:t>Object Orientation: </a:t>
            </a:r>
            <a:r>
              <a:rPr lang="en-US" sz="2200" dirty="0">
                <a:latin typeface="Calibri" panose="020F0502020204030204" pitchFamily="34" charset="0"/>
                <a:cs typeface="Calibri" panose="020F0502020204030204" pitchFamily="34" charset="0"/>
              </a:rPr>
              <a:t>Objects help breaking-down complex real-life problems into such that they can be coded and solved to obtain solutions.</a:t>
            </a:r>
          </a:p>
          <a:p>
            <a:endParaRPr lang="en-US" dirty="0"/>
          </a:p>
        </p:txBody>
      </p:sp>
    </p:spTree>
    <p:extLst>
      <p:ext uri="{BB962C8B-B14F-4D97-AF65-F5344CB8AC3E}">
        <p14:creationId xmlns:p14="http://schemas.microsoft.com/office/powerpoint/2010/main" val="103756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7AB-F3CC-4F69-A96A-76E502B27280}"/>
              </a:ext>
            </a:extLst>
          </p:cNvPr>
          <p:cNvSpPr>
            <a:spLocks noGrp="1"/>
          </p:cNvSpPr>
          <p:nvPr>
            <p:ph type="title"/>
          </p:nvPr>
        </p:nvSpPr>
        <p:spPr/>
        <p:txBody>
          <a:bodyPr/>
          <a:lstStyle/>
          <a:p>
            <a:r>
              <a:rPr lang="en-US" dirty="0"/>
              <a:t>Python Features - Summary</a:t>
            </a:r>
          </a:p>
        </p:txBody>
      </p:sp>
      <p:sp>
        <p:nvSpPr>
          <p:cNvPr id="3" name="Content Placeholder 2">
            <a:extLst>
              <a:ext uri="{FF2B5EF4-FFF2-40B4-BE49-F238E27FC236}">
                <a16:creationId xmlns:a16="http://schemas.microsoft.com/office/drawing/2014/main" id="{30347CD8-34DF-4F2F-B5A0-ABA57681BBAA}"/>
              </a:ext>
            </a:extLst>
          </p:cNvPr>
          <p:cNvSpPr>
            <a:spLocks noGrp="1"/>
          </p:cNvSpPr>
          <p:nvPr>
            <p:ph idx="1"/>
          </p:nvPr>
        </p:nvSpPr>
        <p:spPr>
          <a:xfrm>
            <a:off x="677333" y="2160589"/>
            <a:ext cx="9475195" cy="4253658"/>
          </a:xfrm>
        </p:spPr>
        <p:txBody>
          <a:bodyPr>
            <a:normAutofit/>
          </a:bodyPr>
          <a:lstStyle/>
          <a:p>
            <a:pPr marL="0" indent="0">
              <a:buNone/>
            </a:pPr>
            <a:r>
              <a:rPr lang="en-US" sz="2000" dirty="0">
                <a:latin typeface="Calibri" panose="020F0502020204030204" pitchFamily="34" charset="0"/>
                <a:cs typeface="Calibri" panose="020F0502020204030204" pitchFamily="34" charset="0"/>
              </a:rPr>
              <a:t>To sum it up, Python has a </a:t>
            </a:r>
            <a:r>
              <a:rPr lang="en-US" sz="2000" b="1" dirty="0">
                <a:latin typeface="Calibri" panose="020F0502020204030204" pitchFamily="34" charset="0"/>
                <a:cs typeface="Calibri" panose="020F0502020204030204" pitchFamily="34" charset="0"/>
              </a:rPr>
              <a:t>simple syntax</a:t>
            </a:r>
            <a:r>
              <a:rPr lang="en-US" sz="2000" dirty="0">
                <a:latin typeface="Calibri" panose="020F0502020204030204" pitchFamily="34" charset="0"/>
                <a:cs typeface="Calibri" panose="020F0502020204030204" pitchFamily="34" charset="0"/>
              </a:rPr>
              <a:t>, is </a:t>
            </a:r>
            <a:r>
              <a:rPr lang="en-US" sz="2000" b="1" dirty="0">
                <a:latin typeface="Calibri" panose="020F0502020204030204" pitchFamily="34" charset="0"/>
                <a:cs typeface="Calibri" panose="020F0502020204030204" pitchFamily="34" charset="0"/>
              </a:rPr>
              <a:t>readable</a:t>
            </a:r>
            <a:r>
              <a:rPr lang="en-US" sz="2000" dirty="0">
                <a:latin typeface="Calibri" panose="020F0502020204030204" pitchFamily="34" charset="0"/>
                <a:cs typeface="Calibri" panose="020F0502020204030204" pitchFamily="34" charset="0"/>
              </a:rPr>
              <a:t>, and has </a:t>
            </a:r>
            <a:r>
              <a:rPr lang="en-US" sz="2000" b="1" dirty="0">
                <a:latin typeface="Calibri" panose="020F0502020204030204" pitchFamily="34" charset="0"/>
                <a:cs typeface="Calibri" panose="020F0502020204030204" pitchFamily="34" charset="0"/>
              </a:rPr>
              <a:t>great community support</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What can you do if you know Python? Well, you have a number of options to choose from. </a:t>
            </a:r>
          </a:p>
          <a:p>
            <a:r>
              <a:rPr lang="en-US" sz="2000" dirty="0">
                <a:latin typeface="Calibri" panose="020F0502020204030204" pitchFamily="34" charset="0"/>
                <a:cs typeface="Calibri" panose="020F0502020204030204" pitchFamily="34" charset="0"/>
              </a:rPr>
              <a:t>Data Scientist</a:t>
            </a:r>
          </a:p>
          <a:p>
            <a:r>
              <a:rPr lang="en-US" sz="2000" dirty="0">
                <a:latin typeface="Calibri" panose="020F0502020204030204" pitchFamily="34" charset="0"/>
                <a:cs typeface="Calibri" panose="020F0502020204030204" pitchFamily="34" charset="0"/>
              </a:rPr>
              <a:t>Machine Learning and Artificial Intelligence</a:t>
            </a:r>
          </a:p>
          <a:p>
            <a:r>
              <a:rPr lang="en-US" sz="2000" dirty="0">
                <a:latin typeface="Calibri" panose="020F0502020204030204" pitchFamily="34" charset="0"/>
                <a:cs typeface="Calibri" panose="020F0502020204030204" pitchFamily="34" charset="0"/>
              </a:rPr>
              <a:t>Internet of Things</a:t>
            </a:r>
          </a:p>
          <a:p>
            <a:r>
              <a:rPr lang="en-US" sz="2000" dirty="0">
                <a:latin typeface="Calibri" panose="020F0502020204030204" pitchFamily="34" charset="0"/>
                <a:cs typeface="Calibri" panose="020F0502020204030204" pitchFamily="34" charset="0"/>
              </a:rPr>
              <a:t>Web Development</a:t>
            </a:r>
          </a:p>
          <a:p>
            <a:r>
              <a:rPr lang="en-US" sz="2000" dirty="0">
                <a:latin typeface="Calibri" panose="020F0502020204030204" pitchFamily="34" charset="0"/>
                <a:cs typeface="Calibri" panose="020F0502020204030204" pitchFamily="34" charset="0"/>
              </a:rPr>
              <a:t>Data Visualization</a:t>
            </a:r>
          </a:p>
          <a:p>
            <a:r>
              <a:rPr lang="en-US" sz="2000" dirty="0">
                <a:latin typeface="Calibri" panose="020F0502020204030204" pitchFamily="34" charset="0"/>
                <a:cs typeface="Calibri" panose="020F0502020204030204" pitchFamily="34" charset="0"/>
              </a:rPr>
              <a:t>Automation </a:t>
            </a:r>
          </a:p>
          <a:p>
            <a:endParaRPr lang="en-US" dirty="0"/>
          </a:p>
        </p:txBody>
      </p:sp>
    </p:spTree>
    <p:extLst>
      <p:ext uri="{BB962C8B-B14F-4D97-AF65-F5344CB8AC3E}">
        <p14:creationId xmlns:p14="http://schemas.microsoft.com/office/powerpoint/2010/main" val="323730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0D19-D268-405D-9A4F-BC18522A5D92}"/>
              </a:ext>
            </a:extLst>
          </p:cNvPr>
          <p:cNvSpPr>
            <a:spLocks noGrp="1"/>
          </p:cNvSpPr>
          <p:nvPr>
            <p:ph type="title"/>
          </p:nvPr>
        </p:nvSpPr>
        <p:spPr/>
        <p:txBody>
          <a:bodyPr/>
          <a:lstStyle/>
          <a:p>
            <a:r>
              <a:rPr lang="en-US" dirty="0"/>
              <a:t>Career in Python</a:t>
            </a:r>
          </a:p>
        </p:txBody>
      </p:sp>
      <p:sp>
        <p:nvSpPr>
          <p:cNvPr id="3" name="Content Placeholder 2">
            <a:extLst>
              <a:ext uri="{FF2B5EF4-FFF2-40B4-BE49-F238E27FC236}">
                <a16:creationId xmlns:a16="http://schemas.microsoft.com/office/drawing/2014/main" id="{F43C1817-0B2E-42E9-8941-66C59096A845}"/>
              </a:ext>
            </a:extLst>
          </p:cNvPr>
          <p:cNvSpPr>
            <a:spLocks noGrp="1"/>
          </p:cNvSpPr>
          <p:nvPr>
            <p:ph idx="1"/>
          </p:nvPr>
        </p:nvSpPr>
        <p:spPr>
          <a:xfrm>
            <a:off x="677333" y="2160589"/>
            <a:ext cx="10685431" cy="4536046"/>
          </a:xfrm>
        </p:spPr>
        <p:txBody>
          <a:bodyPr>
            <a:normAutofit lnSpcReduction="10000"/>
          </a:bodyPr>
          <a:lstStyle/>
          <a:p>
            <a:r>
              <a:rPr lang="en-US" sz="2000" b="1" dirty="0">
                <a:latin typeface="Calibri" panose="020F0502020204030204" pitchFamily="34" charset="0"/>
                <a:cs typeface="Calibri" panose="020F0502020204030204" pitchFamily="34" charset="0"/>
              </a:rPr>
              <a:t>Data Scientist</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A Data Scientist is someone who cracks </a:t>
            </a:r>
            <a:r>
              <a:rPr lang="en-US" sz="2000" b="1" dirty="0">
                <a:latin typeface="Calibri" panose="020F0502020204030204" pitchFamily="34" charset="0"/>
                <a:cs typeface="Calibri" panose="020F0502020204030204" pitchFamily="34" charset="0"/>
              </a:rPr>
              <a:t>complex</a:t>
            </a:r>
            <a:r>
              <a:rPr lang="en-US" sz="2000" dirty="0">
                <a:latin typeface="Calibri" panose="020F0502020204030204" pitchFamily="34" charset="0"/>
                <a:cs typeface="Calibri" panose="020F0502020204030204" pitchFamily="34" charset="0"/>
              </a:rPr>
              <a:t> problems which relate to the field of math, statistics and brings around a solution to these problems in a logical manner.</a:t>
            </a:r>
          </a:p>
          <a:p>
            <a:pPr marL="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Software Engineer</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Software engineers design, develop, test and maintain software applications that they create for their clients according to the requirements. </a:t>
            </a:r>
          </a:p>
          <a:p>
            <a:pPr marL="0" indent="0">
              <a:buNone/>
            </a:pPr>
            <a:endParaRPr lang="en-US" sz="20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Web Developer</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Web developers create web applications to serve their users using the </a:t>
            </a:r>
            <a:r>
              <a:rPr lang="en-US" sz="2000" b="1" dirty="0">
                <a:latin typeface="Calibri" panose="020F0502020204030204" pitchFamily="34" charset="0"/>
                <a:cs typeface="Calibri" panose="020F0502020204030204" pitchFamily="34" charset="0"/>
              </a:rPr>
              <a:t>client-server </a:t>
            </a:r>
            <a:r>
              <a:rPr lang="en-US" sz="2000" dirty="0">
                <a:latin typeface="Calibri" panose="020F0502020204030204" pitchFamily="34" charset="0"/>
                <a:cs typeface="Calibri" panose="020F0502020204030204" pitchFamily="34" charset="0"/>
              </a:rPr>
              <a:t>model. There are applications such as information sharing, social network platforms, entertainment which are just a few to name.</a:t>
            </a:r>
            <a:br>
              <a:rPr lang="en-US" dirty="0"/>
            </a:br>
            <a:endParaRPr lang="en-US" dirty="0"/>
          </a:p>
        </p:txBody>
      </p:sp>
    </p:spTree>
    <p:extLst>
      <p:ext uri="{BB962C8B-B14F-4D97-AF65-F5344CB8AC3E}">
        <p14:creationId xmlns:p14="http://schemas.microsoft.com/office/powerpoint/2010/main" val="2681698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16729</TotalTime>
  <Words>3604</Words>
  <Application>Microsoft Office PowerPoint</Application>
  <PresentationFormat>Widescreen</PresentationFormat>
  <Paragraphs>453</Paragraphs>
  <Slides>43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Trebuchet MS</vt:lpstr>
      <vt:lpstr>Wingdings</vt:lpstr>
      <vt:lpstr>Wingdings 3</vt:lpstr>
      <vt:lpstr>Facet</vt:lpstr>
      <vt:lpstr>Python</vt:lpstr>
      <vt:lpstr>What is Python ?</vt:lpstr>
      <vt:lpstr>Python</vt:lpstr>
      <vt:lpstr>Why Python ?</vt:lpstr>
      <vt:lpstr>Everything in Python is an Object</vt:lpstr>
      <vt:lpstr>How is Python Used ?</vt:lpstr>
      <vt:lpstr>Python Features</vt:lpstr>
      <vt:lpstr>Python Features - Summary</vt:lpstr>
      <vt:lpstr>Career in Python</vt:lpstr>
      <vt:lpstr>Python Interpreter</vt:lpstr>
      <vt:lpstr>Installing Python Interpreter </vt:lpstr>
      <vt:lpstr>Installing Python- Using Anaconda</vt:lpstr>
      <vt:lpstr>Lets Get Started  with Hello World</vt:lpstr>
      <vt:lpstr>First Python Script - Welcome to NI Analytics</vt:lpstr>
      <vt:lpstr>Comments in Python</vt:lpstr>
      <vt:lpstr>Comments and DocString</vt:lpstr>
      <vt:lpstr>Variables in Python</vt:lpstr>
      <vt:lpstr>Variables in Python</vt:lpstr>
      <vt:lpstr>Python- Data Types</vt:lpstr>
      <vt:lpstr>Numeric - Integer</vt:lpstr>
      <vt:lpstr>Numeric - Float</vt:lpstr>
      <vt:lpstr>Numeric- Complex Type</vt:lpstr>
      <vt:lpstr>Numeric- Type Conversion</vt:lpstr>
      <vt:lpstr>List</vt:lpstr>
      <vt:lpstr>Operations performed on Lists</vt:lpstr>
      <vt:lpstr>Strings</vt:lpstr>
      <vt:lpstr>Operation performed on String</vt:lpstr>
      <vt:lpstr>Tuples</vt:lpstr>
      <vt:lpstr>Set</vt:lpstr>
      <vt:lpstr>Set- Operations</vt:lpstr>
      <vt:lpstr>Set-Operations</vt:lpstr>
      <vt:lpstr>Set-Operations</vt:lpstr>
      <vt:lpstr>Set-Operations</vt:lpstr>
      <vt:lpstr>Dictionary</vt:lpstr>
      <vt:lpstr>Operators</vt:lpstr>
      <vt:lpstr>Airthmetic-Operator</vt:lpstr>
      <vt:lpstr>Example</vt:lpstr>
      <vt:lpstr>Example</vt:lpstr>
      <vt:lpstr>Comparison- Operator</vt:lpstr>
      <vt:lpstr>Example</vt:lpstr>
      <vt:lpstr>Example</vt:lpstr>
      <vt:lpstr>Assignment Operators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Prabhat Chandra</dc:creator>
  <cp:lastModifiedBy>Prabhat Chandra</cp:lastModifiedBy>
  <cp:revision>67</cp:revision>
  <dcterms:created xsi:type="dcterms:W3CDTF">2019-11-14T05:44:41Z</dcterms:created>
  <dcterms:modified xsi:type="dcterms:W3CDTF">2024-06-12T07:23:34Z</dcterms:modified>
</cp:coreProperties>
</file>