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4"/>
  </p:notesMasterIdLst>
  <p:sldIdLst>
    <p:sldId id="256" r:id="rId2"/>
    <p:sldId id="298" r:id="rId3"/>
    <p:sldId id="299" r:id="rId4"/>
    <p:sldId id="301" r:id="rId5"/>
    <p:sldId id="302" r:id="rId6"/>
    <p:sldId id="303" r:id="rId7"/>
    <p:sldId id="304" r:id="rId8"/>
    <p:sldId id="305" r:id="rId9"/>
    <p:sldId id="306" r:id="rId10"/>
    <p:sldId id="300" r:id="rId11"/>
    <p:sldId id="307" r:id="rId12"/>
    <p:sldId id="308" r:id="rId13"/>
    <p:sldId id="309" r:id="rId14"/>
    <p:sldId id="310" r:id="rId15"/>
    <p:sldId id="311" r:id="rId16"/>
    <p:sldId id="312" r:id="rId17"/>
    <p:sldId id="314" r:id="rId18"/>
    <p:sldId id="313" r:id="rId19"/>
    <p:sldId id="316" r:id="rId20"/>
    <p:sldId id="317" r:id="rId21"/>
    <p:sldId id="318" r:id="rId22"/>
    <p:sldId id="319" r:id="rId23"/>
    <p:sldId id="320" r:id="rId24"/>
    <p:sldId id="322" r:id="rId25"/>
    <p:sldId id="321"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95"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45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134.02075"/>
      <inkml:brushProperty name="anchorY" value="1341.75281"/>
      <inkml:brushProperty name="scaleFactor" value="0.5"/>
    </inkml:brush>
  </inkml:definitions>
  <inkml:trace contextRef="#ctx0" brushRef="#br0">1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2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6009.97998"/>
      <inkml:brushProperty name="anchorY" value="-7802.24756"/>
      <inkml:brushProperty name="scaleFactor" value="0.5"/>
    </inkml:brush>
  </inkml:definitions>
  <inkml:trace contextRef="#ctx0" brushRef="#br0">1 1,'0'0,"0"0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8:01.01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025.97998"/>
      <inkml:brushProperty name="anchorY" value="-8818.24805"/>
      <inkml:brushProperty name="scaleFactor" value="0.5"/>
    </inkml:brush>
  </inkml:definitions>
  <inkml:trace contextRef="#ctx0" brushRef="#br0">850 0,'0'0,"0"5,-5 0,-10 0,-20 0,-24 2,-43 1,-35-2,-27-2,-16-1,27-1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45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134.02075"/>
      <inkml:brushProperty name="anchorY" value="1341.75281"/>
      <inkml:brushProperty name="scaleFactor" value="0.5"/>
    </inkml:brush>
  </inkml:definitions>
  <inkml:trace contextRef="#ctx0" brushRef="#br0">1 1,'0'0,"0"0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90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118.02075"/>
      <inkml:brushProperty name="anchorY" value="325.75275"/>
      <inkml:brushProperty name="scaleFactor" value="0.5"/>
    </inkml:brush>
  </inkml:definitions>
  <inkml:trace contextRef="#ctx0" brushRef="#br0">1 1,'0'0,"0"0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3.09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102.02063"/>
      <inkml:brushProperty name="anchorY" value="-690.24731"/>
      <inkml:brushProperty name="scaleFactor" value="0.5"/>
    </inkml:brush>
  </inkml:definitions>
  <inkml:trace contextRef="#ctx0" brushRef="#br0">1 1,'0'0,"0"0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0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86.02059"/>
      <inkml:brushProperty name="anchorY" value="-1706.24731"/>
      <inkml:brushProperty name="scaleFactor" value="0.5"/>
    </inkml:brush>
  </inkml:definitions>
  <inkml:trace contextRef="#ctx0" brushRef="#br0">1 1,'0'0,"0"0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26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929.97943"/>
      <inkml:brushProperty name="anchorY" value="-2722.24731"/>
      <inkml:brushProperty name="scaleFactor" value="0.5"/>
    </inkml:brush>
  </inkml:definitions>
  <inkml:trace contextRef="#ctx0" brushRef="#br0">1 1,'0'0,"0"0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7.72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945.97949"/>
      <inkml:brushProperty name="anchorY" value="-3738.24731"/>
      <inkml:brushProperty name="scaleFactor" value="0.5"/>
    </inkml:brush>
  </inkml:definitions>
  <inkml:trace contextRef="#ctx0" brushRef="#br0">1 1,'0'0,"0"0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40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961.97949"/>
      <inkml:brushProperty name="anchorY" value="-4754.24756"/>
      <inkml:brushProperty name="scaleFactor" value="0.5"/>
    </inkml:brush>
  </inkml:definitions>
  <inkml:trace contextRef="#ctx0" brushRef="#br0">1 1,'0'0,"0"0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58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977.97974"/>
      <inkml:brushProperty name="anchorY" value="-5770.24756"/>
      <inkml:brushProperty name="scaleFactor" value="0.5"/>
    </inkml:brush>
  </inkml:definitions>
  <inkml:trace contextRef="#ctx0" brushRef="#br0">1 1,'0'0,"0"0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90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118.02075"/>
      <inkml:brushProperty name="anchorY" value="325.75275"/>
      <inkml:brushProperty name="scaleFactor" value="0.5"/>
    </inkml:brush>
  </inkml:definitions>
  <inkml:trace contextRef="#ctx0" brushRef="#br0">1 1,'0'0,"0"0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04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993.97998"/>
      <inkml:brushProperty name="anchorY" value="-6786.24756"/>
      <inkml:brushProperty name="scaleFactor" value="0.5"/>
    </inkml:brush>
  </inkml:definitions>
  <inkml:trace contextRef="#ctx0" brushRef="#br0">1 1,'0'0,"0"0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2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6009.97998"/>
      <inkml:brushProperty name="anchorY" value="-7802.24756"/>
      <inkml:brushProperty name="scaleFactor" value="0.5"/>
    </inkml:brush>
  </inkml:definitions>
  <inkml:trace contextRef="#ctx0" brushRef="#br0">1 1,'0'0,"0"0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8:01.01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025.97998"/>
      <inkml:brushProperty name="anchorY" value="-8818.24805"/>
      <inkml:brushProperty name="scaleFactor" value="0.5"/>
    </inkml:brush>
  </inkml:definitions>
  <inkml:trace contextRef="#ctx0" brushRef="#br0">850 0,'0'0,"0"5,-5 0,-10 0,-20 0,-24 2,-43 1,-35-2,-27-2,-16-1,27-1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45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134.02075"/>
      <inkml:brushProperty name="anchorY" value="1341.75281"/>
      <inkml:brushProperty name="scaleFactor" value="0.5"/>
    </inkml:brush>
  </inkml:definitions>
  <inkml:trace contextRef="#ctx0" brushRef="#br0">1 1,'0'0,"0"0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90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118.02075"/>
      <inkml:brushProperty name="anchorY" value="325.75275"/>
      <inkml:brushProperty name="scaleFactor" value="0.5"/>
    </inkml:brush>
  </inkml:definitions>
  <inkml:trace contextRef="#ctx0" brushRef="#br0">1 1,'0'0,"0"0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3.09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102.02063"/>
      <inkml:brushProperty name="anchorY" value="-690.24731"/>
      <inkml:brushProperty name="scaleFactor" value="0.5"/>
    </inkml:brush>
  </inkml:definitions>
  <inkml:trace contextRef="#ctx0" brushRef="#br0">1 1,'0'0,"0"0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0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86.02059"/>
      <inkml:brushProperty name="anchorY" value="-1706.24731"/>
      <inkml:brushProperty name="scaleFactor" value="0.5"/>
    </inkml:brush>
  </inkml:definitions>
  <inkml:trace contextRef="#ctx0" brushRef="#br0">1 1,'0'0,"0"0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26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929.97943"/>
      <inkml:brushProperty name="anchorY" value="-2722.24731"/>
      <inkml:brushProperty name="scaleFactor" value="0.5"/>
    </inkml:brush>
  </inkml:definitions>
  <inkml:trace contextRef="#ctx0" brushRef="#br0">1 1,'0'0,"0"0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7.72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945.97949"/>
      <inkml:brushProperty name="anchorY" value="-3738.24731"/>
      <inkml:brushProperty name="scaleFactor" value="0.5"/>
    </inkml:brush>
  </inkml:definitions>
  <inkml:trace contextRef="#ctx0" brushRef="#br0">1 1,'0'0,"0"0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40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961.97949"/>
      <inkml:brushProperty name="anchorY" value="-4754.24756"/>
      <inkml:brushProperty name="scaleFactor" value="0.5"/>
    </inkml:brush>
  </inkml:definitions>
  <inkml:trace contextRef="#ctx0" brushRef="#br0">1 1,'0'0,"0"0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3.09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102.02063"/>
      <inkml:brushProperty name="anchorY" value="-690.24731"/>
      <inkml:brushProperty name="scaleFactor" value="0.5"/>
    </inkml:brush>
  </inkml:definitions>
  <inkml:trace contextRef="#ctx0" brushRef="#br0">1 1,'0'0,"0"0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58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977.97974"/>
      <inkml:brushProperty name="anchorY" value="-5770.24756"/>
      <inkml:brushProperty name="scaleFactor" value="0.5"/>
    </inkml:brush>
  </inkml:definitions>
  <inkml:trace contextRef="#ctx0" brushRef="#br0">1 1,'0'0,"0"0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04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993.97998"/>
      <inkml:brushProperty name="anchorY" value="-6786.24756"/>
      <inkml:brushProperty name="scaleFactor" value="0.5"/>
    </inkml:brush>
  </inkml:definitions>
  <inkml:trace contextRef="#ctx0" brushRef="#br0">1 1,'0'0,"0"0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2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6009.97998"/>
      <inkml:brushProperty name="anchorY" value="-7802.24756"/>
      <inkml:brushProperty name="scaleFactor" value="0.5"/>
    </inkml:brush>
  </inkml:definitions>
  <inkml:trace contextRef="#ctx0" brushRef="#br0">1 1,'0'0,"0"0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8:01.01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025.97998"/>
      <inkml:brushProperty name="anchorY" value="-8818.24805"/>
      <inkml:brushProperty name="scaleFactor" value="0.5"/>
    </inkml:brush>
  </inkml:definitions>
  <inkml:trace contextRef="#ctx0" brushRef="#br0">850 0,'0'0,"0"5,-5 0,-10 0,-20 0,-24 2,-43 1,-35-2,-27-2,-16-1,27-1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45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134.02075"/>
      <inkml:brushProperty name="anchorY" value="1341.75281"/>
      <inkml:brushProperty name="scaleFactor" value="0.5"/>
    </inkml:brush>
  </inkml:definitions>
  <inkml:trace contextRef="#ctx0" brushRef="#br0">1 1,'0'0,"0"0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2.90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118.02075"/>
      <inkml:brushProperty name="anchorY" value="325.75275"/>
      <inkml:brushProperty name="scaleFactor" value="0.5"/>
    </inkml:brush>
  </inkml:definitions>
  <inkml:trace contextRef="#ctx0" brushRef="#br0">1 1,'0'0,"0"0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3.091"/>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102.02063"/>
      <inkml:brushProperty name="anchorY" value="-690.24731"/>
      <inkml:brushProperty name="scaleFactor" value="0.5"/>
    </inkml:brush>
  </inkml:definitions>
  <inkml:trace contextRef="#ctx0" brushRef="#br0">1 1,'0'0,"0"0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0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86.02059"/>
      <inkml:brushProperty name="anchorY" value="-1706.24731"/>
      <inkml:brushProperty name="scaleFactor" value="0.5"/>
    </inkml:brush>
  </inkml:definitions>
  <inkml:trace contextRef="#ctx0" brushRef="#br0">1 1,'0'0,"0"0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26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929.97943"/>
      <inkml:brushProperty name="anchorY" value="-2722.24731"/>
      <inkml:brushProperty name="scaleFactor" value="0.5"/>
    </inkml:brush>
  </inkml:definitions>
  <inkml:trace contextRef="#ctx0" brushRef="#br0">1 1,'0'0,"0"0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7.72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945.97949"/>
      <inkml:brushProperty name="anchorY" value="-3738.24731"/>
      <inkml:brushProperty name="scaleFactor" value="0.5"/>
    </inkml:brush>
  </inkml:definitions>
  <inkml:trace contextRef="#ctx0" brushRef="#br0">1 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082"/>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86.02059"/>
      <inkml:brushProperty name="anchorY" value="-1706.24731"/>
      <inkml:brushProperty name="scaleFactor" value="0.5"/>
    </inkml:brush>
  </inkml:definitions>
  <inkml:trace contextRef="#ctx0" brushRef="#br0">1 1,'0'0,"0"0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40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961.97949"/>
      <inkml:brushProperty name="anchorY" value="-4754.24756"/>
      <inkml:brushProperty name="scaleFactor" value="0.5"/>
    </inkml:brush>
  </inkml:definitions>
  <inkml:trace contextRef="#ctx0" brushRef="#br0">1 1,'0'0,"0"0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58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977.97974"/>
      <inkml:brushProperty name="anchorY" value="-5770.24756"/>
      <inkml:brushProperty name="scaleFactor" value="0.5"/>
    </inkml:brush>
  </inkml:definitions>
  <inkml:trace contextRef="#ctx0" brushRef="#br0">1 1,'0'0,"0"0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04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993.97998"/>
      <inkml:brushProperty name="anchorY" value="-6786.24756"/>
      <inkml:brushProperty name="scaleFactor" value="0.5"/>
    </inkml:brush>
  </inkml:definitions>
  <inkml:trace contextRef="#ctx0" brushRef="#br0">1 1,'0'0,"0"0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22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6009.97998"/>
      <inkml:brushProperty name="anchorY" value="-7802.24756"/>
      <inkml:brushProperty name="scaleFactor" value="0.5"/>
    </inkml:brush>
  </inkml:definitions>
  <inkml:trace contextRef="#ctx0" brushRef="#br0">1 1,'0'0,"0"0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8:01.01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7025.97998"/>
      <inkml:brushProperty name="anchorY" value="-8818.24805"/>
      <inkml:brushProperty name="scaleFactor" value="0.5"/>
    </inkml:brush>
  </inkml:definitions>
  <inkml:trace contextRef="#ctx0" brushRef="#br0">850 0,'0'0,"0"5,-5 0,-10 0,-20 0,-24 2,-43 1,-35-2,-27-2,-16-1,27-1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34.46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5166.021"/>
      <inkml:brushProperty name="anchorY" value="3373.75269"/>
      <inkml:brushProperty name="scaleFactor" value="0.5"/>
    </inkml:brush>
  </inkml:definitions>
  <inkml:trace contextRef="#ctx0" brushRef="#br0">0 1,'0'0,"0"0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35.389"/>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150.021"/>
      <inkml:brushProperty name="anchorY" value="2357.75269"/>
      <inkml:brushProperty name="scaleFactor" value="0.5"/>
    </inkml:brush>
  </inkml:definitions>
  <inkml:trace contextRef="#ctx0" brushRef="#br0">0 1,'0'0,"0"0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4.26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929.97943"/>
      <inkml:brushProperty name="anchorY" value="-2722.24731"/>
      <inkml:brushProperty name="scaleFactor" value="0.5"/>
    </inkml:brush>
  </inkml:definitions>
  <inkml:trace contextRef="#ctx0" brushRef="#br0">1 1,'0'0,"0"0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7.726"/>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1945.97949"/>
      <inkml:brushProperty name="anchorY" value="-3738.24731"/>
      <inkml:brushProperty name="scaleFactor" value="0.5"/>
    </inkml:brush>
  </inkml:definitions>
  <inkml:trace contextRef="#ctx0" brushRef="#br0">1 1,'0'0,"0"0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40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2961.97949"/>
      <inkml:brushProperty name="anchorY" value="-4754.24756"/>
      <inkml:brushProperty name="scaleFactor" value="0.5"/>
    </inkml:brush>
  </inkml:definitions>
  <inkml:trace contextRef="#ctx0" brushRef="#br0">1 1,'0'0,"0"0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8.58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3977.97974"/>
      <inkml:brushProperty name="anchorY" value="-5770.24756"/>
      <inkml:brushProperty name="scaleFactor" value="0.5"/>
    </inkml:brush>
  </inkml:definitions>
  <inkml:trace contextRef="#ctx0" brushRef="#br0">1 1,'0'0,"0"0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9T09:17:59.045"/>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4993.97998"/>
      <inkml:brushProperty name="anchorY" value="-6786.24756"/>
      <inkml:brushProperty name="scaleFactor" value="0.5"/>
    </inkml:brush>
  </inkml:definitions>
  <inkml:trace contextRef="#ctx0" brushRef="#br0">1 1,'0'0,"0"0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5CE68-1F19-4583-ACB3-DA5C8A65039F}"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08A4-61BA-4389-A761-34364A18AE0E}" type="slidenum">
              <a:rPr lang="en-US" smtClean="0"/>
              <a:t>‹#›</a:t>
            </a:fld>
            <a:endParaRPr lang="en-US"/>
          </a:p>
        </p:txBody>
      </p:sp>
    </p:spTree>
    <p:extLst>
      <p:ext uri="{BB962C8B-B14F-4D97-AF65-F5344CB8AC3E}">
        <p14:creationId xmlns:p14="http://schemas.microsoft.com/office/powerpoint/2010/main" val="315476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AND operator – It returns TRUE if both the operands (right side and left side) are true</a:t>
            </a:r>
          </a:p>
          <a:p>
            <a:r>
              <a:rPr lang="en-US" dirty="0"/>
              <a:t>For OR operator- It returns TRUE if either of the operand (right side or left side) is true</a:t>
            </a:r>
          </a:p>
          <a:p>
            <a:r>
              <a:rPr lang="en-US" dirty="0"/>
              <a:t>For NOT operator- returns TRUE if operand is false</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11</a:t>
            </a:fld>
            <a:endParaRPr lang="en-US"/>
          </a:p>
        </p:txBody>
      </p:sp>
    </p:spTree>
    <p:extLst>
      <p:ext uri="{BB962C8B-B14F-4D97-AF65-F5344CB8AC3E}">
        <p14:creationId xmlns:p14="http://schemas.microsoft.com/office/powerpoint/2010/main" val="3426523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23</a:t>
            </a:fld>
            <a:endParaRPr lang="en-US"/>
          </a:p>
        </p:txBody>
      </p:sp>
    </p:spTree>
    <p:extLst>
      <p:ext uri="{BB962C8B-B14F-4D97-AF65-F5344CB8AC3E}">
        <p14:creationId xmlns:p14="http://schemas.microsoft.com/office/powerpoint/2010/main" val="413875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def add (a, b):</a:t>
            </a:r>
          </a:p>
          <a:p>
            <a:pPr rtl="0" fontAlgn="base"/>
            <a:r>
              <a:rPr lang="en-US" sz="1200" b="0" i="0" kern="1200" dirty="0">
                <a:solidFill>
                  <a:schemeClr val="tx1"/>
                </a:solidFill>
                <a:effectLst/>
                <a:latin typeface="+mn-lt"/>
                <a:ea typeface="+mn-ea"/>
                <a:cs typeface="+mn-cs"/>
              </a:rPr>
              <a:t>    return a + b</a:t>
            </a:r>
          </a:p>
          <a:p>
            <a:pPr rtl="0" fontAlgn="base"/>
            <a:r>
              <a:rPr lang="en-US" sz="1200" b="0" i="0" kern="1200" dirty="0">
                <a:solidFill>
                  <a:schemeClr val="tx1"/>
                </a:solidFill>
                <a:effectLst/>
                <a:latin typeface="+mn-lt"/>
                <a:ea typeface="+mn-ea"/>
                <a:cs typeface="+mn-cs"/>
              </a:rPr>
              <a:t>c = add(10,20)</a:t>
            </a:r>
          </a:p>
          <a:p>
            <a:pPr rtl="0" fontAlgn="base"/>
            <a:r>
              <a:rPr lang="en-US" sz="1200" b="0" i="0" kern="1200" dirty="0">
                <a:solidFill>
                  <a:schemeClr val="tx1"/>
                </a:solidFill>
                <a:effectLst/>
                <a:latin typeface="+mn-lt"/>
                <a:ea typeface="+mn-ea"/>
                <a:cs typeface="+mn-cs"/>
              </a:rPr>
              <a:t>print(c)</a:t>
            </a:r>
          </a:p>
          <a:p>
            <a:r>
              <a:rPr lang="en-US" dirty="0"/>
              <a:t>Output = 30</a:t>
            </a:r>
          </a:p>
        </p:txBody>
      </p:sp>
      <p:sp>
        <p:nvSpPr>
          <p:cNvPr id="4" name="Slide Number Placeholder 3"/>
          <p:cNvSpPr>
            <a:spLocks noGrp="1"/>
          </p:cNvSpPr>
          <p:nvPr>
            <p:ph type="sldNum" sz="quarter" idx="5"/>
          </p:nvPr>
        </p:nvSpPr>
        <p:spPr/>
        <p:txBody>
          <a:bodyPr/>
          <a:lstStyle/>
          <a:p>
            <a:fld id="{092208A4-61BA-4389-A761-34364A18AE0E}" type="slidenum">
              <a:rPr lang="en-US" smtClean="0"/>
              <a:t>24</a:t>
            </a:fld>
            <a:endParaRPr lang="en-US"/>
          </a:p>
        </p:txBody>
      </p:sp>
    </p:spTree>
    <p:extLst>
      <p:ext uri="{BB962C8B-B14F-4D97-AF65-F5344CB8AC3E}">
        <p14:creationId xmlns:p14="http://schemas.microsoft.com/office/powerpoint/2010/main" val="31797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Example:</a:t>
            </a:r>
          </a:p>
          <a:p>
            <a:pPr rtl="0" fontAlgn="base"/>
            <a:r>
              <a:rPr lang="en-US" sz="1200" b="0" i="0" kern="1200" dirty="0">
                <a:solidFill>
                  <a:schemeClr val="tx1"/>
                </a:solidFill>
                <a:effectLst/>
                <a:latin typeface="+mn-lt"/>
                <a:ea typeface="+mn-ea"/>
                <a:cs typeface="+mn-cs"/>
              </a:rPr>
              <a:t>def add (a, b):</a:t>
            </a:r>
          </a:p>
          <a:p>
            <a:pPr rtl="0" fontAlgn="base"/>
            <a:r>
              <a:rPr lang="en-US" sz="1200" b="0" i="0" kern="1200" dirty="0">
                <a:solidFill>
                  <a:schemeClr val="tx1"/>
                </a:solidFill>
                <a:effectLst/>
                <a:latin typeface="+mn-lt"/>
                <a:ea typeface="+mn-ea"/>
                <a:cs typeface="+mn-cs"/>
              </a:rPr>
              <a:t>    return a + b</a:t>
            </a:r>
          </a:p>
          <a:p>
            <a:pPr rtl="0" fontAlgn="base"/>
            <a:r>
              <a:rPr lang="en-US" sz="1200" b="0" i="0" kern="1200" dirty="0">
                <a:solidFill>
                  <a:schemeClr val="tx1"/>
                </a:solidFill>
                <a:effectLst/>
                <a:latin typeface="+mn-lt"/>
                <a:ea typeface="+mn-ea"/>
                <a:cs typeface="+mn-cs"/>
              </a:rPr>
              <a:t>c = add(10,20)</a:t>
            </a:r>
          </a:p>
          <a:p>
            <a:pPr rtl="0" fontAlgn="base"/>
            <a:r>
              <a:rPr lang="en-US" sz="1200" b="0" i="0" kern="1200" dirty="0">
                <a:solidFill>
                  <a:schemeClr val="tx1"/>
                </a:solidFill>
                <a:effectLst/>
                <a:latin typeface="+mn-lt"/>
                <a:ea typeface="+mn-ea"/>
                <a:cs typeface="+mn-cs"/>
              </a:rPr>
              <a:t>print(c)</a:t>
            </a:r>
          </a:p>
          <a:p>
            <a:r>
              <a:rPr lang="en-US" dirty="0"/>
              <a:t>Output = 30</a:t>
            </a:r>
          </a:p>
          <a:p>
            <a:endParaRPr lang="en-US" dirty="0"/>
          </a:p>
          <a:p>
            <a:r>
              <a:rPr lang="en-US" dirty="0"/>
              <a:t>Example:</a:t>
            </a:r>
          </a:p>
          <a:p>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printme</a:t>
            </a:r>
            <a:r>
              <a:rPr lang="en-US" sz="1200" kern="1200" dirty="0">
                <a:solidFill>
                  <a:schemeClr val="tx1"/>
                </a:solidFill>
                <a:effectLst/>
                <a:latin typeface="+mn-lt"/>
                <a:ea typeface="+mn-ea"/>
                <a:cs typeface="+mn-cs"/>
              </a:rPr>
              <a:t>( str ): </a:t>
            </a:r>
          </a:p>
          <a:p>
            <a:r>
              <a:rPr lang="en-US" sz="1200" kern="1200" dirty="0">
                <a:solidFill>
                  <a:schemeClr val="tx1"/>
                </a:solidFill>
                <a:effectLst/>
                <a:latin typeface="+mn-lt"/>
                <a:ea typeface="+mn-ea"/>
                <a:cs typeface="+mn-cs"/>
              </a:rPr>
              <a:t>	"This prints a passed string into this function" </a:t>
            </a:r>
          </a:p>
          <a:p>
            <a:r>
              <a:rPr lang="en-US" sz="1200" kern="1200" dirty="0">
                <a:solidFill>
                  <a:schemeClr val="tx1"/>
                </a:solidFill>
                <a:effectLst/>
                <a:latin typeface="+mn-lt"/>
                <a:ea typeface="+mn-ea"/>
                <a:cs typeface="+mn-cs"/>
              </a:rPr>
              <a:t>	print str </a:t>
            </a:r>
          </a:p>
          <a:p>
            <a:r>
              <a:rPr lang="en-US" sz="1200" kern="1200" dirty="0">
                <a:solidFill>
                  <a:schemeClr val="tx1"/>
                </a:solidFill>
                <a:effectLst/>
                <a:latin typeface="+mn-lt"/>
                <a:ea typeface="+mn-ea"/>
                <a:cs typeface="+mn-cs"/>
              </a:rPr>
              <a:t>	return</a:t>
            </a:r>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25</a:t>
            </a:fld>
            <a:endParaRPr lang="en-US"/>
          </a:p>
        </p:txBody>
      </p:sp>
    </p:spTree>
    <p:extLst>
      <p:ext uri="{BB962C8B-B14F-4D97-AF65-F5344CB8AC3E}">
        <p14:creationId xmlns:p14="http://schemas.microsoft.com/office/powerpoint/2010/main" val="31153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a:t>
            </a:r>
          </a:p>
          <a:p>
            <a:r>
              <a:rPr lang="en-US" dirty="0"/>
              <a:t>I'm first call to user defined function! Again second call to the same function</a:t>
            </a:r>
          </a:p>
        </p:txBody>
      </p:sp>
      <p:sp>
        <p:nvSpPr>
          <p:cNvPr id="4" name="Slide Number Placeholder 3"/>
          <p:cNvSpPr>
            <a:spLocks noGrp="1"/>
          </p:cNvSpPr>
          <p:nvPr>
            <p:ph type="sldNum" sz="quarter" idx="5"/>
          </p:nvPr>
        </p:nvSpPr>
        <p:spPr/>
        <p:txBody>
          <a:bodyPr/>
          <a:lstStyle/>
          <a:p>
            <a:fld id="{092208A4-61BA-4389-A761-34364A18AE0E}" type="slidenum">
              <a:rPr lang="en-US" smtClean="0"/>
              <a:t>26</a:t>
            </a:fld>
            <a:endParaRPr lang="en-US"/>
          </a:p>
        </p:txBody>
      </p:sp>
    </p:spTree>
    <p:extLst>
      <p:ext uri="{BB962C8B-B14F-4D97-AF65-F5344CB8AC3E}">
        <p14:creationId xmlns:p14="http://schemas.microsoft.com/office/powerpoint/2010/main" val="3492466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Traceback (most recent call last):</a:t>
            </a:r>
          </a:p>
          <a:p>
            <a:r>
              <a:rPr lang="en-US" sz="1200" kern="1200" dirty="0">
                <a:solidFill>
                  <a:schemeClr val="tx1"/>
                </a:solidFill>
                <a:effectLst/>
                <a:latin typeface="+mn-lt"/>
                <a:ea typeface="+mn-ea"/>
                <a:cs typeface="+mn-cs"/>
              </a:rPr>
              <a:t>   File "test.py", line 11, in &lt;module&gt;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printme</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TypeError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printme</a:t>
            </a:r>
            <a:r>
              <a:rPr lang="en-US" sz="1200" kern="1200" dirty="0">
                <a:solidFill>
                  <a:schemeClr val="tx1"/>
                </a:solidFill>
                <a:effectLst/>
                <a:latin typeface="+mn-lt"/>
                <a:ea typeface="+mn-ea"/>
                <a:cs typeface="+mn-cs"/>
              </a:rPr>
              <a:t>() takes exactly 1 argument (0 given)</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32</a:t>
            </a:fld>
            <a:endParaRPr lang="en-US"/>
          </a:p>
        </p:txBody>
      </p:sp>
    </p:spTree>
    <p:extLst>
      <p:ext uri="{BB962C8B-B14F-4D97-AF65-F5344CB8AC3E}">
        <p14:creationId xmlns:p14="http://schemas.microsoft.com/office/powerpoint/2010/main" val="134962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My string</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following example gives more clear picture. Note that the order of parameters does not matter.</a:t>
            </a:r>
          </a:p>
          <a:p>
            <a:r>
              <a:rPr lang="en-US" sz="1200" kern="1200" dirty="0">
                <a:solidFill>
                  <a:schemeClr val="tx1"/>
                </a:solidFill>
                <a:effectLst/>
                <a:latin typeface="+mn-lt"/>
                <a:ea typeface="+mn-ea"/>
                <a:cs typeface="+mn-cs"/>
              </a:rPr>
              <a:t># Function definition is here</a:t>
            </a:r>
          </a:p>
          <a:p>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printinfo</a:t>
            </a:r>
            <a:r>
              <a:rPr lang="en-US" sz="1200" kern="1200" dirty="0">
                <a:solidFill>
                  <a:schemeClr val="tx1"/>
                </a:solidFill>
                <a:effectLst/>
                <a:latin typeface="+mn-lt"/>
                <a:ea typeface="+mn-ea"/>
                <a:cs typeface="+mn-cs"/>
              </a:rPr>
              <a:t>( name, age ):</a:t>
            </a:r>
          </a:p>
          <a:p>
            <a:r>
              <a:rPr lang="en-US" sz="1200" kern="1200" dirty="0">
                <a:solidFill>
                  <a:schemeClr val="tx1"/>
                </a:solidFill>
                <a:effectLst/>
                <a:latin typeface="+mn-lt"/>
                <a:ea typeface="+mn-ea"/>
                <a:cs typeface="+mn-cs"/>
              </a:rPr>
              <a:t>   "This prints a passed info into this function"</a:t>
            </a:r>
          </a:p>
          <a:p>
            <a:r>
              <a:rPr lang="en-US" sz="1200" kern="1200" dirty="0">
                <a:solidFill>
                  <a:schemeClr val="tx1"/>
                </a:solidFill>
                <a:effectLst/>
                <a:latin typeface="+mn-lt"/>
                <a:ea typeface="+mn-ea"/>
                <a:cs typeface="+mn-cs"/>
              </a:rPr>
              <a:t>   print "Name: ", name</a:t>
            </a:r>
          </a:p>
          <a:p>
            <a:r>
              <a:rPr lang="en-US" sz="1200" kern="1200" dirty="0">
                <a:solidFill>
                  <a:schemeClr val="tx1"/>
                </a:solidFill>
                <a:effectLst/>
                <a:latin typeface="+mn-lt"/>
                <a:ea typeface="+mn-ea"/>
                <a:cs typeface="+mn-cs"/>
              </a:rPr>
              <a:t>   print "Age ", age</a:t>
            </a:r>
          </a:p>
          <a:p>
            <a:r>
              <a:rPr lang="en-US" sz="1200" kern="1200" dirty="0">
                <a:solidFill>
                  <a:schemeClr val="tx1"/>
                </a:solidFill>
                <a:effectLst/>
                <a:latin typeface="+mn-lt"/>
                <a:ea typeface="+mn-ea"/>
                <a:cs typeface="+mn-cs"/>
              </a:rPr>
              <a:t>   return;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Now you can call </a:t>
            </a:r>
            <a:r>
              <a:rPr lang="en-US" sz="1200" kern="1200" dirty="0" err="1">
                <a:solidFill>
                  <a:schemeClr val="tx1"/>
                </a:solidFill>
                <a:effectLst/>
                <a:latin typeface="+mn-lt"/>
                <a:ea typeface="+mn-ea"/>
                <a:cs typeface="+mn-cs"/>
              </a:rPr>
              <a:t>printinfo</a:t>
            </a:r>
            <a:r>
              <a:rPr lang="en-US" sz="1200" kern="1200" dirty="0">
                <a:solidFill>
                  <a:schemeClr val="tx1"/>
                </a:solidFill>
                <a:effectLst/>
                <a:latin typeface="+mn-lt"/>
                <a:ea typeface="+mn-ea"/>
                <a:cs typeface="+mn-cs"/>
              </a:rPr>
              <a:t> function</a:t>
            </a:r>
          </a:p>
          <a:p>
            <a:r>
              <a:rPr lang="en-US" sz="1200" kern="1200" dirty="0" err="1">
                <a:solidFill>
                  <a:schemeClr val="tx1"/>
                </a:solidFill>
                <a:effectLst/>
                <a:latin typeface="+mn-lt"/>
                <a:ea typeface="+mn-ea"/>
                <a:cs typeface="+mn-cs"/>
              </a:rPr>
              <a:t>printinfo</a:t>
            </a:r>
            <a:r>
              <a:rPr lang="en-US" sz="1200" kern="1200" dirty="0">
                <a:solidFill>
                  <a:schemeClr val="tx1"/>
                </a:solidFill>
                <a:effectLst/>
                <a:latin typeface="+mn-lt"/>
                <a:ea typeface="+mn-ea"/>
                <a:cs typeface="+mn-cs"/>
              </a:rPr>
              <a:t>( age=50, name="</a:t>
            </a:r>
            <a:r>
              <a:rPr lang="en-US" sz="1200" kern="1200" dirty="0" err="1">
                <a:solidFill>
                  <a:schemeClr val="tx1"/>
                </a:solidFill>
                <a:effectLst/>
                <a:latin typeface="+mn-lt"/>
                <a:ea typeface="+mn-ea"/>
                <a:cs typeface="+mn-cs"/>
              </a:rPr>
              <a:t>miki</a:t>
            </a:r>
            <a:r>
              <a:rPr lang="en-US" sz="1200" kern="1200" dirty="0">
                <a:solidFill>
                  <a:schemeClr val="tx1"/>
                </a:solidFill>
                <a:effectLst/>
                <a:latin typeface="+mn-lt"/>
                <a:ea typeface="+mn-ea"/>
                <a:cs typeface="+mn-cs"/>
              </a:rPr>
              <a:t>" )</a:t>
            </a:r>
          </a:p>
          <a:p>
            <a:endParaRPr lang="en-US" dirty="0"/>
          </a:p>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Name:  </a:t>
            </a:r>
            <a:r>
              <a:rPr lang="en-US" sz="1200" kern="1200" dirty="0" err="1">
                <a:solidFill>
                  <a:schemeClr val="tx1"/>
                </a:solidFill>
                <a:effectLst/>
                <a:latin typeface="+mn-lt"/>
                <a:ea typeface="+mn-ea"/>
                <a:cs typeface="+mn-cs"/>
              </a:rPr>
              <a:t>miki</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Age  50</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33</a:t>
            </a:fld>
            <a:endParaRPr lang="en-US"/>
          </a:p>
        </p:txBody>
      </p:sp>
    </p:spTree>
    <p:extLst>
      <p:ext uri="{BB962C8B-B14F-4D97-AF65-F5344CB8AC3E}">
        <p14:creationId xmlns:p14="http://schemas.microsoft.com/office/powerpoint/2010/main" val="2629533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Name:  </a:t>
            </a:r>
            <a:r>
              <a:rPr lang="en-US" sz="1200" kern="1200" dirty="0" err="1">
                <a:solidFill>
                  <a:schemeClr val="tx1"/>
                </a:solidFill>
                <a:effectLst/>
                <a:latin typeface="+mn-lt"/>
                <a:ea typeface="+mn-ea"/>
                <a:cs typeface="+mn-cs"/>
              </a:rPr>
              <a:t>miki</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Age  50</a:t>
            </a:r>
          </a:p>
          <a:p>
            <a:r>
              <a:rPr lang="en-US" sz="1200" kern="1200" dirty="0">
                <a:solidFill>
                  <a:schemeClr val="tx1"/>
                </a:solidFill>
                <a:effectLst/>
                <a:latin typeface="+mn-lt"/>
                <a:ea typeface="+mn-ea"/>
                <a:cs typeface="+mn-cs"/>
              </a:rPr>
              <a:t>Name:  </a:t>
            </a:r>
            <a:r>
              <a:rPr lang="en-US" sz="1200" kern="1200" dirty="0" err="1">
                <a:solidFill>
                  <a:schemeClr val="tx1"/>
                </a:solidFill>
                <a:effectLst/>
                <a:latin typeface="+mn-lt"/>
                <a:ea typeface="+mn-ea"/>
                <a:cs typeface="+mn-cs"/>
              </a:rPr>
              <a:t>miki</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Age  35</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34</a:t>
            </a:fld>
            <a:endParaRPr lang="en-US"/>
          </a:p>
        </p:txBody>
      </p:sp>
    </p:spTree>
    <p:extLst>
      <p:ext uri="{BB962C8B-B14F-4D97-AF65-F5344CB8AC3E}">
        <p14:creationId xmlns:p14="http://schemas.microsoft.com/office/powerpoint/2010/main" val="3757093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35</a:t>
            </a:fld>
            <a:endParaRPr lang="en-US"/>
          </a:p>
        </p:txBody>
      </p:sp>
    </p:spTree>
    <p:extLst>
      <p:ext uri="{BB962C8B-B14F-4D97-AF65-F5344CB8AC3E}">
        <p14:creationId xmlns:p14="http://schemas.microsoft.com/office/powerpoint/2010/main" val="800698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Output is:</a:t>
            </a:r>
          </a:p>
          <a:p>
            <a:r>
              <a:rPr lang="en-US" sz="1200" kern="1200" dirty="0">
                <a:solidFill>
                  <a:schemeClr val="tx1"/>
                </a:solidFill>
                <a:effectLst/>
                <a:latin typeface="+mn-lt"/>
                <a:ea typeface="+mn-ea"/>
                <a:cs typeface="+mn-cs"/>
              </a:rPr>
              <a:t>10</a:t>
            </a:r>
          </a:p>
          <a:p>
            <a:r>
              <a:rPr lang="en-US" sz="1200" kern="1200" dirty="0">
                <a:solidFill>
                  <a:schemeClr val="tx1"/>
                </a:solidFill>
                <a:effectLst/>
                <a:latin typeface="+mn-lt"/>
                <a:ea typeface="+mn-ea"/>
                <a:cs typeface="+mn-cs"/>
              </a:rPr>
              <a:t>Output is:</a:t>
            </a:r>
          </a:p>
          <a:p>
            <a:r>
              <a:rPr lang="en-US" sz="1200" kern="1200" dirty="0">
                <a:solidFill>
                  <a:schemeClr val="tx1"/>
                </a:solidFill>
                <a:effectLst/>
                <a:latin typeface="+mn-lt"/>
                <a:ea typeface="+mn-ea"/>
                <a:cs typeface="+mn-cs"/>
              </a:rPr>
              <a:t>70</a:t>
            </a:r>
          </a:p>
          <a:p>
            <a:r>
              <a:rPr lang="en-US" sz="1200" kern="1200" dirty="0">
                <a:solidFill>
                  <a:schemeClr val="tx1"/>
                </a:solidFill>
                <a:effectLst/>
                <a:latin typeface="+mn-lt"/>
                <a:ea typeface="+mn-ea"/>
                <a:cs typeface="+mn-cs"/>
              </a:rPr>
              <a:t>60</a:t>
            </a:r>
          </a:p>
          <a:p>
            <a:r>
              <a:rPr lang="en-US" sz="1200" kern="1200" dirty="0">
                <a:solidFill>
                  <a:schemeClr val="tx1"/>
                </a:solidFill>
                <a:effectLst/>
                <a:latin typeface="+mn-lt"/>
                <a:ea typeface="+mn-ea"/>
                <a:cs typeface="+mn-cs"/>
              </a:rPr>
              <a:t>50</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36</a:t>
            </a:fld>
            <a:endParaRPr lang="en-US"/>
          </a:p>
        </p:txBody>
      </p:sp>
    </p:spTree>
    <p:extLst>
      <p:ext uri="{BB962C8B-B14F-4D97-AF65-F5344CB8AC3E}">
        <p14:creationId xmlns:p14="http://schemas.microsoft.com/office/powerpoint/2010/main" val="2733674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Value of total :  30</a:t>
            </a:r>
          </a:p>
          <a:p>
            <a:r>
              <a:rPr lang="en-US" sz="1200" kern="1200" dirty="0">
                <a:solidFill>
                  <a:schemeClr val="tx1"/>
                </a:solidFill>
                <a:effectLst/>
                <a:latin typeface="+mn-lt"/>
                <a:ea typeface="+mn-ea"/>
                <a:cs typeface="+mn-cs"/>
              </a:rPr>
              <a:t>Value of total :  40</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38</a:t>
            </a:fld>
            <a:endParaRPr lang="en-US"/>
          </a:p>
        </p:txBody>
      </p:sp>
    </p:spTree>
    <p:extLst>
      <p:ext uri="{BB962C8B-B14F-4D97-AF65-F5344CB8AC3E}">
        <p14:creationId xmlns:p14="http://schemas.microsoft.com/office/powerpoint/2010/main" val="45713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operators test for membership in a sequence such as lists, strings or tuples. There are two membership operators that are used in Python. (in, not in). It gives the result based on the variable present in specified sequence or string.</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13</a:t>
            </a:fld>
            <a:endParaRPr lang="en-US"/>
          </a:p>
        </p:txBody>
      </p:sp>
    </p:spTree>
    <p:extLst>
      <p:ext uri="{BB962C8B-B14F-4D97-AF65-F5344CB8AC3E}">
        <p14:creationId xmlns:p14="http://schemas.microsoft.com/office/powerpoint/2010/main" val="1741825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Inside the function :  30</a:t>
            </a:r>
          </a:p>
          <a:p>
            <a:r>
              <a:rPr lang="en-US" sz="1200" kern="1200" dirty="0">
                <a:solidFill>
                  <a:schemeClr val="tx1"/>
                </a:solidFill>
                <a:effectLst/>
                <a:latin typeface="+mn-lt"/>
                <a:ea typeface="+mn-ea"/>
                <a:cs typeface="+mn-cs"/>
              </a:rPr>
              <a:t>Outside the function :  30</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39</a:t>
            </a:fld>
            <a:endParaRPr lang="en-US"/>
          </a:p>
        </p:txBody>
      </p:sp>
    </p:spTree>
    <p:extLst>
      <p:ext uri="{BB962C8B-B14F-4D97-AF65-F5344CB8AC3E}">
        <p14:creationId xmlns:p14="http://schemas.microsoft.com/office/powerpoint/2010/main" val="925163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above code is executed, it produces the following result −</a:t>
            </a:r>
          </a:p>
          <a:p>
            <a:r>
              <a:rPr lang="en-US" sz="1200" kern="1200" dirty="0">
                <a:solidFill>
                  <a:schemeClr val="tx1"/>
                </a:solidFill>
                <a:effectLst/>
                <a:latin typeface="+mn-lt"/>
                <a:ea typeface="+mn-ea"/>
                <a:cs typeface="+mn-cs"/>
              </a:rPr>
              <a:t>Inside the function local total :  30</a:t>
            </a:r>
          </a:p>
          <a:p>
            <a:r>
              <a:rPr lang="en-US" sz="1200" kern="1200" dirty="0">
                <a:solidFill>
                  <a:schemeClr val="tx1"/>
                </a:solidFill>
                <a:effectLst/>
                <a:latin typeface="+mn-lt"/>
                <a:ea typeface="+mn-ea"/>
                <a:cs typeface="+mn-cs"/>
              </a:rPr>
              <a:t>Outside the function global total :  0</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41</a:t>
            </a:fld>
            <a:endParaRPr lang="en-US"/>
          </a:p>
        </p:txBody>
      </p:sp>
    </p:spTree>
    <p:extLst>
      <p:ext uri="{BB962C8B-B14F-4D97-AF65-F5344CB8AC3E}">
        <p14:creationId xmlns:p14="http://schemas.microsoft.com/office/powerpoint/2010/main" val="853114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 me tell you how it actually works.</a:t>
            </a:r>
          </a:p>
          <a:p>
            <a:r>
              <a:rPr lang="en-US" sz="1200" b="0" i="0" kern="1200" dirty="0">
                <a:solidFill>
                  <a:schemeClr val="tx1"/>
                </a:solidFill>
                <a:effectLst/>
                <a:latin typeface="+mn-lt"/>
                <a:ea typeface="+mn-ea"/>
                <a:cs typeface="+mn-cs"/>
              </a:rPr>
              <a:t>First the control will check the ‘If’ condition. If its true, then the control will execute the statements after If condition. </a:t>
            </a:r>
          </a:p>
          <a:p>
            <a:r>
              <a:rPr lang="en-US" sz="1200" b="0" i="0" kern="1200" dirty="0">
                <a:solidFill>
                  <a:schemeClr val="tx1"/>
                </a:solidFill>
                <a:effectLst/>
                <a:latin typeface="+mn-lt"/>
                <a:ea typeface="+mn-ea"/>
                <a:cs typeface="+mn-cs"/>
              </a:rPr>
              <a:t>When ‘If’ condition is false, then the control will check the ‘</a:t>
            </a:r>
            <a:r>
              <a:rPr lang="en-US" sz="1200" b="0"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condition. If </a:t>
            </a:r>
            <a:r>
              <a:rPr lang="en-US" sz="1200" b="0"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condition is true then the control will execute the statements after </a:t>
            </a:r>
            <a:r>
              <a:rPr lang="en-US" sz="1200" b="0"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condition.</a:t>
            </a:r>
          </a:p>
          <a:p>
            <a:r>
              <a:rPr lang="en-US" sz="1200" b="0" i="0" kern="1200" dirty="0">
                <a:solidFill>
                  <a:schemeClr val="tx1"/>
                </a:solidFill>
                <a:effectLst/>
                <a:latin typeface="+mn-lt"/>
                <a:ea typeface="+mn-ea"/>
                <a:cs typeface="+mn-cs"/>
              </a:rPr>
              <a:t>If ‘</a:t>
            </a:r>
            <a:r>
              <a:rPr lang="en-US" sz="1200" b="0" i="0" kern="1200" dirty="0" err="1">
                <a:solidFill>
                  <a:schemeClr val="tx1"/>
                </a:solidFill>
                <a:effectLst/>
                <a:latin typeface="+mn-lt"/>
                <a:ea typeface="+mn-ea"/>
                <a:cs typeface="+mn-cs"/>
              </a:rPr>
              <a:t>Elif</a:t>
            </a:r>
            <a:r>
              <a:rPr lang="en-US" sz="1200" b="0" i="0" kern="1200" dirty="0">
                <a:solidFill>
                  <a:schemeClr val="tx1"/>
                </a:solidFill>
                <a:effectLst/>
                <a:latin typeface="+mn-lt"/>
                <a:ea typeface="+mn-ea"/>
                <a:cs typeface="+mn-cs"/>
              </a:rPr>
              <a:t>’ Condition is also false then the control will execute the Else statements.</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16</a:t>
            </a:fld>
            <a:endParaRPr lang="en-US"/>
          </a:p>
        </p:txBody>
      </p:sp>
    </p:spTree>
    <p:extLst>
      <p:ext uri="{BB962C8B-B14F-4D97-AF65-F5344CB8AC3E}">
        <p14:creationId xmlns:p14="http://schemas.microsoft.com/office/powerpoint/2010/main" val="15272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below:</a:t>
            </a:r>
          </a:p>
          <a:p>
            <a:r>
              <a:rPr lang="en-US" dirty="0"/>
              <a:t>X = 10</a:t>
            </a:r>
          </a:p>
          <a:p>
            <a:r>
              <a:rPr lang="en-US" dirty="0"/>
              <a:t>Y = 12</a:t>
            </a:r>
          </a:p>
          <a:p>
            <a:r>
              <a:rPr lang="en-US" dirty="0"/>
              <a:t> </a:t>
            </a:r>
          </a:p>
          <a:p>
            <a:r>
              <a:rPr lang="en-US" dirty="0"/>
              <a:t>if X &lt; Y: print('X is less than Y')</a:t>
            </a:r>
          </a:p>
          <a:p>
            <a:r>
              <a:rPr lang="en-US" dirty="0"/>
              <a:t> </a:t>
            </a:r>
            <a:r>
              <a:rPr lang="en-US" dirty="0" err="1"/>
              <a:t>elif</a:t>
            </a:r>
            <a:r>
              <a:rPr lang="en-US" dirty="0"/>
              <a:t> X &gt; Y:</a:t>
            </a:r>
          </a:p>
          <a:p>
            <a:r>
              <a:rPr lang="en-US" dirty="0"/>
              <a:t>    print('X is greater than Y')</a:t>
            </a:r>
          </a:p>
          <a:p>
            <a:r>
              <a:rPr lang="en-US" dirty="0"/>
              <a:t>else:</a:t>
            </a:r>
          </a:p>
          <a:p>
            <a:r>
              <a:rPr lang="en-US" dirty="0"/>
              <a:t>    print('X and Y are equal')</a:t>
            </a:r>
          </a:p>
          <a:p>
            <a:r>
              <a:rPr lang="en-US" dirty="0"/>
              <a:t>Output = X is less than Y</a:t>
            </a:r>
          </a:p>
        </p:txBody>
      </p:sp>
      <p:sp>
        <p:nvSpPr>
          <p:cNvPr id="4" name="Slide Number Placeholder 3"/>
          <p:cNvSpPr>
            <a:spLocks noGrp="1"/>
          </p:cNvSpPr>
          <p:nvPr>
            <p:ph type="sldNum" sz="quarter" idx="5"/>
          </p:nvPr>
        </p:nvSpPr>
        <p:spPr/>
        <p:txBody>
          <a:bodyPr/>
          <a:lstStyle/>
          <a:p>
            <a:fld id="{092208A4-61BA-4389-A761-34364A18AE0E}" type="slidenum">
              <a:rPr lang="en-US" smtClean="0"/>
              <a:t>17</a:t>
            </a:fld>
            <a:endParaRPr lang="en-US"/>
          </a:p>
        </p:txBody>
      </p:sp>
    </p:spTree>
    <p:extLst>
      <p:ext uri="{BB962C8B-B14F-4D97-AF65-F5344CB8AC3E}">
        <p14:creationId xmlns:p14="http://schemas.microsoft.com/office/powerpoint/2010/main" val="182490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 me explain you the above diagram:</a:t>
            </a:r>
          </a:p>
          <a:p>
            <a:r>
              <a:rPr lang="en-US" sz="1200" b="0" i="0" kern="1200" dirty="0">
                <a:solidFill>
                  <a:schemeClr val="tx1"/>
                </a:solidFill>
                <a:effectLst/>
                <a:latin typeface="+mn-lt"/>
                <a:ea typeface="+mn-ea"/>
                <a:cs typeface="+mn-cs"/>
              </a:rPr>
              <a:t>First the control will check the condition. If it is true then the control will move inside the loop and execute the statements inside the loop. </a:t>
            </a:r>
          </a:p>
          <a:p>
            <a:r>
              <a:rPr lang="en-US" sz="1200" b="0" i="0" kern="1200" dirty="0">
                <a:solidFill>
                  <a:schemeClr val="tx1"/>
                </a:solidFill>
                <a:effectLst/>
                <a:latin typeface="+mn-lt"/>
                <a:ea typeface="+mn-ea"/>
                <a:cs typeface="+mn-cs"/>
              </a:rPr>
              <a:t>Now, the control will again check the condition, if it is still true then again it will execute the statements inside the loop.</a:t>
            </a:r>
          </a:p>
          <a:p>
            <a:r>
              <a:rPr lang="en-US" sz="1200" b="0" i="0" kern="1200" dirty="0">
                <a:solidFill>
                  <a:schemeClr val="tx1"/>
                </a:solidFill>
                <a:effectLst/>
                <a:latin typeface="+mn-lt"/>
                <a:ea typeface="+mn-ea"/>
                <a:cs typeface="+mn-cs"/>
              </a:rPr>
              <a:t>This process will keep on repeating until the condition becomes false. Once the condition becomes false the control will move out of loop.</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18</a:t>
            </a:fld>
            <a:endParaRPr lang="en-US"/>
          </a:p>
        </p:txBody>
      </p:sp>
    </p:spTree>
    <p:extLst>
      <p:ext uri="{BB962C8B-B14F-4D97-AF65-F5344CB8AC3E}">
        <p14:creationId xmlns:p14="http://schemas.microsoft.com/office/powerpoint/2010/main" val="9434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19</a:t>
            </a:fld>
            <a:endParaRPr lang="en-US"/>
          </a:p>
        </p:txBody>
      </p:sp>
    </p:spTree>
    <p:extLst>
      <p:ext uri="{BB962C8B-B14F-4D97-AF65-F5344CB8AC3E}">
        <p14:creationId xmlns:p14="http://schemas.microsoft.com/office/powerpoint/2010/main" val="4146841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20</a:t>
            </a:fld>
            <a:endParaRPr lang="en-US"/>
          </a:p>
        </p:txBody>
      </p:sp>
    </p:spTree>
    <p:extLst>
      <p:ext uri="{BB962C8B-B14F-4D97-AF65-F5344CB8AC3E}">
        <p14:creationId xmlns:p14="http://schemas.microsoft.com/office/powerpoint/2010/main" val="280841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21</a:t>
            </a:fld>
            <a:endParaRPr lang="en-US"/>
          </a:p>
        </p:txBody>
      </p:sp>
    </p:spTree>
    <p:extLst>
      <p:ext uri="{BB962C8B-B14F-4D97-AF65-F5344CB8AC3E}">
        <p14:creationId xmlns:p14="http://schemas.microsoft.com/office/powerpoint/2010/main" val="395393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latin typeface="Calibri" panose="020F0502020204030204" pitchFamily="34" charset="0"/>
                <a:cs typeface="Calibri" panose="020F0502020204030204" pitchFamily="34" charset="0"/>
              </a:rPr>
              <a:t>Output = </a:t>
            </a:r>
          </a:p>
          <a:p>
            <a:pPr marL="0" indent="0">
              <a:buNone/>
            </a:pPr>
            <a:r>
              <a:rPr lang="en-US" sz="1200" dirty="0">
                <a:latin typeface="Calibri" panose="020F0502020204030204" pitchFamily="34" charset="0"/>
                <a:cs typeface="Calibri" panose="020F0502020204030204" pitchFamily="34" charset="0"/>
              </a:rPr>
              <a:t>1</a:t>
            </a:r>
          </a:p>
          <a:p>
            <a:pPr marL="0" indent="0">
              <a:buNone/>
            </a:pPr>
            <a:r>
              <a:rPr lang="en-US" sz="1200" dirty="0">
                <a:latin typeface="Calibri" panose="020F0502020204030204" pitchFamily="34" charset="0"/>
                <a:cs typeface="Calibri" panose="020F0502020204030204" pitchFamily="34" charset="0"/>
              </a:rPr>
              <a:t>22</a:t>
            </a:r>
          </a:p>
          <a:p>
            <a:pPr marL="0" indent="0">
              <a:buNone/>
            </a:pPr>
            <a:r>
              <a:rPr lang="en-US" sz="1200" dirty="0">
                <a:latin typeface="Calibri" panose="020F0502020204030204" pitchFamily="34" charset="0"/>
                <a:cs typeface="Calibri" panose="020F0502020204030204" pitchFamily="34" charset="0"/>
              </a:rPr>
              <a:t>333</a:t>
            </a:r>
          </a:p>
          <a:p>
            <a:pPr marL="0" indent="0">
              <a:buNone/>
            </a:pPr>
            <a:r>
              <a:rPr lang="en-US" sz="1200" dirty="0">
                <a:latin typeface="Calibri" panose="020F0502020204030204" pitchFamily="34" charset="0"/>
                <a:cs typeface="Calibri" panose="020F0502020204030204" pitchFamily="34" charset="0"/>
              </a:rPr>
              <a:t>4444</a:t>
            </a:r>
          </a:p>
          <a:p>
            <a:pPr marL="0" indent="0">
              <a:buNone/>
            </a:pPr>
            <a:r>
              <a:rPr lang="en-US" sz="1200" dirty="0">
                <a:latin typeface="Calibri" panose="020F0502020204030204" pitchFamily="34" charset="0"/>
                <a:cs typeface="Calibri" panose="020F0502020204030204" pitchFamily="34" charset="0"/>
              </a:rPr>
              <a:t>55555</a:t>
            </a:r>
          </a:p>
          <a:p>
            <a:pPr marL="0" indent="0">
              <a:buNone/>
            </a:pPr>
            <a:r>
              <a:rPr lang="en-US" sz="1200" dirty="0">
                <a:latin typeface="Calibri" panose="020F0502020204030204" pitchFamily="34" charset="0"/>
                <a:cs typeface="Calibri" panose="020F0502020204030204" pitchFamily="34" charset="0"/>
              </a:rPr>
              <a:t>666666</a:t>
            </a:r>
          </a:p>
          <a:p>
            <a:pPr marL="0" indent="0">
              <a:buNone/>
            </a:pPr>
            <a:r>
              <a:rPr lang="en-US" sz="1200" dirty="0">
                <a:latin typeface="Calibri" panose="020F0502020204030204" pitchFamily="34" charset="0"/>
                <a:cs typeface="Calibri" panose="020F0502020204030204" pitchFamily="34" charset="0"/>
              </a:rPr>
              <a:t>7777777</a:t>
            </a:r>
          </a:p>
          <a:p>
            <a:pPr marL="0" indent="0">
              <a:buNone/>
            </a:pPr>
            <a:r>
              <a:rPr lang="en-US" sz="1200" dirty="0">
                <a:latin typeface="Calibri" panose="020F0502020204030204" pitchFamily="34" charset="0"/>
                <a:cs typeface="Calibri" panose="020F0502020204030204" pitchFamily="34" charset="0"/>
              </a:rPr>
              <a:t>88888888</a:t>
            </a:r>
          </a:p>
          <a:p>
            <a:pPr marL="0" indent="0">
              <a:buNone/>
            </a:pPr>
            <a:r>
              <a:rPr lang="en-US" sz="1200" dirty="0">
                <a:latin typeface="Calibri" panose="020F0502020204030204" pitchFamily="34" charset="0"/>
                <a:cs typeface="Calibri" panose="020F0502020204030204" pitchFamily="34" charset="0"/>
              </a:rPr>
              <a:t>999999999</a:t>
            </a:r>
          </a:p>
          <a:p>
            <a:endParaRPr lang="en-US" dirty="0"/>
          </a:p>
        </p:txBody>
      </p:sp>
      <p:sp>
        <p:nvSpPr>
          <p:cNvPr id="4" name="Slide Number Placeholder 3"/>
          <p:cNvSpPr>
            <a:spLocks noGrp="1"/>
          </p:cNvSpPr>
          <p:nvPr>
            <p:ph type="sldNum" sz="quarter" idx="5"/>
          </p:nvPr>
        </p:nvSpPr>
        <p:spPr/>
        <p:txBody>
          <a:bodyPr/>
          <a:lstStyle/>
          <a:p>
            <a:fld id="{092208A4-61BA-4389-A761-34364A18AE0E}" type="slidenum">
              <a:rPr lang="en-US" smtClean="0"/>
              <a:t>22</a:t>
            </a:fld>
            <a:endParaRPr lang="en-US"/>
          </a:p>
        </p:txBody>
      </p:sp>
    </p:spTree>
    <p:extLst>
      <p:ext uri="{BB962C8B-B14F-4D97-AF65-F5344CB8AC3E}">
        <p14:creationId xmlns:p14="http://schemas.microsoft.com/office/powerpoint/2010/main" val="52452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276096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325169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5407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23451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594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113143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2782799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233628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320998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61276-D4A4-41A8-96DA-5493F14F776E}"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15808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61276-D4A4-41A8-96DA-5493F14F776E}"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138155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61276-D4A4-41A8-96DA-5493F14F776E}"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247666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61276-D4A4-41A8-96DA-5493F14F776E}"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140677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61276-D4A4-41A8-96DA-5493F14F776E}"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314655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61276-D4A4-41A8-96DA-5493F14F776E}"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277710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61276-D4A4-41A8-96DA-5493F14F776E}"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59F56-161B-4797-BD69-00870DB90714}" type="slidenum">
              <a:rPr lang="en-US" smtClean="0"/>
              <a:t>‹#›</a:t>
            </a:fld>
            <a:endParaRPr lang="en-US"/>
          </a:p>
        </p:txBody>
      </p:sp>
    </p:spTree>
    <p:extLst>
      <p:ext uri="{BB962C8B-B14F-4D97-AF65-F5344CB8AC3E}">
        <p14:creationId xmlns:p14="http://schemas.microsoft.com/office/powerpoint/2010/main" val="175214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161276-D4A4-41A8-96DA-5493F14F776E}" type="datetimeFigureOut">
              <a:rPr lang="en-US" smtClean="0"/>
              <a:t>5/9/2020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459F56-161B-4797-BD69-00870DB90714}" type="slidenum">
              <a:rPr lang="en-US" smtClean="0"/>
              <a:t>‹#›</a:t>
            </a:fld>
            <a:endParaRPr lang="en-US"/>
          </a:p>
        </p:txBody>
      </p:sp>
    </p:spTree>
    <p:extLst>
      <p:ext uri="{BB962C8B-B14F-4D97-AF65-F5344CB8AC3E}">
        <p14:creationId xmlns:p14="http://schemas.microsoft.com/office/powerpoint/2010/main" val="64046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4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9.xml"/><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5" Type="http://schemas.openxmlformats.org/officeDocument/2006/relationships/customXml" Target="../ink/ink11.xml"/><Relationship Id="rId10" Type="http://schemas.openxmlformats.org/officeDocument/2006/relationships/image" Target="../media/image5.png"/><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customXml" Target="../ink/ink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python.org/2.0/ref/indentatio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customXml" Target="../ink/ink20.xml"/><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customXml" Target="../ink/ink19.xml"/><Relationship Id="rId2" Type="http://schemas.openxmlformats.org/officeDocument/2006/relationships/customXml" Target="../ink/ink12.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customXml" Target="../ink/ink18.xml"/><Relationship Id="rId5" Type="http://schemas.openxmlformats.org/officeDocument/2006/relationships/customXml" Target="../ink/ink14.xml"/><Relationship Id="rId15" Type="http://schemas.openxmlformats.org/officeDocument/2006/relationships/customXml" Target="../ink/ink22.xml"/><Relationship Id="rId10" Type="http://schemas.openxmlformats.org/officeDocument/2006/relationships/image" Target="../media/image5.png"/><Relationship Id="rId4" Type="http://schemas.openxmlformats.org/officeDocument/2006/relationships/customXml" Target="../ink/ink13.xml"/><Relationship Id="rId9" Type="http://schemas.openxmlformats.org/officeDocument/2006/relationships/customXml" Target="../ink/ink17.xml"/><Relationship Id="rId14" Type="http://schemas.openxmlformats.org/officeDocument/2006/relationships/customXml" Target="../ink/ink21.xml"/></Relationships>
</file>

<file path=ppt/slides/_rels/slide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customXml" Target="../ink/ink31.xml"/><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customXml" Target="../ink/ink30.xml"/><Relationship Id="rId2" Type="http://schemas.openxmlformats.org/officeDocument/2006/relationships/customXml" Target="../ink/ink23.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9.xml"/><Relationship Id="rId5" Type="http://schemas.openxmlformats.org/officeDocument/2006/relationships/customXml" Target="../ink/ink25.xml"/><Relationship Id="rId15" Type="http://schemas.openxmlformats.org/officeDocument/2006/relationships/customXml" Target="../ink/ink33.xml"/><Relationship Id="rId10" Type="http://schemas.openxmlformats.org/officeDocument/2006/relationships/image" Target="../media/image5.png"/><Relationship Id="rId4" Type="http://schemas.openxmlformats.org/officeDocument/2006/relationships/customXml" Target="../ink/ink24.xml"/><Relationship Id="rId9" Type="http://schemas.openxmlformats.org/officeDocument/2006/relationships/customXml" Target="../ink/ink28.xml"/><Relationship Id="rId14" Type="http://schemas.openxmlformats.org/officeDocument/2006/relationships/customXml" Target="../ink/ink32.xml"/></Relationships>
</file>

<file path=ppt/slides/_rels/slide7.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customXml" Target="../ink/ink42.xml"/><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customXml" Target="../ink/ink41.xml"/><Relationship Id="rId2" Type="http://schemas.openxmlformats.org/officeDocument/2006/relationships/customXml" Target="../ink/ink34.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customXml" Target="../ink/ink40.xml"/><Relationship Id="rId5" Type="http://schemas.openxmlformats.org/officeDocument/2006/relationships/customXml" Target="../ink/ink36.xml"/><Relationship Id="rId15" Type="http://schemas.openxmlformats.org/officeDocument/2006/relationships/customXml" Target="../ink/ink44.xml"/><Relationship Id="rId10" Type="http://schemas.openxmlformats.org/officeDocument/2006/relationships/image" Target="../media/image5.png"/><Relationship Id="rId4" Type="http://schemas.openxmlformats.org/officeDocument/2006/relationships/customXml" Target="../ink/ink35.xml"/><Relationship Id="rId9" Type="http://schemas.openxmlformats.org/officeDocument/2006/relationships/customXml" Target="../ink/ink39.xml"/><Relationship Id="rId14" Type="http://schemas.openxmlformats.org/officeDocument/2006/relationships/customXml" Target="../ink/ink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A66F-3443-4D0C-8B90-7C80BBE6EBDF}"/>
              </a:ext>
            </a:extLst>
          </p:cNvPr>
          <p:cNvSpPr>
            <a:spLocks noGrp="1"/>
          </p:cNvSpPr>
          <p:nvPr>
            <p:ph type="ctrTitle"/>
          </p:nvPr>
        </p:nvSpPr>
        <p:spPr/>
        <p:txBody>
          <a:bodyPr/>
          <a:lstStyle/>
          <a:p>
            <a:r>
              <a:rPr lang="en-US" dirty="0"/>
              <a:t>Python- Operators</a:t>
            </a:r>
          </a:p>
        </p:txBody>
      </p:sp>
      <p:sp>
        <p:nvSpPr>
          <p:cNvPr id="3" name="Subtitle 2">
            <a:extLst>
              <a:ext uri="{FF2B5EF4-FFF2-40B4-BE49-F238E27FC236}">
                <a16:creationId xmlns:a16="http://schemas.microsoft.com/office/drawing/2014/main" id="{8C623AFA-BBAB-4609-946B-C0EB41C30F3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85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4D1F-FF0D-45A3-BAA9-185DD5DC9D4B}"/>
              </a:ext>
            </a:extLst>
          </p:cNvPr>
          <p:cNvSpPr>
            <a:spLocks noGrp="1"/>
          </p:cNvSpPr>
          <p:nvPr>
            <p:ph type="title"/>
          </p:nvPr>
        </p:nvSpPr>
        <p:spPr>
          <a:xfrm>
            <a:off x="677334" y="609600"/>
            <a:ext cx="8596668" cy="699911"/>
          </a:xfrm>
        </p:spPr>
        <p:txBody>
          <a:bodyPr>
            <a:normAutofit fontScale="90000"/>
          </a:bodyPr>
          <a:lstStyle/>
          <a:p>
            <a:r>
              <a:rPr lang="en-US" dirty="0">
                <a:latin typeface="Calibri" panose="020F0502020204030204" pitchFamily="34" charset="0"/>
                <a:cs typeface="Calibri" panose="020F0502020204030204" pitchFamily="34" charset="0"/>
              </a:rPr>
              <a:t>Consider the example below:</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B267275-22C0-4F06-9797-05450F6CD5AA}"/>
              </a:ext>
            </a:extLst>
          </p:cNvPr>
          <p:cNvSpPr>
            <a:spLocks noGrp="1"/>
          </p:cNvSpPr>
          <p:nvPr>
            <p:ph idx="1"/>
          </p:nvPr>
        </p:nvSpPr>
        <p:spPr>
          <a:xfrm>
            <a:off x="677333" y="1422400"/>
            <a:ext cx="8861777" cy="5000978"/>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a = 58        # 111010</a:t>
            </a:r>
          </a:p>
          <a:p>
            <a:pPr marL="0" indent="0">
              <a:buNone/>
            </a:pPr>
            <a:r>
              <a:rPr lang="en-US" dirty="0">
                <a:latin typeface="Calibri" panose="020F0502020204030204" pitchFamily="34" charset="0"/>
                <a:cs typeface="Calibri" panose="020F0502020204030204" pitchFamily="34" charset="0"/>
              </a:rPr>
              <a:t>b = 13        # 1101</a:t>
            </a:r>
          </a:p>
          <a:p>
            <a:pPr marL="0" indent="0">
              <a:buNone/>
            </a:pPr>
            <a:r>
              <a:rPr lang="en-US" dirty="0">
                <a:latin typeface="Calibri" panose="020F0502020204030204" pitchFamily="34" charset="0"/>
                <a:cs typeface="Calibri" panose="020F0502020204030204" pitchFamily="34" charset="0"/>
              </a:rPr>
              <a:t>c = 0</a:t>
            </a:r>
          </a:p>
          <a:p>
            <a:pPr marL="0" indent="0">
              <a:buNone/>
            </a:pPr>
            <a:r>
              <a:rPr lang="en-US" dirty="0">
                <a:latin typeface="Calibri" panose="020F0502020204030204" pitchFamily="34" charset="0"/>
                <a:cs typeface="Calibri" panose="020F0502020204030204" pitchFamily="34" charset="0"/>
              </a:rPr>
              <a:t> c = a &amp; b     </a:t>
            </a:r>
          </a:p>
          <a:p>
            <a:pPr marL="0" indent="0">
              <a:buNone/>
            </a:pPr>
            <a:r>
              <a:rPr lang="en-US" dirty="0">
                <a:latin typeface="Calibri" panose="020F0502020204030204" pitchFamily="34" charset="0"/>
                <a:cs typeface="Calibri" panose="020F0502020204030204" pitchFamily="34" charset="0"/>
              </a:rPr>
              <a:t>print ( c )   # 8 = 1000</a:t>
            </a:r>
          </a:p>
          <a:p>
            <a:pPr marL="0" indent="0">
              <a:buNone/>
            </a:pPr>
            <a:r>
              <a:rPr lang="en-US" dirty="0">
                <a:latin typeface="Calibri" panose="020F0502020204030204" pitchFamily="34" charset="0"/>
                <a:cs typeface="Calibri" panose="020F0502020204030204" pitchFamily="34" charset="0"/>
              </a:rPr>
              <a:t> c = a | b      </a:t>
            </a:r>
          </a:p>
          <a:p>
            <a:pPr marL="0" indent="0">
              <a:buNone/>
            </a:pPr>
            <a:r>
              <a:rPr lang="en-US" dirty="0">
                <a:latin typeface="Calibri" panose="020F0502020204030204" pitchFamily="34" charset="0"/>
                <a:cs typeface="Calibri" panose="020F0502020204030204" pitchFamily="34" charset="0"/>
              </a:rPr>
              <a:t>print ( c )   # 63 = 111111</a:t>
            </a:r>
          </a:p>
          <a:p>
            <a:pPr marL="0" indent="0">
              <a:buNone/>
            </a:pPr>
            <a:r>
              <a:rPr lang="en-US" dirty="0">
                <a:latin typeface="Calibri" panose="020F0502020204030204" pitchFamily="34" charset="0"/>
                <a:cs typeface="Calibri" panose="020F0502020204030204" pitchFamily="34" charset="0"/>
              </a:rPr>
              <a:t> c = a ^ b     </a:t>
            </a:r>
          </a:p>
          <a:p>
            <a:pPr marL="0" indent="0">
              <a:buNone/>
            </a:pPr>
            <a:r>
              <a:rPr lang="en-US" dirty="0">
                <a:latin typeface="Calibri" panose="020F0502020204030204" pitchFamily="34" charset="0"/>
                <a:cs typeface="Calibri" panose="020F0502020204030204" pitchFamily="34" charset="0"/>
              </a:rPr>
              <a:t>print ( c )   # 55 = 110111</a:t>
            </a:r>
          </a:p>
          <a:p>
            <a:pPr marL="0" indent="0">
              <a:buNone/>
            </a:pPr>
            <a:r>
              <a:rPr lang="en-US" dirty="0">
                <a:latin typeface="Calibri" panose="020F0502020204030204" pitchFamily="34" charset="0"/>
                <a:cs typeface="Calibri" panose="020F0502020204030204" pitchFamily="34" charset="0"/>
              </a:rPr>
              <a:t> c = a &gt;&gt; 2</a:t>
            </a:r>
          </a:p>
          <a:p>
            <a:pPr marL="0" indent="0">
              <a:buNone/>
            </a:pPr>
            <a:r>
              <a:rPr lang="en-US" dirty="0">
                <a:latin typeface="Calibri" panose="020F0502020204030204" pitchFamily="34" charset="0"/>
                <a:cs typeface="Calibri" panose="020F0502020204030204" pitchFamily="34" charset="0"/>
              </a:rPr>
              <a:t>print ( c )   # 232 = 11101000 </a:t>
            </a:r>
          </a:p>
          <a:p>
            <a:pPr marL="0" indent="0">
              <a:buNone/>
            </a:pPr>
            <a:r>
              <a:rPr lang="en-US" dirty="0">
                <a:latin typeface="Calibri" panose="020F0502020204030204" pitchFamily="34" charset="0"/>
                <a:cs typeface="Calibri" panose="020F0502020204030204" pitchFamily="34" charset="0"/>
              </a:rPr>
              <a:t> c = a &lt;&lt; 2   </a:t>
            </a:r>
          </a:p>
          <a:p>
            <a:pPr marL="0" indent="0">
              <a:buNone/>
            </a:pPr>
            <a:r>
              <a:rPr lang="en-US" dirty="0">
                <a:latin typeface="Calibri" panose="020F0502020204030204" pitchFamily="34" charset="0"/>
                <a:cs typeface="Calibri" panose="020F0502020204030204" pitchFamily="34" charset="0"/>
              </a:rPr>
              <a:t>print ( c )   # 14 = 1110</a:t>
            </a:r>
          </a:p>
          <a:p>
            <a:pPr marL="0" indent="0">
              <a:buNone/>
            </a:pPr>
            <a:r>
              <a:rPr lang="en-US" dirty="0">
                <a:latin typeface="Calibri" panose="020F0502020204030204" pitchFamily="34" charset="0"/>
                <a:cs typeface="Calibri" panose="020F0502020204030204" pitchFamily="34" charset="0"/>
              </a:rPr>
              <a:t>Output = 8,63,55,232,14</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F8A191FE-1ABF-4A18-86AE-6B959DC00C1E}"/>
                  </a:ext>
                </a:extLst>
              </p14:cNvPr>
              <p14:cNvContentPartPr/>
              <p14:nvPr/>
            </p14:nvContentPartPr>
            <p14:xfrm>
              <a:off x="2178021" y="5297569"/>
              <a:ext cx="360" cy="360"/>
            </p14:xfrm>
          </p:contentPart>
        </mc:Choice>
        <mc:Fallback xmlns="">
          <p:pic>
            <p:nvPicPr>
              <p:cNvPr id="4" name="Ink 3">
                <a:extLst>
                  <a:ext uri="{FF2B5EF4-FFF2-40B4-BE49-F238E27FC236}">
                    <a16:creationId xmlns:a16="http://schemas.microsoft.com/office/drawing/2014/main" id="{F8A191FE-1ABF-4A18-86AE-6B959DC00C1E}"/>
                  </a:ext>
                </a:extLst>
              </p:cNvPr>
              <p:cNvPicPr/>
              <p:nvPr/>
            </p:nvPicPr>
            <p:blipFill>
              <a:blip r:embed="rId3"/>
              <a:stretch>
                <a:fillRect/>
              </a:stretch>
            </p:blipFill>
            <p:spPr>
              <a:xfrm>
                <a:off x="2160021" y="527992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4D15B89F-DC6A-4375-8B97-E0C3559D24E8}"/>
                  </a:ext>
                </a:extLst>
              </p14:cNvPr>
              <p14:cNvContentPartPr/>
              <p14:nvPr/>
            </p14:nvContentPartPr>
            <p14:xfrm>
              <a:off x="2653221" y="5979049"/>
              <a:ext cx="360" cy="360"/>
            </p14:xfrm>
          </p:contentPart>
        </mc:Choice>
        <mc:Fallback xmlns="">
          <p:pic>
            <p:nvPicPr>
              <p:cNvPr id="5" name="Ink 4">
                <a:extLst>
                  <a:ext uri="{FF2B5EF4-FFF2-40B4-BE49-F238E27FC236}">
                    <a16:creationId xmlns:a16="http://schemas.microsoft.com/office/drawing/2014/main" id="{4D15B89F-DC6A-4375-8B97-E0C3559D24E8}"/>
                  </a:ext>
                </a:extLst>
              </p:cNvPr>
              <p:cNvPicPr/>
              <p:nvPr/>
            </p:nvPicPr>
            <p:blipFill>
              <a:blip r:embed="rId5"/>
              <a:stretch>
                <a:fillRect/>
              </a:stretch>
            </p:blipFill>
            <p:spPr>
              <a:xfrm>
                <a:off x="2635221" y="5961409"/>
                <a:ext cx="36000" cy="36000"/>
              </a:xfrm>
              <a:prstGeom prst="rect">
                <a:avLst/>
              </a:prstGeom>
            </p:spPr>
          </p:pic>
        </mc:Fallback>
      </mc:AlternateContent>
    </p:spTree>
    <p:extLst>
      <p:ext uri="{BB962C8B-B14F-4D97-AF65-F5344CB8AC3E}">
        <p14:creationId xmlns:p14="http://schemas.microsoft.com/office/powerpoint/2010/main" val="6192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B27D-67B8-40D4-858F-A897028D0751}"/>
              </a:ext>
            </a:extLst>
          </p:cNvPr>
          <p:cNvSpPr>
            <a:spLocks noGrp="1"/>
          </p:cNvSpPr>
          <p:nvPr>
            <p:ph type="title"/>
          </p:nvPr>
        </p:nvSpPr>
        <p:spPr/>
        <p:txBody>
          <a:bodyPr/>
          <a:lstStyle/>
          <a:p>
            <a:r>
              <a:rPr lang="en-US" dirty="0"/>
              <a:t>Logical Operators</a:t>
            </a:r>
          </a:p>
        </p:txBody>
      </p:sp>
      <p:pic>
        <p:nvPicPr>
          <p:cNvPr id="4" name="Content Placeholder 3">
            <a:extLst>
              <a:ext uri="{FF2B5EF4-FFF2-40B4-BE49-F238E27FC236}">
                <a16:creationId xmlns:a16="http://schemas.microsoft.com/office/drawing/2014/main" id="{B9E137BB-490D-451E-B45B-587A0A9F6FA4}"/>
              </a:ext>
            </a:extLst>
          </p:cNvPr>
          <p:cNvPicPr>
            <a:picLocks noGrp="1" noChangeAspect="1"/>
          </p:cNvPicPr>
          <p:nvPr>
            <p:ph idx="1"/>
          </p:nvPr>
        </p:nvPicPr>
        <p:blipFill>
          <a:blip r:embed="rId3"/>
          <a:stretch>
            <a:fillRect/>
          </a:stretch>
        </p:blipFill>
        <p:spPr>
          <a:xfrm>
            <a:off x="1884418" y="4253014"/>
            <a:ext cx="5852667" cy="2400508"/>
          </a:xfrm>
          <a:prstGeom prst="rect">
            <a:avLst/>
          </a:prstGeom>
        </p:spPr>
      </p:pic>
      <p:sp>
        <p:nvSpPr>
          <p:cNvPr id="5" name="Rectangle 4">
            <a:extLst>
              <a:ext uri="{FF2B5EF4-FFF2-40B4-BE49-F238E27FC236}">
                <a16:creationId xmlns:a16="http://schemas.microsoft.com/office/drawing/2014/main" id="{3E94C92E-B28B-4C25-A1D9-C54924FE4CF9}"/>
              </a:ext>
            </a:extLst>
          </p:cNvPr>
          <p:cNvSpPr/>
          <p:nvPr/>
        </p:nvSpPr>
        <p:spPr>
          <a:xfrm>
            <a:off x="677334" y="1619161"/>
            <a:ext cx="8783756" cy="1477328"/>
          </a:xfrm>
          <a:prstGeom prst="rect">
            <a:avLst/>
          </a:prstGeom>
        </p:spPr>
        <p:txBody>
          <a:bodyPr wrap="square">
            <a:spAutoFit/>
          </a:bodyPr>
          <a:lstStyle/>
          <a:p>
            <a:r>
              <a:rPr lang="en-US" dirty="0"/>
              <a:t>Logical operators in Python are used for conditional statements are true or false. Logical operators in Python are AND, OR and NOT. </a:t>
            </a:r>
          </a:p>
          <a:p>
            <a:r>
              <a:rPr lang="en-US" dirty="0"/>
              <a:t>For logical operators following condition are applied.</a:t>
            </a:r>
          </a:p>
          <a:p>
            <a:endParaRPr lang="en-US" dirty="0"/>
          </a:p>
          <a:p>
            <a:endParaRPr lang="en-US" dirty="0"/>
          </a:p>
        </p:txBody>
      </p:sp>
      <p:graphicFrame>
        <p:nvGraphicFramePr>
          <p:cNvPr id="6" name="Table 5">
            <a:extLst>
              <a:ext uri="{FF2B5EF4-FFF2-40B4-BE49-F238E27FC236}">
                <a16:creationId xmlns:a16="http://schemas.microsoft.com/office/drawing/2014/main" id="{8C4784C0-DCA8-4360-B134-8A69A99BA42F}"/>
              </a:ext>
            </a:extLst>
          </p:cNvPr>
          <p:cNvGraphicFramePr>
            <a:graphicFrameLocks noGrp="1"/>
          </p:cNvGraphicFramePr>
          <p:nvPr>
            <p:extLst>
              <p:ext uri="{D42A27DB-BD31-4B8C-83A1-F6EECF244321}">
                <p14:modId xmlns:p14="http://schemas.microsoft.com/office/powerpoint/2010/main" val="1269499156"/>
              </p:ext>
            </p:extLst>
          </p:nvPr>
        </p:nvGraphicFramePr>
        <p:xfrm>
          <a:off x="349574" y="2697480"/>
          <a:ext cx="9439275" cy="1463040"/>
        </p:xfrm>
        <a:graphic>
          <a:graphicData uri="http://schemas.openxmlformats.org/drawingml/2006/table">
            <a:tbl>
              <a:tblPr/>
              <a:tblGrid>
                <a:gridCol w="1666875">
                  <a:extLst>
                    <a:ext uri="{9D8B030D-6E8A-4147-A177-3AD203B41FA5}">
                      <a16:colId xmlns:a16="http://schemas.microsoft.com/office/drawing/2014/main" val="241679130"/>
                    </a:ext>
                  </a:extLst>
                </a:gridCol>
                <a:gridCol w="6140044">
                  <a:extLst>
                    <a:ext uri="{9D8B030D-6E8A-4147-A177-3AD203B41FA5}">
                      <a16:colId xmlns:a16="http://schemas.microsoft.com/office/drawing/2014/main" val="615553511"/>
                    </a:ext>
                  </a:extLst>
                </a:gridCol>
                <a:gridCol w="1632356">
                  <a:extLst>
                    <a:ext uri="{9D8B030D-6E8A-4147-A177-3AD203B41FA5}">
                      <a16:colId xmlns:a16="http://schemas.microsoft.com/office/drawing/2014/main" val="1983460990"/>
                    </a:ext>
                  </a:extLst>
                </a:gridCol>
              </a:tblGrid>
              <a:tr h="182880">
                <a:tc>
                  <a:txBody>
                    <a:bodyPr/>
                    <a:lstStyle/>
                    <a:p>
                      <a:pPr algn="ctr"/>
                      <a:r>
                        <a:rPr lang="en-US" b="1">
                          <a:effectLst/>
                        </a:rPr>
                        <a:t>Operator</a:t>
                      </a:r>
                      <a:endParaRPr lang="en-US">
                        <a:effectLst/>
                      </a:endParaRPr>
                    </a:p>
                  </a:txBody>
                  <a:tcPr marL="38100" anchor="ctr">
                    <a:lnL>
                      <a:noFill/>
                    </a:lnL>
                    <a:lnR>
                      <a:noFill/>
                    </a:lnR>
                    <a:lnT>
                      <a:noFill/>
                    </a:lnT>
                    <a:lnB>
                      <a:noFill/>
                    </a:lnB>
                    <a:solidFill>
                      <a:srgbClr val="008DD9"/>
                    </a:solidFill>
                  </a:tcPr>
                </a:tc>
                <a:tc>
                  <a:txBody>
                    <a:bodyPr/>
                    <a:lstStyle/>
                    <a:p>
                      <a:pPr algn="ctr"/>
                      <a:r>
                        <a:rPr lang="en-US" b="1" dirty="0">
                          <a:effectLst/>
                        </a:rPr>
                        <a:t>Description</a:t>
                      </a:r>
                      <a:endParaRPr lang="en-US" dirty="0">
                        <a:effectLst/>
                      </a:endParaRPr>
                    </a:p>
                  </a:txBody>
                  <a:tcPr marL="38100" anchor="ctr">
                    <a:lnL>
                      <a:noFill/>
                    </a:lnL>
                    <a:lnR>
                      <a:noFill/>
                    </a:lnR>
                    <a:lnT>
                      <a:noFill/>
                    </a:lnT>
                    <a:lnB>
                      <a:noFill/>
                    </a:lnB>
                    <a:solidFill>
                      <a:srgbClr val="008DD9"/>
                    </a:solidFill>
                  </a:tcPr>
                </a:tc>
                <a:tc>
                  <a:txBody>
                    <a:bodyPr/>
                    <a:lstStyle/>
                    <a:p>
                      <a:pPr algn="ctr"/>
                      <a:r>
                        <a:rPr lang="en-US" b="1">
                          <a:effectLst/>
                        </a:rPr>
                        <a:t>Example</a:t>
                      </a:r>
                      <a:endParaRPr lang="en-US">
                        <a:effectLst/>
                      </a:endParaRPr>
                    </a:p>
                  </a:txBody>
                  <a:tcPr marL="38100" anchor="ctr">
                    <a:lnL>
                      <a:noFill/>
                    </a:lnL>
                    <a:lnR>
                      <a:noFill/>
                    </a:lnR>
                    <a:lnT>
                      <a:noFill/>
                    </a:lnT>
                    <a:lnB>
                      <a:noFill/>
                    </a:lnB>
                    <a:solidFill>
                      <a:srgbClr val="008DD9"/>
                    </a:solidFill>
                  </a:tcPr>
                </a:tc>
                <a:extLst>
                  <a:ext uri="{0D108BD9-81ED-4DB2-BD59-A6C34878D82A}">
                    <a16:rowId xmlns:a16="http://schemas.microsoft.com/office/drawing/2014/main" val="3223076733"/>
                  </a:ext>
                </a:extLst>
              </a:tr>
              <a:tr h="185136">
                <a:tc>
                  <a:txBody>
                    <a:bodyPr/>
                    <a:lstStyle/>
                    <a:p>
                      <a:pPr algn="ctr"/>
                      <a:r>
                        <a:rPr lang="en-US" dirty="0">
                          <a:effectLst/>
                        </a:rPr>
                        <a:t>and</a:t>
                      </a:r>
                    </a:p>
                  </a:txBody>
                  <a:tcPr marL="38100" anchor="ctr">
                    <a:lnL>
                      <a:noFill/>
                    </a:lnL>
                    <a:lnR>
                      <a:noFill/>
                    </a:lnR>
                    <a:lnT>
                      <a:noFill/>
                    </a:lnT>
                    <a:lnB>
                      <a:noFill/>
                    </a:lnB>
                  </a:tcPr>
                </a:tc>
                <a:tc>
                  <a:txBody>
                    <a:bodyPr/>
                    <a:lstStyle/>
                    <a:p>
                      <a:pPr algn="ctr"/>
                      <a:r>
                        <a:rPr lang="en-US">
                          <a:effectLst/>
                        </a:rPr>
                        <a:t>True if both the operands are true</a:t>
                      </a:r>
                    </a:p>
                  </a:txBody>
                  <a:tcPr marL="38100" anchor="ctr">
                    <a:lnL>
                      <a:noFill/>
                    </a:lnL>
                    <a:lnR>
                      <a:noFill/>
                    </a:lnR>
                    <a:lnT>
                      <a:noFill/>
                    </a:lnT>
                    <a:lnB>
                      <a:noFill/>
                    </a:lnB>
                  </a:tcPr>
                </a:tc>
                <a:tc>
                  <a:txBody>
                    <a:bodyPr/>
                    <a:lstStyle/>
                    <a:p>
                      <a:pPr algn="ctr"/>
                      <a:r>
                        <a:rPr lang="en-US">
                          <a:effectLst/>
                        </a:rPr>
                        <a:t>X and Y</a:t>
                      </a:r>
                    </a:p>
                  </a:txBody>
                  <a:tcPr marL="38100" anchor="ctr">
                    <a:lnL>
                      <a:noFill/>
                    </a:lnL>
                    <a:lnR>
                      <a:noFill/>
                    </a:lnR>
                    <a:lnT>
                      <a:noFill/>
                    </a:lnT>
                    <a:lnB>
                      <a:noFill/>
                    </a:lnB>
                  </a:tcPr>
                </a:tc>
                <a:extLst>
                  <a:ext uri="{0D108BD9-81ED-4DB2-BD59-A6C34878D82A}">
                    <a16:rowId xmlns:a16="http://schemas.microsoft.com/office/drawing/2014/main" val="3029303338"/>
                  </a:ext>
                </a:extLst>
              </a:tr>
              <a:tr h="182880">
                <a:tc>
                  <a:txBody>
                    <a:bodyPr/>
                    <a:lstStyle/>
                    <a:p>
                      <a:pPr algn="ctr"/>
                      <a:r>
                        <a:rPr lang="en-US">
                          <a:effectLst/>
                        </a:rPr>
                        <a:t>or</a:t>
                      </a:r>
                    </a:p>
                  </a:txBody>
                  <a:tcPr marL="38100" anchor="ctr">
                    <a:lnL>
                      <a:noFill/>
                    </a:lnL>
                    <a:lnR>
                      <a:noFill/>
                    </a:lnR>
                    <a:lnT>
                      <a:noFill/>
                    </a:lnT>
                    <a:lnB>
                      <a:noFill/>
                    </a:lnB>
                  </a:tcPr>
                </a:tc>
                <a:tc>
                  <a:txBody>
                    <a:bodyPr/>
                    <a:lstStyle/>
                    <a:p>
                      <a:pPr algn="ctr"/>
                      <a:r>
                        <a:rPr lang="en-US" dirty="0">
                          <a:effectLst/>
                        </a:rPr>
                        <a:t>True if either of the operands are true</a:t>
                      </a:r>
                    </a:p>
                  </a:txBody>
                  <a:tcPr marL="38100" anchor="ctr">
                    <a:lnL>
                      <a:noFill/>
                    </a:lnL>
                    <a:lnR>
                      <a:noFill/>
                    </a:lnR>
                    <a:lnT>
                      <a:noFill/>
                    </a:lnT>
                    <a:lnB>
                      <a:noFill/>
                    </a:lnB>
                  </a:tcPr>
                </a:tc>
                <a:tc>
                  <a:txBody>
                    <a:bodyPr/>
                    <a:lstStyle/>
                    <a:p>
                      <a:pPr algn="ctr"/>
                      <a:r>
                        <a:rPr lang="en-US">
                          <a:effectLst/>
                        </a:rPr>
                        <a:t>X or Y</a:t>
                      </a:r>
                    </a:p>
                  </a:txBody>
                  <a:tcPr marL="38100" anchor="ctr">
                    <a:lnL>
                      <a:noFill/>
                    </a:lnL>
                    <a:lnR>
                      <a:noFill/>
                    </a:lnR>
                    <a:lnT>
                      <a:noFill/>
                    </a:lnT>
                    <a:lnB>
                      <a:noFill/>
                    </a:lnB>
                  </a:tcPr>
                </a:tc>
                <a:extLst>
                  <a:ext uri="{0D108BD9-81ED-4DB2-BD59-A6C34878D82A}">
                    <a16:rowId xmlns:a16="http://schemas.microsoft.com/office/drawing/2014/main" val="1626080524"/>
                  </a:ext>
                </a:extLst>
              </a:tr>
              <a:tr h="182880">
                <a:tc>
                  <a:txBody>
                    <a:bodyPr/>
                    <a:lstStyle/>
                    <a:p>
                      <a:pPr algn="ctr"/>
                      <a:r>
                        <a:rPr lang="en-US">
                          <a:effectLst/>
                        </a:rPr>
                        <a:t>not</a:t>
                      </a:r>
                    </a:p>
                  </a:txBody>
                  <a:tcPr marL="38100" anchor="ctr">
                    <a:lnL>
                      <a:noFill/>
                    </a:lnL>
                    <a:lnR>
                      <a:noFill/>
                    </a:lnR>
                    <a:lnT>
                      <a:noFill/>
                    </a:lnT>
                    <a:lnB>
                      <a:noFill/>
                    </a:lnB>
                  </a:tcPr>
                </a:tc>
                <a:tc>
                  <a:txBody>
                    <a:bodyPr/>
                    <a:lstStyle/>
                    <a:p>
                      <a:pPr algn="ctr"/>
                      <a:r>
                        <a:rPr lang="en-US">
                          <a:effectLst/>
                        </a:rPr>
                        <a:t>True if operand is false (complements the operand)</a:t>
                      </a:r>
                    </a:p>
                  </a:txBody>
                  <a:tcPr marL="38100" anchor="ctr">
                    <a:lnL>
                      <a:noFill/>
                    </a:lnL>
                    <a:lnR>
                      <a:noFill/>
                    </a:lnR>
                    <a:lnT>
                      <a:noFill/>
                    </a:lnT>
                    <a:lnB>
                      <a:noFill/>
                    </a:lnB>
                  </a:tcPr>
                </a:tc>
                <a:tc>
                  <a:txBody>
                    <a:bodyPr/>
                    <a:lstStyle/>
                    <a:p>
                      <a:pPr algn="ctr"/>
                      <a:r>
                        <a:rPr lang="en-US" dirty="0">
                          <a:effectLst/>
                        </a:rPr>
                        <a:t>not X</a:t>
                      </a:r>
                    </a:p>
                  </a:txBody>
                  <a:tcPr marL="38100" anchor="ctr">
                    <a:lnL>
                      <a:noFill/>
                    </a:lnL>
                    <a:lnR>
                      <a:noFill/>
                    </a:lnR>
                    <a:lnT>
                      <a:noFill/>
                    </a:lnT>
                    <a:lnB>
                      <a:noFill/>
                    </a:lnB>
                  </a:tcPr>
                </a:tc>
                <a:extLst>
                  <a:ext uri="{0D108BD9-81ED-4DB2-BD59-A6C34878D82A}">
                    <a16:rowId xmlns:a16="http://schemas.microsoft.com/office/drawing/2014/main" val="897896631"/>
                  </a:ext>
                </a:extLst>
              </a:tr>
            </a:tbl>
          </a:graphicData>
        </a:graphic>
      </p:graphicFrame>
    </p:spTree>
    <p:extLst>
      <p:ext uri="{BB962C8B-B14F-4D97-AF65-F5344CB8AC3E}">
        <p14:creationId xmlns:p14="http://schemas.microsoft.com/office/powerpoint/2010/main" val="236065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29E6-0C9C-4CAF-8EB8-3B1D000792B7}"/>
              </a:ext>
            </a:extLst>
          </p:cNvPr>
          <p:cNvSpPr>
            <a:spLocks noGrp="1"/>
          </p:cNvSpPr>
          <p:nvPr>
            <p:ph type="title"/>
          </p:nvPr>
        </p:nvSpPr>
        <p:spPr/>
        <p:txBody>
          <a:bodyPr/>
          <a:lstStyle/>
          <a:p>
            <a:r>
              <a:rPr lang="en-US" dirty="0"/>
              <a:t>Logical Operators- Example</a:t>
            </a:r>
          </a:p>
        </p:txBody>
      </p:sp>
      <p:sp>
        <p:nvSpPr>
          <p:cNvPr id="3" name="Content Placeholder 2">
            <a:extLst>
              <a:ext uri="{FF2B5EF4-FFF2-40B4-BE49-F238E27FC236}">
                <a16:creationId xmlns:a16="http://schemas.microsoft.com/office/drawing/2014/main" id="{6A146984-C9D4-4A84-8890-BEE62B189AC1}"/>
              </a:ext>
            </a:extLst>
          </p:cNvPr>
          <p:cNvSpPr>
            <a:spLocks noGrp="1"/>
          </p:cNvSpPr>
          <p:nvPr>
            <p:ph idx="1"/>
          </p:nvPr>
        </p:nvSpPr>
        <p:spPr/>
        <p:txBody>
          <a:bodyPr>
            <a:normAutofit/>
          </a:bodyPr>
          <a:lstStyle/>
          <a:p>
            <a:pPr marL="0" indent="0">
              <a:buNone/>
            </a:pPr>
            <a:r>
              <a:rPr lang="en-US" dirty="0"/>
              <a:t>x = True</a:t>
            </a:r>
          </a:p>
          <a:p>
            <a:pPr marL="0" indent="0">
              <a:buNone/>
            </a:pPr>
            <a:r>
              <a:rPr lang="en-US" dirty="0"/>
              <a:t>y = False</a:t>
            </a:r>
          </a:p>
          <a:p>
            <a:pPr marL="0" indent="0">
              <a:buNone/>
            </a:pPr>
            <a:r>
              <a:rPr lang="en-US" dirty="0"/>
              <a:t>print('x and y </a:t>
            </a:r>
            <a:r>
              <a:rPr lang="en-US" dirty="0" err="1"/>
              <a:t>is',x</a:t>
            </a:r>
            <a:r>
              <a:rPr lang="en-US" dirty="0"/>
              <a:t> and y)</a:t>
            </a:r>
          </a:p>
          <a:p>
            <a:pPr marL="0" indent="0">
              <a:buNone/>
            </a:pPr>
            <a:endParaRPr lang="en-US" dirty="0"/>
          </a:p>
          <a:p>
            <a:pPr marL="0" indent="0">
              <a:buNone/>
            </a:pPr>
            <a:r>
              <a:rPr lang="en-US" dirty="0"/>
              <a:t>print('x or y </a:t>
            </a:r>
            <a:r>
              <a:rPr lang="en-US" dirty="0" err="1"/>
              <a:t>is',x</a:t>
            </a:r>
            <a:r>
              <a:rPr lang="en-US" dirty="0"/>
              <a:t> or y)</a:t>
            </a:r>
          </a:p>
          <a:p>
            <a:pPr marL="0" indent="0">
              <a:buNone/>
            </a:pPr>
            <a:r>
              <a:rPr lang="en-US" dirty="0"/>
              <a:t>print('not x </a:t>
            </a:r>
            <a:r>
              <a:rPr lang="en-US" dirty="0" err="1"/>
              <a:t>is',not</a:t>
            </a:r>
            <a:r>
              <a:rPr lang="en-US" dirty="0"/>
              <a:t> x)</a:t>
            </a:r>
          </a:p>
          <a:p>
            <a:pPr marL="0" indent="0">
              <a:buNone/>
            </a:pPr>
            <a:r>
              <a:rPr lang="en-US" dirty="0"/>
              <a:t>Output = x and y is False</a:t>
            </a:r>
          </a:p>
          <a:p>
            <a:pPr marL="0" indent="0">
              <a:buNone/>
            </a:pPr>
            <a:r>
              <a:rPr lang="en-US" dirty="0"/>
              <a:t>         x or y is True</a:t>
            </a:r>
          </a:p>
          <a:p>
            <a:pPr marL="0" indent="0">
              <a:buNone/>
            </a:pPr>
            <a:r>
              <a:rPr lang="en-US" dirty="0"/>
              <a:t>         not x is False</a:t>
            </a:r>
          </a:p>
        </p:txBody>
      </p:sp>
    </p:spTree>
    <p:extLst>
      <p:ext uri="{BB962C8B-B14F-4D97-AF65-F5344CB8AC3E}">
        <p14:creationId xmlns:p14="http://schemas.microsoft.com/office/powerpoint/2010/main" val="388581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29E6-0C9C-4CAF-8EB8-3B1D000792B7}"/>
              </a:ext>
            </a:extLst>
          </p:cNvPr>
          <p:cNvSpPr>
            <a:spLocks noGrp="1"/>
          </p:cNvSpPr>
          <p:nvPr>
            <p:ph type="title"/>
          </p:nvPr>
        </p:nvSpPr>
        <p:spPr/>
        <p:txBody>
          <a:bodyPr/>
          <a:lstStyle/>
          <a:p>
            <a:r>
              <a:rPr lang="en-US" dirty="0"/>
              <a:t>Membership Operators</a:t>
            </a:r>
          </a:p>
        </p:txBody>
      </p:sp>
      <p:sp>
        <p:nvSpPr>
          <p:cNvPr id="3" name="Content Placeholder 2">
            <a:extLst>
              <a:ext uri="{FF2B5EF4-FFF2-40B4-BE49-F238E27FC236}">
                <a16:creationId xmlns:a16="http://schemas.microsoft.com/office/drawing/2014/main" id="{6A146984-C9D4-4A84-8890-BEE62B189AC1}"/>
              </a:ext>
            </a:extLst>
          </p:cNvPr>
          <p:cNvSpPr>
            <a:spLocks noGrp="1"/>
          </p:cNvSpPr>
          <p:nvPr>
            <p:ph idx="1"/>
          </p:nvPr>
        </p:nvSpPr>
        <p:spPr/>
        <p:txBody>
          <a:bodyPr>
            <a:normAutofit/>
          </a:bodyPr>
          <a:lstStyle/>
          <a:p>
            <a:pPr marL="0" indent="0">
              <a:buNone/>
            </a:pPr>
            <a:r>
              <a:rPr lang="en-US" dirty="0"/>
              <a:t>These Operators are used to test whether a value or a variable is found in a sequence (Lists, Tuples, Sets, Strings, Dictionaries) or not.</a:t>
            </a:r>
          </a:p>
          <a:p>
            <a:pPr marL="0" indent="0">
              <a:buNone/>
            </a:pPr>
            <a:r>
              <a:rPr lang="en-US" dirty="0"/>
              <a:t>Example:</a:t>
            </a:r>
          </a:p>
          <a:p>
            <a:pPr marL="0" indent="0">
              <a:buNone/>
            </a:pPr>
            <a:r>
              <a:rPr lang="en-US" dirty="0"/>
              <a:t>X = [1, 2, 3, 4]</a:t>
            </a:r>
          </a:p>
          <a:p>
            <a:pPr marL="0" indent="0">
              <a:buNone/>
            </a:pPr>
            <a:r>
              <a:rPr lang="en-US" dirty="0"/>
              <a:t>A = 3</a:t>
            </a:r>
          </a:p>
          <a:p>
            <a:pPr marL="0" indent="0">
              <a:buNone/>
            </a:pPr>
            <a:r>
              <a:rPr lang="en-US" dirty="0"/>
              <a:t>print(A in X)</a:t>
            </a:r>
          </a:p>
          <a:p>
            <a:pPr marL="0" indent="0">
              <a:buNone/>
            </a:pPr>
            <a:r>
              <a:rPr lang="en-US" dirty="0"/>
              <a:t>print(A not in X)</a:t>
            </a:r>
          </a:p>
          <a:p>
            <a:pPr marL="0" indent="0">
              <a:buNone/>
            </a:pPr>
            <a:r>
              <a:rPr lang="en-US" dirty="0"/>
              <a:t>Output = True</a:t>
            </a:r>
          </a:p>
          <a:p>
            <a:pPr marL="0" indent="0">
              <a:buNone/>
            </a:pPr>
            <a:r>
              <a:rPr lang="en-US" dirty="0"/>
              <a:t>         False</a:t>
            </a:r>
          </a:p>
        </p:txBody>
      </p:sp>
      <p:graphicFrame>
        <p:nvGraphicFramePr>
          <p:cNvPr id="6" name="Table 5">
            <a:extLst>
              <a:ext uri="{FF2B5EF4-FFF2-40B4-BE49-F238E27FC236}">
                <a16:creationId xmlns:a16="http://schemas.microsoft.com/office/drawing/2014/main" id="{0281804A-0578-47F9-9961-F64E5D58138E}"/>
              </a:ext>
            </a:extLst>
          </p:cNvPr>
          <p:cNvGraphicFramePr>
            <a:graphicFrameLocks noGrp="1"/>
          </p:cNvGraphicFramePr>
          <p:nvPr>
            <p:extLst>
              <p:ext uri="{D42A27DB-BD31-4B8C-83A1-F6EECF244321}">
                <p14:modId xmlns:p14="http://schemas.microsoft.com/office/powerpoint/2010/main" val="471553726"/>
              </p:ext>
            </p:extLst>
          </p:nvPr>
        </p:nvGraphicFramePr>
        <p:xfrm>
          <a:off x="2781300" y="3140855"/>
          <a:ext cx="7126271" cy="1920240"/>
        </p:xfrm>
        <a:graphic>
          <a:graphicData uri="http://schemas.openxmlformats.org/drawingml/2006/table">
            <a:tbl>
              <a:tblPr/>
              <a:tblGrid>
                <a:gridCol w="792797">
                  <a:extLst>
                    <a:ext uri="{9D8B030D-6E8A-4147-A177-3AD203B41FA5}">
                      <a16:colId xmlns:a16="http://schemas.microsoft.com/office/drawing/2014/main" val="660486700"/>
                    </a:ext>
                  </a:extLst>
                </a:gridCol>
                <a:gridCol w="4464439">
                  <a:extLst>
                    <a:ext uri="{9D8B030D-6E8A-4147-A177-3AD203B41FA5}">
                      <a16:colId xmlns:a16="http://schemas.microsoft.com/office/drawing/2014/main" val="1989109472"/>
                    </a:ext>
                  </a:extLst>
                </a:gridCol>
                <a:gridCol w="1869035">
                  <a:extLst>
                    <a:ext uri="{9D8B030D-6E8A-4147-A177-3AD203B41FA5}">
                      <a16:colId xmlns:a16="http://schemas.microsoft.com/office/drawing/2014/main" val="1233159035"/>
                    </a:ext>
                  </a:extLst>
                </a:gridCol>
              </a:tblGrid>
              <a:tr h="0">
                <a:tc>
                  <a:txBody>
                    <a:bodyPr/>
                    <a:lstStyle/>
                    <a:p>
                      <a:pPr algn="ctr"/>
                      <a:r>
                        <a:rPr lang="en-US" b="1">
                          <a:effectLst/>
                        </a:rPr>
                        <a:t>Operator</a:t>
                      </a:r>
                      <a:endParaRPr lang="en-US">
                        <a:effectLst/>
                      </a:endParaRPr>
                    </a:p>
                  </a:txBody>
                  <a:tcPr marL="38100" anchor="ctr">
                    <a:lnL>
                      <a:noFill/>
                    </a:lnL>
                    <a:lnR>
                      <a:noFill/>
                    </a:lnR>
                    <a:lnT>
                      <a:noFill/>
                    </a:lnT>
                    <a:lnB>
                      <a:noFill/>
                    </a:lnB>
                    <a:solidFill>
                      <a:srgbClr val="008DD9"/>
                    </a:solidFill>
                  </a:tcPr>
                </a:tc>
                <a:tc>
                  <a:txBody>
                    <a:bodyPr/>
                    <a:lstStyle/>
                    <a:p>
                      <a:pPr algn="ctr"/>
                      <a:r>
                        <a:rPr lang="en-US" b="1">
                          <a:effectLst/>
                        </a:rPr>
                        <a:t>Description </a:t>
                      </a:r>
                      <a:endParaRPr lang="en-US">
                        <a:effectLst/>
                      </a:endParaRPr>
                    </a:p>
                  </a:txBody>
                  <a:tcPr marL="38100" anchor="ctr">
                    <a:lnL>
                      <a:noFill/>
                    </a:lnL>
                    <a:lnR>
                      <a:noFill/>
                    </a:lnR>
                    <a:lnT>
                      <a:noFill/>
                    </a:lnT>
                    <a:lnB>
                      <a:noFill/>
                    </a:lnB>
                    <a:solidFill>
                      <a:srgbClr val="008DD9"/>
                    </a:solidFill>
                  </a:tcPr>
                </a:tc>
                <a:tc>
                  <a:txBody>
                    <a:bodyPr/>
                    <a:lstStyle/>
                    <a:p>
                      <a:pPr algn="ctr"/>
                      <a:r>
                        <a:rPr lang="en-US" b="1" dirty="0">
                          <a:effectLst/>
                        </a:rPr>
                        <a:t>Example</a:t>
                      </a:r>
                      <a:endParaRPr lang="en-US" dirty="0">
                        <a:effectLst/>
                      </a:endParaRPr>
                    </a:p>
                  </a:txBody>
                  <a:tcPr marL="38100" anchor="ctr">
                    <a:lnL>
                      <a:noFill/>
                    </a:lnL>
                    <a:lnR>
                      <a:noFill/>
                    </a:lnR>
                    <a:lnT>
                      <a:noFill/>
                    </a:lnT>
                    <a:lnB>
                      <a:noFill/>
                    </a:lnB>
                    <a:solidFill>
                      <a:srgbClr val="008DD9"/>
                    </a:solidFill>
                  </a:tcPr>
                </a:tc>
                <a:extLst>
                  <a:ext uri="{0D108BD9-81ED-4DB2-BD59-A6C34878D82A}">
                    <a16:rowId xmlns:a16="http://schemas.microsoft.com/office/drawing/2014/main" val="788842162"/>
                  </a:ext>
                </a:extLst>
              </a:tr>
              <a:tr h="0">
                <a:tc>
                  <a:txBody>
                    <a:bodyPr/>
                    <a:lstStyle/>
                    <a:p>
                      <a:pPr algn="ctr"/>
                      <a:r>
                        <a:rPr lang="en-US">
                          <a:effectLst/>
                        </a:rPr>
                        <a:t>in</a:t>
                      </a:r>
                    </a:p>
                  </a:txBody>
                  <a:tcPr marL="38100" anchor="ctr">
                    <a:lnL>
                      <a:noFill/>
                    </a:lnL>
                    <a:lnR>
                      <a:noFill/>
                    </a:lnR>
                    <a:lnT>
                      <a:noFill/>
                    </a:lnT>
                    <a:lnB>
                      <a:noFill/>
                    </a:lnB>
                  </a:tcPr>
                </a:tc>
                <a:tc>
                  <a:txBody>
                    <a:bodyPr/>
                    <a:lstStyle/>
                    <a:p>
                      <a:pPr algn="ctr"/>
                      <a:r>
                        <a:rPr lang="en-US">
                          <a:effectLst/>
                        </a:rPr>
                        <a:t>True if value/variable is found in the sequence</a:t>
                      </a:r>
                    </a:p>
                  </a:txBody>
                  <a:tcPr marL="38100" anchor="ctr">
                    <a:lnL>
                      <a:noFill/>
                    </a:lnL>
                    <a:lnR>
                      <a:noFill/>
                    </a:lnR>
                    <a:lnT>
                      <a:noFill/>
                    </a:lnT>
                    <a:lnB>
                      <a:noFill/>
                    </a:lnB>
                  </a:tcPr>
                </a:tc>
                <a:tc>
                  <a:txBody>
                    <a:bodyPr/>
                    <a:lstStyle/>
                    <a:p>
                      <a:pPr algn="ctr"/>
                      <a:r>
                        <a:rPr lang="en-US" dirty="0">
                          <a:effectLst/>
                        </a:rPr>
                        <a:t>5 in x</a:t>
                      </a:r>
                    </a:p>
                  </a:txBody>
                  <a:tcPr marL="38100" anchor="ctr">
                    <a:lnL>
                      <a:noFill/>
                    </a:lnL>
                    <a:lnR>
                      <a:noFill/>
                    </a:lnR>
                    <a:lnT>
                      <a:noFill/>
                    </a:lnT>
                    <a:lnB>
                      <a:noFill/>
                    </a:lnB>
                  </a:tcPr>
                </a:tc>
                <a:extLst>
                  <a:ext uri="{0D108BD9-81ED-4DB2-BD59-A6C34878D82A}">
                    <a16:rowId xmlns:a16="http://schemas.microsoft.com/office/drawing/2014/main" val="3970697796"/>
                  </a:ext>
                </a:extLst>
              </a:tr>
              <a:tr h="0">
                <a:tc>
                  <a:txBody>
                    <a:bodyPr/>
                    <a:lstStyle/>
                    <a:p>
                      <a:pPr algn="ctr"/>
                      <a:r>
                        <a:rPr lang="en-US">
                          <a:effectLst/>
                        </a:rPr>
                        <a:t>not in </a:t>
                      </a:r>
                    </a:p>
                  </a:txBody>
                  <a:tcPr marL="38100" anchor="ctr">
                    <a:lnL>
                      <a:noFill/>
                    </a:lnL>
                    <a:lnR>
                      <a:noFill/>
                    </a:lnR>
                    <a:lnT>
                      <a:noFill/>
                    </a:lnT>
                    <a:lnB>
                      <a:noFill/>
                    </a:lnB>
                  </a:tcPr>
                </a:tc>
                <a:tc>
                  <a:txBody>
                    <a:bodyPr/>
                    <a:lstStyle/>
                    <a:p>
                      <a:pPr algn="ctr"/>
                      <a:r>
                        <a:rPr lang="en-US">
                          <a:effectLst/>
                        </a:rPr>
                        <a:t>True if value/variable is not found in the sequence</a:t>
                      </a:r>
                    </a:p>
                  </a:txBody>
                  <a:tcPr marL="38100" anchor="ctr">
                    <a:lnL>
                      <a:noFill/>
                    </a:lnL>
                    <a:lnR>
                      <a:noFill/>
                    </a:lnR>
                    <a:lnT>
                      <a:noFill/>
                    </a:lnT>
                    <a:lnB>
                      <a:noFill/>
                    </a:lnB>
                  </a:tcPr>
                </a:tc>
                <a:tc>
                  <a:txBody>
                    <a:bodyPr/>
                    <a:lstStyle/>
                    <a:p>
                      <a:pPr algn="ctr"/>
                      <a:r>
                        <a:rPr lang="en-US" dirty="0">
                          <a:effectLst/>
                        </a:rPr>
                        <a:t>5 not in x</a:t>
                      </a:r>
                    </a:p>
                  </a:txBody>
                  <a:tcPr marL="38100" anchor="ctr">
                    <a:lnL>
                      <a:noFill/>
                    </a:lnL>
                    <a:lnR>
                      <a:noFill/>
                    </a:lnR>
                    <a:lnT>
                      <a:noFill/>
                    </a:lnT>
                    <a:lnB>
                      <a:noFill/>
                    </a:lnB>
                  </a:tcPr>
                </a:tc>
                <a:extLst>
                  <a:ext uri="{0D108BD9-81ED-4DB2-BD59-A6C34878D82A}">
                    <a16:rowId xmlns:a16="http://schemas.microsoft.com/office/drawing/2014/main" val="4051393934"/>
                  </a:ext>
                </a:extLst>
              </a:tr>
            </a:tbl>
          </a:graphicData>
        </a:graphic>
      </p:graphicFrame>
    </p:spTree>
    <p:extLst>
      <p:ext uri="{BB962C8B-B14F-4D97-AF65-F5344CB8AC3E}">
        <p14:creationId xmlns:p14="http://schemas.microsoft.com/office/powerpoint/2010/main" val="117580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41FC-7E6A-4F72-8C54-8EA43FCAC8F4}"/>
              </a:ext>
            </a:extLst>
          </p:cNvPr>
          <p:cNvSpPr>
            <a:spLocks noGrp="1"/>
          </p:cNvSpPr>
          <p:nvPr>
            <p:ph type="title"/>
          </p:nvPr>
        </p:nvSpPr>
        <p:spPr/>
        <p:txBody>
          <a:bodyPr/>
          <a:lstStyle/>
          <a:p>
            <a:r>
              <a:rPr lang="en-US" dirty="0"/>
              <a:t>Identity Operators</a:t>
            </a:r>
          </a:p>
        </p:txBody>
      </p:sp>
      <p:sp>
        <p:nvSpPr>
          <p:cNvPr id="3" name="Content Placeholder 2">
            <a:extLst>
              <a:ext uri="{FF2B5EF4-FFF2-40B4-BE49-F238E27FC236}">
                <a16:creationId xmlns:a16="http://schemas.microsoft.com/office/drawing/2014/main" id="{36A651B4-2BC6-49B9-81CB-18680039E488}"/>
              </a:ext>
            </a:extLst>
          </p:cNvPr>
          <p:cNvSpPr>
            <a:spLocks noGrp="1"/>
          </p:cNvSpPr>
          <p:nvPr>
            <p:ph idx="1"/>
          </p:nvPr>
        </p:nvSpPr>
        <p:spPr/>
        <p:txBody>
          <a:bodyPr/>
          <a:lstStyle/>
          <a:p>
            <a:pPr marL="0" indent="0">
              <a:buNone/>
            </a:pPr>
            <a:r>
              <a:rPr lang="en-US" dirty="0"/>
              <a:t>These Operators are used to check if two values (or variables) are located on the same part of the memory. Two variables that are equal does not imply that they are identical.</a:t>
            </a:r>
          </a:p>
          <a:p>
            <a:pPr marL="0" indent="0">
              <a:buNone/>
            </a:pPr>
            <a:endParaRPr lang="en-US" dirty="0"/>
          </a:p>
        </p:txBody>
      </p:sp>
      <p:graphicFrame>
        <p:nvGraphicFramePr>
          <p:cNvPr id="4" name="Table 3">
            <a:extLst>
              <a:ext uri="{FF2B5EF4-FFF2-40B4-BE49-F238E27FC236}">
                <a16:creationId xmlns:a16="http://schemas.microsoft.com/office/drawing/2014/main" id="{CF80E5BF-2D7F-438C-AB1F-05D5D59D70EA}"/>
              </a:ext>
            </a:extLst>
          </p:cNvPr>
          <p:cNvGraphicFramePr>
            <a:graphicFrameLocks noGrp="1"/>
          </p:cNvGraphicFramePr>
          <p:nvPr>
            <p:extLst>
              <p:ext uri="{D42A27DB-BD31-4B8C-83A1-F6EECF244321}">
                <p14:modId xmlns:p14="http://schemas.microsoft.com/office/powerpoint/2010/main" val="4051912139"/>
              </p:ext>
            </p:extLst>
          </p:nvPr>
        </p:nvGraphicFramePr>
        <p:xfrm>
          <a:off x="800100" y="3141186"/>
          <a:ext cx="8596668" cy="1371600"/>
        </p:xfrm>
        <a:graphic>
          <a:graphicData uri="http://schemas.openxmlformats.org/drawingml/2006/table">
            <a:tbl>
              <a:tblPr/>
              <a:tblGrid>
                <a:gridCol w="1169834">
                  <a:extLst>
                    <a:ext uri="{9D8B030D-6E8A-4147-A177-3AD203B41FA5}">
                      <a16:colId xmlns:a16="http://schemas.microsoft.com/office/drawing/2014/main" val="1708591933"/>
                    </a:ext>
                  </a:extLst>
                </a:gridCol>
                <a:gridCol w="6063816">
                  <a:extLst>
                    <a:ext uri="{9D8B030D-6E8A-4147-A177-3AD203B41FA5}">
                      <a16:colId xmlns:a16="http://schemas.microsoft.com/office/drawing/2014/main" val="2605957863"/>
                    </a:ext>
                  </a:extLst>
                </a:gridCol>
                <a:gridCol w="1363018">
                  <a:extLst>
                    <a:ext uri="{9D8B030D-6E8A-4147-A177-3AD203B41FA5}">
                      <a16:colId xmlns:a16="http://schemas.microsoft.com/office/drawing/2014/main" val="4099577432"/>
                    </a:ext>
                  </a:extLst>
                </a:gridCol>
              </a:tblGrid>
              <a:tr h="0">
                <a:tc>
                  <a:txBody>
                    <a:bodyPr/>
                    <a:lstStyle/>
                    <a:p>
                      <a:pPr algn="ctr"/>
                      <a:r>
                        <a:rPr lang="en-US" b="1">
                          <a:effectLst/>
                        </a:rPr>
                        <a:t>Operator</a:t>
                      </a:r>
                      <a:endParaRPr lang="en-US">
                        <a:effectLst/>
                      </a:endParaRPr>
                    </a:p>
                  </a:txBody>
                  <a:tcPr marL="38100" anchor="ctr">
                    <a:lnL>
                      <a:noFill/>
                    </a:lnL>
                    <a:lnR>
                      <a:noFill/>
                    </a:lnR>
                    <a:lnT>
                      <a:noFill/>
                    </a:lnT>
                    <a:lnB>
                      <a:noFill/>
                    </a:lnB>
                    <a:solidFill>
                      <a:srgbClr val="008DD9"/>
                    </a:solidFill>
                  </a:tcPr>
                </a:tc>
                <a:tc>
                  <a:txBody>
                    <a:bodyPr/>
                    <a:lstStyle/>
                    <a:p>
                      <a:pPr algn="ctr"/>
                      <a:r>
                        <a:rPr lang="en-US" b="1">
                          <a:effectLst/>
                        </a:rPr>
                        <a:t>Description</a:t>
                      </a:r>
                      <a:endParaRPr lang="en-US">
                        <a:effectLst/>
                      </a:endParaRPr>
                    </a:p>
                  </a:txBody>
                  <a:tcPr marL="38100" anchor="ctr">
                    <a:lnL>
                      <a:noFill/>
                    </a:lnL>
                    <a:lnR>
                      <a:noFill/>
                    </a:lnR>
                    <a:lnT>
                      <a:noFill/>
                    </a:lnT>
                    <a:lnB>
                      <a:noFill/>
                    </a:lnB>
                    <a:solidFill>
                      <a:srgbClr val="008DD9"/>
                    </a:solidFill>
                  </a:tcPr>
                </a:tc>
                <a:tc>
                  <a:txBody>
                    <a:bodyPr/>
                    <a:lstStyle/>
                    <a:p>
                      <a:pPr algn="ctr"/>
                      <a:r>
                        <a:rPr lang="en-US" b="1">
                          <a:effectLst/>
                        </a:rPr>
                        <a:t>Example</a:t>
                      </a:r>
                      <a:endParaRPr lang="en-US">
                        <a:effectLst/>
                      </a:endParaRPr>
                    </a:p>
                  </a:txBody>
                  <a:tcPr marL="38100" anchor="ctr">
                    <a:lnL>
                      <a:noFill/>
                    </a:lnL>
                    <a:lnR>
                      <a:noFill/>
                    </a:lnR>
                    <a:lnT>
                      <a:noFill/>
                    </a:lnT>
                    <a:lnB>
                      <a:noFill/>
                    </a:lnB>
                    <a:solidFill>
                      <a:srgbClr val="008DD9"/>
                    </a:solidFill>
                  </a:tcPr>
                </a:tc>
                <a:extLst>
                  <a:ext uri="{0D108BD9-81ED-4DB2-BD59-A6C34878D82A}">
                    <a16:rowId xmlns:a16="http://schemas.microsoft.com/office/drawing/2014/main" val="3876913564"/>
                  </a:ext>
                </a:extLst>
              </a:tr>
              <a:tr h="0">
                <a:tc>
                  <a:txBody>
                    <a:bodyPr/>
                    <a:lstStyle/>
                    <a:p>
                      <a:pPr algn="ctr"/>
                      <a:r>
                        <a:rPr lang="en-US">
                          <a:effectLst/>
                        </a:rPr>
                        <a:t>is</a:t>
                      </a:r>
                    </a:p>
                  </a:txBody>
                  <a:tcPr marL="38100" anchor="ctr">
                    <a:lnL>
                      <a:noFill/>
                    </a:lnL>
                    <a:lnR>
                      <a:noFill/>
                    </a:lnR>
                    <a:lnT>
                      <a:noFill/>
                    </a:lnT>
                    <a:lnB>
                      <a:noFill/>
                    </a:lnB>
                    <a:solidFill>
                      <a:srgbClr val="FFFFFF"/>
                    </a:solidFill>
                  </a:tcPr>
                </a:tc>
                <a:tc>
                  <a:txBody>
                    <a:bodyPr/>
                    <a:lstStyle/>
                    <a:p>
                      <a:pPr algn="ctr"/>
                      <a:r>
                        <a:rPr lang="en-US">
                          <a:effectLst/>
                        </a:rPr>
                        <a:t>True if the operands are identical</a:t>
                      </a:r>
                    </a:p>
                  </a:txBody>
                  <a:tcPr marL="38100" anchor="ctr">
                    <a:lnL>
                      <a:noFill/>
                    </a:lnL>
                    <a:lnR>
                      <a:noFill/>
                    </a:lnR>
                    <a:lnT>
                      <a:noFill/>
                    </a:lnT>
                    <a:lnB>
                      <a:noFill/>
                    </a:lnB>
                    <a:solidFill>
                      <a:srgbClr val="FFFFFF"/>
                    </a:solidFill>
                  </a:tcPr>
                </a:tc>
                <a:tc>
                  <a:txBody>
                    <a:bodyPr/>
                    <a:lstStyle/>
                    <a:p>
                      <a:pPr algn="ctr"/>
                      <a:r>
                        <a:rPr lang="en-US">
                          <a:effectLst/>
                        </a:rPr>
                        <a:t>x is True</a:t>
                      </a:r>
                    </a:p>
                  </a:txBody>
                  <a:tcPr marL="38100" anchor="ctr">
                    <a:lnL>
                      <a:noFill/>
                    </a:lnL>
                    <a:lnR>
                      <a:noFill/>
                    </a:lnR>
                    <a:lnT>
                      <a:noFill/>
                    </a:lnT>
                    <a:lnB>
                      <a:noFill/>
                    </a:lnB>
                    <a:solidFill>
                      <a:srgbClr val="FFFFFF"/>
                    </a:solidFill>
                  </a:tcPr>
                </a:tc>
                <a:extLst>
                  <a:ext uri="{0D108BD9-81ED-4DB2-BD59-A6C34878D82A}">
                    <a16:rowId xmlns:a16="http://schemas.microsoft.com/office/drawing/2014/main" val="4018416797"/>
                  </a:ext>
                </a:extLst>
              </a:tr>
              <a:tr h="0">
                <a:tc>
                  <a:txBody>
                    <a:bodyPr/>
                    <a:lstStyle/>
                    <a:p>
                      <a:pPr algn="ctr"/>
                      <a:r>
                        <a:rPr lang="en-US" dirty="0">
                          <a:effectLst/>
                        </a:rPr>
                        <a:t>is not </a:t>
                      </a:r>
                    </a:p>
                  </a:txBody>
                  <a:tcPr marL="38100" anchor="ctr">
                    <a:lnL>
                      <a:noFill/>
                    </a:lnL>
                    <a:lnR>
                      <a:noFill/>
                    </a:lnR>
                    <a:lnT>
                      <a:noFill/>
                    </a:lnT>
                    <a:lnB>
                      <a:noFill/>
                    </a:lnB>
                    <a:solidFill>
                      <a:srgbClr val="FFFFFF"/>
                    </a:solidFill>
                  </a:tcPr>
                </a:tc>
                <a:tc>
                  <a:txBody>
                    <a:bodyPr/>
                    <a:lstStyle/>
                    <a:p>
                      <a:pPr algn="ctr"/>
                      <a:r>
                        <a:rPr lang="en-US">
                          <a:effectLst/>
                        </a:rPr>
                        <a:t>True if the operands are not identical</a:t>
                      </a:r>
                    </a:p>
                  </a:txBody>
                  <a:tcPr marL="38100" anchor="ctr">
                    <a:lnL>
                      <a:noFill/>
                    </a:lnL>
                    <a:lnR>
                      <a:noFill/>
                    </a:lnR>
                    <a:lnT>
                      <a:noFill/>
                    </a:lnT>
                    <a:lnB>
                      <a:noFill/>
                    </a:lnB>
                    <a:solidFill>
                      <a:srgbClr val="FFFFFF"/>
                    </a:solidFill>
                  </a:tcPr>
                </a:tc>
                <a:tc>
                  <a:txBody>
                    <a:bodyPr/>
                    <a:lstStyle/>
                    <a:p>
                      <a:pPr algn="ctr"/>
                      <a:r>
                        <a:rPr lang="en-US" dirty="0">
                          <a:effectLst/>
                        </a:rPr>
                        <a:t>x is not True</a:t>
                      </a:r>
                    </a:p>
                  </a:txBody>
                  <a:tcPr marL="38100" anchor="ctr">
                    <a:lnL>
                      <a:noFill/>
                    </a:lnL>
                    <a:lnR>
                      <a:noFill/>
                    </a:lnR>
                    <a:lnT>
                      <a:noFill/>
                    </a:lnT>
                    <a:lnB>
                      <a:noFill/>
                    </a:lnB>
                    <a:solidFill>
                      <a:srgbClr val="FFFFFF"/>
                    </a:solidFill>
                  </a:tcPr>
                </a:tc>
                <a:extLst>
                  <a:ext uri="{0D108BD9-81ED-4DB2-BD59-A6C34878D82A}">
                    <a16:rowId xmlns:a16="http://schemas.microsoft.com/office/drawing/2014/main" val="661769601"/>
                  </a:ext>
                </a:extLst>
              </a:tr>
            </a:tbl>
          </a:graphicData>
        </a:graphic>
      </p:graphicFrame>
    </p:spTree>
    <p:extLst>
      <p:ext uri="{BB962C8B-B14F-4D97-AF65-F5344CB8AC3E}">
        <p14:creationId xmlns:p14="http://schemas.microsoft.com/office/powerpoint/2010/main" val="24086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41FC-7E6A-4F72-8C54-8EA43FCAC8F4}"/>
              </a:ext>
            </a:extLst>
          </p:cNvPr>
          <p:cNvSpPr>
            <a:spLocks noGrp="1"/>
          </p:cNvSpPr>
          <p:nvPr>
            <p:ph type="title"/>
          </p:nvPr>
        </p:nvSpPr>
        <p:spPr/>
        <p:txBody>
          <a:bodyPr/>
          <a:lstStyle/>
          <a:p>
            <a:r>
              <a:rPr lang="en-US" dirty="0"/>
              <a:t>Identity Operators- Example</a:t>
            </a:r>
          </a:p>
        </p:txBody>
      </p:sp>
      <p:sp>
        <p:nvSpPr>
          <p:cNvPr id="5" name="Rectangle 4">
            <a:extLst>
              <a:ext uri="{FF2B5EF4-FFF2-40B4-BE49-F238E27FC236}">
                <a16:creationId xmlns:a16="http://schemas.microsoft.com/office/drawing/2014/main" id="{99CD3213-A6C1-4E9B-ADFD-A412D842BF9A}"/>
              </a:ext>
            </a:extLst>
          </p:cNvPr>
          <p:cNvSpPr/>
          <p:nvPr/>
        </p:nvSpPr>
        <p:spPr>
          <a:xfrm>
            <a:off x="495300" y="1280160"/>
            <a:ext cx="8465820" cy="4770537"/>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X1 = 'Welcome To Python!'</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X2 = 1234</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Y1 = 'Welcome To Python!'</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Y2 = 1234</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print(X1 is Y1)</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print(X1 is not Y1)</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print(X1 is not Y2)</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print(X1 is X2)</a:t>
            </a:r>
          </a:p>
          <a:p>
            <a:r>
              <a:rPr lang="en-US" sz="1600" dirty="0">
                <a:latin typeface="Calibri" panose="020F0502020204030204" pitchFamily="34" charset="0"/>
                <a:cs typeface="Calibri" panose="020F0502020204030204" pitchFamily="34" charset="0"/>
              </a:rPr>
              <a:t>Output = True</a:t>
            </a:r>
          </a:p>
          <a:p>
            <a:r>
              <a:rPr lang="en-US" sz="1600" dirty="0">
                <a:latin typeface="Calibri" panose="020F0502020204030204" pitchFamily="34" charset="0"/>
                <a:cs typeface="Calibri" panose="020F0502020204030204" pitchFamily="34" charset="0"/>
              </a:rPr>
              <a:t>         False</a:t>
            </a:r>
          </a:p>
          <a:p>
            <a:r>
              <a:rPr lang="en-US" sz="1600" dirty="0">
                <a:latin typeface="Calibri" panose="020F0502020204030204" pitchFamily="34" charset="0"/>
                <a:cs typeface="Calibri" panose="020F0502020204030204" pitchFamily="34" charset="0"/>
              </a:rPr>
              <a:t>         True</a:t>
            </a:r>
          </a:p>
          <a:p>
            <a:r>
              <a:rPr lang="en-US" sz="1600" dirty="0">
                <a:latin typeface="Calibri" panose="020F0502020204030204" pitchFamily="34" charset="0"/>
                <a:cs typeface="Calibri" panose="020F0502020204030204" pitchFamily="34" charset="0"/>
              </a:rPr>
              <a:t>         False</a:t>
            </a:r>
          </a:p>
        </p:txBody>
      </p:sp>
    </p:spTree>
    <p:extLst>
      <p:ext uri="{BB962C8B-B14F-4D97-AF65-F5344CB8AC3E}">
        <p14:creationId xmlns:p14="http://schemas.microsoft.com/office/powerpoint/2010/main" val="138734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72E7-C840-499B-87DA-3CB5C4A582CA}"/>
              </a:ext>
            </a:extLst>
          </p:cNvPr>
          <p:cNvSpPr>
            <a:spLocks noGrp="1"/>
          </p:cNvSpPr>
          <p:nvPr>
            <p:ph type="title"/>
          </p:nvPr>
        </p:nvSpPr>
        <p:spPr>
          <a:xfrm>
            <a:off x="677334" y="609600"/>
            <a:ext cx="8596668" cy="647700"/>
          </a:xfrm>
        </p:spPr>
        <p:txBody>
          <a:bodyPr/>
          <a:lstStyle/>
          <a:p>
            <a:r>
              <a:rPr lang="en-US" dirty="0"/>
              <a:t>Conditional Statements</a:t>
            </a:r>
          </a:p>
        </p:txBody>
      </p:sp>
      <p:sp>
        <p:nvSpPr>
          <p:cNvPr id="3" name="Content Placeholder 2">
            <a:extLst>
              <a:ext uri="{FF2B5EF4-FFF2-40B4-BE49-F238E27FC236}">
                <a16:creationId xmlns:a16="http://schemas.microsoft.com/office/drawing/2014/main" id="{0085D072-C515-4508-B50E-0FD9CF30F1B0}"/>
              </a:ext>
            </a:extLst>
          </p:cNvPr>
          <p:cNvSpPr>
            <a:spLocks noGrp="1"/>
          </p:cNvSpPr>
          <p:nvPr>
            <p:ph idx="1"/>
          </p:nvPr>
        </p:nvSpPr>
        <p:spPr>
          <a:xfrm>
            <a:off x="677334" y="1310641"/>
            <a:ext cx="8596668" cy="4730722"/>
          </a:xfrm>
        </p:spPr>
        <p:txBody>
          <a:bodyPr>
            <a:normAutofit/>
          </a:bodyPr>
          <a:lstStyle/>
          <a:p>
            <a:pPr marL="0" indent="0">
              <a:buNone/>
            </a:pPr>
            <a:r>
              <a:rPr lang="en-US" sz="1050" dirty="0">
                <a:latin typeface="Calibri" panose="020F0502020204030204" pitchFamily="34" charset="0"/>
                <a:cs typeface="Calibri" panose="020F0502020204030204" pitchFamily="34" charset="0"/>
              </a:rPr>
              <a:t>Conditional statements are used to execute a statement or a group of statements when some condition is true. There are namely three conditional statements – If, </a:t>
            </a:r>
            <a:r>
              <a:rPr lang="en-US" sz="1050" dirty="0" err="1">
                <a:latin typeface="Calibri" panose="020F0502020204030204" pitchFamily="34" charset="0"/>
                <a:cs typeface="Calibri" panose="020F0502020204030204" pitchFamily="34" charset="0"/>
              </a:rPr>
              <a:t>Elif</a:t>
            </a:r>
            <a:r>
              <a:rPr lang="en-US" sz="1050" dirty="0">
                <a:latin typeface="Calibri" panose="020F0502020204030204" pitchFamily="34" charset="0"/>
                <a:cs typeface="Calibri" panose="020F0502020204030204" pitchFamily="34" charset="0"/>
              </a:rPr>
              <a:t>, Else.</a:t>
            </a:r>
          </a:p>
          <a:p>
            <a:pPr marL="0" indent="0">
              <a:buNone/>
            </a:pPr>
            <a:r>
              <a:rPr lang="en-US" sz="1050" dirty="0">
                <a:latin typeface="Calibri" panose="020F0502020204030204" pitchFamily="34" charset="0"/>
                <a:cs typeface="Calibri" panose="020F0502020204030204" pitchFamily="34" charset="0"/>
              </a:rPr>
              <a:t>Consider the flow chart:</a:t>
            </a:r>
          </a:p>
          <a:p>
            <a:endParaRPr lang="en-US" sz="1050" dirty="0">
              <a:latin typeface="Calibri" panose="020F0502020204030204" pitchFamily="34" charset="0"/>
              <a:cs typeface="Calibri" panose="020F0502020204030204" pitchFamily="34" charset="0"/>
            </a:endParaRPr>
          </a:p>
          <a:p>
            <a:pPr marL="0" indent="0">
              <a:buNone/>
            </a:pPr>
            <a:endParaRPr lang="en-US" sz="1050" dirty="0">
              <a:latin typeface="Calibri" panose="020F0502020204030204" pitchFamily="34" charset="0"/>
              <a:cs typeface="Calibri" panose="020F0502020204030204" pitchFamily="34" charset="0"/>
            </a:endParaRPr>
          </a:p>
          <a:p>
            <a:pPr marL="0" indent="0">
              <a:buNone/>
            </a:pPr>
            <a:endParaRPr lang="en-US" sz="105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7ACAF5B-7433-453E-8C16-029E9A326038}"/>
              </a:ext>
            </a:extLst>
          </p:cNvPr>
          <p:cNvPicPr>
            <a:picLocks noChangeAspect="1"/>
          </p:cNvPicPr>
          <p:nvPr/>
        </p:nvPicPr>
        <p:blipFill>
          <a:blip r:embed="rId3"/>
          <a:stretch>
            <a:fillRect/>
          </a:stretch>
        </p:blipFill>
        <p:spPr>
          <a:xfrm>
            <a:off x="1263142" y="1976492"/>
            <a:ext cx="5852667" cy="2905016"/>
          </a:xfrm>
          <a:prstGeom prst="rect">
            <a:avLst/>
          </a:prstGeom>
        </p:spPr>
      </p:pic>
    </p:spTree>
    <p:extLst>
      <p:ext uri="{BB962C8B-B14F-4D97-AF65-F5344CB8AC3E}">
        <p14:creationId xmlns:p14="http://schemas.microsoft.com/office/powerpoint/2010/main" val="143213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72E7-C840-499B-87DA-3CB5C4A582CA}"/>
              </a:ext>
            </a:extLst>
          </p:cNvPr>
          <p:cNvSpPr>
            <a:spLocks noGrp="1"/>
          </p:cNvSpPr>
          <p:nvPr>
            <p:ph type="title"/>
          </p:nvPr>
        </p:nvSpPr>
        <p:spPr>
          <a:xfrm>
            <a:off x="677334" y="609600"/>
            <a:ext cx="8596668" cy="647700"/>
          </a:xfrm>
        </p:spPr>
        <p:txBody>
          <a:bodyPr/>
          <a:lstStyle/>
          <a:p>
            <a:r>
              <a:rPr lang="en-US" dirty="0"/>
              <a:t>Conditional Statements</a:t>
            </a:r>
          </a:p>
        </p:txBody>
      </p:sp>
      <p:sp>
        <p:nvSpPr>
          <p:cNvPr id="3" name="Content Placeholder 2">
            <a:extLst>
              <a:ext uri="{FF2B5EF4-FFF2-40B4-BE49-F238E27FC236}">
                <a16:creationId xmlns:a16="http://schemas.microsoft.com/office/drawing/2014/main" id="{0085D072-C515-4508-B50E-0FD9CF30F1B0}"/>
              </a:ext>
            </a:extLst>
          </p:cNvPr>
          <p:cNvSpPr>
            <a:spLocks noGrp="1"/>
          </p:cNvSpPr>
          <p:nvPr>
            <p:ph idx="1"/>
          </p:nvPr>
        </p:nvSpPr>
        <p:spPr>
          <a:xfrm>
            <a:off x="796590" y="1182624"/>
            <a:ext cx="3108620" cy="3221736"/>
          </a:xfrm>
        </p:spPr>
        <p:txBody>
          <a:bodyPr>
            <a:normAutofit/>
          </a:bodyPr>
          <a:lstStyle/>
          <a:p>
            <a:pPr marL="0" indent="0">
              <a:buNone/>
            </a:pPr>
            <a:r>
              <a:rPr lang="en-US" sz="1600" dirty="0">
                <a:latin typeface="Calibri" panose="020F0502020204030204" pitchFamily="34" charset="0"/>
                <a:cs typeface="Calibri" panose="020F0502020204030204" pitchFamily="34" charset="0"/>
              </a:rPr>
              <a:t>Below is the syntax:</a:t>
            </a:r>
          </a:p>
          <a:p>
            <a:pPr marL="0" indent="0">
              <a:buNone/>
            </a:pPr>
            <a:r>
              <a:rPr lang="en-US" sz="1600" dirty="0">
                <a:solidFill>
                  <a:srgbClr val="FF33CC"/>
                </a:solidFill>
                <a:latin typeface="Calibri" panose="020F0502020204030204" pitchFamily="34" charset="0"/>
                <a:cs typeface="Calibri" panose="020F0502020204030204" pitchFamily="34" charset="0"/>
              </a:rPr>
              <a:t>if</a:t>
            </a:r>
            <a:r>
              <a:rPr lang="en-US" sz="1600" dirty="0">
                <a:latin typeface="Calibri" panose="020F0502020204030204" pitchFamily="34" charset="0"/>
                <a:cs typeface="Calibri" panose="020F0502020204030204" pitchFamily="34" charset="0"/>
              </a:rPr>
              <a:t> condition1:</a:t>
            </a:r>
          </a:p>
          <a:p>
            <a:pPr marL="0" indent="0">
              <a:buNone/>
            </a:pPr>
            <a:r>
              <a:rPr lang="en-US" sz="1600" dirty="0">
                <a:latin typeface="Calibri" panose="020F0502020204030204" pitchFamily="34" charset="0"/>
                <a:cs typeface="Calibri" panose="020F0502020204030204" pitchFamily="34" charset="0"/>
              </a:rPr>
              <a:t>    statements</a:t>
            </a:r>
          </a:p>
          <a:p>
            <a:pPr marL="0" indent="0">
              <a:buNone/>
            </a:pPr>
            <a:r>
              <a:rPr lang="en-US" sz="1600" dirty="0" err="1">
                <a:solidFill>
                  <a:srgbClr val="FF33CC"/>
                </a:solidFill>
                <a:latin typeface="Calibri" panose="020F0502020204030204" pitchFamily="34" charset="0"/>
                <a:cs typeface="Calibri" panose="020F0502020204030204" pitchFamily="34" charset="0"/>
              </a:rPr>
              <a:t>elif</a:t>
            </a:r>
            <a:r>
              <a:rPr lang="en-US" sz="1600" dirty="0">
                <a:solidFill>
                  <a:srgbClr val="FF33CC"/>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condition2:</a:t>
            </a:r>
          </a:p>
          <a:p>
            <a:pPr marL="0" indent="0">
              <a:buNone/>
            </a:pPr>
            <a:r>
              <a:rPr lang="en-US" sz="1600" dirty="0">
                <a:latin typeface="Calibri" panose="020F0502020204030204" pitchFamily="34" charset="0"/>
                <a:cs typeface="Calibri" panose="020F0502020204030204" pitchFamily="34" charset="0"/>
              </a:rPr>
              <a:t>    statements</a:t>
            </a:r>
          </a:p>
          <a:p>
            <a:pPr marL="0" indent="0">
              <a:buNone/>
            </a:pPr>
            <a:r>
              <a:rPr lang="en-US" sz="1600" dirty="0">
                <a:solidFill>
                  <a:srgbClr val="FF33CC"/>
                </a:solidFill>
                <a:latin typeface="Calibri" panose="020F0502020204030204" pitchFamily="34" charset="0"/>
                <a:cs typeface="Calibri" panose="020F0502020204030204" pitchFamily="34" charset="0"/>
              </a:rPr>
              <a:t>else:</a:t>
            </a:r>
          </a:p>
          <a:p>
            <a:pPr marL="0" indent="0">
              <a:buNone/>
            </a:pPr>
            <a:r>
              <a:rPr lang="en-US" sz="1600" dirty="0">
                <a:latin typeface="Calibri" panose="020F0502020204030204" pitchFamily="34" charset="0"/>
                <a:cs typeface="Calibri" panose="020F0502020204030204" pitchFamily="34" charset="0"/>
              </a:rPr>
              <a:t>    statements</a:t>
            </a:r>
          </a:p>
        </p:txBody>
      </p:sp>
      <p:sp>
        <p:nvSpPr>
          <p:cNvPr id="6" name="Content Placeholder 2">
            <a:extLst>
              <a:ext uri="{FF2B5EF4-FFF2-40B4-BE49-F238E27FC236}">
                <a16:creationId xmlns:a16="http://schemas.microsoft.com/office/drawing/2014/main" id="{4EF20877-82DB-487A-B616-EC86A90CD7D5}"/>
              </a:ext>
            </a:extLst>
          </p:cNvPr>
          <p:cNvSpPr txBox="1">
            <a:spLocks/>
          </p:cNvSpPr>
          <p:nvPr/>
        </p:nvSpPr>
        <p:spPr>
          <a:xfrm>
            <a:off x="4024466" y="1219962"/>
            <a:ext cx="3108620" cy="268246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latin typeface="Calibri" panose="020F0502020204030204" pitchFamily="34" charset="0"/>
                <a:cs typeface="Calibri" panose="020F0502020204030204" pitchFamily="34" charset="0"/>
              </a:rPr>
              <a:t>Consider the example below:</a:t>
            </a:r>
          </a:p>
          <a:p>
            <a:pPr marL="0" indent="0">
              <a:buNone/>
            </a:pPr>
            <a:r>
              <a:rPr lang="en-US" dirty="0">
                <a:latin typeface="Calibri" panose="020F0502020204030204" pitchFamily="34" charset="0"/>
                <a:cs typeface="Calibri" panose="020F0502020204030204" pitchFamily="34" charset="0"/>
              </a:rPr>
              <a:t>X = 10</a:t>
            </a:r>
          </a:p>
          <a:p>
            <a:pPr marL="0" indent="0">
              <a:buNone/>
            </a:pPr>
            <a:r>
              <a:rPr lang="en-US" dirty="0">
                <a:latin typeface="Calibri" panose="020F0502020204030204" pitchFamily="34" charset="0"/>
                <a:cs typeface="Calibri" panose="020F0502020204030204" pitchFamily="34" charset="0"/>
              </a:rPr>
              <a:t>Y = 12</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if X &lt; Y: print('X is less than Y’)</a:t>
            </a:r>
          </a:p>
          <a:p>
            <a:pPr marL="0" indent="0">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elif</a:t>
            </a:r>
            <a:r>
              <a:rPr lang="en-US" dirty="0">
                <a:latin typeface="Calibri" panose="020F0502020204030204" pitchFamily="34" charset="0"/>
                <a:cs typeface="Calibri" panose="020F0502020204030204" pitchFamily="34" charset="0"/>
              </a:rPr>
              <a:t> X &gt; Y:</a:t>
            </a:r>
          </a:p>
          <a:p>
            <a:pPr marL="0" indent="0">
              <a:buNone/>
            </a:pPr>
            <a:r>
              <a:rPr lang="en-US" dirty="0">
                <a:latin typeface="Calibri" panose="020F0502020204030204" pitchFamily="34" charset="0"/>
                <a:cs typeface="Calibri" panose="020F0502020204030204" pitchFamily="34" charset="0"/>
              </a:rPr>
              <a:t>    print('X is greater than Y')</a:t>
            </a:r>
          </a:p>
          <a:p>
            <a:pPr marL="0" indent="0">
              <a:buNone/>
            </a:pPr>
            <a:r>
              <a:rPr lang="en-US" dirty="0">
                <a:latin typeface="Calibri" panose="020F0502020204030204" pitchFamily="34" charset="0"/>
                <a:cs typeface="Calibri" panose="020F0502020204030204" pitchFamily="34" charset="0"/>
              </a:rPr>
              <a:t>else:</a:t>
            </a:r>
          </a:p>
          <a:p>
            <a:pPr marL="0" indent="0">
              <a:buNone/>
            </a:pPr>
            <a:r>
              <a:rPr lang="en-US" dirty="0">
                <a:latin typeface="Calibri" panose="020F0502020204030204" pitchFamily="34" charset="0"/>
                <a:cs typeface="Calibri" panose="020F0502020204030204" pitchFamily="34" charset="0"/>
              </a:rPr>
              <a:t>      print('X and Y are equal')</a:t>
            </a:r>
          </a:p>
          <a:p>
            <a:pPr marL="0" indent="0">
              <a:buNone/>
            </a:pPr>
            <a:r>
              <a:rPr lang="en-US" dirty="0">
                <a:latin typeface="Calibri" panose="020F0502020204030204" pitchFamily="34" charset="0"/>
                <a:cs typeface="Calibri" panose="020F0502020204030204" pitchFamily="34" charset="0"/>
              </a:rPr>
              <a:t>Output = X is less than Y</a:t>
            </a:r>
          </a:p>
          <a:p>
            <a:pPr marL="0" indent="0">
              <a:buFont typeface="Wingdings 3" charset="2"/>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94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1516-F81E-4567-BB3B-133C2860E3EC}"/>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5E2EE924-825F-424F-B115-0FE27014DD46}"/>
              </a:ext>
            </a:extLst>
          </p:cNvPr>
          <p:cNvSpPr>
            <a:spLocks noGrp="1"/>
          </p:cNvSpPr>
          <p:nvPr>
            <p:ph idx="1"/>
          </p:nvPr>
        </p:nvSpPr>
        <p:spPr>
          <a:xfrm>
            <a:off x="585894" y="1270000"/>
            <a:ext cx="8596668" cy="3880773"/>
          </a:xfrm>
        </p:spPr>
        <p:txBody>
          <a:bodyPr>
            <a:normAutofit/>
          </a:bodyPr>
          <a:lstStyle/>
          <a:p>
            <a:pPr marL="0" indent="0">
              <a:buNone/>
            </a:pPr>
            <a:r>
              <a:rPr lang="en-US" sz="1600" dirty="0">
                <a:latin typeface="Calibri" panose="020F0502020204030204" pitchFamily="34" charset="0"/>
                <a:cs typeface="Calibri" panose="020F0502020204030204" pitchFamily="34" charset="0"/>
              </a:rPr>
              <a:t>In general, statements are executed sequentially. The first statement in a function is executed first, followed by the second, and so on</a:t>
            </a:r>
          </a:p>
          <a:p>
            <a:r>
              <a:rPr lang="en-US" sz="1600" dirty="0">
                <a:latin typeface="Calibri" panose="020F0502020204030204" pitchFamily="34" charset="0"/>
                <a:cs typeface="Calibri" panose="020F0502020204030204" pitchFamily="34" charset="0"/>
              </a:rPr>
              <a:t>There may be a situation when you need to execute a block of code several number of times</a:t>
            </a:r>
          </a:p>
          <a:p>
            <a:r>
              <a:rPr lang="en-US" sz="1600" dirty="0">
                <a:latin typeface="Calibri" panose="020F0502020204030204" pitchFamily="34" charset="0"/>
                <a:cs typeface="Calibri" panose="020F0502020204030204" pitchFamily="34" charset="0"/>
              </a:rPr>
              <a:t>A loop statement allows us to execute a statement or group of statements multiple times. </a:t>
            </a:r>
          </a:p>
          <a:p>
            <a:pPr marL="0" indent="0">
              <a:buNone/>
            </a:pPr>
            <a:r>
              <a:rPr lang="en-US" sz="1600" dirty="0">
                <a:latin typeface="Calibri" panose="020F0502020204030204" pitchFamily="34" charset="0"/>
                <a:cs typeface="Calibri" panose="020F0502020204030204" pitchFamily="34" charset="0"/>
              </a:rPr>
              <a:t>The following diagram illustrates a loop statement:</a:t>
            </a:r>
          </a:p>
          <a:p>
            <a:pPr marL="0" indent="0">
              <a:buNone/>
            </a:pP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0528788-92E6-4D2F-8164-8D4702EFD0E5}"/>
              </a:ext>
            </a:extLst>
          </p:cNvPr>
          <p:cNvPicPr>
            <a:picLocks noChangeAspect="1"/>
          </p:cNvPicPr>
          <p:nvPr/>
        </p:nvPicPr>
        <p:blipFill>
          <a:blip r:embed="rId3"/>
          <a:stretch>
            <a:fillRect/>
          </a:stretch>
        </p:blipFill>
        <p:spPr>
          <a:xfrm>
            <a:off x="2621026" y="2971799"/>
            <a:ext cx="5852667" cy="2773681"/>
          </a:xfrm>
          <a:prstGeom prst="rect">
            <a:avLst/>
          </a:prstGeom>
        </p:spPr>
      </p:pic>
    </p:spTree>
    <p:extLst>
      <p:ext uri="{BB962C8B-B14F-4D97-AF65-F5344CB8AC3E}">
        <p14:creationId xmlns:p14="http://schemas.microsoft.com/office/powerpoint/2010/main" val="95513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1516-F81E-4567-BB3B-133C2860E3EC}"/>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5E2EE924-825F-424F-B115-0FE27014DD46}"/>
              </a:ext>
            </a:extLst>
          </p:cNvPr>
          <p:cNvSpPr>
            <a:spLocks noGrp="1"/>
          </p:cNvSpPr>
          <p:nvPr>
            <p:ph idx="1"/>
          </p:nvPr>
        </p:nvSpPr>
        <p:spPr>
          <a:xfrm>
            <a:off x="585894" y="1270000"/>
            <a:ext cx="8596668" cy="3880773"/>
          </a:xfrm>
        </p:spPr>
        <p:txBody>
          <a:bodyPr>
            <a:normAutofit/>
          </a:bodyPr>
          <a:lstStyle/>
          <a:p>
            <a:pPr marL="0" indent="0">
              <a:buNone/>
            </a:pPr>
            <a:r>
              <a:rPr lang="en-US" dirty="0"/>
              <a:t>There are two types of loops:</a:t>
            </a:r>
          </a:p>
          <a:p>
            <a:r>
              <a:rPr lang="en-US" dirty="0"/>
              <a:t>Infinite: When condition will never become false</a:t>
            </a:r>
          </a:p>
          <a:p>
            <a:r>
              <a:rPr lang="en-US" dirty="0"/>
              <a:t>Finite: At one point, the condition will become false and the control will move out of the loop</a:t>
            </a:r>
          </a:p>
          <a:p>
            <a:pPr marL="0" indent="0">
              <a:buNone/>
            </a:pPr>
            <a:r>
              <a:rPr lang="en-US" dirty="0"/>
              <a:t>There is one more way to categorize loops:</a:t>
            </a:r>
          </a:p>
          <a:p>
            <a:r>
              <a:rPr lang="en-US" dirty="0"/>
              <a:t>Pre-test: In this type of loops the condition is first checked and then only the control moves inside the loop</a:t>
            </a:r>
          </a:p>
          <a:p>
            <a:r>
              <a:rPr lang="en-US" dirty="0"/>
              <a:t>Post-test: Here first the statements inside the loops are executed, and then the condition is checked</a:t>
            </a:r>
          </a:p>
          <a:p>
            <a:pPr marL="0" indent="0">
              <a:buNone/>
            </a:pPr>
            <a:r>
              <a:rPr lang="en-US" dirty="0"/>
              <a:t>Python does not support Post-test loops.</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06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61B2-03BC-493B-B361-4208B1FD6E86}"/>
              </a:ext>
            </a:extLst>
          </p:cNvPr>
          <p:cNvSpPr>
            <a:spLocks noGrp="1"/>
          </p:cNvSpPr>
          <p:nvPr>
            <p:ph type="title"/>
          </p:nvPr>
        </p:nvSpPr>
        <p:spPr>
          <a:xfrm>
            <a:off x="677334" y="609600"/>
            <a:ext cx="8596668" cy="767644"/>
          </a:xfrm>
        </p:spPr>
        <p:txBody>
          <a:bodyPr/>
          <a:lstStyle/>
          <a:p>
            <a:r>
              <a:rPr lang="en-US" b="1" dirty="0"/>
              <a:t>Bitwise Operators</a:t>
            </a:r>
            <a:endParaRPr lang="en-US" dirty="0"/>
          </a:p>
        </p:txBody>
      </p:sp>
      <p:sp>
        <p:nvSpPr>
          <p:cNvPr id="3" name="Content Placeholder 2">
            <a:extLst>
              <a:ext uri="{FF2B5EF4-FFF2-40B4-BE49-F238E27FC236}">
                <a16:creationId xmlns:a16="http://schemas.microsoft.com/office/drawing/2014/main" id="{BF7C6D86-491A-4207-BD5B-427C7FF47A80}"/>
              </a:ext>
            </a:extLst>
          </p:cNvPr>
          <p:cNvSpPr>
            <a:spLocks noGrp="1"/>
          </p:cNvSpPr>
          <p:nvPr>
            <p:ph idx="1"/>
          </p:nvPr>
        </p:nvSpPr>
        <p:spPr>
          <a:xfrm>
            <a:off x="677334" y="1377245"/>
            <a:ext cx="8596668" cy="4664118"/>
          </a:xfrm>
        </p:spPr>
        <p:txBody>
          <a:bodyPr/>
          <a:lstStyle/>
          <a:p>
            <a:pPr marL="0" indent="0">
              <a:buNone/>
            </a:pPr>
            <a:r>
              <a:rPr lang="en-US" dirty="0"/>
              <a:t>These operations directly manipulate </a:t>
            </a:r>
            <a:r>
              <a:rPr lang="en-US" b="1" dirty="0"/>
              <a:t>bits</a:t>
            </a:r>
            <a:r>
              <a:rPr lang="en-US" dirty="0"/>
              <a:t>. In all computers, numbers are represented with bits, a series of zeros and ones. In fact, pretty much everything in a computer is represented by bits.</a:t>
            </a:r>
          </a:p>
          <a:p>
            <a:pPr marL="0" indent="0">
              <a:buNone/>
            </a:pPr>
            <a:r>
              <a:rPr lang="en-US" dirty="0"/>
              <a:t>Example:</a:t>
            </a:r>
          </a:p>
          <a:p>
            <a:pPr marL="0" indent="0">
              <a:buNone/>
            </a:pPr>
            <a:endParaRPr lang="en-US" dirty="0"/>
          </a:p>
        </p:txBody>
      </p:sp>
      <p:pic>
        <p:nvPicPr>
          <p:cNvPr id="4" name="Picture 3">
            <a:extLst>
              <a:ext uri="{FF2B5EF4-FFF2-40B4-BE49-F238E27FC236}">
                <a16:creationId xmlns:a16="http://schemas.microsoft.com/office/drawing/2014/main" id="{4D8CD8B1-F586-4A37-A36D-EC3282C8C3EF}"/>
              </a:ext>
            </a:extLst>
          </p:cNvPr>
          <p:cNvPicPr>
            <a:picLocks noChangeAspect="1"/>
          </p:cNvPicPr>
          <p:nvPr/>
        </p:nvPicPr>
        <p:blipFill>
          <a:blip r:embed="rId2"/>
          <a:stretch>
            <a:fillRect/>
          </a:stretch>
        </p:blipFill>
        <p:spPr>
          <a:xfrm>
            <a:off x="4328770" y="3015302"/>
            <a:ext cx="5852667" cy="3657917"/>
          </a:xfrm>
          <a:prstGeom prst="rect">
            <a:avLst/>
          </a:prstGeom>
        </p:spPr>
      </p:pic>
    </p:spTree>
    <p:extLst>
      <p:ext uri="{BB962C8B-B14F-4D97-AF65-F5344CB8AC3E}">
        <p14:creationId xmlns:p14="http://schemas.microsoft.com/office/powerpoint/2010/main" val="307694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1516-F81E-4567-BB3B-133C2860E3EC}"/>
              </a:ext>
            </a:extLst>
          </p:cNvPr>
          <p:cNvSpPr>
            <a:spLocks noGrp="1"/>
          </p:cNvSpPr>
          <p:nvPr>
            <p:ph type="title"/>
          </p:nvPr>
        </p:nvSpPr>
        <p:spPr/>
        <p:txBody>
          <a:bodyPr/>
          <a:lstStyle/>
          <a:p>
            <a:r>
              <a:rPr lang="en-US" dirty="0"/>
              <a:t>Loops in Python</a:t>
            </a:r>
          </a:p>
        </p:txBody>
      </p:sp>
      <p:sp>
        <p:nvSpPr>
          <p:cNvPr id="3" name="Content Placeholder 2">
            <a:extLst>
              <a:ext uri="{FF2B5EF4-FFF2-40B4-BE49-F238E27FC236}">
                <a16:creationId xmlns:a16="http://schemas.microsoft.com/office/drawing/2014/main" id="{5E2EE924-825F-424F-B115-0FE27014DD46}"/>
              </a:ext>
            </a:extLst>
          </p:cNvPr>
          <p:cNvSpPr>
            <a:spLocks noGrp="1"/>
          </p:cNvSpPr>
          <p:nvPr>
            <p:ph idx="1"/>
          </p:nvPr>
        </p:nvSpPr>
        <p:spPr>
          <a:xfrm>
            <a:off x="585894" y="1270000"/>
            <a:ext cx="8596668" cy="5207000"/>
          </a:xfrm>
        </p:spPr>
        <p:txBody>
          <a:bodyPr>
            <a:noAutofit/>
          </a:bodyPr>
          <a:lstStyle/>
          <a:p>
            <a:pPr marL="0" indent="0">
              <a:buNone/>
            </a:pPr>
            <a:r>
              <a:rPr lang="en-US" sz="1600" dirty="0">
                <a:latin typeface="Calibri" panose="020F0502020204030204" pitchFamily="34" charset="0"/>
                <a:cs typeface="Calibri" panose="020F0502020204030204" pitchFamily="34" charset="0"/>
              </a:rPr>
              <a:t>In Python, there are three loops:</a:t>
            </a:r>
          </a:p>
          <a:p>
            <a:r>
              <a:rPr lang="en-US" sz="1600" dirty="0">
                <a:latin typeface="Calibri" panose="020F0502020204030204" pitchFamily="34" charset="0"/>
                <a:cs typeface="Calibri" panose="020F0502020204030204" pitchFamily="34" charset="0"/>
              </a:rPr>
              <a:t>While</a:t>
            </a:r>
          </a:p>
          <a:p>
            <a:r>
              <a:rPr lang="en-US" sz="1600" dirty="0">
                <a:latin typeface="Calibri" panose="020F0502020204030204" pitchFamily="34" charset="0"/>
                <a:cs typeface="Calibri" panose="020F0502020204030204" pitchFamily="34" charset="0"/>
              </a:rPr>
              <a:t>For</a:t>
            </a:r>
          </a:p>
          <a:p>
            <a:r>
              <a:rPr lang="en-US" sz="1600" dirty="0">
                <a:latin typeface="Calibri" panose="020F0502020204030204" pitchFamily="34" charset="0"/>
                <a:cs typeface="Calibri" panose="020F0502020204030204" pitchFamily="34" charset="0"/>
              </a:rPr>
              <a:t>Nested</a:t>
            </a:r>
          </a:p>
          <a:p>
            <a:pPr marL="0" indent="0">
              <a:buNone/>
            </a:pPr>
            <a:r>
              <a:rPr lang="en-US" sz="1600" b="1" dirty="0">
                <a:latin typeface="Calibri" panose="020F0502020204030204" pitchFamily="34" charset="0"/>
                <a:cs typeface="Calibri" panose="020F0502020204030204" pitchFamily="34" charset="0"/>
              </a:rPr>
              <a:t>While Loop:</a:t>
            </a:r>
            <a:r>
              <a:rPr lang="en-US" sz="1600" dirty="0">
                <a:latin typeface="Calibri" panose="020F0502020204030204" pitchFamily="34" charset="0"/>
                <a:cs typeface="Calibri" panose="020F0502020204030204" pitchFamily="34" charset="0"/>
              </a:rPr>
              <a:t> Here, first the condition is checked and if it’s true, control will move inside the loop and execute the statements inside the loop until the condition becomes false. We use this loop when we are not sure how many times we need to execute a group of statements or you can say that when we are unsure about the number of iterations.</a:t>
            </a:r>
          </a:p>
          <a:p>
            <a:pPr marL="0" indent="0">
              <a:buNone/>
            </a:pPr>
            <a:r>
              <a:rPr lang="en-US" sz="1600" dirty="0">
                <a:latin typeface="Calibri" panose="020F0502020204030204" pitchFamily="34" charset="0"/>
                <a:cs typeface="Calibri" panose="020F0502020204030204" pitchFamily="34" charset="0"/>
              </a:rPr>
              <a:t>Example:</a:t>
            </a:r>
          </a:p>
          <a:p>
            <a:pPr marL="0" indent="0">
              <a:buNone/>
            </a:pPr>
            <a:r>
              <a:rPr lang="en-US" sz="1600" dirty="0">
                <a:latin typeface="Calibri" panose="020F0502020204030204" pitchFamily="34" charset="0"/>
                <a:cs typeface="Calibri" panose="020F0502020204030204" pitchFamily="34" charset="0"/>
              </a:rPr>
              <a:t>count = 0</a:t>
            </a:r>
          </a:p>
          <a:p>
            <a:pPr marL="0" indent="0">
              <a:buNone/>
            </a:pPr>
            <a:r>
              <a:rPr lang="en-US" sz="1600" dirty="0">
                <a:latin typeface="Calibri" panose="020F0502020204030204" pitchFamily="34" charset="0"/>
                <a:cs typeface="Calibri" panose="020F0502020204030204" pitchFamily="34" charset="0"/>
              </a:rPr>
              <a:t>while (count &lt; 10):</a:t>
            </a:r>
          </a:p>
          <a:p>
            <a:pPr marL="0" indent="0">
              <a:buNone/>
            </a:pPr>
            <a:r>
              <a:rPr lang="en-US" sz="1600" dirty="0">
                <a:latin typeface="Calibri" panose="020F0502020204030204" pitchFamily="34" charset="0"/>
                <a:cs typeface="Calibri" panose="020F0502020204030204" pitchFamily="34" charset="0"/>
              </a:rPr>
              <a:t>   print ( count )</a:t>
            </a:r>
          </a:p>
          <a:p>
            <a:pPr marL="0" indent="0">
              <a:buNone/>
            </a:pPr>
            <a:r>
              <a:rPr lang="en-US" sz="1600" dirty="0">
                <a:latin typeface="Calibri" panose="020F0502020204030204" pitchFamily="34" charset="0"/>
                <a:cs typeface="Calibri" panose="020F0502020204030204" pitchFamily="34" charset="0"/>
              </a:rPr>
              <a:t>   count = count + 1</a:t>
            </a:r>
          </a:p>
          <a:p>
            <a:pPr marL="0" indent="0">
              <a:buNone/>
            </a:pPr>
            <a:r>
              <a:rPr lang="en-US" sz="1600" dirty="0">
                <a:latin typeface="Calibri" panose="020F0502020204030204" pitchFamily="34" charset="0"/>
                <a:cs typeface="Calibri" panose="020F0502020204030204" pitchFamily="34" charset="0"/>
              </a:rPr>
              <a:t> print ("Good bye!")</a:t>
            </a:r>
          </a:p>
        </p:txBody>
      </p:sp>
    </p:spTree>
    <p:extLst>
      <p:ext uri="{BB962C8B-B14F-4D97-AF65-F5344CB8AC3E}">
        <p14:creationId xmlns:p14="http://schemas.microsoft.com/office/powerpoint/2010/main" val="426919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1516-F81E-4567-BB3B-133C2860E3EC}"/>
              </a:ext>
            </a:extLst>
          </p:cNvPr>
          <p:cNvSpPr>
            <a:spLocks noGrp="1"/>
          </p:cNvSpPr>
          <p:nvPr>
            <p:ph type="title"/>
          </p:nvPr>
        </p:nvSpPr>
        <p:spPr/>
        <p:txBody>
          <a:bodyPr/>
          <a:lstStyle/>
          <a:p>
            <a:r>
              <a:rPr lang="en-US" dirty="0"/>
              <a:t>Loops in Python</a:t>
            </a:r>
          </a:p>
        </p:txBody>
      </p:sp>
      <p:sp>
        <p:nvSpPr>
          <p:cNvPr id="3" name="Content Placeholder 2">
            <a:extLst>
              <a:ext uri="{FF2B5EF4-FFF2-40B4-BE49-F238E27FC236}">
                <a16:creationId xmlns:a16="http://schemas.microsoft.com/office/drawing/2014/main" id="{5E2EE924-825F-424F-B115-0FE27014DD46}"/>
              </a:ext>
            </a:extLst>
          </p:cNvPr>
          <p:cNvSpPr>
            <a:spLocks noGrp="1"/>
          </p:cNvSpPr>
          <p:nvPr>
            <p:ph idx="1"/>
          </p:nvPr>
        </p:nvSpPr>
        <p:spPr>
          <a:xfrm>
            <a:off x="585894" y="1270000"/>
            <a:ext cx="8596668" cy="5207000"/>
          </a:xfrm>
        </p:spPr>
        <p:txBody>
          <a:bodyPr>
            <a:noAutofit/>
          </a:bodyPr>
          <a:lstStyle/>
          <a:p>
            <a:pPr marL="0" indent="0">
              <a:buNone/>
            </a:pPr>
            <a:r>
              <a:rPr lang="en-US" sz="1600" b="1" dirty="0">
                <a:latin typeface="Calibri" panose="020F0502020204030204" pitchFamily="34" charset="0"/>
                <a:cs typeface="Calibri" panose="020F0502020204030204" pitchFamily="34" charset="0"/>
              </a:rPr>
              <a:t>For Loop:</a:t>
            </a:r>
            <a:r>
              <a:rPr lang="en-US" sz="1600" dirty="0">
                <a:latin typeface="Calibri" panose="020F0502020204030204" pitchFamily="34" charset="0"/>
                <a:cs typeface="Calibri" panose="020F0502020204030204" pitchFamily="34" charset="0"/>
              </a:rPr>
              <a:t> Like the While loop, the For loop also allows a code block to be repeated certain number of times. The difference is, in For loop we know the amount of iterations required unlike While loop, where iterations depends on the condition. You will get a better idea about the difference between the two by looking at the syntax:</a:t>
            </a:r>
          </a:p>
          <a:p>
            <a:pPr marL="0" indent="0">
              <a:buNone/>
            </a:pPr>
            <a:r>
              <a:rPr lang="en-US" sz="1600" dirty="0">
                <a:solidFill>
                  <a:srgbClr val="FF33CC"/>
                </a:solidFill>
                <a:latin typeface="Calibri" panose="020F0502020204030204" pitchFamily="34" charset="0"/>
                <a:cs typeface="Calibri" panose="020F0502020204030204" pitchFamily="34" charset="0"/>
              </a:rPr>
              <a:t>for</a:t>
            </a:r>
            <a:r>
              <a:rPr lang="en-US" sz="1600" dirty="0">
                <a:latin typeface="Calibri" panose="020F0502020204030204" pitchFamily="34" charset="0"/>
                <a:cs typeface="Calibri" panose="020F0502020204030204" pitchFamily="34" charset="0"/>
              </a:rPr>
              <a:t> variable </a:t>
            </a:r>
            <a:r>
              <a:rPr lang="en-US" sz="1600" dirty="0">
                <a:solidFill>
                  <a:srgbClr val="FF33CC"/>
                </a:solidFill>
                <a:latin typeface="Calibri" panose="020F0502020204030204" pitchFamily="34" charset="0"/>
                <a:cs typeface="Calibri" panose="020F0502020204030204" pitchFamily="34" charset="0"/>
              </a:rPr>
              <a:t>in</a:t>
            </a:r>
            <a:r>
              <a:rPr lang="en-US" sz="1600" dirty="0">
                <a:latin typeface="Calibri" panose="020F0502020204030204" pitchFamily="34" charset="0"/>
                <a:cs typeface="Calibri" panose="020F0502020204030204" pitchFamily="34" charset="0"/>
              </a:rPr>
              <a:t> Sequence:</a:t>
            </a:r>
          </a:p>
          <a:p>
            <a:pPr marL="0" indent="0">
              <a:buNone/>
            </a:pPr>
            <a:r>
              <a:rPr lang="en-US" sz="1600" dirty="0">
                <a:latin typeface="Calibri" panose="020F0502020204030204" pitchFamily="34" charset="0"/>
                <a:cs typeface="Calibri" panose="020F0502020204030204" pitchFamily="34" charset="0"/>
              </a:rPr>
              <a:t>    statements</a:t>
            </a:r>
          </a:p>
          <a:p>
            <a:pPr marL="0" indent="0">
              <a:buNone/>
            </a:pPr>
            <a:r>
              <a:rPr lang="en-US" sz="1600" dirty="0">
                <a:latin typeface="Calibri" panose="020F0502020204030204" pitchFamily="34" charset="0"/>
                <a:cs typeface="Calibri" panose="020F0502020204030204" pitchFamily="34" charset="0"/>
              </a:rPr>
              <a:t>Notice here, we have specified the range, that means we know the number of times the code block will be executed.</a:t>
            </a:r>
          </a:p>
          <a:p>
            <a:pPr marL="0" indent="0">
              <a:buNone/>
            </a:pPr>
            <a:r>
              <a:rPr lang="en-US" sz="1600" dirty="0">
                <a:latin typeface="Calibri" panose="020F0502020204030204" pitchFamily="34" charset="0"/>
                <a:cs typeface="Calibri" panose="020F0502020204030204" pitchFamily="34" charset="0"/>
              </a:rPr>
              <a:t>Consider the example:</a:t>
            </a:r>
          </a:p>
          <a:p>
            <a:pPr marL="0" indent="0">
              <a:buNone/>
            </a:pPr>
            <a:r>
              <a:rPr lang="en-US" sz="1600" dirty="0">
                <a:latin typeface="Calibri" panose="020F0502020204030204" pitchFamily="34" charset="0"/>
                <a:cs typeface="Calibri" panose="020F0502020204030204" pitchFamily="34" charset="0"/>
              </a:rPr>
              <a:t>fruits = ['Banana', 'Apple',  'Grapes']</a:t>
            </a:r>
          </a:p>
          <a:p>
            <a:pPr marL="0" indent="0">
              <a:buNone/>
            </a:pPr>
            <a:r>
              <a:rPr lang="en-US" sz="1600" dirty="0">
                <a:solidFill>
                  <a:srgbClr val="FF33CC"/>
                </a:solidFill>
                <a:latin typeface="Calibri" panose="020F0502020204030204" pitchFamily="34" charset="0"/>
                <a:cs typeface="Calibri" panose="020F0502020204030204" pitchFamily="34" charset="0"/>
              </a:rPr>
              <a:t>for</a:t>
            </a:r>
            <a:r>
              <a:rPr lang="en-US" sz="1600" dirty="0">
                <a:latin typeface="Calibri" panose="020F0502020204030204" pitchFamily="34" charset="0"/>
                <a:cs typeface="Calibri" panose="020F0502020204030204" pitchFamily="34" charset="0"/>
              </a:rPr>
              <a:t> index </a:t>
            </a:r>
            <a:r>
              <a:rPr lang="en-US" sz="1600" dirty="0">
                <a:solidFill>
                  <a:srgbClr val="FF33CC"/>
                </a:solidFill>
                <a:latin typeface="Calibri" panose="020F0502020204030204" pitchFamily="34" charset="0"/>
                <a:cs typeface="Calibri" panose="020F0502020204030204" pitchFamily="34" charset="0"/>
              </a:rPr>
              <a:t>in</a:t>
            </a:r>
            <a:r>
              <a:rPr lang="en-US" sz="1600" dirty="0">
                <a:latin typeface="Calibri" panose="020F0502020204030204" pitchFamily="34" charset="0"/>
                <a:cs typeface="Calibri" panose="020F0502020204030204" pitchFamily="34" charset="0"/>
              </a:rPr>
              <a:t> </a:t>
            </a:r>
            <a:r>
              <a:rPr lang="en-US" sz="1600" dirty="0">
                <a:solidFill>
                  <a:srgbClr val="00B050"/>
                </a:solidFill>
                <a:latin typeface="Calibri" panose="020F0502020204030204" pitchFamily="34" charset="0"/>
                <a:cs typeface="Calibri" panose="020F0502020204030204" pitchFamily="34" charset="0"/>
              </a:rPr>
              <a:t>range</a:t>
            </a:r>
            <a:r>
              <a:rPr lang="en-US" sz="1600" dirty="0">
                <a:latin typeface="Calibri" panose="020F0502020204030204" pitchFamily="34" charset="0"/>
                <a:cs typeface="Calibri" panose="020F0502020204030204" pitchFamily="34" charset="0"/>
              </a:rPr>
              <a:t>(</a:t>
            </a:r>
            <a:r>
              <a:rPr lang="en-US" sz="1600" dirty="0" err="1">
                <a:solidFill>
                  <a:srgbClr val="00B050"/>
                </a:solidFill>
                <a:latin typeface="Calibri" panose="020F0502020204030204" pitchFamily="34" charset="0"/>
                <a:cs typeface="Calibri" panose="020F0502020204030204" pitchFamily="34" charset="0"/>
              </a:rPr>
              <a:t>len</a:t>
            </a:r>
            <a:r>
              <a:rPr lang="en-US" sz="1600" dirty="0">
                <a:latin typeface="Calibri" panose="020F0502020204030204" pitchFamily="34" charset="0"/>
                <a:cs typeface="Calibri" panose="020F0502020204030204" pitchFamily="34" charset="0"/>
              </a:rPr>
              <a:t>(fruits)): #index is a variable for the index of fruits </a:t>
            </a:r>
          </a:p>
          <a:p>
            <a:pPr marL="0" indent="0">
              <a:buNone/>
            </a:pPr>
            <a:r>
              <a:rPr lang="en-US" sz="1600" dirty="0">
                <a:solidFill>
                  <a:srgbClr val="00B050"/>
                </a:solidFill>
                <a:latin typeface="Calibri" panose="020F0502020204030204" pitchFamily="34" charset="0"/>
                <a:cs typeface="Calibri" panose="020F0502020204030204" pitchFamily="34" charset="0"/>
              </a:rPr>
              <a:t>	print</a:t>
            </a:r>
            <a:r>
              <a:rPr lang="en-US" sz="1600" dirty="0">
                <a:latin typeface="Calibri" panose="020F0502020204030204" pitchFamily="34" charset="0"/>
                <a:cs typeface="Calibri" panose="020F0502020204030204" pitchFamily="34" charset="0"/>
              </a:rPr>
              <a:t> (fruits[index])</a:t>
            </a:r>
          </a:p>
          <a:p>
            <a:pPr marL="0" indent="0">
              <a:buNone/>
            </a:pPr>
            <a:r>
              <a:rPr lang="en-US" sz="1600" dirty="0">
                <a:latin typeface="Calibri" panose="020F0502020204030204" pitchFamily="34" charset="0"/>
                <a:cs typeface="Calibri" panose="020F0502020204030204" pitchFamily="34" charset="0"/>
              </a:rPr>
              <a:t>Output = Banana</a:t>
            </a:r>
          </a:p>
          <a:p>
            <a:pPr marL="0" indent="0">
              <a:buNone/>
            </a:pPr>
            <a:r>
              <a:rPr lang="en-US" sz="1600" dirty="0">
                <a:latin typeface="Calibri" panose="020F0502020204030204" pitchFamily="34" charset="0"/>
                <a:cs typeface="Calibri" panose="020F0502020204030204" pitchFamily="34" charset="0"/>
              </a:rPr>
              <a:t>         Apple</a:t>
            </a:r>
          </a:p>
          <a:p>
            <a:pPr marL="0" indent="0">
              <a:buNone/>
            </a:pPr>
            <a:r>
              <a:rPr lang="en-US" sz="1600" dirty="0">
                <a:latin typeface="Calibri" panose="020F0502020204030204" pitchFamily="34" charset="0"/>
                <a:cs typeface="Calibri" panose="020F0502020204030204" pitchFamily="34" charset="0"/>
              </a:rPr>
              <a:t>         Grapes</a:t>
            </a:r>
          </a:p>
        </p:txBody>
      </p:sp>
    </p:spTree>
    <p:extLst>
      <p:ext uri="{BB962C8B-B14F-4D97-AF65-F5344CB8AC3E}">
        <p14:creationId xmlns:p14="http://schemas.microsoft.com/office/powerpoint/2010/main" val="32043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23FC-5F27-4417-8434-85D1657EC849}"/>
              </a:ext>
            </a:extLst>
          </p:cNvPr>
          <p:cNvSpPr>
            <a:spLocks noGrp="1"/>
          </p:cNvSpPr>
          <p:nvPr>
            <p:ph type="title"/>
          </p:nvPr>
        </p:nvSpPr>
        <p:spPr/>
        <p:txBody>
          <a:bodyPr/>
          <a:lstStyle/>
          <a:p>
            <a:r>
              <a:rPr lang="en-US" dirty="0"/>
              <a:t>Loops in Python</a:t>
            </a:r>
          </a:p>
        </p:txBody>
      </p:sp>
      <p:sp>
        <p:nvSpPr>
          <p:cNvPr id="3" name="Content Placeholder 2">
            <a:extLst>
              <a:ext uri="{FF2B5EF4-FFF2-40B4-BE49-F238E27FC236}">
                <a16:creationId xmlns:a16="http://schemas.microsoft.com/office/drawing/2014/main" id="{21906EF3-B960-49E2-A461-A28F88A0D323}"/>
              </a:ext>
            </a:extLst>
          </p:cNvPr>
          <p:cNvSpPr>
            <a:spLocks noGrp="1"/>
          </p:cNvSpPr>
          <p:nvPr>
            <p:ph idx="1"/>
          </p:nvPr>
        </p:nvSpPr>
        <p:spPr>
          <a:xfrm>
            <a:off x="677334" y="2160589"/>
            <a:ext cx="8931486" cy="4613591"/>
          </a:xfrm>
        </p:spPr>
        <p:txBody>
          <a:bodyPr>
            <a:noAutofit/>
          </a:bodyPr>
          <a:lstStyle/>
          <a:p>
            <a:pPr marL="0" indent="0">
              <a:buNone/>
            </a:pPr>
            <a:r>
              <a:rPr lang="en-US" sz="1600" b="1" dirty="0">
                <a:latin typeface="Calibri" panose="020F0502020204030204" pitchFamily="34" charset="0"/>
                <a:cs typeface="Calibri" panose="020F0502020204030204" pitchFamily="34" charset="0"/>
              </a:rPr>
              <a:t>Nested Loops: </a:t>
            </a:r>
            <a:r>
              <a:rPr lang="en-US" sz="1600" dirty="0">
                <a:latin typeface="Calibri" panose="020F0502020204030204" pitchFamily="34" charset="0"/>
                <a:cs typeface="Calibri" panose="020F0502020204030204" pitchFamily="34" charset="0"/>
              </a:rPr>
              <a:t>It basically means a loop inside a loop. It can be a For loop inside a While loop and vice-versa. Even a For loop can be inside a For loop or a While loop inside a While loop.</a:t>
            </a:r>
          </a:p>
          <a:p>
            <a:pPr marL="0" indent="0">
              <a:buNone/>
            </a:pPr>
            <a:r>
              <a:rPr lang="en-US" sz="1600" dirty="0">
                <a:latin typeface="Calibri" panose="020F0502020204030204" pitchFamily="34" charset="0"/>
                <a:cs typeface="Calibri" panose="020F0502020204030204" pitchFamily="34" charset="0"/>
              </a:rPr>
              <a:t>Consider the example:</a:t>
            </a:r>
          </a:p>
          <a:p>
            <a:pPr marL="0" indent="0">
              <a:buNone/>
            </a:pPr>
            <a:r>
              <a:rPr lang="en-US" sz="1600" dirty="0">
                <a:latin typeface="Calibri" panose="020F0502020204030204" pitchFamily="34" charset="0"/>
                <a:cs typeface="Calibri" panose="020F0502020204030204" pitchFamily="34" charset="0"/>
              </a:rPr>
              <a:t>count = 1</a:t>
            </a:r>
          </a:p>
          <a:p>
            <a:pPr marL="0" indent="0">
              <a:buNone/>
            </a:pPr>
            <a:r>
              <a:rPr lang="en-US" sz="1600" dirty="0">
                <a:latin typeface="Calibri" panose="020F0502020204030204" pitchFamily="34" charset="0"/>
                <a:cs typeface="Calibri" panose="020F0502020204030204" pitchFamily="34" charset="0"/>
              </a:rPr>
              <a:t>for </a:t>
            </a:r>
            <a:r>
              <a:rPr lang="en-US" sz="1600" dirty="0" err="1">
                <a:latin typeface="Calibri" panose="020F0502020204030204" pitchFamily="34" charset="0"/>
                <a:cs typeface="Calibri" panose="020F0502020204030204" pitchFamily="34" charset="0"/>
              </a:rPr>
              <a:t>i</a:t>
            </a:r>
            <a:r>
              <a:rPr lang="en-US" sz="1600" dirty="0">
                <a:latin typeface="Calibri" panose="020F0502020204030204" pitchFamily="34" charset="0"/>
                <a:cs typeface="Calibri" panose="020F0502020204030204" pitchFamily="34" charset="0"/>
              </a:rPr>
              <a:t> in range(10):</a:t>
            </a:r>
          </a:p>
          <a:p>
            <a:pPr marL="0" indent="0">
              <a:buNone/>
            </a:pPr>
            <a:r>
              <a:rPr lang="en-US" sz="1600" dirty="0">
                <a:latin typeface="Calibri" panose="020F0502020204030204" pitchFamily="34" charset="0"/>
                <a:cs typeface="Calibri" panose="020F0502020204030204" pitchFamily="34" charset="0"/>
              </a:rPr>
              <a:t>    print (str(</a:t>
            </a:r>
            <a:r>
              <a:rPr lang="en-US" sz="1600" dirty="0" err="1">
                <a:latin typeface="Calibri" panose="020F0502020204030204" pitchFamily="34" charset="0"/>
                <a:cs typeface="Calibri" panose="020F0502020204030204" pitchFamily="34" charset="0"/>
              </a:rPr>
              <a:t>i</a:t>
            </a:r>
            <a:r>
              <a:rPr lang="en-US" sz="1600" dirty="0">
                <a:latin typeface="Calibri" panose="020F0502020204030204" pitchFamily="34" charset="0"/>
                <a:cs typeface="Calibri" panose="020F0502020204030204" pitchFamily="34" charset="0"/>
              </a:rPr>
              <a:t>) * </a:t>
            </a:r>
            <a:r>
              <a:rPr lang="en-US" sz="1600" dirty="0" err="1">
                <a:latin typeface="Calibri" panose="020F0502020204030204" pitchFamily="34" charset="0"/>
                <a:cs typeface="Calibri" panose="020F0502020204030204" pitchFamily="34" charset="0"/>
              </a:rPr>
              <a:t>i</a:t>
            </a:r>
            <a:r>
              <a:rPr lang="en-US" sz="1600" dirty="0">
                <a:latin typeface="Calibri" panose="020F0502020204030204" pitchFamily="34" charset="0"/>
                <a:cs typeface="Calibri" panose="020F0502020204030204" pitchFamily="34" charset="0"/>
              </a:rPr>
              <a:t>)</a:t>
            </a:r>
          </a:p>
          <a:p>
            <a:pPr marL="0" indent="0">
              <a:buNone/>
            </a:pPr>
            <a:r>
              <a:rPr lang="en-US" sz="1600" dirty="0">
                <a:latin typeface="Calibri" panose="020F0502020204030204" pitchFamily="34" charset="0"/>
                <a:cs typeface="Calibri" panose="020F0502020204030204" pitchFamily="34" charset="0"/>
              </a:rPr>
              <a:t>     for j in range(0, </a:t>
            </a:r>
            <a:r>
              <a:rPr lang="en-US" sz="1600" dirty="0" err="1">
                <a:latin typeface="Calibri" panose="020F0502020204030204" pitchFamily="34" charset="0"/>
                <a:cs typeface="Calibri" panose="020F0502020204030204" pitchFamily="34" charset="0"/>
              </a:rPr>
              <a:t>i</a:t>
            </a:r>
            <a:r>
              <a:rPr lang="en-US" sz="1600" dirty="0">
                <a:latin typeface="Calibri" panose="020F0502020204030204" pitchFamily="34" charset="0"/>
                <a:cs typeface="Calibri" panose="020F0502020204030204" pitchFamily="34" charset="0"/>
              </a:rPr>
              <a:t>):</a:t>
            </a:r>
          </a:p>
          <a:p>
            <a:pPr marL="0" indent="0">
              <a:buNone/>
            </a:pPr>
            <a:r>
              <a:rPr lang="en-US" sz="1600" dirty="0">
                <a:latin typeface="Calibri" panose="020F0502020204030204" pitchFamily="34" charset="0"/>
                <a:cs typeface="Calibri" panose="020F0502020204030204" pitchFamily="34" charset="0"/>
              </a:rPr>
              <a:t>        count = count +1</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98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82F5-24FB-431E-9736-D85E88B9F7D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A909AB0-0DA2-42B7-947F-C80B0A2E0BF9}"/>
              </a:ext>
            </a:extLst>
          </p:cNvPr>
          <p:cNvSpPr>
            <a:spLocks noGrp="1"/>
          </p:cNvSpPr>
          <p:nvPr>
            <p:ph idx="1"/>
          </p:nvPr>
        </p:nvSpPr>
        <p:spPr>
          <a:xfrm>
            <a:off x="571500" y="1219200"/>
            <a:ext cx="8893002" cy="5501640"/>
          </a:xfrm>
        </p:spPr>
        <p:txBody>
          <a:bodyPr>
            <a:noAutofit/>
          </a:bodyPr>
          <a:lstStyle/>
          <a:p>
            <a:pPr marL="0" indent="0">
              <a:buNone/>
            </a:pPr>
            <a:r>
              <a:rPr lang="en-US" sz="1600" dirty="0">
                <a:latin typeface="Calibri" panose="020F0502020204030204" pitchFamily="34" charset="0"/>
                <a:cs typeface="Calibri" panose="020F0502020204030204" pitchFamily="34" charset="0"/>
              </a:rPr>
              <a:t>Functions are a convenient way to divide your code into useful blocks, allowing us to order our code, make it more readable, reuse it and save some time. </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Simple rules to define a function in Python.</a:t>
            </a:r>
          </a:p>
          <a:p>
            <a:pPr marL="0" indent="0">
              <a:buNone/>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Function blocks begin with the keyword </a:t>
            </a:r>
            <a:r>
              <a:rPr lang="en-US" sz="1600" dirty="0">
                <a:solidFill>
                  <a:srgbClr val="0070C0"/>
                </a:solidFill>
                <a:latin typeface="Calibri" panose="020F0502020204030204" pitchFamily="34" charset="0"/>
                <a:cs typeface="Calibri" panose="020F0502020204030204" pitchFamily="34" charset="0"/>
              </a:rPr>
              <a:t>def</a:t>
            </a:r>
            <a:r>
              <a:rPr lang="en-US" sz="1600" dirty="0">
                <a:latin typeface="Calibri" panose="020F0502020204030204" pitchFamily="34" charset="0"/>
                <a:cs typeface="Calibri" panose="020F0502020204030204" pitchFamily="34" charset="0"/>
              </a:rPr>
              <a:t> followed by the function name and parentheses ( </a:t>
            </a:r>
            <a:r>
              <a:rPr lang="en-US" sz="1600" dirty="0">
                <a:solidFill>
                  <a:srgbClr val="0070C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 ).</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Any input parameters or arguments should be placed within these parentheses. You can also define parameters inside these parentheses.</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first statement of a function can be an optional statement - the documentation string of the function or docstring.</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code block within every function starts with a colon</a:t>
            </a:r>
            <a:r>
              <a:rPr lang="en-US" sz="1600" dirty="0">
                <a:solidFill>
                  <a:srgbClr val="0070C0"/>
                </a:solidFill>
                <a:latin typeface="Calibri" panose="020F0502020204030204" pitchFamily="34" charset="0"/>
                <a:cs typeface="Calibri" panose="020F0502020204030204" pitchFamily="34" charset="0"/>
              </a:rPr>
              <a:t> (:) </a:t>
            </a:r>
            <a:r>
              <a:rPr lang="en-US" sz="1600" dirty="0">
                <a:latin typeface="Calibri" panose="020F0502020204030204" pitchFamily="34" charset="0"/>
                <a:cs typeface="Calibri" panose="020F0502020204030204" pitchFamily="34" charset="0"/>
              </a:rPr>
              <a:t>and is indented.</a:t>
            </a:r>
          </a:p>
          <a:p>
            <a:pP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statement return [expression] exits a function, optionally passing back an expression to the caller. A return statement with no arguments is the same as return None.</a:t>
            </a:r>
          </a:p>
        </p:txBody>
      </p:sp>
    </p:spTree>
    <p:extLst>
      <p:ext uri="{BB962C8B-B14F-4D97-AF65-F5344CB8AC3E}">
        <p14:creationId xmlns:p14="http://schemas.microsoft.com/office/powerpoint/2010/main" val="1538046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82F5-24FB-431E-9736-D85E88B9F7D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A909AB0-0DA2-42B7-947F-C80B0A2E0BF9}"/>
              </a:ext>
            </a:extLst>
          </p:cNvPr>
          <p:cNvSpPr>
            <a:spLocks noGrp="1"/>
          </p:cNvSpPr>
          <p:nvPr>
            <p:ph idx="1"/>
          </p:nvPr>
        </p:nvSpPr>
        <p:spPr>
          <a:xfrm>
            <a:off x="867834" y="1219200"/>
            <a:ext cx="8596668" cy="3931573"/>
          </a:xfrm>
        </p:spPr>
        <p:txBody>
          <a:bodyPr/>
          <a:lstStyle/>
          <a:p>
            <a:pPr marL="0" indent="0">
              <a:buNone/>
            </a:pPr>
            <a:r>
              <a:rPr lang="en-US" dirty="0"/>
              <a:t>Syntax:</a:t>
            </a:r>
          </a:p>
          <a:p>
            <a:pPr marL="0" indent="0">
              <a:buNone/>
            </a:pPr>
            <a:r>
              <a:rPr lang="en-US" dirty="0"/>
              <a:t>def </a:t>
            </a:r>
            <a:r>
              <a:rPr lang="en-US" dirty="0" err="1"/>
              <a:t>functionname</a:t>
            </a:r>
            <a:r>
              <a:rPr lang="en-US" dirty="0"/>
              <a:t>( parameters ):</a:t>
            </a:r>
          </a:p>
          <a:p>
            <a:pPr marL="0" indent="0">
              <a:buNone/>
            </a:pPr>
            <a:r>
              <a:rPr lang="en-US" dirty="0"/>
              <a:t>   "</a:t>
            </a:r>
            <a:r>
              <a:rPr lang="en-US" dirty="0" err="1"/>
              <a:t>function_docstring</a:t>
            </a:r>
            <a:r>
              <a:rPr lang="en-US" dirty="0"/>
              <a:t>"</a:t>
            </a:r>
          </a:p>
          <a:p>
            <a:pPr marL="0" indent="0">
              <a:buNone/>
            </a:pPr>
            <a:r>
              <a:rPr lang="en-US" dirty="0"/>
              <a:t>   </a:t>
            </a:r>
            <a:r>
              <a:rPr lang="en-US" dirty="0" err="1"/>
              <a:t>function_suite</a:t>
            </a:r>
            <a:r>
              <a:rPr lang="en-US" dirty="0"/>
              <a:t> or expression</a:t>
            </a:r>
          </a:p>
          <a:p>
            <a:pPr marL="0" indent="0">
              <a:buNone/>
            </a:pPr>
            <a:r>
              <a:rPr lang="en-US" dirty="0"/>
              <a:t>   return [expression]</a:t>
            </a:r>
          </a:p>
        </p:txBody>
      </p:sp>
    </p:spTree>
    <p:extLst>
      <p:ext uri="{BB962C8B-B14F-4D97-AF65-F5344CB8AC3E}">
        <p14:creationId xmlns:p14="http://schemas.microsoft.com/office/powerpoint/2010/main" val="2110723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82F5-24FB-431E-9736-D85E88B9F7D1}"/>
              </a:ext>
            </a:extLst>
          </p:cNvPr>
          <p:cNvSpPr>
            <a:spLocks noGrp="1"/>
          </p:cNvSpPr>
          <p:nvPr>
            <p:ph type="title"/>
          </p:nvPr>
        </p:nvSpPr>
        <p:spPr/>
        <p:txBody>
          <a:bodyPr/>
          <a:lstStyle/>
          <a:p>
            <a:r>
              <a:rPr lang="en-US" dirty="0"/>
              <a:t>Calling a Function</a:t>
            </a:r>
            <a:br>
              <a:rPr lang="en-US" dirty="0"/>
            </a:br>
            <a:endParaRPr lang="en-US" dirty="0"/>
          </a:p>
        </p:txBody>
      </p:sp>
      <p:sp>
        <p:nvSpPr>
          <p:cNvPr id="3" name="Content Placeholder 2">
            <a:extLst>
              <a:ext uri="{FF2B5EF4-FFF2-40B4-BE49-F238E27FC236}">
                <a16:creationId xmlns:a16="http://schemas.microsoft.com/office/drawing/2014/main" id="{FA909AB0-0DA2-42B7-947F-C80B0A2E0BF9}"/>
              </a:ext>
            </a:extLst>
          </p:cNvPr>
          <p:cNvSpPr>
            <a:spLocks noGrp="1"/>
          </p:cNvSpPr>
          <p:nvPr>
            <p:ph idx="1"/>
          </p:nvPr>
        </p:nvSpPr>
        <p:spPr>
          <a:xfrm>
            <a:off x="867834" y="1219200"/>
            <a:ext cx="8596668" cy="3931573"/>
          </a:xfrm>
        </p:spPr>
        <p:txBody>
          <a:bodyPr>
            <a:normAutofit/>
          </a:bodyPr>
          <a:lstStyle/>
          <a:p>
            <a:pPr marL="0" indent="0">
              <a:buNone/>
            </a:pPr>
            <a:r>
              <a:rPr lang="en-US" sz="1600" dirty="0">
                <a:latin typeface="Calibri" panose="020F0502020204030204" pitchFamily="34" charset="0"/>
                <a:cs typeface="Calibri" panose="020F0502020204030204" pitchFamily="34" charset="0"/>
              </a:rPr>
              <a:t>Defining a function only gives it a name, specifies the parameters that are to be included in the function and structures the blocks of code.</a:t>
            </a:r>
          </a:p>
          <a:p>
            <a:pPr marL="0" indent="0">
              <a:buNone/>
            </a:pPr>
            <a:r>
              <a:rPr lang="en-US" sz="1600" dirty="0">
                <a:latin typeface="Calibri" panose="020F0502020204030204" pitchFamily="34" charset="0"/>
                <a:cs typeface="Calibri" panose="020F0502020204030204" pitchFamily="34" charset="0"/>
              </a:rPr>
              <a:t>Once the basic structure of a function is finalized, you can execute it by calling it from another function or directly from the Python prompt.</a:t>
            </a:r>
          </a:p>
          <a:p>
            <a:pPr marL="0" indent="0">
              <a:buNone/>
            </a:pPr>
            <a:r>
              <a:rPr lang="en-US" sz="1600" dirty="0">
                <a:latin typeface="Calibri" panose="020F0502020204030204" pitchFamily="34" charset="0"/>
                <a:cs typeface="Calibri" panose="020F0502020204030204" pitchFamily="34" charset="0"/>
              </a:rPr>
              <a:t>Example</a:t>
            </a:r>
          </a:p>
          <a:p>
            <a:pPr marL="0" indent="0">
              <a:buNone/>
            </a:pP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810F36C-473F-43AA-8EC7-64623F4AC976}"/>
              </a:ext>
            </a:extLst>
          </p:cNvPr>
          <p:cNvPicPr>
            <a:picLocks noChangeAspect="1"/>
          </p:cNvPicPr>
          <p:nvPr/>
        </p:nvPicPr>
        <p:blipFill>
          <a:blip r:embed="rId3"/>
          <a:stretch>
            <a:fillRect/>
          </a:stretch>
        </p:blipFill>
        <p:spPr>
          <a:xfrm>
            <a:off x="2818939" y="2411524"/>
            <a:ext cx="4877262" cy="3074876"/>
          </a:xfrm>
          <a:prstGeom prst="rect">
            <a:avLst/>
          </a:prstGeom>
        </p:spPr>
      </p:pic>
    </p:spTree>
    <p:extLst>
      <p:ext uri="{BB962C8B-B14F-4D97-AF65-F5344CB8AC3E}">
        <p14:creationId xmlns:p14="http://schemas.microsoft.com/office/powerpoint/2010/main" val="229901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4DBF-DC28-446D-BA63-835709C228E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EFC5919-09EF-42C0-A410-F284C8FBEDE0}"/>
              </a:ext>
            </a:extLst>
          </p:cNvPr>
          <p:cNvSpPr>
            <a:spLocks noGrp="1"/>
          </p:cNvSpPr>
          <p:nvPr>
            <p:ph idx="1"/>
          </p:nvPr>
        </p:nvSpPr>
        <p:spPr/>
        <p:txBody>
          <a:bodyPr/>
          <a:lstStyle/>
          <a:p>
            <a:pPr marL="0" indent="0">
              <a:buNone/>
            </a:pPr>
            <a:r>
              <a:rPr lang="en-US" dirty="0"/>
              <a:t># Function definition is here</a:t>
            </a:r>
          </a:p>
          <a:p>
            <a:pPr marL="0" indent="0">
              <a:buNone/>
            </a:pPr>
            <a:r>
              <a:rPr lang="en-US" dirty="0"/>
              <a:t>def </a:t>
            </a:r>
            <a:r>
              <a:rPr lang="en-US" dirty="0" err="1"/>
              <a:t>printme</a:t>
            </a:r>
            <a:r>
              <a:rPr lang="en-US" dirty="0"/>
              <a:t>( str ):</a:t>
            </a:r>
          </a:p>
          <a:p>
            <a:pPr marL="0" indent="0">
              <a:buNone/>
            </a:pPr>
            <a:r>
              <a:rPr lang="en-US" dirty="0"/>
              <a:t>   "This prints a passed string into this function"</a:t>
            </a:r>
          </a:p>
          <a:p>
            <a:pPr marL="0" indent="0">
              <a:buNone/>
            </a:pPr>
            <a:r>
              <a:rPr lang="en-US" dirty="0"/>
              <a:t>   print str</a:t>
            </a:r>
          </a:p>
          <a:p>
            <a:pPr marL="0" indent="0">
              <a:buNone/>
            </a:pPr>
            <a:r>
              <a:rPr lang="en-US" dirty="0"/>
              <a:t>   return;</a:t>
            </a:r>
          </a:p>
          <a:p>
            <a:endParaRPr lang="en-US" dirty="0"/>
          </a:p>
          <a:p>
            <a:pPr marL="0" indent="0">
              <a:buNone/>
            </a:pPr>
            <a:r>
              <a:rPr lang="en-US" dirty="0"/>
              <a:t># Now you can call </a:t>
            </a:r>
            <a:r>
              <a:rPr lang="en-US" dirty="0" err="1"/>
              <a:t>printme</a:t>
            </a:r>
            <a:r>
              <a:rPr lang="en-US" dirty="0"/>
              <a:t> function</a:t>
            </a:r>
          </a:p>
          <a:p>
            <a:pPr marL="0" indent="0">
              <a:buNone/>
            </a:pPr>
            <a:r>
              <a:rPr lang="en-US" dirty="0" err="1"/>
              <a:t>printme</a:t>
            </a:r>
            <a:r>
              <a:rPr lang="en-US" dirty="0"/>
              <a:t>("I'm first call to user defined function!")</a:t>
            </a:r>
          </a:p>
          <a:p>
            <a:pPr marL="0" indent="0">
              <a:buNone/>
            </a:pPr>
            <a:r>
              <a:rPr lang="en-US" dirty="0" err="1"/>
              <a:t>printme</a:t>
            </a:r>
            <a:r>
              <a:rPr lang="en-US" dirty="0"/>
              <a:t>("Again second call to the same function")</a:t>
            </a:r>
          </a:p>
        </p:txBody>
      </p:sp>
    </p:spTree>
    <p:extLst>
      <p:ext uri="{BB962C8B-B14F-4D97-AF65-F5344CB8AC3E}">
        <p14:creationId xmlns:p14="http://schemas.microsoft.com/office/powerpoint/2010/main" val="3398574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E872-51DB-4004-8F5F-BF1CF517E0A3}"/>
              </a:ext>
            </a:extLst>
          </p:cNvPr>
          <p:cNvSpPr>
            <a:spLocks noGrp="1"/>
          </p:cNvSpPr>
          <p:nvPr>
            <p:ph type="title"/>
          </p:nvPr>
        </p:nvSpPr>
        <p:spPr/>
        <p:txBody>
          <a:bodyPr/>
          <a:lstStyle/>
          <a:p>
            <a:r>
              <a:rPr lang="en-US" dirty="0"/>
              <a:t>Pass by Reference vs Value</a:t>
            </a:r>
          </a:p>
        </p:txBody>
      </p:sp>
      <p:sp>
        <p:nvSpPr>
          <p:cNvPr id="3" name="Content Placeholder 2">
            <a:extLst>
              <a:ext uri="{FF2B5EF4-FFF2-40B4-BE49-F238E27FC236}">
                <a16:creationId xmlns:a16="http://schemas.microsoft.com/office/drawing/2014/main" id="{22DF2D0A-78A6-4BDA-B987-4C2B6B4CDE29}"/>
              </a:ext>
            </a:extLst>
          </p:cNvPr>
          <p:cNvSpPr>
            <a:spLocks noGrp="1"/>
          </p:cNvSpPr>
          <p:nvPr>
            <p:ph idx="1"/>
          </p:nvPr>
        </p:nvSpPr>
        <p:spPr/>
        <p:txBody>
          <a:bodyPr>
            <a:normAutofit fontScale="70000" lnSpcReduction="20000"/>
          </a:bodyPr>
          <a:lstStyle/>
          <a:p>
            <a:pPr marL="0" indent="0">
              <a:buNone/>
            </a:pPr>
            <a:r>
              <a:rPr lang="en-US" dirty="0"/>
              <a:t>All parameters (arguments) in the Python language are passed by reference. It means if you change what a parameter refers to within a function, the change also reflects back in the calling function. </a:t>
            </a:r>
          </a:p>
          <a:p>
            <a:pPr marL="0" indent="0">
              <a:buNone/>
            </a:pPr>
            <a:r>
              <a:rPr lang="en-US" dirty="0"/>
              <a:t>For example</a:t>
            </a:r>
          </a:p>
          <a:p>
            <a:pPr marL="0" indent="0">
              <a:buNone/>
            </a:pPr>
            <a:r>
              <a:rPr lang="en-US" dirty="0"/>
              <a:t># Function definition is here</a:t>
            </a:r>
          </a:p>
          <a:p>
            <a:pPr marL="0" indent="0">
              <a:buNone/>
            </a:pPr>
            <a:r>
              <a:rPr lang="en-US" dirty="0"/>
              <a:t>def </a:t>
            </a:r>
            <a:r>
              <a:rPr lang="en-US" dirty="0" err="1"/>
              <a:t>changeme</a:t>
            </a:r>
            <a:r>
              <a:rPr lang="en-US" dirty="0"/>
              <a:t>( </a:t>
            </a:r>
            <a:r>
              <a:rPr lang="en-US" dirty="0" err="1"/>
              <a:t>mylist</a:t>
            </a:r>
            <a:r>
              <a:rPr lang="en-US" dirty="0"/>
              <a:t> ):</a:t>
            </a:r>
          </a:p>
          <a:p>
            <a:pPr marL="0" indent="0">
              <a:buNone/>
            </a:pPr>
            <a:r>
              <a:rPr lang="en-US" dirty="0"/>
              <a:t>   "This changes a passed list into this function"</a:t>
            </a:r>
          </a:p>
          <a:p>
            <a:pPr marL="0" indent="0">
              <a:buNone/>
            </a:pPr>
            <a:r>
              <a:rPr lang="en-US" dirty="0"/>
              <a:t>   </a:t>
            </a:r>
            <a:r>
              <a:rPr lang="en-US" dirty="0" err="1"/>
              <a:t>mylist.append</a:t>
            </a:r>
            <a:r>
              <a:rPr lang="en-US" dirty="0"/>
              <a:t>([1,2,3,4]);</a:t>
            </a:r>
          </a:p>
          <a:p>
            <a:pPr marL="0" indent="0">
              <a:buNone/>
            </a:pPr>
            <a:r>
              <a:rPr lang="en-US" dirty="0"/>
              <a:t>   print "Values inside the function: ", </a:t>
            </a:r>
            <a:r>
              <a:rPr lang="en-US" dirty="0" err="1"/>
              <a:t>mylist</a:t>
            </a:r>
            <a:endParaRPr lang="en-US" dirty="0"/>
          </a:p>
          <a:p>
            <a:pPr marL="0" indent="0">
              <a:buNone/>
            </a:pPr>
            <a:r>
              <a:rPr lang="en-US" dirty="0"/>
              <a:t>   return</a:t>
            </a:r>
          </a:p>
          <a:p>
            <a:pPr marL="0" indent="0">
              <a:buNone/>
            </a:pPr>
            <a:endParaRPr lang="en-US" dirty="0"/>
          </a:p>
          <a:p>
            <a:pPr marL="0" indent="0">
              <a:buNone/>
            </a:pPr>
            <a:r>
              <a:rPr lang="en-US" dirty="0"/>
              <a:t># Now you can call </a:t>
            </a:r>
            <a:r>
              <a:rPr lang="en-US" dirty="0" err="1"/>
              <a:t>changeme</a:t>
            </a:r>
            <a:r>
              <a:rPr lang="en-US" dirty="0"/>
              <a:t> function</a:t>
            </a:r>
          </a:p>
          <a:p>
            <a:pPr marL="0" indent="0">
              <a:buNone/>
            </a:pPr>
            <a:r>
              <a:rPr lang="en-US" dirty="0" err="1"/>
              <a:t>mylist</a:t>
            </a:r>
            <a:r>
              <a:rPr lang="en-US" dirty="0"/>
              <a:t> = [10,20,30];</a:t>
            </a:r>
          </a:p>
          <a:p>
            <a:pPr marL="0" indent="0">
              <a:buNone/>
            </a:pPr>
            <a:r>
              <a:rPr lang="en-US" dirty="0" err="1"/>
              <a:t>changeme</a:t>
            </a:r>
            <a:r>
              <a:rPr lang="en-US" dirty="0"/>
              <a:t>( </a:t>
            </a:r>
            <a:r>
              <a:rPr lang="en-US" dirty="0" err="1"/>
              <a:t>mylist</a:t>
            </a:r>
            <a:r>
              <a:rPr lang="en-US" dirty="0"/>
              <a:t> );</a:t>
            </a:r>
          </a:p>
          <a:p>
            <a:pPr marL="0" indent="0">
              <a:buNone/>
            </a:pPr>
            <a:r>
              <a:rPr lang="en-US" dirty="0"/>
              <a:t>print "Values outside the function: ", </a:t>
            </a:r>
            <a:r>
              <a:rPr lang="en-US" dirty="0" err="1"/>
              <a:t>mylist</a:t>
            </a:r>
            <a:endParaRPr lang="en-US" dirty="0"/>
          </a:p>
        </p:txBody>
      </p:sp>
    </p:spTree>
    <p:extLst>
      <p:ext uri="{BB962C8B-B14F-4D97-AF65-F5344CB8AC3E}">
        <p14:creationId xmlns:p14="http://schemas.microsoft.com/office/powerpoint/2010/main" val="275293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E872-51DB-4004-8F5F-BF1CF517E0A3}"/>
              </a:ext>
            </a:extLst>
          </p:cNvPr>
          <p:cNvSpPr>
            <a:spLocks noGrp="1"/>
          </p:cNvSpPr>
          <p:nvPr>
            <p:ph type="title"/>
          </p:nvPr>
        </p:nvSpPr>
        <p:spPr/>
        <p:txBody>
          <a:bodyPr/>
          <a:lstStyle/>
          <a:p>
            <a:r>
              <a:rPr lang="en-US" dirty="0"/>
              <a:t>Pass by Reference vs Value- Example</a:t>
            </a:r>
          </a:p>
        </p:txBody>
      </p:sp>
      <p:sp>
        <p:nvSpPr>
          <p:cNvPr id="3" name="Content Placeholder 2">
            <a:extLst>
              <a:ext uri="{FF2B5EF4-FFF2-40B4-BE49-F238E27FC236}">
                <a16:creationId xmlns:a16="http://schemas.microsoft.com/office/drawing/2014/main" id="{22DF2D0A-78A6-4BDA-B987-4C2B6B4CDE29}"/>
              </a:ext>
            </a:extLst>
          </p:cNvPr>
          <p:cNvSpPr>
            <a:spLocks noGrp="1"/>
          </p:cNvSpPr>
          <p:nvPr>
            <p:ph idx="1"/>
          </p:nvPr>
        </p:nvSpPr>
        <p:spPr/>
        <p:txBody>
          <a:bodyPr>
            <a:normAutofit/>
          </a:bodyPr>
          <a:lstStyle/>
          <a:p>
            <a:pPr marL="0" indent="0">
              <a:buNone/>
            </a:pPr>
            <a:r>
              <a:rPr lang="en-US" dirty="0"/>
              <a:t>In the above example, we are maintaining reference of the passed object and appending values in the same object. </a:t>
            </a:r>
          </a:p>
          <a:p>
            <a:pPr marL="0" indent="0">
              <a:buNone/>
            </a:pPr>
            <a:endParaRPr lang="en-US" dirty="0"/>
          </a:p>
          <a:p>
            <a:pPr marL="0" indent="0">
              <a:buNone/>
            </a:pPr>
            <a:r>
              <a:rPr lang="en-US" dirty="0"/>
              <a:t>So, this would produce the following result −</a:t>
            </a:r>
          </a:p>
          <a:p>
            <a:pPr marL="0" indent="0">
              <a:buNone/>
            </a:pPr>
            <a:r>
              <a:rPr lang="en-US" dirty="0"/>
              <a:t>Values inside the function:  [10, 20, 30, [1, 2, 3, 4]]</a:t>
            </a:r>
          </a:p>
          <a:p>
            <a:pPr marL="0" indent="0">
              <a:buNone/>
            </a:pPr>
            <a:r>
              <a:rPr lang="en-US" dirty="0"/>
              <a:t>Values outside the function:  [10, 20, 30, [1, 2, 3, 4]]</a:t>
            </a:r>
          </a:p>
        </p:txBody>
      </p:sp>
    </p:spTree>
    <p:extLst>
      <p:ext uri="{BB962C8B-B14F-4D97-AF65-F5344CB8AC3E}">
        <p14:creationId xmlns:p14="http://schemas.microsoft.com/office/powerpoint/2010/main" val="18049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E872-51DB-4004-8F5F-BF1CF517E0A3}"/>
              </a:ext>
            </a:extLst>
          </p:cNvPr>
          <p:cNvSpPr>
            <a:spLocks noGrp="1"/>
          </p:cNvSpPr>
          <p:nvPr>
            <p:ph type="title"/>
          </p:nvPr>
        </p:nvSpPr>
        <p:spPr/>
        <p:txBody>
          <a:bodyPr/>
          <a:lstStyle/>
          <a:p>
            <a:r>
              <a:rPr lang="en-US" dirty="0"/>
              <a:t>Pass by Reference vs Value - Example</a:t>
            </a:r>
          </a:p>
        </p:txBody>
      </p:sp>
      <p:sp>
        <p:nvSpPr>
          <p:cNvPr id="3" name="Content Placeholder 2">
            <a:extLst>
              <a:ext uri="{FF2B5EF4-FFF2-40B4-BE49-F238E27FC236}">
                <a16:creationId xmlns:a16="http://schemas.microsoft.com/office/drawing/2014/main" id="{22DF2D0A-78A6-4BDA-B987-4C2B6B4CDE29}"/>
              </a:ext>
            </a:extLst>
          </p:cNvPr>
          <p:cNvSpPr>
            <a:spLocks noGrp="1"/>
          </p:cNvSpPr>
          <p:nvPr>
            <p:ph idx="1"/>
          </p:nvPr>
        </p:nvSpPr>
        <p:spPr>
          <a:xfrm>
            <a:off x="677334" y="2244409"/>
            <a:ext cx="8596668" cy="3880773"/>
          </a:xfrm>
        </p:spPr>
        <p:txBody>
          <a:bodyPr>
            <a:normAutofit fontScale="85000" lnSpcReduction="20000"/>
          </a:bodyPr>
          <a:lstStyle/>
          <a:p>
            <a:pPr marL="0" indent="0">
              <a:buNone/>
            </a:pPr>
            <a:r>
              <a:rPr lang="en-US" dirty="0"/>
              <a:t>There is one more example where argument is being passed by reference and the reference is being overwritten inside the called function.</a:t>
            </a:r>
          </a:p>
          <a:p>
            <a:pPr marL="0" indent="0">
              <a:buNone/>
            </a:pPr>
            <a:r>
              <a:rPr lang="en-US" dirty="0"/>
              <a:t># Function definition is here</a:t>
            </a:r>
          </a:p>
          <a:p>
            <a:pPr marL="0" indent="0">
              <a:buNone/>
            </a:pPr>
            <a:r>
              <a:rPr lang="en-US" dirty="0"/>
              <a:t>def </a:t>
            </a:r>
            <a:r>
              <a:rPr lang="en-US" dirty="0" err="1"/>
              <a:t>changeme</a:t>
            </a:r>
            <a:r>
              <a:rPr lang="en-US" dirty="0"/>
              <a:t>( </a:t>
            </a:r>
            <a:r>
              <a:rPr lang="en-US" dirty="0" err="1"/>
              <a:t>mylist</a:t>
            </a:r>
            <a:r>
              <a:rPr lang="en-US" dirty="0"/>
              <a:t> ):</a:t>
            </a:r>
          </a:p>
          <a:p>
            <a:pPr marL="0" indent="0">
              <a:buNone/>
            </a:pPr>
            <a:r>
              <a:rPr lang="en-US" dirty="0"/>
              <a:t>   "This changes a passed list into this function"</a:t>
            </a:r>
          </a:p>
          <a:p>
            <a:pPr marL="0" indent="0">
              <a:buNone/>
            </a:pPr>
            <a:r>
              <a:rPr lang="en-US" dirty="0"/>
              <a:t>   </a:t>
            </a:r>
            <a:r>
              <a:rPr lang="en-US" dirty="0" err="1"/>
              <a:t>mylist</a:t>
            </a:r>
            <a:r>
              <a:rPr lang="en-US" dirty="0"/>
              <a:t> = [1,2,3,4]; # This would assig new reference in </a:t>
            </a:r>
            <a:r>
              <a:rPr lang="en-US" dirty="0" err="1"/>
              <a:t>mylist</a:t>
            </a:r>
            <a:endParaRPr lang="en-US" dirty="0"/>
          </a:p>
          <a:p>
            <a:pPr marL="0" indent="0">
              <a:buNone/>
            </a:pPr>
            <a:r>
              <a:rPr lang="en-US" dirty="0"/>
              <a:t>   print "Values inside the function: ", </a:t>
            </a:r>
            <a:r>
              <a:rPr lang="en-US" dirty="0" err="1"/>
              <a:t>mylist</a:t>
            </a:r>
            <a:endParaRPr lang="en-US" dirty="0"/>
          </a:p>
          <a:p>
            <a:pPr marL="0" indent="0">
              <a:buNone/>
            </a:pPr>
            <a:r>
              <a:rPr lang="en-US" dirty="0"/>
              <a:t>   return</a:t>
            </a:r>
          </a:p>
          <a:p>
            <a:pPr marL="0" indent="0">
              <a:buNone/>
            </a:pPr>
            <a:endParaRPr lang="en-US" dirty="0"/>
          </a:p>
          <a:p>
            <a:pPr marL="0" indent="0">
              <a:buNone/>
            </a:pPr>
            <a:r>
              <a:rPr lang="en-US" dirty="0"/>
              <a:t># Now you can call </a:t>
            </a:r>
            <a:r>
              <a:rPr lang="en-US" dirty="0" err="1"/>
              <a:t>changeme</a:t>
            </a:r>
            <a:r>
              <a:rPr lang="en-US" dirty="0"/>
              <a:t> function</a:t>
            </a:r>
          </a:p>
          <a:p>
            <a:pPr marL="0" indent="0">
              <a:buNone/>
            </a:pPr>
            <a:r>
              <a:rPr lang="en-US" dirty="0" err="1"/>
              <a:t>mylist</a:t>
            </a:r>
            <a:r>
              <a:rPr lang="en-US" dirty="0"/>
              <a:t> = [10,20,30];</a:t>
            </a:r>
          </a:p>
          <a:p>
            <a:pPr marL="0" indent="0">
              <a:buNone/>
            </a:pPr>
            <a:r>
              <a:rPr lang="en-US" dirty="0" err="1"/>
              <a:t>changeme</a:t>
            </a:r>
            <a:r>
              <a:rPr lang="en-US" dirty="0"/>
              <a:t>( </a:t>
            </a:r>
            <a:r>
              <a:rPr lang="en-US" dirty="0" err="1"/>
              <a:t>mylist</a:t>
            </a:r>
            <a:r>
              <a:rPr lang="en-US" dirty="0"/>
              <a:t> );</a:t>
            </a:r>
          </a:p>
          <a:p>
            <a:pPr marL="0" indent="0">
              <a:buNone/>
            </a:pPr>
            <a:r>
              <a:rPr lang="en-US" dirty="0"/>
              <a:t>print "Values outside the function: ", </a:t>
            </a:r>
            <a:r>
              <a:rPr lang="en-US" dirty="0" err="1"/>
              <a:t>mylist</a:t>
            </a:r>
            <a:endParaRPr lang="en-US" dirty="0"/>
          </a:p>
        </p:txBody>
      </p:sp>
    </p:spTree>
    <p:extLst>
      <p:ext uri="{BB962C8B-B14F-4D97-AF65-F5344CB8AC3E}">
        <p14:creationId xmlns:p14="http://schemas.microsoft.com/office/powerpoint/2010/main" val="102680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1D9D-8A24-44A3-A43E-49180FD10324}"/>
              </a:ext>
            </a:extLst>
          </p:cNvPr>
          <p:cNvSpPr>
            <a:spLocks noGrp="1"/>
          </p:cNvSpPr>
          <p:nvPr>
            <p:ph type="title"/>
          </p:nvPr>
        </p:nvSpPr>
        <p:spPr/>
        <p:txBody>
          <a:bodyPr/>
          <a:lstStyle/>
          <a:p>
            <a:r>
              <a:rPr lang="en-US" dirty="0"/>
              <a:t>Bitwise Operators supported by Python</a:t>
            </a:r>
          </a:p>
        </p:txBody>
      </p:sp>
      <p:pic>
        <p:nvPicPr>
          <p:cNvPr id="4" name="Content Placeholder 3">
            <a:extLst>
              <a:ext uri="{FF2B5EF4-FFF2-40B4-BE49-F238E27FC236}">
                <a16:creationId xmlns:a16="http://schemas.microsoft.com/office/drawing/2014/main" id="{58B9A82C-671E-4334-8F6F-014AD3EFE552}"/>
              </a:ext>
            </a:extLst>
          </p:cNvPr>
          <p:cNvPicPr>
            <a:picLocks noGrp="1" noChangeAspect="1"/>
          </p:cNvPicPr>
          <p:nvPr>
            <p:ph idx="1"/>
          </p:nvPr>
        </p:nvPicPr>
        <p:blipFill>
          <a:blip r:embed="rId2"/>
          <a:stretch>
            <a:fillRect/>
          </a:stretch>
        </p:blipFill>
        <p:spPr>
          <a:xfrm>
            <a:off x="1851378" y="2160588"/>
            <a:ext cx="6062133" cy="3881437"/>
          </a:xfrm>
          <a:prstGeom prst="rect">
            <a:avLst/>
          </a:prstGeom>
        </p:spPr>
      </p:pic>
    </p:spTree>
    <p:extLst>
      <p:ext uri="{BB962C8B-B14F-4D97-AF65-F5344CB8AC3E}">
        <p14:creationId xmlns:p14="http://schemas.microsoft.com/office/powerpoint/2010/main" val="1503922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E872-51DB-4004-8F5F-BF1CF517E0A3}"/>
              </a:ext>
            </a:extLst>
          </p:cNvPr>
          <p:cNvSpPr>
            <a:spLocks noGrp="1"/>
          </p:cNvSpPr>
          <p:nvPr>
            <p:ph type="title"/>
          </p:nvPr>
        </p:nvSpPr>
        <p:spPr/>
        <p:txBody>
          <a:bodyPr/>
          <a:lstStyle/>
          <a:p>
            <a:r>
              <a:rPr lang="en-US" dirty="0"/>
              <a:t>Pass by Reference vs Value - Example</a:t>
            </a:r>
          </a:p>
        </p:txBody>
      </p:sp>
      <p:sp>
        <p:nvSpPr>
          <p:cNvPr id="3" name="Content Placeholder 2">
            <a:extLst>
              <a:ext uri="{FF2B5EF4-FFF2-40B4-BE49-F238E27FC236}">
                <a16:creationId xmlns:a16="http://schemas.microsoft.com/office/drawing/2014/main" id="{22DF2D0A-78A6-4BDA-B987-4C2B6B4CDE29}"/>
              </a:ext>
            </a:extLst>
          </p:cNvPr>
          <p:cNvSpPr>
            <a:spLocks noGrp="1"/>
          </p:cNvSpPr>
          <p:nvPr>
            <p:ph idx="1"/>
          </p:nvPr>
        </p:nvSpPr>
        <p:spPr/>
        <p:txBody>
          <a:bodyPr>
            <a:normAutofit/>
          </a:bodyPr>
          <a:lstStyle/>
          <a:p>
            <a:pPr marL="0" indent="0">
              <a:buNone/>
            </a:pPr>
            <a:r>
              <a:rPr lang="en-US" dirty="0"/>
              <a:t>The parameter </a:t>
            </a:r>
            <a:r>
              <a:rPr lang="en-US" i="1" dirty="0" err="1"/>
              <a:t>mylist</a:t>
            </a:r>
            <a:r>
              <a:rPr lang="en-US" dirty="0"/>
              <a:t> is local to the function </a:t>
            </a:r>
            <a:r>
              <a:rPr lang="en-US" dirty="0" err="1"/>
              <a:t>changeme</a:t>
            </a:r>
            <a:r>
              <a:rPr lang="en-US" dirty="0"/>
              <a:t>. Changing </a:t>
            </a:r>
            <a:r>
              <a:rPr lang="en-US" dirty="0" err="1"/>
              <a:t>mylist</a:t>
            </a:r>
            <a:r>
              <a:rPr lang="en-US" dirty="0"/>
              <a:t> within the function does not affect </a:t>
            </a:r>
            <a:r>
              <a:rPr lang="en-US" i="1" dirty="0" err="1"/>
              <a:t>mylist</a:t>
            </a:r>
            <a:r>
              <a:rPr lang="en-US" dirty="0"/>
              <a:t>. The function accomplishes nothing and finally this would produce the following result −</a:t>
            </a:r>
          </a:p>
          <a:p>
            <a:pPr marL="0" indent="0">
              <a:buNone/>
            </a:pPr>
            <a:r>
              <a:rPr lang="en-US" dirty="0"/>
              <a:t>Values inside the function:  [1, 2, 3, 4]</a:t>
            </a:r>
          </a:p>
          <a:p>
            <a:pPr marL="0" indent="0">
              <a:buNone/>
            </a:pPr>
            <a:r>
              <a:rPr lang="en-US" dirty="0"/>
              <a:t>Values outside the function:  [10, 20, 30]</a:t>
            </a:r>
          </a:p>
        </p:txBody>
      </p:sp>
    </p:spTree>
    <p:extLst>
      <p:ext uri="{BB962C8B-B14F-4D97-AF65-F5344CB8AC3E}">
        <p14:creationId xmlns:p14="http://schemas.microsoft.com/office/powerpoint/2010/main" val="107246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470D-F7EA-4D34-AAA1-4B70231E9690}"/>
              </a:ext>
            </a:extLst>
          </p:cNvPr>
          <p:cNvSpPr>
            <a:spLocks noGrp="1"/>
          </p:cNvSpPr>
          <p:nvPr>
            <p:ph type="title"/>
          </p:nvPr>
        </p:nvSpPr>
        <p:spPr/>
        <p:txBody>
          <a:bodyPr/>
          <a:lstStyle/>
          <a:p>
            <a:r>
              <a:rPr lang="en-US" dirty="0"/>
              <a:t>Function Arguments</a:t>
            </a:r>
          </a:p>
        </p:txBody>
      </p:sp>
      <p:sp>
        <p:nvSpPr>
          <p:cNvPr id="3" name="Content Placeholder 2">
            <a:extLst>
              <a:ext uri="{FF2B5EF4-FFF2-40B4-BE49-F238E27FC236}">
                <a16:creationId xmlns:a16="http://schemas.microsoft.com/office/drawing/2014/main" id="{91CEEBE3-90CF-471C-B16D-0ECD682993B5}"/>
              </a:ext>
            </a:extLst>
          </p:cNvPr>
          <p:cNvSpPr>
            <a:spLocks noGrp="1"/>
          </p:cNvSpPr>
          <p:nvPr>
            <p:ph idx="1"/>
          </p:nvPr>
        </p:nvSpPr>
        <p:spPr/>
        <p:txBody>
          <a:bodyPr/>
          <a:lstStyle/>
          <a:p>
            <a:pPr marL="0" indent="0">
              <a:buNone/>
            </a:pPr>
            <a:r>
              <a:rPr lang="en-US" dirty="0"/>
              <a:t>You can call a function by using the following types of formal arguments −</a:t>
            </a:r>
          </a:p>
          <a:p>
            <a:pPr lvl="0"/>
            <a:r>
              <a:rPr lang="en-US" dirty="0"/>
              <a:t>Required arguments</a:t>
            </a:r>
          </a:p>
          <a:p>
            <a:pPr lvl="0"/>
            <a:r>
              <a:rPr lang="en-US" dirty="0"/>
              <a:t>Keyword arguments</a:t>
            </a:r>
          </a:p>
          <a:p>
            <a:pPr lvl="0"/>
            <a:r>
              <a:rPr lang="en-US" dirty="0"/>
              <a:t>Default arguments</a:t>
            </a:r>
          </a:p>
          <a:p>
            <a:pPr lvl="0"/>
            <a:r>
              <a:rPr lang="en-US" dirty="0"/>
              <a:t>Variable-length arguments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7886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470D-F7EA-4D34-AAA1-4B70231E9690}"/>
              </a:ext>
            </a:extLst>
          </p:cNvPr>
          <p:cNvSpPr>
            <a:spLocks noGrp="1"/>
          </p:cNvSpPr>
          <p:nvPr>
            <p:ph type="title"/>
          </p:nvPr>
        </p:nvSpPr>
        <p:spPr/>
        <p:txBody>
          <a:bodyPr/>
          <a:lstStyle/>
          <a:p>
            <a:r>
              <a:rPr lang="en-US" dirty="0"/>
              <a:t>Function Arguments</a:t>
            </a:r>
          </a:p>
        </p:txBody>
      </p:sp>
      <p:sp>
        <p:nvSpPr>
          <p:cNvPr id="3" name="Content Placeholder 2">
            <a:extLst>
              <a:ext uri="{FF2B5EF4-FFF2-40B4-BE49-F238E27FC236}">
                <a16:creationId xmlns:a16="http://schemas.microsoft.com/office/drawing/2014/main" id="{91CEEBE3-90CF-471C-B16D-0ECD682993B5}"/>
              </a:ext>
            </a:extLst>
          </p:cNvPr>
          <p:cNvSpPr>
            <a:spLocks noGrp="1"/>
          </p:cNvSpPr>
          <p:nvPr>
            <p:ph idx="1"/>
          </p:nvPr>
        </p:nvSpPr>
        <p:spPr/>
        <p:txBody>
          <a:bodyPr>
            <a:normAutofit fontScale="77500" lnSpcReduction="20000"/>
          </a:bodyPr>
          <a:lstStyle/>
          <a:p>
            <a:pPr marL="0" indent="0">
              <a:buNone/>
            </a:pPr>
            <a:r>
              <a:rPr lang="en-US" b="1" dirty="0"/>
              <a:t>Required arguments</a:t>
            </a:r>
          </a:p>
          <a:p>
            <a:r>
              <a:rPr lang="en-US" dirty="0"/>
              <a:t>Required arguments are the arguments passed to a function in correct positional order. Here, the number of arguments in the function call should match exactly with the function definition.</a:t>
            </a:r>
          </a:p>
          <a:p>
            <a:r>
              <a:rPr lang="en-US" dirty="0"/>
              <a:t>To call the function </a:t>
            </a:r>
            <a:r>
              <a:rPr lang="en-US" i="1" dirty="0" err="1"/>
              <a:t>printme</a:t>
            </a:r>
            <a:r>
              <a:rPr lang="en-US" i="1" dirty="0"/>
              <a:t>()</a:t>
            </a:r>
            <a:r>
              <a:rPr lang="en-US" dirty="0"/>
              <a:t>, you definitely need to pass one argument, otherwise it gives a syntax error as follows −</a:t>
            </a:r>
          </a:p>
          <a:p>
            <a:pPr marL="0" indent="0">
              <a:buNone/>
            </a:pPr>
            <a:r>
              <a:rPr lang="en-US" dirty="0"/>
              <a:t># Function definition is here</a:t>
            </a:r>
          </a:p>
          <a:p>
            <a:pPr marL="0" indent="0">
              <a:buNone/>
            </a:pPr>
            <a:r>
              <a:rPr lang="en-US" dirty="0"/>
              <a:t>def </a:t>
            </a:r>
            <a:r>
              <a:rPr lang="en-US" dirty="0" err="1"/>
              <a:t>printme</a:t>
            </a:r>
            <a:r>
              <a:rPr lang="en-US" dirty="0"/>
              <a:t>( str ):</a:t>
            </a:r>
          </a:p>
          <a:p>
            <a:pPr marL="0" indent="0">
              <a:buNone/>
            </a:pPr>
            <a:r>
              <a:rPr lang="en-US" dirty="0"/>
              <a:t>   "This prints a passed string into this function"</a:t>
            </a:r>
          </a:p>
          <a:p>
            <a:pPr marL="0" indent="0">
              <a:buNone/>
            </a:pPr>
            <a:r>
              <a:rPr lang="en-US" dirty="0"/>
              <a:t>   print str</a:t>
            </a:r>
          </a:p>
          <a:p>
            <a:pPr marL="0" indent="0">
              <a:buNone/>
            </a:pPr>
            <a:r>
              <a:rPr lang="en-US" dirty="0"/>
              <a:t>   return;</a:t>
            </a:r>
          </a:p>
          <a:p>
            <a:pPr marL="0" indent="0">
              <a:buNone/>
            </a:pPr>
            <a:endParaRPr lang="en-US" dirty="0"/>
          </a:p>
          <a:p>
            <a:pPr marL="0" indent="0">
              <a:buNone/>
            </a:pPr>
            <a:r>
              <a:rPr lang="en-US" dirty="0"/>
              <a:t># Now you can call </a:t>
            </a:r>
            <a:r>
              <a:rPr lang="en-US" dirty="0" err="1"/>
              <a:t>printme</a:t>
            </a:r>
            <a:r>
              <a:rPr lang="en-US" dirty="0"/>
              <a:t> function</a:t>
            </a:r>
          </a:p>
          <a:p>
            <a:pPr marL="0" indent="0">
              <a:buNone/>
            </a:pPr>
            <a:r>
              <a:rPr lang="en-US" dirty="0" err="1"/>
              <a:t>printme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4124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7D2B-7AA8-4358-958F-37E4F5D88724}"/>
              </a:ext>
            </a:extLst>
          </p:cNvPr>
          <p:cNvSpPr>
            <a:spLocks noGrp="1"/>
          </p:cNvSpPr>
          <p:nvPr>
            <p:ph type="title"/>
          </p:nvPr>
        </p:nvSpPr>
        <p:spPr/>
        <p:txBody>
          <a:bodyPr/>
          <a:lstStyle/>
          <a:p>
            <a:r>
              <a:rPr lang="en-US" dirty="0"/>
              <a:t>Keyword arguments</a:t>
            </a:r>
            <a:br>
              <a:rPr lang="en-US" dirty="0"/>
            </a:br>
            <a:endParaRPr lang="en-US" dirty="0"/>
          </a:p>
        </p:txBody>
      </p:sp>
      <p:sp>
        <p:nvSpPr>
          <p:cNvPr id="3" name="Content Placeholder 2">
            <a:extLst>
              <a:ext uri="{FF2B5EF4-FFF2-40B4-BE49-F238E27FC236}">
                <a16:creationId xmlns:a16="http://schemas.microsoft.com/office/drawing/2014/main" id="{099D8A4A-C8FF-487E-841D-2E056149D7E5}"/>
              </a:ext>
            </a:extLst>
          </p:cNvPr>
          <p:cNvSpPr>
            <a:spLocks noGrp="1"/>
          </p:cNvSpPr>
          <p:nvPr>
            <p:ph idx="1"/>
          </p:nvPr>
        </p:nvSpPr>
        <p:spPr/>
        <p:txBody>
          <a:bodyPr>
            <a:normAutofit fontScale="85000" lnSpcReduction="20000"/>
          </a:bodyPr>
          <a:lstStyle/>
          <a:p>
            <a:pPr marL="0" indent="0">
              <a:buNone/>
            </a:pPr>
            <a:r>
              <a:rPr lang="en-US" dirty="0"/>
              <a:t>Keyword arguments are related to the function calls. When you use keyword arguments in a function call, the caller identifies the arguments by the parameter name.</a:t>
            </a:r>
          </a:p>
          <a:p>
            <a:pPr marL="0" indent="0">
              <a:buNone/>
            </a:pPr>
            <a:r>
              <a:rPr lang="en-US" dirty="0"/>
              <a:t>This allows you to skip arguments or place them out of order because the Python interpreter is able to use the keywords provided to match the values with parameters. You can also make keyword calls to the </a:t>
            </a:r>
            <a:r>
              <a:rPr lang="en-US" i="1" dirty="0" err="1"/>
              <a:t>printme</a:t>
            </a:r>
            <a:r>
              <a:rPr lang="en-US" i="1" dirty="0"/>
              <a:t>()</a:t>
            </a:r>
            <a:r>
              <a:rPr lang="en-US" dirty="0"/>
              <a:t> function in the following ways −</a:t>
            </a:r>
          </a:p>
          <a:p>
            <a:pPr marL="0" indent="0">
              <a:buNone/>
            </a:pPr>
            <a:r>
              <a:rPr lang="en-US" dirty="0"/>
              <a:t># Function definition is here</a:t>
            </a:r>
          </a:p>
          <a:p>
            <a:pPr marL="0" indent="0">
              <a:buNone/>
            </a:pPr>
            <a:r>
              <a:rPr lang="en-US" dirty="0"/>
              <a:t>def </a:t>
            </a:r>
            <a:r>
              <a:rPr lang="en-US" dirty="0" err="1"/>
              <a:t>printme</a:t>
            </a:r>
            <a:r>
              <a:rPr lang="en-US" dirty="0"/>
              <a:t>( str ):</a:t>
            </a:r>
          </a:p>
          <a:p>
            <a:pPr marL="0" indent="0">
              <a:buNone/>
            </a:pPr>
            <a:r>
              <a:rPr lang="en-US" dirty="0"/>
              <a:t>   "This prints a passed string into this function"</a:t>
            </a:r>
          </a:p>
          <a:p>
            <a:pPr marL="0" indent="0">
              <a:buNone/>
            </a:pPr>
            <a:r>
              <a:rPr lang="en-US" dirty="0"/>
              <a:t>   print str</a:t>
            </a:r>
          </a:p>
          <a:p>
            <a:pPr marL="0" indent="0">
              <a:buNone/>
            </a:pPr>
            <a:r>
              <a:rPr lang="en-US" dirty="0"/>
              <a:t>   return;</a:t>
            </a:r>
          </a:p>
          <a:p>
            <a:pPr marL="0" indent="0">
              <a:buNone/>
            </a:pPr>
            <a:endParaRPr lang="en-US" dirty="0"/>
          </a:p>
          <a:p>
            <a:pPr marL="0" indent="0">
              <a:buNone/>
            </a:pPr>
            <a:r>
              <a:rPr lang="en-US" dirty="0"/>
              <a:t># Now you can call </a:t>
            </a:r>
            <a:r>
              <a:rPr lang="en-US" dirty="0" err="1"/>
              <a:t>printme</a:t>
            </a:r>
            <a:r>
              <a:rPr lang="en-US" dirty="0"/>
              <a:t> function</a:t>
            </a:r>
          </a:p>
          <a:p>
            <a:pPr marL="0" indent="0">
              <a:buNone/>
            </a:pPr>
            <a:r>
              <a:rPr lang="en-US" dirty="0" err="1"/>
              <a:t>printme</a:t>
            </a:r>
            <a:r>
              <a:rPr lang="en-US" dirty="0"/>
              <a:t>( str = "My string")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15190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7D2B-7AA8-4358-958F-37E4F5D88724}"/>
              </a:ext>
            </a:extLst>
          </p:cNvPr>
          <p:cNvSpPr>
            <a:spLocks noGrp="1"/>
          </p:cNvSpPr>
          <p:nvPr>
            <p:ph type="title"/>
          </p:nvPr>
        </p:nvSpPr>
        <p:spPr/>
        <p:txBody>
          <a:bodyPr/>
          <a:lstStyle/>
          <a:p>
            <a:r>
              <a:rPr lang="en-US" dirty="0"/>
              <a:t>Default arguments</a:t>
            </a:r>
            <a:br>
              <a:rPr lang="en-US" dirty="0"/>
            </a:br>
            <a:endParaRPr lang="en-US" dirty="0"/>
          </a:p>
        </p:txBody>
      </p:sp>
      <p:sp>
        <p:nvSpPr>
          <p:cNvPr id="3" name="Content Placeholder 2">
            <a:extLst>
              <a:ext uri="{FF2B5EF4-FFF2-40B4-BE49-F238E27FC236}">
                <a16:creationId xmlns:a16="http://schemas.microsoft.com/office/drawing/2014/main" id="{099D8A4A-C8FF-487E-841D-2E056149D7E5}"/>
              </a:ext>
            </a:extLst>
          </p:cNvPr>
          <p:cNvSpPr>
            <a:spLocks noGrp="1"/>
          </p:cNvSpPr>
          <p:nvPr>
            <p:ph idx="1"/>
          </p:nvPr>
        </p:nvSpPr>
        <p:spPr/>
        <p:txBody>
          <a:bodyPr>
            <a:normAutofit fontScale="85000" lnSpcReduction="20000"/>
          </a:bodyPr>
          <a:lstStyle/>
          <a:p>
            <a:pPr marL="0" indent="0">
              <a:buNone/>
            </a:pPr>
            <a:r>
              <a:rPr lang="en-US" dirty="0"/>
              <a:t>A default argument is an argument that assumes a default value if a value is not provided in the function call for that argument. The following example gives an idea on default arguments, it prints default age if it is not passed −</a:t>
            </a:r>
          </a:p>
          <a:p>
            <a:pPr marL="0" indent="0">
              <a:buNone/>
            </a:pPr>
            <a:r>
              <a:rPr lang="en-US" dirty="0"/>
              <a:t># Function definition is here</a:t>
            </a:r>
          </a:p>
          <a:p>
            <a:pPr marL="0" indent="0">
              <a:buNone/>
            </a:pPr>
            <a:r>
              <a:rPr lang="en-US" dirty="0"/>
              <a:t>def </a:t>
            </a:r>
            <a:r>
              <a:rPr lang="en-US" dirty="0" err="1"/>
              <a:t>printinfo</a:t>
            </a:r>
            <a:r>
              <a:rPr lang="en-US" dirty="0"/>
              <a:t>( name, age = 35 ):</a:t>
            </a:r>
          </a:p>
          <a:p>
            <a:pPr marL="0" indent="0">
              <a:buNone/>
            </a:pPr>
            <a:r>
              <a:rPr lang="en-US" dirty="0"/>
              <a:t>   "This prints a passed info into this function"</a:t>
            </a:r>
          </a:p>
          <a:p>
            <a:pPr marL="0" indent="0">
              <a:buNone/>
            </a:pPr>
            <a:r>
              <a:rPr lang="en-US" dirty="0"/>
              <a:t>   print "Name: ", name</a:t>
            </a:r>
          </a:p>
          <a:p>
            <a:pPr marL="0" indent="0">
              <a:buNone/>
            </a:pPr>
            <a:r>
              <a:rPr lang="en-US" dirty="0"/>
              <a:t>   print "Age ", age</a:t>
            </a:r>
          </a:p>
          <a:p>
            <a:pPr marL="0" indent="0">
              <a:buNone/>
            </a:pPr>
            <a:r>
              <a:rPr lang="en-US" dirty="0"/>
              <a:t>   return;</a:t>
            </a:r>
          </a:p>
          <a:p>
            <a:pPr marL="0" indent="0">
              <a:buNone/>
            </a:pPr>
            <a:endParaRPr lang="en-US" dirty="0"/>
          </a:p>
          <a:p>
            <a:pPr marL="0" indent="0">
              <a:buNone/>
            </a:pPr>
            <a:r>
              <a:rPr lang="en-US" dirty="0"/>
              <a:t># Now you can call </a:t>
            </a:r>
            <a:r>
              <a:rPr lang="en-US" dirty="0" err="1"/>
              <a:t>printinfo</a:t>
            </a:r>
            <a:r>
              <a:rPr lang="en-US" dirty="0"/>
              <a:t> function</a:t>
            </a:r>
          </a:p>
          <a:p>
            <a:pPr marL="0" indent="0">
              <a:buNone/>
            </a:pPr>
            <a:r>
              <a:rPr lang="en-US" dirty="0" err="1"/>
              <a:t>printinfo</a:t>
            </a:r>
            <a:r>
              <a:rPr lang="en-US" dirty="0"/>
              <a:t>( age=50, name="</a:t>
            </a:r>
            <a:r>
              <a:rPr lang="en-US" dirty="0" err="1"/>
              <a:t>miki</a:t>
            </a:r>
            <a:r>
              <a:rPr lang="en-US" dirty="0"/>
              <a:t>" )</a:t>
            </a:r>
          </a:p>
          <a:p>
            <a:pPr marL="0" indent="0">
              <a:buNone/>
            </a:pPr>
            <a:r>
              <a:rPr lang="en-US" dirty="0" err="1"/>
              <a:t>printinfo</a:t>
            </a:r>
            <a:r>
              <a:rPr lang="en-US" dirty="0"/>
              <a:t>( name="</a:t>
            </a:r>
            <a:r>
              <a:rPr lang="en-US" dirty="0" err="1"/>
              <a:t>miki</a:t>
            </a:r>
            <a:r>
              <a:rPr lang="en-US" dirty="0"/>
              <a:t>" )</a:t>
            </a:r>
          </a:p>
          <a:p>
            <a:pPr marL="0" indent="0">
              <a:buNone/>
            </a:pPr>
            <a:endParaRPr lang="en-US" dirty="0"/>
          </a:p>
        </p:txBody>
      </p:sp>
    </p:spTree>
    <p:extLst>
      <p:ext uri="{BB962C8B-B14F-4D97-AF65-F5344CB8AC3E}">
        <p14:creationId xmlns:p14="http://schemas.microsoft.com/office/powerpoint/2010/main" val="4168022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7D2B-7AA8-4358-958F-37E4F5D88724}"/>
              </a:ext>
            </a:extLst>
          </p:cNvPr>
          <p:cNvSpPr>
            <a:spLocks noGrp="1"/>
          </p:cNvSpPr>
          <p:nvPr>
            <p:ph type="title"/>
          </p:nvPr>
        </p:nvSpPr>
        <p:spPr/>
        <p:txBody>
          <a:bodyPr/>
          <a:lstStyle/>
          <a:p>
            <a:r>
              <a:rPr lang="en-US" dirty="0"/>
              <a:t>Variable-length arguments</a:t>
            </a:r>
            <a:br>
              <a:rPr lang="en-US" dirty="0"/>
            </a:br>
            <a:endParaRPr lang="en-US" dirty="0"/>
          </a:p>
        </p:txBody>
      </p:sp>
      <p:sp>
        <p:nvSpPr>
          <p:cNvPr id="3" name="Content Placeholder 2">
            <a:extLst>
              <a:ext uri="{FF2B5EF4-FFF2-40B4-BE49-F238E27FC236}">
                <a16:creationId xmlns:a16="http://schemas.microsoft.com/office/drawing/2014/main" id="{099D8A4A-C8FF-487E-841D-2E056149D7E5}"/>
              </a:ext>
            </a:extLst>
          </p:cNvPr>
          <p:cNvSpPr>
            <a:spLocks noGrp="1"/>
          </p:cNvSpPr>
          <p:nvPr>
            <p:ph idx="1"/>
          </p:nvPr>
        </p:nvSpPr>
        <p:spPr/>
        <p:txBody>
          <a:bodyPr>
            <a:noAutofit/>
          </a:bodyPr>
          <a:lstStyle/>
          <a:p>
            <a:pPr marL="0" indent="0">
              <a:buNone/>
            </a:pPr>
            <a:r>
              <a:rPr lang="en-US" sz="1600" dirty="0">
                <a:latin typeface="Calibri" panose="020F0502020204030204" pitchFamily="34" charset="0"/>
                <a:cs typeface="Calibri" panose="020F0502020204030204" pitchFamily="34" charset="0"/>
              </a:rPr>
              <a:t>You may need to process a function for more arguments than you specified while defining the function. These arguments are called variable-length arguments and are not named in the function definition, unlike required and default arguments.</a:t>
            </a:r>
          </a:p>
          <a:p>
            <a:pPr marL="0" indent="0">
              <a:buNone/>
            </a:pPr>
            <a:r>
              <a:rPr lang="en-US" sz="1600" dirty="0">
                <a:latin typeface="Calibri" panose="020F0502020204030204" pitchFamily="34" charset="0"/>
                <a:cs typeface="Calibri" panose="020F0502020204030204" pitchFamily="34" charset="0"/>
              </a:rPr>
              <a:t>Syntax for a function with non-keyword variable arguments is this −</a:t>
            </a:r>
          </a:p>
          <a:p>
            <a:pPr marL="0" indent="0">
              <a:buNone/>
            </a:pPr>
            <a:r>
              <a:rPr lang="en-US" sz="1600" dirty="0">
                <a:latin typeface="Calibri" panose="020F0502020204030204" pitchFamily="34" charset="0"/>
                <a:cs typeface="Calibri" panose="020F0502020204030204" pitchFamily="34" charset="0"/>
              </a:rPr>
              <a:t>def </a:t>
            </a:r>
            <a:r>
              <a:rPr lang="en-US" sz="1600" dirty="0" err="1">
                <a:latin typeface="Calibri" panose="020F0502020204030204" pitchFamily="34" charset="0"/>
                <a:cs typeface="Calibri" panose="020F0502020204030204" pitchFamily="34" charset="0"/>
              </a:rPr>
              <a:t>functionname</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formal_args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var_args_tuple</a:t>
            </a:r>
            <a:r>
              <a:rPr lang="en-US" sz="1600" dirty="0">
                <a:latin typeface="Calibri" panose="020F0502020204030204" pitchFamily="34" charset="0"/>
                <a:cs typeface="Calibri" panose="020F0502020204030204" pitchFamily="34" charset="0"/>
              </a:rPr>
              <a:t> ):</a:t>
            </a:r>
          </a:p>
          <a:p>
            <a:pPr marL="0" indent="0">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function_docstring</a:t>
            </a:r>
            <a:r>
              <a:rPr lang="en-US" sz="1600" dirty="0">
                <a:latin typeface="Calibri" panose="020F0502020204030204" pitchFamily="34" charset="0"/>
                <a:cs typeface="Calibri" panose="020F0502020204030204" pitchFamily="34" charset="0"/>
              </a:rPr>
              <a:t>"</a:t>
            </a:r>
          </a:p>
          <a:p>
            <a:pPr marL="0" indent="0">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function_suite</a:t>
            </a: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   return [expression]</a:t>
            </a:r>
          </a:p>
          <a:p>
            <a:pPr marL="0" indent="0">
              <a:buNone/>
            </a:pPr>
            <a:r>
              <a:rPr lang="en-US" sz="1600" dirty="0">
                <a:latin typeface="Calibri" panose="020F0502020204030204" pitchFamily="34" charset="0"/>
                <a:cs typeface="Calibri" panose="020F0502020204030204" pitchFamily="34" charset="0"/>
              </a:rPr>
              <a:t>An asterisk (*) is placed before the variable name that holds the values of all </a:t>
            </a:r>
            <a:r>
              <a:rPr lang="en-US" sz="1600" dirty="0" err="1">
                <a:latin typeface="Calibri" panose="020F0502020204030204" pitchFamily="34" charset="0"/>
                <a:cs typeface="Calibri" panose="020F0502020204030204" pitchFamily="34" charset="0"/>
              </a:rPr>
              <a:t>nonkeyword</a:t>
            </a:r>
            <a:r>
              <a:rPr lang="en-US" sz="1600" dirty="0">
                <a:latin typeface="Calibri" panose="020F0502020204030204" pitchFamily="34" charset="0"/>
                <a:cs typeface="Calibri" panose="020F0502020204030204" pitchFamily="34" charset="0"/>
              </a:rPr>
              <a:t> variable arguments. This tuple remains empty if no additional arguments are specified during the function call. </a:t>
            </a:r>
          </a:p>
        </p:txBody>
      </p:sp>
    </p:spTree>
    <p:extLst>
      <p:ext uri="{BB962C8B-B14F-4D97-AF65-F5344CB8AC3E}">
        <p14:creationId xmlns:p14="http://schemas.microsoft.com/office/powerpoint/2010/main" val="135325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7D2B-7AA8-4358-958F-37E4F5D88724}"/>
              </a:ext>
            </a:extLst>
          </p:cNvPr>
          <p:cNvSpPr>
            <a:spLocks noGrp="1"/>
          </p:cNvSpPr>
          <p:nvPr>
            <p:ph type="title"/>
          </p:nvPr>
        </p:nvSpPr>
        <p:spPr/>
        <p:txBody>
          <a:bodyPr/>
          <a:lstStyle/>
          <a:p>
            <a:r>
              <a:rPr lang="en-US" dirty="0"/>
              <a:t>Variable-length arguments</a:t>
            </a:r>
            <a:br>
              <a:rPr lang="en-US" dirty="0"/>
            </a:br>
            <a:endParaRPr lang="en-US" dirty="0"/>
          </a:p>
        </p:txBody>
      </p:sp>
      <p:sp>
        <p:nvSpPr>
          <p:cNvPr id="3" name="Content Placeholder 2">
            <a:extLst>
              <a:ext uri="{FF2B5EF4-FFF2-40B4-BE49-F238E27FC236}">
                <a16:creationId xmlns:a16="http://schemas.microsoft.com/office/drawing/2014/main" id="{099D8A4A-C8FF-487E-841D-2E056149D7E5}"/>
              </a:ext>
            </a:extLst>
          </p:cNvPr>
          <p:cNvSpPr>
            <a:spLocks noGrp="1"/>
          </p:cNvSpPr>
          <p:nvPr>
            <p:ph idx="1"/>
          </p:nvPr>
        </p:nvSpPr>
        <p:spPr>
          <a:xfrm>
            <a:off x="677334" y="2160589"/>
            <a:ext cx="8596668" cy="4156391"/>
          </a:xfrm>
        </p:spPr>
        <p:txBody>
          <a:bodyPr>
            <a:noAutofit/>
          </a:bodyPr>
          <a:lstStyle/>
          <a:p>
            <a:pPr marL="0" indent="0">
              <a:buNone/>
            </a:pPr>
            <a:r>
              <a:rPr lang="en-US" sz="1200" dirty="0">
                <a:latin typeface="Calibri" panose="020F0502020204030204" pitchFamily="34" charset="0"/>
                <a:cs typeface="Calibri" panose="020F0502020204030204" pitchFamily="34" charset="0"/>
              </a:rPr>
              <a:t>Following is a simple example −</a:t>
            </a:r>
          </a:p>
          <a:p>
            <a:pPr marL="0" indent="0">
              <a:buNone/>
            </a:pPr>
            <a:r>
              <a:rPr lang="en-US" sz="1200" dirty="0">
                <a:latin typeface="Calibri" panose="020F0502020204030204" pitchFamily="34" charset="0"/>
                <a:cs typeface="Calibri" panose="020F0502020204030204" pitchFamily="34" charset="0"/>
              </a:rPr>
              <a:t># Function definition is here</a:t>
            </a:r>
          </a:p>
          <a:p>
            <a:pPr marL="0" indent="0">
              <a:buNone/>
            </a:pPr>
            <a:r>
              <a:rPr lang="en-US" sz="1200" dirty="0">
                <a:latin typeface="Calibri" panose="020F0502020204030204" pitchFamily="34" charset="0"/>
                <a:cs typeface="Calibri" panose="020F0502020204030204" pitchFamily="34" charset="0"/>
              </a:rPr>
              <a:t>def </a:t>
            </a:r>
            <a:r>
              <a:rPr lang="en-US" sz="1200" dirty="0" err="1">
                <a:latin typeface="Calibri" panose="020F0502020204030204" pitchFamily="34" charset="0"/>
                <a:cs typeface="Calibri" panose="020F0502020204030204" pitchFamily="34" charset="0"/>
              </a:rPr>
              <a:t>printinfo</a:t>
            </a:r>
            <a:r>
              <a:rPr lang="en-US" sz="1200" dirty="0">
                <a:latin typeface="Calibri" panose="020F0502020204030204" pitchFamily="34" charset="0"/>
                <a:cs typeface="Calibri" panose="020F0502020204030204" pitchFamily="34" charset="0"/>
              </a:rPr>
              <a:t>( arg1, *</a:t>
            </a:r>
            <a:r>
              <a:rPr lang="en-US" sz="1200" dirty="0" err="1">
                <a:latin typeface="Calibri" panose="020F0502020204030204" pitchFamily="34" charset="0"/>
                <a:cs typeface="Calibri" panose="020F0502020204030204" pitchFamily="34" charset="0"/>
              </a:rPr>
              <a:t>vartuple</a:t>
            </a:r>
            <a:r>
              <a:rPr lang="en-US" sz="1200" dirty="0">
                <a:latin typeface="Calibri" panose="020F0502020204030204" pitchFamily="34" charset="0"/>
                <a:cs typeface="Calibri" panose="020F0502020204030204" pitchFamily="34" charset="0"/>
              </a:rPr>
              <a:t> ):</a:t>
            </a:r>
          </a:p>
          <a:p>
            <a:pPr marL="0" indent="0">
              <a:buNone/>
            </a:pPr>
            <a:r>
              <a:rPr lang="en-US" sz="1200" dirty="0">
                <a:latin typeface="Calibri" panose="020F0502020204030204" pitchFamily="34" charset="0"/>
                <a:cs typeface="Calibri" panose="020F0502020204030204" pitchFamily="34" charset="0"/>
              </a:rPr>
              <a:t>   "This prints a variable passed arguments"</a:t>
            </a:r>
          </a:p>
          <a:p>
            <a:pPr marL="0" indent="0">
              <a:buNone/>
            </a:pPr>
            <a:r>
              <a:rPr lang="en-US" sz="1200" dirty="0">
                <a:latin typeface="Calibri" panose="020F0502020204030204" pitchFamily="34" charset="0"/>
                <a:cs typeface="Calibri" panose="020F0502020204030204" pitchFamily="34" charset="0"/>
              </a:rPr>
              <a:t>   print "Output is: "</a:t>
            </a:r>
          </a:p>
          <a:p>
            <a:pPr marL="0" indent="0">
              <a:buNone/>
            </a:pPr>
            <a:r>
              <a:rPr lang="en-US" sz="1200" dirty="0">
                <a:latin typeface="Calibri" panose="020F0502020204030204" pitchFamily="34" charset="0"/>
                <a:cs typeface="Calibri" panose="020F0502020204030204" pitchFamily="34" charset="0"/>
              </a:rPr>
              <a:t>   print arg1</a:t>
            </a:r>
          </a:p>
          <a:p>
            <a:pPr marL="0" indent="0">
              <a:buNone/>
            </a:pPr>
            <a:r>
              <a:rPr lang="en-US" sz="1200" dirty="0">
                <a:latin typeface="Calibri" panose="020F0502020204030204" pitchFamily="34" charset="0"/>
                <a:cs typeface="Calibri" panose="020F0502020204030204" pitchFamily="34" charset="0"/>
              </a:rPr>
              <a:t>   for var in </a:t>
            </a:r>
            <a:r>
              <a:rPr lang="en-US" sz="1200" dirty="0" err="1">
                <a:latin typeface="Calibri" panose="020F0502020204030204" pitchFamily="34" charset="0"/>
                <a:cs typeface="Calibri" panose="020F0502020204030204" pitchFamily="34" charset="0"/>
              </a:rPr>
              <a:t>vartuple</a:t>
            </a:r>
            <a:r>
              <a:rPr lang="en-US" sz="1200" dirty="0">
                <a:latin typeface="Calibri" panose="020F0502020204030204" pitchFamily="34" charset="0"/>
                <a:cs typeface="Calibri" panose="020F0502020204030204" pitchFamily="34" charset="0"/>
              </a:rPr>
              <a:t>:</a:t>
            </a:r>
          </a:p>
          <a:p>
            <a:pPr marL="0" indent="0">
              <a:buNone/>
            </a:pPr>
            <a:r>
              <a:rPr lang="en-US" sz="1200" dirty="0">
                <a:latin typeface="Calibri" panose="020F0502020204030204" pitchFamily="34" charset="0"/>
                <a:cs typeface="Calibri" panose="020F0502020204030204" pitchFamily="34" charset="0"/>
              </a:rPr>
              <a:t>      print var</a:t>
            </a:r>
          </a:p>
          <a:p>
            <a:pPr marL="0" indent="0">
              <a:buNone/>
            </a:pPr>
            <a:r>
              <a:rPr lang="en-US" sz="1200" dirty="0">
                <a:latin typeface="Calibri" panose="020F0502020204030204" pitchFamily="34" charset="0"/>
                <a:cs typeface="Calibri" panose="020F0502020204030204" pitchFamily="34" charset="0"/>
              </a:rPr>
              <a:t>   return;</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alibri" panose="020F0502020204030204" pitchFamily="34" charset="0"/>
                <a:cs typeface="Calibri" panose="020F0502020204030204" pitchFamily="34" charset="0"/>
              </a:rPr>
              <a:t># Now you can call </a:t>
            </a:r>
            <a:r>
              <a:rPr lang="en-US" sz="1200" dirty="0" err="1">
                <a:latin typeface="Calibri" panose="020F0502020204030204" pitchFamily="34" charset="0"/>
                <a:cs typeface="Calibri" panose="020F0502020204030204" pitchFamily="34" charset="0"/>
              </a:rPr>
              <a:t>printinfo</a:t>
            </a:r>
            <a:r>
              <a:rPr lang="en-US" sz="1200" dirty="0">
                <a:latin typeface="Calibri" panose="020F0502020204030204" pitchFamily="34" charset="0"/>
                <a:cs typeface="Calibri" panose="020F0502020204030204" pitchFamily="34" charset="0"/>
              </a:rPr>
              <a:t> function</a:t>
            </a:r>
          </a:p>
          <a:p>
            <a:pPr marL="0" indent="0">
              <a:buNone/>
            </a:pPr>
            <a:r>
              <a:rPr lang="en-US" sz="1200" dirty="0" err="1">
                <a:latin typeface="Calibri" panose="020F0502020204030204" pitchFamily="34" charset="0"/>
                <a:cs typeface="Calibri" panose="020F0502020204030204" pitchFamily="34" charset="0"/>
              </a:rPr>
              <a:t>printinfo</a:t>
            </a:r>
            <a:r>
              <a:rPr lang="en-US" sz="1200" dirty="0">
                <a:latin typeface="Calibri" panose="020F0502020204030204" pitchFamily="34" charset="0"/>
                <a:cs typeface="Calibri" panose="020F0502020204030204" pitchFamily="34" charset="0"/>
              </a:rPr>
              <a:t>( 10 )</a:t>
            </a:r>
          </a:p>
          <a:p>
            <a:pPr marL="0" indent="0">
              <a:buNone/>
            </a:pPr>
            <a:r>
              <a:rPr lang="en-US" sz="1200" dirty="0" err="1">
                <a:latin typeface="Calibri" panose="020F0502020204030204" pitchFamily="34" charset="0"/>
                <a:cs typeface="Calibri" panose="020F0502020204030204" pitchFamily="34" charset="0"/>
              </a:rPr>
              <a:t>printinfo</a:t>
            </a:r>
            <a:r>
              <a:rPr lang="en-US" sz="1200" dirty="0">
                <a:latin typeface="Calibri" panose="020F0502020204030204" pitchFamily="34" charset="0"/>
                <a:cs typeface="Calibri" panose="020F0502020204030204" pitchFamily="34" charset="0"/>
              </a:rPr>
              <a:t>( 70, 60, 50 )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4740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7457-5CE3-4B88-AEF7-4F11EAE92D5B}"/>
              </a:ext>
            </a:extLst>
          </p:cNvPr>
          <p:cNvSpPr>
            <a:spLocks noGrp="1"/>
          </p:cNvSpPr>
          <p:nvPr>
            <p:ph type="title"/>
          </p:nvPr>
        </p:nvSpPr>
        <p:spPr>
          <a:xfrm>
            <a:off x="677334" y="609600"/>
            <a:ext cx="8596668" cy="685800"/>
          </a:xfrm>
        </p:spPr>
        <p:txBody>
          <a:bodyPr>
            <a:normAutofit fontScale="90000"/>
          </a:bodyPr>
          <a:lstStyle/>
          <a:p>
            <a:r>
              <a:rPr lang="en-US" dirty="0"/>
              <a:t>The </a:t>
            </a:r>
            <a:r>
              <a:rPr lang="en-US" i="1" dirty="0"/>
              <a:t>Anonymous</a:t>
            </a:r>
            <a:r>
              <a:rPr lang="en-US" dirty="0"/>
              <a:t> Functions</a:t>
            </a:r>
            <a:br>
              <a:rPr lang="en-US" dirty="0"/>
            </a:br>
            <a:endParaRPr lang="en-US" dirty="0"/>
          </a:p>
        </p:txBody>
      </p:sp>
      <p:sp>
        <p:nvSpPr>
          <p:cNvPr id="3" name="Content Placeholder 2">
            <a:extLst>
              <a:ext uri="{FF2B5EF4-FFF2-40B4-BE49-F238E27FC236}">
                <a16:creationId xmlns:a16="http://schemas.microsoft.com/office/drawing/2014/main" id="{9062EF23-184B-4678-8F0E-4A27A4A3E205}"/>
              </a:ext>
            </a:extLst>
          </p:cNvPr>
          <p:cNvSpPr>
            <a:spLocks noGrp="1"/>
          </p:cNvSpPr>
          <p:nvPr>
            <p:ph idx="1"/>
          </p:nvPr>
        </p:nvSpPr>
        <p:spPr>
          <a:xfrm>
            <a:off x="677334" y="1158241"/>
            <a:ext cx="8596668" cy="4883122"/>
          </a:xfrm>
        </p:spPr>
        <p:txBody>
          <a:bodyPr/>
          <a:lstStyle/>
          <a:p>
            <a:pPr marL="0" indent="0">
              <a:buNone/>
            </a:pPr>
            <a:r>
              <a:rPr lang="en-US" dirty="0"/>
              <a:t>These functions are called anonymous because they are not declared in the standard manner by using the def keyword. You can use the lambda keyword to create small anonymous functions.</a:t>
            </a:r>
          </a:p>
          <a:p>
            <a:pPr marL="0" indent="0">
              <a:buNone/>
            </a:pPr>
            <a:r>
              <a:rPr lang="en-US" dirty="0"/>
              <a:t>•	Lambda forms can take any number of arguments but return just one value in the form of an expression. They cannot contain commands or multiple expressions.</a:t>
            </a:r>
          </a:p>
          <a:p>
            <a:pPr marL="0" indent="0">
              <a:buNone/>
            </a:pPr>
            <a:r>
              <a:rPr lang="en-US" dirty="0"/>
              <a:t>•	An anonymous function cannot be a direct call to print because lambda requires an expression</a:t>
            </a:r>
          </a:p>
          <a:p>
            <a:pPr marL="0" indent="0">
              <a:buNone/>
            </a:pPr>
            <a:r>
              <a:rPr lang="en-US" dirty="0"/>
              <a:t>•	Lambda functions have their own local namespace and cannot access variables other than those in their parameter list and those in the global namespace.</a:t>
            </a:r>
          </a:p>
          <a:p>
            <a:pPr marL="0" indent="0">
              <a:buNone/>
            </a:pPr>
            <a:r>
              <a:rPr lang="en-US" dirty="0"/>
              <a:t>•	Although it appears that lambda's are a one-line version of a function, they are not equivalent to inline statements in C or C++, whose purpose is by passing function stack allocation during invocation for performance reasons.</a:t>
            </a:r>
          </a:p>
          <a:p>
            <a:pPr marL="0" indent="0">
              <a:buNone/>
            </a:pPr>
            <a:endParaRPr lang="en-US" dirty="0"/>
          </a:p>
        </p:txBody>
      </p:sp>
    </p:spTree>
    <p:extLst>
      <p:ext uri="{BB962C8B-B14F-4D97-AF65-F5344CB8AC3E}">
        <p14:creationId xmlns:p14="http://schemas.microsoft.com/office/powerpoint/2010/main" val="4282128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7457-5CE3-4B88-AEF7-4F11EAE92D5B}"/>
              </a:ext>
            </a:extLst>
          </p:cNvPr>
          <p:cNvSpPr>
            <a:spLocks noGrp="1"/>
          </p:cNvSpPr>
          <p:nvPr>
            <p:ph type="title"/>
          </p:nvPr>
        </p:nvSpPr>
        <p:spPr>
          <a:xfrm>
            <a:off x="677334" y="609600"/>
            <a:ext cx="8596668" cy="685800"/>
          </a:xfrm>
        </p:spPr>
        <p:txBody>
          <a:bodyPr>
            <a:normAutofit fontScale="90000"/>
          </a:bodyPr>
          <a:lstStyle/>
          <a:p>
            <a:r>
              <a:rPr lang="en-US" dirty="0"/>
              <a:t>The </a:t>
            </a:r>
            <a:r>
              <a:rPr lang="en-US" i="1" dirty="0"/>
              <a:t>Anonymous</a:t>
            </a:r>
            <a:r>
              <a:rPr lang="en-US" dirty="0"/>
              <a:t> Functions</a:t>
            </a:r>
            <a:br>
              <a:rPr lang="en-US" dirty="0"/>
            </a:br>
            <a:endParaRPr lang="en-US" dirty="0"/>
          </a:p>
        </p:txBody>
      </p:sp>
      <p:sp>
        <p:nvSpPr>
          <p:cNvPr id="3" name="Content Placeholder 2">
            <a:extLst>
              <a:ext uri="{FF2B5EF4-FFF2-40B4-BE49-F238E27FC236}">
                <a16:creationId xmlns:a16="http://schemas.microsoft.com/office/drawing/2014/main" id="{9062EF23-184B-4678-8F0E-4A27A4A3E205}"/>
              </a:ext>
            </a:extLst>
          </p:cNvPr>
          <p:cNvSpPr>
            <a:spLocks noGrp="1"/>
          </p:cNvSpPr>
          <p:nvPr>
            <p:ph idx="1"/>
          </p:nvPr>
        </p:nvSpPr>
        <p:spPr>
          <a:xfrm>
            <a:off x="677334" y="1158241"/>
            <a:ext cx="8596668" cy="4883122"/>
          </a:xfrm>
        </p:spPr>
        <p:txBody>
          <a:bodyPr/>
          <a:lstStyle/>
          <a:p>
            <a:pPr marL="0" indent="0">
              <a:buNone/>
            </a:pPr>
            <a:r>
              <a:rPr lang="en-US" dirty="0"/>
              <a:t>Syntax:</a:t>
            </a:r>
          </a:p>
          <a:p>
            <a:pPr marL="0" indent="0">
              <a:buNone/>
            </a:pPr>
            <a:r>
              <a:rPr lang="en-US" dirty="0"/>
              <a:t>The syntax of </a:t>
            </a:r>
            <a:r>
              <a:rPr lang="en-US" i="1" dirty="0"/>
              <a:t>lambda</a:t>
            </a:r>
            <a:r>
              <a:rPr lang="en-US" dirty="0"/>
              <a:t> functions contains only a single statement, which is as follows −</a:t>
            </a:r>
          </a:p>
          <a:p>
            <a:pPr marL="0" indent="0">
              <a:buNone/>
            </a:pPr>
            <a:r>
              <a:rPr lang="en-US" dirty="0"/>
              <a:t>	lambda [arg1 [,arg2,.....</a:t>
            </a:r>
            <a:r>
              <a:rPr lang="en-US" dirty="0" err="1"/>
              <a:t>argn</a:t>
            </a:r>
            <a:r>
              <a:rPr lang="en-US" dirty="0"/>
              <a:t>]]:expression</a:t>
            </a:r>
          </a:p>
          <a:p>
            <a:pPr marL="0" indent="0">
              <a:buNone/>
            </a:pPr>
            <a:r>
              <a:rPr lang="en-US" dirty="0"/>
              <a:t>	Following is the example to show how </a:t>
            </a:r>
            <a:r>
              <a:rPr lang="en-US" i="1" dirty="0"/>
              <a:t>lambda</a:t>
            </a:r>
            <a:r>
              <a:rPr lang="en-US" dirty="0"/>
              <a:t> form of function works −</a:t>
            </a:r>
          </a:p>
          <a:p>
            <a:pPr marL="0" indent="0">
              <a:buNone/>
            </a:pPr>
            <a:r>
              <a:rPr lang="en-US" dirty="0"/>
              <a:t># Function definition is here</a:t>
            </a:r>
          </a:p>
          <a:p>
            <a:pPr marL="0" indent="0">
              <a:buNone/>
            </a:pPr>
            <a:r>
              <a:rPr lang="en-US" dirty="0"/>
              <a:t>sum = lambda arg1, arg2: arg1 + arg2;</a:t>
            </a:r>
          </a:p>
          <a:p>
            <a:pPr marL="0" indent="0">
              <a:buNone/>
            </a:pPr>
            <a:endParaRPr lang="en-US" dirty="0"/>
          </a:p>
          <a:p>
            <a:pPr marL="0" indent="0">
              <a:buNone/>
            </a:pPr>
            <a:r>
              <a:rPr lang="en-US" dirty="0"/>
              <a:t># Now you can call sum as a function</a:t>
            </a:r>
          </a:p>
          <a:p>
            <a:pPr marL="0" indent="0">
              <a:buNone/>
            </a:pPr>
            <a:r>
              <a:rPr lang="en-US" dirty="0"/>
              <a:t>print "Value of total : ", sum( 10, 20 )</a:t>
            </a:r>
          </a:p>
          <a:p>
            <a:pPr marL="0" indent="0">
              <a:buNone/>
            </a:pPr>
            <a:r>
              <a:rPr lang="en-US" dirty="0"/>
              <a:t>print "Value of total : ", sum( 20, 20 )</a:t>
            </a:r>
          </a:p>
          <a:p>
            <a:pPr marL="0" indent="0">
              <a:buNone/>
            </a:pPr>
            <a:endParaRPr lang="en-US" dirty="0"/>
          </a:p>
        </p:txBody>
      </p:sp>
    </p:spTree>
    <p:extLst>
      <p:ext uri="{BB962C8B-B14F-4D97-AF65-F5344CB8AC3E}">
        <p14:creationId xmlns:p14="http://schemas.microsoft.com/office/powerpoint/2010/main" val="2908291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E809-5C0D-4A72-A4DC-26E969C8F828}"/>
              </a:ext>
            </a:extLst>
          </p:cNvPr>
          <p:cNvSpPr>
            <a:spLocks noGrp="1"/>
          </p:cNvSpPr>
          <p:nvPr>
            <p:ph type="title"/>
          </p:nvPr>
        </p:nvSpPr>
        <p:spPr>
          <a:xfrm>
            <a:off x="677334" y="609600"/>
            <a:ext cx="8596668" cy="640080"/>
          </a:xfrm>
        </p:spPr>
        <p:txBody>
          <a:bodyPr/>
          <a:lstStyle/>
          <a:p>
            <a:r>
              <a:rPr lang="en-US" dirty="0"/>
              <a:t>The return Statement</a:t>
            </a:r>
          </a:p>
        </p:txBody>
      </p:sp>
      <p:sp>
        <p:nvSpPr>
          <p:cNvPr id="3" name="Content Placeholder 2">
            <a:extLst>
              <a:ext uri="{FF2B5EF4-FFF2-40B4-BE49-F238E27FC236}">
                <a16:creationId xmlns:a16="http://schemas.microsoft.com/office/drawing/2014/main" id="{EEE2D8B3-A996-4043-B38D-D80D32A38136}"/>
              </a:ext>
            </a:extLst>
          </p:cNvPr>
          <p:cNvSpPr>
            <a:spLocks noGrp="1"/>
          </p:cNvSpPr>
          <p:nvPr>
            <p:ph idx="1"/>
          </p:nvPr>
        </p:nvSpPr>
        <p:spPr>
          <a:xfrm>
            <a:off x="677334" y="1249681"/>
            <a:ext cx="8596668" cy="4791682"/>
          </a:xfrm>
        </p:spPr>
        <p:txBody>
          <a:bodyPr>
            <a:normAutofit fontScale="92500" lnSpcReduction="20000"/>
          </a:bodyPr>
          <a:lstStyle/>
          <a:p>
            <a:pPr marL="0" indent="0">
              <a:buNone/>
            </a:pPr>
            <a:r>
              <a:rPr lang="en-US" dirty="0"/>
              <a:t>The statement return [expression] exits a function, optionally passing back an expression to the caller. A return statement with no arguments is the same as return None.</a:t>
            </a:r>
          </a:p>
          <a:p>
            <a:pPr marL="0" indent="0">
              <a:buNone/>
            </a:pPr>
            <a:r>
              <a:rPr lang="en-US" dirty="0"/>
              <a:t>All the above examples are not returning any value. You can return a value from a function as follows −</a:t>
            </a:r>
          </a:p>
          <a:p>
            <a:pPr marL="0" indent="0">
              <a:buNone/>
            </a:pPr>
            <a:r>
              <a:rPr lang="en-US" dirty="0"/>
              <a:t># Function definition is here</a:t>
            </a:r>
          </a:p>
          <a:p>
            <a:pPr marL="0" indent="0">
              <a:buNone/>
            </a:pPr>
            <a:r>
              <a:rPr lang="en-US" dirty="0"/>
              <a:t>def sum( arg1, arg2 ):</a:t>
            </a:r>
          </a:p>
          <a:p>
            <a:pPr marL="0" indent="0">
              <a:buNone/>
            </a:pPr>
            <a:r>
              <a:rPr lang="en-US" dirty="0"/>
              <a:t>   # Add both the parameters and return them."</a:t>
            </a:r>
          </a:p>
          <a:p>
            <a:pPr marL="0" indent="0">
              <a:buNone/>
            </a:pPr>
            <a:r>
              <a:rPr lang="en-US" dirty="0"/>
              <a:t>   total = arg1 + arg2</a:t>
            </a:r>
          </a:p>
          <a:p>
            <a:pPr marL="0" indent="0">
              <a:buNone/>
            </a:pPr>
            <a:r>
              <a:rPr lang="en-US" dirty="0"/>
              <a:t>   print "Inside the function : ", total</a:t>
            </a:r>
          </a:p>
          <a:p>
            <a:pPr marL="0" indent="0">
              <a:buNone/>
            </a:pPr>
            <a:r>
              <a:rPr lang="en-US" dirty="0"/>
              <a:t>   return total;</a:t>
            </a:r>
          </a:p>
          <a:p>
            <a:pPr marL="0" indent="0">
              <a:buNone/>
            </a:pPr>
            <a:endParaRPr lang="en-US" dirty="0"/>
          </a:p>
          <a:p>
            <a:pPr marL="0" indent="0">
              <a:buNone/>
            </a:pPr>
            <a:r>
              <a:rPr lang="en-US" dirty="0"/>
              <a:t># Now you can call sum function</a:t>
            </a:r>
          </a:p>
          <a:p>
            <a:pPr marL="0" indent="0">
              <a:buNone/>
            </a:pPr>
            <a:r>
              <a:rPr lang="en-US" dirty="0"/>
              <a:t>total = sum( 10, 20 );</a:t>
            </a:r>
          </a:p>
          <a:p>
            <a:pPr marL="0" indent="0">
              <a:buNone/>
            </a:pPr>
            <a:r>
              <a:rPr lang="en-US" dirty="0"/>
              <a:t>print "Outside the function : ", total </a:t>
            </a:r>
          </a:p>
          <a:p>
            <a:pPr marL="0" indent="0">
              <a:buNone/>
            </a:pPr>
            <a:endParaRPr lang="en-US" dirty="0"/>
          </a:p>
        </p:txBody>
      </p:sp>
    </p:spTree>
    <p:extLst>
      <p:ext uri="{BB962C8B-B14F-4D97-AF65-F5344CB8AC3E}">
        <p14:creationId xmlns:p14="http://schemas.microsoft.com/office/powerpoint/2010/main" val="148813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C2F9-3635-4753-B066-2B7ACC940563}"/>
              </a:ext>
            </a:extLst>
          </p:cNvPr>
          <p:cNvSpPr>
            <a:spLocks noGrp="1"/>
          </p:cNvSpPr>
          <p:nvPr>
            <p:ph type="title"/>
          </p:nvPr>
        </p:nvSpPr>
        <p:spPr/>
        <p:txBody>
          <a:bodyPr/>
          <a:lstStyle/>
          <a:p>
            <a:r>
              <a:rPr lang="en-US" dirty="0"/>
              <a:t>Binary AND </a:t>
            </a:r>
          </a:p>
        </p:txBody>
      </p:sp>
      <p:sp>
        <p:nvSpPr>
          <p:cNvPr id="3" name="Content Placeholder 2">
            <a:extLst>
              <a:ext uri="{FF2B5EF4-FFF2-40B4-BE49-F238E27FC236}">
                <a16:creationId xmlns:a16="http://schemas.microsoft.com/office/drawing/2014/main" id="{D27F3932-2E1E-4187-8B95-B7D37DFA956C}"/>
              </a:ext>
            </a:extLst>
          </p:cNvPr>
          <p:cNvSpPr>
            <a:spLocks noGrp="1"/>
          </p:cNvSpPr>
          <p:nvPr>
            <p:ph idx="1"/>
          </p:nvPr>
        </p:nvSpPr>
        <p:spPr>
          <a:xfrm>
            <a:off x="920525" y="1930400"/>
            <a:ext cx="8596668" cy="3880773"/>
          </a:xfrm>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Python bitwise and operator returns 1 if both the bits are 1, otherwise 0.</a:t>
            </a:r>
          </a:p>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A=10 =&gt; 2  1010 (Binary)</a:t>
            </a:r>
          </a:p>
          <a:p>
            <a:pPr marL="0" indent="0">
              <a:buNone/>
            </a:pPr>
            <a:r>
              <a:rPr lang="en-US" dirty="0">
                <a:latin typeface="Calibri" panose="020F0502020204030204" pitchFamily="34" charset="0"/>
                <a:cs typeface="Calibri" panose="020F0502020204030204" pitchFamily="34" charset="0"/>
              </a:rPr>
              <a:t>B=7 =&gt; 2   111(Binary)</a:t>
            </a:r>
          </a:p>
          <a:p>
            <a:pPr marL="0" indent="0">
              <a:buNone/>
            </a:pPr>
            <a:r>
              <a:rPr lang="en-US" dirty="0">
                <a:latin typeface="Calibri" panose="020F0502020204030204" pitchFamily="34" charset="0"/>
                <a:cs typeface="Calibri" panose="020F0502020204030204" pitchFamily="34" charset="0"/>
              </a:rPr>
              <a:t>1010</a:t>
            </a:r>
          </a:p>
          <a:p>
            <a:pPr marL="0" indent="0">
              <a:buNone/>
            </a:pPr>
            <a:r>
              <a:rPr lang="en-US" dirty="0">
                <a:latin typeface="Calibri" panose="020F0502020204030204" pitchFamily="34" charset="0"/>
                <a:cs typeface="Calibri" panose="020F0502020204030204" pitchFamily="34" charset="0"/>
              </a:rPr>
              <a:t>&amp;</a:t>
            </a:r>
          </a:p>
          <a:p>
            <a:pPr marL="0" indent="0">
              <a:buNone/>
            </a:pPr>
            <a:r>
              <a:rPr lang="en-US" dirty="0">
                <a:latin typeface="Calibri" panose="020F0502020204030204" pitchFamily="34" charset="0"/>
                <a:cs typeface="Calibri" panose="020F0502020204030204" pitchFamily="34" charset="0"/>
              </a:rPr>
              <a:t>0111</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 &amp; B= 0010  </a:t>
            </a:r>
          </a:p>
          <a:p>
            <a:pPr marL="0" indent="0">
              <a:buNone/>
            </a:pPr>
            <a:r>
              <a:rPr lang="en-US" dirty="0">
                <a:latin typeface="Calibri" panose="020F0502020204030204" pitchFamily="34" charset="0"/>
                <a:cs typeface="Calibri" panose="020F0502020204030204" pitchFamily="34" charset="0"/>
              </a:rPr>
              <a:t>2 Decimal </a:t>
            </a:r>
          </a:p>
        </p:txBody>
      </p:sp>
      <p:grpSp>
        <p:nvGrpSpPr>
          <p:cNvPr id="7" name="Group 6">
            <a:extLst>
              <a:ext uri="{FF2B5EF4-FFF2-40B4-BE49-F238E27FC236}">
                <a16:creationId xmlns:a16="http://schemas.microsoft.com/office/drawing/2014/main" id="{9596BFDE-2899-45E2-9A90-AAF2B4C9C88F}"/>
              </a:ext>
            </a:extLst>
          </p:cNvPr>
          <p:cNvGrpSpPr/>
          <p:nvPr/>
        </p:nvGrpSpPr>
        <p:grpSpPr>
          <a:xfrm>
            <a:off x="2527581" y="1407049"/>
            <a:ext cx="360" cy="360"/>
            <a:chOff x="2527581" y="140704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551692E8-5469-42A9-854F-CAF7C251A465}"/>
                    </a:ext>
                  </a:extLst>
                </p14:cNvPr>
                <p14:cNvContentPartPr/>
                <p14:nvPr/>
              </p14:nvContentPartPr>
              <p14:xfrm>
                <a:off x="2527581" y="1407049"/>
                <a:ext cx="360" cy="360"/>
              </p14:xfrm>
            </p:contentPart>
          </mc:Choice>
          <mc:Fallback xmlns="">
            <p:pic>
              <p:nvPicPr>
                <p:cNvPr id="4" name="Ink 3">
                  <a:extLst>
                    <a:ext uri="{FF2B5EF4-FFF2-40B4-BE49-F238E27FC236}">
                      <a16:creationId xmlns:a16="http://schemas.microsoft.com/office/drawing/2014/main" id="{551692E8-5469-42A9-854F-CAF7C251A465}"/>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78390F0C-43E6-4F59-8949-ED700BA779E2}"/>
                    </a:ext>
                  </a:extLst>
                </p14:cNvPr>
                <p14:cNvContentPartPr/>
                <p14:nvPr/>
              </p14:nvContentPartPr>
              <p14:xfrm>
                <a:off x="2527581" y="1407049"/>
                <a:ext cx="360" cy="360"/>
              </p14:xfrm>
            </p:contentPart>
          </mc:Choice>
          <mc:Fallback xmlns="">
            <p:pic>
              <p:nvPicPr>
                <p:cNvPr id="5" name="Ink 4">
                  <a:extLst>
                    <a:ext uri="{FF2B5EF4-FFF2-40B4-BE49-F238E27FC236}">
                      <a16:creationId xmlns:a16="http://schemas.microsoft.com/office/drawing/2014/main" id="{78390F0C-43E6-4F59-8949-ED700BA779E2}"/>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F0A98497-3ED6-4035-8265-6F309CDD83F7}"/>
                    </a:ext>
                  </a:extLst>
                </p14:cNvPr>
                <p14:cNvContentPartPr/>
                <p14:nvPr/>
              </p14:nvContentPartPr>
              <p14:xfrm>
                <a:off x="2527581" y="1407049"/>
                <a:ext cx="360" cy="360"/>
              </p14:xfrm>
            </p:contentPart>
          </mc:Choice>
          <mc:Fallback xmlns="">
            <p:pic>
              <p:nvPicPr>
                <p:cNvPr id="6" name="Ink 5">
                  <a:extLst>
                    <a:ext uri="{FF2B5EF4-FFF2-40B4-BE49-F238E27FC236}">
                      <a16:creationId xmlns:a16="http://schemas.microsoft.com/office/drawing/2014/main" id="{F0A98497-3ED6-4035-8265-6F309CDD83F7}"/>
                    </a:ext>
                  </a:extLst>
                </p:cNvPr>
                <p:cNvPicPr/>
                <p:nvPr/>
              </p:nvPicPr>
              <p:blipFill>
                <a:blip r:embed="rId3"/>
                <a:stretch>
                  <a:fillRect/>
                </a:stretch>
              </p:blipFill>
              <p:spPr>
                <a:xfrm>
                  <a:off x="2509941" y="1389409"/>
                  <a:ext cx="36000" cy="36000"/>
                </a:xfrm>
                <a:prstGeom prst="rect">
                  <a:avLst/>
                </a:prstGeom>
              </p:spPr>
            </p:pic>
          </mc:Fallback>
        </mc:AlternateContent>
      </p:grpSp>
      <p:grpSp>
        <p:nvGrpSpPr>
          <p:cNvPr id="10" name="Group 9">
            <a:extLst>
              <a:ext uri="{FF2B5EF4-FFF2-40B4-BE49-F238E27FC236}">
                <a16:creationId xmlns:a16="http://schemas.microsoft.com/office/drawing/2014/main" id="{9D056B37-082A-4295-B0CD-C17E1540AB8C}"/>
              </a:ext>
            </a:extLst>
          </p:cNvPr>
          <p:cNvGrpSpPr/>
          <p:nvPr/>
        </p:nvGrpSpPr>
        <p:grpSpPr>
          <a:xfrm>
            <a:off x="2536581" y="1344409"/>
            <a:ext cx="360" cy="360"/>
            <a:chOff x="2536581" y="134440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8" name="Ink 7">
                  <a:extLst>
                    <a:ext uri="{FF2B5EF4-FFF2-40B4-BE49-F238E27FC236}">
                      <a16:creationId xmlns:a16="http://schemas.microsoft.com/office/drawing/2014/main" id="{3C1C68AA-1599-4650-A009-8090B0D3BDF4}"/>
                    </a:ext>
                  </a:extLst>
                </p14:cNvPr>
                <p14:cNvContentPartPr/>
                <p14:nvPr/>
              </p14:nvContentPartPr>
              <p14:xfrm>
                <a:off x="2536581" y="1344409"/>
                <a:ext cx="360" cy="360"/>
              </p14:xfrm>
            </p:contentPart>
          </mc:Choice>
          <mc:Fallback xmlns="">
            <p:pic>
              <p:nvPicPr>
                <p:cNvPr id="8" name="Ink 7">
                  <a:extLst>
                    <a:ext uri="{FF2B5EF4-FFF2-40B4-BE49-F238E27FC236}">
                      <a16:creationId xmlns:a16="http://schemas.microsoft.com/office/drawing/2014/main" id="{3C1C68AA-1599-4650-A009-8090B0D3BDF4}"/>
                    </a:ext>
                  </a:extLst>
                </p:cNvPr>
                <p:cNvPicPr/>
                <p:nvPr/>
              </p:nvPicPr>
              <p:blipFill>
                <a:blip r:embed="rId7"/>
                <a:stretch>
                  <a:fillRect/>
                </a:stretch>
              </p:blipFill>
              <p:spPr>
                <a:xfrm>
                  <a:off x="2518941" y="132676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9" name="Ink 8">
                  <a:extLst>
                    <a:ext uri="{FF2B5EF4-FFF2-40B4-BE49-F238E27FC236}">
                      <a16:creationId xmlns:a16="http://schemas.microsoft.com/office/drawing/2014/main" id="{B875A5AD-6484-445A-B92C-D6437C431399}"/>
                    </a:ext>
                  </a:extLst>
                </p14:cNvPr>
                <p14:cNvContentPartPr/>
                <p14:nvPr/>
              </p14:nvContentPartPr>
              <p14:xfrm>
                <a:off x="2536581" y="1344409"/>
                <a:ext cx="360" cy="360"/>
              </p14:xfrm>
            </p:contentPart>
          </mc:Choice>
          <mc:Fallback xmlns="">
            <p:pic>
              <p:nvPicPr>
                <p:cNvPr id="9" name="Ink 8">
                  <a:extLst>
                    <a:ext uri="{FF2B5EF4-FFF2-40B4-BE49-F238E27FC236}">
                      <a16:creationId xmlns:a16="http://schemas.microsoft.com/office/drawing/2014/main" id="{B875A5AD-6484-445A-B92C-D6437C431399}"/>
                    </a:ext>
                  </a:extLst>
                </p:cNvPr>
                <p:cNvPicPr/>
                <p:nvPr/>
              </p:nvPicPr>
              <p:blipFill>
                <a:blip r:embed="rId7"/>
                <a:stretch>
                  <a:fillRect/>
                </a:stretch>
              </p:blipFill>
              <p:spPr>
                <a:xfrm>
                  <a:off x="2518941" y="1326769"/>
                  <a:ext cx="36000" cy="36000"/>
                </a:xfrm>
                <a:prstGeom prst="rect">
                  <a:avLst/>
                </a:prstGeom>
              </p:spPr>
            </p:pic>
          </mc:Fallback>
        </mc:AlternateContent>
      </p:grpSp>
      <p:grpSp>
        <p:nvGrpSpPr>
          <p:cNvPr id="16" name="Group 15">
            <a:extLst>
              <a:ext uri="{FF2B5EF4-FFF2-40B4-BE49-F238E27FC236}">
                <a16:creationId xmlns:a16="http://schemas.microsoft.com/office/drawing/2014/main" id="{D01F9429-E994-4EF8-807B-071DC533834A}"/>
              </a:ext>
            </a:extLst>
          </p:cNvPr>
          <p:cNvGrpSpPr/>
          <p:nvPr/>
        </p:nvGrpSpPr>
        <p:grpSpPr>
          <a:xfrm>
            <a:off x="2160021" y="1514689"/>
            <a:ext cx="360" cy="360"/>
            <a:chOff x="2160021" y="151468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357AEDC9-C6CA-430B-9EC4-E1FB8DC00F2C}"/>
                    </a:ext>
                  </a:extLst>
                </p14:cNvPr>
                <p14:cNvContentPartPr/>
                <p14:nvPr/>
              </p14:nvContentPartPr>
              <p14:xfrm>
                <a:off x="2160021" y="1514689"/>
                <a:ext cx="360" cy="360"/>
              </p14:xfrm>
            </p:contentPart>
          </mc:Choice>
          <mc:Fallback xmlns="">
            <p:pic>
              <p:nvPicPr>
                <p:cNvPr id="11" name="Ink 10">
                  <a:extLst>
                    <a:ext uri="{FF2B5EF4-FFF2-40B4-BE49-F238E27FC236}">
                      <a16:creationId xmlns:a16="http://schemas.microsoft.com/office/drawing/2014/main" id="{357AEDC9-C6CA-430B-9EC4-E1FB8DC00F2C}"/>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51D69720-C67A-48D9-A7FE-93E1DFF0B115}"/>
                    </a:ext>
                  </a:extLst>
                </p14:cNvPr>
                <p14:cNvContentPartPr/>
                <p14:nvPr/>
              </p14:nvContentPartPr>
              <p14:xfrm>
                <a:off x="2160021" y="1514689"/>
                <a:ext cx="360" cy="360"/>
              </p14:xfrm>
            </p:contentPart>
          </mc:Choice>
          <mc:Fallback xmlns="">
            <p:pic>
              <p:nvPicPr>
                <p:cNvPr id="12" name="Ink 11">
                  <a:extLst>
                    <a:ext uri="{FF2B5EF4-FFF2-40B4-BE49-F238E27FC236}">
                      <a16:creationId xmlns:a16="http://schemas.microsoft.com/office/drawing/2014/main" id="{51D69720-C67A-48D9-A7FE-93E1DFF0B115}"/>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3" name="Ink 12">
                  <a:extLst>
                    <a:ext uri="{FF2B5EF4-FFF2-40B4-BE49-F238E27FC236}">
                      <a16:creationId xmlns:a16="http://schemas.microsoft.com/office/drawing/2014/main" id="{E7106EB0-EF0F-41BC-B69C-E65223DD1D66}"/>
                    </a:ext>
                  </a:extLst>
                </p14:cNvPr>
                <p14:cNvContentPartPr/>
                <p14:nvPr/>
              </p14:nvContentPartPr>
              <p14:xfrm>
                <a:off x="2160021" y="1514689"/>
                <a:ext cx="360" cy="360"/>
              </p14:xfrm>
            </p:contentPart>
          </mc:Choice>
          <mc:Fallback xmlns="">
            <p:pic>
              <p:nvPicPr>
                <p:cNvPr id="13" name="Ink 12">
                  <a:extLst>
                    <a:ext uri="{FF2B5EF4-FFF2-40B4-BE49-F238E27FC236}">
                      <a16:creationId xmlns:a16="http://schemas.microsoft.com/office/drawing/2014/main" id="{E7106EB0-EF0F-41BC-B69C-E65223DD1D66}"/>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Ink 13">
                  <a:extLst>
                    <a:ext uri="{FF2B5EF4-FFF2-40B4-BE49-F238E27FC236}">
                      <a16:creationId xmlns:a16="http://schemas.microsoft.com/office/drawing/2014/main" id="{D6F08785-2BB8-4F84-86F5-CFB37ECE1DF2}"/>
                    </a:ext>
                  </a:extLst>
                </p14:cNvPr>
                <p14:cNvContentPartPr/>
                <p14:nvPr/>
              </p14:nvContentPartPr>
              <p14:xfrm>
                <a:off x="2160021" y="1514689"/>
                <a:ext cx="360" cy="360"/>
              </p14:xfrm>
            </p:contentPart>
          </mc:Choice>
          <mc:Fallback xmlns="">
            <p:pic>
              <p:nvPicPr>
                <p:cNvPr id="14" name="Ink 13">
                  <a:extLst>
                    <a:ext uri="{FF2B5EF4-FFF2-40B4-BE49-F238E27FC236}">
                      <a16:creationId xmlns:a16="http://schemas.microsoft.com/office/drawing/2014/main" id="{D6F08785-2BB8-4F84-86F5-CFB37ECE1DF2}"/>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5" name="Ink 14">
                  <a:extLst>
                    <a:ext uri="{FF2B5EF4-FFF2-40B4-BE49-F238E27FC236}">
                      <a16:creationId xmlns:a16="http://schemas.microsoft.com/office/drawing/2014/main" id="{2F675137-1AF7-458A-89C7-B2D5BB3CF28E}"/>
                    </a:ext>
                  </a:extLst>
                </p14:cNvPr>
                <p14:cNvContentPartPr/>
                <p14:nvPr/>
              </p14:nvContentPartPr>
              <p14:xfrm>
                <a:off x="2160021" y="1514689"/>
                <a:ext cx="360" cy="360"/>
              </p14:xfrm>
            </p:contentPart>
          </mc:Choice>
          <mc:Fallback xmlns="">
            <p:pic>
              <p:nvPicPr>
                <p:cNvPr id="15" name="Ink 14">
                  <a:extLst>
                    <a:ext uri="{FF2B5EF4-FFF2-40B4-BE49-F238E27FC236}">
                      <a16:creationId xmlns:a16="http://schemas.microsoft.com/office/drawing/2014/main" id="{2F675137-1AF7-458A-89C7-B2D5BB3CF28E}"/>
                    </a:ext>
                  </a:extLst>
                </p:cNvPr>
                <p:cNvPicPr/>
                <p:nvPr/>
              </p:nvPicPr>
              <p:blipFill>
                <a:blip r:embed="rId10"/>
                <a:stretch>
                  <a:fillRect/>
                </a:stretch>
              </p:blipFill>
              <p:spPr>
                <a:xfrm>
                  <a:off x="2142381" y="1497049"/>
                  <a:ext cx="36000" cy="3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7" name="Ink 16">
                <a:extLst>
                  <a:ext uri="{FF2B5EF4-FFF2-40B4-BE49-F238E27FC236}">
                    <a16:creationId xmlns:a16="http://schemas.microsoft.com/office/drawing/2014/main" id="{D0843F0D-CD99-4A24-99AD-DFF091751603}"/>
                  </a:ext>
                </a:extLst>
              </p14:cNvPr>
              <p14:cNvContentPartPr/>
              <p14:nvPr/>
            </p14:nvContentPartPr>
            <p14:xfrm>
              <a:off x="4005741" y="878209"/>
              <a:ext cx="306360" cy="18360"/>
            </p14:xfrm>
          </p:contentPart>
        </mc:Choice>
        <mc:Fallback xmlns="">
          <p:pic>
            <p:nvPicPr>
              <p:cNvPr id="17" name="Ink 16">
                <a:extLst>
                  <a:ext uri="{FF2B5EF4-FFF2-40B4-BE49-F238E27FC236}">
                    <a16:creationId xmlns:a16="http://schemas.microsoft.com/office/drawing/2014/main" id="{D0843F0D-CD99-4A24-99AD-DFF091751603}"/>
                  </a:ext>
                </a:extLst>
              </p:cNvPr>
              <p:cNvPicPr/>
              <p:nvPr/>
            </p:nvPicPr>
            <p:blipFill>
              <a:blip r:embed="rId16"/>
              <a:stretch>
                <a:fillRect/>
              </a:stretch>
            </p:blipFill>
            <p:spPr>
              <a:xfrm>
                <a:off x="3987741" y="860209"/>
                <a:ext cx="342000" cy="54000"/>
              </a:xfrm>
              <a:prstGeom prst="rect">
                <a:avLst/>
              </a:prstGeom>
            </p:spPr>
          </p:pic>
        </mc:Fallback>
      </mc:AlternateContent>
    </p:spTree>
    <p:extLst>
      <p:ext uri="{BB962C8B-B14F-4D97-AF65-F5344CB8AC3E}">
        <p14:creationId xmlns:p14="http://schemas.microsoft.com/office/powerpoint/2010/main" val="3698817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7E2-A2DE-4ADD-B56A-2B136A623C97}"/>
              </a:ext>
            </a:extLst>
          </p:cNvPr>
          <p:cNvSpPr>
            <a:spLocks noGrp="1"/>
          </p:cNvSpPr>
          <p:nvPr>
            <p:ph type="title"/>
          </p:nvPr>
        </p:nvSpPr>
        <p:spPr>
          <a:xfrm>
            <a:off x="677334" y="609600"/>
            <a:ext cx="8596668" cy="647700"/>
          </a:xfrm>
        </p:spPr>
        <p:txBody>
          <a:bodyPr/>
          <a:lstStyle/>
          <a:p>
            <a:r>
              <a:rPr lang="en-US" dirty="0"/>
              <a:t>Scope of Variables</a:t>
            </a:r>
          </a:p>
        </p:txBody>
      </p:sp>
      <p:sp>
        <p:nvSpPr>
          <p:cNvPr id="3" name="Content Placeholder 2">
            <a:extLst>
              <a:ext uri="{FF2B5EF4-FFF2-40B4-BE49-F238E27FC236}">
                <a16:creationId xmlns:a16="http://schemas.microsoft.com/office/drawing/2014/main" id="{D724C0D4-E692-49B5-8BB1-AE6206717D10}"/>
              </a:ext>
            </a:extLst>
          </p:cNvPr>
          <p:cNvSpPr>
            <a:spLocks noGrp="1"/>
          </p:cNvSpPr>
          <p:nvPr>
            <p:ph idx="1"/>
          </p:nvPr>
        </p:nvSpPr>
        <p:spPr>
          <a:xfrm>
            <a:off x="677334" y="1257301"/>
            <a:ext cx="8596668" cy="4784062"/>
          </a:xfrm>
        </p:spPr>
        <p:txBody>
          <a:bodyPr/>
          <a:lstStyle/>
          <a:p>
            <a:pPr marL="0" indent="0">
              <a:buNone/>
            </a:pPr>
            <a:r>
              <a:rPr lang="en-US" dirty="0"/>
              <a:t>All variables in a program may not be accessible at all locations in that program. This depends on where you have declared a variable.</a:t>
            </a:r>
          </a:p>
          <a:p>
            <a:pPr marL="0" indent="0">
              <a:buNone/>
            </a:pPr>
            <a:r>
              <a:rPr lang="en-US" dirty="0"/>
              <a:t>The scope of a variable determines the portion of the program where you can access a particular identifier. There are two basic scopes of variables in Python −</a:t>
            </a:r>
          </a:p>
          <a:p>
            <a:pPr marL="0" indent="0">
              <a:buNone/>
            </a:pPr>
            <a:r>
              <a:rPr lang="en-US" dirty="0"/>
              <a:t>•	Global variables</a:t>
            </a:r>
          </a:p>
          <a:p>
            <a:pPr marL="0" indent="0">
              <a:buNone/>
            </a:pPr>
            <a:r>
              <a:rPr lang="en-US" dirty="0"/>
              <a:t>•	Local variables</a:t>
            </a:r>
          </a:p>
          <a:p>
            <a:pPr marL="0" indent="0">
              <a:buNone/>
            </a:pPr>
            <a:endParaRPr lang="en-US" dirty="0"/>
          </a:p>
        </p:txBody>
      </p:sp>
    </p:spTree>
    <p:extLst>
      <p:ext uri="{BB962C8B-B14F-4D97-AF65-F5344CB8AC3E}">
        <p14:creationId xmlns:p14="http://schemas.microsoft.com/office/powerpoint/2010/main" val="1780220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8AAE-9D36-47E4-9C28-8EA1E2B73BA5}"/>
              </a:ext>
            </a:extLst>
          </p:cNvPr>
          <p:cNvSpPr>
            <a:spLocks noGrp="1"/>
          </p:cNvSpPr>
          <p:nvPr>
            <p:ph type="title"/>
          </p:nvPr>
        </p:nvSpPr>
        <p:spPr>
          <a:xfrm>
            <a:off x="677334" y="609600"/>
            <a:ext cx="8596668" cy="586740"/>
          </a:xfrm>
        </p:spPr>
        <p:txBody>
          <a:bodyPr>
            <a:normAutofit fontScale="90000"/>
          </a:bodyPr>
          <a:lstStyle/>
          <a:p>
            <a:r>
              <a:rPr lang="en-US" dirty="0"/>
              <a:t>Global vs. Local variables</a:t>
            </a:r>
          </a:p>
        </p:txBody>
      </p:sp>
      <p:sp>
        <p:nvSpPr>
          <p:cNvPr id="3" name="Content Placeholder 2">
            <a:extLst>
              <a:ext uri="{FF2B5EF4-FFF2-40B4-BE49-F238E27FC236}">
                <a16:creationId xmlns:a16="http://schemas.microsoft.com/office/drawing/2014/main" id="{D26A39E1-CEB2-4A8F-A2E4-7553B6D49AA2}"/>
              </a:ext>
            </a:extLst>
          </p:cNvPr>
          <p:cNvSpPr>
            <a:spLocks noGrp="1"/>
          </p:cNvSpPr>
          <p:nvPr>
            <p:ph idx="1"/>
          </p:nvPr>
        </p:nvSpPr>
        <p:spPr>
          <a:xfrm>
            <a:off x="403014" y="1105549"/>
            <a:ext cx="8596668" cy="4646902"/>
          </a:xfrm>
        </p:spPr>
        <p:txBody>
          <a:bodyPr>
            <a:normAutofit fontScale="77500" lnSpcReduction="20000"/>
          </a:bodyPr>
          <a:lstStyle/>
          <a:p>
            <a:pPr marL="0" indent="0">
              <a:buNone/>
            </a:pPr>
            <a:r>
              <a:rPr lang="en-US" dirty="0"/>
              <a:t>Variables that are defined inside a function body have a local scope, and those defined outside have a global scope.</a:t>
            </a:r>
          </a:p>
          <a:p>
            <a:pPr marL="0" indent="0">
              <a:buNone/>
            </a:pPr>
            <a:r>
              <a:rPr lang="en-US" dirty="0"/>
              <a:t>This means that local variables can be accessed only inside the function in which they are declared, whereas global variables can be accessed throughout the program body by all functions. When you call a function, the variables declared inside it are brought into scope. Following is a simple example −</a:t>
            </a:r>
          </a:p>
          <a:p>
            <a:pPr marL="0" indent="0">
              <a:buNone/>
            </a:pPr>
            <a:r>
              <a:rPr lang="en-US" dirty="0"/>
              <a:t>total = 0; # This is global variable.</a:t>
            </a:r>
          </a:p>
          <a:p>
            <a:pPr marL="0" indent="0">
              <a:buNone/>
            </a:pPr>
            <a:r>
              <a:rPr lang="en-US" dirty="0"/>
              <a:t># Function definition is here</a:t>
            </a:r>
          </a:p>
          <a:p>
            <a:pPr marL="0" indent="0">
              <a:buNone/>
            </a:pPr>
            <a:r>
              <a:rPr lang="en-US" dirty="0"/>
              <a:t>def sum( arg1, arg2 ):</a:t>
            </a:r>
          </a:p>
          <a:p>
            <a:pPr marL="0" indent="0">
              <a:buNone/>
            </a:pPr>
            <a:r>
              <a:rPr lang="en-US" dirty="0"/>
              <a:t>   # Add both the parameters and return them."</a:t>
            </a:r>
          </a:p>
          <a:p>
            <a:pPr marL="0" indent="0">
              <a:buNone/>
            </a:pPr>
            <a:r>
              <a:rPr lang="en-US" dirty="0"/>
              <a:t>   total = arg1 + arg2; # Here total is local variable.</a:t>
            </a:r>
          </a:p>
          <a:p>
            <a:pPr marL="0" indent="0">
              <a:buNone/>
            </a:pPr>
            <a:r>
              <a:rPr lang="en-US" dirty="0"/>
              <a:t>   print "Inside the function local total : ", total</a:t>
            </a:r>
          </a:p>
          <a:p>
            <a:pPr marL="0" indent="0">
              <a:buNone/>
            </a:pPr>
            <a:r>
              <a:rPr lang="en-US" dirty="0"/>
              <a:t>   return total;</a:t>
            </a:r>
          </a:p>
          <a:p>
            <a:pPr marL="0" indent="0">
              <a:buNone/>
            </a:pPr>
            <a:endParaRPr lang="en-US" dirty="0"/>
          </a:p>
          <a:p>
            <a:pPr marL="0" indent="0">
              <a:buNone/>
            </a:pPr>
            <a:r>
              <a:rPr lang="en-US" dirty="0"/>
              <a:t># Now you can call sum function</a:t>
            </a:r>
          </a:p>
          <a:p>
            <a:pPr marL="0" indent="0">
              <a:buNone/>
            </a:pPr>
            <a:r>
              <a:rPr lang="en-US" dirty="0"/>
              <a:t>sum( 10, 20 );</a:t>
            </a:r>
          </a:p>
          <a:p>
            <a:pPr marL="0" indent="0">
              <a:buNone/>
            </a:pPr>
            <a:r>
              <a:rPr lang="en-US" dirty="0"/>
              <a:t>print "Outside the function global total : ", total </a:t>
            </a:r>
          </a:p>
          <a:p>
            <a:pPr marL="0" indent="0">
              <a:buNone/>
            </a:pPr>
            <a:endParaRPr lang="en-US" dirty="0"/>
          </a:p>
        </p:txBody>
      </p:sp>
    </p:spTree>
    <p:extLst>
      <p:ext uri="{BB962C8B-B14F-4D97-AF65-F5344CB8AC3E}">
        <p14:creationId xmlns:p14="http://schemas.microsoft.com/office/powerpoint/2010/main" val="416217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41CA-0093-437E-ACDC-67BFB6AD28A0}"/>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C8EC1FE6-2961-49D3-8976-13B5A60F4A99}"/>
              </a:ext>
            </a:extLst>
          </p:cNvPr>
          <p:cNvSpPr>
            <a:spLocks noGrp="1"/>
          </p:cNvSpPr>
          <p:nvPr>
            <p:ph idx="1"/>
          </p:nvPr>
        </p:nvSpPr>
        <p:spPr/>
        <p:txBody>
          <a:bodyPr/>
          <a:lstStyle/>
          <a:p>
            <a:r>
              <a:rPr lang="en-US" dirty="0"/>
              <a:t>Refer : </a:t>
            </a:r>
            <a:r>
              <a:rPr lang="en-US" dirty="0">
                <a:hlinkClick r:id="rId2"/>
              </a:rPr>
              <a:t>https://docs.python.org/2.0/ref/indentation.html</a:t>
            </a:r>
            <a:endParaRPr lang="en-US" dirty="0"/>
          </a:p>
        </p:txBody>
      </p:sp>
    </p:spTree>
    <p:extLst>
      <p:ext uri="{BB962C8B-B14F-4D97-AF65-F5344CB8AC3E}">
        <p14:creationId xmlns:p14="http://schemas.microsoft.com/office/powerpoint/2010/main" val="128437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C2F9-3635-4753-B066-2B7ACC940563}"/>
              </a:ext>
            </a:extLst>
          </p:cNvPr>
          <p:cNvSpPr>
            <a:spLocks noGrp="1"/>
          </p:cNvSpPr>
          <p:nvPr>
            <p:ph type="title"/>
          </p:nvPr>
        </p:nvSpPr>
        <p:spPr>
          <a:xfrm>
            <a:off x="683695" y="543183"/>
            <a:ext cx="2952652" cy="651932"/>
          </a:xfrm>
        </p:spPr>
        <p:txBody>
          <a:bodyPr/>
          <a:lstStyle/>
          <a:p>
            <a:r>
              <a:rPr lang="en-US" dirty="0"/>
              <a:t>Binary OR</a:t>
            </a:r>
          </a:p>
        </p:txBody>
      </p:sp>
      <p:sp>
        <p:nvSpPr>
          <p:cNvPr id="3" name="Content Placeholder 2">
            <a:extLst>
              <a:ext uri="{FF2B5EF4-FFF2-40B4-BE49-F238E27FC236}">
                <a16:creationId xmlns:a16="http://schemas.microsoft.com/office/drawing/2014/main" id="{D27F3932-2E1E-4187-8B95-B7D37DFA956C}"/>
              </a:ext>
            </a:extLst>
          </p:cNvPr>
          <p:cNvSpPr>
            <a:spLocks noGrp="1"/>
          </p:cNvSpPr>
          <p:nvPr>
            <p:ph idx="1"/>
          </p:nvPr>
        </p:nvSpPr>
        <p:spPr>
          <a:xfrm>
            <a:off x="768774" y="2160589"/>
            <a:ext cx="8596668" cy="3880773"/>
          </a:xfrm>
        </p:spPr>
        <p:txBody>
          <a:bodyPr>
            <a:normAutofit fontScale="92500" lnSpcReduction="10000"/>
          </a:bodyPr>
          <a:lstStyle/>
          <a:p>
            <a:pPr marL="0" indent="0">
              <a:buNone/>
            </a:pPr>
            <a:r>
              <a:rPr lang="en-US" dirty="0"/>
              <a:t>Python bitwise or operator returns 1 if any of the bits is 1. If both the bits are 0, then it returns 0. </a:t>
            </a:r>
            <a:r>
              <a:rPr lang="en-US" dirty="0">
                <a:latin typeface="Calibri" panose="020F0502020204030204" pitchFamily="34" charset="0"/>
                <a:cs typeface="Calibri" panose="020F0502020204030204" pitchFamily="34" charset="0"/>
              </a:rPr>
              <a:t>Example: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A=10 =&gt; 2  1010 (Binary)</a:t>
            </a:r>
          </a:p>
          <a:p>
            <a:pPr marL="0" indent="0">
              <a:buNone/>
            </a:pPr>
            <a:r>
              <a:rPr lang="en-US" dirty="0">
                <a:latin typeface="Calibri" panose="020F0502020204030204" pitchFamily="34" charset="0"/>
                <a:cs typeface="Calibri" panose="020F0502020204030204" pitchFamily="34" charset="0"/>
              </a:rPr>
              <a:t>B=7 =&gt; 2   111(Binary)</a:t>
            </a:r>
          </a:p>
          <a:p>
            <a:pPr marL="0" indent="0">
              <a:buNone/>
            </a:pPr>
            <a:r>
              <a:rPr lang="en-US" dirty="0">
                <a:latin typeface="Calibri" panose="020F0502020204030204" pitchFamily="34" charset="0"/>
                <a:cs typeface="Calibri" panose="020F0502020204030204" pitchFamily="34" charset="0"/>
              </a:rPr>
              <a:t>1010</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0111</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 | B= 1111  </a:t>
            </a:r>
          </a:p>
          <a:p>
            <a:pPr marL="0" indent="0">
              <a:buNone/>
            </a:pPr>
            <a:r>
              <a:rPr lang="en-US" dirty="0">
                <a:latin typeface="Calibri" panose="020F0502020204030204" pitchFamily="34" charset="0"/>
                <a:cs typeface="Calibri" panose="020F0502020204030204" pitchFamily="34" charset="0"/>
              </a:rPr>
              <a:t>15 Decimal </a:t>
            </a:r>
          </a:p>
        </p:txBody>
      </p:sp>
      <p:grpSp>
        <p:nvGrpSpPr>
          <p:cNvPr id="7" name="Group 6">
            <a:extLst>
              <a:ext uri="{FF2B5EF4-FFF2-40B4-BE49-F238E27FC236}">
                <a16:creationId xmlns:a16="http://schemas.microsoft.com/office/drawing/2014/main" id="{9596BFDE-2899-45E2-9A90-AAF2B4C9C88F}"/>
              </a:ext>
            </a:extLst>
          </p:cNvPr>
          <p:cNvGrpSpPr/>
          <p:nvPr/>
        </p:nvGrpSpPr>
        <p:grpSpPr>
          <a:xfrm>
            <a:off x="2527581" y="1407049"/>
            <a:ext cx="360" cy="360"/>
            <a:chOff x="2527581" y="140704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551692E8-5469-42A9-854F-CAF7C251A465}"/>
                    </a:ext>
                  </a:extLst>
                </p14:cNvPr>
                <p14:cNvContentPartPr/>
                <p14:nvPr/>
              </p14:nvContentPartPr>
              <p14:xfrm>
                <a:off x="2527581" y="1407049"/>
                <a:ext cx="360" cy="360"/>
              </p14:xfrm>
            </p:contentPart>
          </mc:Choice>
          <mc:Fallback xmlns="">
            <p:pic>
              <p:nvPicPr>
                <p:cNvPr id="4" name="Ink 3">
                  <a:extLst>
                    <a:ext uri="{FF2B5EF4-FFF2-40B4-BE49-F238E27FC236}">
                      <a16:creationId xmlns:a16="http://schemas.microsoft.com/office/drawing/2014/main" id="{551692E8-5469-42A9-854F-CAF7C251A465}"/>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78390F0C-43E6-4F59-8949-ED700BA779E2}"/>
                    </a:ext>
                  </a:extLst>
                </p14:cNvPr>
                <p14:cNvContentPartPr/>
                <p14:nvPr/>
              </p14:nvContentPartPr>
              <p14:xfrm>
                <a:off x="2527581" y="1407049"/>
                <a:ext cx="360" cy="360"/>
              </p14:xfrm>
            </p:contentPart>
          </mc:Choice>
          <mc:Fallback xmlns="">
            <p:pic>
              <p:nvPicPr>
                <p:cNvPr id="5" name="Ink 4">
                  <a:extLst>
                    <a:ext uri="{FF2B5EF4-FFF2-40B4-BE49-F238E27FC236}">
                      <a16:creationId xmlns:a16="http://schemas.microsoft.com/office/drawing/2014/main" id="{78390F0C-43E6-4F59-8949-ED700BA779E2}"/>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F0A98497-3ED6-4035-8265-6F309CDD83F7}"/>
                    </a:ext>
                  </a:extLst>
                </p14:cNvPr>
                <p14:cNvContentPartPr/>
                <p14:nvPr/>
              </p14:nvContentPartPr>
              <p14:xfrm>
                <a:off x="2527581" y="1407049"/>
                <a:ext cx="360" cy="360"/>
              </p14:xfrm>
            </p:contentPart>
          </mc:Choice>
          <mc:Fallback xmlns="">
            <p:pic>
              <p:nvPicPr>
                <p:cNvPr id="6" name="Ink 5">
                  <a:extLst>
                    <a:ext uri="{FF2B5EF4-FFF2-40B4-BE49-F238E27FC236}">
                      <a16:creationId xmlns:a16="http://schemas.microsoft.com/office/drawing/2014/main" id="{F0A98497-3ED6-4035-8265-6F309CDD83F7}"/>
                    </a:ext>
                  </a:extLst>
                </p:cNvPr>
                <p:cNvPicPr/>
                <p:nvPr/>
              </p:nvPicPr>
              <p:blipFill>
                <a:blip r:embed="rId3"/>
                <a:stretch>
                  <a:fillRect/>
                </a:stretch>
              </p:blipFill>
              <p:spPr>
                <a:xfrm>
                  <a:off x="2509941" y="1389409"/>
                  <a:ext cx="36000" cy="36000"/>
                </a:xfrm>
                <a:prstGeom prst="rect">
                  <a:avLst/>
                </a:prstGeom>
              </p:spPr>
            </p:pic>
          </mc:Fallback>
        </mc:AlternateContent>
      </p:grpSp>
      <p:grpSp>
        <p:nvGrpSpPr>
          <p:cNvPr id="10" name="Group 9">
            <a:extLst>
              <a:ext uri="{FF2B5EF4-FFF2-40B4-BE49-F238E27FC236}">
                <a16:creationId xmlns:a16="http://schemas.microsoft.com/office/drawing/2014/main" id="{9D056B37-082A-4295-B0CD-C17E1540AB8C}"/>
              </a:ext>
            </a:extLst>
          </p:cNvPr>
          <p:cNvGrpSpPr/>
          <p:nvPr/>
        </p:nvGrpSpPr>
        <p:grpSpPr>
          <a:xfrm>
            <a:off x="2536581" y="1344409"/>
            <a:ext cx="360" cy="360"/>
            <a:chOff x="2536581" y="134440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8" name="Ink 7">
                  <a:extLst>
                    <a:ext uri="{FF2B5EF4-FFF2-40B4-BE49-F238E27FC236}">
                      <a16:creationId xmlns:a16="http://schemas.microsoft.com/office/drawing/2014/main" id="{3C1C68AA-1599-4650-A009-8090B0D3BDF4}"/>
                    </a:ext>
                  </a:extLst>
                </p14:cNvPr>
                <p14:cNvContentPartPr/>
                <p14:nvPr/>
              </p14:nvContentPartPr>
              <p14:xfrm>
                <a:off x="2536581" y="1344409"/>
                <a:ext cx="360" cy="360"/>
              </p14:xfrm>
            </p:contentPart>
          </mc:Choice>
          <mc:Fallback xmlns="">
            <p:pic>
              <p:nvPicPr>
                <p:cNvPr id="8" name="Ink 7">
                  <a:extLst>
                    <a:ext uri="{FF2B5EF4-FFF2-40B4-BE49-F238E27FC236}">
                      <a16:creationId xmlns:a16="http://schemas.microsoft.com/office/drawing/2014/main" id="{3C1C68AA-1599-4650-A009-8090B0D3BDF4}"/>
                    </a:ext>
                  </a:extLst>
                </p:cNvPr>
                <p:cNvPicPr/>
                <p:nvPr/>
              </p:nvPicPr>
              <p:blipFill>
                <a:blip r:embed="rId7"/>
                <a:stretch>
                  <a:fillRect/>
                </a:stretch>
              </p:blipFill>
              <p:spPr>
                <a:xfrm>
                  <a:off x="2518941" y="132676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9" name="Ink 8">
                  <a:extLst>
                    <a:ext uri="{FF2B5EF4-FFF2-40B4-BE49-F238E27FC236}">
                      <a16:creationId xmlns:a16="http://schemas.microsoft.com/office/drawing/2014/main" id="{B875A5AD-6484-445A-B92C-D6437C431399}"/>
                    </a:ext>
                  </a:extLst>
                </p14:cNvPr>
                <p14:cNvContentPartPr/>
                <p14:nvPr/>
              </p14:nvContentPartPr>
              <p14:xfrm>
                <a:off x="2536581" y="1344409"/>
                <a:ext cx="360" cy="360"/>
              </p14:xfrm>
            </p:contentPart>
          </mc:Choice>
          <mc:Fallback xmlns="">
            <p:pic>
              <p:nvPicPr>
                <p:cNvPr id="9" name="Ink 8">
                  <a:extLst>
                    <a:ext uri="{FF2B5EF4-FFF2-40B4-BE49-F238E27FC236}">
                      <a16:creationId xmlns:a16="http://schemas.microsoft.com/office/drawing/2014/main" id="{B875A5AD-6484-445A-B92C-D6437C431399}"/>
                    </a:ext>
                  </a:extLst>
                </p:cNvPr>
                <p:cNvPicPr/>
                <p:nvPr/>
              </p:nvPicPr>
              <p:blipFill>
                <a:blip r:embed="rId7"/>
                <a:stretch>
                  <a:fillRect/>
                </a:stretch>
              </p:blipFill>
              <p:spPr>
                <a:xfrm>
                  <a:off x="2518941" y="1326769"/>
                  <a:ext cx="36000" cy="36000"/>
                </a:xfrm>
                <a:prstGeom prst="rect">
                  <a:avLst/>
                </a:prstGeom>
              </p:spPr>
            </p:pic>
          </mc:Fallback>
        </mc:AlternateContent>
      </p:grpSp>
      <p:grpSp>
        <p:nvGrpSpPr>
          <p:cNvPr id="16" name="Group 15">
            <a:extLst>
              <a:ext uri="{FF2B5EF4-FFF2-40B4-BE49-F238E27FC236}">
                <a16:creationId xmlns:a16="http://schemas.microsoft.com/office/drawing/2014/main" id="{D01F9429-E994-4EF8-807B-071DC533834A}"/>
              </a:ext>
            </a:extLst>
          </p:cNvPr>
          <p:cNvGrpSpPr/>
          <p:nvPr/>
        </p:nvGrpSpPr>
        <p:grpSpPr>
          <a:xfrm>
            <a:off x="2160021" y="1514689"/>
            <a:ext cx="360" cy="360"/>
            <a:chOff x="2160021" y="151468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357AEDC9-C6CA-430B-9EC4-E1FB8DC00F2C}"/>
                    </a:ext>
                  </a:extLst>
                </p14:cNvPr>
                <p14:cNvContentPartPr/>
                <p14:nvPr/>
              </p14:nvContentPartPr>
              <p14:xfrm>
                <a:off x="2160021" y="1514689"/>
                <a:ext cx="360" cy="360"/>
              </p14:xfrm>
            </p:contentPart>
          </mc:Choice>
          <mc:Fallback xmlns="">
            <p:pic>
              <p:nvPicPr>
                <p:cNvPr id="11" name="Ink 10">
                  <a:extLst>
                    <a:ext uri="{FF2B5EF4-FFF2-40B4-BE49-F238E27FC236}">
                      <a16:creationId xmlns:a16="http://schemas.microsoft.com/office/drawing/2014/main" id="{357AEDC9-C6CA-430B-9EC4-E1FB8DC00F2C}"/>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51D69720-C67A-48D9-A7FE-93E1DFF0B115}"/>
                    </a:ext>
                  </a:extLst>
                </p14:cNvPr>
                <p14:cNvContentPartPr/>
                <p14:nvPr/>
              </p14:nvContentPartPr>
              <p14:xfrm>
                <a:off x="2160021" y="1514689"/>
                <a:ext cx="360" cy="360"/>
              </p14:xfrm>
            </p:contentPart>
          </mc:Choice>
          <mc:Fallback xmlns="">
            <p:pic>
              <p:nvPicPr>
                <p:cNvPr id="12" name="Ink 11">
                  <a:extLst>
                    <a:ext uri="{FF2B5EF4-FFF2-40B4-BE49-F238E27FC236}">
                      <a16:creationId xmlns:a16="http://schemas.microsoft.com/office/drawing/2014/main" id="{51D69720-C67A-48D9-A7FE-93E1DFF0B115}"/>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3" name="Ink 12">
                  <a:extLst>
                    <a:ext uri="{FF2B5EF4-FFF2-40B4-BE49-F238E27FC236}">
                      <a16:creationId xmlns:a16="http://schemas.microsoft.com/office/drawing/2014/main" id="{E7106EB0-EF0F-41BC-B69C-E65223DD1D66}"/>
                    </a:ext>
                  </a:extLst>
                </p14:cNvPr>
                <p14:cNvContentPartPr/>
                <p14:nvPr/>
              </p14:nvContentPartPr>
              <p14:xfrm>
                <a:off x="2160021" y="1514689"/>
                <a:ext cx="360" cy="360"/>
              </p14:xfrm>
            </p:contentPart>
          </mc:Choice>
          <mc:Fallback xmlns="">
            <p:pic>
              <p:nvPicPr>
                <p:cNvPr id="13" name="Ink 12">
                  <a:extLst>
                    <a:ext uri="{FF2B5EF4-FFF2-40B4-BE49-F238E27FC236}">
                      <a16:creationId xmlns:a16="http://schemas.microsoft.com/office/drawing/2014/main" id="{E7106EB0-EF0F-41BC-B69C-E65223DD1D66}"/>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Ink 13">
                  <a:extLst>
                    <a:ext uri="{FF2B5EF4-FFF2-40B4-BE49-F238E27FC236}">
                      <a16:creationId xmlns:a16="http://schemas.microsoft.com/office/drawing/2014/main" id="{D6F08785-2BB8-4F84-86F5-CFB37ECE1DF2}"/>
                    </a:ext>
                  </a:extLst>
                </p14:cNvPr>
                <p14:cNvContentPartPr/>
                <p14:nvPr/>
              </p14:nvContentPartPr>
              <p14:xfrm>
                <a:off x="2160021" y="1514689"/>
                <a:ext cx="360" cy="360"/>
              </p14:xfrm>
            </p:contentPart>
          </mc:Choice>
          <mc:Fallback xmlns="">
            <p:pic>
              <p:nvPicPr>
                <p:cNvPr id="14" name="Ink 13">
                  <a:extLst>
                    <a:ext uri="{FF2B5EF4-FFF2-40B4-BE49-F238E27FC236}">
                      <a16:creationId xmlns:a16="http://schemas.microsoft.com/office/drawing/2014/main" id="{D6F08785-2BB8-4F84-86F5-CFB37ECE1DF2}"/>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5" name="Ink 14">
                  <a:extLst>
                    <a:ext uri="{FF2B5EF4-FFF2-40B4-BE49-F238E27FC236}">
                      <a16:creationId xmlns:a16="http://schemas.microsoft.com/office/drawing/2014/main" id="{2F675137-1AF7-458A-89C7-B2D5BB3CF28E}"/>
                    </a:ext>
                  </a:extLst>
                </p14:cNvPr>
                <p14:cNvContentPartPr/>
                <p14:nvPr/>
              </p14:nvContentPartPr>
              <p14:xfrm>
                <a:off x="2160021" y="1514689"/>
                <a:ext cx="360" cy="360"/>
              </p14:xfrm>
            </p:contentPart>
          </mc:Choice>
          <mc:Fallback xmlns="">
            <p:pic>
              <p:nvPicPr>
                <p:cNvPr id="15" name="Ink 14">
                  <a:extLst>
                    <a:ext uri="{FF2B5EF4-FFF2-40B4-BE49-F238E27FC236}">
                      <a16:creationId xmlns:a16="http://schemas.microsoft.com/office/drawing/2014/main" id="{2F675137-1AF7-458A-89C7-B2D5BB3CF28E}"/>
                    </a:ext>
                  </a:extLst>
                </p:cNvPr>
                <p:cNvPicPr/>
                <p:nvPr/>
              </p:nvPicPr>
              <p:blipFill>
                <a:blip r:embed="rId10"/>
                <a:stretch>
                  <a:fillRect/>
                </a:stretch>
              </p:blipFill>
              <p:spPr>
                <a:xfrm>
                  <a:off x="2142381" y="1497049"/>
                  <a:ext cx="36000" cy="3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7" name="Ink 16">
                <a:extLst>
                  <a:ext uri="{FF2B5EF4-FFF2-40B4-BE49-F238E27FC236}">
                    <a16:creationId xmlns:a16="http://schemas.microsoft.com/office/drawing/2014/main" id="{D0843F0D-CD99-4A24-99AD-DFF091751603}"/>
                  </a:ext>
                </a:extLst>
              </p14:cNvPr>
              <p14:cNvContentPartPr/>
              <p14:nvPr/>
            </p14:nvContentPartPr>
            <p14:xfrm>
              <a:off x="4005741" y="878209"/>
              <a:ext cx="306360" cy="18360"/>
            </p14:xfrm>
          </p:contentPart>
        </mc:Choice>
        <mc:Fallback xmlns="">
          <p:pic>
            <p:nvPicPr>
              <p:cNvPr id="17" name="Ink 16">
                <a:extLst>
                  <a:ext uri="{FF2B5EF4-FFF2-40B4-BE49-F238E27FC236}">
                    <a16:creationId xmlns:a16="http://schemas.microsoft.com/office/drawing/2014/main" id="{D0843F0D-CD99-4A24-99AD-DFF091751603}"/>
                  </a:ext>
                </a:extLst>
              </p:cNvPr>
              <p:cNvPicPr/>
              <p:nvPr/>
            </p:nvPicPr>
            <p:blipFill>
              <a:blip r:embed="rId16"/>
              <a:stretch>
                <a:fillRect/>
              </a:stretch>
            </p:blipFill>
            <p:spPr>
              <a:xfrm>
                <a:off x="3987741" y="860209"/>
                <a:ext cx="342000" cy="54000"/>
              </a:xfrm>
              <a:prstGeom prst="rect">
                <a:avLst/>
              </a:prstGeom>
            </p:spPr>
          </p:pic>
        </mc:Fallback>
      </mc:AlternateContent>
    </p:spTree>
    <p:extLst>
      <p:ext uri="{BB962C8B-B14F-4D97-AF65-F5344CB8AC3E}">
        <p14:creationId xmlns:p14="http://schemas.microsoft.com/office/powerpoint/2010/main" val="55197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C2F9-3635-4753-B066-2B7ACC940563}"/>
              </a:ext>
            </a:extLst>
          </p:cNvPr>
          <p:cNvSpPr>
            <a:spLocks noGrp="1"/>
          </p:cNvSpPr>
          <p:nvPr>
            <p:ph type="title"/>
          </p:nvPr>
        </p:nvSpPr>
        <p:spPr>
          <a:xfrm>
            <a:off x="683695" y="543183"/>
            <a:ext cx="2952652" cy="651932"/>
          </a:xfrm>
        </p:spPr>
        <p:txBody>
          <a:bodyPr/>
          <a:lstStyle/>
          <a:p>
            <a:r>
              <a:rPr lang="en-US" dirty="0"/>
              <a:t>Binary XOR</a:t>
            </a:r>
          </a:p>
        </p:txBody>
      </p:sp>
      <p:sp>
        <p:nvSpPr>
          <p:cNvPr id="3" name="Content Placeholder 2">
            <a:extLst>
              <a:ext uri="{FF2B5EF4-FFF2-40B4-BE49-F238E27FC236}">
                <a16:creationId xmlns:a16="http://schemas.microsoft.com/office/drawing/2014/main" id="{D27F3932-2E1E-4187-8B95-B7D37DFA956C}"/>
              </a:ext>
            </a:extLst>
          </p:cNvPr>
          <p:cNvSpPr>
            <a:spLocks noGrp="1"/>
          </p:cNvSpPr>
          <p:nvPr>
            <p:ph idx="1"/>
          </p:nvPr>
        </p:nvSpPr>
        <p:spPr/>
        <p:txBody>
          <a:bodyPr>
            <a:normAutofit fontScale="92500" lnSpcReduction="10000"/>
          </a:bodyPr>
          <a:lstStyle/>
          <a:p>
            <a:pPr marL="0" indent="0">
              <a:buNone/>
            </a:pPr>
            <a:r>
              <a:rPr lang="en-US" dirty="0"/>
              <a:t>Python bitwise XOR operator returns 1 if one of the bits is 0 and the other bit is 1. If both the bits are 0 or 1, then it returns 0. </a:t>
            </a:r>
          </a:p>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A=10 =&gt; 2  1010 (Binary)</a:t>
            </a:r>
          </a:p>
          <a:p>
            <a:pPr marL="0" indent="0">
              <a:buNone/>
            </a:pPr>
            <a:r>
              <a:rPr lang="en-US" dirty="0">
                <a:latin typeface="Calibri" panose="020F0502020204030204" pitchFamily="34" charset="0"/>
                <a:cs typeface="Calibri" panose="020F0502020204030204" pitchFamily="34" charset="0"/>
              </a:rPr>
              <a:t>B=7 =&gt; 2   111(Binary)</a:t>
            </a:r>
          </a:p>
          <a:p>
            <a:pPr marL="0" indent="0">
              <a:buNone/>
            </a:pPr>
            <a:r>
              <a:rPr lang="en-US" dirty="0">
                <a:latin typeface="Calibri" panose="020F0502020204030204" pitchFamily="34" charset="0"/>
                <a:cs typeface="Calibri" panose="020F0502020204030204" pitchFamily="34" charset="0"/>
              </a:rPr>
              <a:t>1010</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0111</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 ^ B= 1101</a:t>
            </a:r>
          </a:p>
          <a:p>
            <a:pPr marL="0" indent="0">
              <a:buNone/>
            </a:pPr>
            <a:r>
              <a:rPr lang="en-US" dirty="0">
                <a:latin typeface="Calibri" panose="020F0502020204030204" pitchFamily="34" charset="0"/>
                <a:cs typeface="Calibri" panose="020F0502020204030204" pitchFamily="34" charset="0"/>
              </a:rPr>
              <a:t>13 Decimal </a:t>
            </a:r>
          </a:p>
        </p:txBody>
      </p:sp>
      <p:grpSp>
        <p:nvGrpSpPr>
          <p:cNvPr id="7" name="Group 6">
            <a:extLst>
              <a:ext uri="{FF2B5EF4-FFF2-40B4-BE49-F238E27FC236}">
                <a16:creationId xmlns:a16="http://schemas.microsoft.com/office/drawing/2014/main" id="{9596BFDE-2899-45E2-9A90-AAF2B4C9C88F}"/>
              </a:ext>
            </a:extLst>
          </p:cNvPr>
          <p:cNvGrpSpPr/>
          <p:nvPr/>
        </p:nvGrpSpPr>
        <p:grpSpPr>
          <a:xfrm>
            <a:off x="2527581" y="1407049"/>
            <a:ext cx="360" cy="360"/>
            <a:chOff x="2527581" y="140704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551692E8-5469-42A9-854F-CAF7C251A465}"/>
                    </a:ext>
                  </a:extLst>
                </p14:cNvPr>
                <p14:cNvContentPartPr/>
                <p14:nvPr/>
              </p14:nvContentPartPr>
              <p14:xfrm>
                <a:off x="2527581" y="1407049"/>
                <a:ext cx="360" cy="360"/>
              </p14:xfrm>
            </p:contentPart>
          </mc:Choice>
          <mc:Fallback xmlns="">
            <p:pic>
              <p:nvPicPr>
                <p:cNvPr id="4" name="Ink 3">
                  <a:extLst>
                    <a:ext uri="{FF2B5EF4-FFF2-40B4-BE49-F238E27FC236}">
                      <a16:creationId xmlns:a16="http://schemas.microsoft.com/office/drawing/2014/main" id="{551692E8-5469-42A9-854F-CAF7C251A465}"/>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78390F0C-43E6-4F59-8949-ED700BA779E2}"/>
                    </a:ext>
                  </a:extLst>
                </p14:cNvPr>
                <p14:cNvContentPartPr/>
                <p14:nvPr/>
              </p14:nvContentPartPr>
              <p14:xfrm>
                <a:off x="2527581" y="1407049"/>
                <a:ext cx="360" cy="360"/>
              </p14:xfrm>
            </p:contentPart>
          </mc:Choice>
          <mc:Fallback xmlns="">
            <p:pic>
              <p:nvPicPr>
                <p:cNvPr id="5" name="Ink 4">
                  <a:extLst>
                    <a:ext uri="{FF2B5EF4-FFF2-40B4-BE49-F238E27FC236}">
                      <a16:creationId xmlns:a16="http://schemas.microsoft.com/office/drawing/2014/main" id="{78390F0C-43E6-4F59-8949-ED700BA779E2}"/>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F0A98497-3ED6-4035-8265-6F309CDD83F7}"/>
                    </a:ext>
                  </a:extLst>
                </p14:cNvPr>
                <p14:cNvContentPartPr/>
                <p14:nvPr/>
              </p14:nvContentPartPr>
              <p14:xfrm>
                <a:off x="2527581" y="1407049"/>
                <a:ext cx="360" cy="360"/>
              </p14:xfrm>
            </p:contentPart>
          </mc:Choice>
          <mc:Fallback xmlns="">
            <p:pic>
              <p:nvPicPr>
                <p:cNvPr id="6" name="Ink 5">
                  <a:extLst>
                    <a:ext uri="{FF2B5EF4-FFF2-40B4-BE49-F238E27FC236}">
                      <a16:creationId xmlns:a16="http://schemas.microsoft.com/office/drawing/2014/main" id="{F0A98497-3ED6-4035-8265-6F309CDD83F7}"/>
                    </a:ext>
                  </a:extLst>
                </p:cNvPr>
                <p:cNvPicPr/>
                <p:nvPr/>
              </p:nvPicPr>
              <p:blipFill>
                <a:blip r:embed="rId3"/>
                <a:stretch>
                  <a:fillRect/>
                </a:stretch>
              </p:blipFill>
              <p:spPr>
                <a:xfrm>
                  <a:off x="2509941" y="1389409"/>
                  <a:ext cx="36000" cy="36000"/>
                </a:xfrm>
                <a:prstGeom prst="rect">
                  <a:avLst/>
                </a:prstGeom>
              </p:spPr>
            </p:pic>
          </mc:Fallback>
        </mc:AlternateContent>
      </p:grpSp>
      <p:grpSp>
        <p:nvGrpSpPr>
          <p:cNvPr id="10" name="Group 9">
            <a:extLst>
              <a:ext uri="{FF2B5EF4-FFF2-40B4-BE49-F238E27FC236}">
                <a16:creationId xmlns:a16="http://schemas.microsoft.com/office/drawing/2014/main" id="{9D056B37-082A-4295-B0CD-C17E1540AB8C}"/>
              </a:ext>
            </a:extLst>
          </p:cNvPr>
          <p:cNvGrpSpPr/>
          <p:nvPr/>
        </p:nvGrpSpPr>
        <p:grpSpPr>
          <a:xfrm>
            <a:off x="2536581" y="1344409"/>
            <a:ext cx="360" cy="360"/>
            <a:chOff x="2536581" y="134440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8" name="Ink 7">
                  <a:extLst>
                    <a:ext uri="{FF2B5EF4-FFF2-40B4-BE49-F238E27FC236}">
                      <a16:creationId xmlns:a16="http://schemas.microsoft.com/office/drawing/2014/main" id="{3C1C68AA-1599-4650-A009-8090B0D3BDF4}"/>
                    </a:ext>
                  </a:extLst>
                </p14:cNvPr>
                <p14:cNvContentPartPr/>
                <p14:nvPr/>
              </p14:nvContentPartPr>
              <p14:xfrm>
                <a:off x="2536581" y="1344409"/>
                <a:ext cx="360" cy="360"/>
              </p14:xfrm>
            </p:contentPart>
          </mc:Choice>
          <mc:Fallback xmlns="">
            <p:pic>
              <p:nvPicPr>
                <p:cNvPr id="8" name="Ink 7">
                  <a:extLst>
                    <a:ext uri="{FF2B5EF4-FFF2-40B4-BE49-F238E27FC236}">
                      <a16:creationId xmlns:a16="http://schemas.microsoft.com/office/drawing/2014/main" id="{3C1C68AA-1599-4650-A009-8090B0D3BDF4}"/>
                    </a:ext>
                  </a:extLst>
                </p:cNvPr>
                <p:cNvPicPr/>
                <p:nvPr/>
              </p:nvPicPr>
              <p:blipFill>
                <a:blip r:embed="rId7"/>
                <a:stretch>
                  <a:fillRect/>
                </a:stretch>
              </p:blipFill>
              <p:spPr>
                <a:xfrm>
                  <a:off x="2518941" y="132676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9" name="Ink 8">
                  <a:extLst>
                    <a:ext uri="{FF2B5EF4-FFF2-40B4-BE49-F238E27FC236}">
                      <a16:creationId xmlns:a16="http://schemas.microsoft.com/office/drawing/2014/main" id="{B875A5AD-6484-445A-B92C-D6437C431399}"/>
                    </a:ext>
                  </a:extLst>
                </p14:cNvPr>
                <p14:cNvContentPartPr/>
                <p14:nvPr/>
              </p14:nvContentPartPr>
              <p14:xfrm>
                <a:off x="2536581" y="1344409"/>
                <a:ext cx="360" cy="360"/>
              </p14:xfrm>
            </p:contentPart>
          </mc:Choice>
          <mc:Fallback xmlns="">
            <p:pic>
              <p:nvPicPr>
                <p:cNvPr id="9" name="Ink 8">
                  <a:extLst>
                    <a:ext uri="{FF2B5EF4-FFF2-40B4-BE49-F238E27FC236}">
                      <a16:creationId xmlns:a16="http://schemas.microsoft.com/office/drawing/2014/main" id="{B875A5AD-6484-445A-B92C-D6437C431399}"/>
                    </a:ext>
                  </a:extLst>
                </p:cNvPr>
                <p:cNvPicPr/>
                <p:nvPr/>
              </p:nvPicPr>
              <p:blipFill>
                <a:blip r:embed="rId7"/>
                <a:stretch>
                  <a:fillRect/>
                </a:stretch>
              </p:blipFill>
              <p:spPr>
                <a:xfrm>
                  <a:off x="2518941" y="1326769"/>
                  <a:ext cx="36000" cy="36000"/>
                </a:xfrm>
                <a:prstGeom prst="rect">
                  <a:avLst/>
                </a:prstGeom>
              </p:spPr>
            </p:pic>
          </mc:Fallback>
        </mc:AlternateContent>
      </p:grpSp>
      <p:grpSp>
        <p:nvGrpSpPr>
          <p:cNvPr id="16" name="Group 15">
            <a:extLst>
              <a:ext uri="{FF2B5EF4-FFF2-40B4-BE49-F238E27FC236}">
                <a16:creationId xmlns:a16="http://schemas.microsoft.com/office/drawing/2014/main" id="{D01F9429-E994-4EF8-807B-071DC533834A}"/>
              </a:ext>
            </a:extLst>
          </p:cNvPr>
          <p:cNvGrpSpPr/>
          <p:nvPr/>
        </p:nvGrpSpPr>
        <p:grpSpPr>
          <a:xfrm>
            <a:off x="2160021" y="1514689"/>
            <a:ext cx="360" cy="360"/>
            <a:chOff x="2160021" y="151468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357AEDC9-C6CA-430B-9EC4-E1FB8DC00F2C}"/>
                    </a:ext>
                  </a:extLst>
                </p14:cNvPr>
                <p14:cNvContentPartPr/>
                <p14:nvPr/>
              </p14:nvContentPartPr>
              <p14:xfrm>
                <a:off x="2160021" y="1514689"/>
                <a:ext cx="360" cy="360"/>
              </p14:xfrm>
            </p:contentPart>
          </mc:Choice>
          <mc:Fallback xmlns="">
            <p:pic>
              <p:nvPicPr>
                <p:cNvPr id="11" name="Ink 10">
                  <a:extLst>
                    <a:ext uri="{FF2B5EF4-FFF2-40B4-BE49-F238E27FC236}">
                      <a16:creationId xmlns:a16="http://schemas.microsoft.com/office/drawing/2014/main" id="{357AEDC9-C6CA-430B-9EC4-E1FB8DC00F2C}"/>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51D69720-C67A-48D9-A7FE-93E1DFF0B115}"/>
                    </a:ext>
                  </a:extLst>
                </p14:cNvPr>
                <p14:cNvContentPartPr/>
                <p14:nvPr/>
              </p14:nvContentPartPr>
              <p14:xfrm>
                <a:off x="2160021" y="1514689"/>
                <a:ext cx="360" cy="360"/>
              </p14:xfrm>
            </p:contentPart>
          </mc:Choice>
          <mc:Fallback xmlns="">
            <p:pic>
              <p:nvPicPr>
                <p:cNvPr id="12" name="Ink 11">
                  <a:extLst>
                    <a:ext uri="{FF2B5EF4-FFF2-40B4-BE49-F238E27FC236}">
                      <a16:creationId xmlns:a16="http://schemas.microsoft.com/office/drawing/2014/main" id="{51D69720-C67A-48D9-A7FE-93E1DFF0B115}"/>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3" name="Ink 12">
                  <a:extLst>
                    <a:ext uri="{FF2B5EF4-FFF2-40B4-BE49-F238E27FC236}">
                      <a16:creationId xmlns:a16="http://schemas.microsoft.com/office/drawing/2014/main" id="{E7106EB0-EF0F-41BC-B69C-E65223DD1D66}"/>
                    </a:ext>
                  </a:extLst>
                </p14:cNvPr>
                <p14:cNvContentPartPr/>
                <p14:nvPr/>
              </p14:nvContentPartPr>
              <p14:xfrm>
                <a:off x="2160021" y="1514689"/>
                <a:ext cx="360" cy="360"/>
              </p14:xfrm>
            </p:contentPart>
          </mc:Choice>
          <mc:Fallback xmlns="">
            <p:pic>
              <p:nvPicPr>
                <p:cNvPr id="13" name="Ink 12">
                  <a:extLst>
                    <a:ext uri="{FF2B5EF4-FFF2-40B4-BE49-F238E27FC236}">
                      <a16:creationId xmlns:a16="http://schemas.microsoft.com/office/drawing/2014/main" id="{E7106EB0-EF0F-41BC-B69C-E65223DD1D66}"/>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Ink 13">
                  <a:extLst>
                    <a:ext uri="{FF2B5EF4-FFF2-40B4-BE49-F238E27FC236}">
                      <a16:creationId xmlns:a16="http://schemas.microsoft.com/office/drawing/2014/main" id="{D6F08785-2BB8-4F84-86F5-CFB37ECE1DF2}"/>
                    </a:ext>
                  </a:extLst>
                </p14:cNvPr>
                <p14:cNvContentPartPr/>
                <p14:nvPr/>
              </p14:nvContentPartPr>
              <p14:xfrm>
                <a:off x="2160021" y="1514689"/>
                <a:ext cx="360" cy="360"/>
              </p14:xfrm>
            </p:contentPart>
          </mc:Choice>
          <mc:Fallback xmlns="">
            <p:pic>
              <p:nvPicPr>
                <p:cNvPr id="14" name="Ink 13">
                  <a:extLst>
                    <a:ext uri="{FF2B5EF4-FFF2-40B4-BE49-F238E27FC236}">
                      <a16:creationId xmlns:a16="http://schemas.microsoft.com/office/drawing/2014/main" id="{D6F08785-2BB8-4F84-86F5-CFB37ECE1DF2}"/>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5" name="Ink 14">
                  <a:extLst>
                    <a:ext uri="{FF2B5EF4-FFF2-40B4-BE49-F238E27FC236}">
                      <a16:creationId xmlns:a16="http://schemas.microsoft.com/office/drawing/2014/main" id="{2F675137-1AF7-458A-89C7-B2D5BB3CF28E}"/>
                    </a:ext>
                  </a:extLst>
                </p14:cNvPr>
                <p14:cNvContentPartPr/>
                <p14:nvPr/>
              </p14:nvContentPartPr>
              <p14:xfrm>
                <a:off x="2160021" y="1514689"/>
                <a:ext cx="360" cy="360"/>
              </p14:xfrm>
            </p:contentPart>
          </mc:Choice>
          <mc:Fallback xmlns="">
            <p:pic>
              <p:nvPicPr>
                <p:cNvPr id="15" name="Ink 14">
                  <a:extLst>
                    <a:ext uri="{FF2B5EF4-FFF2-40B4-BE49-F238E27FC236}">
                      <a16:creationId xmlns:a16="http://schemas.microsoft.com/office/drawing/2014/main" id="{2F675137-1AF7-458A-89C7-B2D5BB3CF28E}"/>
                    </a:ext>
                  </a:extLst>
                </p:cNvPr>
                <p:cNvPicPr/>
                <p:nvPr/>
              </p:nvPicPr>
              <p:blipFill>
                <a:blip r:embed="rId10"/>
                <a:stretch>
                  <a:fillRect/>
                </a:stretch>
              </p:blipFill>
              <p:spPr>
                <a:xfrm>
                  <a:off x="2142381" y="1497049"/>
                  <a:ext cx="36000" cy="3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7" name="Ink 16">
                <a:extLst>
                  <a:ext uri="{FF2B5EF4-FFF2-40B4-BE49-F238E27FC236}">
                    <a16:creationId xmlns:a16="http://schemas.microsoft.com/office/drawing/2014/main" id="{D0843F0D-CD99-4A24-99AD-DFF091751603}"/>
                  </a:ext>
                </a:extLst>
              </p14:cNvPr>
              <p14:cNvContentPartPr/>
              <p14:nvPr/>
            </p14:nvContentPartPr>
            <p14:xfrm>
              <a:off x="4005741" y="878209"/>
              <a:ext cx="306360" cy="18360"/>
            </p14:xfrm>
          </p:contentPart>
        </mc:Choice>
        <mc:Fallback xmlns="">
          <p:pic>
            <p:nvPicPr>
              <p:cNvPr id="17" name="Ink 16">
                <a:extLst>
                  <a:ext uri="{FF2B5EF4-FFF2-40B4-BE49-F238E27FC236}">
                    <a16:creationId xmlns:a16="http://schemas.microsoft.com/office/drawing/2014/main" id="{D0843F0D-CD99-4A24-99AD-DFF091751603}"/>
                  </a:ext>
                </a:extLst>
              </p:cNvPr>
              <p:cNvPicPr/>
              <p:nvPr/>
            </p:nvPicPr>
            <p:blipFill>
              <a:blip r:embed="rId16"/>
              <a:stretch>
                <a:fillRect/>
              </a:stretch>
            </p:blipFill>
            <p:spPr>
              <a:xfrm>
                <a:off x="3987741" y="860209"/>
                <a:ext cx="342000" cy="54000"/>
              </a:xfrm>
              <a:prstGeom prst="rect">
                <a:avLst/>
              </a:prstGeom>
            </p:spPr>
          </p:pic>
        </mc:Fallback>
      </mc:AlternateContent>
    </p:spTree>
    <p:extLst>
      <p:ext uri="{BB962C8B-B14F-4D97-AF65-F5344CB8AC3E}">
        <p14:creationId xmlns:p14="http://schemas.microsoft.com/office/powerpoint/2010/main" val="166987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C2F9-3635-4753-B066-2B7ACC940563}"/>
              </a:ext>
            </a:extLst>
          </p:cNvPr>
          <p:cNvSpPr>
            <a:spLocks noGrp="1"/>
          </p:cNvSpPr>
          <p:nvPr>
            <p:ph type="title"/>
          </p:nvPr>
        </p:nvSpPr>
        <p:spPr>
          <a:xfrm>
            <a:off x="923610" y="783333"/>
            <a:ext cx="7637683" cy="969346"/>
          </a:xfrm>
        </p:spPr>
        <p:txBody>
          <a:bodyPr>
            <a:normAutofit fontScale="90000"/>
          </a:bodyPr>
          <a:lstStyle/>
          <a:p>
            <a:r>
              <a:rPr lang="en-US" dirty="0"/>
              <a:t>Binary Ones</a:t>
            </a:r>
            <a:r>
              <a:rPr lang="en-US" b="1" dirty="0"/>
              <a:t> ’ </a:t>
            </a:r>
            <a:r>
              <a:rPr lang="en-US" dirty="0"/>
              <a:t>Complement Operator</a:t>
            </a:r>
            <a:br>
              <a:rPr lang="en-US" b="1" dirty="0"/>
            </a:br>
            <a:endParaRPr lang="en-US" dirty="0"/>
          </a:p>
        </p:txBody>
      </p:sp>
      <p:sp>
        <p:nvSpPr>
          <p:cNvPr id="3" name="Content Placeholder 2">
            <a:extLst>
              <a:ext uri="{FF2B5EF4-FFF2-40B4-BE49-F238E27FC236}">
                <a16:creationId xmlns:a16="http://schemas.microsoft.com/office/drawing/2014/main" id="{D27F3932-2E1E-4187-8B95-B7D37DFA956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Python Ones’ complement of a number ‘A’ is equal to -(A+1).</a:t>
            </a:r>
          </a:p>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A</a:t>
            </a:r>
            <a:r>
              <a:rPr lang="pt-BR" dirty="0">
                <a:latin typeface="Calibri" panose="020F0502020204030204" pitchFamily="34" charset="0"/>
                <a:cs typeface="Calibri" panose="020F0502020204030204" pitchFamily="34" charset="0"/>
              </a:rPr>
              <a:t> = 60            # 60 = 0011 1100 </a:t>
            </a:r>
            <a:r>
              <a:rPr lang="en-US" dirty="0">
                <a:latin typeface="Calibri" panose="020F0502020204030204" pitchFamily="34" charset="0"/>
                <a:cs typeface="Calibri" panose="020F0502020204030204" pitchFamily="34" charset="0"/>
              </a:rPr>
              <a:t>(Binary)</a:t>
            </a:r>
          </a:p>
          <a:p>
            <a:pPr marL="0" indent="0">
              <a:buNone/>
            </a:pPr>
            <a:r>
              <a:rPr lang="en-US" dirty="0"/>
              <a:t>~ A = -61    # -61 </a:t>
            </a:r>
            <a:r>
              <a:rPr lang="en-US"/>
              <a:t>= -(</a:t>
            </a:r>
            <a:r>
              <a:rPr lang="pt-BR" dirty="0">
                <a:latin typeface="Calibri" panose="020F0502020204030204" pitchFamily="34" charset="0"/>
                <a:cs typeface="Calibri" panose="020F0502020204030204" pitchFamily="34" charset="0"/>
              </a:rPr>
              <a:t>0011 1101)</a:t>
            </a:r>
            <a:r>
              <a:rPr lang="en-US" dirty="0">
                <a:latin typeface="Calibri" panose="020F0502020204030204" pitchFamily="34" charset="0"/>
                <a:cs typeface="Calibri" panose="020F0502020204030204" pitchFamily="34" charset="0"/>
              </a:rPr>
              <a:t>        </a:t>
            </a:r>
          </a:p>
        </p:txBody>
      </p:sp>
      <p:grpSp>
        <p:nvGrpSpPr>
          <p:cNvPr id="7" name="Group 6">
            <a:extLst>
              <a:ext uri="{FF2B5EF4-FFF2-40B4-BE49-F238E27FC236}">
                <a16:creationId xmlns:a16="http://schemas.microsoft.com/office/drawing/2014/main" id="{9596BFDE-2899-45E2-9A90-AAF2B4C9C88F}"/>
              </a:ext>
            </a:extLst>
          </p:cNvPr>
          <p:cNvGrpSpPr/>
          <p:nvPr/>
        </p:nvGrpSpPr>
        <p:grpSpPr>
          <a:xfrm>
            <a:off x="2527581" y="1407049"/>
            <a:ext cx="360" cy="360"/>
            <a:chOff x="2527581" y="140704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551692E8-5469-42A9-854F-CAF7C251A465}"/>
                    </a:ext>
                  </a:extLst>
                </p14:cNvPr>
                <p14:cNvContentPartPr/>
                <p14:nvPr/>
              </p14:nvContentPartPr>
              <p14:xfrm>
                <a:off x="2527581" y="1407049"/>
                <a:ext cx="360" cy="360"/>
              </p14:xfrm>
            </p:contentPart>
          </mc:Choice>
          <mc:Fallback xmlns="">
            <p:pic>
              <p:nvPicPr>
                <p:cNvPr id="4" name="Ink 3">
                  <a:extLst>
                    <a:ext uri="{FF2B5EF4-FFF2-40B4-BE49-F238E27FC236}">
                      <a16:creationId xmlns:a16="http://schemas.microsoft.com/office/drawing/2014/main" id="{551692E8-5469-42A9-854F-CAF7C251A465}"/>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78390F0C-43E6-4F59-8949-ED700BA779E2}"/>
                    </a:ext>
                  </a:extLst>
                </p14:cNvPr>
                <p14:cNvContentPartPr/>
                <p14:nvPr/>
              </p14:nvContentPartPr>
              <p14:xfrm>
                <a:off x="2527581" y="1407049"/>
                <a:ext cx="360" cy="360"/>
              </p14:xfrm>
            </p:contentPart>
          </mc:Choice>
          <mc:Fallback xmlns="">
            <p:pic>
              <p:nvPicPr>
                <p:cNvPr id="5" name="Ink 4">
                  <a:extLst>
                    <a:ext uri="{FF2B5EF4-FFF2-40B4-BE49-F238E27FC236}">
                      <a16:creationId xmlns:a16="http://schemas.microsoft.com/office/drawing/2014/main" id="{78390F0C-43E6-4F59-8949-ED700BA779E2}"/>
                    </a:ext>
                  </a:extLst>
                </p:cNvPr>
                <p:cNvPicPr/>
                <p:nvPr/>
              </p:nvPicPr>
              <p:blipFill>
                <a:blip r:embed="rId3"/>
                <a:stretch>
                  <a:fillRect/>
                </a:stretch>
              </p:blipFill>
              <p:spPr>
                <a:xfrm>
                  <a:off x="2509941" y="138940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F0A98497-3ED6-4035-8265-6F309CDD83F7}"/>
                    </a:ext>
                  </a:extLst>
                </p14:cNvPr>
                <p14:cNvContentPartPr/>
                <p14:nvPr/>
              </p14:nvContentPartPr>
              <p14:xfrm>
                <a:off x="2527581" y="1407049"/>
                <a:ext cx="360" cy="360"/>
              </p14:xfrm>
            </p:contentPart>
          </mc:Choice>
          <mc:Fallback xmlns="">
            <p:pic>
              <p:nvPicPr>
                <p:cNvPr id="6" name="Ink 5">
                  <a:extLst>
                    <a:ext uri="{FF2B5EF4-FFF2-40B4-BE49-F238E27FC236}">
                      <a16:creationId xmlns:a16="http://schemas.microsoft.com/office/drawing/2014/main" id="{F0A98497-3ED6-4035-8265-6F309CDD83F7}"/>
                    </a:ext>
                  </a:extLst>
                </p:cNvPr>
                <p:cNvPicPr/>
                <p:nvPr/>
              </p:nvPicPr>
              <p:blipFill>
                <a:blip r:embed="rId3"/>
                <a:stretch>
                  <a:fillRect/>
                </a:stretch>
              </p:blipFill>
              <p:spPr>
                <a:xfrm>
                  <a:off x="2509941" y="1389409"/>
                  <a:ext cx="36000" cy="36000"/>
                </a:xfrm>
                <a:prstGeom prst="rect">
                  <a:avLst/>
                </a:prstGeom>
              </p:spPr>
            </p:pic>
          </mc:Fallback>
        </mc:AlternateContent>
      </p:grpSp>
      <p:grpSp>
        <p:nvGrpSpPr>
          <p:cNvPr id="10" name="Group 9">
            <a:extLst>
              <a:ext uri="{FF2B5EF4-FFF2-40B4-BE49-F238E27FC236}">
                <a16:creationId xmlns:a16="http://schemas.microsoft.com/office/drawing/2014/main" id="{9D056B37-082A-4295-B0CD-C17E1540AB8C}"/>
              </a:ext>
            </a:extLst>
          </p:cNvPr>
          <p:cNvGrpSpPr/>
          <p:nvPr/>
        </p:nvGrpSpPr>
        <p:grpSpPr>
          <a:xfrm>
            <a:off x="2536581" y="1344409"/>
            <a:ext cx="360" cy="360"/>
            <a:chOff x="2536581" y="134440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8" name="Ink 7">
                  <a:extLst>
                    <a:ext uri="{FF2B5EF4-FFF2-40B4-BE49-F238E27FC236}">
                      <a16:creationId xmlns:a16="http://schemas.microsoft.com/office/drawing/2014/main" id="{3C1C68AA-1599-4650-A009-8090B0D3BDF4}"/>
                    </a:ext>
                  </a:extLst>
                </p14:cNvPr>
                <p14:cNvContentPartPr/>
                <p14:nvPr/>
              </p14:nvContentPartPr>
              <p14:xfrm>
                <a:off x="2536581" y="1344409"/>
                <a:ext cx="360" cy="360"/>
              </p14:xfrm>
            </p:contentPart>
          </mc:Choice>
          <mc:Fallback xmlns="">
            <p:pic>
              <p:nvPicPr>
                <p:cNvPr id="8" name="Ink 7">
                  <a:extLst>
                    <a:ext uri="{FF2B5EF4-FFF2-40B4-BE49-F238E27FC236}">
                      <a16:creationId xmlns:a16="http://schemas.microsoft.com/office/drawing/2014/main" id="{3C1C68AA-1599-4650-A009-8090B0D3BDF4}"/>
                    </a:ext>
                  </a:extLst>
                </p:cNvPr>
                <p:cNvPicPr/>
                <p:nvPr/>
              </p:nvPicPr>
              <p:blipFill>
                <a:blip r:embed="rId7"/>
                <a:stretch>
                  <a:fillRect/>
                </a:stretch>
              </p:blipFill>
              <p:spPr>
                <a:xfrm>
                  <a:off x="2518941" y="132676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9" name="Ink 8">
                  <a:extLst>
                    <a:ext uri="{FF2B5EF4-FFF2-40B4-BE49-F238E27FC236}">
                      <a16:creationId xmlns:a16="http://schemas.microsoft.com/office/drawing/2014/main" id="{B875A5AD-6484-445A-B92C-D6437C431399}"/>
                    </a:ext>
                  </a:extLst>
                </p14:cNvPr>
                <p14:cNvContentPartPr/>
                <p14:nvPr/>
              </p14:nvContentPartPr>
              <p14:xfrm>
                <a:off x="2536581" y="1344409"/>
                <a:ext cx="360" cy="360"/>
              </p14:xfrm>
            </p:contentPart>
          </mc:Choice>
          <mc:Fallback xmlns="">
            <p:pic>
              <p:nvPicPr>
                <p:cNvPr id="9" name="Ink 8">
                  <a:extLst>
                    <a:ext uri="{FF2B5EF4-FFF2-40B4-BE49-F238E27FC236}">
                      <a16:creationId xmlns:a16="http://schemas.microsoft.com/office/drawing/2014/main" id="{B875A5AD-6484-445A-B92C-D6437C431399}"/>
                    </a:ext>
                  </a:extLst>
                </p:cNvPr>
                <p:cNvPicPr/>
                <p:nvPr/>
              </p:nvPicPr>
              <p:blipFill>
                <a:blip r:embed="rId7"/>
                <a:stretch>
                  <a:fillRect/>
                </a:stretch>
              </p:blipFill>
              <p:spPr>
                <a:xfrm>
                  <a:off x="2518941" y="1326769"/>
                  <a:ext cx="36000" cy="36000"/>
                </a:xfrm>
                <a:prstGeom prst="rect">
                  <a:avLst/>
                </a:prstGeom>
              </p:spPr>
            </p:pic>
          </mc:Fallback>
        </mc:AlternateContent>
      </p:grpSp>
      <p:grpSp>
        <p:nvGrpSpPr>
          <p:cNvPr id="16" name="Group 15">
            <a:extLst>
              <a:ext uri="{FF2B5EF4-FFF2-40B4-BE49-F238E27FC236}">
                <a16:creationId xmlns:a16="http://schemas.microsoft.com/office/drawing/2014/main" id="{D01F9429-E994-4EF8-807B-071DC533834A}"/>
              </a:ext>
            </a:extLst>
          </p:cNvPr>
          <p:cNvGrpSpPr/>
          <p:nvPr/>
        </p:nvGrpSpPr>
        <p:grpSpPr>
          <a:xfrm>
            <a:off x="2160021" y="1514689"/>
            <a:ext cx="360" cy="360"/>
            <a:chOff x="2160021" y="151468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357AEDC9-C6CA-430B-9EC4-E1FB8DC00F2C}"/>
                    </a:ext>
                  </a:extLst>
                </p14:cNvPr>
                <p14:cNvContentPartPr/>
                <p14:nvPr/>
              </p14:nvContentPartPr>
              <p14:xfrm>
                <a:off x="2160021" y="1514689"/>
                <a:ext cx="360" cy="360"/>
              </p14:xfrm>
            </p:contentPart>
          </mc:Choice>
          <mc:Fallback xmlns="">
            <p:pic>
              <p:nvPicPr>
                <p:cNvPr id="11" name="Ink 10">
                  <a:extLst>
                    <a:ext uri="{FF2B5EF4-FFF2-40B4-BE49-F238E27FC236}">
                      <a16:creationId xmlns:a16="http://schemas.microsoft.com/office/drawing/2014/main" id="{357AEDC9-C6CA-430B-9EC4-E1FB8DC00F2C}"/>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51D69720-C67A-48D9-A7FE-93E1DFF0B115}"/>
                    </a:ext>
                  </a:extLst>
                </p14:cNvPr>
                <p14:cNvContentPartPr/>
                <p14:nvPr/>
              </p14:nvContentPartPr>
              <p14:xfrm>
                <a:off x="2160021" y="1514689"/>
                <a:ext cx="360" cy="360"/>
              </p14:xfrm>
            </p:contentPart>
          </mc:Choice>
          <mc:Fallback xmlns="">
            <p:pic>
              <p:nvPicPr>
                <p:cNvPr id="12" name="Ink 11">
                  <a:extLst>
                    <a:ext uri="{FF2B5EF4-FFF2-40B4-BE49-F238E27FC236}">
                      <a16:creationId xmlns:a16="http://schemas.microsoft.com/office/drawing/2014/main" id="{51D69720-C67A-48D9-A7FE-93E1DFF0B115}"/>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3" name="Ink 12">
                  <a:extLst>
                    <a:ext uri="{FF2B5EF4-FFF2-40B4-BE49-F238E27FC236}">
                      <a16:creationId xmlns:a16="http://schemas.microsoft.com/office/drawing/2014/main" id="{E7106EB0-EF0F-41BC-B69C-E65223DD1D66}"/>
                    </a:ext>
                  </a:extLst>
                </p14:cNvPr>
                <p14:cNvContentPartPr/>
                <p14:nvPr/>
              </p14:nvContentPartPr>
              <p14:xfrm>
                <a:off x="2160021" y="1514689"/>
                <a:ext cx="360" cy="360"/>
              </p14:xfrm>
            </p:contentPart>
          </mc:Choice>
          <mc:Fallback xmlns="">
            <p:pic>
              <p:nvPicPr>
                <p:cNvPr id="13" name="Ink 12">
                  <a:extLst>
                    <a:ext uri="{FF2B5EF4-FFF2-40B4-BE49-F238E27FC236}">
                      <a16:creationId xmlns:a16="http://schemas.microsoft.com/office/drawing/2014/main" id="{E7106EB0-EF0F-41BC-B69C-E65223DD1D66}"/>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Ink 13">
                  <a:extLst>
                    <a:ext uri="{FF2B5EF4-FFF2-40B4-BE49-F238E27FC236}">
                      <a16:creationId xmlns:a16="http://schemas.microsoft.com/office/drawing/2014/main" id="{D6F08785-2BB8-4F84-86F5-CFB37ECE1DF2}"/>
                    </a:ext>
                  </a:extLst>
                </p14:cNvPr>
                <p14:cNvContentPartPr/>
                <p14:nvPr/>
              </p14:nvContentPartPr>
              <p14:xfrm>
                <a:off x="2160021" y="1514689"/>
                <a:ext cx="360" cy="360"/>
              </p14:xfrm>
            </p:contentPart>
          </mc:Choice>
          <mc:Fallback xmlns="">
            <p:pic>
              <p:nvPicPr>
                <p:cNvPr id="14" name="Ink 13">
                  <a:extLst>
                    <a:ext uri="{FF2B5EF4-FFF2-40B4-BE49-F238E27FC236}">
                      <a16:creationId xmlns:a16="http://schemas.microsoft.com/office/drawing/2014/main" id="{D6F08785-2BB8-4F84-86F5-CFB37ECE1DF2}"/>
                    </a:ext>
                  </a:extLst>
                </p:cNvPr>
                <p:cNvPicPr/>
                <p:nvPr/>
              </p:nvPicPr>
              <p:blipFill>
                <a:blip r:embed="rId10"/>
                <a:stretch>
                  <a:fillRect/>
                </a:stretch>
              </p:blipFill>
              <p:spPr>
                <a:xfrm>
                  <a:off x="2142381" y="149704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5" name="Ink 14">
                  <a:extLst>
                    <a:ext uri="{FF2B5EF4-FFF2-40B4-BE49-F238E27FC236}">
                      <a16:creationId xmlns:a16="http://schemas.microsoft.com/office/drawing/2014/main" id="{2F675137-1AF7-458A-89C7-B2D5BB3CF28E}"/>
                    </a:ext>
                  </a:extLst>
                </p14:cNvPr>
                <p14:cNvContentPartPr/>
                <p14:nvPr/>
              </p14:nvContentPartPr>
              <p14:xfrm>
                <a:off x="2160021" y="1514689"/>
                <a:ext cx="360" cy="360"/>
              </p14:xfrm>
            </p:contentPart>
          </mc:Choice>
          <mc:Fallback xmlns="">
            <p:pic>
              <p:nvPicPr>
                <p:cNvPr id="15" name="Ink 14">
                  <a:extLst>
                    <a:ext uri="{FF2B5EF4-FFF2-40B4-BE49-F238E27FC236}">
                      <a16:creationId xmlns:a16="http://schemas.microsoft.com/office/drawing/2014/main" id="{2F675137-1AF7-458A-89C7-B2D5BB3CF28E}"/>
                    </a:ext>
                  </a:extLst>
                </p:cNvPr>
                <p:cNvPicPr/>
                <p:nvPr/>
              </p:nvPicPr>
              <p:blipFill>
                <a:blip r:embed="rId10"/>
                <a:stretch>
                  <a:fillRect/>
                </a:stretch>
              </p:blipFill>
              <p:spPr>
                <a:xfrm>
                  <a:off x="2142381" y="1497049"/>
                  <a:ext cx="36000" cy="3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7" name="Ink 16">
                <a:extLst>
                  <a:ext uri="{FF2B5EF4-FFF2-40B4-BE49-F238E27FC236}">
                    <a16:creationId xmlns:a16="http://schemas.microsoft.com/office/drawing/2014/main" id="{D0843F0D-CD99-4A24-99AD-DFF091751603}"/>
                  </a:ext>
                </a:extLst>
              </p14:cNvPr>
              <p14:cNvContentPartPr/>
              <p14:nvPr/>
            </p14:nvContentPartPr>
            <p14:xfrm>
              <a:off x="4005741" y="878209"/>
              <a:ext cx="306360" cy="18360"/>
            </p14:xfrm>
          </p:contentPart>
        </mc:Choice>
        <mc:Fallback xmlns="">
          <p:pic>
            <p:nvPicPr>
              <p:cNvPr id="17" name="Ink 16">
                <a:extLst>
                  <a:ext uri="{FF2B5EF4-FFF2-40B4-BE49-F238E27FC236}">
                    <a16:creationId xmlns:a16="http://schemas.microsoft.com/office/drawing/2014/main" id="{D0843F0D-CD99-4A24-99AD-DFF091751603}"/>
                  </a:ext>
                </a:extLst>
              </p:cNvPr>
              <p:cNvPicPr/>
              <p:nvPr/>
            </p:nvPicPr>
            <p:blipFill>
              <a:blip r:embed="rId16"/>
              <a:stretch>
                <a:fillRect/>
              </a:stretch>
            </p:blipFill>
            <p:spPr>
              <a:xfrm>
                <a:off x="3987741" y="860209"/>
                <a:ext cx="342000" cy="54000"/>
              </a:xfrm>
              <a:prstGeom prst="rect">
                <a:avLst/>
              </a:prstGeom>
            </p:spPr>
          </p:pic>
        </mc:Fallback>
      </mc:AlternateContent>
    </p:spTree>
    <p:extLst>
      <p:ext uri="{BB962C8B-B14F-4D97-AF65-F5344CB8AC3E}">
        <p14:creationId xmlns:p14="http://schemas.microsoft.com/office/powerpoint/2010/main" val="294546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2500-82F3-4693-BD71-45B734C5B05A}"/>
              </a:ext>
            </a:extLst>
          </p:cNvPr>
          <p:cNvSpPr>
            <a:spLocks noGrp="1"/>
          </p:cNvSpPr>
          <p:nvPr>
            <p:ph type="title"/>
          </p:nvPr>
        </p:nvSpPr>
        <p:spPr/>
        <p:txBody>
          <a:bodyPr/>
          <a:lstStyle/>
          <a:p>
            <a:r>
              <a:rPr lang="en-US" dirty="0"/>
              <a:t>Binary Left Shift Operator </a:t>
            </a:r>
          </a:p>
        </p:txBody>
      </p:sp>
      <p:sp>
        <p:nvSpPr>
          <p:cNvPr id="3" name="Content Placeholder 2">
            <a:extLst>
              <a:ext uri="{FF2B5EF4-FFF2-40B4-BE49-F238E27FC236}">
                <a16:creationId xmlns:a16="http://schemas.microsoft.com/office/drawing/2014/main" id="{A629B381-D680-4DAC-A888-5F2A034EC65C}"/>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Python bitwise left shift operator shifts the left operand bits towards the left side for the given number of times in the right operand. In simple terms, the binary number is appended with 0s at the end.</a:t>
            </a:r>
          </a:p>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A=10 =&gt; 2  1010 (Binary)</a:t>
            </a:r>
          </a:p>
          <a:p>
            <a:pPr marL="0" indent="0">
              <a:buNone/>
            </a:pPr>
            <a:r>
              <a:rPr lang="en-US" dirty="0">
                <a:latin typeface="Calibri" panose="020F0502020204030204" pitchFamily="34" charset="0"/>
                <a:cs typeface="Calibri" panose="020F0502020204030204" pitchFamily="34" charset="0"/>
              </a:rPr>
              <a:t>A &lt;&lt;  2 =  1010 &lt;&lt; 2</a:t>
            </a:r>
          </a:p>
          <a:p>
            <a:pPr marL="0" indent="0">
              <a:buNone/>
            </a:pPr>
            <a:r>
              <a:rPr lang="en-US" dirty="0">
                <a:latin typeface="Calibri" panose="020F0502020204030204" pitchFamily="34" charset="0"/>
                <a:cs typeface="Calibri" panose="020F0502020204030204" pitchFamily="34" charset="0"/>
              </a:rPr>
              <a:t>      = 101000</a:t>
            </a:r>
          </a:p>
          <a:p>
            <a:pPr marL="0" indent="0">
              <a:buNone/>
            </a:pPr>
            <a:r>
              <a:rPr lang="en-US" dirty="0">
                <a:latin typeface="Calibri" panose="020F0502020204030204" pitchFamily="34" charset="0"/>
                <a:cs typeface="Calibri" panose="020F0502020204030204" pitchFamily="34" charset="0"/>
              </a:rPr>
              <a:t>        = 40 (Decimal)</a:t>
            </a:r>
          </a:p>
        </p:txBody>
      </p:sp>
    </p:spTree>
    <p:extLst>
      <p:ext uri="{BB962C8B-B14F-4D97-AF65-F5344CB8AC3E}">
        <p14:creationId xmlns:p14="http://schemas.microsoft.com/office/powerpoint/2010/main" val="126365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2500-82F3-4693-BD71-45B734C5B05A}"/>
              </a:ext>
            </a:extLst>
          </p:cNvPr>
          <p:cNvSpPr>
            <a:spLocks noGrp="1"/>
          </p:cNvSpPr>
          <p:nvPr>
            <p:ph type="title"/>
          </p:nvPr>
        </p:nvSpPr>
        <p:spPr/>
        <p:txBody>
          <a:bodyPr/>
          <a:lstStyle/>
          <a:p>
            <a:r>
              <a:rPr lang="en-US" dirty="0"/>
              <a:t>Binary Right Shift Operator </a:t>
            </a:r>
          </a:p>
        </p:txBody>
      </p:sp>
      <p:sp>
        <p:nvSpPr>
          <p:cNvPr id="3" name="Content Placeholder 2">
            <a:extLst>
              <a:ext uri="{FF2B5EF4-FFF2-40B4-BE49-F238E27FC236}">
                <a16:creationId xmlns:a16="http://schemas.microsoft.com/office/drawing/2014/main" id="{A629B381-D680-4DAC-A888-5F2A034EC65C}"/>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Python right shift operator is exactly the opposite of the left shift operator. Then left side operand bits are moved towards the right side for the given number of times. In simple terms, the right side bits are removed.</a:t>
            </a:r>
          </a:p>
          <a:p>
            <a:pPr marL="0" indent="0">
              <a:buNone/>
            </a:pPr>
            <a:r>
              <a:rPr lang="en-US" dirty="0">
                <a:latin typeface="Calibri" panose="020F0502020204030204" pitchFamily="34" charset="0"/>
                <a:cs typeface="Calibri" panose="020F0502020204030204" pitchFamily="34" charset="0"/>
              </a:rPr>
              <a:t>Example:</a:t>
            </a:r>
          </a:p>
          <a:p>
            <a:pPr marL="0" indent="0">
              <a:buNone/>
            </a:pPr>
            <a:r>
              <a:rPr lang="en-US" dirty="0">
                <a:latin typeface="Calibri" panose="020F0502020204030204" pitchFamily="34" charset="0"/>
                <a:cs typeface="Calibri" panose="020F0502020204030204" pitchFamily="34" charset="0"/>
              </a:rPr>
              <a:t>A=10 =&gt; 2  1010 (Binary)</a:t>
            </a:r>
          </a:p>
          <a:p>
            <a:pPr marL="0" indent="0">
              <a:buNone/>
            </a:pPr>
            <a:r>
              <a:rPr lang="en-US" dirty="0">
                <a:latin typeface="Calibri" panose="020F0502020204030204" pitchFamily="34" charset="0"/>
                <a:cs typeface="Calibri" panose="020F0502020204030204" pitchFamily="34" charset="0"/>
              </a:rPr>
              <a:t>A &gt;&gt; 2 =  1010 &gt;&gt; 2</a:t>
            </a:r>
          </a:p>
          <a:p>
            <a:pPr marL="0" indent="0">
              <a:buNone/>
            </a:pPr>
            <a:r>
              <a:rPr lang="en-US" dirty="0">
                <a:latin typeface="Calibri" panose="020F0502020204030204" pitchFamily="34" charset="0"/>
                <a:cs typeface="Calibri" panose="020F0502020204030204" pitchFamily="34" charset="0"/>
              </a:rPr>
              <a:t>            = 10</a:t>
            </a:r>
          </a:p>
          <a:p>
            <a:pPr marL="0" indent="0">
              <a:buNone/>
            </a:pPr>
            <a:r>
              <a:rPr lang="en-US" dirty="0">
                <a:latin typeface="Calibri" panose="020F0502020204030204" pitchFamily="34" charset="0"/>
                <a:cs typeface="Calibri" panose="020F0502020204030204" pitchFamily="34" charset="0"/>
              </a:rPr>
              <a:t>            = 2 (Decimal)</a:t>
            </a:r>
          </a:p>
        </p:txBody>
      </p:sp>
    </p:spTree>
    <p:extLst>
      <p:ext uri="{BB962C8B-B14F-4D97-AF65-F5344CB8AC3E}">
        <p14:creationId xmlns:p14="http://schemas.microsoft.com/office/powerpoint/2010/main" val="410334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9025</TotalTime>
  <Words>4028</Words>
  <Application>Microsoft Office PowerPoint</Application>
  <PresentationFormat>Widescreen</PresentationFormat>
  <Paragraphs>511</Paragraphs>
  <Slides>42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Trebuchet MS</vt:lpstr>
      <vt:lpstr>Wingdings</vt:lpstr>
      <vt:lpstr>Wingdings 3</vt:lpstr>
      <vt:lpstr>Facet</vt:lpstr>
      <vt:lpstr>Python- Operators</vt:lpstr>
      <vt:lpstr>Bitwise Operators</vt:lpstr>
      <vt:lpstr>Bitwise Operators supported by Python</vt:lpstr>
      <vt:lpstr>Binary AND </vt:lpstr>
      <vt:lpstr>Binary OR</vt:lpstr>
      <vt:lpstr>Binary XOR</vt:lpstr>
      <vt:lpstr>Binary Ones ’ Complement Operator </vt:lpstr>
      <vt:lpstr>Binary Left Shift Operator </vt:lpstr>
      <vt:lpstr>Binary Right Shift Operator </vt:lpstr>
      <vt:lpstr>Consider the example below: </vt:lpstr>
      <vt:lpstr>Logical Operators</vt:lpstr>
      <vt:lpstr>Logical Operators- Example</vt:lpstr>
      <vt:lpstr>Membership Operators</vt:lpstr>
      <vt:lpstr>Identity Operators</vt:lpstr>
      <vt:lpstr>Identity Operators- Example</vt:lpstr>
      <vt:lpstr>Conditional Statements</vt:lpstr>
      <vt:lpstr>Conditional Statements</vt:lpstr>
      <vt:lpstr>Loops</vt:lpstr>
      <vt:lpstr>Loops</vt:lpstr>
      <vt:lpstr>Loops in Python</vt:lpstr>
      <vt:lpstr>Loops in Python</vt:lpstr>
      <vt:lpstr>Loops in Python</vt:lpstr>
      <vt:lpstr>Functions</vt:lpstr>
      <vt:lpstr>Functions</vt:lpstr>
      <vt:lpstr>Calling a Function </vt:lpstr>
      <vt:lpstr>Example</vt:lpstr>
      <vt:lpstr>Pass by Reference vs Value</vt:lpstr>
      <vt:lpstr>Pass by Reference vs Value- Example</vt:lpstr>
      <vt:lpstr>Pass by Reference vs Value - Example</vt:lpstr>
      <vt:lpstr>Pass by Reference vs Value - Example</vt:lpstr>
      <vt:lpstr>Function Arguments</vt:lpstr>
      <vt:lpstr>Function Arguments</vt:lpstr>
      <vt:lpstr>Keyword arguments </vt:lpstr>
      <vt:lpstr>Default arguments </vt:lpstr>
      <vt:lpstr>Variable-length arguments </vt:lpstr>
      <vt:lpstr>Variable-length arguments </vt:lpstr>
      <vt:lpstr>The Anonymous Functions </vt:lpstr>
      <vt:lpstr>The Anonymous Functions </vt:lpstr>
      <vt:lpstr>The return Statement</vt:lpstr>
      <vt:lpstr>Scope of Variables</vt:lpstr>
      <vt:lpstr>Global vs. Local variables</vt:lpstr>
      <vt:lpstr>Indentation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Operators</dc:title>
  <dc:creator>Prabhat Chandra</dc:creator>
  <cp:lastModifiedBy>Prabhat Chandra</cp:lastModifiedBy>
  <cp:revision>42</cp:revision>
  <dcterms:created xsi:type="dcterms:W3CDTF">2019-11-19T09:07:20Z</dcterms:created>
  <dcterms:modified xsi:type="dcterms:W3CDTF">2020-05-09T09:00:49Z</dcterms:modified>
</cp:coreProperties>
</file>