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072"/>
                </a:lnTo>
                <a:lnTo>
                  <a:pt x="9144000" y="576072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521" y="-43230"/>
            <a:ext cx="48549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869" y="1652778"/>
            <a:ext cx="7997825" cy="157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975" y="6592168"/>
            <a:ext cx="265302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509" y="6607732"/>
            <a:ext cx="23558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Web_servic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ate,_read,_update_and_delet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jeff.ca/library/9781484219157" TargetMode="External"/><Relationship Id="rId4" Type="http://schemas.openxmlformats.org/officeDocument/2006/relationships/hyperlink" Target="http://javajeff.ca/librar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API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/rfc3080.tx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discovery/" TargetMode="External"/><Relationship Id="rId7" Type="http://schemas.openxmlformats.org/officeDocument/2006/relationships/hyperlink" Target="http://apiary.io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agger.io/" TargetMode="External"/><Relationship Id="rId5" Type="http://schemas.openxmlformats.org/officeDocument/2006/relationships/hyperlink" Target="http://wadl.java.net/" TargetMode="External"/><Relationship Id="rId4" Type="http://schemas.openxmlformats.org/officeDocument/2006/relationships/hyperlink" Target="http://www.mashery.com/product/io-doc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cp.org/en/jsr/detail?id=311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jaxb.dev.java.net/" TargetMode="External"/><Relationship Id="rId4" Type="http://schemas.openxmlformats.org/officeDocument/2006/relationships/hyperlink" Target="https://jax-ws.dev.java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1460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18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3347" y="2510154"/>
            <a:ext cx="3336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/>
              <a:t>Web</a:t>
            </a:r>
            <a:r>
              <a:rPr sz="4200" spc="-95" dirty="0"/>
              <a:t> </a:t>
            </a:r>
            <a:r>
              <a:rPr sz="4200" spc="10" dirty="0"/>
              <a:t>Services</a:t>
            </a:r>
            <a:endParaRPr sz="4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6700" y="1203960"/>
            <a:ext cx="8610600" cy="386080"/>
          </a:xfrm>
          <a:custGeom>
            <a:avLst/>
            <a:gdLst/>
            <a:ahLst/>
            <a:cxnLst/>
            <a:rect l="l" t="t" r="r" b="b"/>
            <a:pathLst>
              <a:path w="8610600" h="386080">
                <a:moveTo>
                  <a:pt x="8610600" y="0"/>
                </a:moveTo>
                <a:lnTo>
                  <a:pt x="0" y="0"/>
                </a:lnTo>
                <a:lnTo>
                  <a:pt x="0" y="385572"/>
                </a:lnTo>
                <a:lnTo>
                  <a:pt x="8610600" y="385572"/>
                </a:lnTo>
                <a:lnTo>
                  <a:pt x="8610600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4157" y="63195"/>
            <a:ext cx="40773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10" dirty="0"/>
              <a:t>Service</a:t>
            </a:r>
            <a:r>
              <a:rPr sz="3800" spc="-35" dirty="0"/>
              <a:t> </a:t>
            </a:r>
            <a:r>
              <a:rPr sz="3800" dirty="0"/>
              <a:t>Definition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72897" y="877062"/>
            <a:ext cx="8482330" cy="316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sz="2000" b="1" spc="5" dirty="0">
                <a:latin typeface="Trebuchet MS"/>
                <a:cs typeface="Trebuchet MS"/>
              </a:rPr>
              <a:t>Service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Definition: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600"/>
              </a:lnSpc>
            </a:pP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definition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20" dirty="0">
                <a:latin typeface="Carlito"/>
                <a:cs typeface="Carlito"/>
              </a:rPr>
              <a:t>contract </a:t>
            </a: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5" dirty="0">
                <a:latin typeface="Carlito"/>
                <a:cs typeface="Carlito"/>
              </a:rPr>
              <a:t>producer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</a:t>
            </a: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rlito"/>
                <a:cs typeface="Carlito"/>
              </a:rPr>
              <a:t>consumer.</a:t>
            </a:r>
            <a:endParaRPr sz="2000" dirty="0">
              <a:latin typeface="Carlito"/>
              <a:cs typeface="Carlito"/>
            </a:endParaRPr>
          </a:p>
          <a:p>
            <a:pPr marL="12700" marR="15557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Endpoint </a:t>
            </a:r>
            <a:r>
              <a:rPr sz="2000" spc="-5" dirty="0">
                <a:latin typeface="Carlito"/>
                <a:cs typeface="Carlito"/>
              </a:rPr>
              <a:t>describes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available.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defines what </a:t>
            </a:r>
            <a:r>
              <a:rPr sz="2000" spc="-5" dirty="0">
                <a:latin typeface="Carlito"/>
                <a:cs typeface="Carlito"/>
              </a:rPr>
              <a:t>URL the 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exposed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60"/>
              </a:lnSpc>
              <a:spcBef>
                <a:spcPts val="1560"/>
              </a:spcBef>
            </a:pPr>
            <a:r>
              <a:rPr sz="2000" b="1" spc="-30" dirty="0">
                <a:latin typeface="Trebuchet MS"/>
                <a:cs typeface="Trebuchet MS"/>
              </a:rPr>
              <a:t>Transport: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600"/>
              </a:lnSpc>
            </a:pPr>
            <a:r>
              <a:rPr sz="2000" spc="-10" dirty="0">
                <a:latin typeface="Carlito"/>
                <a:cs typeface="Carlito"/>
              </a:rPr>
              <a:t>Defines how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called. Is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exposed </a:t>
            </a:r>
            <a:r>
              <a:rPr sz="2000" b="1" spc="-15" dirty="0">
                <a:latin typeface="Carlito"/>
                <a:cs typeface="Carlito"/>
              </a:rPr>
              <a:t>over </a:t>
            </a:r>
            <a:r>
              <a:rPr sz="2000" b="1" spc="-10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web</a:t>
            </a:r>
            <a:r>
              <a:rPr sz="2000" b="1" spc="1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providing </a:t>
            </a:r>
            <a:r>
              <a:rPr sz="2000" b="1" spc="-5" dirty="0">
                <a:latin typeface="Carlito"/>
                <a:cs typeface="Carlito"/>
              </a:rPr>
              <a:t>a url </a:t>
            </a:r>
            <a:r>
              <a:rPr sz="2000" spc="-5" dirty="0">
                <a:latin typeface="Carlito"/>
                <a:cs typeface="Carlito"/>
              </a:rPr>
              <a:t>or is 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5" dirty="0">
                <a:latin typeface="Carlito"/>
                <a:cs typeface="Carlito"/>
              </a:rPr>
              <a:t>exposed </a:t>
            </a:r>
            <a:r>
              <a:rPr sz="2000" spc="-10" dirty="0">
                <a:latin typeface="Carlito"/>
                <a:cs typeface="Carlito"/>
              </a:rPr>
              <a:t>over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b="1" spc="-10" dirty="0">
                <a:latin typeface="Carlito"/>
                <a:cs typeface="Carlito"/>
              </a:rPr>
              <a:t>message </a:t>
            </a:r>
            <a:r>
              <a:rPr sz="2000" b="1" spc="-5" dirty="0">
                <a:latin typeface="Carlito"/>
                <a:cs typeface="Carlito"/>
              </a:rPr>
              <a:t>queue</a:t>
            </a:r>
            <a:r>
              <a:rPr sz="2000" b="1" spc="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i.e.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communication </a:t>
            </a:r>
            <a:r>
              <a:rPr sz="2000" spc="-15" dirty="0">
                <a:latin typeface="Carlito"/>
                <a:cs typeface="Carlito"/>
              </a:rPr>
              <a:t>over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queue.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3810000"/>
            <a:ext cx="3810000" cy="236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644139"/>
            <a:ext cx="6781800" cy="156972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1115695">
              <a:lnSpc>
                <a:spcPct val="100000"/>
              </a:lnSpc>
              <a:spcBef>
                <a:spcPts val="220"/>
              </a:spcBef>
            </a:pPr>
            <a:r>
              <a:rPr sz="4800" b="0" dirty="0">
                <a:latin typeface="Trebuchet MS"/>
                <a:cs typeface="Trebuchet MS"/>
              </a:rPr>
              <a:t>SOAP </a:t>
            </a:r>
            <a:r>
              <a:rPr sz="4800" b="0" spc="-75" dirty="0">
                <a:latin typeface="Trebuchet MS"/>
                <a:cs typeface="Trebuchet MS"/>
              </a:rPr>
              <a:t>Web </a:t>
            </a:r>
            <a:r>
              <a:rPr sz="4800" b="0" spc="-5" dirty="0">
                <a:latin typeface="Trebuchet MS"/>
                <a:cs typeface="Trebuchet MS"/>
              </a:rPr>
              <a:t>Service  RESTful </a:t>
            </a:r>
            <a:r>
              <a:rPr sz="4800" b="0" spc="-75" dirty="0">
                <a:latin typeface="Trebuchet MS"/>
                <a:cs typeface="Trebuchet MS"/>
              </a:rPr>
              <a:t>Web</a:t>
            </a:r>
            <a:r>
              <a:rPr sz="4800" b="0" spc="-70" dirty="0">
                <a:latin typeface="Trebuchet MS"/>
                <a:cs typeface="Trebuchet MS"/>
              </a:rPr>
              <a:t> </a:t>
            </a:r>
            <a:r>
              <a:rPr sz="4800" b="0" spc="-5" dirty="0">
                <a:latin typeface="Trebuchet MS"/>
                <a:cs typeface="Trebuchet MS"/>
              </a:rPr>
              <a:t>Service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2222119"/>
            <a:ext cx="832802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212121"/>
                </a:solidFill>
                <a:latin typeface="Carlito"/>
                <a:cs typeface="Carlito"/>
              </a:rPr>
              <a:t>SOAP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(</a:t>
            </a:r>
            <a:r>
              <a:rPr sz="2600" b="1" i="1" spc="-5" dirty="0">
                <a:solidFill>
                  <a:srgbClr val="212121"/>
                </a:solidFill>
                <a:latin typeface="Carlito"/>
                <a:cs typeface="Carlito"/>
              </a:rPr>
              <a:t>Simple Object </a:t>
            </a:r>
            <a:r>
              <a:rPr sz="2600" b="1" i="1" spc="-10" dirty="0">
                <a:solidFill>
                  <a:srgbClr val="212121"/>
                </a:solidFill>
                <a:latin typeface="Carlito"/>
                <a:cs typeface="Carlito"/>
              </a:rPr>
              <a:t>Access Protocol)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is a messaging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protocol 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that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allows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programs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that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run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on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disparate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operating </a:t>
            </a:r>
            <a:r>
              <a:rPr sz="2600" spc="-20" dirty="0">
                <a:solidFill>
                  <a:srgbClr val="212121"/>
                </a:solidFill>
                <a:latin typeface="Carlito"/>
                <a:cs typeface="Carlito"/>
              </a:rPr>
              <a:t>systems 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(such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Windows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Linux)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communicate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using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Hypertext  </a:t>
            </a:r>
            <a:r>
              <a:rPr sz="2600" spc="-40" dirty="0">
                <a:solidFill>
                  <a:srgbClr val="212121"/>
                </a:solidFill>
                <a:latin typeface="Carlito"/>
                <a:cs typeface="Carlito"/>
              </a:rPr>
              <a:t>Transfer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Protocol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(HTTP) and its Extensible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Markup Language  (XML).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939" y="752982"/>
            <a:ext cx="873379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rlito"/>
                <a:cs typeface="Carlito"/>
              </a:rPr>
              <a:t>An </a:t>
            </a:r>
            <a:r>
              <a:rPr sz="2300" spc="-15" dirty="0">
                <a:latin typeface="Carlito"/>
                <a:cs typeface="Carlito"/>
              </a:rPr>
              <a:t>exchange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spc="-10" dirty="0">
                <a:latin typeface="Carlito"/>
                <a:cs typeface="Carlito"/>
              </a:rPr>
              <a:t>SOAP </a:t>
            </a:r>
            <a:r>
              <a:rPr sz="2300" spc="-5" dirty="0">
                <a:latin typeface="Carlito"/>
                <a:cs typeface="Carlito"/>
              </a:rPr>
              <a:t>messages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5" dirty="0">
                <a:latin typeface="Carlito"/>
                <a:cs typeface="Carlito"/>
              </a:rPr>
              <a:t>called </a:t>
            </a:r>
            <a:r>
              <a:rPr sz="2300" dirty="0">
                <a:latin typeface="Carlito"/>
                <a:cs typeface="Carlito"/>
              </a:rPr>
              <a:t>an </a:t>
            </a:r>
            <a:r>
              <a:rPr sz="2300" i="1" dirty="0">
                <a:latin typeface="Carlito"/>
                <a:cs typeface="Carlito"/>
              </a:rPr>
              <a:t>operation</a:t>
            </a:r>
            <a:r>
              <a:rPr sz="2300" dirty="0">
                <a:latin typeface="Carlito"/>
                <a:cs typeface="Carlito"/>
              </a:rPr>
              <a:t>, which </a:t>
            </a:r>
            <a:r>
              <a:rPr sz="2300" spc="-5" dirty="0">
                <a:latin typeface="Carlito"/>
                <a:cs typeface="Carlito"/>
              </a:rPr>
              <a:t>corresponds 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function </a:t>
            </a:r>
            <a:r>
              <a:rPr sz="2300" spc="-10" dirty="0">
                <a:latin typeface="Carlito"/>
                <a:cs typeface="Carlito"/>
              </a:rPr>
              <a:t>call </a:t>
            </a:r>
            <a:r>
              <a:rPr sz="2300" dirty="0">
                <a:latin typeface="Carlito"/>
                <a:cs typeface="Carlito"/>
              </a:rPr>
              <a:t>and its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response.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825" y="5264658"/>
            <a:ext cx="668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Web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involves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input and output</a:t>
            </a:r>
            <a:r>
              <a:rPr sz="1800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8900" y="2146917"/>
            <a:ext cx="2552700" cy="2771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8279" y="775461"/>
            <a:ext cx="4370705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rlito"/>
                <a:cs typeface="Carlito"/>
              </a:rPr>
              <a:t>Related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often  grouped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i="1" spc="-10" dirty="0">
                <a:latin typeface="Carlito"/>
                <a:cs typeface="Carlito"/>
              </a:rPr>
              <a:t>interface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which is  </a:t>
            </a:r>
            <a:r>
              <a:rPr sz="2000" spc="-5" dirty="0">
                <a:latin typeface="Carlito"/>
                <a:cs typeface="Carlito"/>
              </a:rPr>
              <a:t>conceptually similar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Java  </a:t>
            </a:r>
            <a:r>
              <a:rPr sz="2000" spc="-10" dirty="0">
                <a:latin typeface="Carlito"/>
                <a:cs typeface="Carlito"/>
              </a:rPr>
              <a:t>interface.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binding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15" dirty="0">
                <a:latin typeface="Carlito"/>
                <a:cs typeface="Carlito"/>
              </a:rPr>
              <a:t>concrete </a:t>
            </a:r>
            <a:r>
              <a:rPr sz="2000" spc="-10" dirty="0">
                <a:latin typeface="Carlito"/>
                <a:cs typeface="Carlito"/>
              </a:rPr>
              <a:t>details 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how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interface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bound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 messaging </a:t>
            </a:r>
            <a:r>
              <a:rPr sz="2000" spc="-15" dirty="0">
                <a:latin typeface="Carlito"/>
                <a:cs typeface="Carlito"/>
              </a:rPr>
              <a:t>protocol </a:t>
            </a:r>
            <a:r>
              <a:rPr sz="2000" spc="-5" dirty="0">
                <a:latin typeface="Carlito"/>
                <a:cs typeface="Carlito"/>
              </a:rPr>
              <a:t>(particularly  </a:t>
            </a:r>
            <a:r>
              <a:rPr sz="2000" spc="-10" dirty="0">
                <a:latin typeface="Carlito"/>
                <a:cs typeface="Carlito"/>
              </a:rPr>
              <a:t>SOAP) </a:t>
            </a:r>
            <a:r>
              <a:rPr sz="2000" spc="-15" dirty="0">
                <a:latin typeface="Carlito"/>
                <a:cs typeface="Carlito"/>
              </a:rPr>
              <a:t>to communicate </a:t>
            </a:r>
            <a:r>
              <a:rPr sz="2000" spc="-10" dirty="0">
                <a:latin typeface="Carlito"/>
                <a:cs typeface="Carlito"/>
              </a:rPr>
              <a:t>commands,  error codes,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items </a:t>
            </a:r>
            <a:r>
              <a:rPr sz="2000" spc="-15" dirty="0">
                <a:latin typeface="Carlito"/>
                <a:cs typeface="Carlito"/>
              </a:rPr>
              <a:t>over 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wire.</a:t>
            </a:r>
            <a:endParaRPr sz="2000" dirty="0">
              <a:latin typeface="Carlito"/>
              <a:cs typeface="Carlito"/>
            </a:endParaRPr>
          </a:p>
          <a:p>
            <a:pPr marL="12700" marR="30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The binding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i="1" spc="-5" dirty="0">
                <a:latin typeface="Carlito"/>
                <a:cs typeface="Carlito"/>
              </a:rPr>
              <a:t>network address  </a:t>
            </a:r>
            <a:r>
              <a:rPr sz="2000" spc="-5" dirty="0">
                <a:latin typeface="Carlito"/>
                <a:cs typeface="Carlito"/>
              </a:rPr>
              <a:t>(an </a:t>
            </a:r>
            <a:r>
              <a:rPr sz="2000" dirty="0">
                <a:latin typeface="Carlito"/>
                <a:cs typeface="Carlito"/>
              </a:rPr>
              <a:t>IP </a:t>
            </a:r>
            <a:r>
              <a:rPr sz="2000" spc="-5" dirty="0">
                <a:latin typeface="Carlito"/>
                <a:cs typeface="Carlito"/>
              </a:rPr>
              <a:t>address and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port) </a:t>
            </a:r>
            <a:r>
              <a:rPr sz="2000" dirty="0">
                <a:latin typeface="Carlito"/>
                <a:cs typeface="Carlito"/>
              </a:rPr>
              <a:t>URI is  </a:t>
            </a:r>
            <a:r>
              <a:rPr sz="2000" spc="-5" dirty="0">
                <a:latin typeface="Carlito"/>
                <a:cs typeface="Carlito"/>
              </a:rPr>
              <a:t>known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i="1" spc="-5" dirty="0">
                <a:latin typeface="Carlito"/>
                <a:cs typeface="Carlito"/>
              </a:rPr>
              <a:t>endpoint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and a  </a:t>
            </a:r>
            <a:r>
              <a:rPr sz="2000" spc="-10" dirty="0">
                <a:latin typeface="Carlito"/>
                <a:cs typeface="Carlito"/>
              </a:rPr>
              <a:t>collection </a:t>
            </a:r>
            <a:r>
              <a:rPr sz="2000" spc="-5" dirty="0">
                <a:latin typeface="Carlito"/>
                <a:cs typeface="Carlito"/>
              </a:rPr>
              <a:t>of endpoints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i="1" spc="-35" dirty="0">
                <a:latin typeface="Carlito"/>
                <a:cs typeface="Carlito"/>
              </a:rPr>
              <a:t>Web  </a:t>
            </a:r>
            <a:r>
              <a:rPr sz="2000" i="1" dirty="0">
                <a:latin typeface="Carlito"/>
                <a:cs typeface="Carlito"/>
              </a:rPr>
              <a:t>service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7441" y="1271091"/>
            <a:ext cx="327850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Interfaces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operations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accessible </a:t>
            </a:r>
            <a:r>
              <a:rPr sz="1800" b="1" spc="-2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1800" b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endpoints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0" y="2101654"/>
            <a:ext cx="3786751" cy="3865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072"/>
                </a:lnTo>
                <a:lnTo>
                  <a:pt x="9144000" y="576072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595883"/>
            <a:ext cx="4038600" cy="252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3276600"/>
            <a:ext cx="7552944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05000" y="914400"/>
            <a:ext cx="3505200" cy="342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4817440"/>
            <a:ext cx="779018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SOAP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often </a:t>
            </a:r>
            <a:r>
              <a:rPr sz="2200" spc="-5" dirty="0">
                <a:latin typeface="Carlito"/>
                <a:cs typeface="Carlito"/>
              </a:rPr>
              <a:t>used with </a:t>
            </a:r>
            <a:r>
              <a:rPr sz="2200" b="1" i="1" spc="-35" dirty="0">
                <a:latin typeface="Carlito"/>
                <a:cs typeface="Carlito"/>
              </a:rPr>
              <a:t>Web </a:t>
            </a:r>
            <a:r>
              <a:rPr sz="2200" b="1" i="1" spc="-5" dirty="0">
                <a:latin typeface="Carlito"/>
                <a:cs typeface="Carlito"/>
              </a:rPr>
              <a:t>Services </a:t>
            </a:r>
            <a:r>
              <a:rPr sz="2200" b="1" i="1" spc="-10" dirty="0">
                <a:latin typeface="Carlito"/>
                <a:cs typeface="Carlito"/>
              </a:rPr>
              <a:t>Description </a:t>
            </a:r>
            <a:r>
              <a:rPr sz="2200" b="1" i="1" spc="-5" dirty="0">
                <a:latin typeface="Carlito"/>
                <a:cs typeface="Carlito"/>
              </a:rPr>
              <a:t>Language </a:t>
            </a:r>
            <a:r>
              <a:rPr sz="2200" i="1" spc="-5" dirty="0">
                <a:latin typeface="Carlito"/>
                <a:cs typeface="Carlito"/>
              </a:rPr>
              <a:t>(WSDL,  </a:t>
            </a:r>
            <a:r>
              <a:rPr sz="2200" i="1" spc="-10" dirty="0">
                <a:latin typeface="Carlito"/>
                <a:cs typeface="Carlito"/>
              </a:rPr>
              <a:t>pronounced </a:t>
            </a:r>
            <a:r>
              <a:rPr sz="2200" i="1" spc="-5" dirty="0">
                <a:latin typeface="Carlito"/>
                <a:cs typeface="Carlito"/>
              </a:rPr>
              <a:t>whiz-dull)</a:t>
            </a:r>
            <a:r>
              <a:rPr sz="2200" spc="-5" dirty="0">
                <a:latin typeface="Carlito"/>
                <a:cs typeface="Carlito"/>
              </a:rPr>
              <a:t>, an </a:t>
            </a:r>
            <a:r>
              <a:rPr sz="2200" spc="-10" dirty="0">
                <a:latin typeface="Carlito"/>
                <a:cs typeface="Carlito"/>
              </a:rPr>
              <a:t>XML language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defining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30" dirty="0">
                <a:latin typeface="Carlito"/>
                <a:cs typeface="Carlito"/>
              </a:rPr>
              <a:t>Web </a:t>
            </a:r>
            <a:r>
              <a:rPr sz="2200" dirty="0">
                <a:latin typeface="Carlito"/>
                <a:cs typeface="Carlito"/>
              </a:rPr>
              <a:t>service's  </a:t>
            </a:r>
            <a:r>
              <a:rPr sz="2200" spc="-10" dirty="0">
                <a:latin typeface="Carlito"/>
                <a:cs typeface="Carlito"/>
              </a:rPr>
              <a:t>operations.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4195"/>
          </a:xfrm>
          <a:custGeom>
            <a:avLst/>
            <a:gdLst/>
            <a:ahLst/>
            <a:cxnLst/>
            <a:rect l="l" t="t" r="r" b="b"/>
            <a:pathLst>
              <a:path w="9144000" h="544195">
                <a:moveTo>
                  <a:pt x="0" y="544067"/>
                </a:moveTo>
                <a:lnTo>
                  <a:pt x="9144000" y="544067"/>
                </a:lnTo>
                <a:lnTo>
                  <a:pt x="9144000" y="0"/>
                </a:lnTo>
                <a:lnTo>
                  <a:pt x="0" y="0"/>
                </a:lnTo>
                <a:lnTo>
                  <a:pt x="0" y="5440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1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20" dirty="0"/>
              <a:t> </a:t>
            </a:r>
            <a:r>
              <a:rPr spc="5" dirty="0"/>
              <a:t>services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438400" y="838200"/>
            <a:ext cx="3886200" cy="491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5277" y="1968245"/>
            <a:ext cx="8217534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i="1" spc="-10" dirty="0">
                <a:latin typeface="Carlito"/>
                <a:cs typeface="Carlito"/>
              </a:rPr>
              <a:t>RESTful </a:t>
            </a:r>
            <a:r>
              <a:rPr sz="2600" i="1" spc="-35" dirty="0">
                <a:latin typeface="Carlito"/>
                <a:cs typeface="Carlito"/>
              </a:rPr>
              <a:t>Web </a:t>
            </a:r>
            <a:r>
              <a:rPr sz="2600" i="1" dirty="0">
                <a:latin typeface="Carlito"/>
                <a:cs typeface="Carlito"/>
              </a:rPr>
              <a:t>Service </a:t>
            </a:r>
            <a:r>
              <a:rPr sz="2600" dirty="0">
                <a:latin typeface="Carlito"/>
                <a:cs typeface="Carlito"/>
              </a:rPr>
              <a:t>is a widely </a:t>
            </a:r>
            <a:r>
              <a:rPr sz="2600" spc="-5" dirty="0">
                <a:latin typeface="Carlito"/>
                <a:cs typeface="Carlito"/>
              </a:rPr>
              <a:t>used </a:t>
            </a:r>
            <a:r>
              <a:rPr sz="2600" spc="-35" dirty="0">
                <a:latin typeface="Carlito"/>
                <a:cs typeface="Carlito"/>
              </a:rPr>
              <a:t>Web </a:t>
            </a:r>
            <a:r>
              <a:rPr sz="2600" dirty="0">
                <a:latin typeface="Carlito"/>
                <a:cs typeface="Carlito"/>
              </a:rPr>
              <a:t>service </a:t>
            </a:r>
            <a:r>
              <a:rPr sz="2600" spc="-10" dirty="0">
                <a:latin typeface="Carlito"/>
                <a:cs typeface="Carlito"/>
              </a:rPr>
              <a:t>category  </a:t>
            </a:r>
            <a:r>
              <a:rPr sz="2600" spc="-5" dirty="0">
                <a:latin typeface="Carlito"/>
                <a:cs typeface="Carlito"/>
              </a:rPr>
              <a:t>that's based </a:t>
            </a:r>
            <a:r>
              <a:rPr sz="2600" dirty="0">
                <a:latin typeface="Carlito"/>
                <a:cs typeface="Carlito"/>
              </a:rPr>
              <a:t>on </a:t>
            </a:r>
            <a:r>
              <a:rPr sz="2600" i="1" spc="-10" dirty="0">
                <a:latin typeface="Carlito"/>
                <a:cs typeface="Carlito"/>
              </a:rPr>
              <a:t>Representational </a:t>
            </a:r>
            <a:r>
              <a:rPr sz="2600" i="1" spc="-15" dirty="0">
                <a:latin typeface="Carlito"/>
                <a:cs typeface="Carlito"/>
              </a:rPr>
              <a:t>State </a:t>
            </a:r>
            <a:r>
              <a:rPr sz="2600" i="1" spc="-20" dirty="0">
                <a:latin typeface="Carlito"/>
                <a:cs typeface="Carlito"/>
              </a:rPr>
              <a:t>Transfer </a:t>
            </a:r>
            <a:r>
              <a:rPr sz="2600" i="1" spc="-5" dirty="0">
                <a:latin typeface="Carlito"/>
                <a:cs typeface="Carlito"/>
              </a:rPr>
              <a:t>(REST)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spc="-5" dirty="0">
                <a:latin typeface="Carlito"/>
                <a:cs typeface="Carlito"/>
              </a:rPr>
              <a:t>architecture style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distributed </a:t>
            </a:r>
            <a:r>
              <a:rPr sz="2600" i="1" spc="-5" dirty="0">
                <a:latin typeface="Carlito"/>
                <a:cs typeface="Carlito"/>
              </a:rPr>
              <a:t>hypermedia  </a:t>
            </a:r>
            <a:r>
              <a:rPr sz="2600" i="1" spc="-10" dirty="0">
                <a:latin typeface="Carlito"/>
                <a:cs typeface="Carlito"/>
              </a:rPr>
              <a:t>systems(www) </a:t>
            </a:r>
            <a:r>
              <a:rPr sz="2600" spc="-15" dirty="0">
                <a:latin typeface="Carlito"/>
                <a:cs typeface="Carlito"/>
              </a:rPr>
              <a:t>(systems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5" dirty="0">
                <a:latin typeface="Carlito"/>
                <a:cs typeface="Carlito"/>
              </a:rPr>
              <a:t>images, </a:t>
            </a:r>
            <a:r>
              <a:rPr sz="2600" spc="-10" dirty="0">
                <a:latin typeface="Carlito"/>
                <a:cs typeface="Carlito"/>
              </a:rPr>
              <a:t>text,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other  </a:t>
            </a:r>
            <a:r>
              <a:rPr sz="2600" spc="-10" dirty="0">
                <a:latin typeface="Carlito"/>
                <a:cs typeface="Carlito"/>
              </a:rPr>
              <a:t>resources are located around networks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accessible via  </a:t>
            </a:r>
            <a:r>
              <a:rPr sz="2600" spc="-10" dirty="0">
                <a:latin typeface="Carlito"/>
                <a:cs typeface="Carlito"/>
              </a:rPr>
              <a:t>hyperlinks).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67334"/>
            <a:ext cx="900493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central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spc="-10" dirty="0">
                <a:latin typeface="Carlito"/>
                <a:cs typeface="Carlito"/>
              </a:rPr>
              <a:t>REST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URI-identifiable </a:t>
            </a:r>
            <a:r>
              <a:rPr sz="2400" spc="-10" dirty="0">
                <a:latin typeface="Carlito"/>
                <a:cs typeface="Carlito"/>
              </a:rPr>
              <a:t>resource. REST </a:t>
            </a:r>
            <a:r>
              <a:rPr sz="2400" spc="-5" dirty="0">
                <a:latin typeface="Carlito"/>
                <a:cs typeface="Carlito"/>
              </a:rPr>
              <a:t>identifies  </a:t>
            </a:r>
            <a:r>
              <a:rPr sz="2400" spc="-10" dirty="0">
                <a:latin typeface="Carlito"/>
                <a:cs typeface="Carlito"/>
              </a:rPr>
              <a:t>resources by </a:t>
            </a:r>
            <a:r>
              <a:rPr sz="2400" dirty="0">
                <a:latin typeface="Carlito"/>
                <a:cs typeface="Carlito"/>
              </a:rPr>
              <a:t>their Multipurpose </a:t>
            </a:r>
            <a:r>
              <a:rPr sz="2400" spc="-10" dirty="0">
                <a:latin typeface="Carlito"/>
                <a:cs typeface="Carlito"/>
              </a:rPr>
              <a:t>Internet </a:t>
            </a:r>
            <a:r>
              <a:rPr sz="2400" dirty="0">
                <a:latin typeface="Carlito"/>
                <a:cs typeface="Carlito"/>
              </a:rPr>
              <a:t>Mail </a:t>
            </a:r>
            <a:r>
              <a:rPr sz="2400" spc="-5" dirty="0">
                <a:latin typeface="Carlito"/>
                <a:cs typeface="Carlito"/>
              </a:rPr>
              <a:t>Extensions (MIME) </a:t>
            </a:r>
            <a:r>
              <a:rPr sz="2400" dirty="0">
                <a:latin typeface="Carlito"/>
                <a:cs typeface="Carlito"/>
              </a:rPr>
              <a:t>types  </a:t>
            </a:r>
            <a:r>
              <a:rPr sz="2400" spc="-5" dirty="0">
                <a:latin typeface="Carlito"/>
                <a:cs typeface="Carlito"/>
              </a:rPr>
              <a:t>(such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text/xml).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1143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10" dirty="0">
                <a:latin typeface="Carlito"/>
                <a:cs typeface="Carlito"/>
              </a:rPr>
              <a:t>requests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resource 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RESTful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dirty="0">
                <a:latin typeface="Carlito"/>
                <a:cs typeface="Carlito"/>
              </a:rPr>
              <a:t>service, the  service </a:t>
            </a:r>
            <a:r>
              <a:rPr sz="2400" spc="-5" dirty="0">
                <a:latin typeface="Carlito"/>
                <a:cs typeface="Carlito"/>
              </a:rPr>
              <a:t>sends </a:t>
            </a:r>
            <a:r>
              <a:rPr sz="2400" dirty="0">
                <a:latin typeface="Carlito"/>
                <a:cs typeface="Carlito"/>
              </a:rPr>
              <a:t>a MIME-typed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client.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rlito"/>
                <a:cs typeface="Carlito"/>
              </a:rPr>
              <a:t>Also,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20" dirty="0">
                <a:latin typeface="Carlito"/>
                <a:cs typeface="Carlito"/>
              </a:rPr>
              <a:t>have states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captured by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representations.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Clients use </a:t>
            </a:r>
            <a:r>
              <a:rPr sz="2400" dirty="0">
                <a:latin typeface="Carlito"/>
                <a:cs typeface="Carlito"/>
              </a:rPr>
              <a:t>HTTP's </a:t>
            </a:r>
            <a:r>
              <a:rPr sz="2400" spc="-55" dirty="0">
                <a:latin typeface="Carlito"/>
                <a:cs typeface="Carlito"/>
              </a:rPr>
              <a:t>POST, </a:t>
            </a:r>
            <a:r>
              <a:rPr sz="2400" spc="-65" dirty="0">
                <a:latin typeface="Carlito"/>
                <a:cs typeface="Carlito"/>
              </a:rPr>
              <a:t>GET, PUT,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verbs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retrieve resource  representations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manipulate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resources.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0342" y="621919"/>
            <a:ext cx="8576310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</a:pPr>
            <a:r>
              <a:rPr sz="2000" b="1" u="heavy" spc="-3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Web </a:t>
            </a:r>
            <a:r>
              <a:rPr sz="20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Service- </a:t>
            </a:r>
            <a:r>
              <a:rPr sz="20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W3C</a:t>
            </a:r>
            <a:r>
              <a:rPr sz="2000" b="1" u="heavy" spc="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Definition</a:t>
            </a:r>
            <a:endParaRPr sz="2000" dirty="0">
              <a:latin typeface="Carlito"/>
              <a:cs typeface="Carlito"/>
            </a:endParaRPr>
          </a:p>
          <a:p>
            <a:pPr marL="12700" marR="708025">
              <a:lnSpc>
                <a:spcPts val="3360"/>
              </a:lnSpc>
              <a:spcBef>
                <a:spcPts val="100"/>
              </a:spcBef>
            </a:pPr>
            <a:r>
              <a:rPr sz="2000" i="1" u="heavy" spc="-4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Web </a:t>
            </a:r>
            <a:r>
              <a:rPr sz="2000" i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Service</a:t>
            </a:r>
            <a:r>
              <a:rPr sz="2000" i="1" spc="-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is "a </a:t>
            </a:r>
            <a:r>
              <a:rPr sz="2000" spc="-15" dirty="0">
                <a:latin typeface="Carlito"/>
                <a:cs typeface="Carlito"/>
              </a:rPr>
              <a:t>software </a:t>
            </a:r>
            <a:r>
              <a:rPr sz="2000" spc="-3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designed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support  </a:t>
            </a:r>
            <a:r>
              <a:rPr sz="2000" spc="-20" dirty="0">
                <a:latin typeface="Carlito"/>
                <a:cs typeface="Carlito"/>
              </a:rPr>
              <a:t>interoperable </a:t>
            </a:r>
            <a:r>
              <a:rPr sz="2000" spc="-5" dirty="0">
                <a:latin typeface="Carlito"/>
                <a:cs typeface="Carlito"/>
              </a:rPr>
              <a:t>machine-to-machine </a:t>
            </a:r>
            <a:r>
              <a:rPr sz="2000" spc="-15" dirty="0">
                <a:latin typeface="Carlito"/>
                <a:cs typeface="Carlito"/>
              </a:rPr>
              <a:t>interaction over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3250"/>
              </a:lnSpc>
            </a:pPr>
            <a:r>
              <a:rPr sz="2000" spc="-10" dirty="0">
                <a:latin typeface="Carlito"/>
                <a:cs typeface="Carlito"/>
              </a:rPr>
              <a:t>network."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493395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000" b="1" i="1" dirty="0">
                <a:latin typeface="Carlito"/>
                <a:cs typeface="Carlito"/>
              </a:rPr>
              <a:t>What is </a:t>
            </a:r>
            <a:r>
              <a:rPr sz="2000" b="1" i="1" spc="-25" dirty="0">
                <a:latin typeface="Carlito"/>
                <a:cs typeface="Carlito"/>
              </a:rPr>
              <a:t>Web</a:t>
            </a:r>
            <a:r>
              <a:rPr sz="2000" i="1" spc="-2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enormous </a:t>
            </a:r>
            <a:r>
              <a:rPr sz="2000" spc="-15" dirty="0">
                <a:latin typeface="Carlito"/>
                <a:cs typeface="Carlito"/>
              </a:rPr>
              <a:t>interconnected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0" dirty="0">
                <a:latin typeface="Carlito"/>
                <a:cs typeface="Carlito"/>
              </a:rPr>
              <a:t>resources,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resource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Uniform Resource </a:t>
            </a:r>
            <a:r>
              <a:rPr sz="2000" spc="-5" dirty="0">
                <a:latin typeface="Carlito"/>
                <a:cs typeface="Carlito"/>
              </a:rPr>
              <a:t>Identifier  (URI)-named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a PDF-based </a:t>
            </a:r>
            <a:r>
              <a:rPr sz="2000" spc="-5" dirty="0">
                <a:latin typeface="Carlito"/>
                <a:cs typeface="Carlito"/>
              </a:rPr>
              <a:t>document, </a:t>
            </a:r>
            <a:r>
              <a:rPr sz="2000" dirty="0">
                <a:latin typeface="Carlito"/>
                <a:cs typeface="Carlito"/>
              </a:rPr>
              <a:t>a  video </a:t>
            </a:r>
            <a:r>
              <a:rPr sz="2000" spc="-10" dirty="0">
                <a:latin typeface="Carlito"/>
                <a:cs typeface="Carlito"/>
              </a:rPr>
              <a:t>stream,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3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page,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even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469900" marR="5080" lvl="1">
              <a:lnSpc>
                <a:spcPct val="100000"/>
              </a:lnSpc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resources can </a:t>
            </a:r>
            <a:r>
              <a:rPr sz="2000" dirty="0">
                <a:latin typeface="Carlito"/>
                <a:cs typeface="Carlito"/>
              </a:rPr>
              <a:t>be accessed </a:t>
            </a:r>
            <a:r>
              <a:rPr sz="2000" spc="-5" dirty="0">
                <a:latin typeface="Carlito"/>
                <a:cs typeface="Carlito"/>
              </a:rPr>
              <a:t>by using </a:t>
            </a:r>
            <a:r>
              <a:rPr sz="2000" spc="-10" dirty="0">
                <a:latin typeface="Carlito"/>
                <a:cs typeface="Carlito"/>
              </a:rPr>
              <a:t>standard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Internet  </a:t>
            </a:r>
            <a:r>
              <a:rPr sz="2000" spc="-15" dirty="0">
                <a:latin typeface="Carlito"/>
                <a:cs typeface="Carlito"/>
              </a:rPr>
              <a:t>protocols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Hyper </a:t>
            </a:r>
            <a:r>
              <a:rPr sz="2000" spc="-65" dirty="0">
                <a:latin typeface="Carlito"/>
                <a:cs typeface="Carlito"/>
              </a:rPr>
              <a:t>Text </a:t>
            </a:r>
            <a:r>
              <a:rPr sz="2000" spc="-40" dirty="0">
                <a:latin typeface="Carlito"/>
                <a:cs typeface="Carlito"/>
              </a:rPr>
              <a:t>Transfer </a:t>
            </a:r>
            <a:r>
              <a:rPr sz="2000" spc="-15" dirty="0">
                <a:latin typeface="Carlito"/>
                <a:cs typeface="Carlito"/>
              </a:rPr>
              <a:t>Protocol </a:t>
            </a:r>
            <a:r>
              <a:rPr sz="2000" dirty="0">
                <a:latin typeface="Carlito"/>
                <a:cs typeface="Carlito"/>
              </a:rPr>
              <a:t>(HTTP) </a:t>
            </a:r>
            <a:r>
              <a:rPr sz="2000" spc="-5" dirty="0">
                <a:latin typeface="Carlito"/>
                <a:cs typeface="Carlito"/>
              </a:rPr>
              <a:t>or  Simple </a:t>
            </a:r>
            <a:r>
              <a:rPr sz="2000" dirty="0">
                <a:latin typeface="Carlito"/>
                <a:cs typeface="Carlito"/>
              </a:rPr>
              <a:t>Mail </a:t>
            </a:r>
            <a:r>
              <a:rPr sz="2000" spc="-40" dirty="0">
                <a:latin typeface="Carlito"/>
                <a:cs typeface="Carlito"/>
              </a:rPr>
              <a:t>Transfer </a:t>
            </a:r>
            <a:r>
              <a:rPr sz="2000" spc="-15" dirty="0">
                <a:latin typeface="Carlito"/>
                <a:cs typeface="Carlito"/>
              </a:rPr>
              <a:t>Protocol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(SMTP).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9161" y="825753"/>
            <a:ext cx="8454390" cy="521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rlito"/>
                <a:cs typeface="Carlito"/>
                <a:hlinkClick r:id="rId3"/>
              </a:rPr>
              <a:t>REST </a:t>
            </a:r>
            <a:r>
              <a:rPr sz="2300" spc="-5" dirty="0">
                <a:latin typeface="Carlito"/>
                <a:cs typeface="Carlito"/>
                <a:hlinkClick r:id="rId3"/>
              </a:rPr>
              <a:t>maps these verbs </a:t>
            </a:r>
            <a:r>
              <a:rPr sz="2300" spc="-15" dirty="0">
                <a:latin typeface="Carlito"/>
                <a:cs typeface="Carlito"/>
                <a:hlinkClick r:id="rId3"/>
              </a:rPr>
              <a:t>onto </a:t>
            </a:r>
            <a:r>
              <a:rPr sz="2300" dirty="0">
                <a:latin typeface="Carlito"/>
                <a:cs typeface="Carlito"/>
                <a:hlinkClick r:id="rId3"/>
              </a:rPr>
              <a:t>the </a:t>
            </a:r>
            <a:r>
              <a:rPr sz="2300" spc="-10" dirty="0">
                <a:latin typeface="Carlito"/>
                <a:cs typeface="Carlito"/>
                <a:hlinkClick r:id="rId3"/>
              </a:rPr>
              <a:t>database </a:t>
            </a:r>
            <a:r>
              <a:rPr sz="23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Create, </a:t>
            </a:r>
            <a:r>
              <a:rPr sz="23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Read, Update,</a:t>
            </a:r>
            <a:r>
              <a:rPr sz="2300" u="heavy" spc="18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3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and</a:t>
            </a:r>
            <a:endParaRPr sz="2300" dirty="0">
              <a:latin typeface="Carlito"/>
              <a:cs typeface="Carlito"/>
            </a:endParaRPr>
          </a:p>
          <a:p>
            <a:pPr marL="174625">
              <a:lnSpc>
                <a:spcPct val="100000"/>
              </a:lnSpc>
            </a:pPr>
            <a:r>
              <a:rPr sz="23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Delete </a:t>
            </a:r>
            <a:r>
              <a:rPr sz="23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(CRUD)</a:t>
            </a:r>
            <a:r>
              <a:rPr sz="2300" spc="-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300" spc="-5" dirty="0">
                <a:latin typeface="Carlito"/>
                <a:cs typeface="Carlito"/>
                <a:hlinkClick r:id="rId3"/>
              </a:rPr>
              <a:t>operations, </a:t>
            </a:r>
            <a:r>
              <a:rPr sz="2300" dirty="0">
                <a:latin typeface="Carlito"/>
                <a:cs typeface="Carlito"/>
                <a:hlinkClick r:id="rId3"/>
              </a:rPr>
              <a:t>as</a:t>
            </a:r>
            <a:r>
              <a:rPr sz="2300" spc="40" dirty="0">
                <a:latin typeface="Carlito"/>
                <a:cs typeface="Carlito"/>
                <a:hlinkClick r:id="rId3"/>
              </a:rPr>
              <a:t> </a:t>
            </a:r>
            <a:r>
              <a:rPr sz="2300" spc="-20" dirty="0">
                <a:latin typeface="Carlito"/>
                <a:cs typeface="Carlito"/>
                <a:hlinkClick r:id="rId3"/>
              </a:rPr>
              <a:t>follows:</a:t>
            </a:r>
            <a:endParaRPr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35" dirty="0">
                <a:latin typeface="Carlito"/>
                <a:cs typeface="Carlito"/>
              </a:rPr>
              <a:t>POST: </a:t>
            </a:r>
            <a:r>
              <a:rPr sz="2300" spc="-15" dirty="0">
                <a:latin typeface="Carlito"/>
                <a:cs typeface="Carlito"/>
              </a:rPr>
              <a:t>Create </a:t>
            </a:r>
            <a:r>
              <a:rPr sz="2300" spc="-5" dirty="0">
                <a:latin typeface="Carlito"/>
                <a:cs typeface="Carlito"/>
              </a:rPr>
              <a:t>new </a:t>
            </a:r>
            <a:r>
              <a:rPr sz="2300" spc="-10" dirty="0">
                <a:latin typeface="Carlito"/>
                <a:cs typeface="Carlito"/>
              </a:rPr>
              <a:t>resource </a:t>
            </a:r>
            <a:r>
              <a:rPr sz="2300" spc="-5" dirty="0">
                <a:latin typeface="Carlito"/>
                <a:cs typeface="Carlito"/>
              </a:rPr>
              <a:t>based on </a:t>
            </a:r>
            <a:r>
              <a:rPr sz="2300" spc="-10" dirty="0">
                <a:latin typeface="Carlito"/>
                <a:cs typeface="Carlito"/>
              </a:rPr>
              <a:t>request</a:t>
            </a:r>
            <a:r>
              <a:rPr sz="2300" spc="10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data.</a:t>
            </a:r>
            <a:endParaRPr sz="2300" dirty="0">
              <a:latin typeface="Carlito"/>
              <a:cs typeface="Carlito"/>
            </a:endParaRPr>
          </a:p>
          <a:p>
            <a:pPr marL="631825" marR="5080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40" dirty="0">
                <a:latin typeface="Carlito"/>
                <a:cs typeface="Carlito"/>
              </a:rPr>
              <a:t>GET: </a:t>
            </a:r>
            <a:r>
              <a:rPr sz="2300" spc="-10" dirty="0">
                <a:latin typeface="Carlito"/>
                <a:cs typeface="Carlito"/>
              </a:rPr>
              <a:t>Read existing resource </a:t>
            </a:r>
            <a:r>
              <a:rPr sz="2300" spc="-5" dirty="0">
                <a:latin typeface="Carlito"/>
                <a:cs typeface="Carlito"/>
              </a:rPr>
              <a:t>without </a:t>
            </a:r>
            <a:r>
              <a:rPr sz="2300" spc="-10" dirty="0">
                <a:latin typeface="Carlito"/>
                <a:cs typeface="Carlito"/>
              </a:rPr>
              <a:t>producing </a:t>
            </a:r>
            <a:r>
              <a:rPr sz="2300" spc="-5" dirty="0">
                <a:latin typeface="Carlito"/>
                <a:cs typeface="Carlito"/>
              </a:rPr>
              <a:t>side </a:t>
            </a:r>
            <a:r>
              <a:rPr sz="2300" spc="-15" dirty="0">
                <a:latin typeface="Carlito"/>
                <a:cs typeface="Carlito"/>
              </a:rPr>
              <a:t>effects </a:t>
            </a:r>
            <a:r>
              <a:rPr sz="2300" spc="-5" dirty="0">
                <a:latin typeface="Carlito"/>
                <a:cs typeface="Carlito"/>
              </a:rPr>
              <a:t>(don't  </a:t>
            </a:r>
            <a:r>
              <a:rPr sz="2300" dirty="0">
                <a:latin typeface="Carlito"/>
                <a:cs typeface="Carlito"/>
              </a:rPr>
              <a:t>modify the </a:t>
            </a:r>
            <a:r>
              <a:rPr sz="2300" spc="-10" dirty="0">
                <a:latin typeface="Carlito"/>
                <a:cs typeface="Carlito"/>
              </a:rPr>
              <a:t>resource).</a:t>
            </a:r>
            <a:endParaRPr sz="2300" dirty="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40" dirty="0">
                <a:latin typeface="Carlito"/>
                <a:cs typeface="Carlito"/>
              </a:rPr>
              <a:t>PUT: </a:t>
            </a:r>
            <a:r>
              <a:rPr sz="2300" spc="-10" dirty="0">
                <a:latin typeface="Carlito"/>
                <a:cs typeface="Carlito"/>
              </a:rPr>
              <a:t>Update existing resource </a:t>
            </a:r>
            <a:r>
              <a:rPr sz="2300" dirty="0">
                <a:latin typeface="Carlito"/>
                <a:cs typeface="Carlito"/>
              </a:rPr>
              <a:t>with </a:t>
            </a:r>
            <a:r>
              <a:rPr sz="2300" spc="-10" dirty="0">
                <a:latin typeface="Carlito"/>
                <a:cs typeface="Carlito"/>
              </a:rPr>
              <a:t>request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data.</a:t>
            </a:r>
            <a:endParaRPr sz="2300" dirty="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5" dirty="0">
                <a:latin typeface="Carlito"/>
                <a:cs typeface="Carlito"/>
              </a:rPr>
              <a:t>DELETE: </a:t>
            </a:r>
            <a:r>
              <a:rPr sz="2300" spc="-10" dirty="0">
                <a:latin typeface="Carlito"/>
                <a:cs typeface="Carlito"/>
              </a:rPr>
              <a:t>Delete existing</a:t>
            </a:r>
            <a:r>
              <a:rPr sz="2300" spc="-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resource.</a:t>
            </a:r>
            <a:endParaRPr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latin typeface="Carlito"/>
                <a:cs typeface="Carlito"/>
              </a:rPr>
              <a:t>Each verb </a:t>
            </a:r>
            <a:r>
              <a:rPr sz="2200" b="1" spc="-5" dirty="0">
                <a:latin typeface="Carlito"/>
                <a:cs typeface="Carlito"/>
              </a:rPr>
              <a:t>is </a:t>
            </a:r>
            <a:r>
              <a:rPr sz="2200" b="1" spc="-15" dirty="0">
                <a:latin typeface="Carlito"/>
                <a:cs typeface="Carlito"/>
              </a:rPr>
              <a:t>followed </a:t>
            </a:r>
            <a:r>
              <a:rPr sz="2200" b="1" spc="-10" dirty="0">
                <a:latin typeface="Carlito"/>
                <a:cs typeface="Carlito"/>
              </a:rPr>
              <a:t>by </a:t>
            </a:r>
            <a:r>
              <a:rPr sz="2200" b="1" spc="-5" dirty="0">
                <a:latin typeface="Carlito"/>
                <a:cs typeface="Carlito"/>
              </a:rPr>
              <a:t>a URI </a:t>
            </a:r>
            <a:r>
              <a:rPr sz="2200" b="1" spc="-15" dirty="0">
                <a:latin typeface="Carlito"/>
                <a:cs typeface="Carlito"/>
              </a:rPr>
              <a:t>that </a:t>
            </a:r>
            <a:r>
              <a:rPr sz="2200" b="1" spc="-5" dirty="0">
                <a:latin typeface="Carlito"/>
                <a:cs typeface="Carlito"/>
              </a:rPr>
              <a:t>identifies </a:t>
            </a:r>
            <a:r>
              <a:rPr sz="2200" b="1" spc="-10" dirty="0">
                <a:latin typeface="Carlito"/>
                <a:cs typeface="Carlito"/>
              </a:rPr>
              <a:t>the</a:t>
            </a:r>
            <a:r>
              <a:rPr sz="2200" b="1" spc="15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resource.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URI might </a:t>
            </a:r>
            <a:r>
              <a:rPr sz="2200" spc="-25" dirty="0">
                <a:latin typeface="Carlito"/>
                <a:cs typeface="Carlito"/>
              </a:rPr>
              <a:t>refer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collection, such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 dirty="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200" i="1" spc="-10" dirty="0">
                <a:solidFill>
                  <a:srgbClr val="7B1705"/>
                </a:solidFill>
                <a:latin typeface="Carlito"/>
                <a:cs typeface="Carlito"/>
                <a:hlinkClick r:id="rId4"/>
              </a:rPr>
              <a:t>http://javajeff.ca/library</a:t>
            </a:r>
            <a:r>
              <a:rPr sz="2200" spc="-10" dirty="0">
                <a:latin typeface="Carlito"/>
                <a:cs typeface="Carlito"/>
                <a:hlinkClick r:id="rId4"/>
              </a:rPr>
              <a:t>,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200" spc="-5" dirty="0">
                <a:latin typeface="Carlito"/>
                <a:cs typeface="Carlito"/>
              </a:rPr>
              <a:t>Or	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element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collection, such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 dirty="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200" i="1" spc="-10" dirty="0">
                <a:solidFill>
                  <a:srgbClr val="7B1705"/>
                </a:solidFill>
                <a:latin typeface="Carlito"/>
                <a:cs typeface="Carlito"/>
                <a:hlinkClick r:id="rId5"/>
              </a:rPr>
              <a:t>http://javajeff.ca/library/9781484219157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1614" y="0"/>
            <a:ext cx="516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Resource </a:t>
            </a:r>
            <a:r>
              <a:rPr spc="-5" dirty="0"/>
              <a:t>Vs</a:t>
            </a:r>
            <a:r>
              <a:rPr spc="-10" dirty="0"/>
              <a:t> </a:t>
            </a:r>
            <a:r>
              <a:rPr spc="-5" dirty="0"/>
              <a:t>Endpoint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658368"/>
            <a:ext cx="8915400" cy="5541645"/>
          </a:xfrm>
          <a:custGeom>
            <a:avLst/>
            <a:gdLst/>
            <a:ahLst/>
            <a:cxnLst/>
            <a:rect l="l" t="t" r="r" b="b"/>
            <a:pathLst>
              <a:path w="8915400" h="5541645">
                <a:moveTo>
                  <a:pt x="8915400" y="0"/>
                </a:moveTo>
                <a:lnTo>
                  <a:pt x="0" y="0"/>
                </a:lnTo>
                <a:lnTo>
                  <a:pt x="0" y="5541263"/>
                </a:lnTo>
                <a:lnTo>
                  <a:pt x="8915400" y="5541263"/>
                </a:lnTo>
                <a:lnTo>
                  <a:pt x="891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00" y="664209"/>
            <a:ext cx="887984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Resource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is a RESTful subset of</a:t>
            </a:r>
            <a:r>
              <a:rPr sz="2000" spc="-9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729"/>
                </a:solidFill>
                <a:latin typeface="Times New Roman"/>
                <a:cs typeface="Times New Roman"/>
              </a:rPr>
              <a:t>Endpoint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842770" indent="-45720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An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endpoint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itself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is the location where a service can be</a:t>
            </a:r>
            <a:r>
              <a:rPr sz="20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accessed:  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</a:rPr>
              <a:t>https:/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  <a:hlinkClick r:id="rId3"/>
              </a:rPr>
              <a:t>/ww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  <a:hlinkClick r:id="rId3"/>
              </a:rPr>
              <a:t>.google.com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Serves</a:t>
            </a:r>
            <a:r>
              <a:rPr sz="2000" spc="-7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HTML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8.8.8.8 # Serves</a:t>
            </a:r>
            <a:r>
              <a:rPr sz="2000" spc="-8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/services/service.asmx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Serves an </a:t>
            </a:r>
            <a:r>
              <a:rPr sz="2000" spc="-30" dirty="0">
                <a:solidFill>
                  <a:srgbClr val="232729"/>
                </a:solidFill>
                <a:latin typeface="Times New Roman"/>
                <a:cs typeface="Times New Roman"/>
              </a:rPr>
              <a:t>ASP.NET </a:t>
            </a:r>
            <a:r>
              <a:rPr sz="2000" spc="-50" dirty="0">
                <a:solidFill>
                  <a:srgbClr val="232729"/>
                </a:solidFill>
                <a:latin typeface="Times New Roman"/>
                <a:cs typeface="Times New Roman"/>
              </a:rPr>
              <a:t>Web</a:t>
            </a:r>
            <a:r>
              <a:rPr sz="2000" spc="-254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/api/users/johnny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Look up johnny from a users</a:t>
            </a:r>
            <a:r>
              <a:rPr sz="20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/v2/books/1234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Get book with ID 1234 in API v2</a:t>
            </a:r>
            <a:r>
              <a:rPr sz="2000" spc="-24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schema.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All of the above could be considered service endpoints,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but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only the bottom group  would be considered resources. The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top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group is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expressive regarding the content</a:t>
            </a:r>
            <a:r>
              <a:rPr sz="2000" spc="-32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it  provides.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 REST request is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like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 sentence composed of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nouns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(resources)</a:t>
            </a:r>
            <a:r>
              <a:rPr sz="2000" spc="-36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and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verbs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(HTTP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methods</a:t>
            </a:r>
            <a:r>
              <a:rPr sz="2000" spc="-2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GET/POST/PUT/DELETE):</a:t>
            </a:r>
            <a:endParaRPr sz="2000">
              <a:latin typeface="Times New Roman"/>
              <a:cs typeface="Times New Roman"/>
            </a:endParaRPr>
          </a:p>
          <a:p>
            <a:pPr marL="559435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GET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(method)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the user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named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johnny</a:t>
            </a:r>
            <a:r>
              <a:rPr sz="2000" spc="-1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(resource).</a:t>
            </a:r>
            <a:endParaRPr sz="2000">
              <a:latin typeface="Times New Roman"/>
              <a:cs typeface="Times New Roman"/>
            </a:endParaRPr>
          </a:p>
          <a:p>
            <a:pPr marL="559435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DELETE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(method)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the book with id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1234</a:t>
            </a:r>
            <a:r>
              <a:rPr sz="2000" spc="-9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22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472" y="749046"/>
            <a:ext cx="88087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07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dirty="0">
                <a:latin typeface="Carlito"/>
                <a:cs typeface="Carlito"/>
              </a:rPr>
              <a:t>principles </a:t>
            </a:r>
            <a:r>
              <a:rPr sz="2400" spc="-10" dirty="0">
                <a:latin typeface="Carlito"/>
                <a:cs typeface="Carlito"/>
              </a:rPr>
              <a:t>encourage RESTful </a:t>
            </a: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simple,  lightweight,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fast: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sz="2400" b="1" spc="-15" dirty="0">
                <a:latin typeface="Carlito"/>
                <a:cs typeface="Carlito"/>
              </a:rPr>
              <a:t>Resource </a:t>
            </a:r>
            <a:r>
              <a:rPr sz="2400" b="1" spc="-10" dirty="0">
                <a:latin typeface="Carlito"/>
                <a:cs typeface="Carlito"/>
              </a:rPr>
              <a:t>identification </a:t>
            </a:r>
            <a:r>
              <a:rPr sz="2400" b="1" spc="-5" dirty="0">
                <a:latin typeface="Carlito"/>
                <a:cs typeface="Carlito"/>
              </a:rPr>
              <a:t>through </a:t>
            </a:r>
            <a:r>
              <a:rPr sz="2400" b="1" dirty="0">
                <a:latin typeface="Carlito"/>
                <a:cs typeface="Carlito"/>
              </a:rPr>
              <a:t>URI</a:t>
            </a:r>
            <a:r>
              <a:rPr sz="2400" dirty="0">
                <a:latin typeface="Carlito"/>
                <a:cs typeface="Carlito"/>
              </a:rPr>
              <a:t>: A </a:t>
            </a:r>
            <a:r>
              <a:rPr sz="2400" spc="-10" dirty="0">
                <a:latin typeface="Carlito"/>
                <a:cs typeface="Carlito"/>
              </a:rPr>
              <a:t>RESTful web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exposes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identify the </a:t>
            </a:r>
            <a:r>
              <a:rPr sz="2400" spc="-15" dirty="0">
                <a:latin typeface="Carlito"/>
                <a:cs typeface="Carlito"/>
              </a:rPr>
              <a:t>targets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interaction </a:t>
            </a:r>
            <a:r>
              <a:rPr sz="2400" dirty="0">
                <a:latin typeface="Carlito"/>
                <a:cs typeface="Carlito"/>
              </a:rPr>
              <a:t>with its  </a:t>
            </a:r>
            <a:r>
              <a:rPr sz="2400" spc="-5" dirty="0">
                <a:latin typeface="Carlito"/>
                <a:cs typeface="Carlito"/>
              </a:rPr>
              <a:t>clients.</a:t>
            </a:r>
            <a:endParaRPr sz="2400">
              <a:latin typeface="Carlito"/>
              <a:cs typeface="Carlito"/>
            </a:endParaRPr>
          </a:p>
          <a:p>
            <a:pPr marL="12700" marR="48069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Resources are </a:t>
            </a:r>
            <a:r>
              <a:rPr sz="2400" spc="-5" dirty="0">
                <a:latin typeface="Carlito"/>
                <a:cs typeface="Carlito"/>
              </a:rPr>
              <a:t>identified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URIs,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global addressing  space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and service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discovery.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9111" y="3557015"/>
            <a:ext cx="5961888" cy="2740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23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672" y="1497279"/>
            <a:ext cx="88703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sz="2400" b="1" spc="-10" dirty="0">
                <a:latin typeface="Carlito"/>
                <a:cs typeface="Carlito"/>
              </a:rPr>
              <a:t>Uniform </a:t>
            </a:r>
            <a:r>
              <a:rPr sz="2400" b="1" spc="-15" dirty="0">
                <a:latin typeface="Carlito"/>
                <a:cs typeface="Carlito"/>
              </a:rPr>
              <a:t>interface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manipulated using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fixed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four  </a:t>
            </a:r>
            <a:r>
              <a:rPr sz="2400" spc="-10" dirty="0">
                <a:latin typeface="Carlito"/>
                <a:cs typeface="Carlito"/>
              </a:rPr>
              <a:t>create, read, update, </a:t>
            </a:r>
            <a:r>
              <a:rPr sz="2400" spc="-5" dirty="0"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operations: </a:t>
            </a:r>
            <a:r>
              <a:rPr sz="2400" spc="-65" dirty="0">
                <a:latin typeface="Carlito"/>
                <a:cs typeface="Carlito"/>
              </a:rPr>
              <a:t>PUT, </a:t>
            </a:r>
            <a:r>
              <a:rPr sz="2400" spc="-60" dirty="0">
                <a:latin typeface="Carlito"/>
                <a:cs typeface="Carlito"/>
              </a:rPr>
              <a:t>GET, </a:t>
            </a:r>
            <a:r>
              <a:rPr sz="2400" spc="-55" dirty="0">
                <a:latin typeface="Carlito"/>
                <a:cs typeface="Carlito"/>
              </a:rPr>
              <a:t>POST, </a:t>
            </a:r>
            <a:r>
              <a:rPr sz="2400" spc="-5" dirty="0">
                <a:latin typeface="Carlito"/>
                <a:cs typeface="Carlito"/>
              </a:rPr>
              <a:t>and DELETE.  </a:t>
            </a:r>
            <a:r>
              <a:rPr sz="2400" dirty="0">
                <a:latin typeface="Carlito"/>
                <a:cs typeface="Carlito"/>
              </a:rPr>
              <a:t>PUT </a:t>
            </a:r>
            <a:r>
              <a:rPr sz="2400" spc="-10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resource,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5" dirty="0">
                <a:latin typeface="Carlito"/>
                <a:cs typeface="Carlito"/>
              </a:rPr>
              <a:t>deleted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 DELETE. </a:t>
            </a:r>
            <a:r>
              <a:rPr sz="2400" dirty="0">
                <a:latin typeface="Carlito"/>
                <a:cs typeface="Carlito"/>
              </a:rPr>
              <a:t>GET </a:t>
            </a:r>
            <a:r>
              <a:rPr sz="2400" spc="-10" dirty="0">
                <a:latin typeface="Carlito"/>
                <a:cs typeface="Carlito"/>
              </a:rPr>
              <a:t>retrieves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some  </a:t>
            </a:r>
            <a:r>
              <a:rPr sz="2400" spc="-10" dirty="0">
                <a:latin typeface="Carlito"/>
                <a:cs typeface="Carlito"/>
              </a:rPr>
              <a:t>representation. </a:t>
            </a:r>
            <a:r>
              <a:rPr sz="2400" spc="-5" dirty="0">
                <a:latin typeface="Carlito"/>
                <a:cs typeface="Carlito"/>
              </a:rPr>
              <a:t>POST </a:t>
            </a:r>
            <a:r>
              <a:rPr sz="2400" spc="-20" dirty="0">
                <a:latin typeface="Carlito"/>
                <a:cs typeface="Carlito"/>
              </a:rPr>
              <a:t>transfers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15" dirty="0">
                <a:latin typeface="Carlito"/>
                <a:cs typeface="Carlito"/>
              </a:rPr>
              <a:t>onto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resource.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24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472" y="1201928"/>
            <a:ext cx="857377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100"/>
              </a:spcBef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b="1" spc="-5" dirty="0">
                <a:latin typeface="Carlito"/>
                <a:cs typeface="Carlito"/>
              </a:rPr>
              <a:t>Self-descriptive messages</a:t>
            </a:r>
            <a:r>
              <a:rPr spc="-5" dirty="0">
                <a:latin typeface="Carlito"/>
                <a:cs typeface="Carlito"/>
              </a:rPr>
              <a:t>: </a:t>
            </a:r>
            <a:r>
              <a:rPr spc="-10" dirty="0">
                <a:latin typeface="Carlito"/>
                <a:cs typeface="Carlito"/>
              </a:rPr>
              <a:t>Resources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spc="-10" dirty="0">
                <a:latin typeface="Carlito"/>
                <a:cs typeface="Carlito"/>
              </a:rPr>
              <a:t>decoupled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their  </a:t>
            </a:r>
            <a:r>
              <a:rPr spc="-10" dirty="0">
                <a:latin typeface="Carlito"/>
                <a:cs typeface="Carlito"/>
              </a:rPr>
              <a:t>representation </a:t>
            </a:r>
            <a:r>
              <a:rPr spc="-5" dirty="0">
                <a:latin typeface="Carlito"/>
                <a:cs typeface="Carlito"/>
              </a:rPr>
              <a:t>so that </a:t>
            </a:r>
            <a:r>
              <a:rPr dirty="0">
                <a:latin typeface="Carlito"/>
                <a:cs typeface="Carlito"/>
              </a:rPr>
              <a:t>their </a:t>
            </a:r>
            <a:r>
              <a:rPr spc="-15" dirty="0">
                <a:latin typeface="Carlito"/>
                <a:cs typeface="Carlito"/>
              </a:rPr>
              <a:t>content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dirty="0">
                <a:latin typeface="Carlito"/>
                <a:cs typeface="Carlito"/>
              </a:rPr>
              <a:t>accessed in a </a:t>
            </a:r>
            <a:r>
              <a:rPr spc="-5" dirty="0">
                <a:latin typeface="Carlito"/>
                <a:cs typeface="Carlito"/>
              </a:rPr>
              <a:t>variety of  </a:t>
            </a:r>
            <a:r>
              <a:rPr spc="-10" dirty="0">
                <a:latin typeface="Carlito"/>
                <a:cs typeface="Carlito"/>
              </a:rPr>
              <a:t>formats, </a:t>
            </a:r>
            <a:r>
              <a:rPr spc="-5" dirty="0">
                <a:latin typeface="Carlito"/>
                <a:cs typeface="Carlito"/>
              </a:rPr>
              <a:t>such </a:t>
            </a:r>
            <a:r>
              <a:rPr dirty="0">
                <a:latin typeface="Carlito"/>
                <a:cs typeface="Carlito"/>
              </a:rPr>
              <a:t>as HTML, </a:t>
            </a:r>
            <a:r>
              <a:rPr spc="5" dirty="0">
                <a:latin typeface="Carlito"/>
                <a:cs typeface="Carlito"/>
              </a:rPr>
              <a:t>XML, </a:t>
            </a:r>
            <a:r>
              <a:rPr spc="-5" dirty="0">
                <a:latin typeface="Carlito"/>
                <a:cs typeface="Carlito"/>
              </a:rPr>
              <a:t>plain </a:t>
            </a:r>
            <a:r>
              <a:rPr spc="-10" dirty="0">
                <a:latin typeface="Carlito"/>
                <a:cs typeface="Carlito"/>
              </a:rPr>
              <a:t>text, </a:t>
            </a:r>
            <a:r>
              <a:rPr spc="-60" dirty="0">
                <a:latin typeface="Carlito"/>
                <a:cs typeface="Carlito"/>
              </a:rPr>
              <a:t>PDF, </a:t>
            </a:r>
            <a:r>
              <a:rPr spc="-5" dirty="0">
                <a:latin typeface="Carlito"/>
                <a:cs typeface="Carlito"/>
              </a:rPr>
              <a:t>JPEG, JSON, </a:t>
            </a:r>
            <a:r>
              <a:rPr dirty="0">
                <a:latin typeface="Carlito"/>
                <a:cs typeface="Carlito"/>
              </a:rPr>
              <a:t>and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others.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b="1" spc="-15" dirty="0">
                <a:latin typeface="Carlito"/>
                <a:cs typeface="Carlito"/>
              </a:rPr>
              <a:t>Stateful </a:t>
            </a:r>
            <a:r>
              <a:rPr b="1" spc="-10" dirty="0">
                <a:latin typeface="Carlito"/>
                <a:cs typeface="Carlito"/>
              </a:rPr>
              <a:t>interactions through hyperlinks</a:t>
            </a:r>
            <a:r>
              <a:rPr spc="-10" dirty="0">
                <a:latin typeface="Carlito"/>
                <a:cs typeface="Carlito"/>
              </a:rPr>
              <a:t>: </a:t>
            </a:r>
            <a:r>
              <a:rPr spc="-15" dirty="0">
                <a:latin typeface="Carlito"/>
                <a:cs typeface="Carlito"/>
              </a:rPr>
              <a:t>Every </a:t>
            </a:r>
            <a:r>
              <a:rPr spc="-10" dirty="0">
                <a:latin typeface="Carlito"/>
                <a:cs typeface="Carlito"/>
              </a:rPr>
              <a:t>interaction </a:t>
            </a:r>
            <a:r>
              <a:rPr dirty="0">
                <a:latin typeface="Carlito"/>
                <a:cs typeface="Carlito"/>
              </a:rPr>
              <a:t>with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resource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0" dirty="0">
                <a:latin typeface="Carlito"/>
                <a:cs typeface="Carlito"/>
              </a:rPr>
              <a:t>stateless; </a:t>
            </a:r>
            <a:r>
              <a:rPr spc="-5" dirty="0">
                <a:latin typeface="Carlito"/>
                <a:cs typeface="Carlito"/>
              </a:rPr>
              <a:t>that </a:t>
            </a:r>
            <a:r>
              <a:rPr dirty="0">
                <a:latin typeface="Carlito"/>
                <a:cs typeface="Carlito"/>
              </a:rPr>
              <a:t>is,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spc="-5" dirty="0">
                <a:latin typeface="Carlito"/>
                <a:cs typeface="Carlito"/>
              </a:rPr>
              <a:t>messages </a:t>
            </a:r>
            <a:r>
              <a:rPr spc="-15" dirty="0">
                <a:latin typeface="Carlito"/>
                <a:cs typeface="Carlito"/>
              </a:rPr>
              <a:t>are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self-contained.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latin typeface="Carlito"/>
                <a:cs typeface="Carlito"/>
              </a:rPr>
              <a:t>Several </a:t>
            </a:r>
            <a:r>
              <a:rPr spc="-5" dirty="0">
                <a:latin typeface="Carlito"/>
                <a:cs typeface="Carlito"/>
              </a:rPr>
              <a:t>techniques </a:t>
            </a:r>
            <a:r>
              <a:rPr spc="-15" dirty="0">
                <a:latin typeface="Carlito"/>
                <a:cs typeface="Carlito"/>
              </a:rPr>
              <a:t>exist to exchange </a:t>
            </a:r>
            <a:r>
              <a:rPr spc="-20" dirty="0">
                <a:latin typeface="Carlito"/>
                <a:cs typeface="Carlito"/>
              </a:rPr>
              <a:t>state, </a:t>
            </a:r>
            <a:r>
              <a:rPr spc="-5" dirty="0">
                <a:latin typeface="Carlito"/>
                <a:cs typeface="Carlito"/>
              </a:rPr>
              <a:t>such </a:t>
            </a:r>
            <a:r>
              <a:rPr dirty="0">
                <a:latin typeface="Carlito"/>
                <a:cs typeface="Carlito"/>
              </a:rPr>
              <a:t>as URI </a:t>
            </a:r>
            <a:r>
              <a:rPr spc="-5" dirty="0">
                <a:latin typeface="Carlito"/>
                <a:cs typeface="Carlito"/>
              </a:rPr>
              <a:t>rewriting,  cookies,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hidden </a:t>
            </a:r>
            <a:r>
              <a:rPr spc="-15" dirty="0">
                <a:latin typeface="Carlito"/>
                <a:cs typeface="Carlito"/>
              </a:rPr>
              <a:t>form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fields.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latin typeface="Carlito"/>
                <a:cs typeface="Carlito"/>
              </a:rPr>
              <a:t>State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dirty="0">
                <a:latin typeface="Carlito"/>
                <a:cs typeface="Carlito"/>
              </a:rPr>
              <a:t>embedded in </a:t>
            </a:r>
            <a:r>
              <a:rPr spc="-10" dirty="0">
                <a:latin typeface="Carlito"/>
                <a:cs typeface="Carlito"/>
              </a:rPr>
              <a:t>response </a:t>
            </a:r>
            <a:r>
              <a:rPr spc="-5" dirty="0">
                <a:latin typeface="Carlito"/>
                <a:cs typeface="Carlito"/>
              </a:rPr>
              <a:t>messages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point to valid future  </a:t>
            </a:r>
            <a:r>
              <a:rPr spc="-20" dirty="0">
                <a:latin typeface="Carlito"/>
                <a:cs typeface="Carlito"/>
              </a:rPr>
              <a:t>states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interaction.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25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524000" y="0"/>
            <a:ext cx="5935980" cy="3876040"/>
            <a:chOff x="1524000" y="0"/>
            <a:chExt cx="5935980" cy="3876040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874775"/>
              <a:ext cx="5935980" cy="3000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068" y="5050535"/>
            <a:ext cx="8818245" cy="922019"/>
          </a:xfrm>
          <a:prstGeom prst="rect">
            <a:avLst/>
          </a:prstGeom>
          <a:solidFill>
            <a:srgbClr val="DBE6C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565785" algn="just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Swagger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is an open source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framework backed by a large ecosystem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  <a:hlinkClick r:id="rId6"/>
              </a:rPr>
              <a:t>tools that helps developers design, build, document, and consume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RESTful</a:t>
            </a:r>
            <a:r>
              <a:rPr sz="1800" dirty="0">
                <a:solidFill>
                  <a:srgbClr val="4F6028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Web </a:t>
            </a:r>
            <a:r>
              <a:rPr sz="1800" spc="-15" dirty="0">
                <a:solidFill>
                  <a:srgbClr val="4F6028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services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  <a:hlinkClick r:id="rId6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84" y="4383023"/>
            <a:ext cx="8766175" cy="368935"/>
          </a:xfrm>
          <a:prstGeom prst="rect">
            <a:avLst/>
          </a:prstGeom>
          <a:solidFill>
            <a:srgbClr val="CADCA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Application Description Language</a:t>
            </a:r>
            <a:r>
              <a:rPr sz="18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WADL</a:t>
            </a:r>
            <a:r>
              <a:rPr sz="1800" spc="-25" dirty="0">
                <a:solidFill>
                  <a:srgbClr val="2121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6854" y="0"/>
            <a:ext cx="3590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 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pc="-10" dirty="0"/>
              <a:t>SOAP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171" y="778510"/>
            <a:ext cx="8676005" cy="4218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SOAP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are not</a:t>
            </a:r>
            <a:r>
              <a:rPr sz="2000" spc="8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competitors.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SOAP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actually a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protocol,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whereas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an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architecture</a:t>
            </a:r>
            <a:r>
              <a:rPr sz="2000" spc="19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style.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What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can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compared against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and RPC. All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three</a:t>
            </a:r>
            <a:r>
              <a:rPr sz="2000" spc="14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are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examples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web </a:t>
            </a:r>
            <a:r>
              <a:rPr sz="2000" dirty="0">
                <a:solidFill>
                  <a:srgbClr val="232729"/>
                </a:solidFill>
                <a:latin typeface="Carlito"/>
                <a:cs typeface="Carlito"/>
              </a:rPr>
              <a:t>service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styles,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each with their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own conceptual</a:t>
            </a:r>
            <a:r>
              <a:rPr sz="2000" spc="11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focus.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32729"/>
                </a:solidFill>
                <a:latin typeface="Carlito"/>
                <a:cs typeface="Carlito"/>
              </a:rPr>
              <a:t>RPC is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focused around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operations,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SOA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around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messages, and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around 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resources.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171450" marR="367665">
              <a:lnSpc>
                <a:spcPct val="100000"/>
              </a:lnSpc>
              <a:spcBef>
                <a:spcPts val="1565"/>
              </a:spcBef>
            </a:pPr>
            <a:r>
              <a:rPr sz="2000" spc="-10" dirty="0">
                <a:latin typeface="Carlito"/>
                <a:cs typeface="Carlito"/>
              </a:rPr>
              <a:t>SOAP-based </a:t>
            </a:r>
            <a:r>
              <a:rPr sz="2000" spc="-35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delivered </a:t>
            </a:r>
            <a:r>
              <a:rPr sz="2000" spc="-15" dirty="0">
                <a:latin typeface="Carlito"/>
                <a:cs typeface="Carlito"/>
              </a:rPr>
              <a:t>over protocols </a:t>
            </a:r>
            <a:r>
              <a:rPr sz="2000" spc="-10" dirty="0">
                <a:latin typeface="Carlito"/>
                <a:cs typeface="Carlito"/>
              </a:rPr>
              <a:t>such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60" dirty="0">
                <a:latin typeface="Carlito"/>
                <a:cs typeface="Carlito"/>
              </a:rPr>
              <a:t>HTTP,  </a:t>
            </a:r>
            <a:r>
              <a:rPr sz="2000" spc="-65" dirty="0">
                <a:latin typeface="Carlito"/>
                <a:cs typeface="Carlito"/>
              </a:rPr>
              <a:t>SMTP, </a:t>
            </a:r>
            <a:r>
              <a:rPr sz="2000" spc="-75" dirty="0">
                <a:latin typeface="Carlito"/>
                <a:cs typeface="Carlito"/>
              </a:rPr>
              <a:t>FTP,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Blocks Extensible </a:t>
            </a:r>
            <a:r>
              <a:rPr sz="20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Exchange Protocol</a:t>
            </a:r>
            <a:r>
              <a:rPr sz="2000" u="heavy" spc="25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(BEEP)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7145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Delivering SOAP messages over </a:t>
            </a:r>
            <a:r>
              <a:rPr sz="2000" dirty="0">
                <a:latin typeface="Carlito"/>
                <a:cs typeface="Carlito"/>
              </a:rPr>
              <a:t>HTTP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viewed </a:t>
            </a:r>
            <a:r>
              <a:rPr sz="2000" spc="-5" dirty="0">
                <a:latin typeface="Carlito"/>
                <a:cs typeface="Carlito"/>
              </a:rPr>
              <a:t>as a special kind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endParaRPr sz="2000" dirty="0">
              <a:latin typeface="Carlito"/>
              <a:cs typeface="Carlito"/>
            </a:endParaRPr>
          </a:p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rlito"/>
                <a:cs typeface="Carlito"/>
              </a:rPr>
              <a:t>RESTful </a:t>
            </a:r>
            <a:r>
              <a:rPr sz="2000" spc="-35" dirty="0">
                <a:latin typeface="Carlito"/>
                <a:cs typeface="Carlito"/>
              </a:rPr>
              <a:t>Web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6854" y="0"/>
            <a:ext cx="3590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 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pc="-10" dirty="0"/>
              <a:t>SOAP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27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100" y="932688"/>
            <a:ext cx="9067800" cy="2032000"/>
          </a:xfrm>
          <a:custGeom>
            <a:avLst/>
            <a:gdLst/>
            <a:ahLst/>
            <a:cxnLst/>
            <a:rect l="l" t="t" r="r" b="b"/>
            <a:pathLst>
              <a:path w="9067800" h="2032000">
                <a:moveTo>
                  <a:pt x="9067800" y="0"/>
                </a:moveTo>
                <a:lnTo>
                  <a:pt x="0" y="0"/>
                </a:lnTo>
                <a:lnTo>
                  <a:pt x="0" y="2031492"/>
                </a:lnTo>
                <a:lnTo>
                  <a:pt x="9067800" y="2031492"/>
                </a:lnTo>
                <a:lnTo>
                  <a:pt x="9067800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0" y="913256"/>
            <a:ext cx="879856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general we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spc="-15" dirty="0">
                <a:latin typeface="Carlito"/>
                <a:cs typeface="Carlito"/>
              </a:rPr>
              <a:t>count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5" dirty="0">
                <a:latin typeface="Carlito"/>
                <a:cs typeface="Carlito"/>
              </a:rPr>
              <a:t>REST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HTTP in  the same </a:t>
            </a:r>
            <a:r>
              <a:rPr sz="2200" spc="-25" dirty="0">
                <a:latin typeface="Carlito"/>
                <a:cs typeface="Carlito"/>
              </a:rPr>
              <a:t>way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all, and HTTP </a:t>
            </a:r>
            <a:r>
              <a:rPr sz="2200" spc="-10" dirty="0">
                <a:latin typeface="Carlito"/>
                <a:cs typeface="Carlito"/>
              </a:rPr>
              <a:t>verbs don't tell you </a:t>
            </a:r>
            <a:r>
              <a:rPr sz="2200" spc="-5" dirty="0">
                <a:latin typeface="Carlito"/>
                <a:cs typeface="Carlito"/>
              </a:rPr>
              <a:t>anything about </a:t>
            </a:r>
            <a:r>
              <a:rPr sz="2200" spc="-10" dirty="0">
                <a:latin typeface="Carlito"/>
                <a:cs typeface="Carlito"/>
              </a:rPr>
              <a:t>the  representations they </a:t>
            </a:r>
            <a:r>
              <a:rPr sz="2200" spc="-5" dirty="0">
                <a:latin typeface="Carlito"/>
                <a:cs typeface="Carlito"/>
              </a:rPr>
              <a:t>act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16827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rlito"/>
                <a:cs typeface="Carlito"/>
              </a:rPr>
              <a:t>So,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15" dirty="0">
                <a:latin typeface="Carlito"/>
                <a:cs typeface="Carlito"/>
              </a:rPr>
              <a:t>REST </a:t>
            </a:r>
            <a:r>
              <a:rPr sz="2200" dirty="0">
                <a:latin typeface="Carlito"/>
                <a:cs typeface="Carlito"/>
              </a:rPr>
              <a:t>service, </a:t>
            </a: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0" dirty="0">
                <a:latin typeface="Carlito"/>
                <a:cs typeface="Carlito"/>
              </a:rPr>
              <a:t>tremendous vacuum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information  </a:t>
            </a:r>
            <a:r>
              <a:rPr sz="2200" spc="-5" dirty="0">
                <a:latin typeface="Carlito"/>
                <a:cs typeface="Carlito"/>
              </a:rPr>
              <a:t>about </a:t>
            </a:r>
            <a:r>
              <a:rPr sz="2200" spc="-10" dirty="0">
                <a:latin typeface="Carlito"/>
                <a:cs typeface="Carlito"/>
              </a:rPr>
              <a:t>how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816096"/>
            <a:ext cx="8153400" cy="2032000"/>
          </a:xfrm>
          <a:prstGeom prst="rect">
            <a:avLst/>
          </a:prstGeom>
          <a:solidFill>
            <a:srgbClr val="CADCA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There are bunch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232729"/>
                </a:solidFill>
                <a:latin typeface="Arial"/>
                <a:cs typeface="Arial"/>
              </a:rPr>
              <a:t>ways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define a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RESTful API 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just like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WSDL for</a:t>
            </a:r>
            <a:r>
              <a:rPr sz="1800" spc="-7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SOAP: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spcBef>
                <a:spcPts val="5"/>
              </a:spcBef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Google Discovery service</a:t>
            </a:r>
            <a:r>
              <a:rPr sz="1800" u="heavy" spc="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format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Mashery</a:t>
            </a:r>
            <a:r>
              <a:rPr sz="1800" u="heavy" spc="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IODocs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WADL</a:t>
            </a:r>
            <a:r>
              <a:rPr sz="1800" spc="-2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Swagger</a:t>
            </a:r>
            <a:r>
              <a:rPr sz="1800" spc="-25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3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7"/>
              </a:rPr>
              <a:t>Apiary</a:t>
            </a:r>
            <a:r>
              <a:rPr sz="1800" spc="-3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660" y="0"/>
            <a:ext cx="7510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Java EE </a:t>
            </a:r>
            <a:r>
              <a:rPr sz="3600" spc="-20" dirty="0"/>
              <a:t>Web </a:t>
            </a:r>
            <a:r>
              <a:rPr sz="3600" spc="5" dirty="0"/>
              <a:t>Services</a:t>
            </a:r>
            <a:r>
              <a:rPr sz="3600" spc="-80" dirty="0"/>
              <a:t> </a:t>
            </a:r>
            <a:r>
              <a:rPr sz="3600" spc="-35" dirty="0"/>
              <a:t>Technologies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9700" y="776478"/>
            <a:ext cx="890841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Java </a:t>
            </a:r>
            <a:r>
              <a:rPr sz="18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API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for RESTful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Web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Services</a:t>
            </a:r>
            <a:r>
              <a:rPr sz="1800" b="1" u="heavy" spc="114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(JAX-RS)</a:t>
            </a:r>
            <a:r>
              <a:rPr sz="1800" b="1" u="heavy" spc="4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provides support </a:t>
            </a:r>
            <a:r>
              <a:rPr sz="1800" dirty="0">
                <a:latin typeface="Arial"/>
                <a:cs typeface="Arial"/>
              </a:rPr>
              <a:t>for RESTful </a:t>
            </a:r>
            <a:r>
              <a:rPr sz="1800" spc="-5" dirty="0">
                <a:latin typeface="Arial"/>
                <a:cs typeface="Arial"/>
              </a:rPr>
              <a:t>(Representational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10" dirty="0">
                <a:latin typeface="Arial"/>
                <a:cs typeface="Arial"/>
              </a:rPr>
              <a:t>Transfer)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platform.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Java </a:t>
            </a:r>
            <a:r>
              <a:rPr sz="18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API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for </a:t>
            </a:r>
            <a:r>
              <a:rPr sz="18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XML-Based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Web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Services</a:t>
            </a:r>
            <a:r>
              <a:rPr sz="1800" b="1" u="heavy" spc="1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(JAX-WS)</a:t>
            </a:r>
            <a:endParaRPr sz="1800">
              <a:latin typeface="Arial"/>
              <a:cs typeface="Arial"/>
            </a:endParaRPr>
          </a:p>
          <a:p>
            <a:pPr marL="12700" marR="3784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Java </a:t>
            </a:r>
            <a:r>
              <a:rPr sz="1800" dirty="0">
                <a:latin typeface="Arial"/>
                <a:cs typeface="Arial"/>
              </a:rPr>
              <a:t>API for </a:t>
            </a:r>
            <a:r>
              <a:rPr sz="1800" spc="-5" dirty="0">
                <a:latin typeface="Arial"/>
                <a:cs typeface="Arial"/>
              </a:rPr>
              <a:t>XML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(JAX-WS)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centerpiece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newly </a:t>
            </a:r>
            <a:r>
              <a:rPr sz="1800" dirty="0">
                <a:latin typeface="Arial"/>
                <a:cs typeface="Arial"/>
              </a:rPr>
              <a:t>re-  </a:t>
            </a:r>
            <a:r>
              <a:rPr sz="1800" spc="-5" dirty="0">
                <a:latin typeface="Arial"/>
                <a:cs typeface="Arial"/>
              </a:rPr>
              <a:t>architected </a:t>
            </a:r>
            <a:r>
              <a:rPr sz="1800" dirty="0">
                <a:latin typeface="Arial"/>
                <a:cs typeface="Arial"/>
              </a:rPr>
              <a:t>API stack for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services, the so-called "integrated </a:t>
            </a:r>
            <a:r>
              <a:rPr sz="1800" dirty="0">
                <a:latin typeface="Arial"/>
                <a:cs typeface="Arial"/>
              </a:rPr>
              <a:t>stack" that </a:t>
            </a:r>
            <a:r>
              <a:rPr sz="1800" spc="-5" dirty="0">
                <a:latin typeface="Arial"/>
                <a:cs typeface="Arial"/>
              </a:rPr>
              <a:t>includes  JAX-WS 2.0, JAXB 2.0, and </a:t>
            </a:r>
            <a:r>
              <a:rPr sz="1800" dirty="0">
                <a:latin typeface="Arial"/>
                <a:cs typeface="Arial"/>
              </a:rPr>
              <a:t>SAAJ 1.3. The </a:t>
            </a:r>
            <a:r>
              <a:rPr sz="1800" spc="-5" dirty="0">
                <a:latin typeface="Arial"/>
                <a:cs typeface="Arial"/>
              </a:rPr>
              <a:t>integrated </a:t>
            </a:r>
            <a:r>
              <a:rPr sz="180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represents a logical </a:t>
            </a:r>
            <a:r>
              <a:rPr sz="1800" dirty="0">
                <a:latin typeface="Arial"/>
                <a:cs typeface="Arial"/>
              </a:rPr>
              <a:t>re-  </a:t>
            </a:r>
            <a:r>
              <a:rPr sz="1800" spc="-5" dirty="0">
                <a:latin typeface="Arial"/>
                <a:cs typeface="Arial"/>
              </a:rPr>
              <a:t>architecture of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functionality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Java </a:t>
            </a:r>
            <a:r>
              <a:rPr sz="1800" spc="-50" dirty="0">
                <a:latin typeface="Arial"/>
                <a:cs typeface="Arial"/>
              </a:rPr>
              <a:t>WSDP. </a:t>
            </a:r>
            <a:r>
              <a:rPr sz="1800" spc="-5" dirty="0">
                <a:latin typeface="Arial"/>
                <a:cs typeface="Arial"/>
              </a:rPr>
              <a:t>JAX-WS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designed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take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place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JAX-RPC in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and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Java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Architecture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for XML Binding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(JAXB)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Java Architecture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XML </a:t>
            </a:r>
            <a:r>
              <a:rPr sz="1800" spc="-5" dirty="0">
                <a:latin typeface="Arial"/>
                <a:cs typeface="Arial"/>
              </a:rPr>
              <a:t>Binding (JAXB) provides a convenient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bind an XML  schema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representation in Java code. This makes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easy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incorporate </a:t>
            </a:r>
            <a:r>
              <a:rPr sz="1800" spc="-10" dirty="0">
                <a:latin typeface="Arial"/>
                <a:cs typeface="Arial"/>
              </a:rPr>
              <a:t>XML  </a:t>
            </a:r>
            <a:r>
              <a:rPr sz="1800" spc="-5" dirty="0">
                <a:latin typeface="Arial"/>
                <a:cs typeface="Arial"/>
              </a:rPr>
              <a:t>data and processing functions in applications based on Java technology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having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know much about </a:t>
            </a:r>
            <a:r>
              <a:rPr sz="1800" spc="-10" dirty="0">
                <a:latin typeface="Arial"/>
                <a:cs typeface="Arial"/>
              </a:rPr>
              <a:t>XML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279" y="0"/>
            <a:ext cx="123444" cy="655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8664" y="751331"/>
            <a:ext cx="124967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123" y="19557"/>
            <a:ext cx="81762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 </a:t>
            </a:r>
            <a:r>
              <a:rPr sz="3200" spc="10" dirty="0"/>
              <a:t>Services </a:t>
            </a:r>
            <a:r>
              <a:rPr sz="3200" dirty="0"/>
              <a:t>with</a:t>
            </a:r>
            <a:r>
              <a:rPr sz="3200" spc="-75" dirty="0"/>
              <a:t> </a:t>
            </a:r>
            <a:r>
              <a:rPr sz="3200" spc="-10" dirty="0"/>
              <a:t>JAX-RS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29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051687"/>
            <a:ext cx="8651240" cy="350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210820">
              <a:lnSpc>
                <a:spcPct val="100000"/>
              </a:lnSpc>
              <a:spcBef>
                <a:spcPts val="105"/>
              </a:spcBef>
            </a:pPr>
            <a:r>
              <a:rPr sz="2300" spc="-15" dirty="0">
                <a:latin typeface="Carlito"/>
                <a:cs typeface="Carlito"/>
              </a:rPr>
              <a:t>JAX-RS </a:t>
            </a:r>
            <a:r>
              <a:rPr sz="2300" dirty="0">
                <a:latin typeface="Carlito"/>
                <a:cs typeface="Carlito"/>
              </a:rPr>
              <a:t>is a </a:t>
            </a:r>
            <a:r>
              <a:rPr sz="2300" spc="-20" dirty="0">
                <a:latin typeface="Carlito"/>
                <a:cs typeface="Carlito"/>
              </a:rPr>
              <a:t>Java </a:t>
            </a:r>
            <a:r>
              <a:rPr sz="2300" spc="-10" dirty="0">
                <a:latin typeface="Carlito"/>
                <a:cs typeface="Carlito"/>
              </a:rPr>
              <a:t>programming </a:t>
            </a:r>
            <a:r>
              <a:rPr sz="2300" spc="-5" dirty="0">
                <a:latin typeface="Carlito"/>
                <a:cs typeface="Carlito"/>
              </a:rPr>
              <a:t>language </a:t>
            </a:r>
            <a:r>
              <a:rPr sz="2300" dirty="0">
                <a:latin typeface="Carlito"/>
                <a:cs typeface="Carlito"/>
              </a:rPr>
              <a:t>API </a:t>
            </a:r>
            <a:r>
              <a:rPr sz="2300" spc="-5" dirty="0">
                <a:latin typeface="Carlito"/>
                <a:cs typeface="Carlito"/>
              </a:rPr>
              <a:t>designed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20" dirty="0">
                <a:latin typeface="Carlito"/>
                <a:cs typeface="Carlito"/>
              </a:rPr>
              <a:t>make </a:t>
            </a:r>
            <a:r>
              <a:rPr sz="2300" dirty="0">
                <a:latin typeface="Carlito"/>
                <a:cs typeface="Carlito"/>
              </a:rPr>
              <a:t>it </a:t>
            </a:r>
            <a:r>
              <a:rPr sz="2300" spc="-10" dirty="0">
                <a:latin typeface="Carlito"/>
                <a:cs typeface="Carlito"/>
              </a:rPr>
              <a:t>easy </a:t>
            </a:r>
            <a:r>
              <a:rPr sz="2300" spc="-15" dirty="0">
                <a:latin typeface="Carlito"/>
                <a:cs typeface="Carlito"/>
              </a:rPr>
              <a:t>to  </a:t>
            </a:r>
            <a:r>
              <a:rPr sz="2300" spc="-5" dirty="0">
                <a:latin typeface="Carlito"/>
                <a:cs typeface="Carlito"/>
              </a:rPr>
              <a:t>develop applications </a:t>
            </a:r>
            <a:r>
              <a:rPr sz="2300" spc="-10" dirty="0">
                <a:latin typeface="Carlito"/>
                <a:cs typeface="Carlito"/>
              </a:rPr>
              <a:t>that </a:t>
            </a:r>
            <a:r>
              <a:rPr sz="2300" spc="-5" dirty="0">
                <a:latin typeface="Carlito"/>
                <a:cs typeface="Carlito"/>
              </a:rPr>
              <a:t>use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REST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architecture.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JAX-RS </a:t>
            </a:r>
            <a:r>
              <a:rPr sz="2300" dirty="0">
                <a:latin typeface="Carlito"/>
                <a:cs typeface="Carlito"/>
              </a:rPr>
              <a:t>API </a:t>
            </a:r>
            <a:r>
              <a:rPr sz="2300" spc="-5" dirty="0">
                <a:latin typeface="Carlito"/>
                <a:cs typeface="Carlito"/>
              </a:rPr>
              <a:t>uses </a:t>
            </a:r>
            <a:r>
              <a:rPr sz="2300" spc="-20" dirty="0">
                <a:latin typeface="Carlito"/>
                <a:cs typeface="Carlito"/>
              </a:rPr>
              <a:t>Java </a:t>
            </a:r>
            <a:r>
              <a:rPr sz="2300" spc="-10" dirty="0">
                <a:latin typeface="Carlito"/>
                <a:cs typeface="Carlito"/>
              </a:rPr>
              <a:t>programming </a:t>
            </a:r>
            <a:r>
              <a:rPr sz="2300" spc="-5" dirty="0">
                <a:latin typeface="Carlito"/>
                <a:cs typeface="Carlito"/>
              </a:rPr>
              <a:t>language annotations </a:t>
            </a:r>
            <a:r>
              <a:rPr sz="2300" spc="-15" dirty="0">
                <a:latin typeface="Carlito"/>
                <a:cs typeface="Carlito"/>
              </a:rPr>
              <a:t>to</a:t>
            </a:r>
            <a:r>
              <a:rPr sz="2300" spc="114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simplify</a:t>
            </a:r>
            <a:endParaRPr sz="23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development of RESTful </a:t>
            </a:r>
            <a:r>
              <a:rPr sz="2300" spc="-10" dirty="0">
                <a:latin typeface="Carlito"/>
                <a:cs typeface="Carlito"/>
              </a:rPr>
              <a:t>web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services.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Jersey</a:t>
            </a:r>
            <a:r>
              <a:rPr sz="2200" spc="-10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reference </a:t>
            </a:r>
            <a:r>
              <a:rPr sz="2200" spc="-10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JAX-RS, </a:t>
            </a:r>
            <a:r>
              <a:rPr sz="2200" spc="-10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support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annotations defined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JSR </a:t>
            </a:r>
            <a:r>
              <a:rPr sz="2200" spc="-5" dirty="0">
                <a:latin typeface="Carlito"/>
                <a:cs typeface="Carlito"/>
              </a:rPr>
              <a:t>311, making it </a:t>
            </a:r>
            <a:r>
              <a:rPr sz="2200" spc="-10" dirty="0">
                <a:latin typeface="Carlito"/>
                <a:cs typeface="Carlito"/>
              </a:rPr>
              <a:t>easy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developers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build  </a:t>
            </a:r>
            <a:r>
              <a:rPr sz="2200" spc="-15" dirty="0">
                <a:latin typeface="Carlito"/>
                <a:cs typeface="Carlito"/>
              </a:rPr>
              <a:t>RESTful web </a:t>
            </a:r>
            <a:r>
              <a:rPr sz="2200" dirty="0">
                <a:latin typeface="Carlito"/>
                <a:cs typeface="Carlito"/>
              </a:rPr>
              <a:t>services </a:t>
            </a:r>
            <a:r>
              <a:rPr sz="2200" spc="-15" dirty="0">
                <a:latin typeface="Carlito"/>
                <a:cs typeface="Carlito"/>
              </a:rPr>
              <a:t>by </a:t>
            </a:r>
            <a:r>
              <a:rPr sz="2200" spc="-10" dirty="0">
                <a:latin typeface="Carlito"/>
                <a:cs typeface="Carlito"/>
              </a:rPr>
              <a:t>using the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5" dirty="0">
                <a:latin typeface="Carlito"/>
                <a:cs typeface="Carlito"/>
              </a:rPr>
              <a:t>programming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language.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0342" y="848613"/>
            <a:ext cx="824039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850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i="1" spc="-10" dirty="0">
                <a:latin typeface="Carlito"/>
                <a:cs typeface="Carlito"/>
              </a:rPr>
              <a:t>Service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server-based application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software  component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exposes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resource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clients via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20" dirty="0">
                <a:latin typeface="Carlito"/>
                <a:cs typeface="Carlito"/>
              </a:rPr>
              <a:t>exchange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messages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39052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15" dirty="0">
                <a:latin typeface="Carlito"/>
                <a:cs typeface="Carlito"/>
              </a:rPr>
              <a:t>Interoperability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10" dirty="0">
                <a:latin typeface="Carlito"/>
                <a:cs typeface="Carlito"/>
              </a:rPr>
              <a:t>based  application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Windows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communicate </a:t>
            </a:r>
            <a:r>
              <a:rPr sz="2800" spc="-5" dirty="0">
                <a:latin typeface="Carlito"/>
                <a:cs typeface="Carlito"/>
              </a:rPr>
              <a:t>with a </a:t>
            </a:r>
            <a:r>
              <a:rPr sz="2800" spc="-10" dirty="0">
                <a:latin typeface="Carlito"/>
                <a:cs typeface="Carlito"/>
              </a:rPr>
              <a:t>.NET  </a:t>
            </a:r>
            <a:r>
              <a:rPr sz="2800" spc="-5" dirty="0">
                <a:latin typeface="Carlito"/>
                <a:cs typeface="Carlito"/>
              </a:rPr>
              <a:t>based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Linux.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marR="5080" lvl="1">
              <a:lnSpc>
                <a:spcPct val="100000"/>
              </a:lnSpc>
              <a:buSzPct val="96428"/>
              <a:buFont typeface="Arial"/>
              <a:buChar char="•"/>
              <a:tabLst>
                <a:tab pos="594995" algn="l"/>
                <a:tab pos="4302760" algn="l"/>
              </a:tabLst>
            </a:pPr>
            <a:r>
              <a:rPr sz="2800" spc="-10" dirty="0">
                <a:latin typeface="Carlito"/>
                <a:cs typeface="Carlito"/>
              </a:rPr>
              <a:t>The communication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of  messages </a:t>
            </a:r>
            <a:r>
              <a:rPr sz="2800" spc="-5" dirty="0">
                <a:latin typeface="Carlito"/>
                <a:cs typeface="Carlito"/>
              </a:rPr>
              <a:t>in XML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JSON	</a:t>
            </a:r>
            <a:r>
              <a:rPr sz="2800" spc="-20" dirty="0">
                <a:latin typeface="Carlito"/>
                <a:cs typeface="Carlito"/>
              </a:rPr>
              <a:t>format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dirty="0">
                <a:latin typeface="Carlito"/>
                <a:cs typeface="Carlito"/>
              </a:rPr>
              <a:t>HTTP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30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45279" y="0"/>
            <a:ext cx="123444" cy="6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7889" y="779743"/>
            <a:ext cx="67290" cy="85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4818" y="748569"/>
          <a:ext cx="8305800" cy="520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629400"/>
              </a:tblGrid>
              <a:tr h="259841"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@Path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273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annotation’s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value is a relative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indicating where 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class 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be hosted: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example,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/helloworld.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also  embed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variables in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make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template. For example, 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could ask for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name of a user 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pass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it to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application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as a  variable in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URI:</a:t>
                      </a:r>
                      <a:r>
                        <a:rPr sz="16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/helloworld/{username}.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@GET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@GET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method 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GET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@POST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@POST 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POST 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163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@PUT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@PUT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method 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PUT 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31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660" y="881919"/>
          <a:ext cx="8951595" cy="497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/>
                <a:gridCol w="7145020"/>
              </a:tblGrid>
              <a:tr h="259841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@DELETE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@DELETE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</a:t>
                      </a:r>
                      <a:r>
                        <a:rPr sz="16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0" marR="1123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this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DELETE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behavior 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method 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@HEAD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501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@HEAD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this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HEAD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behavior of 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1361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@PathParam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63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@PathParam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type of parameter that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extract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use in your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class. 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parameters are extracted from the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URI,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the parameter names correspond to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template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variable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specified in 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class-level</a:t>
                      </a:r>
                      <a:r>
                        <a:rPr sz="16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annotation.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752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@QueryParam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7493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@QueryParam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type of parameter that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extract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use in your resource class.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Query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parameters are extracted from the request 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query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parameters.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65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@Consumes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@Consumes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used to specify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MIME media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16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of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representations a resource can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consume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that were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sent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by the</a:t>
                      </a:r>
                      <a:r>
                        <a:rPr sz="16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client.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32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0518" y="884332"/>
          <a:ext cx="8458200" cy="482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6477000"/>
              </a:tblGrid>
              <a:tr h="106641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@Produces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292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 @Produces annotation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specify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MIME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media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representations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resource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produce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send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back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client: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example,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"text/plain".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7333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@Provider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196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@Provider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annotation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anything that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interest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JAX-RS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runtime, such as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MessageBodyReader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MessageBodyWriter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7940" marR="1555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Providers are a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simply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 way of extending and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customizing  the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JAX-RS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runtime.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940" marR="565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JAX-RS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runtime comes with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number of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predefined providers  that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responsible for implementing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base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level of  functionality (e.g for mapping to and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from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XML, translating  the most common exceptions etc etc).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can also create  your own providers as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needed.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586" y="19557"/>
            <a:ext cx="6369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Overview </a:t>
            </a:r>
            <a:r>
              <a:rPr sz="3200" dirty="0"/>
              <a:t>of a JAX-RS</a:t>
            </a:r>
            <a:r>
              <a:rPr sz="3200" spc="-290" dirty="0"/>
              <a:t> </a:t>
            </a:r>
            <a:r>
              <a:rPr sz="3200" spc="-5" dirty="0"/>
              <a:t>Application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33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167" y="1119378"/>
            <a:ext cx="8314055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9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import javax.ws.rs.GET;  import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javax.ws.rs.Produces;  import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javax.ws.rs.Path;</a:t>
            </a:r>
            <a:endParaRPr sz="1800">
              <a:latin typeface="Arial"/>
              <a:cs typeface="Arial"/>
            </a:endParaRPr>
          </a:p>
          <a:p>
            <a:pPr marL="12700" marR="2223770">
              <a:lnSpc>
                <a:spcPct val="200000"/>
              </a:lnSpc>
            </a:pPr>
            <a:r>
              <a:rPr sz="1800" dirty="0">
                <a:latin typeface="Arial"/>
                <a:cs typeface="Arial"/>
              </a:rPr>
              <a:t>// The </a:t>
            </a:r>
            <a:r>
              <a:rPr sz="1800" spc="-5" dirty="0">
                <a:latin typeface="Arial"/>
                <a:cs typeface="Arial"/>
              </a:rPr>
              <a:t>Java class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hosted at the </a:t>
            </a:r>
            <a:r>
              <a:rPr sz="1800" dirty="0">
                <a:latin typeface="Arial"/>
                <a:cs typeface="Arial"/>
              </a:rPr>
              <a:t>URI </a:t>
            </a:r>
            <a:r>
              <a:rPr sz="1800" spc="-5" dirty="0">
                <a:latin typeface="Arial"/>
                <a:cs typeface="Arial"/>
              </a:rPr>
              <a:t>path "/helloworld"  @Path("/helloworld")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spc="-10" dirty="0">
                <a:latin typeface="Arial"/>
                <a:cs typeface="Arial"/>
              </a:rPr>
              <a:t>HelloWorldResource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// The </a:t>
            </a:r>
            <a:r>
              <a:rPr sz="1800" i="1" spc="-5" dirty="0">
                <a:latin typeface="Arial"/>
                <a:cs typeface="Arial"/>
              </a:rPr>
              <a:t>Java method will process </a:t>
            </a:r>
            <a:r>
              <a:rPr sz="1800" i="1" dirty="0">
                <a:latin typeface="Arial"/>
                <a:cs typeface="Arial"/>
              </a:rPr>
              <a:t>HTTP GET</a:t>
            </a:r>
            <a:r>
              <a:rPr sz="1800" i="1" spc="-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@GET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  <a:spcBef>
                <a:spcPts val="5"/>
              </a:spcBef>
            </a:pPr>
            <a:r>
              <a:rPr sz="1700" i="1" spc="-5" dirty="0">
                <a:latin typeface="Arial"/>
                <a:cs typeface="Arial"/>
              </a:rPr>
              <a:t>// </a:t>
            </a:r>
            <a:r>
              <a:rPr sz="1700" i="1" dirty="0">
                <a:latin typeface="Arial"/>
                <a:cs typeface="Arial"/>
              </a:rPr>
              <a:t>The Java method </a:t>
            </a:r>
            <a:r>
              <a:rPr sz="1700" i="1" spc="-10" dirty="0">
                <a:latin typeface="Arial"/>
                <a:cs typeface="Arial"/>
              </a:rPr>
              <a:t>will </a:t>
            </a:r>
            <a:r>
              <a:rPr sz="1700" i="1" dirty="0">
                <a:latin typeface="Arial"/>
                <a:cs typeface="Arial"/>
              </a:rPr>
              <a:t>produce content identified by the </a:t>
            </a:r>
            <a:r>
              <a:rPr sz="1700" i="1" spc="-10" dirty="0">
                <a:latin typeface="Arial"/>
                <a:cs typeface="Arial"/>
              </a:rPr>
              <a:t>MIME </a:t>
            </a:r>
            <a:r>
              <a:rPr sz="1700" i="1" spc="-5" dirty="0">
                <a:latin typeface="Arial"/>
                <a:cs typeface="Arial"/>
              </a:rPr>
              <a:t>Media type</a:t>
            </a:r>
            <a:r>
              <a:rPr sz="1700" i="1" spc="20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"text/plain"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@Produces("text/plain")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String getClichedMessage()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// </a:t>
            </a:r>
            <a:r>
              <a:rPr sz="1800" i="1" spc="-5" dirty="0">
                <a:latin typeface="Arial"/>
                <a:cs typeface="Arial"/>
              </a:rPr>
              <a:t>Return </a:t>
            </a:r>
            <a:r>
              <a:rPr sz="1800" i="1" spc="-10" dirty="0">
                <a:latin typeface="Arial"/>
                <a:cs typeface="Arial"/>
              </a:rPr>
              <a:t>some </a:t>
            </a:r>
            <a:r>
              <a:rPr sz="1800" i="1" spc="-5" dirty="0">
                <a:latin typeface="Arial"/>
                <a:cs typeface="Arial"/>
              </a:rPr>
              <a:t>textual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return "Hello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World";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757" y="2400298"/>
            <a:ext cx="2855659" cy="1552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9007"/>
            <a:ext cx="182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3000" b="0" spc="-1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0" spc="-7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924813"/>
            <a:ext cx="862139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rlito"/>
                <a:cs typeface="Carlito"/>
              </a:rPr>
              <a:t>3 </a:t>
            </a:r>
            <a:r>
              <a:rPr b="1" spc="-35" dirty="0">
                <a:latin typeface="Carlito"/>
                <a:cs typeface="Carlito"/>
              </a:rPr>
              <a:t>Key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points</a:t>
            </a:r>
            <a:endParaRPr dirty="0">
              <a:latin typeface="Carlito"/>
              <a:cs typeface="Carlito"/>
            </a:endParaRPr>
          </a:p>
          <a:p>
            <a:pPr marL="927100" marR="508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10" dirty="0">
                <a:latin typeface="Carlito"/>
                <a:cs typeface="Carlito"/>
              </a:rPr>
              <a:t>Designed </a:t>
            </a:r>
            <a:r>
              <a:rPr b="1" spc="-20" dirty="0">
                <a:latin typeface="Carlito"/>
                <a:cs typeface="Carlito"/>
              </a:rPr>
              <a:t>for </a:t>
            </a:r>
            <a:r>
              <a:rPr b="1" spc="-5" dirty="0">
                <a:latin typeface="Carlito"/>
                <a:cs typeface="Carlito"/>
              </a:rPr>
              <a:t>machine-to-machine(or </a:t>
            </a:r>
            <a:r>
              <a:rPr b="1" spc="-10" dirty="0">
                <a:latin typeface="Carlito"/>
                <a:cs typeface="Carlito"/>
              </a:rPr>
              <a:t>application-to-  application)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interaction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5" dirty="0">
                <a:latin typeface="Carlito"/>
                <a:cs typeface="Carlito"/>
              </a:rPr>
              <a:t>Should be </a:t>
            </a:r>
            <a:r>
              <a:rPr b="1" spc="-20" dirty="0">
                <a:latin typeface="Carlito"/>
                <a:cs typeface="Carlito"/>
              </a:rPr>
              <a:t>interoperable- </a:t>
            </a:r>
            <a:r>
              <a:rPr b="1" spc="-10" dirty="0">
                <a:latin typeface="Carlito"/>
                <a:cs typeface="Carlito"/>
              </a:rPr>
              <a:t>Not </a:t>
            </a:r>
            <a:r>
              <a:rPr b="1" spc="-15" dirty="0">
                <a:latin typeface="Carlito"/>
                <a:cs typeface="Carlito"/>
              </a:rPr>
              <a:t>platform</a:t>
            </a:r>
            <a:r>
              <a:rPr b="1" spc="1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dependent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5" dirty="0">
                <a:latin typeface="Carlito"/>
                <a:cs typeface="Carlito"/>
              </a:rPr>
              <a:t>Should allow </a:t>
            </a:r>
            <a:r>
              <a:rPr b="1" spc="-10" dirty="0">
                <a:latin typeface="Carlito"/>
                <a:cs typeface="Carlito"/>
              </a:rPr>
              <a:t>communication </a:t>
            </a:r>
            <a:r>
              <a:rPr b="1" spc="-20" dirty="0">
                <a:latin typeface="Carlito"/>
                <a:cs typeface="Carlito"/>
              </a:rPr>
              <a:t>over </a:t>
            </a:r>
            <a:r>
              <a:rPr b="1" spc="-5" dirty="0">
                <a:latin typeface="Carlito"/>
                <a:cs typeface="Carlito"/>
              </a:rPr>
              <a:t>a</a:t>
            </a:r>
            <a:r>
              <a:rPr b="1" spc="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network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client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accesses a resource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exchanging messages </a:t>
            </a:r>
            <a:r>
              <a:rPr b="1" spc="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b="1" spc="-15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904" y="5076444"/>
            <a:ext cx="8473440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1508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Response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/>
          </a:p>
          <a:p>
            <a:pPr marL="12700" marR="5080">
              <a:lnSpc>
                <a:spcPct val="158500"/>
              </a:lnSpc>
            </a:pPr>
            <a:r>
              <a:rPr sz="2200" b="0" spc="-10" dirty="0">
                <a:latin typeface="Carlito"/>
                <a:cs typeface="Carlito"/>
              </a:rPr>
              <a:t>How </a:t>
            </a:r>
            <a:r>
              <a:rPr sz="2200" b="0" spc="-5" dirty="0">
                <a:latin typeface="Carlito"/>
                <a:cs typeface="Carlito"/>
              </a:rPr>
              <a:t>does the </a:t>
            </a:r>
            <a:r>
              <a:rPr sz="2200" b="0" spc="-10" dirty="0">
                <a:latin typeface="Carlito"/>
                <a:cs typeface="Carlito"/>
              </a:rPr>
              <a:t>application </a:t>
            </a:r>
            <a:r>
              <a:rPr sz="2200" b="0" spc="-5" dirty="0">
                <a:latin typeface="Carlito"/>
                <a:cs typeface="Carlito"/>
              </a:rPr>
              <a:t>know the </a:t>
            </a:r>
            <a:r>
              <a:rPr sz="2200" b="0" spc="-15" dirty="0">
                <a:latin typeface="Carlito"/>
                <a:cs typeface="Carlito"/>
              </a:rPr>
              <a:t>format </a:t>
            </a:r>
            <a:r>
              <a:rPr sz="2200" b="0" dirty="0">
                <a:latin typeface="Carlito"/>
                <a:cs typeface="Carlito"/>
              </a:rPr>
              <a:t>of </a:t>
            </a:r>
            <a:r>
              <a:rPr sz="2200" b="0" spc="-10" dirty="0">
                <a:latin typeface="Carlito"/>
                <a:cs typeface="Carlito"/>
              </a:rPr>
              <a:t>Request </a:t>
            </a:r>
            <a:r>
              <a:rPr sz="2200" b="0" spc="-5" dirty="0">
                <a:latin typeface="Carlito"/>
                <a:cs typeface="Carlito"/>
              </a:rPr>
              <a:t>and </a:t>
            </a:r>
            <a:r>
              <a:rPr sz="2200" b="0" spc="-10" dirty="0">
                <a:latin typeface="Carlito"/>
                <a:cs typeface="Carlito"/>
              </a:rPr>
              <a:t>Response </a:t>
            </a:r>
            <a:r>
              <a:rPr sz="2200" b="0" spc="-5" dirty="0">
                <a:latin typeface="Carlito"/>
                <a:cs typeface="Carlito"/>
              </a:rPr>
              <a:t>?  A </a:t>
            </a:r>
            <a:r>
              <a:rPr sz="2200" b="0" spc="-30" dirty="0">
                <a:latin typeface="Carlito"/>
                <a:cs typeface="Carlito"/>
              </a:rPr>
              <a:t>Web </a:t>
            </a:r>
            <a:r>
              <a:rPr sz="2200" b="0" dirty="0">
                <a:latin typeface="Carlito"/>
                <a:cs typeface="Carlito"/>
              </a:rPr>
              <a:t>service </a:t>
            </a:r>
            <a:r>
              <a:rPr sz="2200" b="0" spc="-25" dirty="0">
                <a:latin typeface="Carlito"/>
                <a:cs typeface="Carlito"/>
              </a:rPr>
              <a:t>offers </a:t>
            </a:r>
            <a:r>
              <a:rPr sz="2200" b="0" spc="-5" dirty="0">
                <a:latin typeface="Carlito"/>
                <a:cs typeface="Carlito"/>
              </a:rPr>
              <a:t>a </a:t>
            </a:r>
            <a:r>
              <a:rPr sz="2200" dirty="0"/>
              <a:t>service</a:t>
            </a:r>
            <a:r>
              <a:rPr sz="2200" spc="70" dirty="0"/>
              <a:t> </a:t>
            </a:r>
            <a:r>
              <a:rPr sz="2200" spc="-10" dirty="0"/>
              <a:t>definition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7561" y="1293113"/>
            <a:ext cx="1676400" cy="448309"/>
          </a:xfrm>
          <a:prstGeom prst="rect">
            <a:avLst/>
          </a:prstGeom>
          <a:solidFill>
            <a:srgbClr val="FFC000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961" y="1293113"/>
            <a:ext cx="1676400" cy="448309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latin typeface="Trebuchet MS"/>
                <a:cs typeface="Trebuchet MS"/>
              </a:rPr>
              <a:t>Web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961" y="1392936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4">
                <a:moveTo>
                  <a:pt x="1818132" y="0"/>
                </a:moveTo>
                <a:lnTo>
                  <a:pt x="1818132" y="86867"/>
                </a:lnTo>
                <a:lnTo>
                  <a:pt x="1876044" y="57912"/>
                </a:lnTo>
                <a:lnTo>
                  <a:pt x="1832610" y="57912"/>
                </a:lnTo>
                <a:lnTo>
                  <a:pt x="1832610" y="28955"/>
                </a:lnTo>
                <a:lnTo>
                  <a:pt x="1876043" y="28955"/>
                </a:lnTo>
                <a:lnTo>
                  <a:pt x="1818132" y="0"/>
                </a:lnTo>
                <a:close/>
              </a:path>
              <a:path w="1905000" h="86994">
                <a:moveTo>
                  <a:pt x="1818132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1818132" y="57912"/>
                </a:lnTo>
                <a:lnTo>
                  <a:pt x="1818132" y="28955"/>
                </a:lnTo>
                <a:close/>
              </a:path>
              <a:path w="1905000" h="86994">
                <a:moveTo>
                  <a:pt x="1876043" y="28955"/>
                </a:moveTo>
                <a:lnTo>
                  <a:pt x="1832610" y="28955"/>
                </a:lnTo>
                <a:lnTo>
                  <a:pt x="1832610" y="57912"/>
                </a:lnTo>
                <a:lnTo>
                  <a:pt x="1876044" y="57912"/>
                </a:lnTo>
                <a:lnTo>
                  <a:pt x="1905000" y="43434"/>
                </a:lnTo>
                <a:lnTo>
                  <a:pt x="187604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961" y="1621536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905000" h="86994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1905000" h="86994">
                <a:moveTo>
                  <a:pt x="1905000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1905000" y="57912"/>
                </a:lnTo>
                <a:lnTo>
                  <a:pt x="190500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352" y="623293"/>
            <a:ext cx="6609080" cy="7645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spc="-15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Response </a:t>
            </a:r>
            <a:r>
              <a:rPr sz="2200" spc="-15" dirty="0">
                <a:latin typeface="Carlito"/>
                <a:cs typeface="Carlito"/>
              </a:rPr>
              <a:t>formats </a:t>
            </a:r>
            <a:r>
              <a:rPr sz="2200" spc="-10" dirty="0">
                <a:latin typeface="Carlito"/>
                <a:cs typeface="Carlito"/>
              </a:rPr>
              <a:t>are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platform-independent.</a:t>
            </a:r>
            <a:endParaRPr sz="2200">
              <a:latin typeface="Carlito"/>
              <a:cs typeface="Carlito"/>
            </a:endParaRPr>
          </a:p>
          <a:p>
            <a:pPr marR="391160" algn="ctr">
              <a:lnSpc>
                <a:spcPct val="100000"/>
              </a:lnSpc>
              <a:spcBef>
                <a:spcPts val="459"/>
              </a:spcBef>
            </a:pPr>
            <a:r>
              <a:rPr sz="1800" b="1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8561" y="4275582"/>
            <a:ext cx="1676400" cy="448309"/>
          </a:xfrm>
          <a:prstGeom prst="rect">
            <a:avLst/>
          </a:prstGeom>
          <a:solidFill>
            <a:srgbClr val="A6A6A6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5809" y="3449573"/>
            <a:ext cx="2392680" cy="501650"/>
          </a:xfrm>
          <a:prstGeom prst="rect">
            <a:avLst/>
          </a:prstGeom>
          <a:solidFill>
            <a:srgbClr val="A6A6A6"/>
          </a:solidFill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1800" b="1" dirty="0">
                <a:latin typeface="Trebuchet MS"/>
                <a:cs typeface="Trebuchet MS"/>
              </a:rPr>
              <a:t>Request/Response</a:t>
            </a:r>
            <a:endParaRPr sz="1800">
              <a:latin typeface="Trebuchet MS"/>
              <a:cs typeface="Trebuchet MS"/>
            </a:endParaRPr>
          </a:p>
          <a:p>
            <a:pPr marL="635" algn="ctr">
              <a:lnSpc>
                <a:spcPts val="2025"/>
              </a:lnSpc>
            </a:pPr>
            <a:r>
              <a:rPr sz="1800" b="1" spc="-15" dirty="0"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761" y="4275582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4" h="581025">
                <a:moveTo>
                  <a:pt x="1709927" y="0"/>
                </a:moveTo>
                <a:lnTo>
                  <a:pt x="0" y="0"/>
                </a:lnTo>
                <a:lnTo>
                  <a:pt x="0" y="580644"/>
                </a:lnTo>
                <a:lnTo>
                  <a:pt x="1709927" y="580644"/>
                </a:lnTo>
                <a:lnTo>
                  <a:pt x="1709927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761" y="4275582"/>
            <a:ext cx="1710055" cy="581025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47980" marR="342265" indent="762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latin typeface="Trebuchet MS"/>
                <a:cs typeface="Trebuchet MS"/>
              </a:rPr>
              <a:t>Request  </a:t>
            </a:r>
            <a:r>
              <a:rPr sz="1800" b="1" spc="-5" dirty="0"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59744" y="5039804"/>
            <a:ext cx="1736089" cy="550545"/>
            <a:chOff x="4559744" y="5039804"/>
            <a:chExt cx="1736089" cy="550545"/>
          </a:xfrm>
        </p:grpSpPr>
        <p:sp>
          <p:nvSpPr>
            <p:cNvPr id="17" name="object 17"/>
            <p:cNvSpPr/>
            <p:nvPr/>
          </p:nvSpPr>
          <p:spPr>
            <a:xfrm>
              <a:off x="4572762" y="5052821"/>
              <a:ext cx="1710055" cy="524510"/>
            </a:xfrm>
            <a:custGeom>
              <a:avLst/>
              <a:gdLst/>
              <a:ahLst/>
              <a:cxnLst/>
              <a:rect l="l" t="t" r="r" b="b"/>
              <a:pathLst>
                <a:path w="1710054" h="524510">
                  <a:moveTo>
                    <a:pt x="1709927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09927" y="524255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762" y="5052821"/>
              <a:ext cx="1710055" cy="524510"/>
            </a:xfrm>
            <a:custGeom>
              <a:avLst/>
              <a:gdLst/>
              <a:ahLst/>
              <a:cxnLst/>
              <a:rect l="l" t="t" r="r" b="b"/>
              <a:pathLst>
                <a:path w="1710054" h="524510">
                  <a:moveTo>
                    <a:pt x="0" y="524255"/>
                  </a:moveTo>
                  <a:lnTo>
                    <a:pt x="1709927" y="524255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761" y="5022596"/>
            <a:ext cx="1697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29565" indent="76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Res</a:t>
            </a:r>
            <a:r>
              <a:rPr sz="1800" b="1" spc="-5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o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se  </a:t>
            </a:r>
            <a:r>
              <a:rPr sz="1800" b="1" spc="-5" dirty="0"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6290" y="5801105"/>
            <a:ext cx="1676400" cy="448309"/>
          </a:xfrm>
          <a:prstGeom prst="rect">
            <a:avLst/>
          </a:prstGeom>
          <a:solidFill>
            <a:srgbClr val="A6A6A6"/>
          </a:solidFill>
          <a:ln w="25907">
            <a:solidFill>
              <a:srgbClr val="BB8B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Trebuchet MS"/>
                <a:cs typeface="Trebuchet MS"/>
              </a:rPr>
              <a:t>Endpoint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0523" y="3691381"/>
            <a:ext cx="1945005" cy="2334260"/>
          </a:xfrm>
          <a:custGeom>
            <a:avLst/>
            <a:gdLst/>
            <a:ahLst/>
            <a:cxnLst/>
            <a:rect l="l" t="t" r="r" b="b"/>
            <a:pathLst>
              <a:path w="1945004" h="2334260">
                <a:moveTo>
                  <a:pt x="1911477" y="1623060"/>
                </a:moveTo>
                <a:lnTo>
                  <a:pt x="1895652" y="1605026"/>
                </a:lnTo>
                <a:lnTo>
                  <a:pt x="1855343" y="1559052"/>
                </a:lnTo>
                <a:lnTo>
                  <a:pt x="1843328" y="1588414"/>
                </a:lnTo>
                <a:lnTo>
                  <a:pt x="466090" y="1025652"/>
                </a:lnTo>
                <a:lnTo>
                  <a:pt x="461264" y="1037336"/>
                </a:lnTo>
                <a:lnTo>
                  <a:pt x="1838502" y="1600225"/>
                </a:lnTo>
                <a:lnTo>
                  <a:pt x="1826514" y="1629537"/>
                </a:lnTo>
                <a:lnTo>
                  <a:pt x="1911477" y="1623060"/>
                </a:lnTo>
                <a:close/>
              </a:path>
              <a:path w="1945004" h="2334260">
                <a:moveTo>
                  <a:pt x="1911731" y="872998"/>
                </a:moveTo>
                <a:lnTo>
                  <a:pt x="1900428" y="867537"/>
                </a:lnTo>
                <a:lnTo>
                  <a:pt x="1835023" y="835914"/>
                </a:lnTo>
                <a:lnTo>
                  <a:pt x="1835442" y="867727"/>
                </a:lnTo>
                <a:lnTo>
                  <a:pt x="494030" y="886587"/>
                </a:lnTo>
                <a:lnTo>
                  <a:pt x="494284" y="899287"/>
                </a:lnTo>
                <a:lnTo>
                  <a:pt x="1835607" y="880414"/>
                </a:lnTo>
                <a:lnTo>
                  <a:pt x="1836039" y="912114"/>
                </a:lnTo>
                <a:lnTo>
                  <a:pt x="1911731" y="872998"/>
                </a:lnTo>
                <a:close/>
              </a:path>
              <a:path w="1945004" h="2334260">
                <a:moveTo>
                  <a:pt x="1914525" y="7366"/>
                </a:moveTo>
                <a:lnTo>
                  <a:pt x="1829689" y="0"/>
                </a:lnTo>
                <a:lnTo>
                  <a:pt x="1841398" y="29578"/>
                </a:lnTo>
                <a:lnTo>
                  <a:pt x="461391" y="576834"/>
                </a:lnTo>
                <a:lnTo>
                  <a:pt x="465963" y="588645"/>
                </a:lnTo>
                <a:lnTo>
                  <a:pt x="1846072" y="41389"/>
                </a:lnTo>
                <a:lnTo>
                  <a:pt x="1857756" y="70866"/>
                </a:lnTo>
                <a:lnTo>
                  <a:pt x="1898853" y="24892"/>
                </a:lnTo>
                <a:lnTo>
                  <a:pt x="1914525" y="7366"/>
                </a:lnTo>
                <a:close/>
              </a:path>
              <a:path w="1945004" h="2334260">
                <a:moveTo>
                  <a:pt x="1944751" y="2333815"/>
                </a:moveTo>
                <a:lnTo>
                  <a:pt x="1927567" y="2304732"/>
                </a:lnTo>
                <a:lnTo>
                  <a:pt x="1901444" y="2260498"/>
                </a:lnTo>
                <a:lnTo>
                  <a:pt x="1884172" y="2287193"/>
                </a:lnTo>
                <a:lnTo>
                  <a:pt x="6858" y="1076452"/>
                </a:lnTo>
                <a:lnTo>
                  <a:pt x="0" y="1087120"/>
                </a:lnTo>
                <a:lnTo>
                  <a:pt x="1877288" y="2297849"/>
                </a:lnTo>
                <a:lnTo>
                  <a:pt x="1860042" y="2324531"/>
                </a:lnTo>
                <a:lnTo>
                  <a:pt x="1944751" y="233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459" y="0"/>
            <a:ext cx="8138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 and Complex </a:t>
            </a:r>
            <a:r>
              <a:rPr spc="-30" dirty="0"/>
              <a:t>Web</a:t>
            </a:r>
            <a:r>
              <a:rPr spc="-1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291" y="741680"/>
            <a:ext cx="841883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classified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dirty="0">
                <a:latin typeface="Carlito"/>
                <a:cs typeface="Carlito"/>
              </a:rPr>
              <a:t>simple or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complex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Simple </a:t>
            </a:r>
            <a:r>
              <a:rPr sz="2000" b="1" spc="-30" dirty="0">
                <a:latin typeface="Carlito"/>
                <a:cs typeface="Carlito"/>
              </a:rPr>
              <a:t>Web </a:t>
            </a:r>
            <a:r>
              <a:rPr sz="2000" b="1" dirty="0">
                <a:latin typeface="Carlito"/>
                <a:cs typeface="Carlito"/>
              </a:rPr>
              <a:t>services </a:t>
            </a:r>
            <a:r>
              <a:rPr sz="2000" spc="-5" dirty="0">
                <a:latin typeface="Carlito"/>
                <a:cs typeface="Carlito"/>
              </a:rPr>
              <a:t>doesn’t </a:t>
            </a:r>
            <a:r>
              <a:rPr sz="2000" spc="-15" dirty="0">
                <a:latin typeface="Carlito"/>
                <a:cs typeface="Carlito"/>
              </a:rPr>
              <a:t>interact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(e.g., a  </a:t>
            </a:r>
            <a:r>
              <a:rPr sz="2000" spc="-5" dirty="0">
                <a:latin typeface="Carlito"/>
                <a:cs typeface="Carlito"/>
              </a:rPr>
              <a:t>standalone </a:t>
            </a:r>
            <a:r>
              <a:rPr sz="2000" dirty="0">
                <a:latin typeface="Carlito"/>
                <a:cs typeface="Carlito"/>
              </a:rPr>
              <a:t>server-based </a:t>
            </a:r>
            <a:r>
              <a:rPr sz="2000" spc="-5" dirty="0">
                <a:latin typeface="Carlito"/>
                <a:cs typeface="Carlito"/>
              </a:rPr>
              <a:t>application 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function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returns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specified time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zone).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contrast, </a:t>
            </a:r>
            <a:r>
              <a:rPr sz="2000" b="1" spc="-10" dirty="0">
                <a:latin typeface="Carlito"/>
                <a:cs typeface="Carlito"/>
              </a:rPr>
              <a:t>complex </a:t>
            </a:r>
            <a:r>
              <a:rPr sz="2000" b="1" spc="-5" dirty="0">
                <a:latin typeface="Carlito"/>
                <a:cs typeface="Carlito"/>
              </a:rPr>
              <a:t>web </a:t>
            </a:r>
            <a:r>
              <a:rPr sz="2000" b="1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often </a:t>
            </a:r>
            <a:r>
              <a:rPr sz="2000" spc="-15" dirty="0">
                <a:latin typeface="Carlito"/>
                <a:cs typeface="Carlito"/>
              </a:rPr>
              <a:t>interact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other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Web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services.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16839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generalized </a:t>
            </a:r>
            <a:r>
              <a:rPr sz="2000" spc="-5" dirty="0">
                <a:latin typeface="Carlito"/>
                <a:cs typeface="Carlito"/>
              </a:rPr>
              <a:t>social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3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might </a:t>
            </a:r>
            <a:r>
              <a:rPr sz="2000" spc="-15" dirty="0">
                <a:latin typeface="Carlito"/>
                <a:cs typeface="Carlito"/>
              </a:rPr>
              <a:t>interact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Twitter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Facebook </a:t>
            </a:r>
            <a:r>
              <a:rPr sz="2000" spc="-25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obtain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return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client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5" dirty="0">
                <a:latin typeface="Carlito"/>
                <a:cs typeface="Carlito"/>
              </a:rPr>
              <a:t>Twitter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all Facebook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specific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individual.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Complex </a:t>
            </a:r>
            <a:r>
              <a:rPr sz="2000" spc="-25" dirty="0">
                <a:latin typeface="Carlito"/>
                <a:cs typeface="Carlito"/>
              </a:rPr>
              <a:t>Web </a:t>
            </a:r>
            <a:r>
              <a:rPr sz="2000" spc="5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also known as </a:t>
            </a:r>
            <a:r>
              <a:rPr sz="2000" b="1" i="1" spc="-5" dirty="0">
                <a:latin typeface="Carlito"/>
                <a:cs typeface="Carlito"/>
              </a:rPr>
              <a:t>mashups </a:t>
            </a:r>
            <a:r>
              <a:rPr sz="2000" spc="-5" dirty="0">
                <a:latin typeface="Carlito"/>
                <a:cs typeface="Carlito"/>
              </a:rPr>
              <a:t>because they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mash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(combine)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multiple </a:t>
            </a:r>
            <a:r>
              <a:rPr sz="2000" spc="-30" dirty="0">
                <a:latin typeface="Carlito"/>
                <a:cs typeface="Carlito"/>
              </a:rPr>
              <a:t>Web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8250" y="25095"/>
            <a:ext cx="41255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Key</a:t>
            </a:r>
            <a:r>
              <a:rPr sz="3800" spc="-150" dirty="0"/>
              <a:t> </a:t>
            </a:r>
            <a:r>
              <a:rPr sz="3800" spc="-35" dirty="0"/>
              <a:t>Terminologies</a:t>
            </a:r>
            <a:endParaRPr sz="3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510788"/>
            <a:ext cx="4067175" cy="35496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Message Exchange Format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rebuchet MS"/>
                <a:cs typeface="Trebuchet MS"/>
              </a:rPr>
              <a:t>XML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JSON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15" dirty="0">
                <a:latin typeface="Trebuchet MS"/>
                <a:cs typeface="Trebuchet MS"/>
              </a:rPr>
              <a:t>Provider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5" dirty="0">
                <a:latin typeface="Trebuchet MS"/>
                <a:cs typeface="Trebuchet MS"/>
              </a:rPr>
              <a:t>Consumer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Client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</a:t>
            </a:r>
            <a:r>
              <a:rPr sz="2400" spc="-5" dirty="0">
                <a:latin typeface="Trebuchet MS"/>
                <a:cs typeface="Trebuchet MS"/>
              </a:rPr>
              <a:t> Definition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35" dirty="0">
                <a:latin typeface="Trebuchet MS"/>
                <a:cs typeface="Trebuchet MS"/>
              </a:rPr>
              <a:t>Transport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rebuchet MS"/>
                <a:cs typeface="Trebuchet MS"/>
              </a:rPr>
              <a:t>HTTP 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MQ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2945"/>
            </a:xfrm>
            <a:custGeom>
              <a:avLst/>
              <a:gdLst/>
              <a:ahLst/>
              <a:cxnLst/>
              <a:rect l="l" t="t" r="r" b="b"/>
              <a:pathLst>
                <a:path w="9144000" h="702945">
                  <a:moveTo>
                    <a:pt x="9144000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9144000" y="7025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8250" y="34289"/>
            <a:ext cx="4127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Key</a:t>
            </a:r>
            <a:r>
              <a:rPr sz="3800" spc="-110" dirty="0"/>
              <a:t> </a:t>
            </a:r>
            <a:r>
              <a:rPr sz="3800" spc="-35" dirty="0"/>
              <a:t>Terminologies</a:t>
            </a:r>
            <a:endParaRPr sz="38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939" y="955928"/>
            <a:ext cx="879284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is an input to the web </a:t>
            </a: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20" dirty="0">
                <a:latin typeface="Trebuchet MS"/>
                <a:cs typeface="Trebuchet MS"/>
              </a:rPr>
              <a:t>Response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2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output from a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service.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rebuchet MS"/>
                <a:cs typeface="Trebuchet MS"/>
              </a:rPr>
              <a:t>Message Exchange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Format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rebuchet MS"/>
                <a:cs typeface="Trebuchet MS"/>
              </a:rPr>
              <a:t>XML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JSON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solidFill>
                  <a:srgbClr val="FF9900"/>
                </a:solidFill>
                <a:latin typeface="Courier New"/>
                <a:cs typeface="Courier New"/>
              </a:rPr>
              <a:t>o </a:t>
            </a:r>
            <a:r>
              <a:rPr sz="2000" dirty="0">
                <a:latin typeface="Trebuchet MS"/>
                <a:cs typeface="Trebuchet MS"/>
              </a:rPr>
              <a:t>Message </a:t>
            </a:r>
            <a:r>
              <a:rPr sz="2000" spc="-5" dirty="0">
                <a:latin typeface="Trebuchet MS"/>
                <a:cs typeface="Trebuchet MS"/>
              </a:rPr>
              <a:t>exchange </a:t>
            </a:r>
            <a:r>
              <a:rPr sz="2000" dirty="0">
                <a:latin typeface="Trebuchet MS"/>
                <a:cs typeface="Trebuchet MS"/>
              </a:rPr>
              <a:t>format signifies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format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5" dirty="0">
                <a:latin typeface="Trebuchet MS"/>
                <a:cs typeface="Trebuchet MS"/>
              </a:rPr>
              <a:t>Request</a:t>
            </a:r>
            <a:r>
              <a:rPr sz="2000" spc="-3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rebuchet MS"/>
                <a:cs typeface="Trebuchet MS"/>
              </a:rPr>
              <a:t>Response </a:t>
            </a:r>
            <a:r>
              <a:rPr sz="2000" dirty="0">
                <a:latin typeface="Trebuchet MS"/>
                <a:cs typeface="Trebuchet MS"/>
              </a:rPr>
              <a:t>, like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it XML or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JSON.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15" dirty="0">
                <a:latin typeface="Trebuchet MS"/>
                <a:cs typeface="Trebuchet MS"/>
              </a:rPr>
              <a:t>Provider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Service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Consumer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361" y="4886705"/>
            <a:ext cx="1676400" cy="448309"/>
          </a:xfrm>
          <a:prstGeom prst="rect">
            <a:avLst/>
          </a:prstGeom>
          <a:solidFill>
            <a:srgbClr val="FFC000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4886705"/>
            <a:ext cx="1676400" cy="448309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latin typeface="Trebuchet MS"/>
                <a:cs typeface="Trebuchet MS"/>
              </a:rPr>
              <a:t>Web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5" dirty="0"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4986528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5">
                <a:moveTo>
                  <a:pt x="1818132" y="0"/>
                </a:moveTo>
                <a:lnTo>
                  <a:pt x="1818132" y="86868"/>
                </a:lnTo>
                <a:lnTo>
                  <a:pt x="1876044" y="57912"/>
                </a:lnTo>
                <a:lnTo>
                  <a:pt x="1832610" y="57912"/>
                </a:lnTo>
                <a:lnTo>
                  <a:pt x="1832610" y="28956"/>
                </a:lnTo>
                <a:lnTo>
                  <a:pt x="1876043" y="28956"/>
                </a:lnTo>
                <a:lnTo>
                  <a:pt x="1818132" y="0"/>
                </a:lnTo>
                <a:close/>
              </a:path>
              <a:path w="1905000" h="86995">
                <a:moveTo>
                  <a:pt x="18181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818132" y="57912"/>
                </a:lnTo>
                <a:lnTo>
                  <a:pt x="1818132" y="28956"/>
                </a:lnTo>
                <a:close/>
              </a:path>
              <a:path w="1905000" h="86995">
                <a:moveTo>
                  <a:pt x="1876043" y="28956"/>
                </a:moveTo>
                <a:lnTo>
                  <a:pt x="1832610" y="28956"/>
                </a:lnTo>
                <a:lnTo>
                  <a:pt x="1832610" y="57912"/>
                </a:lnTo>
                <a:lnTo>
                  <a:pt x="1876044" y="57912"/>
                </a:lnTo>
                <a:lnTo>
                  <a:pt x="1905000" y="43434"/>
                </a:lnTo>
                <a:lnTo>
                  <a:pt x="18760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5215128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905000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905000" h="86995">
                <a:moveTo>
                  <a:pt x="19050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905000" y="57912"/>
                </a:lnTo>
                <a:lnTo>
                  <a:pt x="190500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3641" y="5246370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Response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8555" y="4387596"/>
            <a:ext cx="1923414" cy="368935"/>
          </a:xfrm>
          <a:prstGeom prst="rect">
            <a:avLst/>
          </a:prstGeom>
          <a:solidFill>
            <a:srgbClr val="E2D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Service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4404359"/>
            <a:ext cx="2086610" cy="368935"/>
          </a:xfrm>
          <a:prstGeom prst="rect">
            <a:avLst/>
          </a:prstGeom>
          <a:solidFill>
            <a:srgbClr val="E2D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Service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Consumer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991" y="96723"/>
            <a:ext cx="79990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10" dirty="0"/>
              <a:t>Service </a:t>
            </a:r>
            <a:r>
              <a:rPr sz="3400" spc="5" dirty="0"/>
              <a:t>Provider </a:t>
            </a:r>
            <a:r>
              <a:rPr sz="3400" spc="-5" dirty="0"/>
              <a:t>and </a:t>
            </a:r>
            <a:r>
              <a:rPr sz="3400" spc="10" dirty="0"/>
              <a:t>Service</a:t>
            </a:r>
            <a:r>
              <a:rPr sz="3400" spc="-90" dirty="0"/>
              <a:t> </a:t>
            </a:r>
            <a:r>
              <a:rPr sz="3400" spc="-5" dirty="0"/>
              <a:t>Consumer</a:t>
            </a:r>
            <a:endParaRPr sz="34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206944" y="2197544"/>
            <a:ext cx="2693035" cy="559435"/>
            <a:chOff x="1206944" y="2197544"/>
            <a:chExt cx="2693035" cy="559435"/>
          </a:xfrm>
        </p:grpSpPr>
        <p:sp>
          <p:nvSpPr>
            <p:cNvPr id="7" name="object 7"/>
            <p:cNvSpPr/>
            <p:nvPr/>
          </p:nvSpPr>
          <p:spPr>
            <a:xfrm>
              <a:off x="1219962" y="2210562"/>
              <a:ext cx="2667000" cy="533400"/>
            </a:xfrm>
            <a:custGeom>
              <a:avLst/>
              <a:gdLst/>
              <a:ahLst/>
              <a:cxnLst/>
              <a:rect l="l" t="t" r="r" b="b"/>
              <a:pathLst>
                <a:path w="2667000" h="533400">
                  <a:moveTo>
                    <a:pt x="2667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0" y="5334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2210562"/>
              <a:ext cx="2667000" cy="533400"/>
            </a:xfrm>
            <a:custGeom>
              <a:avLst/>
              <a:gdLst/>
              <a:ahLst/>
              <a:cxnLst/>
              <a:rect l="l" t="t" r="r" b="b"/>
              <a:pathLst>
                <a:path w="2667000" h="533400">
                  <a:moveTo>
                    <a:pt x="0" y="533400"/>
                  </a:moveTo>
                  <a:lnTo>
                    <a:pt x="2667000" y="5334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86961" y="2433827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05483" y="2477261"/>
          <a:ext cx="33528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685800"/>
              </a:tblGrid>
              <a:tr h="685800">
                <a:tc gridSpan="2">
                  <a:txBody>
                    <a:bodyPr/>
                    <a:lstStyle/>
                    <a:p>
                      <a:pPr marL="260350">
                        <a:lnSpc>
                          <a:spcPts val="1255"/>
                        </a:lnSpc>
                      </a:pP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Java</a:t>
                      </a:r>
                      <a:r>
                        <a:rPr sz="2200" b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row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DotNet</a:t>
                      </a:r>
                      <a:r>
                        <a:rPr sz="22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477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BB8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rowSpan="2"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PHP</a:t>
                      </a:r>
                      <a:r>
                        <a:rPr sz="22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53761" y="2210561"/>
            <a:ext cx="2514600" cy="533400"/>
          </a:xfrm>
          <a:prstGeom prst="rect">
            <a:avLst/>
          </a:prstGeom>
          <a:solidFill>
            <a:srgbClr val="E4ECD3"/>
          </a:solidFill>
          <a:ln w="25907">
            <a:solidFill>
              <a:srgbClr val="BB8B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715"/>
              </a:spcBef>
            </a:pPr>
            <a:r>
              <a:rPr sz="2200" b="1" spc="-5" dirty="0">
                <a:latin typeface="Trebuchet MS"/>
                <a:cs typeface="Trebuchet MS"/>
              </a:rPr>
              <a:t>WebService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855" y="5301233"/>
            <a:ext cx="8252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Java Application, DotNet Application and </a:t>
            </a:r>
            <a:r>
              <a:rPr sz="1800" dirty="0">
                <a:latin typeface="Trebuchet MS"/>
                <a:cs typeface="Trebuchet MS"/>
              </a:rPr>
              <a:t>PHP </a:t>
            </a:r>
            <a:r>
              <a:rPr sz="1800" spc="-5" dirty="0">
                <a:latin typeface="Trebuchet MS"/>
                <a:cs typeface="Trebuchet MS"/>
              </a:rPr>
              <a:t>Application are Service</a:t>
            </a:r>
            <a:r>
              <a:rPr sz="1800" spc="-3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consumers  while </a:t>
            </a:r>
            <a:r>
              <a:rPr sz="1800" spc="-15" dirty="0">
                <a:latin typeface="Trebuchet MS"/>
                <a:cs typeface="Trebuchet MS"/>
              </a:rPr>
              <a:t>WebService </a:t>
            </a:r>
            <a:r>
              <a:rPr sz="1800" spc="-5" dirty="0">
                <a:latin typeface="Trebuchet MS"/>
                <a:cs typeface="Trebuchet MS"/>
              </a:rPr>
              <a:t>is the Service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2551</Words>
  <Application>Microsoft Office PowerPoint</Application>
  <PresentationFormat>On-screen Show (4:3)</PresentationFormat>
  <Paragraphs>287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Web Services</vt:lpstr>
      <vt:lpstr>What is Web Service</vt:lpstr>
      <vt:lpstr>What is Web Service</vt:lpstr>
      <vt:lpstr>What is Web Service</vt:lpstr>
      <vt:lpstr>What is Web Service</vt:lpstr>
      <vt:lpstr>Simple and Complex Web Services</vt:lpstr>
      <vt:lpstr>Key Terminologies</vt:lpstr>
      <vt:lpstr>Key Terminologies</vt:lpstr>
      <vt:lpstr>Service Provider and Service Consumer</vt:lpstr>
      <vt:lpstr>Service Definition</vt:lpstr>
      <vt:lpstr>SOAP Web Service  RESTful Web Service</vt:lpstr>
      <vt:lpstr>SOAP-based web services</vt:lpstr>
      <vt:lpstr>SOAP-based web services</vt:lpstr>
      <vt:lpstr>SOAP-based web services</vt:lpstr>
      <vt:lpstr>SOAP-based web services</vt:lpstr>
      <vt:lpstr>SOAP-based web services</vt:lpstr>
      <vt:lpstr>SOAP-based web services</vt:lpstr>
      <vt:lpstr>RESTful web services</vt:lpstr>
      <vt:lpstr>RESTful web services</vt:lpstr>
      <vt:lpstr>RESTful web services</vt:lpstr>
      <vt:lpstr>Resource Vs Endpoint</vt:lpstr>
      <vt:lpstr>Building RESTful Web Services</vt:lpstr>
      <vt:lpstr>Building RESTful Web Services</vt:lpstr>
      <vt:lpstr>Building RESTful Web Services</vt:lpstr>
      <vt:lpstr>Building RESTful Web Services</vt:lpstr>
      <vt:lpstr>REST and SOAP</vt:lpstr>
      <vt:lpstr>REST and SOAP</vt:lpstr>
      <vt:lpstr>Java EE Web Services Technologies</vt:lpstr>
      <vt:lpstr>Building RESTful Web Services with JAX-RS</vt:lpstr>
      <vt:lpstr>JAX-RS Annotations</vt:lpstr>
      <vt:lpstr>JAX-RS Annotations</vt:lpstr>
      <vt:lpstr>JAX-RS Annotations</vt:lpstr>
      <vt:lpstr>Overview of a JAX-RS Application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MJalan</dc:creator>
  <cp:lastModifiedBy>admi</cp:lastModifiedBy>
  <cp:revision>3</cp:revision>
  <dcterms:created xsi:type="dcterms:W3CDTF">2021-06-25T02:15:23Z</dcterms:created>
  <dcterms:modified xsi:type="dcterms:W3CDTF">2021-06-28T15:14:13Z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