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931152" y="6243828"/>
            <a:ext cx="1752974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93420"/>
          </a:xfrm>
          <a:custGeom>
            <a:avLst/>
            <a:gdLst/>
            <a:ahLst/>
            <a:cxnLst/>
            <a:rect l="l" t="t" r="r" b="b"/>
            <a:pathLst>
              <a:path w="9144000" h="693420">
                <a:moveTo>
                  <a:pt x="9144000" y="0"/>
                </a:moveTo>
                <a:lnTo>
                  <a:pt x="0" y="0"/>
                </a:lnTo>
                <a:lnTo>
                  <a:pt x="0" y="693420"/>
                </a:lnTo>
                <a:lnTo>
                  <a:pt x="9144000" y="693420"/>
                </a:lnTo>
                <a:lnTo>
                  <a:pt x="9144000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931152" y="6243828"/>
            <a:ext cx="1752974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0080" y="-110540"/>
            <a:ext cx="63195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217" y="3411473"/>
            <a:ext cx="7969250" cy="276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346446" y="6418275"/>
            <a:ext cx="1536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pringframework.org/schema/beans" TargetMode="External"/><Relationship Id="rId3" Type="http://schemas.openxmlformats.org/officeDocument/2006/relationships/hyperlink" Target="http://www.w3.org/2001/XMLSchema-instance" TargetMode="External"/><Relationship Id="rId4" Type="http://schemas.openxmlformats.org/officeDocument/2006/relationships/hyperlink" Target="http://www.springframework.org/schema/context" TargetMode="External"/><Relationship Id="rId5" Type="http://schemas.openxmlformats.org/officeDocument/2006/relationships/hyperlink" Target="http://www.springframework.org/schema/mvc" TargetMode="External"/><Relationship Id="rId6" Type="http://schemas.openxmlformats.org/officeDocument/2006/relationships/hyperlink" Target="http://www.springframework.org/schema/mvc/spring-mvc.xsd" TargetMode="External"/><Relationship Id="rId7" Type="http://schemas.openxmlformats.org/officeDocument/2006/relationships/hyperlink" Target="http://www.springframework.org/schema/beans/spring-beans.xsd" TargetMode="External"/><Relationship Id="rId8" Type="http://schemas.openxmlformats.org/officeDocument/2006/relationships/hyperlink" Target="http://www.springframework.org/schema/context/spring-context.xsd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.sun.com/dtd/web-app_2_3.dtd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.sun.com/dtd/web-app_2_3.dtd" TargetMode="External"/><Relationship Id="rId3" Type="http://schemas.openxmlformats.org/officeDocument/2006/relationships/hyperlink" Target="http://java.sun.com/jsp/jstl/core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.sun.com/xml/ns/j2ee" TargetMode="External"/><Relationship Id="rId3" Type="http://schemas.openxmlformats.org/officeDocument/2006/relationships/hyperlink" Target="http://www.w3.org/2001/XMLSchema-instance" TargetMode="External"/><Relationship Id="rId4" Type="http://schemas.openxmlformats.org/officeDocument/2006/relationships/hyperlink" Target="http://java.sun.com/xml/ns/j2ee/web-app_2_4.xsd" TargetMode="Externa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racle.com/javase/8/docs/api/java/lang/String.html?is-external=true" TargetMode="External"/><Relationship Id="rId3" Type="http://schemas.openxmlformats.org/officeDocument/2006/relationships/hyperlink" Target="http://docs.spring.io/spring/docs/current/javadoc-api/org/springframework/web/bind/annotation/RequestParam.html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pringframework.org/schema/beans" TargetMode="External"/><Relationship Id="rId3" Type="http://schemas.openxmlformats.org/officeDocument/2006/relationships/hyperlink" Target="http://www.w3.org/2001/XMLSchema-instance" TargetMode="External"/><Relationship Id="rId4" Type="http://schemas.openxmlformats.org/officeDocument/2006/relationships/hyperlink" Target="http://www.springframework.org/schema/context" TargetMode="External"/><Relationship Id="rId5" Type="http://schemas.openxmlformats.org/officeDocument/2006/relationships/hyperlink" Target="http://www.springframework.org/schema/beans/spring-beans.xsd" TargetMode="External"/><Relationship Id="rId6" Type="http://schemas.openxmlformats.org/officeDocument/2006/relationships/hyperlink" Target="http://www.springframework.org/schema/context/spring-context.xsd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3.org/TR/html4/loose.dtd" TargetMode="Externa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1904" y="1988820"/>
            <a:ext cx="2280190" cy="2176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3436" y="6380175"/>
            <a:ext cx="3014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Huawei Technologies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Co.,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Ltd.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rights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reserved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1846" y="6380175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922" y="1048003"/>
            <a:ext cx="8088630" cy="469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Carlito"/>
                <a:cs typeface="Carlito"/>
              </a:rPr>
              <a:t>…….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</a:pPr>
            <a:r>
              <a:rPr dirty="0" sz="1800" spc="-5">
                <a:latin typeface="Carlito"/>
                <a:cs typeface="Carlito"/>
              </a:rPr>
              <a:t>&lt;</a:t>
            </a:r>
            <a:r>
              <a:rPr dirty="0" sz="1800" spc="-5" b="1">
                <a:solidFill>
                  <a:srgbClr val="7E0054"/>
                </a:solidFill>
                <a:latin typeface="Carlito"/>
                <a:cs typeface="Carlito"/>
              </a:rPr>
              <a:t>servlet</a:t>
            </a:r>
            <a:r>
              <a:rPr dirty="0" sz="1800" spc="-5">
                <a:latin typeface="Carlito"/>
                <a:cs typeface="Carlito"/>
              </a:rPr>
              <a:t>&gt;</a:t>
            </a:r>
            <a:endParaRPr sz="1800">
              <a:latin typeface="Carlito"/>
              <a:cs typeface="Carlito"/>
            </a:endParaRPr>
          </a:p>
          <a:p>
            <a:pPr marL="431800">
              <a:lnSpc>
                <a:spcPct val="100000"/>
              </a:lnSpc>
            </a:pPr>
            <a:r>
              <a:rPr dirty="0" sz="1800" spc="-5">
                <a:latin typeface="Carlito"/>
                <a:cs typeface="Carlito"/>
              </a:rPr>
              <a:t>&lt;</a:t>
            </a:r>
            <a:r>
              <a:rPr dirty="0" sz="1800" spc="-5" b="1">
                <a:solidFill>
                  <a:srgbClr val="7E0054"/>
                </a:solidFill>
                <a:latin typeface="Carlito"/>
                <a:cs typeface="Carlito"/>
              </a:rPr>
              <a:t>servlet-name</a:t>
            </a:r>
            <a:r>
              <a:rPr dirty="0" sz="1800" spc="-5">
                <a:latin typeface="Carlito"/>
                <a:cs typeface="Carlito"/>
              </a:rPr>
              <a:t>&gt;SpringController&lt;/</a:t>
            </a:r>
            <a:r>
              <a:rPr dirty="0" sz="1800" spc="-5" b="1">
                <a:solidFill>
                  <a:srgbClr val="7E0054"/>
                </a:solidFill>
                <a:latin typeface="Carlito"/>
                <a:cs typeface="Carlito"/>
              </a:rPr>
              <a:t>servlet-name</a:t>
            </a:r>
            <a:r>
              <a:rPr dirty="0" sz="1800" spc="-5">
                <a:latin typeface="Carlito"/>
                <a:cs typeface="Carlito"/>
              </a:rPr>
              <a:t>&gt;</a:t>
            </a:r>
            <a:endParaRPr sz="1800">
              <a:latin typeface="Carlito"/>
              <a:cs typeface="Carlito"/>
            </a:endParaRPr>
          </a:p>
          <a:p>
            <a:pPr marL="431800">
              <a:lnSpc>
                <a:spcPct val="100000"/>
              </a:lnSpc>
            </a:pPr>
            <a:r>
              <a:rPr dirty="0" sz="1800" spc="-10">
                <a:latin typeface="Carlito"/>
                <a:cs typeface="Carlito"/>
              </a:rPr>
              <a:t>&lt;</a:t>
            </a:r>
            <a:r>
              <a:rPr dirty="0" sz="1800" spc="-10" b="1">
                <a:solidFill>
                  <a:srgbClr val="7E0054"/>
                </a:solidFill>
                <a:latin typeface="Carlito"/>
                <a:cs typeface="Carlito"/>
              </a:rPr>
              <a:t>servlet-class</a:t>
            </a:r>
            <a:r>
              <a:rPr dirty="0" sz="1800" spc="-10">
                <a:latin typeface="Carlito"/>
                <a:cs typeface="Carlito"/>
              </a:rPr>
              <a:t>&gt;org.springframework.web.servlet.DispatcherServlet&lt;/</a:t>
            </a:r>
            <a:r>
              <a:rPr dirty="0" sz="1800" spc="-10" b="1">
                <a:solidFill>
                  <a:srgbClr val="7E0054"/>
                </a:solidFill>
                <a:latin typeface="Carlito"/>
                <a:cs typeface="Carlito"/>
              </a:rPr>
              <a:t>servlet-class</a:t>
            </a:r>
            <a:r>
              <a:rPr dirty="0" sz="1800" spc="-10">
                <a:latin typeface="Carlito"/>
                <a:cs typeface="Carlito"/>
              </a:rPr>
              <a:t>&gt;</a:t>
            </a:r>
            <a:endParaRPr sz="1800">
              <a:latin typeface="Carlito"/>
              <a:cs typeface="Carlito"/>
            </a:endParaRPr>
          </a:p>
          <a:p>
            <a:pPr marL="4318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arlito"/>
                <a:cs typeface="Carlito"/>
              </a:rPr>
              <a:t>&lt;</a:t>
            </a:r>
            <a:r>
              <a:rPr dirty="0" sz="1800" spc="-5" b="1">
                <a:solidFill>
                  <a:srgbClr val="7E0054"/>
                </a:solidFill>
                <a:latin typeface="Carlito"/>
                <a:cs typeface="Carlito"/>
              </a:rPr>
              <a:t>init-param</a:t>
            </a:r>
            <a:r>
              <a:rPr dirty="0" sz="1800" spc="-5" b="1">
                <a:latin typeface="Carlito"/>
                <a:cs typeface="Carlito"/>
              </a:rPr>
              <a:t>&gt;</a:t>
            </a:r>
            <a:endParaRPr sz="1800">
              <a:latin typeface="Carlito"/>
              <a:cs typeface="Carlito"/>
            </a:endParaRPr>
          </a:p>
          <a:p>
            <a:pPr marL="640080">
              <a:lnSpc>
                <a:spcPct val="100000"/>
              </a:lnSpc>
            </a:pPr>
            <a:r>
              <a:rPr dirty="0" sz="1800" spc="-10" b="1">
                <a:latin typeface="Carlito"/>
                <a:cs typeface="Carlito"/>
              </a:rPr>
              <a:t>&lt;</a:t>
            </a:r>
            <a:r>
              <a:rPr dirty="0" sz="1800" spc="-10" b="1">
                <a:solidFill>
                  <a:srgbClr val="7E0054"/>
                </a:solidFill>
                <a:latin typeface="Carlito"/>
                <a:cs typeface="Carlito"/>
              </a:rPr>
              <a:t>param-name</a:t>
            </a:r>
            <a:r>
              <a:rPr dirty="0" sz="1800" spc="-10" b="1">
                <a:latin typeface="Carlito"/>
                <a:cs typeface="Carlito"/>
              </a:rPr>
              <a:t>&gt;contextConfigLocation&lt;/</a:t>
            </a:r>
            <a:r>
              <a:rPr dirty="0" sz="1800" spc="-10" b="1">
                <a:solidFill>
                  <a:srgbClr val="7E0054"/>
                </a:solidFill>
                <a:latin typeface="Carlito"/>
                <a:cs typeface="Carlito"/>
              </a:rPr>
              <a:t>param-name</a:t>
            </a:r>
            <a:r>
              <a:rPr dirty="0" sz="1800" spc="-10" b="1">
                <a:latin typeface="Carlito"/>
                <a:cs typeface="Carlito"/>
              </a:rPr>
              <a:t>&gt;</a:t>
            </a:r>
            <a:endParaRPr sz="1800">
              <a:latin typeface="Carlito"/>
              <a:cs typeface="Carlito"/>
            </a:endParaRPr>
          </a:p>
          <a:p>
            <a:pPr marL="640080">
              <a:lnSpc>
                <a:spcPct val="100000"/>
              </a:lnSpc>
            </a:pPr>
            <a:r>
              <a:rPr dirty="0" sz="1800" spc="-10" b="1">
                <a:latin typeface="Carlito"/>
                <a:cs typeface="Carlito"/>
              </a:rPr>
              <a:t>&lt;</a:t>
            </a:r>
            <a:r>
              <a:rPr dirty="0" sz="1800" spc="-10" b="1">
                <a:solidFill>
                  <a:srgbClr val="7E0054"/>
                </a:solidFill>
                <a:latin typeface="Carlito"/>
                <a:cs typeface="Carlito"/>
              </a:rPr>
              <a:t>param-value</a:t>
            </a:r>
            <a:r>
              <a:rPr dirty="0" sz="1800" spc="-10" b="1">
                <a:latin typeface="Carlito"/>
                <a:cs typeface="Carlito"/>
              </a:rPr>
              <a:t>&gt;/WEB-INF/spring-mvc.xml&lt;/</a:t>
            </a:r>
            <a:r>
              <a:rPr dirty="0" sz="1800" spc="-10" b="1">
                <a:solidFill>
                  <a:srgbClr val="7E0054"/>
                </a:solidFill>
                <a:latin typeface="Carlito"/>
                <a:cs typeface="Carlito"/>
              </a:rPr>
              <a:t>param-value</a:t>
            </a:r>
            <a:r>
              <a:rPr dirty="0" sz="1800" spc="-10" b="1">
                <a:latin typeface="Carlito"/>
                <a:cs typeface="Carlito"/>
              </a:rPr>
              <a:t>&gt;</a:t>
            </a:r>
            <a:endParaRPr sz="1800">
              <a:latin typeface="Carlito"/>
              <a:cs typeface="Carlito"/>
            </a:endParaRPr>
          </a:p>
          <a:p>
            <a:pPr marL="431800">
              <a:lnSpc>
                <a:spcPct val="100000"/>
              </a:lnSpc>
            </a:pPr>
            <a:r>
              <a:rPr dirty="0" sz="1800" spc="-5" b="1">
                <a:latin typeface="Carlito"/>
                <a:cs typeface="Carlito"/>
              </a:rPr>
              <a:t>&lt;/</a:t>
            </a:r>
            <a:r>
              <a:rPr dirty="0" sz="1800" spc="-5" b="1">
                <a:solidFill>
                  <a:srgbClr val="7E0054"/>
                </a:solidFill>
                <a:latin typeface="Carlito"/>
                <a:cs typeface="Carlito"/>
              </a:rPr>
              <a:t>init-param</a:t>
            </a:r>
            <a:r>
              <a:rPr dirty="0" sz="1800" spc="-5" b="1">
                <a:latin typeface="Carlito"/>
                <a:cs typeface="Carlito"/>
              </a:rPr>
              <a:t>&gt;</a:t>
            </a:r>
            <a:endParaRPr sz="1800">
              <a:latin typeface="Carlito"/>
              <a:cs typeface="Carlito"/>
            </a:endParaRPr>
          </a:p>
          <a:p>
            <a:pPr marL="431800">
              <a:lnSpc>
                <a:spcPct val="100000"/>
              </a:lnSpc>
            </a:pPr>
            <a:r>
              <a:rPr dirty="0" sz="1800" spc="-5">
                <a:latin typeface="Carlito"/>
                <a:cs typeface="Carlito"/>
              </a:rPr>
              <a:t>&lt;</a:t>
            </a:r>
            <a:r>
              <a:rPr dirty="0" sz="1800" spc="-5" b="1">
                <a:solidFill>
                  <a:srgbClr val="7E0054"/>
                </a:solidFill>
                <a:latin typeface="Carlito"/>
                <a:cs typeface="Carlito"/>
              </a:rPr>
              <a:t>load-on-startup</a:t>
            </a:r>
            <a:r>
              <a:rPr dirty="0" sz="1800" spc="-5">
                <a:latin typeface="Carlito"/>
                <a:cs typeface="Carlito"/>
              </a:rPr>
              <a:t>&gt;1&lt;/</a:t>
            </a:r>
            <a:r>
              <a:rPr dirty="0" sz="1800" spc="-5" b="1">
                <a:solidFill>
                  <a:srgbClr val="7E0054"/>
                </a:solidFill>
                <a:latin typeface="Carlito"/>
                <a:cs typeface="Carlito"/>
              </a:rPr>
              <a:t>load-on-startup</a:t>
            </a:r>
            <a:r>
              <a:rPr dirty="0" sz="1800" spc="-5">
                <a:latin typeface="Carlito"/>
                <a:cs typeface="Carlito"/>
              </a:rPr>
              <a:t>&gt;</a:t>
            </a:r>
            <a:endParaRPr sz="180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</a:pPr>
            <a:r>
              <a:rPr dirty="0" sz="1800" spc="-5">
                <a:latin typeface="Carlito"/>
                <a:cs typeface="Carlito"/>
              </a:rPr>
              <a:t>&lt;/</a:t>
            </a:r>
            <a:r>
              <a:rPr dirty="0" sz="1800" spc="-5" b="1">
                <a:solidFill>
                  <a:srgbClr val="7E0054"/>
                </a:solidFill>
                <a:latin typeface="Carlito"/>
                <a:cs typeface="Carlito"/>
              </a:rPr>
              <a:t>servlet</a:t>
            </a:r>
            <a:r>
              <a:rPr dirty="0" sz="1800" spc="-5">
                <a:latin typeface="Carlito"/>
                <a:cs typeface="Carlito"/>
              </a:rPr>
              <a:t>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</a:pPr>
            <a:r>
              <a:rPr dirty="0" sz="1800" spc="-5">
                <a:latin typeface="Carlito"/>
                <a:cs typeface="Carlito"/>
              </a:rPr>
              <a:t>&lt;</a:t>
            </a:r>
            <a:r>
              <a:rPr dirty="0" sz="1800" spc="-5" b="1">
                <a:solidFill>
                  <a:srgbClr val="7E0054"/>
                </a:solidFill>
                <a:latin typeface="Carlito"/>
                <a:cs typeface="Carlito"/>
              </a:rPr>
              <a:t>servlet-mapping</a:t>
            </a:r>
            <a:r>
              <a:rPr dirty="0" sz="1800" spc="-5">
                <a:latin typeface="Carlito"/>
                <a:cs typeface="Carlito"/>
              </a:rPr>
              <a:t>&gt;</a:t>
            </a:r>
            <a:endParaRPr sz="1800">
              <a:latin typeface="Carlito"/>
              <a:cs typeface="Carlito"/>
            </a:endParaRPr>
          </a:p>
          <a:p>
            <a:pPr marL="431800">
              <a:lnSpc>
                <a:spcPct val="100000"/>
              </a:lnSpc>
            </a:pPr>
            <a:r>
              <a:rPr dirty="0" sz="1800" spc="-5">
                <a:latin typeface="Carlito"/>
                <a:cs typeface="Carlito"/>
              </a:rPr>
              <a:t>&lt;</a:t>
            </a:r>
            <a:r>
              <a:rPr dirty="0" sz="1800" spc="-5" b="1">
                <a:solidFill>
                  <a:srgbClr val="7E0054"/>
                </a:solidFill>
                <a:latin typeface="Carlito"/>
                <a:cs typeface="Carlito"/>
              </a:rPr>
              <a:t>servlet-name</a:t>
            </a:r>
            <a:r>
              <a:rPr dirty="0" sz="1800" spc="-5">
                <a:latin typeface="Carlito"/>
                <a:cs typeface="Carlito"/>
              </a:rPr>
              <a:t>&gt;SpringController&lt;/</a:t>
            </a:r>
            <a:r>
              <a:rPr dirty="0" sz="1800" spc="-5" b="1">
                <a:solidFill>
                  <a:srgbClr val="7E0054"/>
                </a:solidFill>
                <a:latin typeface="Carlito"/>
                <a:cs typeface="Carlito"/>
              </a:rPr>
              <a:t>servlet-name</a:t>
            </a:r>
            <a:r>
              <a:rPr dirty="0" sz="1800" spc="-5">
                <a:latin typeface="Carlito"/>
                <a:cs typeface="Carlito"/>
              </a:rPr>
              <a:t>&gt;</a:t>
            </a:r>
            <a:endParaRPr sz="1800">
              <a:latin typeface="Carlito"/>
              <a:cs typeface="Carlito"/>
            </a:endParaRPr>
          </a:p>
          <a:p>
            <a:pPr marL="431800">
              <a:lnSpc>
                <a:spcPct val="100000"/>
              </a:lnSpc>
            </a:pPr>
            <a:r>
              <a:rPr dirty="0" sz="1800" spc="-10">
                <a:latin typeface="Carlito"/>
                <a:cs typeface="Carlito"/>
              </a:rPr>
              <a:t>&lt;</a:t>
            </a:r>
            <a:r>
              <a:rPr dirty="0" sz="1800" spc="-10" b="1">
                <a:solidFill>
                  <a:srgbClr val="7E0054"/>
                </a:solidFill>
                <a:latin typeface="Carlito"/>
                <a:cs typeface="Carlito"/>
              </a:rPr>
              <a:t>url-pattern</a:t>
            </a:r>
            <a:r>
              <a:rPr dirty="0" sz="1800" spc="-10">
                <a:latin typeface="Carlito"/>
                <a:cs typeface="Carlito"/>
              </a:rPr>
              <a:t>&gt;/&lt;/</a:t>
            </a:r>
            <a:r>
              <a:rPr dirty="0" sz="1800" spc="-10" b="1">
                <a:solidFill>
                  <a:srgbClr val="7E0054"/>
                </a:solidFill>
                <a:latin typeface="Carlito"/>
                <a:cs typeface="Carlito"/>
              </a:rPr>
              <a:t>url-pattern</a:t>
            </a:r>
            <a:r>
              <a:rPr dirty="0" sz="1800" spc="-10">
                <a:latin typeface="Carlito"/>
                <a:cs typeface="Carlito"/>
              </a:rPr>
              <a:t>&gt;</a:t>
            </a:r>
            <a:endParaRPr sz="180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rlito"/>
                <a:cs typeface="Carlito"/>
              </a:rPr>
              <a:t>&lt;/</a:t>
            </a:r>
            <a:r>
              <a:rPr dirty="0" sz="1800" spc="-5" b="1">
                <a:solidFill>
                  <a:srgbClr val="7E0054"/>
                </a:solidFill>
                <a:latin typeface="Carlito"/>
                <a:cs typeface="Carlito"/>
              </a:rPr>
              <a:t>servlet-mapping</a:t>
            </a:r>
            <a:r>
              <a:rPr dirty="0" sz="1800" spc="-5">
                <a:latin typeface="Carlito"/>
                <a:cs typeface="Carlito"/>
              </a:rPr>
              <a:t>&gt;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rlito"/>
                <a:cs typeface="Carlito"/>
              </a:rPr>
              <a:t>……..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4000" y="0"/>
                </a:moveTo>
                <a:lnTo>
                  <a:pt x="0" y="0"/>
                </a:lnTo>
                <a:lnTo>
                  <a:pt x="0" y="643127"/>
                </a:lnTo>
                <a:lnTo>
                  <a:pt x="9144000" y="643127"/>
                </a:lnTo>
                <a:lnTo>
                  <a:pt x="9144000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4213" y="0"/>
            <a:ext cx="57346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 b="1">
                <a:latin typeface="Carlito"/>
                <a:cs typeface="Carlito"/>
              </a:rPr>
              <a:t>Configuration: </a:t>
            </a:r>
            <a:r>
              <a:rPr dirty="0" spc="-5" b="1">
                <a:latin typeface="Carlito"/>
                <a:cs typeface="Carlito"/>
              </a:rPr>
              <a:t>Method</a:t>
            </a:r>
            <a:r>
              <a:rPr dirty="0" spc="-100" b="1">
                <a:latin typeface="Carlito"/>
                <a:cs typeface="Carlito"/>
              </a:rPr>
              <a:t> </a:t>
            </a:r>
            <a:r>
              <a:rPr dirty="0" b="1">
                <a:latin typeface="Carlito"/>
                <a:cs typeface="Carlito"/>
              </a:rPr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4779" y="6379565"/>
            <a:ext cx="3022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Huawei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Technologies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Co.,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Ltd.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All rights</a:t>
            </a:r>
            <a:r>
              <a:rPr dirty="0" sz="1200" spc="-3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reserved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2221" y="6380175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888888"/>
                </a:solidFill>
                <a:latin typeface="Carlito"/>
                <a:cs typeface="Carlito"/>
              </a:rPr>
              <a:t>10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8" y="4572"/>
            <a:ext cx="9110980" cy="647700"/>
          </a:xfrm>
          <a:custGeom>
            <a:avLst/>
            <a:gdLst/>
            <a:ahLst/>
            <a:cxnLst/>
            <a:rect l="l" t="t" r="r" b="b"/>
            <a:pathLst>
              <a:path w="9110980" h="647700">
                <a:moveTo>
                  <a:pt x="9110472" y="0"/>
                </a:moveTo>
                <a:lnTo>
                  <a:pt x="0" y="0"/>
                </a:lnTo>
                <a:lnTo>
                  <a:pt x="0" y="647700"/>
                </a:lnTo>
                <a:lnTo>
                  <a:pt x="9110472" y="647700"/>
                </a:lnTo>
                <a:lnTo>
                  <a:pt x="9110472" y="0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3044" y="0"/>
            <a:ext cx="61728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mvc-dispatcher-servlet.xml</a:t>
            </a:r>
          </a:p>
        </p:txBody>
      </p:sp>
      <p:sp>
        <p:nvSpPr>
          <p:cNvPr id="4" name="object 4"/>
          <p:cNvSpPr/>
          <p:nvPr/>
        </p:nvSpPr>
        <p:spPr>
          <a:xfrm>
            <a:off x="2196083" y="5338571"/>
            <a:ext cx="6917690" cy="323215"/>
          </a:xfrm>
          <a:custGeom>
            <a:avLst/>
            <a:gdLst/>
            <a:ahLst/>
            <a:cxnLst/>
            <a:rect l="l" t="t" r="r" b="b"/>
            <a:pathLst>
              <a:path w="6917690" h="323214">
                <a:moveTo>
                  <a:pt x="6917435" y="0"/>
                </a:moveTo>
                <a:lnTo>
                  <a:pt x="0" y="0"/>
                </a:lnTo>
                <a:lnTo>
                  <a:pt x="0" y="323087"/>
                </a:lnTo>
                <a:lnTo>
                  <a:pt x="6917435" y="323087"/>
                </a:lnTo>
                <a:lnTo>
                  <a:pt x="6917435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7482" y="679196"/>
            <a:ext cx="8751570" cy="5146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&lt;?xml version="1.0"</a:t>
            </a:r>
            <a:r>
              <a:rPr dirty="0" sz="1600" spc="7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encoding="UTF-8"?&gt;</a:t>
            </a:r>
            <a:endParaRPr sz="1600">
              <a:latin typeface="Arial"/>
              <a:cs typeface="Arial"/>
            </a:endParaRPr>
          </a:p>
          <a:p>
            <a:pPr marL="927100" marR="1252855" indent="-915035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&lt;beans xmlns</a:t>
            </a:r>
            <a:r>
              <a:rPr dirty="0" sz="1600" spc="-5" b="1">
                <a:latin typeface="Arial"/>
                <a:cs typeface="Arial"/>
                <a:hlinkClick r:id="rId2"/>
              </a:rPr>
              <a:t>="htt</a:t>
            </a:r>
            <a:r>
              <a:rPr dirty="0" sz="1600" spc="-5" b="1">
                <a:latin typeface="Arial"/>
                <a:cs typeface="Arial"/>
              </a:rPr>
              <a:t>p:</a:t>
            </a:r>
            <a:r>
              <a:rPr dirty="0" sz="1600" spc="-5" b="1">
                <a:latin typeface="Arial"/>
                <a:cs typeface="Arial"/>
                <a:hlinkClick r:id="rId2"/>
              </a:rPr>
              <a:t>//www.springframework.org/schema/beans" </a:t>
            </a:r>
            <a:r>
              <a:rPr dirty="0" sz="1600" spc="-5" b="1">
                <a:latin typeface="Arial"/>
                <a:cs typeface="Arial"/>
              </a:rPr>
              <a:t> xmlns:xsi</a:t>
            </a:r>
            <a:r>
              <a:rPr dirty="0" sz="1600" spc="-5" b="1">
                <a:latin typeface="Arial"/>
                <a:cs typeface="Arial"/>
                <a:hlinkClick r:id="rId3"/>
              </a:rPr>
              <a:t>="http://w</a:t>
            </a:r>
            <a:r>
              <a:rPr dirty="0" sz="1600" spc="-5" b="1">
                <a:latin typeface="Arial"/>
                <a:cs typeface="Arial"/>
              </a:rPr>
              <a:t>ww</a:t>
            </a:r>
            <a:r>
              <a:rPr dirty="0" sz="1600" spc="-5" b="1">
                <a:latin typeface="Arial"/>
                <a:cs typeface="Arial"/>
                <a:hlinkClick r:id="rId3"/>
              </a:rPr>
              <a:t>.w3.org/2001/XMLSchema-instance" </a:t>
            </a:r>
            <a:r>
              <a:rPr dirty="0" sz="1600" spc="-5" b="1">
                <a:latin typeface="Arial"/>
                <a:cs typeface="Arial"/>
              </a:rPr>
              <a:t> xmlns:context</a:t>
            </a:r>
            <a:r>
              <a:rPr dirty="0" sz="1600" spc="-5" b="1">
                <a:latin typeface="Arial"/>
                <a:cs typeface="Arial"/>
                <a:hlinkClick r:id="rId4"/>
              </a:rPr>
              <a:t>="h</a:t>
            </a:r>
            <a:r>
              <a:rPr dirty="0" sz="1600" spc="-5" b="1">
                <a:latin typeface="Arial"/>
                <a:cs typeface="Arial"/>
              </a:rPr>
              <a:t>t</a:t>
            </a:r>
            <a:r>
              <a:rPr dirty="0" sz="1600" spc="-5" b="1">
                <a:latin typeface="Arial"/>
                <a:cs typeface="Arial"/>
                <a:hlinkClick r:id="rId4"/>
              </a:rPr>
              <a:t>tp://w</a:t>
            </a:r>
            <a:r>
              <a:rPr dirty="0" sz="1600" spc="-5" b="1">
                <a:latin typeface="Arial"/>
                <a:cs typeface="Arial"/>
              </a:rPr>
              <a:t>w</a:t>
            </a:r>
            <a:r>
              <a:rPr dirty="0" sz="1600" spc="-5" b="1">
                <a:latin typeface="Arial"/>
                <a:cs typeface="Arial"/>
                <a:hlinkClick r:id="rId4"/>
              </a:rPr>
              <a:t>w.springframework.org/schema/context" </a:t>
            </a:r>
            <a:r>
              <a:rPr dirty="0" sz="1600" spc="-5" b="1">
                <a:latin typeface="Arial"/>
                <a:cs typeface="Arial"/>
              </a:rPr>
              <a:t> xmlns:mvc=</a:t>
            </a:r>
            <a:r>
              <a:rPr dirty="0" sz="1600" spc="-5" b="1">
                <a:latin typeface="Arial"/>
                <a:cs typeface="Arial"/>
                <a:hlinkClick r:id="rId5"/>
              </a:rPr>
              <a:t>"http://w</a:t>
            </a:r>
            <a:r>
              <a:rPr dirty="0" sz="1600" spc="-5" b="1">
                <a:latin typeface="Arial"/>
                <a:cs typeface="Arial"/>
              </a:rPr>
              <a:t>w</a:t>
            </a:r>
            <a:r>
              <a:rPr dirty="0" sz="1600" spc="-5" b="1">
                <a:latin typeface="Arial"/>
                <a:cs typeface="Arial"/>
                <a:hlinkClick r:id="rId5"/>
              </a:rPr>
              <a:t>w.springframework.org/schema/mvc" </a:t>
            </a:r>
            <a:r>
              <a:rPr dirty="0" sz="1600" spc="-5" b="1">
                <a:latin typeface="Arial"/>
                <a:cs typeface="Arial"/>
              </a:rPr>
              <a:t> xsi:schemaLocation</a:t>
            </a:r>
            <a:r>
              <a:rPr dirty="0" sz="1600" spc="-5" b="1">
                <a:latin typeface="Arial"/>
                <a:cs typeface="Arial"/>
                <a:hlinkClick r:id="rId5"/>
              </a:rPr>
              <a:t>="h</a:t>
            </a:r>
            <a:r>
              <a:rPr dirty="0" sz="1600" spc="-5" b="1">
                <a:latin typeface="Arial"/>
                <a:cs typeface="Arial"/>
              </a:rPr>
              <a:t>t</a:t>
            </a:r>
            <a:r>
              <a:rPr dirty="0" sz="1600" spc="-5" b="1">
                <a:latin typeface="Arial"/>
                <a:cs typeface="Arial"/>
                <a:hlinkClick r:id="rId5"/>
              </a:rPr>
              <a:t>tp://w</a:t>
            </a:r>
            <a:r>
              <a:rPr dirty="0" sz="1600" spc="-5" b="1">
                <a:latin typeface="Arial"/>
                <a:cs typeface="Arial"/>
              </a:rPr>
              <a:t>w</a:t>
            </a:r>
            <a:r>
              <a:rPr dirty="0" sz="1600" spc="-5" b="1">
                <a:latin typeface="Arial"/>
                <a:cs typeface="Arial"/>
                <a:hlinkClick r:id="rId5"/>
              </a:rPr>
              <a:t>w.springframework.org/schema/mvc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  <a:hlinkClick r:id="rId6"/>
              </a:rPr>
              <a:t>http://www.springframework.org/schema/mvc/spring-mvc.xsd</a:t>
            </a:r>
            <a:endParaRPr sz="16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  <a:hlinkClick r:id="rId2"/>
              </a:rPr>
              <a:t>http://www.springframework.org/schema/beans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  <a:hlinkClick r:id="rId7"/>
              </a:rPr>
              <a:t>http://www.springframework.org/schema/beans/spring-beans.xsd</a:t>
            </a:r>
            <a:endParaRPr sz="1600">
              <a:latin typeface="Arial"/>
              <a:cs typeface="Arial"/>
            </a:endParaRPr>
          </a:p>
          <a:p>
            <a:pPr marL="12700" marR="1929130" indent="18288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Arial"/>
                <a:cs typeface="Arial"/>
                <a:hlinkClick r:id="rId4"/>
              </a:rPr>
              <a:t>http://www.springframework.org/schema/context 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  <a:hlinkClick r:id="rId8"/>
              </a:rPr>
              <a:t>http://www.springframework.org/schema/context/spring-context.xsd</a:t>
            </a:r>
            <a:r>
              <a:rPr dirty="0" sz="1600" spc="-5" b="1">
                <a:latin typeface="Arial"/>
                <a:cs typeface="Arial"/>
              </a:rPr>
              <a:t>"&gt;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&lt;context:component-scan</a:t>
            </a:r>
            <a:r>
              <a:rPr dirty="0" sz="1600" spc="5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base-package="com.lnt"/&gt;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 marR="1076960" indent="91440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&lt;bean  class="org.springframework.web.servlet.view.InternalResourceViewResolver"&gt;</a:t>
            </a:r>
            <a:endParaRPr sz="16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&lt;property name="prefix" value="/WEB-INF/views/"</a:t>
            </a:r>
            <a:r>
              <a:rPr dirty="0" sz="1600" spc="12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/&gt;</a:t>
            </a:r>
            <a:endParaRPr sz="16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&lt;property name="suffix" value=".jsp"</a:t>
            </a:r>
            <a:r>
              <a:rPr dirty="0" sz="1600" spc="14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/&gt;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&lt;/bean&gt;</a:t>
            </a:r>
            <a:endParaRPr sz="1600">
              <a:latin typeface="Arial"/>
              <a:cs typeface="Arial"/>
            </a:endParaRPr>
          </a:p>
          <a:p>
            <a:pPr marL="2059939">
              <a:lnSpc>
                <a:spcPts val="1645"/>
              </a:lnSpc>
              <a:spcBef>
                <a:spcPts val="439"/>
              </a:spcBef>
            </a:pPr>
            <a:r>
              <a:rPr dirty="0" sz="1500" spc="-5" b="1">
                <a:latin typeface="Arial"/>
                <a:cs typeface="Arial"/>
              </a:rPr>
              <a:t>Note: </a:t>
            </a:r>
            <a:r>
              <a:rPr dirty="0" sz="1500" spc="-15" b="1">
                <a:latin typeface="Arial"/>
                <a:cs typeface="Arial"/>
              </a:rPr>
              <a:t>The </a:t>
            </a:r>
            <a:r>
              <a:rPr dirty="0" sz="1500" spc="-5" b="1">
                <a:latin typeface="Arial"/>
                <a:cs typeface="Arial"/>
              </a:rPr>
              <a:t>spring configuration </a:t>
            </a:r>
            <a:r>
              <a:rPr dirty="0" sz="1500" b="1">
                <a:latin typeface="Arial"/>
                <a:cs typeface="Arial"/>
              </a:rPr>
              <a:t>file </a:t>
            </a:r>
            <a:r>
              <a:rPr dirty="0" sz="1500" spc="-5" b="1">
                <a:latin typeface="Arial"/>
                <a:cs typeface="Arial"/>
              </a:rPr>
              <a:t>has </a:t>
            </a:r>
            <a:r>
              <a:rPr dirty="0" sz="1500" b="1">
                <a:latin typeface="Arial"/>
                <a:cs typeface="Arial"/>
              </a:rPr>
              <a:t>to </a:t>
            </a:r>
            <a:r>
              <a:rPr dirty="0" sz="1500" spc="-5" b="1">
                <a:latin typeface="Arial"/>
                <a:cs typeface="Arial"/>
              </a:rPr>
              <a:t>be </a:t>
            </a:r>
            <a:r>
              <a:rPr dirty="0" sz="1500" b="1">
                <a:latin typeface="Arial"/>
                <a:cs typeface="Arial"/>
              </a:rPr>
              <a:t>placed </a:t>
            </a:r>
            <a:r>
              <a:rPr dirty="0" sz="1500" spc="-5" b="1">
                <a:latin typeface="Arial"/>
                <a:cs typeface="Arial"/>
              </a:rPr>
              <a:t>under </a:t>
            </a:r>
            <a:r>
              <a:rPr dirty="0" sz="1500" b="1">
                <a:latin typeface="Arial"/>
                <a:cs typeface="Arial"/>
              </a:rPr>
              <a:t>WEB-INF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folder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764"/>
              </a:lnSpc>
            </a:pPr>
            <a:r>
              <a:rPr dirty="0" sz="1600" spc="-5" b="1">
                <a:latin typeface="Arial"/>
                <a:cs typeface="Arial"/>
              </a:rPr>
              <a:t>&lt;/beans&gt;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681" y="6379565"/>
            <a:ext cx="3014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Huawei Technologies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Co.,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Ltd.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rights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reserved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2221" y="6380175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888888"/>
                </a:solidFill>
                <a:latin typeface="Carlito"/>
                <a:cs typeface="Carlito"/>
              </a:rPr>
              <a:t>11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25712" cy="628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7009" y="6449669"/>
            <a:ext cx="30149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Huawei Technologies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Co.,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Ltd.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rights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reserved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6821" y="6418275"/>
            <a:ext cx="231775" cy="23114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 sz="1200" b="1">
                <a:solidFill>
                  <a:srgbClr val="888888"/>
                </a:solidFill>
                <a:latin typeface="Carlito"/>
                <a:cs typeface="Carlito"/>
              </a:rPr>
              <a:t>13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27" y="67056"/>
            <a:ext cx="8971788" cy="5512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7009" y="6449669"/>
            <a:ext cx="30149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Huawei Technologies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Co.,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Ltd.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rights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reserved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6821" y="6418275"/>
            <a:ext cx="231775" cy="23114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dirty="0" sz="1200" b="1">
                <a:solidFill>
                  <a:srgbClr val="888888"/>
                </a:solidFill>
                <a:latin typeface="Carlito"/>
                <a:cs typeface="Carlito"/>
              </a:rPr>
              <a:t>13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22080" cy="6384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34940" y="6561835"/>
            <a:ext cx="34163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7955">
              <a:lnSpc>
                <a:spcPts val="1275"/>
              </a:lnSpc>
            </a:pPr>
            <a:fld id="{81D60167-4931-47E6-BA6A-407CBD079E47}" type="slidenum">
              <a:rPr dirty="0" sz="1200" b="1">
                <a:solidFill>
                  <a:srgbClr val="888888"/>
                </a:solidFill>
                <a:latin typeface="Carlito"/>
                <a:cs typeface="Carlito"/>
              </a:rPr>
              <a:t>15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247" y="6600850"/>
            <a:ext cx="30149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Huawei Technologies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Co.,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Ltd.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rights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reserved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960"/>
            <a:ext cx="8859520" cy="6247130"/>
            <a:chOff x="0" y="60960"/>
            <a:chExt cx="8859520" cy="6247130"/>
          </a:xfrm>
        </p:grpSpPr>
        <p:sp>
          <p:nvSpPr>
            <p:cNvPr id="3" name="object 3"/>
            <p:cNvSpPr/>
            <p:nvPr/>
          </p:nvSpPr>
          <p:spPr>
            <a:xfrm>
              <a:off x="0" y="60960"/>
              <a:ext cx="8859012" cy="59603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661660"/>
              <a:ext cx="8859520" cy="646430"/>
            </a:xfrm>
            <a:custGeom>
              <a:avLst/>
              <a:gdLst/>
              <a:ahLst/>
              <a:cxnLst/>
              <a:rect l="l" t="t" r="r" b="b"/>
              <a:pathLst>
                <a:path w="8859520" h="646429">
                  <a:moveTo>
                    <a:pt x="8859012" y="0"/>
                  </a:moveTo>
                  <a:lnTo>
                    <a:pt x="0" y="0"/>
                  </a:lnTo>
                  <a:lnTo>
                    <a:pt x="0" y="646175"/>
                  </a:lnTo>
                  <a:lnTo>
                    <a:pt x="8859012" y="646175"/>
                  </a:lnTo>
                  <a:lnTo>
                    <a:pt x="8859012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8739" y="5689498"/>
            <a:ext cx="8559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b="1">
                <a:latin typeface="Arial"/>
                <a:cs typeface="Arial"/>
              </a:rPr>
              <a:t>model </a:t>
            </a:r>
            <a:r>
              <a:rPr dirty="0" sz="1800" spc="-5">
                <a:latin typeface="Arial"/>
                <a:cs typeface="Arial"/>
              </a:rPr>
              <a:t>presents a placeholder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hold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information </a:t>
            </a:r>
            <a:r>
              <a:rPr dirty="0" sz="1800" spc="-10">
                <a:latin typeface="Arial"/>
                <a:cs typeface="Arial"/>
              </a:rPr>
              <a:t>you </a:t>
            </a:r>
            <a:r>
              <a:rPr dirty="0" sz="1800" spc="-15">
                <a:latin typeface="Arial"/>
                <a:cs typeface="Arial"/>
              </a:rPr>
              <a:t>want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display on </a:t>
            </a:r>
            <a:r>
              <a:rPr dirty="0" sz="180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4940" y="6561835"/>
            <a:ext cx="34163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7955">
              <a:lnSpc>
                <a:spcPts val="1275"/>
              </a:lnSpc>
            </a:pPr>
            <a:fld id="{81D60167-4931-47E6-BA6A-407CBD079E47}" type="slidenum">
              <a:rPr dirty="0" sz="1200" b="1">
                <a:solidFill>
                  <a:srgbClr val="888888"/>
                </a:solidFill>
                <a:latin typeface="Carlito"/>
                <a:cs typeface="Carlito"/>
              </a:rPr>
              <a:t>15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247" y="6600850"/>
            <a:ext cx="30149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Huawei Technologies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Co.,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Ltd.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rights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reserved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115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4779" y="6380175"/>
            <a:ext cx="3022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Huawei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Technologies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Co.,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Ltd.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All rights</a:t>
            </a:r>
            <a:r>
              <a:rPr dirty="0" sz="1200" spc="-3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reserved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2221" y="6380175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888888"/>
                </a:solidFill>
                <a:latin typeface="Carlito"/>
                <a:cs typeface="Carlito"/>
              </a:rPr>
              <a:t>16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0"/>
            <a:ext cx="8746236" cy="5977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87196" y="3486911"/>
            <a:ext cx="7560945" cy="585470"/>
          </a:xfrm>
          <a:prstGeom prst="rect">
            <a:avLst/>
          </a:prstGeom>
          <a:solidFill>
            <a:srgbClr val="B7DEE8"/>
          </a:solidFill>
        </p:spPr>
        <p:txBody>
          <a:bodyPr wrap="square" lIns="0" tIns="4127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dirty="0" sz="1600" spc="-20" b="1">
                <a:latin typeface="Arial"/>
                <a:cs typeface="Arial"/>
              </a:rPr>
              <a:t>&lt;%@ </a:t>
            </a:r>
            <a:r>
              <a:rPr dirty="0" sz="1600" spc="-5" b="1">
                <a:latin typeface="Arial"/>
                <a:cs typeface="Arial"/>
              </a:rPr>
              <a:t>page language=</a:t>
            </a:r>
            <a:r>
              <a:rPr dirty="0" sz="1600" spc="-5" b="1" i="1">
                <a:latin typeface="Arial"/>
                <a:cs typeface="Arial"/>
              </a:rPr>
              <a:t>"java" </a:t>
            </a:r>
            <a:r>
              <a:rPr dirty="0" sz="1600" spc="-10" b="1" i="1">
                <a:latin typeface="Arial"/>
                <a:cs typeface="Arial"/>
              </a:rPr>
              <a:t>contentType="text/html;</a:t>
            </a:r>
            <a:r>
              <a:rPr dirty="0" sz="1600" spc="240" b="1" i="1">
                <a:latin typeface="Arial"/>
                <a:cs typeface="Arial"/>
              </a:rPr>
              <a:t> </a:t>
            </a:r>
            <a:r>
              <a:rPr dirty="0" sz="1600" spc="-5" b="1" i="1">
                <a:latin typeface="Arial"/>
                <a:cs typeface="Arial"/>
              </a:rPr>
              <a:t>charset=ISO-8859-1"</a:t>
            </a:r>
            <a:endParaRPr sz="1600">
              <a:latin typeface="Arial"/>
              <a:cs typeface="Arial"/>
            </a:endParaRPr>
          </a:p>
          <a:p>
            <a:pPr marL="320675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pageEncoding=</a:t>
            </a:r>
            <a:r>
              <a:rPr dirty="0" sz="1600" spc="-5" b="1" i="1">
                <a:latin typeface="Arial"/>
                <a:cs typeface="Arial"/>
              </a:rPr>
              <a:t>"ISO-8859-1"</a:t>
            </a:r>
            <a:r>
              <a:rPr dirty="0" sz="1600" spc="70" b="1" i="1">
                <a:latin typeface="Arial"/>
                <a:cs typeface="Arial"/>
              </a:rPr>
              <a:t> </a:t>
            </a:r>
            <a:r>
              <a:rPr dirty="0" sz="1600" spc="-5" b="1" i="1">
                <a:solidFill>
                  <a:srgbClr val="FF0000"/>
                </a:solidFill>
                <a:latin typeface="Arial"/>
                <a:cs typeface="Arial"/>
              </a:rPr>
              <a:t>isELIgnored="false"%</a:t>
            </a:r>
            <a:r>
              <a:rPr dirty="0" sz="1600" spc="-5" b="1" i="1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3628" y="4174235"/>
            <a:ext cx="4104640" cy="1569720"/>
          </a:xfrm>
          <a:prstGeom prst="rect">
            <a:avLst/>
          </a:prstGeom>
          <a:solidFill>
            <a:srgbClr val="B7DEE8"/>
          </a:solidFill>
        </p:spPr>
        <p:txBody>
          <a:bodyPr wrap="square" lIns="0" tIns="41910" rIns="0" bIns="0" rtlCol="0" vert="horz">
            <a:spAutoFit/>
          </a:bodyPr>
          <a:lstStyle/>
          <a:p>
            <a:pPr marL="92710" marR="127000">
              <a:lnSpc>
                <a:spcPct val="100000"/>
              </a:lnSpc>
              <a:spcBef>
                <a:spcPts val="330"/>
              </a:spcBef>
            </a:pPr>
            <a:r>
              <a:rPr dirty="0" sz="1600" spc="-5">
                <a:latin typeface="Arial"/>
                <a:cs typeface="Arial"/>
              </a:rPr>
              <a:t>If </a:t>
            </a:r>
            <a:r>
              <a:rPr dirty="0" sz="1600" spc="-10">
                <a:latin typeface="Arial"/>
                <a:cs typeface="Arial"/>
              </a:rPr>
              <a:t>you </a:t>
            </a:r>
            <a:r>
              <a:rPr dirty="0" sz="1600" spc="-5">
                <a:latin typeface="Arial"/>
                <a:cs typeface="Arial"/>
              </a:rPr>
              <a:t>are using the </a:t>
            </a:r>
            <a:r>
              <a:rPr dirty="0" sz="1600" spc="-5" b="1">
                <a:latin typeface="Arial"/>
                <a:cs typeface="Arial"/>
              </a:rPr>
              <a:t>old JSP 1.2  </a:t>
            </a:r>
            <a:r>
              <a:rPr dirty="0" sz="1600" spc="-15" b="1">
                <a:latin typeface="Arial"/>
                <a:cs typeface="Arial"/>
              </a:rPr>
              <a:t>descriptor, </a:t>
            </a:r>
            <a:r>
              <a:rPr dirty="0" sz="1600" spc="-5" b="1">
                <a:latin typeface="Arial"/>
                <a:cs typeface="Arial"/>
              </a:rPr>
              <a:t>defined by DTD </a:t>
            </a:r>
            <a:r>
              <a:rPr dirty="0" sz="1600" spc="-5">
                <a:latin typeface="Arial"/>
                <a:cs typeface="Arial"/>
              </a:rPr>
              <a:t>,for example  </a:t>
            </a:r>
            <a:r>
              <a:rPr dirty="0" sz="1600" b="1">
                <a:latin typeface="Arial"/>
                <a:cs typeface="Arial"/>
              </a:rPr>
              <a:t>web.xml </a:t>
            </a:r>
            <a:r>
              <a:rPr dirty="0" sz="1600" spc="-5" b="1">
                <a:latin typeface="Arial"/>
                <a:cs typeface="Arial"/>
              </a:rPr>
              <a:t>, </a:t>
            </a:r>
            <a:r>
              <a:rPr dirty="0" sz="1600" spc="-5">
                <a:latin typeface="Arial"/>
                <a:cs typeface="Arial"/>
              </a:rPr>
              <a:t>The EL is disabled or ignored by  default, </a:t>
            </a:r>
            <a:r>
              <a:rPr dirty="0" sz="1600" spc="-10">
                <a:latin typeface="Arial"/>
                <a:cs typeface="Arial"/>
              </a:rPr>
              <a:t>you </a:t>
            </a:r>
            <a:r>
              <a:rPr dirty="0" sz="1600" spc="-5">
                <a:latin typeface="Arial"/>
                <a:cs typeface="Arial"/>
              </a:rPr>
              <a:t>have to enable it </a:t>
            </a:r>
            <a:r>
              <a:rPr dirty="0" sz="1600" spc="-20">
                <a:latin typeface="Arial"/>
                <a:cs typeface="Arial"/>
              </a:rPr>
              <a:t>manually, </a:t>
            </a:r>
            <a:r>
              <a:rPr dirty="0" sz="1600" spc="-5">
                <a:latin typeface="Arial"/>
                <a:cs typeface="Arial"/>
              </a:rPr>
              <a:t>so  that it </a:t>
            </a:r>
            <a:r>
              <a:rPr dirty="0" sz="1600" spc="-10">
                <a:latin typeface="Arial"/>
                <a:cs typeface="Arial"/>
              </a:rPr>
              <a:t>will </a:t>
            </a:r>
            <a:r>
              <a:rPr dirty="0" sz="1600" spc="-5">
                <a:latin typeface="Arial"/>
                <a:cs typeface="Arial"/>
              </a:rPr>
              <a:t>outputs the value store in the  “msg”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model.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188" y="6387795"/>
            <a:ext cx="27793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888888"/>
                </a:solidFill>
                <a:latin typeface="Carlito"/>
                <a:cs typeface="Carlito"/>
              </a:rPr>
              <a:t>Huawei </a:t>
            </a:r>
            <a:r>
              <a:rPr dirty="0" sz="1100" spc="-5">
                <a:solidFill>
                  <a:srgbClr val="888888"/>
                </a:solidFill>
                <a:latin typeface="Carlito"/>
                <a:cs typeface="Carlito"/>
              </a:rPr>
              <a:t>Technologies Co., </a:t>
            </a:r>
            <a:r>
              <a:rPr dirty="0" sz="1100">
                <a:solidFill>
                  <a:srgbClr val="888888"/>
                </a:solidFill>
                <a:latin typeface="Carlito"/>
                <a:cs typeface="Carlito"/>
              </a:rPr>
              <a:t>Ltd. </a:t>
            </a:r>
            <a:r>
              <a:rPr dirty="0" sz="1100" spc="-5">
                <a:solidFill>
                  <a:srgbClr val="888888"/>
                </a:solidFill>
                <a:latin typeface="Carlito"/>
                <a:cs typeface="Carlito"/>
              </a:rPr>
              <a:t>All rights</a:t>
            </a:r>
            <a:r>
              <a:rPr dirty="0" sz="1100" spc="-8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100">
                <a:solidFill>
                  <a:srgbClr val="888888"/>
                </a:solidFill>
                <a:latin typeface="Carlito"/>
                <a:cs typeface="Carlito"/>
              </a:rPr>
              <a:t>reserved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2221" y="6380175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888888"/>
                </a:solidFill>
                <a:latin typeface="Carlito"/>
                <a:cs typeface="Carlito"/>
              </a:rPr>
              <a:t>17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116" y="754380"/>
            <a:ext cx="3567555" cy="5327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35196" y="771144"/>
            <a:ext cx="4780788" cy="428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02407" y="5800344"/>
            <a:ext cx="6533515" cy="368935"/>
          </a:xfrm>
          <a:custGeom>
            <a:avLst/>
            <a:gdLst/>
            <a:ahLst/>
            <a:cxnLst/>
            <a:rect l="l" t="t" r="r" b="b"/>
            <a:pathLst>
              <a:path w="6533515" h="368935">
                <a:moveTo>
                  <a:pt x="6533388" y="0"/>
                </a:moveTo>
                <a:lnTo>
                  <a:pt x="0" y="0"/>
                </a:lnTo>
                <a:lnTo>
                  <a:pt x="0" y="368807"/>
                </a:lnTo>
                <a:lnTo>
                  <a:pt x="6533388" y="368807"/>
                </a:lnTo>
                <a:lnTo>
                  <a:pt x="6533388" y="0"/>
                </a:lnTo>
                <a:close/>
              </a:path>
            </a:pathLst>
          </a:custGeom>
          <a:solidFill>
            <a:srgbClr val="C3D5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81148" y="5828182"/>
            <a:ext cx="4589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http://localhost:8080/WebAppDemo/hello2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9144000" y="0"/>
                </a:moveTo>
                <a:lnTo>
                  <a:pt x="0" y="0"/>
                </a:lnTo>
                <a:lnTo>
                  <a:pt x="0" y="620267"/>
                </a:lnTo>
                <a:lnTo>
                  <a:pt x="9144000" y="620267"/>
                </a:lnTo>
                <a:lnTo>
                  <a:pt x="9144000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59785" y="0"/>
            <a:ext cx="34220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 b="1">
                <a:latin typeface="Carlito"/>
                <a:cs typeface="Carlito"/>
              </a:rPr>
              <a:t>WebAppDemo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0681" y="6417665"/>
            <a:ext cx="30149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Huawei Technologies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Co.,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Ltd.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rights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reserved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4940" y="6416446"/>
            <a:ext cx="303530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9855">
              <a:lnSpc>
                <a:spcPts val="1255"/>
              </a:lnSpc>
            </a:pPr>
            <a:fld id="{81D60167-4931-47E6-BA6A-407CBD079E47}" type="slidenum">
              <a:rPr dirty="0" sz="1200" b="1">
                <a:solidFill>
                  <a:srgbClr val="888888"/>
                </a:solidFill>
                <a:latin typeface="Carlito"/>
                <a:cs typeface="Carlito"/>
              </a:rPr>
              <a:t>18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9144000" y="0"/>
                </a:moveTo>
                <a:lnTo>
                  <a:pt x="0" y="0"/>
                </a:lnTo>
                <a:lnTo>
                  <a:pt x="0" y="620267"/>
                </a:lnTo>
                <a:lnTo>
                  <a:pt x="9144000" y="620267"/>
                </a:lnTo>
                <a:lnTo>
                  <a:pt x="9144000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2350" y="0"/>
            <a:ext cx="201803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 b="1">
                <a:latin typeface="Carlito"/>
                <a:cs typeface="Carlito"/>
              </a:rPr>
              <a:t>web.xml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908303"/>
            <a:ext cx="9144000" cy="4893945"/>
          </a:xfrm>
          <a:custGeom>
            <a:avLst/>
            <a:gdLst/>
            <a:ahLst/>
            <a:cxnLst/>
            <a:rect l="l" t="t" r="r" b="b"/>
            <a:pathLst>
              <a:path w="9144000" h="4893945">
                <a:moveTo>
                  <a:pt x="9144000" y="0"/>
                </a:moveTo>
                <a:lnTo>
                  <a:pt x="0" y="0"/>
                </a:lnTo>
                <a:lnTo>
                  <a:pt x="0" y="4893564"/>
                </a:lnTo>
                <a:lnTo>
                  <a:pt x="9144000" y="4893564"/>
                </a:lnTo>
                <a:lnTo>
                  <a:pt x="9144000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935863"/>
            <a:ext cx="8569960" cy="4782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C00000"/>
                </a:solidFill>
                <a:latin typeface="Arial"/>
                <a:cs typeface="Arial"/>
              </a:rPr>
              <a:t>&lt;!DOCTYPE </a:t>
            </a:r>
            <a:r>
              <a:rPr dirty="0" sz="1800" spc="5" b="1">
                <a:solidFill>
                  <a:srgbClr val="C00000"/>
                </a:solidFill>
                <a:latin typeface="Arial"/>
                <a:cs typeface="Arial"/>
              </a:rPr>
              <a:t>web-app</a:t>
            </a:r>
            <a:r>
              <a:rPr dirty="0" sz="1800" spc="-4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C00000"/>
                </a:solidFill>
                <a:latin typeface="Arial"/>
                <a:cs typeface="Arial"/>
              </a:rPr>
              <a:t>PUBLIC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dirty="0" sz="1800" spc="-5" b="1">
                <a:solidFill>
                  <a:srgbClr val="C00000"/>
                </a:solidFill>
                <a:latin typeface="Arial"/>
                <a:cs typeface="Arial"/>
              </a:rPr>
              <a:t>"-//Sun Microsystems, </a:t>
            </a:r>
            <a:r>
              <a:rPr dirty="0" sz="1800" b="1">
                <a:solidFill>
                  <a:srgbClr val="C00000"/>
                </a:solidFill>
                <a:latin typeface="Arial"/>
                <a:cs typeface="Arial"/>
              </a:rPr>
              <a:t>Inc.//DTD </a:t>
            </a:r>
            <a:r>
              <a:rPr dirty="0" sz="1800" spc="-15" b="1">
                <a:solidFill>
                  <a:srgbClr val="C00000"/>
                </a:solidFill>
                <a:latin typeface="Arial"/>
                <a:cs typeface="Arial"/>
              </a:rPr>
              <a:t>Web </a:t>
            </a:r>
            <a:r>
              <a:rPr dirty="0" sz="1800" spc="-10" b="1">
                <a:solidFill>
                  <a:srgbClr val="C00000"/>
                </a:solidFill>
                <a:latin typeface="Arial"/>
                <a:cs typeface="Arial"/>
              </a:rPr>
              <a:t>Application</a:t>
            </a:r>
            <a:r>
              <a:rPr dirty="0" sz="18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C00000"/>
                </a:solidFill>
                <a:latin typeface="Arial"/>
                <a:cs typeface="Arial"/>
              </a:rPr>
              <a:t>2.3//EN"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dirty="0" sz="1800" spc="-5" b="1">
                <a:solidFill>
                  <a:srgbClr val="C00000"/>
                </a:solidFill>
                <a:latin typeface="Arial"/>
                <a:cs typeface="Arial"/>
                <a:hlinkClick r:id="rId2"/>
              </a:rPr>
              <a:t>"http://java.sun.com/dtd/</a:t>
            </a:r>
            <a:r>
              <a:rPr dirty="0" sz="1800" spc="-5" b="1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dirty="0" sz="1800" spc="-5" b="1">
                <a:solidFill>
                  <a:srgbClr val="C00000"/>
                </a:solidFill>
                <a:latin typeface="Arial"/>
                <a:cs typeface="Arial"/>
                <a:hlinkClick r:id="rId2"/>
              </a:rPr>
              <a:t>eb-app_2_3.dtd"</a:t>
            </a:r>
            <a:r>
              <a:rPr dirty="0" sz="1800" spc="-30" b="1">
                <a:solidFill>
                  <a:srgbClr val="C00000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800" b="1">
                <a:solidFill>
                  <a:srgbClr val="C0000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Arial"/>
                <a:cs typeface="Arial"/>
              </a:rPr>
              <a:t>&lt;web-app&gt;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&lt;display-name&gt;Archetype Created </a:t>
            </a:r>
            <a:r>
              <a:rPr dirty="0" sz="1800" spc="-15" b="1">
                <a:latin typeface="Arial"/>
                <a:cs typeface="Arial"/>
              </a:rPr>
              <a:t>Web</a:t>
            </a:r>
            <a:r>
              <a:rPr dirty="0" sz="1800" spc="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Application&lt;/display-name&gt;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&lt;</a:t>
            </a:r>
            <a:r>
              <a:rPr dirty="0" sz="1700" spc="-5" b="1">
                <a:latin typeface="Arial"/>
                <a:cs typeface="Arial"/>
              </a:rPr>
              <a:t>servlet&gt;</a:t>
            </a:r>
            <a:endParaRPr sz="1700">
              <a:latin typeface="Arial"/>
              <a:cs typeface="Arial"/>
            </a:endParaRPr>
          </a:p>
          <a:p>
            <a:pPr marL="589915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latin typeface="Arial"/>
                <a:cs typeface="Arial"/>
              </a:rPr>
              <a:t>&lt;servlet-name&gt;mvc-dispatcher&lt;/servlet-name&gt;</a:t>
            </a:r>
            <a:endParaRPr sz="16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20"/>
              </a:spcBef>
            </a:pPr>
            <a:r>
              <a:rPr dirty="0" sz="1600" spc="-5" b="1">
                <a:latin typeface="Arial"/>
                <a:cs typeface="Arial"/>
              </a:rPr>
              <a:t>&lt;servlet-class&gt;org.springframework.web.servlet.DispatcherServlet&lt;/servlet-class&gt;</a:t>
            </a:r>
            <a:endParaRPr sz="1600">
              <a:latin typeface="Arial"/>
              <a:cs typeface="Arial"/>
            </a:endParaRPr>
          </a:p>
          <a:p>
            <a:pPr marL="584200">
              <a:lnSpc>
                <a:spcPts val="1920"/>
              </a:lnSpc>
            </a:pPr>
            <a:r>
              <a:rPr dirty="0" sz="1600" spc="-5" b="1">
                <a:latin typeface="Arial"/>
                <a:cs typeface="Arial"/>
              </a:rPr>
              <a:t>&lt;load-on-startup&gt;1&lt;/load-on-startup&gt;</a:t>
            </a:r>
            <a:endParaRPr sz="1600">
              <a:latin typeface="Arial"/>
              <a:cs typeface="Arial"/>
            </a:endParaRPr>
          </a:p>
          <a:p>
            <a:pPr marL="132715">
              <a:lnSpc>
                <a:spcPts val="2039"/>
              </a:lnSpc>
            </a:pPr>
            <a:r>
              <a:rPr dirty="0" sz="1700" spc="-10" b="1">
                <a:latin typeface="Arial"/>
                <a:cs typeface="Arial"/>
              </a:rPr>
              <a:t>&lt;/servlet&gt;</a:t>
            </a:r>
            <a:endParaRPr sz="1700">
              <a:latin typeface="Arial"/>
              <a:cs typeface="Arial"/>
            </a:endParaRPr>
          </a:p>
          <a:p>
            <a:pPr marL="132715">
              <a:lnSpc>
                <a:spcPct val="100000"/>
              </a:lnSpc>
              <a:spcBef>
                <a:spcPts val="5"/>
              </a:spcBef>
            </a:pPr>
            <a:r>
              <a:rPr dirty="0" sz="1700" spc="-5" b="1">
                <a:latin typeface="Arial"/>
                <a:cs typeface="Arial"/>
              </a:rPr>
              <a:t>&lt;servlet-mapping&gt;</a:t>
            </a:r>
            <a:endParaRPr sz="1700">
              <a:latin typeface="Arial"/>
              <a:cs typeface="Arial"/>
            </a:endParaRPr>
          </a:p>
          <a:p>
            <a:pPr marL="589915">
              <a:lnSpc>
                <a:spcPct val="100000"/>
              </a:lnSpc>
            </a:pPr>
            <a:r>
              <a:rPr dirty="0" sz="1700" spc="-5" b="1">
                <a:latin typeface="Arial"/>
                <a:cs typeface="Arial"/>
              </a:rPr>
              <a:t>&lt;servlet-name&gt;mvc-dispatcher&lt;/servlet-name&gt;</a:t>
            </a:r>
            <a:endParaRPr sz="1700">
              <a:latin typeface="Arial"/>
              <a:cs typeface="Arial"/>
            </a:endParaRPr>
          </a:p>
          <a:p>
            <a:pPr marL="589915">
              <a:lnSpc>
                <a:spcPct val="100000"/>
              </a:lnSpc>
            </a:pPr>
            <a:r>
              <a:rPr dirty="0" sz="1700" spc="-5" b="1">
                <a:latin typeface="Arial"/>
                <a:cs typeface="Arial"/>
              </a:rPr>
              <a:t>&lt;url-pattern&gt;/&lt;/url-pattern&gt;</a:t>
            </a:r>
            <a:endParaRPr sz="1700">
              <a:latin typeface="Arial"/>
              <a:cs typeface="Arial"/>
            </a:endParaRPr>
          </a:p>
          <a:p>
            <a:pPr marL="132715">
              <a:lnSpc>
                <a:spcPct val="100000"/>
              </a:lnSpc>
            </a:pPr>
            <a:r>
              <a:rPr dirty="0" sz="1700" spc="-5" b="1">
                <a:latin typeface="Arial"/>
                <a:cs typeface="Arial"/>
              </a:rPr>
              <a:t>&lt;/servlet-mapping&gt;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&lt;/web-app&gt;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681" y="6417665"/>
            <a:ext cx="30149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Huawei Technologies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Co.,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Ltd.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rights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reserved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4940" y="6416446"/>
            <a:ext cx="303530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9855">
              <a:lnSpc>
                <a:spcPts val="1255"/>
              </a:lnSpc>
            </a:pPr>
            <a:fld id="{81D60167-4931-47E6-BA6A-407CBD079E47}" type="slidenum">
              <a:rPr dirty="0" sz="1200" b="1">
                <a:solidFill>
                  <a:srgbClr val="888888"/>
                </a:solidFill>
                <a:latin typeface="Carlito"/>
                <a:cs typeface="Carlito"/>
              </a:rPr>
              <a:t>18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69491"/>
            <a:ext cx="9144000" cy="2447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0681" y="6417665"/>
            <a:ext cx="30149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Huawei Technologies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Co.,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Ltd.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rights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reserved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383"/>
            <a:ext cx="9072880" cy="620395"/>
          </a:xfrm>
          <a:custGeom>
            <a:avLst/>
            <a:gdLst/>
            <a:ahLst/>
            <a:cxnLst/>
            <a:rect l="l" t="t" r="r" b="b"/>
            <a:pathLst>
              <a:path w="9072880" h="620395">
                <a:moveTo>
                  <a:pt x="9072372" y="0"/>
                </a:moveTo>
                <a:lnTo>
                  <a:pt x="0" y="0"/>
                </a:lnTo>
                <a:lnTo>
                  <a:pt x="0" y="620268"/>
                </a:lnTo>
                <a:lnTo>
                  <a:pt x="9072372" y="620268"/>
                </a:lnTo>
                <a:lnTo>
                  <a:pt x="9072372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6916" y="0"/>
            <a:ext cx="20167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 b="1">
                <a:latin typeface="Carlito"/>
                <a:cs typeface="Carlito"/>
              </a:rPr>
              <a:t>w</a:t>
            </a:r>
            <a:r>
              <a:rPr dirty="0" spc="-5" b="1">
                <a:latin typeface="Carlito"/>
                <a:cs typeface="Carlito"/>
              </a:rPr>
              <a:t>eb.xml</a:t>
            </a:r>
          </a:p>
        </p:txBody>
      </p:sp>
      <p:sp>
        <p:nvSpPr>
          <p:cNvPr id="4" name="object 4"/>
          <p:cNvSpPr/>
          <p:nvPr/>
        </p:nvSpPr>
        <p:spPr>
          <a:xfrm>
            <a:off x="179831" y="836675"/>
            <a:ext cx="8892540" cy="5140960"/>
          </a:xfrm>
          <a:custGeom>
            <a:avLst/>
            <a:gdLst/>
            <a:ahLst/>
            <a:cxnLst/>
            <a:rect l="l" t="t" r="r" b="b"/>
            <a:pathLst>
              <a:path w="8892540" h="5140960">
                <a:moveTo>
                  <a:pt x="8892540" y="0"/>
                </a:moveTo>
                <a:lnTo>
                  <a:pt x="0" y="0"/>
                </a:lnTo>
                <a:lnTo>
                  <a:pt x="0" y="5140452"/>
                </a:lnTo>
                <a:lnTo>
                  <a:pt x="8892540" y="5140452"/>
                </a:lnTo>
                <a:lnTo>
                  <a:pt x="8892540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8267" y="862330"/>
            <a:ext cx="8602980" cy="5027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JSP</a:t>
            </a:r>
            <a:r>
              <a:rPr dirty="0" sz="2000" spc="-5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C00000"/>
                </a:solidFill>
                <a:latin typeface="Arial"/>
                <a:cs typeface="Arial"/>
              </a:rPr>
              <a:t>1.2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15">
                <a:latin typeface="Arial"/>
                <a:cs typeface="Arial"/>
              </a:rPr>
              <a:t>you </a:t>
            </a:r>
            <a:r>
              <a:rPr dirty="0" sz="1800" spc="-5">
                <a:latin typeface="Arial"/>
                <a:cs typeface="Arial"/>
              </a:rPr>
              <a:t>are using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b="1">
                <a:latin typeface="Arial"/>
                <a:cs typeface="Arial"/>
              </a:rPr>
              <a:t>old </a:t>
            </a:r>
            <a:r>
              <a:rPr dirty="0" sz="1800" spc="-5" b="1">
                <a:latin typeface="Arial"/>
                <a:cs typeface="Arial"/>
              </a:rPr>
              <a:t>JSP 1.2 </a:t>
            </a:r>
            <a:r>
              <a:rPr dirty="0" sz="1800" spc="-10" b="1">
                <a:latin typeface="Arial"/>
                <a:cs typeface="Arial"/>
              </a:rPr>
              <a:t>descriptor, </a:t>
            </a:r>
            <a:r>
              <a:rPr dirty="0" sz="1800" b="1">
                <a:latin typeface="Arial"/>
                <a:cs typeface="Arial"/>
              </a:rPr>
              <a:t>defined by DTD </a:t>
            </a:r>
            <a:r>
              <a:rPr dirty="0" sz="1800">
                <a:latin typeface="Arial"/>
                <a:cs typeface="Arial"/>
              </a:rPr>
              <a:t>,for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example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web.xml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44894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&lt;!DOCTYPE </a:t>
            </a:r>
            <a:r>
              <a:rPr dirty="0" sz="1800" spc="-10">
                <a:latin typeface="Arial"/>
                <a:cs typeface="Arial"/>
              </a:rPr>
              <a:t>web-app </a:t>
            </a:r>
            <a:r>
              <a:rPr dirty="0" sz="1800" spc="-5">
                <a:latin typeface="Arial"/>
                <a:cs typeface="Arial"/>
              </a:rPr>
              <a:t>PUBLIC "-//Sun Microsystems, </a:t>
            </a:r>
            <a:r>
              <a:rPr dirty="0" sz="1800">
                <a:latin typeface="Arial"/>
                <a:cs typeface="Arial"/>
              </a:rPr>
              <a:t>Inc.//DTD </a:t>
            </a:r>
            <a:r>
              <a:rPr dirty="0" sz="1800" spc="-15">
                <a:latin typeface="Arial"/>
                <a:cs typeface="Arial"/>
              </a:rPr>
              <a:t>Web </a:t>
            </a:r>
            <a:r>
              <a:rPr dirty="0" sz="1800" spc="-5">
                <a:latin typeface="Arial"/>
                <a:cs typeface="Arial"/>
              </a:rPr>
              <a:t>Application  2.3//EN" </a:t>
            </a:r>
            <a:r>
              <a:rPr dirty="0" sz="1800" spc="-5">
                <a:latin typeface="Arial"/>
                <a:cs typeface="Arial"/>
                <a:hlinkClick r:id="rId2"/>
              </a:rPr>
              <a:t>"http://java.sun.com/dtd/web</a:t>
            </a:r>
            <a:r>
              <a:rPr dirty="0" sz="1800" spc="-5">
                <a:latin typeface="Arial"/>
                <a:cs typeface="Arial"/>
              </a:rPr>
              <a:t>-</a:t>
            </a:r>
            <a:r>
              <a:rPr dirty="0" sz="1800" spc="-5">
                <a:latin typeface="Arial"/>
                <a:cs typeface="Arial"/>
                <a:hlinkClick r:id="rId2"/>
              </a:rPr>
              <a:t>app_2_3.dtd"</a:t>
            </a:r>
            <a:r>
              <a:rPr dirty="0" sz="1800" spc="50">
                <a:latin typeface="Arial"/>
                <a:cs typeface="Arial"/>
                <a:hlinkClick r:id="rId2"/>
              </a:rPr>
              <a:t> </a:t>
            </a:r>
            <a:r>
              <a:rPr dirty="0" sz="180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&lt;web-app&gt;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//...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&lt;/web-app&gt;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EL is disabled or ignored by default, </a:t>
            </a:r>
            <a:r>
              <a:rPr dirty="0" sz="1800" spc="-10">
                <a:latin typeface="Arial"/>
                <a:cs typeface="Arial"/>
              </a:rPr>
              <a:t>you </a:t>
            </a:r>
            <a:r>
              <a:rPr dirty="0" sz="1800" spc="-5">
                <a:latin typeface="Arial"/>
                <a:cs typeface="Arial"/>
              </a:rPr>
              <a:t>have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enable </a:t>
            </a:r>
            <a:r>
              <a:rPr dirty="0" sz="1800">
                <a:latin typeface="Arial"/>
                <a:cs typeface="Arial"/>
              </a:rPr>
              <a:t>it </a:t>
            </a:r>
            <a:r>
              <a:rPr dirty="0" sz="1800" spc="-25">
                <a:latin typeface="Arial"/>
                <a:cs typeface="Arial"/>
              </a:rPr>
              <a:t>manually, </a:t>
            </a:r>
            <a:r>
              <a:rPr dirty="0" sz="1800" spc="-5">
                <a:latin typeface="Arial"/>
                <a:cs typeface="Arial"/>
              </a:rPr>
              <a:t>so that it </a:t>
            </a:r>
            <a:r>
              <a:rPr dirty="0" sz="1800" spc="-15">
                <a:latin typeface="Arial"/>
                <a:cs typeface="Arial"/>
              </a:rPr>
              <a:t>will  </a:t>
            </a:r>
            <a:r>
              <a:rPr dirty="0" sz="1800" spc="-5">
                <a:latin typeface="Arial"/>
                <a:cs typeface="Arial"/>
              </a:rPr>
              <a:t>outputs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value </a:t>
            </a:r>
            <a:r>
              <a:rPr dirty="0" sz="1800">
                <a:latin typeface="Arial"/>
                <a:cs typeface="Arial"/>
              </a:rPr>
              <a:t>store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“message”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model.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&lt;%@ taglib prefix="c" </a:t>
            </a:r>
            <a:r>
              <a:rPr dirty="0" sz="1800">
                <a:latin typeface="Arial"/>
                <a:cs typeface="Arial"/>
              </a:rPr>
              <a:t>uri=</a:t>
            </a:r>
            <a:r>
              <a:rPr dirty="0" sz="1800">
                <a:latin typeface="Arial"/>
                <a:cs typeface="Arial"/>
                <a:hlinkClick r:id="rId3"/>
              </a:rPr>
              <a:t>"http:/</a:t>
            </a:r>
            <a:r>
              <a:rPr dirty="0" sz="1800">
                <a:latin typeface="Arial"/>
                <a:cs typeface="Arial"/>
              </a:rPr>
              <a:t>/</a:t>
            </a:r>
            <a:r>
              <a:rPr dirty="0" sz="1800">
                <a:latin typeface="Arial"/>
                <a:cs typeface="Arial"/>
                <a:hlinkClick r:id="rId3"/>
              </a:rPr>
              <a:t>java.sun.com/jsp/jstl/core"</a:t>
            </a:r>
            <a:r>
              <a:rPr dirty="0" sz="1800" spc="40">
                <a:latin typeface="Arial"/>
                <a:cs typeface="Arial"/>
                <a:hlinkClick r:id="rId3"/>
              </a:rPr>
              <a:t> </a:t>
            </a:r>
            <a:r>
              <a:rPr dirty="0" sz="1800" spc="-35">
                <a:latin typeface="Arial"/>
                <a:cs typeface="Arial"/>
              </a:rPr>
              <a:t>%</a:t>
            </a:r>
            <a:r>
              <a:rPr dirty="0" sz="1800" spc="-35" b="1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&lt;html&gt;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&lt;head&gt; </a:t>
            </a:r>
            <a:r>
              <a:rPr dirty="0" sz="1800" spc="-10" b="1">
                <a:solidFill>
                  <a:srgbClr val="C00000"/>
                </a:solidFill>
                <a:latin typeface="Arial"/>
                <a:cs typeface="Arial"/>
              </a:rPr>
              <a:t>&lt;%@ </a:t>
            </a:r>
            <a:r>
              <a:rPr dirty="0" sz="1800" b="1">
                <a:solidFill>
                  <a:srgbClr val="C00000"/>
                </a:solidFill>
                <a:latin typeface="Arial"/>
                <a:cs typeface="Arial"/>
              </a:rPr>
              <a:t>page isELIgnored="false" </a:t>
            </a:r>
            <a:r>
              <a:rPr dirty="0" sz="1800" spc="-15" b="1">
                <a:solidFill>
                  <a:srgbClr val="C00000"/>
                </a:solidFill>
                <a:latin typeface="Arial"/>
                <a:cs typeface="Arial"/>
              </a:rPr>
              <a:t>%&gt;</a:t>
            </a:r>
            <a:r>
              <a:rPr dirty="0" sz="180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&lt;/head&gt;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&lt;body&gt; </a:t>
            </a:r>
            <a:r>
              <a:rPr dirty="0" sz="1800" spc="-5">
                <a:latin typeface="Arial"/>
                <a:cs typeface="Arial"/>
              </a:rPr>
              <a:t>${message} </a:t>
            </a:r>
            <a:r>
              <a:rPr dirty="0" sz="1800" spc="-5" b="1">
                <a:latin typeface="Arial"/>
                <a:cs typeface="Arial"/>
              </a:rPr>
              <a:t>&lt;/body&gt;</a:t>
            </a:r>
            <a:r>
              <a:rPr dirty="0" sz="1800" spc="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&lt;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/html&gt;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681" y="6417665"/>
            <a:ext cx="30149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Huawei Technologies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Co.,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Ltd.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rights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reserved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4940" y="6416446"/>
            <a:ext cx="303530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9855">
              <a:lnSpc>
                <a:spcPts val="1255"/>
              </a:lnSpc>
            </a:pPr>
            <a:fld id="{81D60167-4931-47E6-BA6A-407CBD079E47}" type="slidenum">
              <a:rPr dirty="0" sz="1200" b="1">
                <a:solidFill>
                  <a:srgbClr val="888888"/>
                </a:solidFill>
                <a:latin typeface="Carlito"/>
                <a:cs typeface="Carlito"/>
              </a:rPr>
              <a:t>18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9"/>
                </a:lnTo>
                <a:lnTo>
                  <a:pt x="9144000" y="548639"/>
                </a:lnTo>
                <a:lnTo>
                  <a:pt x="9144000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2350" y="0"/>
            <a:ext cx="20167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 b="1">
                <a:latin typeface="Carlito"/>
                <a:cs typeface="Carlito"/>
              </a:rPr>
              <a:t>w</a:t>
            </a:r>
            <a:r>
              <a:rPr dirty="0" spc="-5" b="1">
                <a:latin typeface="Carlito"/>
                <a:cs typeface="Carlito"/>
              </a:rPr>
              <a:t>eb.xml</a:t>
            </a:r>
          </a:p>
        </p:txBody>
      </p:sp>
      <p:sp>
        <p:nvSpPr>
          <p:cNvPr id="4" name="object 4"/>
          <p:cNvSpPr/>
          <p:nvPr/>
        </p:nvSpPr>
        <p:spPr>
          <a:xfrm>
            <a:off x="179831" y="836675"/>
            <a:ext cx="8892540" cy="4032885"/>
          </a:xfrm>
          <a:custGeom>
            <a:avLst/>
            <a:gdLst/>
            <a:ahLst/>
            <a:cxnLst/>
            <a:rect l="l" t="t" r="r" b="b"/>
            <a:pathLst>
              <a:path w="8892540" h="4032885">
                <a:moveTo>
                  <a:pt x="8892540" y="0"/>
                </a:moveTo>
                <a:lnTo>
                  <a:pt x="0" y="0"/>
                </a:lnTo>
                <a:lnTo>
                  <a:pt x="0" y="4032504"/>
                </a:lnTo>
                <a:lnTo>
                  <a:pt x="8892540" y="4032504"/>
                </a:lnTo>
                <a:lnTo>
                  <a:pt x="8892540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8267" y="862330"/>
            <a:ext cx="8350884" cy="39293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JSP</a:t>
            </a:r>
            <a:r>
              <a:rPr dirty="0" sz="2000" spc="-5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C00000"/>
                </a:solidFill>
                <a:latin typeface="Arial"/>
                <a:cs typeface="Arial"/>
              </a:rPr>
              <a:t>2.0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15">
                <a:latin typeface="Arial"/>
                <a:cs typeface="Arial"/>
              </a:rPr>
              <a:t>you </a:t>
            </a:r>
            <a:r>
              <a:rPr dirty="0" sz="1800" spc="-5">
                <a:latin typeface="Arial"/>
                <a:cs typeface="Arial"/>
              </a:rPr>
              <a:t>are using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standard JSP </a:t>
            </a:r>
            <a:r>
              <a:rPr dirty="0" sz="1800" b="1">
                <a:latin typeface="Arial"/>
                <a:cs typeface="Arial"/>
              </a:rPr>
              <a:t>2.0 </a:t>
            </a:r>
            <a:r>
              <a:rPr dirty="0" sz="1800" spc="-15" b="1">
                <a:latin typeface="Arial"/>
                <a:cs typeface="Arial"/>
              </a:rPr>
              <a:t>descriptor, </a:t>
            </a:r>
            <a:r>
              <a:rPr dirty="0" sz="1800" b="1">
                <a:latin typeface="Arial"/>
                <a:cs typeface="Arial"/>
              </a:rPr>
              <a:t>defined by </a:t>
            </a:r>
            <a:r>
              <a:rPr dirty="0" sz="1800" spc="10" b="1">
                <a:latin typeface="Arial"/>
                <a:cs typeface="Arial"/>
              </a:rPr>
              <a:t>w3c </a:t>
            </a:r>
            <a:r>
              <a:rPr dirty="0" sz="1800" spc="-5" b="1">
                <a:latin typeface="Arial"/>
                <a:cs typeface="Arial"/>
              </a:rPr>
              <a:t>schema </a:t>
            </a:r>
            <a:r>
              <a:rPr dirty="0" sz="1800" spc="-5">
                <a:latin typeface="Arial"/>
                <a:cs typeface="Arial"/>
              </a:rPr>
              <a:t>,for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example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web.xml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&lt;web-app </a:t>
            </a:r>
            <a:r>
              <a:rPr dirty="0" sz="1800" spc="-10">
                <a:latin typeface="Arial"/>
                <a:cs typeface="Arial"/>
              </a:rPr>
              <a:t>id="WebApp_ID" </a:t>
            </a:r>
            <a:r>
              <a:rPr dirty="0" sz="1800" spc="-5">
                <a:latin typeface="Arial"/>
                <a:cs typeface="Arial"/>
              </a:rPr>
              <a:t>version="2.4" xmlns</a:t>
            </a:r>
            <a:r>
              <a:rPr dirty="0" sz="1800" spc="-5">
                <a:latin typeface="Arial"/>
                <a:cs typeface="Arial"/>
                <a:hlinkClick r:id="rId2"/>
              </a:rPr>
              <a:t>="http://java.sun.com/xml/ns/j2</a:t>
            </a:r>
            <a:r>
              <a:rPr dirty="0" sz="1800" spc="-5">
                <a:latin typeface="Arial"/>
                <a:cs typeface="Arial"/>
              </a:rPr>
              <a:t>ee"  </a:t>
            </a:r>
            <a:r>
              <a:rPr dirty="0" sz="1800" spc="-10">
                <a:latin typeface="Arial"/>
                <a:cs typeface="Arial"/>
              </a:rPr>
              <a:t>xmlns:xsi</a:t>
            </a:r>
            <a:r>
              <a:rPr dirty="0" sz="1800" spc="-10">
                <a:latin typeface="Arial"/>
                <a:cs typeface="Arial"/>
                <a:hlinkClick r:id="rId3"/>
              </a:rPr>
              <a:t>="h</a:t>
            </a:r>
            <a:r>
              <a:rPr dirty="0" sz="1800" spc="-10">
                <a:latin typeface="Arial"/>
                <a:cs typeface="Arial"/>
              </a:rPr>
              <a:t>tt</a:t>
            </a:r>
            <a:r>
              <a:rPr dirty="0" sz="1800" spc="-10">
                <a:latin typeface="Arial"/>
                <a:cs typeface="Arial"/>
                <a:hlinkClick r:id="rId3"/>
              </a:rPr>
              <a:t>p://www.w3.org/2001/XMLSchema-instance</a:t>
            </a:r>
            <a:r>
              <a:rPr dirty="0" sz="1800" spc="-10">
                <a:latin typeface="Arial"/>
                <a:cs typeface="Arial"/>
              </a:rPr>
              <a:t>"  </a:t>
            </a:r>
            <a:r>
              <a:rPr dirty="0" sz="1800" spc="-5">
                <a:latin typeface="Arial"/>
                <a:cs typeface="Arial"/>
              </a:rPr>
              <a:t>xsi:schemaLocation</a:t>
            </a:r>
            <a:r>
              <a:rPr dirty="0" sz="1800" spc="-5">
                <a:latin typeface="Arial"/>
                <a:cs typeface="Arial"/>
                <a:hlinkClick r:id="rId2"/>
              </a:rPr>
              <a:t>="http://java.sun.com/xml/ns/j2</a:t>
            </a:r>
            <a:r>
              <a:rPr dirty="0" sz="1800" spc="-5">
                <a:latin typeface="Arial"/>
                <a:cs typeface="Arial"/>
              </a:rPr>
              <a:t>ee  </a:t>
            </a:r>
            <a:r>
              <a:rPr dirty="0" sz="1800" spc="-5">
                <a:latin typeface="Arial"/>
                <a:cs typeface="Arial"/>
                <a:hlinkClick r:id="rId4"/>
              </a:rPr>
              <a:t>http://java.sun.com/xml/ns/j2ee/web-app_2_4.xsd"</a:t>
            </a:r>
            <a:r>
              <a:rPr dirty="0" sz="1800" spc="-5" b="1">
                <a:latin typeface="Arial"/>
                <a:cs typeface="Arial"/>
              </a:rPr>
              <a:t>&gt;</a:t>
            </a:r>
            <a:r>
              <a:rPr dirty="0" sz="1800" spc="65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/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/...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&lt;/web-app&gt;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The EL is </a:t>
            </a:r>
            <a:r>
              <a:rPr dirty="0" sz="1800" spc="-5" b="1">
                <a:latin typeface="Arial"/>
                <a:cs typeface="Arial"/>
              </a:rPr>
              <a:t>enabled </a:t>
            </a:r>
            <a:r>
              <a:rPr dirty="0" sz="1800" b="1">
                <a:latin typeface="Arial"/>
                <a:cs typeface="Arial"/>
              </a:rPr>
              <a:t>by default in </a:t>
            </a:r>
            <a:r>
              <a:rPr dirty="0" sz="1800" spc="-5" b="1">
                <a:latin typeface="Arial"/>
                <a:cs typeface="Arial"/>
              </a:rPr>
              <a:t>standard </a:t>
            </a:r>
            <a:r>
              <a:rPr dirty="0" sz="1800" b="1">
                <a:latin typeface="Arial"/>
                <a:cs typeface="Arial"/>
              </a:rPr>
              <a:t>JSP</a:t>
            </a:r>
            <a:r>
              <a:rPr dirty="0" sz="1800" spc="-10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2.0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681" y="6417665"/>
            <a:ext cx="30149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Huawei Technologies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Co.,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Ltd.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rights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reserved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4940" y="6416446"/>
            <a:ext cx="303530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9855">
              <a:lnSpc>
                <a:spcPts val="1255"/>
              </a:lnSpc>
            </a:pPr>
            <a:fld id="{81D60167-4931-47E6-BA6A-407CBD079E47}" type="slidenum">
              <a:rPr dirty="0" sz="1200" b="1">
                <a:solidFill>
                  <a:srgbClr val="888888"/>
                </a:solidFill>
                <a:latin typeface="Carlito"/>
                <a:cs typeface="Carlito"/>
              </a:rPr>
              <a:t>18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93420"/>
          </a:xfrm>
          <a:custGeom>
            <a:avLst/>
            <a:gdLst/>
            <a:ahLst/>
            <a:cxnLst/>
            <a:rect l="l" t="t" r="r" b="b"/>
            <a:pathLst>
              <a:path w="9144000" h="693420">
                <a:moveTo>
                  <a:pt x="9144000" y="0"/>
                </a:moveTo>
                <a:lnTo>
                  <a:pt x="0" y="0"/>
                </a:lnTo>
                <a:lnTo>
                  <a:pt x="0" y="693420"/>
                </a:lnTo>
                <a:lnTo>
                  <a:pt x="9144000" y="693420"/>
                </a:lnTo>
                <a:lnTo>
                  <a:pt x="9144000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1258" y="0"/>
            <a:ext cx="77038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 b="1">
                <a:latin typeface="Carlito"/>
                <a:cs typeface="Carlito"/>
              </a:rPr>
              <a:t>HelloWorld.java </a:t>
            </a:r>
            <a:r>
              <a:rPr dirty="0" b="1">
                <a:latin typeface="Carlito"/>
                <a:cs typeface="Carlito"/>
              </a:rPr>
              <a:t>: </a:t>
            </a:r>
            <a:r>
              <a:rPr dirty="0" spc="-15" b="1">
                <a:latin typeface="Carlito"/>
                <a:cs typeface="Carlito"/>
              </a:rPr>
              <a:t>Controller</a:t>
            </a:r>
            <a:r>
              <a:rPr dirty="0" spc="-80" b="1">
                <a:latin typeface="Carlito"/>
                <a:cs typeface="Carlito"/>
              </a:rPr>
              <a:t> </a:t>
            </a:r>
            <a:r>
              <a:rPr dirty="0" spc="-5" b="1">
                <a:latin typeface="Carlito"/>
                <a:cs typeface="Carlito"/>
              </a:rPr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68580" y="3465576"/>
            <a:ext cx="8891270" cy="646430"/>
          </a:xfrm>
          <a:custGeom>
            <a:avLst/>
            <a:gdLst/>
            <a:ahLst/>
            <a:cxnLst/>
            <a:rect l="l" t="t" r="r" b="b"/>
            <a:pathLst>
              <a:path w="8891270" h="646429">
                <a:moveTo>
                  <a:pt x="8891016" y="0"/>
                </a:moveTo>
                <a:lnTo>
                  <a:pt x="0" y="0"/>
                </a:lnTo>
                <a:lnTo>
                  <a:pt x="0" y="646176"/>
                </a:lnTo>
                <a:lnTo>
                  <a:pt x="8891016" y="646176"/>
                </a:lnTo>
                <a:lnTo>
                  <a:pt x="8891016" y="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6710" y="720953"/>
            <a:ext cx="8209915" cy="334708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580"/>
              </a:spcBef>
            </a:pPr>
            <a:r>
              <a:rPr dirty="0" sz="2000" spc="-5">
                <a:latin typeface="Carlito"/>
                <a:cs typeface="Carlito"/>
              </a:rPr>
              <a:t>@RequestMapping(value="/hello1",</a:t>
            </a:r>
            <a:r>
              <a:rPr dirty="0" sz="2000" spc="-2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method=RequestMethod.</a:t>
            </a:r>
            <a:r>
              <a:rPr dirty="0" sz="2000" spc="-5" b="1" i="1">
                <a:latin typeface="Carlito"/>
                <a:cs typeface="Carlito"/>
              </a:rPr>
              <a:t>GET)</a:t>
            </a:r>
            <a:endParaRPr sz="2000">
              <a:latin typeface="Carlito"/>
              <a:cs typeface="Carlito"/>
            </a:endParaRPr>
          </a:p>
          <a:p>
            <a:pPr marL="12382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Carlito"/>
                <a:cs typeface="Carlito"/>
              </a:rPr>
              <a:t>public String </a:t>
            </a:r>
            <a:r>
              <a:rPr dirty="0" sz="2000" spc="-5" b="1">
                <a:latin typeface="Carlito"/>
                <a:cs typeface="Carlito"/>
              </a:rPr>
              <a:t>sayHello(Model</a:t>
            </a:r>
            <a:r>
              <a:rPr dirty="0" sz="2000" spc="-80" b="1">
                <a:latin typeface="Carlito"/>
                <a:cs typeface="Carlito"/>
              </a:rPr>
              <a:t> </a:t>
            </a:r>
            <a:r>
              <a:rPr dirty="0" sz="2000" spc="-5" b="1">
                <a:latin typeface="Carlito"/>
                <a:cs typeface="Carlito"/>
              </a:rPr>
              <a:t>model){</a:t>
            </a:r>
            <a:endParaRPr sz="2000">
              <a:latin typeface="Carlito"/>
              <a:cs typeface="Carlito"/>
            </a:endParaRPr>
          </a:p>
          <a:p>
            <a:pPr marL="58102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Carlito"/>
                <a:cs typeface="Carlito"/>
              </a:rPr>
              <a:t>String message="Hello </a:t>
            </a:r>
            <a:r>
              <a:rPr dirty="0" sz="2000" spc="-20">
                <a:latin typeface="Carlito"/>
                <a:cs typeface="Carlito"/>
              </a:rPr>
              <a:t>World! </a:t>
            </a:r>
            <a:r>
              <a:rPr dirty="0" sz="2000" spc="-15">
                <a:latin typeface="Carlito"/>
                <a:cs typeface="Carlito"/>
              </a:rPr>
              <a:t>Welcome to </a:t>
            </a:r>
            <a:r>
              <a:rPr dirty="0" sz="2000" spc="-5">
                <a:latin typeface="Carlito"/>
                <a:cs typeface="Carlito"/>
              </a:rPr>
              <a:t>Spring</a:t>
            </a:r>
            <a:r>
              <a:rPr dirty="0" sz="2000" spc="3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Framework";</a:t>
            </a:r>
            <a:endParaRPr sz="2000">
              <a:latin typeface="Carlito"/>
              <a:cs typeface="Carlito"/>
            </a:endParaRPr>
          </a:p>
          <a:p>
            <a:pPr marL="58102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Carlito"/>
                <a:cs typeface="Carlito"/>
              </a:rPr>
              <a:t>model.addAttribute("message",message);</a:t>
            </a:r>
            <a:endParaRPr sz="2000">
              <a:latin typeface="Carlito"/>
              <a:cs typeface="Carlito"/>
            </a:endParaRPr>
          </a:p>
          <a:p>
            <a:pPr marL="581025">
              <a:lnSpc>
                <a:spcPct val="100000"/>
              </a:lnSpc>
              <a:spcBef>
                <a:spcPts val="480"/>
              </a:spcBef>
            </a:pPr>
            <a:r>
              <a:rPr dirty="0" sz="2000" spc="-10" b="1">
                <a:latin typeface="Carlito"/>
                <a:cs typeface="Carlito"/>
              </a:rPr>
              <a:t>return</a:t>
            </a:r>
            <a:r>
              <a:rPr dirty="0" sz="2000" spc="-5" b="1">
                <a:latin typeface="Carlito"/>
                <a:cs typeface="Carlito"/>
              </a:rPr>
              <a:t> "helloworld";</a:t>
            </a:r>
            <a:endParaRPr sz="2000">
              <a:latin typeface="Carlito"/>
              <a:cs typeface="Carlito"/>
            </a:endParaRPr>
          </a:p>
          <a:p>
            <a:pPr marL="12382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123825">
              <a:lnSpc>
                <a:spcPct val="100000"/>
              </a:lnSpc>
              <a:spcBef>
                <a:spcPts val="480"/>
              </a:spcBef>
            </a:pPr>
            <a:r>
              <a:rPr dirty="0" sz="2000" spc="-10">
                <a:latin typeface="Carlito"/>
                <a:cs typeface="Carlito"/>
              </a:rPr>
              <a:t>………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670"/>
              </a:spcBef>
            </a:pPr>
            <a:r>
              <a:rPr dirty="0" sz="1800" spc="-5" b="1" i="1">
                <a:latin typeface="Arial"/>
                <a:cs typeface="Arial"/>
              </a:rPr>
              <a:t>@RequestParam </a:t>
            </a:r>
            <a:r>
              <a:rPr dirty="0" sz="1800" spc="-5">
                <a:latin typeface="Arial"/>
                <a:cs typeface="Arial"/>
              </a:rPr>
              <a:t>annotation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5">
                <a:latin typeface="Arial"/>
                <a:cs typeface="Arial"/>
              </a:rPr>
              <a:t>indicates that a method parameter should be  bound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5">
                <a:latin typeface="Arial"/>
                <a:cs typeface="Arial"/>
              </a:rPr>
              <a:t>web </a:t>
            </a:r>
            <a:r>
              <a:rPr dirty="0" sz="1800" spc="-5">
                <a:latin typeface="Arial"/>
                <a:cs typeface="Arial"/>
              </a:rPr>
              <a:t>request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parameter.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0681" y="6417665"/>
            <a:ext cx="30149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Huawei Technologies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Co.,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Ltd.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rights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reserved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4940" y="6416446"/>
            <a:ext cx="303530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9855">
              <a:lnSpc>
                <a:spcPts val="1255"/>
              </a:lnSpc>
            </a:pPr>
            <a:fld id="{81D60167-4931-47E6-BA6A-407CBD079E47}" type="slidenum">
              <a:rPr dirty="0" sz="1200" b="1">
                <a:solidFill>
                  <a:srgbClr val="888888"/>
                </a:solidFill>
                <a:latin typeface="Carlito"/>
                <a:cs typeface="Carlito"/>
              </a:rPr>
              <a:t>18</a:t>
            </a:fld>
            <a:endParaRPr sz="1200">
              <a:latin typeface="Carlito"/>
              <a:cs typeface="Carlit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6346" y="4105909"/>
          <a:ext cx="8479790" cy="1896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6450"/>
                <a:gridCol w="6384290"/>
              </a:tblGrid>
              <a:tr h="302894">
                <a:tc gridSpan="2"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Optional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Elements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6E3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702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Modifier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and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25">
                          <a:latin typeface="Carlito"/>
                          <a:cs typeface="Carlito"/>
                        </a:rPr>
                        <a:t>Type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8575">
                    <a:lnL w="9525">
                      <a:solidFill>
                        <a:srgbClr val="EDEDED"/>
                      </a:solidFill>
                      <a:prstDash val="solid"/>
                    </a:lnL>
                    <a:lnR w="9525">
                      <a:solidFill>
                        <a:srgbClr val="EDEDE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DEDED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Optional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Element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and</a:t>
                      </a:r>
                      <a:r>
                        <a:rPr dirty="0" sz="1800" spc="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8575">
                    <a:lnL w="9525">
                      <a:solidFill>
                        <a:srgbClr val="EDEDED"/>
                      </a:solidFill>
                      <a:prstDash val="solid"/>
                    </a:lnL>
                    <a:lnR w="9525">
                      <a:solidFill>
                        <a:srgbClr val="EDEDED"/>
                      </a:solidFill>
                      <a:prstDash val="solid"/>
                    </a:lnR>
                    <a:lnB w="9525">
                      <a:solidFill>
                        <a:srgbClr val="EDEDED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</a:tr>
              <a:tr h="601217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u="heavy" sz="1800" b="1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String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8575">
                    <a:lnL w="9525">
                      <a:solidFill>
                        <a:srgbClr val="EDEDED"/>
                      </a:solidFill>
                      <a:prstDash val="solid"/>
                    </a:lnL>
                    <a:lnR w="9525">
                      <a:solidFill>
                        <a:srgbClr val="EDEDED"/>
                      </a:solidFill>
                      <a:prstDash val="solid"/>
                    </a:lnR>
                    <a:lnT w="9525">
                      <a:solidFill>
                        <a:srgbClr val="EDEDED"/>
                      </a:solidFill>
                      <a:prstDash val="solid"/>
                    </a:lnT>
                    <a:lnB w="9525">
                      <a:solidFill>
                        <a:srgbClr val="EDEDED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2120"/>
                        </a:lnSpc>
                        <a:spcBef>
                          <a:spcPts val="225"/>
                        </a:spcBef>
                      </a:pPr>
                      <a:r>
                        <a:rPr dirty="0" u="heavy" sz="1800" spc="-15" b="1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defaultValue</a:t>
                      </a:r>
                      <a:r>
                        <a:rPr dirty="0" sz="1800" spc="-15" b="1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baseline="3086" sz="27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baseline="3086" sz="2700" spc="-7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default value </a:t>
                      </a:r>
                      <a:r>
                        <a:rPr dirty="0" baseline="3086" sz="27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baseline="3086" sz="2700" spc="-7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use as </a:t>
                      </a:r>
                      <a:r>
                        <a:rPr dirty="0" baseline="3086" sz="27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dirty="0" baseline="3086" sz="2700" spc="-7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fallback </a:t>
                      </a:r>
                      <a:r>
                        <a:rPr dirty="0" baseline="3086" sz="2700" spc="-3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when</a:t>
                      </a:r>
                      <a:r>
                        <a:rPr dirty="0" baseline="3086" sz="2700" spc="89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3086" sz="27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the</a:t>
                      </a:r>
                      <a:endParaRPr baseline="3086" sz="2700">
                        <a:latin typeface="Arial"/>
                        <a:cs typeface="Arial"/>
                      </a:endParaRPr>
                    </a:p>
                    <a:p>
                      <a:pPr marL="48260">
                        <a:lnSpc>
                          <a:spcPts val="2120"/>
                        </a:lnSpc>
                      </a:pPr>
                      <a:r>
                        <a:rPr dirty="0" sz="1800" spc="-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request parameter value is not provided or</a:t>
                      </a:r>
                      <a:r>
                        <a:rPr dirty="0" sz="1800" spc="7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3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empty.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EDEDED"/>
                      </a:solidFill>
                      <a:prstDash val="solid"/>
                    </a:lnL>
                    <a:lnR w="9525">
                      <a:solidFill>
                        <a:srgbClr val="EDEDED"/>
                      </a:solidFill>
                      <a:prstDash val="solid"/>
                    </a:lnR>
                    <a:lnT w="9525">
                      <a:solidFill>
                        <a:srgbClr val="EDEDED"/>
                      </a:solidFill>
                      <a:prstDash val="solid"/>
                    </a:lnT>
                    <a:lnB w="9525">
                      <a:solidFill>
                        <a:srgbClr val="EDEDED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</a:tr>
              <a:tr h="326872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boolean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8575">
                    <a:lnL w="9525">
                      <a:solidFill>
                        <a:srgbClr val="EDEDED"/>
                      </a:solidFill>
                      <a:prstDash val="solid"/>
                    </a:lnL>
                    <a:lnR w="9525">
                      <a:solidFill>
                        <a:srgbClr val="EDEDED"/>
                      </a:solidFill>
                      <a:prstDash val="solid"/>
                    </a:lnR>
                    <a:lnT w="9525">
                      <a:solidFill>
                        <a:srgbClr val="EDEDED"/>
                      </a:solidFill>
                      <a:prstDash val="solid"/>
                    </a:lnT>
                    <a:lnB w="9525">
                      <a:solidFill>
                        <a:srgbClr val="EDEDED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1111885" algn="l"/>
                        </a:tabLst>
                      </a:pPr>
                      <a:r>
                        <a:rPr dirty="0" u="heavy" sz="1800" spc="-10" b="1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Required</a:t>
                      </a:r>
                      <a:r>
                        <a:rPr dirty="0" sz="1800" spc="-10" b="1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	</a:t>
                      </a:r>
                      <a:r>
                        <a:rPr dirty="0" baseline="3086" sz="2700" spc="-7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Whether </a:t>
                      </a:r>
                      <a:r>
                        <a:rPr dirty="0" baseline="3086" sz="27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baseline="3086" sz="2700" spc="-7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parameter </a:t>
                      </a:r>
                      <a:r>
                        <a:rPr dirty="0" baseline="3086" sz="27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dirty="0" baseline="3086" sz="2700" spc="22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3086" sz="2700" spc="-15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required.</a:t>
                      </a:r>
                      <a:endParaRPr baseline="3086" sz="27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EDEDED"/>
                      </a:solidFill>
                      <a:prstDash val="solid"/>
                    </a:lnL>
                    <a:lnR w="9525">
                      <a:solidFill>
                        <a:srgbClr val="EDEDED"/>
                      </a:solidFill>
                      <a:prstDash val="solid"/>
                    </a:lnR>
                    <a:lnT w="9525">
                      <a:solidFill>
                        <a:srgbClr val="EDEDED"/>
                      </a:solidFill>
                      <a:prstDash val="solid"/>
                    </a:lnT>
                    <a:lnB w="9525">
                      <a:solidFill>
                        <a:srgbClr val="EDEDED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</a:tr>
              <a:tr h="3269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u="heavy" sz="1800" b="1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String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8575">
                    <a:lnL w="9525">
                      <a:solidFill>
                        <a:srgbClr val="EDEDED"/>
                      </a:solidFill>
                      <a:prstDash val="solid"/>
                    </a:lnL>
                    <a:lnR w="9525">
                      <a:solidFill>
                        <a:srgbClr val="EDEDED"/>
                      </a:solidFill>
                      <a:prstDash val="solid"/>
                    </a:lnR>
                    <a:lnT w="9525">
                      <a:solidFill>
                        <a:srgbClr val="EDEDED"/>
                      </a:solidFill>
                      <a:prstDash val="solid"/>
                    </a:lnT>
                    <a:lnB w="9525">
                      <a:solidFill>
                        <a:srgbClr val="EDEDED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889000" algn="l"/>
                        </a:tabLst>
                      </a:pPr>
                      <a:r>
                        <a:rPr dirty="0" u="heavy" sz="1800" spc="-20" b="1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Value</a:t>
                      </a:r>
                      <a:r>
                        <a:rPr dirty="0" sz="1800" spc="-20" b="1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	</a:t>
                      </a:r>
                      <a:r>
                        <a:rPr dirty="0" baseline="3086" sz="27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baseline="3086" sz="2700" spc="-7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name </a:t>
                      </a:r>
                      <a:r>
                        <a:rPr dirty="0" baseline="3086" sz="27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of the </a:t>
                      </a:r>
                      <a:r>
                        <a:rPr dirty="0" baseline="3086" sz="2700" spc="-7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request parameter </a:t>
                      </a:r>
                      <a:r>
                        <a:rPr dirty="0" baseline="3086" sz="27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baseline="3086" sz="2700" spc="-7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bind </a:t>
                      </a:r>
                      <a:r>
                        <a:rPr dirty="0" baseline="3086" sz="270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to.</a:t>
                      </a:r>
                      <a:endParaRPr baseline="3086" sz="27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EDEDED"/>
                      </a:solidFill>
                      <a:prstDash val="solid"/>
                    </a:lnL>
                    <a:lnR w="9525">
                      <a:solidFill>
                        <a:srgbClr val="EDEDED"/>
                      </a:solidFill>
                      <a:prstDash val="solid"/>
                    </a:lnR>
                    <a:lnT w="9525">
                      <a:solidFill>
                        <a:srgbClr val="EDEDED"/>
                      </a:solidFill>
                      <a:prstDash val="solid"/>
                    </a:lnT>
                    <a:lnB w="9525">
                      <a:solidFill>
                        <a:srgbClr val="EDEDED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9"/>
                </a:lnTo>
                <a:lnTo>
                  <a:pt x="9144000" y="548639"/>
                </a:lnTo>
                <a:lnTo>
                  <a:pt x="9144000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HelloWorld.java </a:t>
            </a:r>
            <a:r>
              <a:rPr dirty="0"/>
              <a:t>:</a:t>
            </a:r>
            <a:r>
              <a:rPr dirty="0" spc="-20"/>
              <a:t> </a:t>
            </a:r>
            <a:r>
              <a:rPr dirty="0" spc="-15"/>
              <a:t>Controller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334" y="511809"/>
            <a:ext cx="7795895" cy="227520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 spc="-5">
                <a:latin typeface="Carlito"/>
                <a:cs typeface="Carlito"/>
              </a:rPr>
              <a:t>@RequestMapping( value="/hello2",</a:t>
            </a:r>
            <a:r>
              <a:rPr dirty="0" sz="1800" spc="5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method=RequestMethod.</a:t>
            </a:r>
            <a:r>
              <a:rPr dirty="0" sz="1800" spc="-5" b="1" i="1">
                <a:latin typeface="Carlito"/>
                <a:cs typeface="Carlito"/>
              </a:rPr>
              <a:t>GET)</a:t>
            </a:r>
            <a:endParaRPr sz="18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434"/>
              </a:spcBef>
            </a:pPr>
            <a:r>
              <a:rPr dirty="0" sz="1800" b="1">
                <a:latin typeface="Carlito"/>
                <a:cs typeface="Carlito"/>
              </a:rPr>
              <a:t>public </a:t>
            </a:r>
            <a:r>
              <a:rPr dirty="0" sz="1800" spc="-5" b="1">
                <a:latin typeface="Carlito"/>
                <a:cs typeface="Carlito"/>
              </a:rPr>
              <a:t>ModelAndView </a:t>
            </a:r>
            <a:r>
              <a:rPr dirty="0" sz="1800" spc="-15" b="1">
                <a:latin typeface="Carlito"/>
                <a:cs typeface="Carlito"/>
              </a:rPr>
              <a:t>sayHello(@RequestParam(value </a:t>
            </a:r>
            <a:r>
              <a:rPr dirty="0" sz="1800" b="1">
                <a:latin typeface="Carlito"/>
                <a:cs typeface="Carlito"/>
              </a:rPr>
              <a:t>= "name", </a:t>
            </a:r>
            <a:r>
              <a:rPr dirty="0" sz="1800" spc="-10" b="1">
                <a:latin typeface="Carlito"/>
                <a:cs typeface="Carlito"/>
              </a:rPr>
              <a:t>required </a:t>
            </a:r>
            <a:r>
              <a:rPr dirty="0" sz="1800" b="1">
                <a:latin typeface="Carlito"/>
                <a:cs typeface="Carlito"/>
              </a:rPr>
              <a:t>= </a:t>
            </a:r>
            <a:r>
              <a:rPr dirty="0" sz="1800" spc="-5" b="1">
                <a:latin typeface="Carlito"/>
                <a:cs typeface="Carlito"/>
              </a:rPr>
              <a:t>false,  </a:t>
            </a:r>
            <a:r>
              <a:rPr dirty="0" sz="1800" spc="-15" b="1">
                <a:latin typeface="Carlito"/>
                <a:cs typeface="Carlito"/>
              </a:rPr>
              <a:t>defaultValue </a:t>
            </a:r>
            <a:r>
              <a:rPr dirty="0" sz="1800" b="1">
                <a:latin typeface="Carlito"/>
                <a:cs typeface="Carlito"/>
              </a:rPr>
              <a:t>= </a:t>
            </a:r>
            <a:r>
              <a:rPr dirty="0" sz="1800" spc="-10" b="1">
                <a:latin typeface="Carlito"/>
                <a:cs typeface="Carlito"/>
              </a:rPr>
              <a:t>"World") </a:t>
            </a:r>
            <a:r>
              <a:rPr dirty="0" sz="1800" b="1">
                <a:latin typeface="Carlito"/>
                <a:cs typeface="Carlito"/>
              </a:rPr>
              <a:t>String</a:t>
            </a:r>
            <a:r>
              <a:rPr dirty="0" sz="1800" spc="-45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name){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Carlito"/>
                <a:cs typeface="Carlito"/>
              </a:rPr>
              <a:t>String message="Hello </a:t>
            </a:r>
            <a:r>
              <a:rPr dirty="0" sz="1800" spc="-20">
                <a:latin typeface="Carlito"/>
                <a:cs typeface="Carlito"/>
              </a:rPr>
              <a:t>World! </a:t>
            </a:r>
            <a:r>
              <a:rPr dirty="0" sz="1800" spc="-15">
                <a:latin typeface="Carlito"/>
                <a:cs typeface="Carlito"/>
              </a:rPr>
              <a:t>Welcome </a:t>
            </a:r>
            <a:r>
              <a:rPr dirty="0" sz="1800" spc="-10">
                <a:latin typeface="Carlito"/>
                <a:cs typeface="Carlito"/>
              </a:rPr>
              <a:t>to </a:t>
            </a:r>
            <a:r>
              <a:rPr dirty="0" sz="1800" spc="-5">
                <a:latin typeface="Carlito"/>
                <a:cs typeface="Carlito"/>
              </a:rPr>
              <a:t>Spring</a:t>
            </a:r>
            <a:r>
              <a:rPr dirty="0" sz="1800" spc="9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Framework";</a:t>
            </a:r>
            <a:endParaRPr sz="1800">
              <a:latin typeface="Carlito"/>
              <a:cs typeface="Carlito"/>
            </a:endParaRPr>
          </a:p>
          <a:p>
            <a:pPr marL="12700" marR="2558415">
              <a:lnSpc>
                <a:spcPct val="120000"/>
              </a:lnSpc>
              <a:spcBef>
                <a:spcPts val="5"/>
              </a:spcBef>
            </a:pPr>
            <a:r>
              <a:rPr dirty="0" sz="1800" spc="-5">
                <a:latin typeface="Carlito"/>
                <a:cs typeface="Carlito"/>
              </a:rPr>
              <a:t>ModelAndView modelAndView= </a:t>
            </a:r>
            <a:r>
              <a:rPr dirty="0" sz="1800" b="1">
                <a:latin typeface="Carlito"/>
                <a:cs typeface="Carlito"/>
              </a:rPr>
              <a:t>new </a:t>
            </a:r>
            <a:r>
              <a:rPr dirty="0" sz="1800" spc="-5" b="1">
                <a:latin typeface="Carlito"/>
                <a:cs typeface="Carlito"/>
              </a:rPr>
              <a:t>ModelAndView();  </a:t>
            </a:r>
            <a:r>
              <a:rPr dirty="0" sz="1800" spc="-10">
                <a:latin typeface="Carlito"/>
                <a:cs typeface="Carlito"/>
              </a:rPr>
              <a:t>modelAndView.setViewName("hello");  modelAndView.addObject("message",</a:t>
            </a:r>
            <a:r>
              <a:rPr dirty="0" sz="1800" spc="2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message);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334" y="2816174"/>
            <a:ext cx="40017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modelAndView.addObject("name",</a:t>
            </a:r>
            <a:r>
              <a:rPr dirty="0" sz="1800" spc="6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name);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334" y="3145916"/>
            <a:ext cx="21983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rlito"/>
                <a:cs typeface="Carlito"/>
              </a:rPr>
              <a:t>return</a:t>
            </a:r>
            <a:r>
              <a:rPr dirty="0" sz="1800" spc="-65" b="1">
                <a:latin typeface="Carlito"/>
                <a:cs typeface="Carlito"/>
              </a:rPr>
              <a:t> </a:t>
            </a:r>
            <a:r>
              <a:rPr dirty="0" sz="1800" spc="-5" b="1">
                <a:latin typeface="Carlito"/>
                <a:cs typeface="Carlito"/>
              </a:rPr>
              <a:t>modelAndView;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334" y="3475101"/>
            <a:ext cx="97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860291"/>
            <a:ext cx="9144000" cy="893444"/>
          </a:xfrm>
          <a:custGeom>
            <a:avLst/>
            <a:gdLst/>
            <a:ahLst/>
            <a:cxnLst/>
            <a:rect l="l" t="t" r="r" b="b"/>
            <a:pathLst>
              <a:path w="9144000" h="893445">
                <a:moveTo>
                  <a:pt x="9144000" y="0"/>
                </a:moveTo>
                <a:lnTo>
                  <a:pt x="0" y="0"/>
                </a:lnTo>
                <a:lnTo>
                  <a:pt x="0" y="893063"/>
                </a:lnTo>
                <a:lnTo>
                  <a:pt x="9144000" y="893063"/>
                </a:lnTo>
                <a:lnTo>
                  <a:pt x="9144000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739" y="3881373"/>
            <a:ext cx="8790940" cy="80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>
                <a:latin typeface="Carlito"/>
                <a:cs typeface="Carlito"/>
              </a:rPr>
              <a:t>This </a:t>
            </a:r>
            <a:r>
              <a:rPr dirty="0" sz="1700">
                <a:latin typeface="Carlito"/>
                <a:cs typeface="Carlito"/>
              </a:rPr>
              <a:t>class is a holder </a:t>
            </a:r>
            <a:r>
              <a:rPr dirty="0" sz="1700" spc="-20">
                <a:latin typeface="Carlito"/>
                <a:cs typeface="Carlito"/>
              </a:rPr>
              <a:t>for </a:t>
            </a:r>
            <a:r>
              <a:rPr dirty="0" sz="1700">
                <a:latin typeface="Carlito"/>
                <a:cs typeface="Carlito"/>
              </a:rPr>
              <a:t>both Model and View in the </a:t>
            </a:r>
            <a:r>
              <a:rPr dirty="0" sz="1700" spc="-5">
                <a:latin typeface="Carlito"/>
                <a:cs typeface="Carlito"/>
              </a:rPr>
              <a:t>web MVC</a:t>
            </a:r>
            <a:r>
              <a:rPr dirty="0" sz="1700" spc="-19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framework.</a:t>
            </a:r>
            <a:endParaRPr sz="17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dirty="0" sz="1700" spc="-5" i="1">
                <a:latin typeface="Carlito"/>
                <a:cs typeface="Carlito"/>
              </a:rPr>
              <a:t>Note that Model and View are </a:t>
            </a:r>
            <a:r>
              <a:rPr dirty="0" sz="1700" i="1">
                <a:latin typeface="Carlito"/>
                <a:cs typeface="Carlito"/>
              </a:rPr>
              <a:t>entirely </a:t>
            </a:r>
            <a:r>
              <a:rPr dirty="0" sz="1700" spc="-5" i="1">
                <a:latin typeface="Carlito"/>
                <a:cs typeface="Carlito"/>
              </a:rPr>
              <a:t>distinct. This class </a:t>
            </a:r>
            <a:r>
              <a:rPr dirty="0" sz="1700" i="1">
                <a:latin typeface="Carlito"/>
                <a:cs typeface="Carlito"/>
              </a:rPr>
              <a:t>merely </a:t>
            </a:r>
            <a:r>
              <a:rPr dirty="0" sz="1700" spc="-5" i="1">
                <a:latin typeface="Carlito"/>
                <a:cs typeface="Carlito"/>
              </a:rPr>
              <a:t>holds both </a:t>
            </a:r>
            <a:r>
              <a:rPr dirty="0" sz="1700" spc="-15" i="1">
                <a:latin typeface="Carlito"/>
                <a:cs typeface="Carlito"/>
              </a:rPr>
              <a:t>to make </a:t>
            </a:r>
            <a:r>
              <a:rPr dirty="0" sz="1700" i="1">
                <a:latin typeface="Carlito"/>
                <a:cs typeface="Carlito"/>
              </a:rPr>
              <a:t>it </a:t>
            </a:r>
            <a:r>
              <a:rPr dirty="0" sz="1700" spc="-5" i="1">
                <a:latin typeface="Carlito"/>
                <a:cs typeface="Carlito"/>
              </a:rPr>
              <a:t>possible </a:t>
            </a:r>
            <a:r>
              <a:rPr dirty="0" sz="1700" spc="-15" i="1">
                <a:latin typeface="Carlito"/>
                <a:cs typeface="Carlito"/>
              </a:rPr>
              <a:t>for </a:t>
            </a:r>
            <a:r>
              <a:rPr dirty="0" sz="1700" i="1">
                <a:latin typeface="Carlito"/>
                <a:cs typeface="Carlito"/>
              </a:rPr>
              <a:t>a  </a:t>
            </a:r>
            <a:r>
              <a:rPr dirty="0" sz="1700" spc="-5" i="1">
                <a:latin typeface="Carlito"/>
                <a:cs typeface="Carlito"/>
              </a:rPr>
              <a:t>controller </a:t>
            </a:r>
            <a:r>
              <a:rPr dirty="0" sz="1700" spc="-10" i="1">
                <a:latin typeface="Carlito"/>
                <a:cs typeface="Carlito"/>
              </a:rPr>
              <a:t>to </a:t>
            </a:r>
            <a:r>
              <a:rPr dirty="0" sz="1700" spc="-5" i="1">
                <a:latin typeface="Carlito"/>
                <a:cs typeface="Carlito"/>
              </a:rPr>
              <a:t>return </a:t>
            </a:r>
            <a:r>
              <a:rPr dirty="0" sz="1700" i="1">
                <a:latin typeface="Carlito"/>
                <a:cs typeface="Carlito"/>
              </a:rPr>
              <a:t>both </a:t>
            </a:r>
            <a:r>
              <a:rPr dirty="0" sz="1700" spc="-5" i="1">
                <a:latin typeface="Carlito"/>
                <a:cs typeface="Carlito"/>
              </a:rPr>
              <a:t>model and view </a:t>
            </a:r>
            <a:r>
              <a:rPr dirty="0" sz="1700" i="1">
                <a:latin typeface="Carlito"/>
                <a:cs typeface="Carlito"/>
              </a:rPr>
              <a:t>in a </a:t>
            </a:r>
            <a:r>
              <a:rPr dirty="0" sz="1700" spc="-5" i="1">
                <a:latin typeface="Carlito"/>
                <a:cs typeface="Carlito"/>
              </a:rPr>
              <a:t>single return</a:t>
            </a:r>
            <a:r>
              <a:rPr dirty="0" sz="1700" spc="-15" i="1">
                <a:latin typeface="Carlito"/>
                <a:cs typeface="Carlito"/>
              </a:rPr>
              <a:t> </a:t>
            </a:r>
            <a:r>
              <a:rPr dirty="0" sz="1700" i="1">
                <a:latin typeface="Carlito"/>
                <a:cs typeface="Carlito"/>
              </a:rPr>
              <a:t>value.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797552"/>
            <a:ext cx="6948170" cy="1754505"/>
          </a:xfrm>
          <a:custGeom>
            <a:avLst/>
            <a:gdLst/>
            <a:ahLst/>
            <a:cxnLst/>
            <a:rect l="l" t="t" r="r" b="b"/>
            <a:pathLst>
              <a:path w="6948170" h="1754504">
                <a:moveTo>
                  <a:pt x="6947916" y="0"/>
                </a:moveTo>
                <a:lnTo>
                  <a:pt x="0" y="0"/>
                </a:lnTo>
                <a:lnTo>
                  <a:pt x="0" y="1754124"/>
                </a:lnTo>
                <a:lnTo>
                  <a:pt x="6947916" y="1754124"/>
                </a:lnTo>
                <a:lnTo>
                  <a:pt x="6947916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6184" y="4815662"/>
            <a:ext cx="632587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rlito"/>
                <a:cs typeface="Carlito"/>
              </a:rPr>
              <a:t>@RequestMapping(value="/hello1",</a:t>
            </a:r>
            <a:r>
              <a:rPr dirty="0" sz="1800" spc="5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method=RequestMethod.</a:t>
            </a:r>
            <a:r>
              <a:rPr dirty="0" sz="1800" spc="-5" i="1">
                <a:latin typeface="Carlito"/>
                <a:cs typeface="Carlito"/>
              </a:rPr>
              <a:t>GET)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rlito"/>
                <a:cs typeface="Carlito"/>
              </a:rPr>
              <a:t>public String </a:t>
            </a:r>
            <a:r>
              <a:rPr dirty="0" sz="1800" spc="-10">
                <a:latin typeface="Carlito"/>
                <a:cs typeface="Carlito"/>
              </a:rPr>
              <a:t>sayHello(Model</a:t>
            </a:r>
            <a:r>
              <a:rPr dirty="0" sz="1800" spc="8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model){</a:t>
            </a:r>
            <a:endParaRPr sz="1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dirty="0" sz="1800" spc="-5">
                <a:latin typeface="Carlito"/>
                <a:cs typeface="Carlito"/>
              </a:rPr>
              <a:t>String message="Hello </a:t>
            </a:r>
            <a:r>
              <a:rPr dirty="0" sz="1800" spc="-20">
                <a:latin typeface="Carlito"/>
                <a:cs typeface="Carlito"/>
              </a:rPr>
              <a:t>World! </a:t>
            </a:r>
            <a:r>
              <a:rPr dirty="0" sz="1800" spc="-15">
                <a:latin typeface="Carlito"/>
                <a:cs typeface="Carlito"/>
              </a:rPr>
              <a:t>Welcome </a:t>
            </a:r>
            <a:r>
              <a:rPr dirty="0" sz="1800" spc="-10">
                <a:latin typeface="Carlito"/>
                <a:cs typeface="Carlito"/>
              </a:rPr>
              <a:t>to </a:t>
            </a:r>
            <a:r>
              <a:rPr dirty="0" sz="1800" spc="-5">
                <a:latin typeface="Carlito"/>
                <a:cs typeface="Carlito"/>
              </a:rPr>
              <a:t>Spring</a:t>
            </a:r>
            <a:r>
              <a:rPr dirty="0" sz="1800" spc="9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Framework";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84" y="5639206"/>
            <a:ext cx="436943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rlito"/>
                <a:cs typeface="Carlito"/>
              </a:rPr>
              <a:t>mod</a:t>
            </a:r>
            <a:r>
              <a:rPr dirty="0" sz="1800" spc="5">
                <a:latin typeface="Carlito"/>
                <a:cs typeface="Carlito"/>
              </a:rPr>
              <a:t>e</a:t>
            </a:r>
            <a:r>
              <a:rPr dirty="0" sz="1800" spc="-5">
                <a:latin typeface="Carlito"/>
                <a:cs typeface="Carlito"/>
              </a:rPr>
              <a:t>l.a</a:t>
            </a:r>
            <a:r>
              <a:rPr dirty="0" sz="1800">
                <a:latin typeface="Carlito"/>
                <a:cs typeface="Carlito"/>
              </a:rPr>
              <a:t>d</a:t>
            </a:r>
            <a:r>
              <a:rPr dirty="0" sz="1800" spc="-5">
                <a:latin typeface="Carlito"/>
                <a:cs typeface="Carlito"/>
              </a:rPr>
              <a:t>d</a:t>
            </a:r>
            <a:r>
              <a:rPr dirty="0" sz="1800" spc="-45">
                <a:latin typeface="Carlito"/>
                <a:cs typeface="Carlito"/>
              </a:rPr>
              <a:t>A</a:t>
            </a:r>
            <a:r>
              <a:rPr dirty="0" sz="1800" spc="-30">
                <a:latin typeface="Carlito"/>
                <a:cs typeface="Carlito"/>
              </a:rPr>
              <a:t>t</a:t>
            </a:r>
            <a:r>
              <a:rPr dirty="0" sz="1800">
                <a:latin typeface="Carlito"/>
                <a:cs typeface="Carlito"/>
              </a:rPr>
              <a:t>t</a:t>
            </a:r>
            <a:r>
              <a:rPr dirty="0" sz="1800" spc="-10">
                <a:latin typeface="Carlito"/>
                <a:cs typeface="Carlito"/>
              </a:rPr>
              <a:t>r</a:t>
            </a:r>
            <a:r>
              <a:rPr dirty="0" sz="1800" spc="-5">
                <a:latin typeface="Carlito"/>
                <a:cs typeface="Carlito"/>
              </a:rPr>
              <a:t>ib</a:t>
            </a:r>
            <a:r>
              <a:rPr dirty="0" sz="1800">
                <a:latin typeface="Carlito"/>
                <a:cs typeface="Carlito"/>
              </a:rPr>
              <a:t>u</a:t>
            </a:r>
            <a:r>
              <a:rPr dirty="0" sz="1800" spc="-30">
                <a:latin typeface="Carlito"/>
                <a:cs typeface="Carlito"/>
              </a:rPr>
              <a:t>t</a:t>
            </a:r>
            <a:r>
              <a:rPr dirty="0" sz="1800" spc="10">
                <a:latin typeface="Carlito"/>
                <a:cs typeface="Carlito"/>
              </a:rPr>
              <a:t>e</a:t>
            </a:r>
            <a:r>
              <a:rPr dirty="0" sz="1800" spc="-10">
                <a:latin typeface="Carlito"/>
                <a:cs typeface="Carlito"/>
              </a:rPr>
              <a:t>(</a:t>
            </a:r>
            <a:r>
              <a:rPr dirty="0" sz="1800" spc="-5">
                <a:latin typeface="Carlito"/>
                <a:cs typeface="Carlito"/>
              </a:rPr>
              <a:t>"</a:t>
            </a:r>
            <a:r>
              <a:rPr dirty="0" sz="1800">
                <a:latin typeface="Carlito"/>
                <a:cs typeface="Carlito"/>
              </a:rPr>
              <a:t>m</a:t>
            </a:r>
            <a:r>
              <a:rPr dirty="0" sz="1800" spc="5">
                <a:latin typeface="Carlito"/>
                <a:cs typeface="Carlito"/>
              </a:rPr>
              <a:t>e</a:t>
            </a:r>
            <a:r>
              <a:rPr dirty="0" sz="1800" spc="-5">
                <a:latin typeface="Carlito"/>
                <a:cs typeface="Carlito"/>
              </a:rPr>
              <a:t>s</a:t>
            </a:r>
            <a:r>
              <a:rPr dirty="0" sz="1800" spc="5">
                <a:latin typeface="Carlito"/>
                <a:cs typeface="Carlito"/>
              </a:rPr>
              <a:t>s</a:t>
            </a:r>
            <a:r>
              <a:rPr dirty="0" sz="1800">
                <a:latin typeface="Carlito"/>
                <a:cs typeface="Carlito"/>
              </a:rPr>
              <a:t>a</a:t>
            </a:r>
            <a:r>
              <a:rPr dirty="0" sz="1800" spc="-10">
                <a:latin typeface="Carlito"/>
                <a:cs typeface="Carlito"/>
              </a:rPr>
              <a:t>g</a:t>
            </a:r>
            <a:r>
              <a:rPr dirty="0" sz="1800">
                <a:latin typeface="Carlito"/>
                <a:cs typeface="Carlito"/>
              </a:rPr>
              <a:t>e",me</a:t>
            </a:r>
            <a:r>
              <a:rPr dirty="0" sz="1800" spc="5">
                <a:latin typeface="Carlito"/>
                <a:cs typeface="Carlito"/>
              </a:rPr>
              <a:t>s</a:t>
            </a:r>
            <a:r>
              <a:rPr dirty="0" sz="1800" spc="-5">
                <a:latin typeface="Carlito"/>
                <a:cs typeface="Carlito"/>
              </a:rPr>
              <a:t>s</a:t>
            </a:r>
            <a:r>
              <a:rPr dirty="0" sz="1800">
                <a:latin typeface="Carlito"/>
                <a:cs typeface="Carlito"/>
              </a:rPr>
              <a:t>a</a:t>
            </a:r>
            <a:r>
              <a:rPr dirty="0" sz="1800" spc="-10">
                <a:latin typeface="Carlito"/>
                <a:cs typeface="Carlito"/>
              </a:rPr>
              <a:t>g</a:t>
            </a:r>
            <a:r>
              <a:rPr dirty="0" sz="1800" spc="5">
                <a:latin typeface="Carlito"/>
                <a:cs typeface="Carlito"/>
              </a:rPr>
              <a:t>e</a:t>
            </a:r>
            <a:r>
              <a:rPr dirty="0" sz="1800" spc="-10">
                <a:latin typeface="Carlito"/>
                <a:cs typeface="Carlito"/>
              </a:rPr>
              <a:t>);  return</a:t>
            </a:r>
            <a:r>
              <a:rPr dirty="0" sz="1800" spc="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"helloworld";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89191" y="4911852"/>
            <a:ext cx="2654935" cy="784860"/>
          </a:xfrm>
          <a:custGeom>
            <a:avLst/>
            <a:gdLst/>
            <a:ahLst/>
            <a:cxnLst/>
            <a:rect l="l" t="t" r="r" b="b"/>
            <a:pathLst>
              <a:path w="2654934" h="784860">
                <a:moveTo>
                  <a:pt x="2654808" y="0"/>
                </a:moveTo>
                <a:lnTo>
                  <a:pt x="0" y="0"/>
                </a:lnTo>
                <a:lnTo>
                  <a:pt x="0" y="784860"/>
                </a:lnTo>
                <a:lnTo>
                  <a:pt x="2654808" y="784860"/>
                </a:lnTo>
                <a:lnTo>
                  <a:pt x="2654808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569456" y="4941570"/>
            <a:ext cx="24682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latin typeface="Arial"/>
                <a:cs typeface="Arial"/>
              </a:rPr>
              <a:t>This </a:t>
            </a:r>
            <a:r>
              <a:rPr dirty="0" sz="1500" spc="-5" b="1">
                <a:latin typeface="Arial"/>
                <a:cs typeface="Arial"/>
              </a:rPr>
              <a:t>method returns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String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69456" y="5170170"/>
            <a:ext cx="216979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object </a:t>
            </a:r>
            <a:r>
              <a:rPr dirty="0" sz="1500" b="1">
                <a:latin typeface="Arial"/>
                <a:cs typeface="Arial"/>
              </a:rPr>
              <a:t>which is </a:t>
            </a:r>
            <a:r>
              <a:rPr dirty="0" sz="1500" spc="-5" b="1">
                <a:latin typeface="Arial"/>
                <a:cs typeface="Arial"/>
              </a:rPr>
              <a:t>name</a:t>
            </a:r>
            <a:r>
              <a:rPr dirty="0" sz="1500" spc="-114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of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69456" y="5398719"/>
            <a:ext cx="96646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the jsp</a:t>
            </a:r>
            <a:r>
              <a:rPr dirty="0" sz="1500" spc="-11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file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63796" y="2924555"/>
            <a:ext cx="4680585" cy="338455"/>
          </a:xfrm>
          <a:custGeom>
            <a:avLst/>
            <a:gdLst/>
            <a:ahLst/>
            <a:cxnLst/>
            <a:rect l="l" t="t" r="r" b="b"/>
            <a:pathLst>
              <a:path w="4680584" h="338454">
                <a:moveTo>
                  <a:pt x="4680204" y="0"/>
                </a:moveTo>
                <a:lnTo>
                  <a:pt x="0" y="0"/>
                </a:lnTo>
                <a:lnTo>
                  <a:pt x="0" y="338327"/>
                </a:lnTo>
                <a:lnTo>
                  <a:pt x="4680204" y="338327"/>
                </a:lnTo>
                <a:lnTo>
                  <a:pt x="4680204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542790" y="2954273"/>
            <a:ext cx="42005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This method returns </a:t>
            </a:r>
            <a:r>
              <a:rPr dirty="0" sz="1600" spc="-10" b="1">
                <a:latin typeface="Arial"/>
                <a:cs typeface="Arial"/>
              </a:rPr>
              <a:t>ModelAndView</a:t>
            </a:r>
            <a:r>
              <a:rPr dirty="0" sz="1600" spc="10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object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84120" y="3429000"/>
            <a:ext cx="6624955" cy="368935"/>
          </a:xfrm>
          <a:custGeom>
            <a:avLst/>
            <a:gdLst/>
            <a:ahLst/>
            <a:cxnLst/>
            <a:rect l="l" t="t" r="r" b="b"/>
            <a:pathLst>
              <a:path w="6624955" h="368935">
                <a:moveTo>
                  <a:pt x="6624828" y="0"/>
                </a:moveTo>
                <a:lnTo>
                  <a:pt x="0" y="0"/>
                </a:lnTo>
                <a:lnTo>
                  <a:pt x="0" y="368807"/>
                </a:lnTo>
                <a:lnTo>
                  <a:pt x="6624828" y="368807"/>
                </a:lnTo>
                <a:lnTo>
                  <a:pt x="6624828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562860" y="3456813"/>
            <a:ext cx="59670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http://localhost:8080/WebAppDemo/hello2?name=Srini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2846" y="6563664"/>
            <a:ext cx="3014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Huawei Technologies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Co.,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Ltd.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rights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reserved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32221" y="6380175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3127"/>
            <a:ext cx="9144000" cy="2080260"/>
          </a:xfrm>
          <a:custGeom>
            <a:avLst/>
            <a:gdLst/>
            <a:ahLst/>
            <a:cxnLst/>
            <a:rect l="l" t="t" r="r" b="b"/>
            <a:pathLst>
              <a:path w="9144000" h="2080260">
                <a:moveTo>
                  <a:pt x="0" y="2080260"/>
                </a:moveTo>
                <a:lnTo>
                  <a:pt x="9144000" y="2080260"/>
                </a:lnTo>
                <a:lnTo>
                  <a:pt x="9144000" y="0"/>
                </a:lnTo>
                <a:lnTo>
                  <a:pt x="0" y="0"/>
                </a:lnTo>
                <a:lnTo>
                  <a:pt x="0" y="208026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739" y="798068"/>
            <a:ext cx="6040120" cy="185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79756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rlito"/>
                <a:cs typeface="Carlito"/>
              </a:rPr>
              <a:t>@RequestMapping(method=RequestMethod.</a:t>
            </a:r>
            <a:r>
              <a:rPr dirty="0" sz="2000" spc="-5" i="1">
                <a:latin typeface="Carlito"/>
                <a:cs typeface="Carlito"/>
              </a:rPr>
              <a:t>GET)  </a:t>
            </a:r>
            <a:r>
              <a:rPr dirty="0" sz="2000" spc="-5">
                <a:latin typeface="Carlito"/>
                <a:cs typeface="Carlito"/>
              </a:rPr>
              <a:t>public </a:t>
            </a:r>
            <a:r>
              <a:rPr dirty="0" sz="2000" b="1">
                <a:latin typeface="Carlito"/>
                <a:cs typeface="Carlito"/>
              </a:rPr>
              <a:t>ModelAndView</a:t>
            </a:r>
            <a:r>
              <a:rPr dirty="0" sz="2000" spc="-45" b="1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printHello(){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arlito"/>
                <a:cs typeface="Carlito"/>
              </a:rPr>
              <a:t>String message="Hello </a:t>
            </a:r>
            <a:r>
              <a:rPr dirty="0" sz="2000" spc="-20">
                <a:latin typeface="Carlito"/>
                <a:cs typeface="Carlito"/>
              </a:rPr>
              <a:t>World! </a:t>
            </a:r>
            <a:r>
              <a:rPr dirty="0" sz="2000" spc="-15">
                <a:latin typeface="Carlito"/>
                <a:cs typeface="Carlito"/>
              </a:rPr>
              <a:t>Welcome to </a:t>
            </a:r>
            <a:r>
              <a:rPr dirty="0" sz="2000" spc="-5">
                <a:latin typeface="Carlito"/>
                <a:cs typeface="Carlito"/>
              </a:rPr>
              <a:t>Spring</a:t>
            </a:r>
            <a:r>
              <a:rPr dirty="0" sz="2000" spc="5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MVC";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Carlito"/>
                <a:cs typeface="Carlito"/>
              </a:rPr>
              <a:t>return </a:t>
            </a:r>
            <a:r>
              <a:rPr dirty="0" sz="2000" b="1">
                <a:latin typeface="Carlito"/>
                <a:cs typeface="Carlito"/>
              </a:rPr>
              <a:t>new</a:t>
            </a:r>
            <a:r>
              <a:rPr dirty="0" sz="2000" spc="40" b="1">
                <a:latin typeface="Carlito"/>
                <a:cs typeface="Carlito"/>
              </a:rPr>
              <a:t> </a:t>
            </a:r>
            <a:r>
              <a:rPr dirty="0" sz="2000" spc="-5" b="1">
                <a:latin typeface="Carlito"/>
                <a:cs typeface="Carlito"/>
              </a:rPr>
              <a:t>ModelAndView("hello","message",message);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4000" y="0"/>
                </a:moveTo>
                <a:lnTo>
                  <a:pt x="0" y="0"/>
                </a:lnTo>
                <a:lnTo>
                  <a:pt x="0" y="643127"/>
                </a:lnTo>
                <a:lnTo>
                  <a:pt x="9144000" y="643127"/>
                </a:lnTo>
                <a:lnTo>
                  <a:pt x="9144000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46173" y="0"/>
            <a:ext cx="48514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1">
                <a:latin typeface="Carlito"/>
                <a:cs typeface="Carlito"/>
              </a:rPr>
              <a:t>ModelAndView</a:t>
            </a:r>
            <a:r>
              <a:rPr dirty="0" spc="-110" b="1">
                <a:latin typeface="Carlito"/>
                <a:cs typeface="Carlito"/>
              </a:rPr>
              <a:t> </a:t>
            </a:r>
            <a:r>
              <a:rPr dirty="0" spc="-5" b="1">
                <a:latin typeface="Carlito"/>
                <a:cs typeface="Carlito"/>
              </a:rPr>
              <a:t>class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976435" y="2072068"/>
            <a:ext cx="5187950" cy="863600"/>
            <a:chOff x="2976435" y="2072068"/>
            <a:chExt cx="5187950" cy="863600"/>
          </a:xfrm>
        </p:grpSpPr>
        <p:sp>
          <p:nvSpPr>
            <p:cNvPr id="7" name="object 7"/>
            <p:cNvSpPr/>
            <p:nvPr/>
          </p:nvSpPr>
          <p:spPr>
            <a:xfrm>
              <a:off x="2989453" y="2085085"/>
              <a:ext cx="2857500" cy="837565"/>
            </a:xfrm>
            <a:custGeom>
              <a:avLst/>
              <a:gdLst/>
              <a:ahLst/>
              <a:cxnLst/>
              <a:rect l="l" t="t" r="r" b="b"/>
              <a:pathLst>
                <a:path w="2857500" h="837564">
                  <a:moveTo>
                    <a:pt x="470916" y="0"/>
                  </a:moveTo>
                  <a:lnTo>
                    <a:pt x="910082" y="492760"/>
                  </a:lnTo>
                  <a:lnTo>
                    <a:pt x="825938" y="497227"/>
                  </a:lnTo>
                  <a:lnTo>
                    <a:pt x="744977" y="502309"/>
                  </a:lnTo>
                  <a:lnTo>
                    <a:pt x="667347" y="507978"/>
                  </a:lnTo>
                  <a:lnTo>
                    <a:pt x="593198" y="514209"/>
                  </a:lnTo>
                  <a:lnTo>
                    <a:pt x="522678" y="520973"/>
                  </a:lnTo>
                  <a:lnTo>
                    <a:pt x="455937" y="528243"/>
                  </a:lnTo>
                  <a:lnTo>
                    <a:pt x="393124" y="535994"/>
                  </a:lnTo>
                  <a:lnTo>
                    <a:pt x="334388" y="544197"/>
                  </a:lnTo>
                  <a:lnTo>
                    <a:pt x="279877" y="552826"/>
                  </a:lnTo>
                  <a:lnTo>
                    <a:pt x="229742" y="561853"/>
                  </a:lnTo>
                  <a:lnTo>
                    <a:pt x="184131" y="571253"/>
                  </a:lnTo>
                  <a:lnTo>
                    <a:pt x="143193" y="580997"/>
                  </a:lnTo>
                  <a:lnTo>
                    <a:pt x="75933" y="601411"/>
                  </a:lnTo>
                  <a:lnTo>
                    <a:pt x="29154" y="622880"/>
                  </a:lnTo>
                  <a:lnTo>
                    <a:pt x="0" y="656589"/>
                  </a:lnTo>
                  <a:lnTo>
                    <a:pt x="1129" y="666383"/>
                  </a:lnTo>
                  <a:lnTo>
                    <a:pt x="29102" y="694916"/>
                  </a:lnTo>
                  <a:lnTo>
                    <a:pt x="67161" y="713093"/>
                  </a:lnTo>
                  <a:lnTo>
                    <a:pt x="119745" y="730468"/>
                  </a:lnTo>
                  <a:lnTo>
                    <a:pt x="185993" y="746929"/>
                  </a:lnTo>
                  <a:lnTo>
                    <a:pt x="223973" y="754783"/>
                  </a:lnTo>
                  <a:lnTo>
                    <a:pt x="265045" y="762367"/>
                  </a:lnTo>
                  <a:lnTo>
                    <a:pt x="309104" y="769669"/>
                  </a:lnTo>
                  <a:lnTo>
                    <a:pt x="356041" y="776673"/>
                  </a:lnTo>
                  <a:lnTo>
                    <a:pt x="405749" y="783367"/>
                  </a:lnTo>
                  <a:lnTo>
                    <a:pt x="458119" y="789737"/>
                  </a:lnTo>
                  <a:lnTo>
                    <a:pt x="513046" y="795769"/>
                  </a:lnTo>
                  <a:lnTo>
                    <a:pt x="570421" y="801449"/>
                  </a:lnTo>
                  <a:lnTo>
                    <a:pt x="630136" y="806763"/>
                  </a:lnTo>
                  <a:lnTo>
                    <a:pt x="692084" y="811699"/>
                  </a:lnTo>
                  <a:lnTo>
                    <a:pt x="756157" y="816241"/>
                  </a:lnTo>
                  <a:lnTo>
                    <a:pt x="822248" y="820378"/>
                  </a:lnTo>
                  <a:lnTo>
                    <a:pt x="890250" y="824093"/>
                  </a:lnTo>
                  <a:lnTo>
                    <a:pt x="960054" y="827375"/>
                  </a:lnTo>
                  <a:lnTo>
                    <a:pt x="1031554" y="830209"/>
                  </a:lnTo>
                  <a:lnTo>
                    <a:pt x="1104641" y="832582"/>
                  </a:lnTo>
                  <a:lnTo>
                    <a:pt x="1179209" y="834479"/>
                  </a:lnTo>
                  <a:lnTo>
                    <a:pt x="1255148" y="835888"/>
                  </a:lnTo>
                  <a:lnTo>
                    <a:pt x="1332353" y="836794"/>
                  </a:lnTo>
                  <a:lnTo>
                    <a:pt x="1410716" y="837184"/>
                  </a:lnTo>
                  <a:lnTo>
                    <a:pt x="1489131" y="837046"/>
                  </a:lnTo>
                  <a:lnTo>
                    <a:pt x="1566492" y="836387"/>
                  </a:lnTo>
                  <a:lnTo>
                    <a:pt x="1642690" y="835221"/>
                  </a:lnTo>
                  <a:lnTo>
                    <a:pt x="1717614" y="833561"/>
                  </a:lnTo>
                  <a:lnTo>
                    <a:pt x="1791154" y="831421"/>
                  </a:lnTo>
                  <a:lnTo>
                    <a:pt x="1863199" y="828814"/>
                  </a:lnTo>
                  <a:lnTo>
                    <a:pt x="1933640" y="825753"/>
                  </a:lnTo>
                  <a:lnTo>
                    <a:pt x="2002365" y="822252"/>
                  </a:lnTo>
                  <a:lnTo>
                    <a:pt x="2069265" y="818325"/>
                  </a:lnTo>
                  <a:lnTo>
                    <a:pt x="2134230" y="813985"/>
                  </a:lnTo>
                  <a:lnTo>
                    <a:pt x="2197149" y="809245"/>
                  </a:lnTo>
                  <a:lnTo>
                    <a:pt x="2257911" y="804119"/>
                  </a:lnTo>
                  <a:lnTo>
                    <a:pt x="2316407" y="798620"/>
                  </a:lnTo>
                  <a:lnTo>
                    <a:pt x="2372527" y="792762"/>
                  </a:lnTo>
                  <a:lnTo>
                    <a:pt x="2426160" y="786558"/>
                  </a:lnTo>
                  <a:lnTo>
                    <a:pt x="2477195" y="780022"/>
                  </a:lnTo>
                  <a:lnTo>
                    <a:pt x="2525524" y="773167"/>
                  </a:lnTo>
                  <a:lnTo>
                    <a:pt x="2571034" y="766007"/>
                  </a:lnTo>
                  <a:lnTo>
                    <a:pt x="2613617" y="758554"/>
                  </a:lnTo>
                  <a:lnTo>
                    <a:pt x="2653161" y="750824"/>
                  </a:lnTo>
                  <a:lnTo>
                    <a:pt x="2722694" y="734580"/>
                  </a:lnTo>
                  <a:lnTo>
                    <a:pt x="2778751" y="717385"/>
                  </a:lnTo>
                  <a:lnTo>
                    <a:pt x="2820450" y="699345"/>
                  </a:lnTo>
                  <a:lnTo>
                    <a:pt x="2854148" y="670937"/>
                  </a:lnTo>
                  <a:lnTo>
                    <a:pt x="2857246" y="661162"/>
                  </a:lnTo>
                  <a:lnTo>
                    <a:pt x="2856116" y="651368"/>
                  </a:lnTo>
                  <a:lnTo>
                    <a:pt x="2828143" y="622835"/>
                  </a:lnTo>
                  <a:lnTo>
                    <a:pt x="2790084" y="604658"/>
                  </a:lnTo>
                  <a:lnTo>
                    <a:pt x="2737500" y="587283"/>
                  </a:lnTo>
                  <a:lnTo>
                    <a:pt x="2671252" y="570822"/>
                  </a:lnTo>
                  <a:lnTo>
                    <a:pt x="2633272" y="562968"/>
                  </a:lnTo>
                  <a:lnTo>
                    <a:pt x="2592200" y="555384"/>
                  </a:lnTo>
                  <a:lnTo>
                    <a:pt x="2548141" y="548082"/>
                  </a:lnTo>
                  <a:lnTo>
                    <a:pt x="2501204" y="541078"/>
                  </a:lnTo>
                  <a:lnTo>
                    <a:pt x="2451496" y="534384"/>
                  </a:lnTo>
                  <a:lnTo>
                    <a:pt x="2399126" y="528014"/>
                  </a:lnTo>
                  <a:lnTo>
                    <a:pt x="2344199" y="521982"/>
                  </a:lnTo>
                  <a:lnTo>
                    <a:pt x="2286824" y="516302"/>
                  </a:lnTo>
                  <a:lnTo>
                    <a:pt x="2227109" y="510988"/>
                  </a:lnTo>
                  <a:lnTo>
                    <a:pt x="2165161" y="506052"/>
                  </a:lnTo>
                  <a:lnTo>
                    <a:pt x="2101088" y="501510"/>
                  </a:lnTo>
                  <a:lnTo>
                    <a:pt x="2034997" y="497373"/>
                  </a:lnTo>
                  <a:lnTo>
                    <a:pt x="1966995" y="493658"/>
                  </a:lnTo>
                  <a:lnTo>
                    <a:pt x="1897191" y="490376"/>
                  </a:lnTo>
                  <a:lnTo>
                    <a:pt x="1825691" y="487542"/>
                  </a:lnTo>
                  <a:lnTo>
                    <a:pt x="1752604" y="485169"/>
                  </a:lnTo>
                  <a:lnTo>
                    <a:pt x="1678036" y="483272"/>
                  </a:lnTo>
                  <a:lnTo>
                    <a:pt x="1602097" y="481863"/>
                  </a:lnTo>
                  <a:lnTo>
                    <a:pt x="1524892" y="480957"/>
                  </a:lnTo>
                  <a:lnTo>
                    <a:pt x="1446530" y="480567"/>
                  </a:lnTo>
                  <a:lnTo>
                    <a:pt x="470916" y="0"/>
                  </a:lnTo>
                  <a:close/>
                </a:path>
              </a:pathLst>
            </a:custGeom>
            <a:solidFill>
              <a:srgbClr val="E6DF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989453" y="2085085"/>
              <a:ext cx="2857500" cy="837565"/>
            </a:xfrm>
            <a:custGeom>
              <a:avLst/>
              <a:gdLst/>
              <a:ahLst/>
              <a:cxnLst/>
              <a:rect l="l" t="t" r="r" b="b"/>
              <a:pathLst>
                <a:path w="2857500" h="837564">
                  <a:moveTo>
                    <a:pt x="470916" y="0"/>
                  </a:moveTo>
                  <a:lnTo>
                    <a:pt x="1446530" y="480567"/>
                  </a:lnTo>
                  <a:lnTo>
                    <a:pt x="1524892" y="480957"/>
                  </a:lnTo>
                  <a:lnTo>
                    <a:pt x="1602097" y="481863"/>
                  </a:lnTo>
                  <a:lnTo>
                    <a:pt x="1678036" y="483272"/>
                  </a:lnTo>
                  <a:lnTo>
                    <a:pt x="1752604" y="485169"/>
                  </a:lnTo>
                  <a:lnTo>
                    <a:pt x="1825691" y="487542"/>
                  </a:lnTo>
                  <a:lnTo>
                    <a:pt x="1897191" y="490376"/>
                  </a:lnTo>
                  <a:lnTo>
                    <a:pt x="1966995" y="493658"/>
                  </a:lnTo>
                  <a:lnTo>
                    <a:pt x="2034997" y="497373"/>
                  </a:lnTo>
                  <a:lnTo>
                    <a:pt x="2101088" y="501510"/>
                  </a:lnTo>
                  <a:lnTo>
                    <a:pt x="2165161" y="506052"/>
                  </a:lnTo>
                  <a:lnTo>
                    <a:pt x="2227109" y="510988"/>
                  </a:lnTo>
                  <a:lnTo>
                    <a:pt x="2286824" y="516302"/>
                  </a:lnTo>
                  <a:lnTo>
                    <a:pt x="2344199" y="521982"/>
                  </a:lnTo>
                  <a:lnTo>
                    <a:pt x="2399126" y="528014"/>
                  </a:lnTo>
                  <a:lnTo>
                    <a:pt x="2451496" y="534384"/>
                  </a:lnTo>
                  <a:lnTo>
                    <a:pt x="2501204" y="541078"/>
                  </a:lnTo>
                  <a:lnTo>
                    <a:pt x="2548141" y="548082"/>
                  </a:lnTo>
                  <a:lnTo>
                    <a:pt x="2592200" y="555384"/>
                  </a:lnTo>
                  <a:lnTo>
                    <a:pt x="2633272" y="562968"/>
                  </a:lnTo>
                  <a:lnTo>
                    <a:pt x="2671252" y="570822"/>
                  </a:lnTo>
                  <a:lnTo>
                    <a:pt x="2737500" y="587283"/>
                  </a:lnTo>
                  <a:lnTo>
                    <a:pt x="2790084" y="604658"/>
                  </a:lnTo>
                  <a:lnTo>
                    <a:pt x="2828143" y="622835"/>
                  </a:lnTo>
                  <a:lnTo>
                    <a:pt x="2856116" y="651368"/>
                  </a:lnTo>
                  <a:lnTo>
                    <a:pt x="2857246" y="661162"/>
                  </a:lnTo>
                  <a:lnTo>
                    <a:pt x="2854148" y="670937"/>
                  </a:lnTo>
                  <a:lnTo>
                    <a:pt x="2820450" y="699345"/>
                  </a:lnTo>
                  <a:lnTo>
                    <a:pt x="2778751" y="717385"/>
                  </a:lnTo>
                  <a:lnTo>
                    <a:pt x="2722694" y="734580"/>
                  </a:lnTo>
                  <a:lnTo>
                    <a:pt x="2653161" y="750824"/>
                  </a:lnTo>
                  <a:lnTo>
                    <a:pt x="2613617" y="758554"/>
                  </a:lnTo>
                  <a:lnTo>
                    <a:pt x="2571034" y="766007"/>
                  </a:lnTo>
                  <a:lnTo>
                    <a:pt x="2525524" y="773167"/>
                  </a:lnTo>
                  <a:lnTo>
                    <a:pt x="2477195" y="780022"/>
                  </a:lnTo>
                  <a:lnTo>
                    <a:pt x="2426160" y="786558"/>
                  </a:lnTo>
                  <a:lnTo>
                    <a:pt x="2372527" y="792762"/>
                  </a:lnTo>
                  <a:lnTo>
                    <a:pt x="2316407" y="798620"/>
                  </a:lnTo>
                  <a:lnTo>
                    <a:pt x="2257911" y="804119"/>
                  </a:lnTo>
                  <a:lnTo>
                    <a:pt x="2197149" y="809245"/>
                  </a:lnTo>
                  <a:lnTo>
                    <a:pt x="2134230" y="813985"/>
                  </a:lnTo>
                  <a:lnTo>
                    <a:pt x="2069265" y="818325"/>
                  </a:lnTo>
                  <a:lnTo>
                    <a:pt x="2002365" y="822252"/>
                  </a:lnTo>
                  <a:lnTo>
                    <a:pt x="1933640" y="825753"/>
                  </a:lnTo>
                  <a:lnTo>
                    <a:pt x="1863199" y="828814"/>
                  </a:lnTo>
                  <a:lnTo>
                    <a:pt x="1791154" y="831421"/>
                  </a:lnTo>
                  <a:lnTo>
                    <a:pt x="1717614" y="833561"/>
                  </a:lnTo>
                  <a:lnTo>
                    <a:pt x="1642690" y="835221"/>
                  </a:lnTo>
                  <a:lnTo>
                    <a:pt x="1566492" y="836387"/>
                  </a:lnTo>
                  <a:lnTo>
                    <a:pt x="1489131" y="837046"/>
                  </a:lnTo>
                  <a:lnTo>
                    <a:pt x="1410716" y="837184"/>
                  </a:lnTo>
                  <a:lnTo>
                    <a:pt x="1332353" y="836794"/>
                  </a:lnTo>
                  <a:lnTo>
                    <a:pt x="1255148" y="835888"/>
                  </a:lnTo>
                  <a:lnTo>
                    <a:pt x="1179209" y="834479"/>
                  </a:lnTo>
                  <a:lnTo>
                    <a:pt x="1104641" y="832582"/>
                  </a:lnTo>
                  <a:lnTo>
                    <a:pt x="1031554" y="830209"/>
                  </a:lnTo>
                  <a:lnTo>
                    <a:pt x="960054" y="827375"/>
                  </a:lnTo>
                  <a:lnTo>
                    <a:pt x="890250" y="824093"/>
                  </a:lnTo>
                  <a:lnTo>
                    <a:pt x="822248" y="820378"/>
                  </a:lnTo>
                  <a:lnTo>
                    <a:pt x="756157" y="816241"/>
                  </a:lnTo>
                  <a:lnTo>
                    <a:pt x="692084" y="811699"/>
                  </a:lnTo>
                  <a:lnTo>
                    <a:pt x="630136" y="806763"/>
                  </a:lnTo>
                  <a:lnTo>
                    <a:pt x="570421" y="801449"/>
                  </a:lnTo>
                  <a:lnTo>
                    <a:pt x="513046" y="795769"/>
                  </a:lnTo>
                  <a:lnTo>
                    <a:pt x="458119" y="789737"/>
                  </a:lnTo>
                  <a:lnTo>
                    <a:pt x="405749" y="783367"/>
                  </a:lnTo>
                  <a:lnTo>
                    <a:pt x="356041" y="776673"/>
                  </a:lnTo>
                  <a:lnTo>
                    <a:pt x="309104" y="769669"/>
                  </a:lnTo>
                  <a:lnTo>
                    <a:pt x="265045" y="762367"/>
                  </a:lnTo>
                  <a:lnTo>
                    <a:pt x="223973" y="754783"/>
                  </a:lnTo>
                  <a:lnTo>
                    <a:pt x="185993" y="746929"/>
                  </a:lnTo>
                  <a:lnTo>
                    <a:pt x="119745" y="730468"/>
                  </a:lnTo>
                  <a:lnTo>
                    <a:pt x="67161" y="713093"/>
                  </a:lnTo>
                  <a:lnTo>
                    <a:pt x="29102" y="694916"/>
                  </a:lnTo>
                  <a:lnTo>
                    <a:pt x="1129" y="666383"/>
                  </a:lnTo>
                  <a:lnTo>
                    <a:pt x="0" y="656589"/>
                  </a:lnTo>
                  <a:lnTo>
                    <a:pt x="4051" y="645188"/>
                  </a:lnTo>
                  <a:lnTo>
                    <a:pt x="49909" y="612027"/>
                  </a:lnTo>
                  <a:lnTo>
                    <a:pt x="107077" y="591058"/>
                  </a:lnTo>
                  <a:lnTo>
                    <a:pt x="184131" y="571253"/>
                  </a:lnTo>
                  <a:lnTo>
                    <a:pt x="229742" y="561853"/>
                  </a:lnTo>
                  <a:lnTo>
                    <a:pt x="279877" y="552826"/>
                  </a:lnTo>
                  <a:lnTo>
                    <a:pt x="334388" y="544197"/>
                  </a:lnTo>
                  <a:lnTo>
                    <a:pt x="393124" y="535994"/>
                  </a:lnTo>
                  <a:lnTo>
                    <a:pt x="455937" y="528243"/>
                  </a:lnTo>
                  <a:lnTo>
                    <a:pt x="522678" y="520973"/>
                  </a:lnTo>
                  <a:lnTo>
                    <a:pt x="593198" y="514209"/>
                  </a:lnTo>
                  <a:lnTo>
                    <a:pt x="667347" y="507978"/>
                  </a:lnTo>
                  <a:lnTo>
                    <a:pt x="744977" y="502309"/>
                  </a:lnTo>
                  <a:lnTo>
                    <a:pt x="825938" y="497227"/>
                  </a:lnTo>
                  <a:lnTo>
                    <a:pt x="910082" y="492760"/>
                  </a:lnTo>
                  <a:lnTo>
                    <a:pt x="470916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43552" y="2186558"/>
              <a:ext cx="3608070" cy="735965"/>
            </a:xfrm>
            <a:custGeom>
              <a:avLst/>
              <a:gdLst/>
              <a:ahLst/>
              <a:cxnLst/>
              <a:rect l="l" t="t" r="r" b="b"/>
              <a:pathLst>
                <a:path w="3608070" h="735964">
                  <a:moveTo>
                    <a:pt x="0" y="0"/>
                  </a:moveTo>
                  <a:lnTo>
                    <a:pt x="1318133" y="414908"/>
                  </a:lnTo>
                  <a:lnTo>
                    <a:pt x="1238684" y="422952"/>
                  </a:lnTo>
                  <a:lnTo>
                    <a:pt x="1164742" y="431592"/>
                  </a:lnTo>
                  <a:lnTo>
                    <a:pt x="1096424" y="440783"/>
                  </a:lnTo>
                  <a:lnTo>
                    <a:pt x="1033849" y="450485"/>
                  </a:lnTo>
                  <a:lnTo>
                    <a:pt x="977137" y="460653"/>
                  </a:lnTo>
                  <a:lnTo>
                    <a:pt x="926407" y="471245"/>
                  </a:lnTo>
                  <a:lnTo>
                    <a:pt x="881777" y="482219"/>
                  </a:lnTo>
                  <a:lnTo>
                    <a:pt x="843367" y="493531"/>
                  </a:lnTo>
                  <a:lnTo>
                    <a:pt x="785681" y="516998"/>
                  </a:lnTo>
                  <a:lnTo>
                    <a:pt x="754300" y="541306"/>
                  </a:lnTo>
                  <a:lnTo>
                    <a:pt x="748771" y="553668"/>
                  </a:lnTo>
                  <a:lnTo>
                    <a:pt x="750176" y="566112"/>
                  </a:lnTo>
                  <a:lnTo>
                    <a:pt x="797178" y="603503"/>
                  </a:lnTo>
                  <a:lnTo>
                    <a:pt x="837731" y="619424"/>
                  </a:lnTo>
                  <a:lnTo>
                    <a:pt x="888967" y="634539"/>
                  </a:lnTo>
                  <a:lnTo>
                    <a:pt x="950214" y="648801"/>
                  </a:lnTo>
                  <a:lnTo>
                    <a:pt x="1020800" y="662161"/>
                  </a:lnTo>
                  <a:lnTo>
                    <a:pt x="1059384" y="668487"/>
                  </a:lnTo>
                  <a:lnTo>
                    <a:pt x="1100051" y="674569"/>
                  </a:lnTo>
                  <a:lnTo>
                    <a:pt x="1142716" y="680402"/>
                  </a:lnTo>
                  <a:lnTo>
                    <a:pt x="1187296" y="685979"/>
                  </a:lnTo>
                  <a:lnTo>
                    <a:pt x="1233705" y="691293"/>
                  </a:lnTo>
                  <a:lnTo>
                    <a:pt x="1281861" y="696339"/>
                  </a:lnTo>
                  <a:lnTo>
                    <a:pt x="1331679" y="701112"/>
                  </a:lnTo>
                  <a:lnTo>
                    <a:pt x="1383075" y="705604"/>
                  </a:lnTo>
                  <a:lnTo>
                    <a:pt x="1435965" y="709809"/>
                  </a:lnTo>
                  <a:lnTo>
                    <a:pt x="1490265" y="713722"/>
                  </a:lnTo>
                  <a:lnTo>
                    <a:pt x="1545891" y="717337"/>
                  </a:lnTo>
                  <a:lnTo>
                    <a:pt x="1602758" y="720647"/>
                  </a:lnTo>
                  <a:lnTo>
                    <a:pt x="1660784" y="723647"/>
                  </a:lnTo>
                  <a:lnTo>
                    <a:pt x="1719882" y="726329"/>
                  </a:lnTo>
                  <a:lnTo>
                    <a:pt x="1779971" y="728689"/>
                  </a:lnTo>
                  <a:lnTo>
                    <a:pt x="1840965" y="730720"/>
                  </a:lnTo>
                  <a:lnTo>
                    <a:pt x="1902780" y="732416"/>
                  </a:lnTo>
                  <a:lnTo>
                    <a:pt x="1965333" y="733771"/>
                  </a:lnTo>
                  <a:lnTo>
                    <a:pt x="2028539" y="734779"/>
                  </a:lnTo>
                  <a:lnTo>
                    <a:pt x="2092314" y="735433"/>
                  </a:lnTo>
                  <a:lnTo>
                    <a:pt x="2156575" y="735728"/>
                  </a:lnTo>
                  <a:lnTo>
                    <a:pt x="2221237" y="735658"/>
                  </a:lnTo>
                  <a:lnTo>
                    <a:pt x="2286215" y="735217"/>
                  </a:lnTo>
                  <a:lnTo>
                    <a:pt x="2351427" y="734398"/>
                  </a:lnTo>
                  <a:lnTo>
                    <a:pt x="2416788" y="733195"/>
                  </a:lnTo>
                  <a:lnTo>
                    <a:pt x="2482213" y="731603"/>
                  </a:lnTo>
                  <a:lnTo>
                    <a:pt x="2547620" y="729614"/>
                  </a:lnTo>
                  <a:lnTo>
                    <a:pt x="2625393" y="726732"/>
                  </a:lnTo>
                  <a:lnTo>
                    <a:pt x="2700871" y="723351"/>
                  </a:lnTo>
                  <a:lnTo>
                    <a:pt x="2773967" y="719491"/>
                  </a:lnTo>
                  <a:lnTo>
                    <a:pt x="2844596" y="715169"/>
                  </a:lnTo>
                  <a:lnTo>
                    <a:pt x="2912673" y="710406"/>
                  </a:lnTo>
                  <a:lnTo>
                    <a:pt x="2978112" y="705218"/>
                  </a:lnTo>
                  <a:lnTo>
                    <a:pt x="3040828" y="699624"/>
                  </a:lnTo>
                  <a:lnTo>
                    <a:pt x="3100736" y="693643"/>
                  </a:lnTo>
                  <a:lnTo>
                    <a:pt x="3157751" y="687293"/>
                  </a:lnTo>
                  <a:lnTo>
                    <a:pt x="3211786" y="680593"/>
                  </a:lnTo>
                  <a:lnTo>
                    <a:pt x="3262757" y="673562"/>
                  </a:lnTo>
                  <a:lnTo>
                    <a:pt x="3310578" y="666216"/>
                  </a:lnTo>
                  <a:lnTo>
                    <a:pt x="3355165" y="658577"/>
                  </a:lnTo>
                  <a:lnTo>
                    <a:pt x="3396430" y="650660"/>
                  </a:lnTo>
                  <a:lnTo>
                    <a:pt x="3434290" y="642486"/>
                  </a:lnTo>
                  <a:lnTo>
                    <a:pt x="3499452" y="625437"/>
                  </a:lnTo>
                  <a:lnTo>
                    <a:pt x="3549965" y="607578"/>
                  </a:lnTo>
                  <a:lnTo>
                    <a:pt x="3585148" y="589057"/>
                  </a:lnTo>
                  <a:lnTo>
                    <a:pt x="3607685" y="560356"/>
                  </a:lnTo>
                  <a:lnTo>
                    <a:pt x="3606792" y="550618"/>
                  </a:lnTo>
                  <a:lnTo>
                    <a:pt x="3577704" y="521148"/>
                  </a:lnTo>
                  <a:lnTo>
                    <a:pt x="3540022" y="503244"/>
                  </a:lnTo>
                  <a:lnTo>
                    <a:pt x="3494043" y="487720"/>
                  </a:lnTo>
                  <a:lnTo>
                    <a:pt x="3437718" y="473025"/>
                  </a:lnTo>
                  <a:lnTo>
                    <a:pt x="3371717" y="459208"/>
                  </a:lnTo>
                  <a:lnTo>
                    <a:pt x="3296715" y="446318"/>
                  </a:lnTo>
                  <a:lnTo>
                    <a:pt x="3256048" y="440236"/>
                  </a:lnTo>
                  <a:lnTo>
                    <a:pt x="3213383" y="434403"/>
                  </a:lnTo>
                  <a:lnTo>
                    <a:pt x="3168803" y="428826"/>
                  </a:lnTo>
                  <a:lnTo>
                    <a:pt x="3122394" y="423512"/>
                  </a:lnTo>
                  <a:lnTo>
                    <a:pt x="3074238" y="418466"/>
                  </a:lnTo>
                  <a:lnTo>
                    <a:pt x="3024420" y="413693"/>
                  </a:lnTo>
                  <a:lnTo>
                    <a:pt x="2973024" y="409201"/>
                  </a:lnTo>
                  <a:lnTo>
                    <a:pt x="2920134" y="404996"/>
                  </a:lnTo>
                  <a:lnTo>
                    <a:pt x="2865834" y="401083"/>
                  </a:lnTo>
                  <a:lnTo>
                    <a:pt x="2810208" y="397468"/>
                  </a:lnTo>
                  <a:lnTo>
                    <a:pt x="2753341" y="394158"/>
                  </a:lnTo>
                  <a:lnTo>
                    <a:pt x="2695315" y="391158"/>
                  </a:lnTo>
                  <a:lnTo>
                    <a:pt x="2636217" y="388476"/>
                  </a:lnTo>
                  <a:lnTo>
                    <a:pt x="2576128" y="386116"/>
                  </a:lnTo>
                  <a:lnTo>
                    <a:pt x="2515134" y="384085"/>
                  </a:lnTo>
                  <a:lnTo>
                    <a:pt x="2453319" y="382389"/>
                  </a:lnTo>
                  <a:lnTo>
                    <a:pt x="2390766" y="381034"/>
                  </a:lnTo>
                  <a:lnTo>
                    <a:pt x="2327560" y="380026"/>
                  </a:lnTo>
                  <a:lnTo>
                    <a:pt x="2263785" y="379372"/>
                  </a:lnTo>
                  <a:lnTo>
                    <a:pt x="2199524" y="379077"/>
                  </a:lnTo>
                  <a:lnTo>
                    <a:pt x="2134862" y="379147"/>
                  </a:lnTo>
                  <a:lnTo>
                    <a:pt x="2069884" y="379588"/>
                  </a:lnTo>
                  <a:lnTo>
                    <a:pt x="2004672" y="380407"/>
                  </a:lnTo>
                  <a:lnTo>
                    <a:pt x="1939311" y="381610"/>
                  </a:lnTo>
                  <a:lnTo>
                    <a:pt x="1873886" y="383202"/>
                  </a:lnTo>
                  <a:lnTo>
                    <a:pt x="1808480" y="385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F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43552" y="2186558"/>
              <a:ext cx="3608070" cy="735965"/>
            </a:xfrm>
            <a:custGeom>
              <a:avLst/>
              <a:gdLst/>
              <a:ahLst/>
              <a:cxnLst/>
              <a:rect l="l" t="t" r="r" b="b"/>
              <a:pathLst>
                <a:path w="3608070" h="735964">
                  <a:moveTo>
                    <a:pt x="0" y="0"/>
                  </a:moveTo>
                  <a:lnTo>
                    <a:pt x="1808480" y="385190"/>
                  </a:lnTo>
                  <a:lnTo>
                    <a:pt x="1873886" y="383202"/>
                  </a:lnTo>
                  <a:lnTo>
                    <a:pt x="1939311" y="381610"/>
                  </a:lnTo>
                  <a:lnTo>
                    <a:pt x="2004672" y="380407"/>
                  </a:lnTo>
                  <a:lnTo>
                    <a:pt x="2069884" y="379588"/>
                  </a:lnTo>
                  <a:lnTo>
                    <a:pt x="2134862" y="379147"/>
                  </a:lnTo>
                  <a:lnTo>
                    <a:pt x="2199524" y="379077"/>
                  </a:lnTo>
                  <a:lnTo>
                    <a:pt x="2263785" y="379372"/>
                  </a:lnTo>
                  <a:lnTo>
                    <a:pt x="2327560" y="380026"/>
                  </a:lnTo>
                  <a:lnTo>
                    <a:pt x="2390766" y="381034"/>
                  </a:lnTo>
                  <a:lnTo>
                    <a:pt x="2453319" y="382389"/>
                  </a:lnTo>
                  <a:lnTo>
                    <a:pt x="2515134" y="384085"/>
                  </a:lnTo>
                  <a:lnTo>
                    <a:pt x="2576128" y="386116"/>
                  </a:lnTo>
                  <a:lnTo>
                    <a:pt x="2636217" y="388476"/>
                  </a:lnTo>
                  <a:lnTo>
                    <a:pt x="2695315" y="391158"/>
                  </a:lnTo>
                  <a:lnTo>
                    <a:pt x="2753341" y="394158"/>
                  </a:lnTo>
                  <a:lnTo>
                    <a:pt x="2810208" y="397468"/>
                  </a:lnTo>
                  <a:lnTo>
                    <a:pt x="2865834" y="401083"/>
                  </a:lnTo>
                  <a:lnTo>
                    <a:pt x="2920134" y="404996"/>
                  </a:lnTo>
                  <a:lnTo>
                    <a:pt x="2973024" y="409201"/>
                  </a:lnTo>
                  <a:lnTo>
                    <a:pt x="3024420" y="413693"/>
                  </a:lnTo>
                  <a:lnTo>
                    <a:pt x="3074238" y="418466"/>
                  </a:lnTo>
                  <a:lnTo>
                    <a:pt x="3122394" y="423512"/>
                  </a:lnTo>
                  <a:lnTo>
                    <a:pt x="3168803" y="428826"/>
                  </a:lnTo>
                  <a:lnTo>
                    <a:pt x="3213383" y="434403"/>
                  </a:lnTo>
                  <a:lnTo>
                    <a:pt x="3256048" y="440236"/>
                  </a:lnTo>
                  <a:lnTo>
                    <a:pt x="3296715" y="446318"/>
                  </a:lnTo>
                  <a:lnTo>
                    <a:pt x="3335299" y="452644"/>
                  </a:lnTo>
                  <a:lnTo>
                    <a:pt x="3405885" y="466004"/>
                  </a:lnTo>
                  <a:lnTo>
                    <a:pt x="3467132" y="480266"/>
                  </a:lnTo>
                  <a:lnTo>
                    <a:pt x="3518368" y="495381"/>
                  </a:lnTo>
                  <a:lnTo>
                    <a:pt x="3558921" y="511301"/>
                  </a:lnTo>
                  <a:lnTo>
                    <a:pt x="3591887" y="530996"/>
                  </a:lnTo>
                  <a:lnTo>
                    <a:pt x="3607685" y="560356"/>
                  </a:lnTo>
                  <a:lnTo>
                    <a:pt x="3604318" y="570021"/>
                  </a:lnTo>
                  <a:lnTo>
                    <a:pt x="3569516" y="598391"/>
                  </a:lnTo>
                  <a:lnTo>
                    <a:pt x="3526582" y="616600"/>
                  </a:lnTo>
                  <a:lnTo>
                    <a:pt x="3468659" y="634072"/>
                  </a:lnTo>
                  <a:lnTo>
                    <a:pt x="3396430" y="650660"/>
                  </a:lnTo>
                  <a:lnTo>
                    <a:pt x="3355165" y="658577"/>
                  </a:lnTo>
                  <a:lnTo>
                    <a:pt x="3310578" y="666216"/>
                  </a:lnTo>
                  <a:lnTo>
                    <a:pt x="3262757" y="673562"/>
                  </a:lnTo>
                  <a:lnTo>
                    <a:pt x="3211786" y="680593"/>
                  </a:lnTo>
                  <a:lnTo>
                    <a:pt x="3157751" y="687293"/>
                  </a:lnTo>
                  <a:lnTo>
                    <a:pt x="3100736" y="693643"/>
                  </a:lnTo>
                  <a:lnTo>
                    <a:pt x="3040828" y="699624"/>
                  </a:lnTo>
                  <a:lnTo>
                    <a:pt x="2978112" y="705218"/>
                  </a:lnTo>
                  <a:lnTo>
                    <a:pt x="2912673" y="710406"/>
                  </a:lnTo>
                  <a:lnTo>
                    <a:pt x="2844596" y="715169"/>
                  </a:lnTo>
                  <a:lnTo>
                    <a:pt x="2773967" y="719491"/>
                  </a:lnTo>
                  <a:lnTo>
                    <a:pt x="2700871" y="723351"/>
                  </a:lnTo>
                  <a:lnTo>
                    <a:pt x="2625393" y="726732"/>
                  </a:lnTo>
                  <a:lnTo>
                    <a:pt x="2547620" y="729614"/>
                  </a:lnTo>
                  <a:lnTo>
                    <a:pt x="2482213" y="731603"/>
                  </a:lnTo>
                  <a:lnTo>
                    <a:pt x="2416788" y="733195"/>
                  </a:lnTo>
                  <a:lnTo>
                    <a:pt x="2351427" y="734398"/>
                  </a:lnTo>
                  <a:lnTo>
                    <a:pt x="2286215" y="735217"/>
                  </a:lnTo>
                  <a:lnTo>
                    <a:pt x="2221237" y="735658"/>
                  </a:lnTo>
                  <a:lnTo>
                    <a:pt x="2156575" y="735728"/>
                  </a:lnTo>
                  <a:lnTo>
                    <a:pt x="2092314" y="735433"/>
                  </a:lnTo>
                  <a:lnTo>
                    <a:pt x="2028539" y="734779"/>
                  </a:lnTo>
                  <a:lnTo>
                    <a:pt x="1965333" y="733771"/>
                  </a:lnTo>
                  <a:lnTo>
                    <a:pt x="1902780" y="732416"/>
                  </a:lnTo>
                  <a:lnTo>
                    <a:pt x="1840965" y="730720"/>
                  </a:lnTo>
                  <a:lnTo>
                    <a:pt x="1779971" y="728689"/>
                  </a:lnTo>
                  <a:lnTo>
                    <a:pt x="1719882" y="726329"/>
                  </a:lnTo>
                  <a:lnTo>
                    <a:pt x="1660784" y="723647"/>
                  </a:lnTo>
                  <a:lnTo>
                    <a:pt x="1602758" y="720647"/>
                  </a:lnTo>
                  <a:lnTo>
                    <a:pt x="1545891" y="717337"/>
                  </a:lnTo>
                  <a:lnTo>
                    <a:pt x="1490265" y="713722"/>
                  </a:lnTo>
                  <a:lnTo>
                    <a:pt x="1435965" y="709809"/>
                  </a:lnTo>
                  <a:lnTo>
                    <a:pt x="1383075" y="705604"/>
                  </a:lnTo>
                  <a:lnTo>
                    <a:pt x="1331679" y="701112"/>
                  </a:lnTo>
                  <a:lnTo>
                    <a:pt x="1281861" y="696339"/>
                  </a:lnTo>
                  <a:lnTo>
                    <a:pt x="1233705" y="691293"/>
                  </a:lnTo>
                  <a:lnTo>
                    <a:pt x="1187296" y="685979"/>
                  </a:lnTo>
                  <a:lnTo>
                    <a:pt x="1142716" y="680402"/>
                  </a:lnTo>
                  <a:lnTo>
                    <a:pt x="1100051" y="674569"/>
                  </a:lnTo>
                  <a:lnTo>
                    <a:pt x="1059384" y="668487"/>
                  </a:lnTo>
                  <a:lnTo>
                    <a:pt x="1020800" y="662161"/>
                  </a:lnTo>
                  <a:lnTo>
                    <a:pt x="950214" y="648801"/>
                  </a:lnTo>
                  <a:lnTo>
                    <a:pt x="888967" y="634539"/>
                  </a:lnTo>
                  <a:lnTo>
                    <a:pt x="837731" y="619424"/>
                  </a:lnTo>
                  <a:lnTo>
                    <a:pt x="797178" y="603503"/>
                  </a:lnTo>
                  <a:lnTo>
                    <a:pt x="758632" y="578594"/>
                  </a:lnTo>
                  <a:lnTo>
                    <a:pt x="748771" y="553668"/>
                  </a:lnTo>
                  <a:lnTo>
                    <a:pt x="754300" y="541306"/>
                  </a:lnTo>
                  <a:lnTo>
                    <a:pt x="785681" y="516998"/>
                  </a:lnTo>
                  <a:lnTo>
                    <a:pt x="843367" y="493531"/>
                  </a:lnTo>
                  <a:lnTo>
                    <a:pt x="881777" y="482219"/>
                  </a:lnTo>
                  <a:lnTo>
                    <a:pt x="926407" y="471245"/>
                  </a:lnTo>
                  <a:lnTo>
                    <a:pt x="977137" y="460653"/>
                  </a:lnTo>
                  <a:lnTo>
                    <a:pt x="1033849" y="450485"/>
                  </a:lnTo>
                  <a:lnTo>
                    <a:pt x="1096424" y="440783"/>
                  </a:lnTo>
                  <a:lnTo>
                    <a:pt x="1164742" y="431592"/>
                  </a:lnTo>
                  <a:lnTo>
                    <a:pt x="1238684" y="422952"/>
                  </a:lnTo>
                  <a:lnTo>
                    <a:pt x="1318133" y="414908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871721" y="2578989"/>
            <a:ext cx="358647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4710" algn="l"/>
              </a:tabLst>
            </a:pPr>
            <a:r>
              <a:rPr dirty="0" sz="1800" spc="-5" b="1">
                <a:solidFill>
                  <a:srgbClr val="FF0000"/>
                </a:solidFill>
                <a:latin typeface="Carlito"/>
                <a:cs typeface="Carlito"/>
              </a:rPr>
              <a:t>View</a:t>
            </a:r>
            <a:r>
              <a:rPr dirty="0" sz="1800" spc="-25" b="1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rlito"/>
                <a:cs typeface="Carlito"/>
              </a:rPr>
              <a:t>name	</a:t>
            </a:r>
            <a:r>
              <a:rPr dirty="0" sz="1800" spc="-15" b="1">
                <a:solidFill>
                  <a:srgbClr val="FF0000"/>
                </a:solidFill>
                <a:latin typeface="Carlito"/>
                <a:cs typeface="Carlito"/>
              </a:rPr>
              <a:t>Attribute</a:t>
            </a:r>
            <a:r>
              <a:rPr dirty="0" sz="1800" spc="-75" b="1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rlito"/>
                <a:cs typeface="Carlito"/>
              </a:rPr>
              <a:t>name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52096" y="896046"/>
            <a:ext cx="2888615" cy="1021080"/>
            <a:chOff x="5852096" y="896046"/>
            <a:chExt cx="2888615" cy="1021080"/>
          </a:xfrm>
        </p:grpSpPr>
        <p:sp>
          <p:nvSpPr>
            <p:cNvPr id="13" name="object 13"/>
            <p:cNvSpPr/>
            <p:nvPr/>
          </p:nvSpPr>
          <p:spPr>
            <a:xfrm>
              <a:off x="5865114" y="909063"/>
              <a:ext cx="2862580" cy="995044"/>
            </a:xfrm>
            <a:custGeom>
              <a:avLst/>
              <a:gdLst/>
              <a:ahLst/>
              <a:cxnLst/>
              <a:rect l="l" t="t" r="r" b="b"/>
              <a:pathLst>
                <a:path w="2862579" h="995044">
                  <a:moveTo>
                    <a:pt x="1460290" y="0"/>
                  </a:moveTo>
                  <a:lnTo>
                    <a:pt x="1400120" y="16"/>
                  </a:lnTo>
                  <a:lnTo>
                    <a:pt x="1340201" y="350"/>
                  </a:lnTo>
                  <a:lnTo>
                    <a:pt x="1280610" y="996"/>
                  </a:lnTo>
                  <a:lnTo>
                    <a:pt x="1221422" y="1953"/>
                  </a:lnTo>
                  <a:lnTo>
                    <a:pt x="1162715" y="3214"/>
                  </a:lnTo>
                  <a:lnTo>
                    <a:pt x="1104565" y="4778"/>
                  </a:lnTo>
                  <a:lnTo>
                    <a:pt x="1047047" y="6640"/>
                  </a:lnTo>
                  <a:lnTo>
                    <a:pt x="990240" y="8796"/>
                  </a:lnTo>
                  <a:lnTo>
                    <a:pt x="934218" y="11243"/>
                  </a:lnTo>
                  <a:lnTo>
                    <a:pt x="879058" y="13977"/>
                  </a:lnTo>
                  <a:lnTo>
                    <a:pt x="824838" y="16994"/>
                  </a:lnTo>
                  <a:lnTo>
                    <a:pt x="771632" y="20290"/>
                  </a:lnTo>
                  <a:lnTo>
                    <a:pt x="719519" y="23862"/>
                  </a:lnTo>
                  <a:lnTo>
                    <a:pt x="668573" y="27706"/>
                  </a:lnTo>
                  <a:lnTo>
                    <a:pt x="618872" y="31817"/>
                  </a:lnTo>
                  <a:lnTo>
                    <a:pt x="570491" y="36193"/>
                  </a:lnTo>
                  <a:lnTo>
                    <a:pt x="523508" y="40830"/>
                  </a:lnTo>
                  <a:lnTo>
                    <a:pt x="477999" y="45723"/>
                  </a:lnTo>
                  <a:lnTo>
                    <a:pt x="434040" y="50869"/>
                  </a:lnTo>
                  <a:lnTo>
                    <a:pt x="391708" y="56265"/>
                  </a:lnTo>
                  <a:lnTo>
                    <a:pt x="351078" y="61906"/>
                  </a:lnTo>
                  <a:lnTo>
                    <a:pt x="312228" y="67789"/>
                  </a:lnTo>
                  <a:lnTo>
                    <a:pt x="240173" y="80265"/>
                  </a:lnTo>
                  <a:lnTo>
                    <a:pt x="176151" y="93662"/>
                  </a:lnTo>
                  <a:lnTo>
                    <a:pt x="120776" y="107952"/>
                  </a:lnTo>
                  <a:lnTo>
                    <a:pt x="63362" y="127580"/>
                  </a:lnTo>
                  <a:lnTo>
                    <a:pt x="25187" y="147487"/>
                  </a:lnTo>
                  <a:lnTo>
                    <a:pt x="2776" y="177478"/>
                  </a:lnTo>
                  <a:lnTo>
                    <a:pt x="4320" y="187422"/>
                  </a:lnTo>
                  <a:lnTo>
                    <a:pt x="35022" y="216781"/>
                  </a:lnTo>
                  <a:lnTo>
                    <a:pt x="76516" y="235740"/>
                  </a:lnTo>
                  <a:lnTo>
                    <a:pt x="134180" y="254000"/>
                  </a:lnTo>
                  <a:lnTo>
                    <a:pt x="207457" y="271385"/>
                  </a:lnTo>
                  <a:lnTo>
                    <a:pt x="249775" y="279693"/>
                  </a:lnTo>
                  <a:lnTo>
                    <a:pt x="295787" y="287715"/>
                  </a:lnTo>
                  <a:lnTo>
                    <a:pt x="345424" y="295430"/>
                  </a:lnTo>
                  <a:lnTo>
                    <a:pt x="398615" y="302815"/>
                  </a:lnTo>
                  <a:lnTo>
                    <a:pt x="455290" y="309848"/>
                  </a:lnTo>
                  <a:lnTo>
                    <a:pt x="515381" y="316507"/>
                  </a:lnTo>
                  <a:lnTo>
                    <a:pt x="578816" y="322769"/>
                  </a:lnTo>
                  <a:lnTo>
                    <a:pt x="645527" y="328612"/>
                  </a:lnTo>
                  <a:lnTo>
                    <a:pt x="715444" y="334015"/>
                  </a:lnTo>
                  <a:lnTo>
                    <a:pt x="788497" y="338955"/>
                  </a:lnTo>
                  <a:lnTo>
                    <a:pt x="864615" y="343410"/>
                  </a:lnTo>
                  <a:lnTo>
                    <a:pt x="0" y="994539"/>
                  </a:lnTo>
                  <a:lnTo>
                    <a:pt x="1397381" y="358142"/>
                  </a:lnTo>
                  <a:lnTo>
                    <a:pt x="1461891" y="358157"/>
                  </a:lnTo>
                  <a:lnTo>
                    <a:pt x="1525916" y="357813"/>
                  </a:lnTo>
                  <a:lnTo>
                    <a:pt x="1589379" y="357115"/>
                  </a:lnTo>
                  <a:lnTo>
                    <a:pt x="1652203" y="356070"/>
                  </a:lnTo>
                  <a:lnTo>
                    <a:pt x="1714312" y="354684"/>
                  </a:lnTo>
                  <a:lnTo>
                    <a:pt x="1775628" y="352962"/>
                  </a:lnTo>
                  <a:lnTo>
                    <a:pt x="1836075" y="350911"/>
                  </a:lnTo>
                  <a:lnTo>
                    <a:pt x="1895576" y="348537"/>
                  </a:lnTo>
                  <a:lnTo>
                    <a:pt x="1954054" y="345846"/>
                  </a:lnTo>
                  <a:lnTo>
                    <a:pt x="2011434" y="342844"/>
                  </a:lnTo>
                  <a:lnTo>
                    <a:pt x="2067637" y="339538"/>
                  </a:lnTo>
                  <a:lnTo>
                    <a:pt x="2122588" y="335933"/>
                  </a:lnTo>
                  <a:lnTo>
                    <a:pt x="2176209" y="332036"/>
                  </a:lnTo>
                  <a:lnTo>
                    <a:pt x="2228424" y="327852"/>
                  </a:lnTo>
                  <a:lnTo>
                    <a:pt x="2279156" y="323388"/>
                  </a:lnTo>
                  <a:lnTo>
                    <a:pt x="2328328" y="318650"/>
                  </a:lnTo>
                  <a:lnTo>
                    <a:pt x="2375864" y="313644"/>
                  </a:lnTo>
                  <a:lnTo>
                    <a:pt x="2421687" y="308376"/>
                  </a:lnTo>
                  <a:lnTo>
                    <a:pt x="2465720" y="302853"/>
                  </a:lnTo>
                  <a:lnTo>
                    <a:pt x="2507887" y="297080"/>
                  </a:lnTo>
                  <a:lnTo>
                    <a:pt x="2548110" y="291063"/>
                  </a:lnTo>
                  <a:lnTo>
                    <a:pt x="2586313" y="284809"/>
                  </a:lnTo>
                  <a:lnTo>
                    <a:pt x="2656352" y="271613"/>
                  </a:lnTo>
                  <a:lnTo>
                    <a:pt x="2717391" y="257541"/>
                  </a:lnTo>
                  <a:lnTo>
                    <a:pt x="2775489" y="240423"/>
                  </a:lnTo>
                  <a:lnTo>
                    <a:pt x="2823214" y="220633"/>
                  </a:lnTo>
                  <a:lnTo>
                    <a:pt x="2859427" y="190650"/>
                  </a:lnTo>
                  <a:lnTo>
                    <a:pt x="2862343" y="180665"/>
                  </a:lnTo>
                  <a:lnTo>
                    <a:pt x="2860799" y="170721"/>
                  </a:lnTo>
                  <a:lnTo>
                    <a:pt x="2830097" y="141362"/>
                  </a:lnTo>
                  <a:lnTo>
                    <a:pt x="2788603" y="122403"/>
                  </a:lnTo>
                  <a:lnTo>
                    <a:pt x="2730939" y="104143"/>
                  </a:lnTo>
                  <a:lnTo>
                    <a:pt x="2657662" y="86758"/>
                  </a:lnTo>
                  <a:lnTo>
                    <a:pt x="2615344" y="78450"/>
                  </a:lnTo>
                  <a:lnTo>
                    <a:pt x="2569332" y="70428"/>
                  </a:lnTo>
                  <a:lnTo>
                    <a:pt x="2519695" y="62713"/>
                  </a:lnTo>
                  <a:lnTo>
                    <a:pt x="2466504" y="55328"/>
                  </a:lnTo>
                  <a:lnTo>
                    <a:pt x="2409829" y="48295"/>
                  </a:lnTo>
                  <a:lnTo>
                    <a:pt x="2349738" y="41636"/>
                  </a:lnTo>
                  <a:lnTo>
                    <a:pt x="2286303" y="35374"/>
                  </a:lnTo>
                  <a:lnTo>
                    <a:pt x="2219592" y="29531"/>
                  </a:lnTo>
                  <a:lnTo>
                    <a:pt x="2149675" y="24128"/>
                  </a:lnTo>
                  <a:lnTo>
                    <a:pt x="2076622" y="19188"/>
                  </a:lnTo>
                  <a:lnTo>
                    <a:pt x="2000504" y="14734"/>
                  </a:lnTo>
                  <a:lnTo>
                    <a:pt x="1941514" y="11728"/>
                  </a:lnTo>
                  <a:lnTo>
                    <a:pt x="1882087" y="9074"/>
                  </a:lnTo>
                  <a:lnTo>
                    <a:pt x="1822300" y="6767"/>
                  </a:lnTo>
                  <a:lnTo>
                    <a:pt x="1762229" y="4802"/>
                  </a:lnTo>
                  <a:lnTo>
                    <a:pt x="1701950" y="3178"/>
                  </a:lnTo>
                  <a:lnTo>
                    <a:pt x="1641541" y="1889"/>
                  </a:lnTo>
                  <a:lnTo>
                    <a:pt x="1581076" y="932"/>
                  </a:lnTo>
                  <a:lnTo>
                    <a:pt x="1520634" y="304"/>
                  </a:lnTo>
                  <a:lnTo>
                    <a:pt x="1460290" y="0"/>
                  </a:lnTo>
                  <a:close/>
                </a:path>
              </a:pathLst>
            </a:custGeom>
            <a:solidFill>
              <a:srgbClr val="E6DF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865114" y="909063"/>
              <a:ext cx="2862580" cy="995044"/>
            </a:xfrm>
            <a:custGeom>
              <a:avLst/>
              <a:gdLst/>
              <a:ahLst/>
              <a:cxnLst/>
              <a:rect l="l" t="t" r="r" b="b"/>
              <a:pathLst>
                <a:path w="2862579" h="995044">
                  <a:moveTo>
                    <a:pt x="0" y="994539"/>
                  </a:moveTo>
                  <a:lnTo>
                    <a:pt x="864615" y="343410"/>
                  </a:lnTo>
                  <a:lnTo>
                    <a:pt x="788497" y="338955"/>
                  </a:lnTo>
                  <a:lnTo>
                    <a:pt x="715444" y="334015"/>
                  </a:lnTo>
                  <a:lnTo>
                    <a:pt x="645527" y="328612"/>
                  </a:lnTo>
                  <a:lnTo>
                    <a:pt x="578816" y="322769"/>
                  </a:lnTo>
                  <a:lnTo>
                    <a:pt x="515381" y="316507"/>
                  </a:lnTo>
                  <a:lnTo>
                    <a:pt x="455290" y="309848"/>
                  </a:lnTo>
                  <a:lnTo>
                    <a:pt x="398615" y="302815"/>
                  </a:lnTo>
                  <a:lnTo>
                    <a:pt x="345424" y="295430"/>
                  </a:lnTo>
                  <a:lnTo>
                    <a:pt x="295787" y="287715"/>
                  </a:lnTo>
                  <a:lnTo>
                    <a:pt x="249775" y="279693"/>
                  </a:lnTo>
                  <a:lnTo>
                    <a:pt x="207457" y="271385"/>
                  </a:lnTo>
                  <a:lnTo>
                    <a:pt x="168902" y="262813"/>
                  </a:lnTo>
                  <a:lnTo>
                    <a:pt x="103362" y="244969"/>
                  </a:lnTo>
                  <a:lnTo>
                    <a:pt x="53713" y="226337"/>
                  </a:lnTo>
                  <a:lnTo>
                    <a:pt x="20513" y="207096"/>
                  </a:lnTo>
                  <a:lnTo>
                    <a:pt x="2776" y="177478"/>
                  </a:lnTo>
                  <a:lnTo>
                    <a:pt x="5692" y="167493"/>
                  </a:lnTo>
                  <a:lnTo>
                    <a:pt x="41905" y="137510"/>
                  </a:lnTo>
                  <a:lnTo>
                    <a:pt x="89630" y="117720"/>
                  </a:lnTo>
                  <a:lnTo>
                    <a:pt x="147345" y="100697"/>
                  </a:lnTo>
                  <a:lnTo>
                    <a:pt x="207119" y="86850"/>
                  </a:lnTo>
                  <a:lnTo>
                    <a:pt x="275234" y="73910"/>
                  </a:lnTo>
                  <a:lnTo>
                    <a:pt x="351078" y="61906"/>
                  </a:lnTo>
                  <a:lnTo>
                    <a:pt x="391708" y="56265"/>
                  </a:lnTo>
                  <a:lnTo>
                    <a:pt x="434040" y="50869"/>
                  </a:lnTo>
                  <a:lnTo>
                    <a:pt x="477999" y="45723"/>
                  </a:lnTo>
                  <a:lnTo>
                    <a:pt x="523508" y="40830"/>
                  </a:lnTo>
                  <a:lnTo>
                    <a:pt x="570491" y="36193"/>
                  </a:lnTo>
                  <a:lnTo>
                    <a:pt x="618872" y="31817"/>
                  </a:lnTo>
                  <a:lnTo>
                    <a:pt x="668573" y="27706"/>
                  </a:lnTo>
                  <a:lnTo>
                    <a:pt x="719519" y="23862"/>
                  </a:lnTo>
                  <a:lnTo>
                    <a:pt x="771632" y="20290"/>
                  </a:lnTo>
                  <a:lnTo>
                    <a:pt x="824838" y="16994"/>
                  </a:lnTo>
                  <a:lnTo>
                    <a:pt x="879058" y="13977"/>
                  </a:lnTo>
                  <a:lnTo>
                    <a:pt x="934218" y="11243"/>
                  </a:lnTo>
                  <a:lnTo>
                    <a:pt x="990240" y="8796"/>
                  </a:lnTo>
                  <a:lnTo>
                    <a:pt x="1047047" y="6640"/>
                  </a:lnTo>
                  <a:lnTo>
                    <a:pt x="1104565" y="4778"/>
                  </a:lnTo>
                  <a:lnTo>
                    <a:pt x="1162715" y="3214"/>
                  </a:lnTo>
                  <a:lnTo>
                    <a:pt x="1221422" y="1953"/>
                  </a:lnTo>
                  <a:lnTo>
                    <a:pt x="1280610" y="996"/>
                  </a:lnTo>
                  <a:lnTo>
                    <a:pt x="1340201" y="350"/>
                  </a:lnTo>
                  <a:lnTo>
                    <a:pt x="1400120" y="16"/>
                  </a:lnTo>
                  <a:lnTo>
                    <a:pt x="1460290" y="0"/>
                  </a:lnTo>
                  <a:lnTo>
                    <a:pt x="1520634" y="304"/>
                  </a:lnTo>
                  <a:lnTo>
                    <a:pt x="1581076" y="932"/>
                  </a:lnTo>
                  <a:lnTo>
                    <a:pt x="1641541" y="1889"/>
                  </a:lnTo>
                  <a:lnTo>
                    <a:pt x="1701950" y="3178"/>
                  </a:lnTo>
                  <a:lnTo>
                    <a:pt x="1762229" y="4802"/>
                  </a:lnTo>
                  <a:lnTo>
                    <a:pt x="1822300" y="6767"/>
                  </a:lnTo>
                  <a:lnTo>
                    <a:pt x="1882087" y="9074"/>
                  </a:lnTo>
                  <a:lnTo>
                    <a:pt x="1941514" y="11728"/>
                  </a:lnTo>
                  <a:lnTo>
                    <a:pt x="2000504" y="14734"/>
                  </a:lnTo>
                  <a:lnTo>
                    <a:pt x="2076622" y="19188"/>
                  </a:lnTo>
                  <a:lnTo>
                    <a:pt x="2149675" y="24128"/>
                  </a:lnTo>
                  <a:lnTo>
                    <a:pt x="2219592" y="29531"/>
                  </a:lnTo>
                  <a:lnTo>
                    <a:pt x="2286303" y="35374"/>
                  </a:lnTo>
                  <a:lnTo>
                    <a:pt x="2349738" y="41636"/>
                  </a:lnTo>
                  <a:lnTo>
                    <a:pt x="2409829" y="48295"/>
                  </a:lnTo>
                  <a:lnTo>
                    <a:pt x="2466504" y="55328"/>
                  </a:lnTo>
                  <a:lnTo>
                    <a:pt x="2519695" y="62713"/>
                  </a:lnTo>
                  <a:lnTo>
                    <a:pt x="2569332" y="70428"/>
                  </a:lnTo>
                  <a:lnTo>
                    <a:pt x="2615344" y="78450"/>
                  </a:lnTo>
                  <a:lnTo>
                    <a:pt x="2657662" y="86758"/>
                  </a:lnTo>
                  <a:lnTo>
                    <a:pt x="2696217" y="95330"/>
                  </a:lnTo>
                  <a:lnTo>
                    <a:pt x="2761757" y="113174"/>
                  </a:lnTo>
                  <a:lnTo>
                    <a:pt x="2811406" y="131806"/>
                  </a:lnTo>
                  <a:lnTo>
                    <a:pt x="2844606" y="151048"/>
                  </a:lnTo>
                  <a:lnTo>
                    <a:pt x="2862343" y="180665"/>
                  </a:lnTo>
                  <a:lnTo>
                    <a:pt x="2859427" y="190650"/>
                  </a:lnTo>
                  <a:lnTo>
                    <a:pt x="2823214" y="220633"/>
                  </a:lnTo>
                  <a:lnTo>
                    <a:pt x="2775489" y="240423"/>
                  </a:lnTo>
                  <a:lnTo>
                    <a:pt x="2717391" y="257541"/>
                  </a:lnTo>
                  <a:lnTo>
                    <a:pt x="2656352" y="271613"/>
                  </a:lnTo>
                  <a:lnTo>
                    <a:pt x="2586313" y="284809"/>
                  </a:lnTo>
                  <a:lnTo>
                    <a:pt x="2548110" y="291063"/>
                  </a:lnTo>
                  <a:lnTo>
                    <a:pt x="2507887" y="297080"/>
                  </a:lnTo>
                  <a:lnTo>
                    <a:pt x="2465720" y="302853"/>
                  </a:lnTo>
                  <a:lnTo>
                    <a:pt x="2421687" y="308376"/>
                  </a:lnTo>
                  <a:lnTo>
                    <a:pt x="2375864" y="313644"/>
                  </a:lnTo>
                  <a:lnTo>
                    <a:pt x="2328328" y="318650"/>
                  </a:lnTo>
                  <a:lnTo>
                    <a:pt x="2279156" y="323388"/>
                  </a:lnTo>
                  <a:lnTo>
                    <a:pt x="2228424" y="327852"/>
                  </a:lnTo>
                  <a:lnTo>
                    <a:pt x="2176209" y="332036"/>
                  </a:lnTo>
                  <a:lnTo>
                    <a:pt x="2122588" y="335933"/>
                  </a:lnTo>
                  <a:lnTo>
                    <a:pt x="2067637" y="339538"/>
                  </a:lnTo>
                  <a:lnTo>
                    <a:pt x="2011434" y="342844"/>
                  </a:lnTo>
                  <a:lnTo>
                    <a:pt x="1954054" y="345846"/>
                  </a:lnTo>
                  <a:lnTo>
                    <a:pt x="1895576" y="348537"/>
                  </a:lnTo>
                  <a:lnTo>
                    <a:pt x="1836075" y="350911"/>
                  </a:lnTo>
                  <a:lnTo>
                    <a:pt x="1775628" y="352962"/>
                  </a:lnTo>
                  <a:lnTo>
                    <a:pt x="1714312" y="354684"/>
                  </a:lnTo>
                  <a:lnTo>
                    <a:pt x="1652203" y="356070"/>
                  </a:lnTo>
                  <a:lnTo>
                    <a:pt x="1589379" y="357115"/>
                  </a:lnTo>
                  <a:lnTo>
                    <a:pt x="1525916" y="357813"/>
                  </a:lnTo>
                  <a:lnTo>
                    <a:pt x="1461891" y="358157"/>
                  </a:lnTo>
                  <a:lnTo>
                    <a:pt x="1397381" y="358142"/>
                  </a:lnTo>
                  <a:lnTo>
                    <a:pt x="0" y="99453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537452" y="922401"/>
            <a:ext cx="1522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FF0000"/>
                </a:solidFill>
                <a:latin typeface="Carlito"/>
                <a:cs typeface="Carlito"/>
              </a:rPr>
              <a:t>Attribute</a:t>
            </a:r>
            <a:r>
              <a:rPr dirty="0" sz="1800" spc="340" b="1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Carlito"/>
                <a:cs typeface="Carlito"/>
              </a:rPr>
              <a:t>Value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051" y="2924555"/>
            <a:ext cx="9109075" cy="3324225"/>
          </a:xfrm>
          <a:custGeom>
            <a:avLst/>
            <a:gdLst/>
            <a:ahLst/>
            <a:cxnLst/>
            <a:rect l="l" t="t" r="r" b="b"/>
            <a:pathLst>
              <a:path w="9109075" h="3324225">
                <a:moveTo>
                  <a:pt x="0" y="3323844"/>
                </a:moveTo>
                <a:lnTo>
                  <a:pt x="9108947" y="3323844"/>
                </a:lnTo>
                <a:lnTo>
                  <a:pt x="9108947" y="0"/>
                </a:lnTo>
                <a:lnTo>
                  <a:pt x="0" y="0"/>
                </a:lnTo>
                <a:lnTo>
                  <a:pt x="0" y="3323844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4401" y="2954273"/>
            <a:ext cx="58724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&lt;?xml version=</a:t>
            </a:r>
            <a:r>
              <a:rPr dirty="0" sz="1500" spc="-5" b="1" i="1">
                <a:latin typeface="Arial"/>
                <a:cs typeface="Arial"/>
              </a:rPr>
              <a:t>"1.0"</a:t>
            </a:r>
            <a:r>
              <a:rPr dirty="0" sz="1500" b="1" i="1">
                <a:latin typeface="Arial"/>
                <a:cs typeface="Arial"/>
              </a:rPr>
              <a:t> </a:t>
            </a:r>
            <a:r>
              <a:rPr dirty="0" sz="1500" spc="-5" b="1" i="1">
                <a:latin typeface="Arial"/>
                <a:cs typeface="Arial"/>
              </a:rPr>
              <a:t>encoding="UTF-8"?&gt;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latin typeface="Arial"/>
                <a:cs typeface="Arial"/>
              </a:rPr>
              <a:t>&lt;beans</a:t>
            </a:r>
            <a:r>
              <a:rPr dirty="0" sz="1500" spc="2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xmlns=</a:t>
            </a:r>
            <a:r>
              <a:rPr dirty="0" sz="1500" spc="-5" b="1" i="1">
                <a:latin typeface="Arial"/>
                <a:cs typeface="Arial"/>
                <a:hlinkClick r:id="rId2"/>
              </a:rPr>
              <a:t>"htt</a:t>
            </a:r>
            <a:r>
              <a:rPr dirty="0" sz="1500" spc="-5" b="1" i="1">
                <a:latin typeface="Arial"/>
                <a:cs typeface="Arial"/>
              </a:rPr>
              <a:t>p</a:t>
            </a:r>
            <a:r>
              <a:rPr dirty="0" sz="1500" spc="-5" b="1" i="1">
                <a:latin typeface="Arial"/>
                <a:cs typeface="Arial"/>
                <a:hlinkClick r:id="rId2"/>
              </a:rPr>
              <a:t>://www.springframework.org/schema/beans</a:t>
            </a:r>
            <a:r>
              <a:rPr dirty="0" sz="1500" spc="-5" b="1" i="1">
                <a:latin typeface="Arial"/>
                <a:cs typeface="Arial"/>
              </a:rPr>
              <a:t>"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0815" marR="1414780">
              <a:lnSpc>
                <a:spcPct val="100000"/>
              </a:lnSpc>
              <a:spcBef>
                <a:spcPts val="100"/>
              </a:spcBef>
            </a:pPr>
            <a:r>
              <a:rPr dirty="0" spc="-5" i="0">
                <a:latin typeface="Arial"/>
                <a:cs typeface="Arial"/>
              </a:rPr>
              <a:t>xmlns:xsi=</a:t>
            </a:r>
            <a:r>
              <a:rPr dirty="0" spc="-5" i="1">
                <a:hlinkClick r:id="rId3"/>
              </a:rPr>
              <a:t>"htt</a:t>
            </a:r>
            <a:r>
              <a:rPr dirty="0" spc="-5" i="1"/>
              <a:t>p</a:t>
            </a:r>
            <a:r>
              <a:rPr dirty="0" spc="-5" i="1">
                <a:hlinkClick r:id="rId3"/>
              </a:rPr>
              <a:t>://www.w3.org/2001/XMLSchema-instance</a:t>
            </a:r>
            <a:r>
              <a:rPr dirty="0" spc="-5" i="1"/>
              <a:t>"  </a:t>
            </a:r>
            <a:r>
              <a:rPr dirty="0" spc="-5" i="0">
                <a:latin typeface="Arial"/>
                <a:cs typeface="Arial"/>
              </a:rPr>
              <a:t>xmlns:context=</a:t>
            </a:r>
            <a:r>
              <a:rPr dirty="0" spc="-5" i="1">
                <a:hlinkClick r:id="rId4"/>
              </a:rPr>
              <a:t>"htt</a:t>
            </a:r>
            <a:r>
              <a:rPr dirty="0" spc="-5" i="1"/>
              <a:t>p</a:t>
            </a:r>
            <a:r>
              <a:rPr dirty="0" spc="-5" i="1">
                <a:hlinkClick r:id="rId4"/>
              </a:rPr>
              <a:t>://www.springframework.org/schema/context" </a:t>
            </a:r>
            <a:r>
              <a:rPr dirty="0" spc="-5" i="1"/>
              <a:t> </a:t>
            </a:r>
            <a:r>
              <a:rPr dirty="0" spc="-5" i="0">
                <a:latin typeface="Arial"/>
                <a:cs typeface="Arial"/>
              </a:rPr>
              <a:t>xsi:schemaLocation=</a:t>
            </a:r>
            <a:r>
              <a:rPr dirty="0" spc="-5" i="1">
                <a:hlinkClick r:id="rId2"/>
              </a:rPr>
              <a:t>"htt</a:t>
            </a:r>
            <a:r>
              <a:rPr dirty="0" spc="-5" i="1"/>
              <a:t>p</a:t>
            </a:r>
            <a:r>
              <a:rPr dirty="0" spc="-5" i="1">
                <a:hlinkClick r:id="rId2"/>
              </a:rPr>
              <a:t>://www.springframework.org/schema/beans </a:t>
            </a:r>
            <a:r>
              <a:rPr dirty="0" spc="-5" i="1"/>
              <a:t> </a:t>
            </a:r>
            <a:r>
              <a:rPr dirty="0" spc="-5">
                <a:hlinkClick r:id="rId5"/>
              </a:rPr>
              <a:t>http://www.springframework.org/schema/beans/spring-beans.xsd </a:t>
            </a:r>
            <a:r>
              <a:rPr dirty="0" spc="-5"/>
              <a:t> </a:t>
            </a:r>
            <a:r>
              <a:rPr dirty="0" spc="-5">
                <a:hlinkClick r:id="rId4"/>
              </a:rPr>
              <a:t>http://www.springframework.org/schema/context </a:t>
            </a:r>
            <a:r>
              <a:rPr dirty="0" spc="-5"/>
              <a:t> </a:t>
            </a:r>
            <a:r>
              <a:rPr dirty="0" spc="-5">
                <a:hlinkClick r:id="rId6"/>
              </a:rPr>
              <a:t>http://www.springframework.org/schema/context/spring-context.xsd</a:t>
            </a:r>
            <a:r>
              <a:rPr dirty="0" spc="-5"/>
              <a:t>"&gt;</a:t>
            </a:r>
          </a:p>
          <a:p>
            <a:pPr marL="170815">
              <a:lnSpc>
                <a:spcPct val="100000"/>
              </a:lnSpc>
            </a:pPr>
            <a:r>
              <a:rPr dirty="0" spc="-5" i="0">
                <a:solidFill>
                  <a:srgbClr val="C00000"/>
                </a:solidFill>
                <a:latin typeface="Arial"/>
                <a:cs typeface="Arial"/>
              </a:rPr>
              <a:t>&lt;context:component-scan</a:t>
            </a:r>
            <a:r>
              <a:rPr dirty="0" spc="-40" i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pc="-5" i="0">
                <a:solidFill>
                  <a:srgbClr val="C00000"/>
                </a:solidFill>
                <a:latin typeface="Arial"/>
                <a:cs typeface="Arial"/>
              </a:rPr>
              <a:t>base-package=</a:t>
            </a:r>
            <a:r>
              <a:rPr dirty="0" spc="-5" i="1">
                <a:solidFill>
                  <a:srgbClr val="C00000"/>
                </a:solidFill>
              </a:rPr>
              <a:t>"com.deloitte"/&gt;</a:t>
            </a:r>
          </a:p>
          <a:p>
            <a:pPr marL="170815">
              <a:lnSpc>
                <a:spcPct val="100000"/>
              </a:lnSpc>
            </a:pPr>
            <a:r>
              <a:rPr dirty="0" spc="-5" i="0">
                <a:solidFill>
                  <a:srgbClr val="C00000"/>
                </a:solidFill>
                <a:latin typeface="Arial"/>
                <a:cs typeface="Arial"/>
              </a:rPr>
              <a:t>&lt;bean</a:t>
            </a:r>
            <a:r>
              <a:rPr dirty="0" spc="10" i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pc="-5" i="0">
                <a:solidFill>
                  <a:srgbClr val="C00000"/>
                </a:solidFill>
                <a:latin typeface="Arial"/>
                <a:cs typeface="Arial"/>
              </a:rPr>
              <a:t>class=</a:t>
            </a:r>
            <a:r>
              <a:rPr dirty="0" spc="-5" i="1">
                <a:solidFill>
                  <a:srgbClr val="C00000"/>
                </a:solidFill>
              </a:rPr>
              <a:t>"org.springframework.web.servlet.view.InternalResourceViewResolver"&gt;</a:t>
            </a:r>
          </a:p>
          <a:p>
            <a:pPr marL="417830">
              <a:lnSpc>
                <a:spcPct val="100000"/>
              </a:lnSpc>
            </a:pPr>
            <a:r>
              <a:rPr dirty="0" spc="-5" i="0">
                <a:solidFill>
                  <a:srgbClr val="C00000"/>
                </a:solidFill>
                <a:latin typeface="Arial"/>
                <a:cs typeface="Arial"/>
              </a:rPr>
              <a:t>&lt;property name=</a:t>
            </a:r>
            <a:r>
              <a:rPr dirty="0" spc="-5" i="1">
                <a:solidFill>
                  <a:srgbClr val="C00000"/>
                </a:solidFill>
              </a:rPr>
              <a:t>"prefix" value="/WEB-INF/jsp/"</a:t>
            </a:r>
            <a:r>
              <a:rPr dirty="0" spc="-50" i="1">
                <a:solidFill>
                  <a:srgbClr val="C00000"/>
                </a:solidFill>
              </a:rPr>
              <a:t> </a:t>
            </a:r>
            <a:r>
              <a:rPr dirty="0" i="1">
                <a:solidFill>
                  <a:srgbClr val="C00000"/>
                </a:solidFill>
              </a:rPr>
              <a:t>/&gt;</a:t>
            </a:r>
          </a:p>
          <a:p>
            <a:pPr marL="417830">
              <a:lnSpc>
                <a:spcPct val="100000"/>
              </a:lnSpc>
              <a:spcBef>
                <a:spcPts val="5"/>
              </a:spcBef>
            </a:pPr>
            <a:r>
              <a:rPr dirty="0" spc="-5" i="0">
                <a:solidFill>
                  <a:srgbClr val="C00000"/>
                </a:solidFill>
                <a:latin typeface="Arial"/>
                <a:cs typeface="Arial"/>
              </a:rPr>
              <a:t>&lt;property name=</a:t>
            </a:r>
            <a:r>
              <a:rPr dirty="0" spc="-5" i="1">
                <a:solidFill>
                  <a:srgbClr val="C00000"/>
                </a:solidFill>
              </a:rPr>
              <a:t>"suffix" </a:t>
            </a:r>
            <a:r>
              <a:rPr dirty="0" i="1">
                <a:solidFill>
                  <a:srgbClr val="C00000"/>
                </a:solidFill>
              </a:rPr>
              <a:t>value=".jsp"</a:t>
            </a:r>
            <a:r>
              <a:rPr dirty="0" spc="-65" i="1">
                <a:solidFill>
                  <a:srgbClr val="C00000"/>
                </a:solidFill>
              </a:rPr>
              <a:t> </a:t>
            </a:r>
            <a:r>
              <a:rPr dirty="0" i="1">
                <a:solidFill>
                  <a:srgbClr val="C00000"/>
                </a:solidFill>
              </a:rPr>
              <a:t>/&gt;</a:t>
            </a:r>
          </a:p>
          <a:p>
            <a:pPr algn="r" marR="7068820">
              <a:lnSpc>
                <a:spcPct val="100000"/>
              </a:lnSpc>
            </a:pPr>
            <a:r>
              <a:rPr dirty="0" i="0">
                <a:solidFill>
                  <a:srgbClr val="C00000"/>
                </a:solidFill>
                <a:latin typeface="Arial"/>
                <a:cs typeface="Arial"/>
              </a:rPr>
              <a:t>&lt;/be</a:t>
            </a:r>
            <a:r>
              <a:rPr dirty="0" spc="5" i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pc="-5" i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dirty="0" i="0">
                <a:solidFill>
                  <a:srgbClr val="C00000"/>
                </a:solidFill>
                <a:latin typeface="Arial"/>
                <a:cs typeface="Arial"/>
              </a:rPr>
              <a:t>&gt;</a:t>
            </a:r>
          </a:p>
          <a:p>
            <a:pPr algn="r" marR="7120890">
              <a:lnSpc>
                <a:spcPct val="100000"/>
              </a:lnSpc>
            </a:pPr>
            <a:r>
              <a:rPr dirty="0" i="0">
                <a:latin typeface="Arial"/>
                <a:cs typeface="Arial"/>
              </a:rPr>
              <a:t>&lt;/be</a:t>
            </a:r>
            <a:r>
              <a:rPr dirty="0" spc="5" i="0">
                <a:latin typeface="Arial"/>
                <a:cs typeface="Arial"/>
              </a:rPr>
              <a:t>a</a:t>
            </a:r>
            <a:r>
              <a:rPr dirty="0" spc="-5" i="0">
                <a:latin typeface="Arial"/>
                <a:cs typeface="Arial"/>
              </a:rPr>
              <a:t>n</a:t>
            </a:r>
            <a:r>
              <a:rPr dirty="0" spc="-5" i="0">
                <a:latin typeface="Arial"/>
                <a:cs typeface="Arial"/>
              </a:rPr>
              <a:t>s</a:t>
            </a:r>
            <a:r>
              <a:rPr dirty="0" i="0">
                <a:latin typeface="Arial"/>
                <a:cs typeface="Arial"/>
              </a:rPr>
              <a:t>&gt;</a:t>
            </a:r>
          </a:p>
        </p:txBody>
      </p:sp>
      <p:sp>
        <p:nvSpPr>
          <p:cNvPr id="19" name="object 19"/>
          <p:cNvSpPr/>
          <p:nvPr/>
        </p:nvSpPr>
        <p:spPr>
          <a:xfrm>
            <a:off x="6012179" y="2997707"/>
            <a:ext cx="3131820" cy="338455"/>
          </a:xfrm>
          <a:custGeom>
            <a:avLst/>
            <a:gdLst/>
            <a:ahLst/>
            <a:cxnLst/>
            <a:rect l="l" t="t" r="r" b="b"/>
            <a:pathLst>
              <a:path w="3131820" h="338454">
                <a:moveTo>
                  <a:pt x="3131820" y="0"/>
                </a:moveTo>
                <a:lnTo>
                  <a:pt x="0" y="0"/>
                </a:lnTo>
                <a:lnTo>
                  <a:pt x="0" y="338327"/>
                </a:lnTo>
                <a:lnTo>
                  <a:pt x="3131820" y="338327"/>
                </a:lnTo>
                <a:lnTo>
                  <a:pt x="3131820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091809" y="3026155"/>
            <a:ext cx="26517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Arial"/>
                <a:cs typeface="Arial"/>
              </a:rPr>
              <a:t>mvc-dispatcher-servlet.xml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779" y="6521297"/>
            <a:ext cx="3022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Huawei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Technologies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Co.,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Ltd.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All rights</a:t>
            </a:r>
            <a:r>
              <a:rPr dirty="0" sz="1200" spc="-3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reserved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44185" y="6509715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888888"/>
                </a:solidFill>
                <a:latin typeface="Carlito"/>
                <a:cs typeface="Carlito"/>
              </a:rPr>
              <a:t>24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9036" y="0"/>
            <a:ext cx="62636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helloworld.jsp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/>
              <a:t>hello.jsp</a:t>
            </a:r>
          </a:p>
        </p:txBody>
      </p:sp>
      <p:sp>
        <p:nvSpPr>
          <p:cNvPr id="3" name="object 3"/>
          <p:cNvSpPr/>
          <p:nvPr/>
        </p:nvSpPr>
        <p:spPr>
          <a:xfrm>
            <a:off x="35051" y="836675"/>
            <a:ext cx="4537075" cy="4800600"/>
          </a:xfrm>
          <a:custGeom>
            <a:avLst/>
            <a:gdLst/>
            <a:ahLst/>
            <a:cxnLst/>
            <a:rect l="l" t="t" r="r" b="b"/>
            <a:pathLst>
              <a:path w="4537075" h="4800600">
                <a:moveTo>
                  <a:pt x="0" y="4800600"/>
                </a:moveTo>
                <a:lnTo>
                  <a:pt x="4536948" y="4800600"/>
                </a:lnTo>
                <a:lnTo>
                  <a:pt x="4536948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401" y="863853"/>
            <a:ext cx="4307840" cy="4690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410209">
              <a:lnSpc>
                <a:spcPct val="100000"/>
              </a:lnSpc>
              <a:spcBef>
                <a:spcPts val="105"/>
              </a:spcBef>
            </a:pPr>
            <a:r>
              <a:rPr dirty="0" sz="1700" spc="-15" b="1">
                <a:latin typeface="Arial"/>
                <a:cs typeface="Arial"/>
              </a:rPr>
              <a:t>&lt;%@ </a:t>
            </a:r>
            <a:r>
              <a:rPr dirty="0" sz="1700" b="1">
                <a:latin typeface="Arial"/>
                <a:cs typeface="Arial"/>
              </a:rPr>
              <a:t>page language=</a:t>
            </a:r>
            <a:r>
              <a:rPr dirty="0" sz="1700" b="1" i="1">
                <a:latin typeface="Arial"/>
                <a:cs typeface="Arial"/>
              </a:rPr>
              <a:t>"java"  </a:t>
            </a:r>
            <a:r>
              <a:rPr dirty="0" sz="1700" spc="-5" b="1" i="1">
                <a:latin typeface="Arial"/>
                <a:cs typeface="Arial"/>
              </a:rPr>
              <a:t>contentType="text/html;</a:t>
            </a:r>
            <a:r>
              <a:rPr dirty="0" sz="1700" spc="-50" b="1" i="1">
                <a:latin typeface="Arial"/>
                <a:cs typeface="Arial"/>
              </a:rPr>
              <a:t> </a:t>
            </a:r>
            <a:r>
              <a:rPr dirty="0" sz="1700" b="1" i="1">
                <a:latin typeface="Arial"/>
                <a:cs typeface="Arial"/>
              </a:rPr>
              <a:t>charset=ISO-  </a:t>
            </a:r>
            <a:r>
              <a:rPr dirty="0" sz="1700" spc="-5" b="1" i="1">
                <a:latin typeface="Arial"/>
                <a:cs typeface="Arial"/>
              </a:rPr>
              <a:t>8859-1" </a:t>
            </a:r>
            <a:r>
              <a:rPr dirty="0" sz="1700" b="1" i="1">
                <a:latin typeface="Arial"/>
                <a:cs typeface="Arial"/>
              </a:rPr>
              <a:t>pageEncoding="ISO-8859-1"  </a:t>
            </a:r>
            <a:r>
              <a:rPr dirty="0" sz="1700" b="1" i="1">
                <a:solidFill>
                  <a:srgbClr val="FF0000"/>
                </a:solidFill>
                <a:latin typeface="Arial"/>
                <a:cs typeface="Arial"/>
              </a:rPr>
              <a:t>isELIgnored="false"%&gt;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 spc="-5" b="1">
                <a:latin typeface="Arial"/>
                <a:cs typeface="Arial"/>
              </a:rPr>
              <a:t>&lt;!DOCTYPE </a:t>
            </a:r>
            <a:r>
              <a:rPr dirty="0" sz="1700" b="1">
                <a:latin typeface="Arial"/>
                <a:cs typeface="Arial"/>
              </a:rPr>
              <a:t>html PUBLIC</a:t>
            </a:r>
            <a:r>
              <a:rPr dirty="0" sz="1700" spc="-5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"-//W3C//DTD</a:t>
            </a:r>
            <a:endParaRPr sz="1700">
              <a:latin typeface="Arial"/>
              <a:cs typeface="Arial"/>
            </a:endParaRPr>
          </a:p>
          <a:p>
            <a:pPr marL="12700" marR="96520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HTML </a:t>
            </a:r>
            <a:r>
              <a:rPr dirty="0" sz="1700" spc="-5" b="1">
                <a:latin typeface="Arial"/>
                <a:cs typeface="Arial"/>
              </a:rPr>
              <a:t>4.01 </a:t>
            </a:r>
            <a:r>
              <a:rPr dirty="0" sz="1700" spc="-10" b="1">
                <a:latin typeface="Arial"/>
                <a:cs typeface="Arial"/>
              </a:rPr>
              <a:t>Transitional//EN"  </a:t>
            </a:r>
            <a:r>
              <a:rPr dirty="0" sz="1700" spc="-5" b="1">
                <a:latin typeface="Arial"/>
                <a:cs typeface="Arial"/>
                <a:hlinkClick r:id="rId2"/>
              </a:rPr>
              <a:t>"http:</a:t>
            </a:r>
            <a:r>
              <a:rPr dirty="0" sz="1700" spc="-5" b="1">
                <a:latin typeface="Arial"/>
                <a:cs typeface="Arial"/>
              </a:rPr>
              <a:t>/</a:t>
            </a:r>
            <a:r>
              <a:rPr dirty="0" sz="1700" spc="-5" b="1">
                <a:latin typeface="Arial"/>
                <a:cs typeface="Arial"/>
                <a:hlinkClick r:id="rId2"/>
              </a:rPr>
              <a:t>/www.w3.org/TR/html4/loose.dtd"&gt;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&lt;html&gt;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&lt;head&gt;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&lt;meta </a:t>
            </a:r>
            <a:r>
              <a:rPr dirty="0" sz="1700" spc="-5" b="1">
                <a:latin typeface="Arial"/>
                <a:cs typeface="Arial"/>
              </a:rPr>
              <a:t>http-equiv=</a:t>
            </a:r>
            <a:r>
              <a:rPr dirty="0" sz="1700" spc="-5" b="1" i="1">
                <a:latin typeface="Arial"/>
                <a:cs typeface="Arial"/>
              </a:rPr>
              <a:t>"Content-Type"  </a:t>
            </a:r>
            <a:r>
              <a:rPr dirty="0" sz="1700" b="1" i="1">
                <a:latin typeface="Arial"/>
                <a:cs typeface="Arial"/>
              </a:rPr>
              <a:t>content="text/html;</a:t>
            </a:r>
            <a:r>
              <a:rPr dirty="0" sz="1700" spc="-100" b="1" i="1">
                <a:latin typeface="Arial"/>
                <a:cs typeface="Arial"/>
              </a:rPr>
              <a:t> </a:t>
            </a:r>
            <a:r>
              <a:rPr dirty="0" sz="1700" b="1" i="1">
                <a:latin typeface="Arial"/>
                <a:cs typeface="Arial"/>
              </a:rPr>
              <a:t>charset=ISO-8859-1"&gt;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&lt;title&gt;Insert </a:t>
            </a:r>
            <a:r>
              <a:rPr dirty="0" sz="1700" spc="-5" b="1">
                <a:latin typeface="Arial"/>
                <a:cs typeface="Arial"/>
              </a:rPr>
              <a:t>title here&lt;/title&gt;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&lt;/head&gt;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700" b="1">
                <a:latin typeface="Arial"/>
                <a:cs typeface="Arial"/>
              </a:rPr>
              <a:t>&lt;body&gt;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&lt;h2&gt;</a:t>
            </a:r>
            <a:r>
              <a:rPr dirty="0" sz="1700" spc="-2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${message}&lt;/h2&gt;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&lt;/body&gt;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 spc="-5" b="1">
                <a:latin typeface="Arial"/>
                <a:cs typeface="Arial"/>
              </a:rPr>
              <a:t>&lt;/html&gt;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0" y="693419"/>
            <a:ext cx="4572000" cy="5585460"/>
          </a:xfrm>
          <a:custGeom>
            <a:avLst/>
            <a:gdLst/>
            <a:ahLst/>
            <a:cxnLst/>
            <a:rect l="l" t="t" r="r" b="b"/>
            <a:pathLst>
              <a:path w="4572000" h="5585460">
                <a:moveTo>
                  <a:pt x="4572000" y="0"/>
                </a:moveTo>
                <a:lnTo>
                  <a:pt x="0" y="0"/>
                </a:lnTo>
                <a:lnTo>
                  <a:pt x="0" y="5585460"/>
                </a:lnTo>
                <a:lnTo>
                  <a:pt x="4572000" y="5585460"/>
                </a:lnTo>
                <a:lnTo>
                  <a:pt x="457200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51628" y="719404"/>
            <a:ext cx="4307205" cy="54686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409575">
              <a:lnSpc>
                <a:spcPct val="100000"/>
              </a:lnSpc>
              <a:spcBef>
                <a:spcPts val="105"/>
              </a:spcBef>
            </a:pPr>
            <a:r>
              <a:rPr dirty="0" sz="1700" spc="-10" b="1">
                <a:latin typeface="Arial"/>
                <a:cs typeface="Arial"/>
              </a:rPr>
              <a:t>&lt;%@ </a:t>
            </a:r>
            <a:r>
              <a:rPr dirty="0" sz="1700" b="1">
                <a:latin typeface="Arial"/>
                <a:cs typeface="Arial"/>
              </a:rPr>
              <a:t>page language=</a:t>
            </a:r>
            <a:r>
              <a:rPr dirty="0" sz="1700" b="1" i="1">
                <a:latin typeface="Arial"/>
                <a:cs typeface="Arial"/>
              </a:rPr>
              <a:t>"java"  </a:t>
            </a:r>
            <a:r>
              <a:rPr dirty="0" sz="1700" spc="-5" b="1" i="1">
                <a:latin typeface="Arial"/>
                <a:cs typeface="Arial"/>
              </a:rPr>
              <a:t>contentType="text/html;</a:t>
            </a:r>
            <a:r>
              <a:rPr dirty="0" sz="1700" spc="-55" b="1" i="1">
                <a:latin typeface="Arial"/>
                <a:cs typeface="Arial"/>
              </a:rPr>
              <a:t> </a:t>
            </a:r>
            <a:r>
              <a:rPr dirty="0" sz="1700" b="1" i="1">
                <a:latin typeface="Arial"/>
                <a:cs typeface="Arial"/>
              </a:rPr>
              <a:t>charset=ISO-  8859-1"</a:t>
            </a:r>
            <a:endParaRPr sz="1700">
              <a:latin typeface="Arial"/>
              <a:cs typeface="Arial"/>
            </a:endParaRPr>
          </a:p>
          <a:p>
            <a:pPr marL="12700" marR="1104900" indent="240665">
              <a:lnSpc>
                <a:spcPct val="100000"/>
              </a:lnSpc>
              <a:spcBef>
                <a:spcPts val="5"/>
              </a:spcBef>
            </a:pPr>
            <a:r>
              <a:rPr dirty="0" sz="1700" b="1">
                <a:latin typeface="Arial"/>
                <a:cs typeface="Arial"/>
              </a:rPr>
              <a:t>pa</a:t>
            </a:r>
            <a:r>
              <a:rPr dirty="0" sz="1700" spc="5" b="1">
                <a:latin typeface="Arial"/>
                <a:cs typeface="Arial"/>
              </a:rPr>
              <a:t>g</a:t>
            </a:r>
            <a:r>
              <a:rPr dirty="0" sz="1700" b="1">
                <a:latin typeface="Arial"/>
                <a:cs typeface="Arial"/>
              </a:rPr>
              <a:t>eE</a:t>
            </a:r>
            <a:r>
              <a:rPr dirty="0" sz="1700" spc="5" b="1">
                <a:latin typeface="Arial"/>
                <a:cs typeface="Arial"/>
              </a:rPr>
              <a:t>n</a:t>
            </a:r>
            <a:r>
              <a:rPr dirty="0" sz="1700" b="1">
                <a:latin typeface="Arial"/>
                <a:cs typeface="Arial"/>
              </a:rPr>
              <a:t>co</a:t>
            </a:r>
            <a:r>
              <a:rPr dirty="0" sz="1700" spc="5" b="1">
                <a:latin typeface="Arial"/>
                <a:cs typeface="Arial"/>
              </a:rPr>
              <a:t>d</a:t>
            </a:r>
            <a:r>
              <a:rPr dirty="0" sz="1700" spc="-10" b="1">
                <a:latin typeface="Arial"/>
                <a:cs typeface="Arial"/>
              </a:rPr>
              <a:t>i</a:t>
            </a:r>
            <a:r>
              <a:rPr dirty="0" sz="1700" b="1">
                <a:latin typeface="Arial"/>
                <a:cs typeface="Arial"/>
              </a:rPr>
              <a:t>n</a:t>
            </a:r>
            <a:r>
              <a:rPr dirty="0" sz="1700" spc="5" b="1">
                <a:latin typeface="Arial"/>
                <a:cs typeface="Arial"/>
              </a:rPr>
              <a:t>g</a:t>
            </a:r>
            <a:r>
              <a:rPr dirty="0" sz="1700" b="1">
                <a:latin typeface="Arial"/>
                <a:cs typeface="Arial"/>
              </a:rPr>
              <a:t>=</a:t>
            </a:r>
            <a:r>
              <a:rPr dirty="0" sz="1700" spc="-15" b="1" i="1">
                <a:latin typeface="Arial"/>
                <a:cs typeface="Arial"/>
              </a:rPr>
              <a:t>"</a:t>
            </a:r>
            <a:r>
              <a:rPr dirty="0" sz="1700" b="1" i="1">
                <a:latin typeface="Arial"/>
                <a:cs typeface="Arial"/>
              </a:rPr>
              <a:t>IS</a:t>
            </a:r>
            <a:r>
              <a:rPr dirty="0" sz="1700" spc="-10" b="1" i="1">
                <a:latin typeface="Arial"/>
                <a:cs typeface="Arial"/>
              </a:rPr>
              <a:t>O</a:t>
            </a:r>
            <a:r>
              <a:rPr dirty="0" sz="1700" spc="-5" b="1" i="1">
                <a:latin typeface="Arial"/>
                <a:cs typeface="Arial"/>
              </a:rPr>
              <a:t>-</a:t>
            </a:r>
            <a:r>
              <a:rPr dirty="0" sz="1700" b="1" i="1">
                <a:latin typeface="Arial"/>
                <a:cs typeface="Arial"/>
              </a:rPr>
              <a:t>8859</a:t>
            </a:r>
            <a:r>
              <a:rPr dirty="0" sz="1700" spc="-5" b="1" i="1">
                <a:latin typeface="Arial"/>
                <a:cs typeface="Arial"/>
              </a:rPr>
              <a:t>-</a:t>
            </a:r>
            <a:r>
              <a:rPr dirty="0" sz="1700" b="1" i="1">
                <a:latin typeface="Arial"/>
                <a:cs typeface="Arial"/>
              </a:rPr>
              <a:t>1" </a:t>
            </a:r>
            <a:r>
              <a:rPr dirty="0" sz="1700" b="1" i="1">
                <a:latin typeface="Arial"/>
                <a:cs typeface="Arial"/>
              </a:rPr>
              <a:t> </a:t>
            </a:r>
            <a:r>
              <a:rPr dirty="0" sz="1700" b="1" i="1">
                <a:latin typeface="Arial"/>
                <a:cs typeface="Arial"/>
              </a:rPr>
              <a:t>isELIgnored="false"%&gt;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&lt;!DOCTYPE html PUBLIC</a:t>
            </a:r>
            <a:r>
              <a:rPr dirty="0" sz="1700" spc="-9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"-//W3C//DTD</a:t>
            </a:r>
            <a:endParaRPr sz="1700">
              <a:latin typeface="Arial"/>
              <a:cs typeface="Arial"/>
            </a:endParaRPr>
          </a:p>
          <a:p>
            <a:pPr marL="12700" marR="95885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HTML </a:t>
            </a:r>
            <a:r>
              <a:rPr dirty="0" sz="1700" spc="-5" b="1">
                <a:latin typeface="Arial"/>
                <a:cs typeface="Arial"/>
              </a:rPr>
              <a:t>4.01 </a:t>
            </a:r>
            <a:r>
              <a:rPr dirty="0" sz="1700" spc="-10" b="1">
                <a:latin typeface="Arial"/>
                <a:cs typeface="Arial"/>
              </a:rPr>
              <a:t>Transitional//EN"  </a:t>
            </a:r>
            <a:r>
              <a:rPr dirty="0" sz="1700" spc="-5" b="1">
                <a:latin typeface="Arial"/>
                <a:cs typeface="Arial"/>
                <a:hlinkClick r:id="rId2"/>
              </a:rPr>
              <a:t>"http:</a:t>
            </a:r>
            <a:r>
              <a:rPr dirty="0" sz="1700" spc="-5" b="1">
                <a:latin typeface="Arial"/>
                <a:cs typeface="Arial"/>
              </a:rPr>
              <a:t>/</a:t>
            </a:r>
            <a:r>
              <a:rPr dirty="0" sz="1700" spc="-5" b="1">
                <a:latin typeface="Arial"/>
                <a:cs typeface="Arial"/>
                <a:hlinkClick r:id="rId2"/>
              </a:rPr>
              <a:t>/www.w3.org/TR/html4/loose.dtd"&gt;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&lt;html&gt;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&lt;head&gt;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&lt;meta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http-equiv=</a:t>
            </a:r>
            <a:r>
              <a:rPr dirty="0" sz="1700" spc="-5" b="1" i="1">
                <a:latin typeface="Arial"/>
                <a:cs typeface="Arial"/>
              </a:rPr>
              <a:t>"Content-Type"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 spc="-5" b="1" i="1">
                <a:latin typeface="Arial"/>
                <a:cs typeface="Arial"/>
              </a:rPr>
              <a:t>content="text/html;</a:t>
            </a:r>
            <a:r>
              <a:rPr dirty="0" sz="1700" spc="40" b="1" i="1">
                <a:latin typeface="Arial"/>
                <a:cs typeface="Arial"/>
              </a:rPr>
              <a:t> </a:t>
            </a:r>
            <a:r>
              <a:rPr dirty="0" sz="1700" spc="-5" b="1" i="1">
                <a:latin typeface="Arial"/>
                <a:cs typeface="Arial"/>
              </a:rPr>
              <a:t>charset=ISO-8859-1"&gt;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&lt;title&gt;Insert </a:t>
            </a:r>
            <a:r>
              <a:rPr dirty="0" sz="1700" spc="-5" b="1">
                <a:latin typeface="Arial"/>
                <a:cs typeface="Arial"/>
              </a:rPr>
              <a:t>title here&lt;/title&gt;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&lt;/head&gt;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&lt;body&gt;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&lt;h2&gt;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${message}&lt;br&gt;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700" b="1">
                <a:latin typeface="Arial"/>
                <a:cs typeface="Arial"/>
              </a:rPr>
              <a:t>${name}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&lt;/h2&gt;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&lt;/body&gt;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 spc="-5" b="1">
                <a:latin typeface="Arial"/>
                <a:cs typeface="Arial"/>
              </a:rPr>
              <a:t>&lt;/html&gt;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0681" y="6379565"/>
            <a:ext cx="3014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Huawei Technologies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Co.,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Ltd.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rights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reserved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2221" y="6380175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888888"/>
                </a:solidFill>
                <a:latin typeface="Carlito"/>
                <a:cs typeface="Carlito"/>
              </a:rPr>
              <a:t>25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3022" y="2059620"/>
            <a:ext cx="3803730" cy="2068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7700" y="4858969"/>
            <a:ext cx="24231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dirty="0" sz="4000" spc="-22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4000" spc="-105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681" y="6379565"/>
            <a:ext cx="3014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Huawei Technologies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Co.,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Ltd.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rights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reserved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93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0681" y="6417665"/>
            <a:ext cx="30149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Huawei Technologies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Co.,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Ltd.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rights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reserved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820912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5252" y="6446926"/>
            <a:ext cx="3014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Huawei Technologies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Co.,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Ltd.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rights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reserved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1846" y="6446926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888888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088" y="117347"/>
            <a:ext cx="8281416" cy="6083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2872" y="6549643"/>
            <a:ext cx="3022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Huawei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Technologies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Co.,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Ltd.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All rights</a:t>
            </a:r>
            <a:r>
              <a:rPr dirty="0" sz="1200" spc="-3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reserved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1846" y="6380175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888888"/>
                </a:solidFill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831" y="0"/>
            <a:ext cx="8557260" cy="6275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30479" y="6435953"/>
            <a:ext cx="30149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Huawei Technologies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Co.,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Ltd.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rights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reserved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4000" y="0"/>
                </a:moveTo>
                <a:lnTo>
                  <a:pt x="0" y="0"/>
                </a:lnTo>
                <a:lnTo>
                  <a:pt x="0" y="643127"/>
                </a:lnTo>
                <a:lnTo>
                  <a:pt x="9144000" y="643127"/>
                </a:lnTo>
                <a:lnTo>
                  <a:pt x="9144000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8250" y="0"/>
            <a:ext cx="70662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 b="1">
                <a:latin typeface="Carlito"/>
                <a:cs typeface="Carlito"/>
              </a:rPr>
              <a:t>Convention </a:t>
            </a:r>
            <a:r>
              <a:rPr dirty="0" spc="-15" b="1">
                <a:latin typeface="Carlito"/>
                <a:cs typeface="Carlito"/>
              </a:rPr>
              <a:t>over </a:t>
            </a:r>
            <a:r>
              <a:rPr dirty="0" spc="-20" b="1">
                <a:latin typeface="Carlito"/>
                <a:cs typeface="Carlito"/>
              </a:rPr>
              <a:t>configuration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430479" y="6435953"/>
            <a:ext cx="30149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Huawei Technologies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Co.,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Ltd.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rights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reserved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653" y="1378712"/>
            <a:ext cx="8735695" cy="429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762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rlito"/>
                <a:cs typeface="Carlito"/>
              </a:rPr>
              <a:t>For </a:t>
            </a:r>
            <a:r>
              <a:rPr dirty="0" sz="2000">
                <a:latin typeface="Carlito"/>
                <a:cs typeface="Carlito"/>
              </a:rPr>
              <a:t>a lot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 spc="-10">
                <a:latin typeface="Carlito"/>
                <a:cs typeface="Carlito"/>
              </a:rPr>
              <a:t>projects, </a:t>
            </a:r>
            <a:r>
              <a:rPr dirty="0" sz="2000" spc="-5">
                <a:latin typeface="Carlito"/>
                <a:cs typeface="Carlito"/>
              </a:rPr>
              <a:t>sticking </a:t>
            </a:r>
            <a:r>
              <a:rPr dirty="0" sz="2000" spc="-15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established </a:t>
            </a:r>
            <a:r>
              <a:rPr dirty="0" sz="2000" spc="-10">
                <a:latin typeface="Carlito"/>
                <a:cs typeface="Carlito"/>
              </a:rPr>
              <a:t>conventions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10">
                <a:latin typeface="Carlito"/>
                <a:cs typeface="Carlito"/>
              </a:rPr>
              <a:t>having </a:t>
            </a:r>
            <a:r>
              <a:rPr dirty="0" sz="2000" spc="-5">
                <a:latin typeface="Carlito"/>
                <a:cs typeface="Carlito"/>
              </a:rPr>
              <a:t>reasonable  </a:t>
            </a:r>
            <a:r>
              <a:rPr dirty="0" sz="2000" spc="-10">
                <a:latin typeface="Carlito"/>
                <a:cs typeface="Carlito"/>
              </a:rPr>
              <a:t>defaults </a:t>
            </a:r>
            <a:r>
              <a:rPr dirty="0" sz="2000" spc="-5">
                <a:latin typeface="Carlito"/>
                <a:cs typeface="Carlito"/>
              </a:rPr>
              <a:t>is just what they (the </a:t>
            </a:r>
            <a:r>
              <a:rPr dirty="0" sz="2000" spc="-10">
                <a:latin typeface="Carlito"/>
                <a:cs typeface="Carlito"/>
              </a:rPr>
              <a:t>projects) </a:t>
            </a:r>
            <a:r>
              <a:rPr dirty="0" sz="2000" spc="-5">
                <a:latin typeface="Carlito"/>
                <a:cs typeface="Carlito"/>
              </a:rPr>
              <a:t>need... </a:t>
            </a:r>
            <a:r>
              <a:rPr dirty="0" sz="2000">
                <a:latin typeface="Carlito"/>
                <a:cs typeface="Carlito"/>
              </a:rPr>
              <a:t>this theme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 spc="-10">
                <a:latin typeface="Carlito"/>
                <a:cs typeface="Carlito"/>
              </a:rPr>
              <a:t>convention-over-  configuration </a:t>
            </a:r>
            <a:r>
              <a:rPr dirty="0" sz="2000" spc="-5">
                <a:latin typeface="Carlito"/>
                <a:cs typeface="Carlito"/>
              </a:rPr>
              <a:t>now has </a:t>
            </a:r>
            <a:r>
              <a:rPr dirty="0" sz="2000" spc="-10">
                <a:latin typeface="Carlito"/>
                <a:cs typeface="Carlito"/>
              </a:rPr>
              <a:t>explicit </a:t>
            </a:r>
            <a:r>
              <a:rPr dirty="0" sz="2000" spc="-5">
                <a:latin typeface="Carlito"/>
                <a:cs typeface="Carlito"/>
              </a:rPr>
              <a:t>support in Spring </a:t>
            </a:r>
            <a:r>
              <a:rPr dirty="0" sz="2000" spc="-20">
                <a:latin typeface="Carlito"/>
                <a:cs typeface="Carlito"/>
              </a:rPr>
              <a:t>Web</a:t>
            </a:r>
            <a:r>
              <a:rPr dirty="0" sz="2000" spc="-3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MVC.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000" spc="-10">
                <a:latin typeface="Carlito"/>
                <a:cs typeface="Carlito"/>
              </a:rPr>
              <a:t>What </a:t>
            </a:r>
            <a:r>
              <a:rPr dirty="0" sz="2000">
                <a:latin typeface="Carlito"/>
                <a:cs typeface="Carlito"/>
              </a:rPr>
              <a:t>this means </a:t>
            </a:r>
            <a:r>
              <a:rPr dirty="0" sz="2000" spc="-5">
                <a:latin typeface="Carlito"/>
                <a:cs typeface="Carlito"/>
              </a:rPr>
              <a:t>is that if </a:t>
            </a:r>
            <a:r>
              <a:rPr dirty="0" sz="2000" spc="-10">
                <a:latin typeface="Carlito"/>
                <a:cs typeface="Carlito"/>
              </a:rPr>
              <a:t>you establish </a:t>
            </a:r>
            <a:r>
              <a:rPr dirty="0" sz="2000">
                <a:latin typeface="Carlito"/>
                <a:cs typeface="Carlito"/>
              </a:rPr>
              <a:t>a </a:t>
            </a:r>
            <a:r>
              <a:rPr dirty="0" sz="2000" spc="-5">
                <a:latin typeface="Carlito"/>
                <a:cs typeface="Carlito"/>
              </a:rPr>
              <a:t>set of naming </a:t>
            </a:r>
            <a:r>
              <a:rPr dirty="0" sz="2000" spc="-10">
                <a:latin typeface="Carlito"/>
                <a:cs typeface="Carlito"/>
              </a:rPr>
              <a:t>conventions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10">
                <a:latin typeface="Carlito"/>
                <a:cs typeface="Carlito"/>
              </a:rPr>
              <a:t>suchlike,  you </a:t>
            </a:r>
            <a:r>
              <a:rPr dirty="0" sz="2000" spc="-5">
                <a:latin typeface="Carlito"/>
                <a:cs typeface="Carlito"/>
              </a:rPr>
              <a:t>can </a:t>
            </a:r>
            <a:r>
              <a:rPr dirty="0" sz="2000" spc="-10" i="1">
                <a:latin typeface="Carlito"/>
                <a:cs typeface="Carlito"/>
              </a:rPr>
              <a:t>substantially </a:t>
            </a:r>
            <a:r>
              <a:rPr dirty="0" sz="2000">
                <a:latin typeface="Carlito"/>
                <a:cs typeface="Carlito"/>
              </a:rPr>
              <a:t>cut </a:t>
            </a:r>
            <a:r>
              <a:rPr dirty="0" sz="2000" spc="-10">
                <a:latin typeface="Carlito"/>
                <a:cs typeface="Carlito"/>
              </a:rPr>
              <a:t>down on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amount of </a:t>
            </a:r>
            <a:r>
              <a:rPr dirty="0" sz="2000" spc="-10">
                <a:latin typeface="Carlito"/>
                <a:cs typeface="Carlito"/>
              </a:rPr>
              <a:t>configuration </a:t>
            </a:r>
            <a:r>
              <a:rPr dirty="0" sz="2000" spc="-5">
                <a:latin typeface="Carlito"/>
                <a:cs typeface="Carlito"/>
              </a:rPr>
              <a:t>that </a:t>
            </a:r>
            <a:r>
              <a:rPr dirty="0" sz="2000">
                <a:latin typeface="Carlito"/>
                <a:cs typeface="Carlito"/>
              </a:rPr>
              <a:t>is </a:t>
            </a:r>
            <a:r>
              <a:rPr dirty="0" sz="2000" spc="-10">
                <a:latin typeface="Carlito"/>
                <a:cs typeface="Carlito"/>
              </a:rPr>
              <a:t>required </a:t>
            </a:r>
            <a:r>
              <a:rPr dirty="0" sz="2000" spc="-25">
                <a:latin typeface="Carlito"/>
                <a:cs typeface="Carlito"/>
              </a:rPr>
              <a:t>to  </a:t>
            </a:r>
            <a:r>
              <a:rPr dirty="0" sz="2000" spc="-10">
                <a:latin typeface="Carlito"/>
                <a:cs typeface="Carlito"/>
              </a:rPr>
              <a:t>set </a:t>
            </a:r>
            <a:r>
              <a:rPr dirty="0" sz="2000">
                <a:latin typeface="Carlito"/>
                <a:cs typeface="Carlito"/>
              </a:rPr>
              <a:t>up </a:t>
            </a:r>
            <a:r>
              <a:rPr dirty="0" sz="2000" spc="-5">
                <a:latin typeface="Carlito"/>
                <a:cs typeface="Carlito"/>
              </a:rPr>
              <a:t>handler </a:t>
            </a:r>
            <a:r>
              <a:rPr dirty="0" sz="2000">
                <a:latin typeface="Carlito"/>
                <a:cs typeface="Carlito"/>
              </a:rPr>
              <a:t>mappings, </a:t>
            </a:r>
            <a:r>
              <a:rPr dirty="0" sz="2000" spc="-5">
                <a:latin typeface="Carlito"/>
                <a:cs typeface="Carlito"/>
              </a:rPr>
              <a:t>view </a:t>
            </a:r>
            <a:r>
              <a:rPr dirty="0" sz="2000" spc="-15">
                <a:latin typeface="Carlito"/>
                <a:cs typeface="Carlito"/>
              </a:rPr>
              <a:t>resolvers, </a:t>
            </a:r>
            <a:r>
              <a:rPr dirty="0" sz="2000">
                <a:latin typeface="Carlito"/>
                <a:cs typeface="Carlito"/>
              </a:rPr>
              <a:t>ModelAndView </a:t>
            </a:r>
            <a:r>
              <a:rPr dirty="0" sz="2000" spc="-5">
                <a:latin typeface="Carlito"/>
                <a:cs typeface="Carlito"/>
              </a:rPr>
              <a:t>instances,</a:t>
            </a:r>
            <a:r>
              <a:rPr dirty="0" sz="2000" spc="4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etc.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algn="just" marL="12700" marR="6985">
              <a:lnSpc>
                <a:spcPct val="100000"/>
              </a:lnSpc>
            </a:pPr>
            <a:r>
              <a:rPr dirty="0" sz="2000" spc="-5">
                <a:latin typeface="Carlito"/>
                <a:cs typeface="Carlito"/>
              </a:rPr>
              <a:t>This </a:t>
            </a:r>
            <a:r>
              <a:rPr dirty="0" sz="2000">
                <a:latin typeface="Carlito"/>
                <a:cs typeface="Carlito"/>
              </a:rPr>
              <a:t>is a </a:t>
            </a:r>
            <a:r>
              <a:rPr dirty="0" sz="2000" spc="-10">
                <a:latin typeface="Carlito"/>
                <a:cs typeface="Carlito"/>
              </a:rPr>
              <a:t>great </a:t>
            </a:r>
            <a:r>
              <a:rPr dirty="0" sz="2000" spc="-5">
                <a:latin typeface="Carlito"/>
                <a:cs typeface="Carlito"/>
              </a:rPr>
              <a:t>boon with </a:t>
            </a:r>
            <a:r>
              <a:rPr dirty="0" sz="2000" spc="-15">
                <a:latin typeface="Carlito"/>
                <a:cs typeface="Carlito"/>
              </a:rPr>
              <a:t>regards to </a:t>
            </a:r>
            <a:r>
              <a:rPr dirty="0" sz="2000" spc="-10">
                <a:latin typeface="Carlito"/>
                <a:cs typeface="Carlito"/>
              </a:rPr>
              <a:t>rapid </a:t>
            </a:r>
            <a:r>
              <a:rPr dirty="0" sz="2000" spc="-5">
                <a:latin typeface="Carlito"/>
                <a:cs typeface="Carlito"/>
              </a:rPr>
              <a:t>prototyping, and </a:t>
            </a:r>
            <a:r>
              <a:rPr dirty="0" sz="2000" spc="-10">
                <a:latin typeface="Carlito"/>
                <a:cs typeface="Carlito"/>
              </a:rPr>
              <a:t>can </a:t>
            </a:r>
            <a:r>
              <a:rPr dirty="0" sz="2000" spc="-5">
                <a:latin typeface="Carlito"/>
                <a:cs typeface="Carlito"/>
              </a:rPr>
              <a:t>also lend </a:t>
            </a:r>
            <a:r>
              <a:rPr dirty="0" sz="2000">
                <a:latin typeface="Carlito"/>
                <a:cs typeface="Carlito"/>
              </a:rPr>
              <a:t>a </a:t>
            </a:r>
            <a:r>
              <a:rPr dirty="0" sz="2000" spc="-10">
                <a:latin typeface="Carlito"/>
                <a:cs typeface="Carlito"/>
              </a:rPr>
              <a:t>degree </a:t>
            </a:r>
            <a:r>
              <a:rPr dirty="0" sz="2000" spc="-5">
                <a:latin typeface="Carlito"/>
                <a:cs typeface="Carlito"/>
              </a:rPr>
              <a:t>of  </a:t>
            </a:r>
            <a:r>
              <a:rPr dirty="0" sz="2000" spc="-15">
                <a:latin typeface="Carlito"/>
                <a:cs typeface="Carlito"/>
              </a:rPr>
              <a:t>(always </a:t>
            </a:r>
            <a:r>
              <a:rPr dirty="0" sz="2000" spc="-10">
                <a:latin typeface="Carlito"/>
                <a:cs typeface="Carlito"/>
              </a:rPr>
              <a:t>good-to-have) consistency across </a:t>
            </a:r>
            <a:r>
              <a:rPr dirty="0" sz="2000">
                <a:latin typeface="Carlito"/>
                <a:cs typeface="Carlito"/>
              </a:rPr>
              <a:t>a </a:t>
            </a:r>
            <a:r>
              <a:rPr dirty="0" sz="2000" spc="-5">
                <a:latin typeface="Carlito"/>
                <a:cs typeface="Carlito"/>
              </a:rPr>
              <a:t>codebase should </a:t>
            </a:r>
            <a:r>
              <a:rPr dirty="0" sz="2000" spc="-10">
                <a:latin typeface="Carlito"/>
                <a:cs typeface="Carlito"/>
              </a:rPr>
              <a:t>you </a:t>
            </a:r>
            <a:r>
              <a:rPr dirty="0" sz="2000" spc="-5">
                <a:latin typeface="Carlito"/>
                <a:cs typeface="Carlito"/>
              </a:rPr>
              <a:t>choose </a:t>
            </a:r>
            <a:r>
              <a:rPr dirty="0" sz="2000" spc="-15">
                <a:latin typeface="Carlito"/>
                <a:cs typeface="Carlito"/>
              </a:rPr>
              <a:t>to move  forward </a:t>
            </a:r>
            <a:r>
              <a:rPr dirty="0" sz="2000" spc="-5">
                <a:latin typeface="Carlito"/>
                <a:cs typeface="Carlito"/>
              </a:rPr>
              <a:t>with it </a:t>
            </a:r>
            <a:r>
              <a:rPr dirty="0" sz="2000" spc="-15">
                <a:latin typeface="Carlito"/>
                <a:cs typeface="Carlito"/>
              </a:rPr>
              <a:t>into</a:t>
            </a:r>
            <a:r>
              <a:rPr dirty="0" sz="2000" spc="1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production.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algn="just" marL="12700" marR="635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Carlito"/>
                <a:cs typeface="Carlito"/>
              </a:rPr>
              <a:t>This </a:t>
            </a:r>
            <a:r>
              <a:rPr dirty="0" sz="2000" spc="-10">
                <a:latin typeface="Carlito"/>
                <a:cs typeface="Carlito"/>
              </a:rPr>
              <a:t>convention over configuration </a:t>
            </a:r>
            <a:r>
              <a:rPr dirty="0" sz="2000" spc="-5">
                <a:latin typeface="Carlito"/>
                <a:cs typeface="Carlito"/>
              </a:rPr>
              <a:t>support address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three </a:t>
            </a:r>
            <a:r>
              <a:rPr dirty="0" sz="2000" spc="-10">
                <a:latin typeface="Carlito"/>
                <a:cs typeface="Carlito"/>
              </a:rPr>
              <a:t>core </a:t>
            </a:r>
            <a:r>
              <a:rPr dirty="0" sz="2000" spc="-5">
                <a:latin typeface="Carlito"/>
                <a:cs typeface="Carlito"/>
              </a:rPr>
              <a:t>areas of MVC </a:t>
            </a:r>
            <a:r>
              <a:rPr dirty="0" sz="2000">
                <a:latin typeface="Carlito"/>
                <a:cs typeface="Carlito"/>
              </a:rPr>
              <a:t>-  </a:t>
            </a:r>
            <a:r>
              <a:rPr dirty="0" sz="2000" spc="-25">
                <a:latin typeface="Carlito"/>
                <a:cs typeface="Carlito"/>
              </a:rPr>
              <a:t>namely,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models, </a:t>
            </a:r>
            <a:r>
              <a:rPr dirty="0" sz="2000" spc="-10">
                <a:latin typeface="Carlito"/>
                <a:cs typeface="Carlito"/>
              </a:rPr>
              <a:t>views, </a:t>
            </a:r>
            <a:r>
              <a:rPr dirty="0" sz="2000">
                <a:latin typeface="Carlito"/>
                <a:cs typeface="Carlito"/>
              </a:rPr>
              <a:t>and</a:t>
            </a:r>
            <a:r>
              <a:rPr dirty="0" sz="2000" spc="40">
                <a:latin typeface="Carlito"/>
                <a:cs typeface="Carlito"/>
              </a:rPr>
              <a:t> </a:t>
            </a:r>
            <a:r>
              <a:rPr dirty="0" sz="2000" spc="-15">
                <a:latin typeface="Carlito"/>
                <a:cs typeface="Carlito"/>
              </a:rPr>
              <a:t>controllers.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739255"/>
            <a:chOff x="0" y="0"/>
            <a:chExt cx="9144000" cy="6739255"/>
          </a:xfrm>
        </p:grpSpPr>
        <p:sp>
          <p:nvSpPr>
            <p:cNvPr id="3" name="object 3"/>
            <p:cNvSpPr/>
            <p:nvPr/>
          </p:nvSpPr>
          <p:spPr>
            <a:xfrm>
              <a:off x="428244" y="676655"/>
              <a:ext cx="8287511" cy="5774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3127"/>
                  </a:lnTo>
                  <a:lnTo>
                    <a:pt x="9144000" y="64312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30117" y="0"/>
            <a:ext cx="26822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 b="1">
                <a:latin typeface="Carlito"/>
                <a:cs typeface="Carlito"/>
              </a:rPr>
              <a:t>Convention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0681" y="6417665"/>
            <a:ext cx="30149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Huawei Technologies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Co.,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Ltd.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rights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reserved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082665"/>
            <a:chOff x="0" y="0"/>
            <a:chExt cx="9144000" cy="6082665"/>
          </a:xfrm>
        </p:grpSpPr>
        <p:sp>
          <p:nvSpPr>
            <p:cNvPr id="3" name="object 3"/>
            <p:cNvSpPr/>
            <p:nvPr/>
          </p:nvSpPr>
          <p:spPr>
            <a:xfrm>
              <a:off x="827532" y="650748"/>
              <a:ext cx="7272528" cy="5431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3127"/>
                  </a:lnTo>
                  <a:lnTo>
                    <a:pt x="9144000" y="64312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04213" y="0"/>
            <a:ext cx="57346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 b="1">
                <a:latin typeface="Carlito"/>
                <a:cs typeface="Carlito"/>
              </a:rPr>
              <a:t>Configuration: </a:t>
            </a:r>
            <a:r>
              <a:rPr dirty="0" spc="-5" b="1">
                <a:latin typeface="Carlito"/>
                <a:cs typeface="Carlito"/>
              </a:rPr>
              <a:t>Method</a:t>
            </a:r>
            <a:r>
              <a:rPr dirty="0" spc="-100" b="1">
                <a:latin typeface="Carlito"/>
                <a:cs typeface="Carlito"/>
              </a:rPr>
              <a:t> </a:t>
            </a:r>
            <a:r>
              <a:rPr dirty="0" b="1">
                <a:latin typeface="Carlito"/>
                <a:cs typeface="Carlito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0681" y="6417665"/>
            <a:ext cx="30149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Huawei Technologies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Co.,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Ltd.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All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rights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reserved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INDIAN</dc:creator>
  <dc:title>Evolution of JSTL</dc:title>
  <dcterms:created xsi:type="dcterms:W3CDTF">2021-06-25T02:25:05Z</dcterms:created>
  <dcterms:modified xsi:type="dcterms:W3CDTF">2021-06-25T02:25:05Z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2021-06-25T00:00:00Z</vt:filetime>
  </property>
</Properties>
</file>