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A0E4D-87B1-4C39-A0C2-90ECAE38E35E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111B4-50C1-4860-A903-21ED853B07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25E96-AA4F-4587-A90B-753B14E1FC42}" type="slidenum">
              <a:rPr lang="en-US" smtClean="0"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4C547-B352-4F3B-8023-90AEB0EF3CB0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05B76-3F13-4DC5-9540-AB5B4A61D3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4.2.x/spring-framework-reference/html/bean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Beans" TargetMode="External"/><Relationship Id="rId2" Type="http://schemas.openxmlformats.org/officeDocument/2006/relationships/hyperlink" Target="https://en.wikipedia.org/wiki/Object_lifeti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Java_annotation" TargetMode="External"/><Relationship Id="rId4" Type="http://schemas.openxmlformats.org/officeDocument/2006/relationships/hyperlink" Target="https://en.wikipedia.org/wiki/X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spring.io/spring/docs/current/spring-framework-reference/html/bean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2001/XMLSchema-instance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ringframework.org/schema/beans/spring-beans.xsd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pringframework.org/schema/p" TargetMode="External"/><Relationship Id="rId3" Type="http://schemas.openxmlformats.org/officeDocument/2006/relationships/hyperlink" Target="http://www.springframework.org/schema/context" TargetMode="External"/><Relationship Id="rId7" Type="http://schemas.openxmlformats.org/officeDocument/2006/relationships/hyperlink" Target="http://www.springframework.org/schema/c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framework.org/schema/context/spring-context.xsd" TargetMode="External"/><Relationship Id="rId5" Type="http://schemas.openxmlformats.org/officeDocument/2006/relationships/hyperlink" Target="http://www.springframework.org/schema/beans/spring-beans.xsd" TargetMode="External"/><Relationship Id="rId4" Type="http://schemas.openxmlformats.org/officeDocument/2006/relationships/hyperlink" Target="http://www.w3.org/2001/XMLSchema-instance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p" TargetMode="External"/><Relationship Id="rId2" Type="http://schemas.openxmlformats.org/officeDocument/2006/relationships/hyperlink" Target="http://www.springframework.org/schema/c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context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framework.org/schema/context/spring-context.xsd" TargetMode="External"/><Relationship Id="rId5" Type="http://schemas.openxmlformats.org/officeDocument/2006/relationships/hyperlink" Target="http://www.springframework.org/schema/beans/spring-beans.xsd" TargetMode="External"/><Relationship Id="rId4" Type="http://schemas.openxmlformats.org/officeDocument/2006/relationships/hyperlink" Target="http://www.w3.org/2001/XMLSchema-instance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ringframework.org/schema/context" TargetMode="External"/><Relationship Id="rId2" Type="http://schemas.openxmlformats.org/officeDocument/2006/relationships/hyperlink" Target="http://www.springframework.org/schema/bea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pringframework.org/schema/context/spring-context.xsd" TargetMode="External"/><Relationship Id="rId5" Type="http://schemas.openxmlformats.org/officeDocument/2006/relationships/hyperlink" Target="http://www.springframework.org/schema/beans/spring-beans.xsd" TargetMode="External"/><Relationship Id="rId4" Type="http://schemas.openxmlformats.org/officeDocument/2006/relationships/hyperlink" Target="http://www.w3.org/2001/XMLSchema-instance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pring.io/projects" TargetMode="Externa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chferry.com/articles/spring-annotations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torialspoint.com/spring/spring_autowired_annotation.htm" TargetMode="External"/><Relationship Id="rId2" Type="http://schemas.openxmlformats.org/officeDocument/2006/relationships/hyperlink" Target="http://www.tutorialspoint.com/spring/spring_required_annotati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utorialspoint.com/spring/spring_jsr250_annotations.htm" TargetMode="External"/><Relationship Id="rId4" Type="http://schemas.openxmlformats.org/officeDocument/2006/relationships/hyperlink" Target="http://www.tutorialspoint.com/spring/spring_qualifier_annotation.htm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platform" TargetMode="External"/><Relationship Id="rId2" Type="http://schemas.openxmlformats.org/officeDocument/2006/relationships/hyperlink" Target="https://en.wikipedia.org/wiki/Application_framework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mailto:jones@gmail.co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pache_License" TargetMode="External"/><Relationship Id="rId2" Type="http://schemas.openxmlformats.org/officeDocument/2006/relationships/hyperlink" Target="https://en.wikipedia.org/wiki/Rod_Johnson_(programmer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3483" y="2564892"/>
            <a:ext cx="8257540" cy="1333500"/>
          </a:xfrm>
          <a:prstGeom prst="rect">
            <a:avLst/>
          </a:prstGeom>
          <a:solidFill>
            <a:srgbClr val="B8AA9F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970"/>
              </a:lnSpc>
            </a:pPr>
            <a:r>
              <a:rPr sz="4400" spc="-5" dirty="0">
                <a:latin typeface="Carlito"/>
                <a:cs typeface="Carlito"/>
              </a:rPr>
              <a:t>Spring</a:t>
            </a:r>
            <a:r>
              <a:rPr sz="4400" spc="-10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Core</a:t>
            </a:r>
            <a:endParaRPr sz="440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</a:pPr>
            <a:r>
              <a:rPr sz="4400" dirty="0">
                <a:latin typeface="Carlito"/>
                <a:cs typeface="Carlito"/>
              </a:rPr>
              <a:t>Spring</a:t>
            </a:r>
            <a:r>
              <a:rPr sz="4400" spc="-5" dirty="0">
                <a:latin typeface="Carlito"/>
                <a:cs typeface="Carlito"/>
              </a:rPr>
              <a:t> </a:t>
            </a:r>
            <a:r>
              <a:rPr sz="4400" spc="-15" dirty="0">
                <a:latin typeface="Carlito"/>
                <a:cs typeface="Carlito"/>
              </a:rPr>
              <a:t>Framework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" y="0"/>
            <a:ext cx="9128760" cy="707390"/>
          </a:xfrm>
          <a:prstGeom prst="rect">
            <a:avLst/>
          </a:prstGeom>
          <a:solidFill>
            <a:srgbClr val="7E7E7E"/>
          </a:solidFill>
        </p:spPr>
        <p:txBody>
          <a:bodyPr vert="horz" wrap="square" lIns="0" tIns="7366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580"/>
              </a:spcBef>
            </a:pPr>
            <a:r>
              <a:rPr spc="-5" dirty="0"/>
              <a:t>Spring</a:t>
            </a:r>
            <a:r>
              <a:rPr spc="-25" dirty="0"/>
              <a:t> </a:t>
            </a:r>
            <a:r>
              <a:rPr spc="-10" dirty="0"/>
              <a:t>Framework</a:t>
            </a:r>
          </a:p>
        </p:txBody>
      </p:sp>
      <p:sp>
        <p:nvSpPr>
          <p:cNvPr id="3" name="object 3"/>
          <p:cNvSpPr/>
          <p:nvPr/>
        </p:nvSpPr>
        <p:spPr>
          <a:xfrm>
            <a:off x="15240" y="707136"/>
            <a:ext cx="9128760" cy="830580"/>
          </a:xfrm>
          <a:custGeom>
            <a:avLst/>
            <a:gdLst/>
            <a:ahLst/>
            <a:cxnLst/>
            <a:rect l="l" t="t" r="r" b="b"/>
            <a:pathLst>
              <a:path w="9128760" h="830580">
                <a:moveTo>
                  <a:pt x="0" y="830580"/>
                </a:moveTo>
                <a:lnTo>
                  <a:pt x="9128760" y="830580"/>
                </a:lnTo>
                <a:lnTo>
                  <a:pt x="9128760" y="0"/>
                </a:lnTo>
                <a:lnTo>
                  <a:pt x="0" y="0"/>
                </a:lnTo>
                <a:lnTo>
                  <a:pt x="0" y="8305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" y="707136"/>
            <a:ext cx="9128760" cy="64184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4"/>
              </a:spcBef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Spring </a:t>
            </a:r>
            <a:r>
              <a:rPr sz="2000" b="1" spc="-10" dirty="0">
                <a:latin typeface="Carlito"/>
                <a:cs typeface="Carlito"/>
              </a:rPr>
              <a:t>Framework </a:t>
            </a:r>
            <a:r>
              <a:rPr sz="2000" spc="-10" dirty="0">
                <a:latin typeface="Carlito"/>
                <a:cs typeface="Carlito"/>
              </a:rPr>
              <a:t>consists of </a:t>
            </a:r>
            <a:r>
              <a:rPr sz="2000" spc="-20" dirty="0">
                <a:latin typeface="Carlito"/>
                <a:cs typeface="Carlito"/>
              </a:rPr>
              <a:t>features organized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spc="-5" dirty="0">
                <a:latin typeface="Carlito"/>
                <a:cs typeface="Carlito"/>
              </a:rPr>
              <a:t>about</a:t>
            </a:r>
            <a:r>
              <a:rPr sz="2000" spc="5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20</a:t>
            </a:r>
            <a:endParaRPr sz="2000" dirty="0">
              <a:latin typeface="Carlito"/>
              <a:cs typeface="Carlito"/>
            </a:endParaRPr>
          </a:p>
          <a:p>
            <a:pPr marL="9144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modules.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226819"/>
            <a:ext cx="9135110" cy="4843780"/>
            <a:chOff x="0" y="1226819"/>
            <a:chExt cx="9135110" cy="4843780"/>
          </a:xfrm>
        </p:grpSpPr>
        <p:sp>
          <p:nvSpPr>
            <p:cNvPr id="6" name="object 6"/>
            <p:cNvSpPr/>
            <p:nvPr/>
          </p:nvSpPr>
          <p:spPr>
            <a:xfrm>
              <a:off x="1548383" y="1226819"/>
              <a:ext cx="5396484" cy="40492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5300472"/>
              <a:ext cx="9135110" cy="769620"/>
            </a:xfrm>
            <a:custGeom>
              <a:avLst/>
              <a:gdLst/>
              <a:ahLst/>
              <a:cxnLst/>
              <a:rect l="l" t="t" r="r" b="b"/>
              <a:pathLst>
                <a:path w="9135110" h="769620">
                  <a:moveTo>
                    <a:pt x="9134856" y="0"/>
                  </a:moveTo>
                  <a:lnTo>
                    <a:pt x="0" y="0"/>
                  </a:lnTo>
                  <a:lnTo>
                    <a:pt x="0" y="769619"/>
                  </a:lnTo>
                  <a:lnTo>
                    <a:pt x="9134856" y="769619"/>
                  </a:lnTo>
                  <a:lnTo>
                    <a:pt x="9134856" y="0"/>
                  </a:lnTo>
                  <a:close/>
                </a:path>
              </a:pathLst>
            </a:custGeom>
            <a:solidFill>
              <a:srgbClr val="F5E8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9291" y="5318556"/>
            <a:ext cx="865060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  <a:hlinkClick r:id="rId3"/>
              </a:rPr>
              <a:t>The </a:t>
            </a:r>
            <a:r>
              <a:rPr sz="2200" spc="-10" dirty="0">
                <a:solidFill>
                  <a:srgbClr val="6C170A"/>
                </a:solidFill>
                <a:latin typeface="Carlito"/>
                <a:cs typeface="Carlito"/>
                <a:hlinkClick r:id="rId3"/>
              </a:rPr>
              <a:t>spring-core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  <a:hlinkClick r:id="rId3"/>
              </a:rPr>
              <a:t>and </a:t>
            </a:r>
            <a:r>
              <a:rPr sz="2200" spc="-10" dirty="0">
                <a:solidFill>
                  <a:srgbClr val="6C170A"/>
                </a:solidFill>
                <a:latin typeface="Carlito"/>
                <a:cs typeface="Carlito"/>
                <a:hlinkClick r:id="rId3"/>
              </a:rPr>
              <a:t>spring-beans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  <a:hlinkClick r:id="rId3"/>
              </a:rPr>
              <a:t>modules </a:t>
            </a:r>
            <a:r>
              <a:rPr sz="22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provide </a:t>
            </a:r>
            <a:r>
              <a:rPr sz="22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the </a:t>
            </a:r>
            <a:r>
              <a:rPr sz="22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fundamental </a:t>
            </a:r>
            <a:r>
              <a:rPr sz="22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parts </a:t>
            </a:r>
            <a:r>
              <a:rPr sz="22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of </a:t>
            </a:r>
            <a:r>
              <a:rPr sz="2200" dirty="0">
                <a:solidFill>
                  <a:srgbClr val="2997E2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2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the </a:t>
            </a:r>
            <a:r>
              <a:rPr sz="22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framework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  <a:hlinkClick r:id="rId3"/>
              </a:rPr>
              <a:t>,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  <a:hlinkClick r:id="rId3"/>
              </a:rPr>
              <a:t>including the IoC and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  <a:hlinkClick r:id="rId3"/>
              </a:rPr>
              <a:t>Dependency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  <a:hlinkClick r:id="rId3"/>
              </a:rPr>
              <a:t>Injection</a:t>
            </a:r>
            <a:r>
              <a:rPr sz="2200" spc="114" dirty="0">
                <a:solidFill>
                  <a:srgbClr val="333333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  <a:hlinkClick r:id="rId3"/>
              </a:rPr>
              <a:t>features.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0380"/>
          </a:xfrm>
          <a:custGeom>
            <a:avLst/>
            <a:gdLst/>
            <a:ahLst/>
            <a:cxnLst/>
            <a:rect l="l" t="t" r="r" b="b"/>
            <a:pathLst>
              <a:path w="9144000" h="500380">
                <a:moveTo>
                  <a:pt x="9144000" y="0"/>
                </a:moveTo>
                <a:lnTo>
                  <a:pt x="0" y="0"/>
                </a:lnTo>
                <a:lnTo>
                  <a:pt x="0" y="499872"/>
                </a:lnTo>
                <a:lnTo>
                  <a:pt x="9144000" y="499872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553084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The </a:t>
            </a:r>
            <a:r>
              <a:rPr sz="2800" dirty="0"/>
              <a:t>Spring IoC</a:t>
            </a:r>
            <a:r>
              <a:rPr sz="2800" spc="-65" dirty="0"/>
              <a:t> </a:t>
            </a:r>
            <a:r>
              <a:rPr sz="2800" spc="-5" dirty="0"/>
              <a:t>Container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057655"/>
            <a:ext cx="9144000" cy="3046730"/>
          </a:xfrm>
          <a:custGeom>
            <a:avLst/>
            <a:gdLst/>
            <a:ahLst/>
            <a:cxnLst/>
            <a:rect l="l" t="t" r="r" b="b"/>
            <a:pathLst>
              <a:path w="9144000" h="3046729">
                <a:moveTo>
                  <a:pt x="9144000" y="0"/>
                </a:moveTo>
                <a:lnTo>
                  <a:pt x="0" y="0"/>
                </a:lnTo>
                <a:lnTo>
                  <a:pt x="0" y="3046476"/>
                </a:lnTo>
                <a:lnTo>
                  <a:pt x="9144000" y="304647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086103"/>
            <a:ext cx="884618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arlito"/>
                <a:cs typeface="Carlito"/>
              </a:rPr>
              <a:t>The basic </a:t>
            </a:r>
            <a:r>
              <a:rPr sz="2400" spc="-10" dirty="0">
                <a:latin typeface="Carlito"/>
                <a:cs typeface="Carlito"/>
              </a:rPr>
              <a:t>concept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Inversion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Control pattern </a:t>
            </a:r>
            <a:r>
              <a:rPr sz="2400" spc="-5" dirty="0">
                <a:latin typeface="Carlito"/>
                <a:cs typeface="Carlito"/>
              </a:rPr>
              <a:t>(also known </a:t>
            </a:r>
            <a:r>
              <a:rPr sz="2400" dirty="0">
                <a:latin typeface="Carlito"/>
                <a:cs typeface="Carlito"/>
              </a:rPr>
              <a:t>as  </a:t>
            </a:r>
            <a:r>
              <a:rPr sz="2400" spc="-5" dirty="0">
                <a:latin typeface="Carlito"/>
                <a:cs typeface="Carlito"/>
              </a:rPr>
              <a:t>dependency </a:t>
            </a:r>
            <a:r>
              <a:rPr sz="2400" dirty="0">
                <a:latin typeface="Carlito"/>
                <a:cs typeface="Carlito"/>
              </a:rPr>
              <a:t>injection) is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5" dirty="0">
                <a:latin typeface="Carlito"/>
                <a:cs typeface="Carlito"/>
              </a:rPr>
              <a:t>do </a:t>
            </a:r>
            <a:r>
              <a:rPr sz="2400" spc="-10" dirty="0">
                <a:latin typeface="Carlito"/>
                <a:cs typeface="Carlito"/>
              </a:rPr>
              <a:t>not </a:t>
            </a:r>
            <a:r>
              <a:rPr sz="2400" spc="-15" dirty="0">
                <a:latin typeface="Carlito"/>
                <a:cs typeface="Carlito"/>
              </a:rPr>
              <a:t>create </a:t>
            </a:r>
            <a:r>
              <a:rPr sz="2400" spc="-5" dirty="0">
                <a:latin typeface="Carlito"/>
                <a:cs typeface="Carlito"/>
              </a:rPr>
              <a:t>our objects but describe  </a:t>
            </a:r>
            <a:r>
              <a:rPr sz="2400" spc="-10" dirty="0">
                <a:latin typeface="Carlito"/>
                <a:cs typeface="Carlito"/>
              </a:rPr>
              <a:t>how </a:t>
            </a:r>
            <a:r>
              <a:rPr sz="2400" spc="-5" dirty="0">
                <a:latin typeface="Carlito"/>
                <a:cs typeface="Carlito"/>
              </a:rPr>
              <a:t>they should be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created.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2700" marR="238125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IoC </a:t>
            </a:r>
            <a:r>
              <a:rPr sz="2400" spc="-10" dirty="0">
                <a:latin typeface="Carlito"/>
                <a:cs typeface="Carlito"/>
              </a:rPr>
              <a:t>container </a:t>
            </a:r>
            <a:r>
              <a:rPr sz="2400" spc="-15" dirty="0">
                <a:latin typeface="Carlito"/>
                <a:cs typeface="Carlito"/>
              </a:rPr>
              <a:t>enforces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i="1" spc="-5" dirty="0">
                <a:latin typeface="Carlito"/>
                <a:cs typeface="Carlito"/>
              </a:rPr>
              <a:t>dependency </a:t>
            </a:r>
            <a:r>
              <a:rPr sz="2400" i="1" dirty="0">
                <a:latin typeface="Carlito"/>
                <a:cs typeface="Carlito"/>
              </a:rPr>
              <a:t>injection </a:t>
            </a:r>
            <a:r>
              <a:rPr sz="2400" spc="-15" dirty="0">
                <a:latin typeface="Carlito"/>
                <a:cs typeface="Carlito"/>
              </a:rPr>
              <a:t>pattern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our  components, </a:t>
            </a:r>
            <a:r>
              <a:rPr sz="2400" spc="-5" dirty="0">
                <a:latin typeface="Carlito"/>
                <a:cs typeface="Carlito"/>
              </a:rPr>
              <a:t>leaving </a:t>
            </a:r>
            <a:r>
              <a:rPr sz="2400" dirty="0">
                <a:latin typeface="Carlito"/>
                <a:cs typeface="Carlito"/>
              </a:rPr>
              <a:t>them </a:t>
            </a:r>
            <a:r>
              <a:rPr sz="2400" spc="-5" dirty="0">
                <a:latin typeface="Carlito"/>
                <a:cs typeface="Carlito"/>
              </a:rPr>
              <a:t>loosely </a:t>
            </a:r>
            <a:r>
              <a:rPr sz="2400" spc="-10" dirty="0">
                <a:latin typeface="Carlito"/>
                <a:cs typeface="Carlito"/>
              </a:rPr>
              <a:t>coupled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allowing us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15" dirty="0">
                <a:latin typeface="Carlito"/>
                <a:cs typeface="Carlito"/>
              </a:rPr>
              <a:t>to  </a:t>
            </a:r>
            <a:r>
              <a:rPr sz="2400" spc="-10" dirty="0">
                <a:latin typeface="Carlito"/>
                <a:cs typeface="Carlito"/>
              </a:rPr>
              <a:t>abstractions.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141976"/>
            <a:ext cx="9144000" cy="676910"/>
          </a:xfrm>
          <a:custGeom>
            <a:avLst/>
            <a:gdLst/>
            <a:ahLst/>
            <a:cxnLst/>
            <a:rect l="l" t="t" r="r" b="b"/>
            <a:pathLst>
              <a:path w="9144000" h="676910">
                <a:moveTo>
                  <a:pt x="9144000" y="0"/>
                </a:moveTo>
                <a:lnTo>
                  <a:pt x="0" y="0"/>
                </a:lnTo>
                <a:lnTo>
                  <a:pt x="0" y="676656"/>
                </a:lnTo>
                <a:lnTo>
                  <a:pt x="9144000" y="676656"/>
                </a:lnTo>
                <a:lnTo>
                  <a:pt x="9144000" y="0"/>
                </a:lnTo>
                <a:close/>
              </a:path>
            </a:pathLst>
          </a:custGeom>
          <a:solidFill>
            <a:srgbClr val="EBD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5172583"/>
            <a:ext cx="8675370" cy="603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900" b="1" i="1" spc="-5" dirty="0">
                <a:solidFill>
                  <a:srgbClr val="333333"/>
                </a:solidFill>
                <a:latin typeface="Arial"/>
                <a:cs typeface="Arial"/>
              </a:rPr>
              <a:t>org.springframework.beans </a:t>
            </a:r>
            <a:r>
              <a:rPr sz="1900" spc="-5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1900" b="1" i="1" spc="-5" dirty="0">
                <a:solidFill>
                  <a:srgbClr val="333333"/>
                </a:solidFill>
                <a:latin typeface="Arial"/>
                <a:cs typeface="Arial"/>
              </a:rPr>
              <a:t>org.springframework.context </a:t>
            </a:r>
            <a:r>
              <a:rPr sz="1900" spc="-5" dirty="0">
                <a:solidFill>
                  <a:srgbClr val="333333"/>
                </a:solidFill>
                <a:latin typeface="Arial"/>
                <a:cs typeface="Arial"/>
              </a:rPr>
              <a:t>packages  are the </a:t>
            </a:r>
            <a:r>
              <a:rPr sz="1900" spc="-10" dirty="0">
                <a:solidFill>
                  <a:srgbClr val="333333"/>
                </a:solidFill>
                <a:latin typeface="Arial"/>
                <a:cs typeface="Arial"/>
              </a:rPr>
              <a:t>basis </a:t>
            </a:r>
            <a:r>
              <a:rPr sz="1900" spc="-5" dirty="0">
                <a:solidFill>
                  <a:srgbClr val="333333"/>
                </a:solidFill>
                <a:latin typeface="Arial"/>
                <a:cs typeface="Arial"/>
              </a:rPr>
              <a:t>for Spring </a:t>
            </a:r>
            <a:r>
              <a:rPr sz="1900" spc="-10" dirty="0">
                <a:solidFill>
                  <a:srgbClr val="333333"/>
                </a:solidFill>
                <a:latin typeface="Arial"/>
                <a:cs typeface="Arial"/>
              </a:rPr>
              <a:t>Framework’s </a:t>
            </a:r>
            <a:r>
              <a:rPr sz="1900" spc="-5" dirty="0">
                <a:solidFill>
                  <a:srgbClr val="333333"/>
                </a:solidFill>
                <a:latin typeface="Arial"/>
                <a:cs typeface="Arial"/>
              </a:rPr>
              <a:t>IoC</a:t>
            </a:r>
            <a:r>
              <a:rPr sz="1900" spc="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333333"/>
                </a:solidFill>
                <a:latin typeface="Arial"/>
                <a:cs typeface="Arial"/>
              </a:rPr>
              <a:t>container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11" y="4572"/>
            <a:ext cx="9124315" cy="615950"/>
          </a:xfrm>
          <a:custGeom>
            <a:avLst/>
            <a:gdLst/>
            <a:ahLst/>
            <a:cxnLst/>
            <a:rect l="l" t="t" r="r" b="b"/>
            <a:pathLst>
              <a:path w="9124315" h="615950">
                <a:moveTo>
                  <a:pt x="9124188" y="0"/>
                </a:moveTo>
                <a:lnTo>
                  <a:pt x="0" y="0"/>
                </a:lnTo>
                <a:lnTo>
                  <a:pt x="0" y="615695"/>
                </a:lnTo>
                <a:lnTo>
                  <a:pt x="9124188" y="615695"/>
                </a:lnTo>
                <a:lnTo>
                  <a:pt x="912418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1" y="0"/>
            <a:ext cx="642835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Dependency Injection</a:t>
            </a:r>
            <a:r>
              <a:rPr sz="4000" spc="5" dirty="0"/>
              <a:t> </a:t>
            </a:r>
            <a:r>
              <a:rPr sz="4000" spc="-5" dirty="0"/>
              <a:t>(DI)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6442964" y="637926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13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21" y="778255"/>
            <a:ext cx="8885555" cy="502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1780" algn="l"/>
              </a:tabLst>
            </a:pPr>
            <a:r>
              <a:rPr sz="2400" dirty="0">
                <a:latin typeface="Carlito"/>
                <a:cs typeface="Carlito"/>
              </a:rPr>
              <a:t>Martin </a:t>
            </a:r>
            <a:r>
              <a:rPr sz="2400" spc="-40" dirty="0">
                <a:latin typeface="Carlito"/>
                <a:cs typeface="Carlito"/>
              </a:rPr>
              <a:t>Fowler, </a:t>
            </a:r>
            <a:r>
              <a:rPr sz="2400" dirty="0">
                <a:latin typeface="Carlito"/>
                <a:cs typeface="Carlito"/>
              </a:rPr>
              <a:t>a British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software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engineer	</a:t>
            </a:r>
            <a:r>
              <a:rPr sz="2400" spc="-10" dirty="0">
                <a:latin typeface="Carlito"/>
                <a:cs typeface="Carlito"/>
              </a:rPr>
              <a:t>popularized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12700" marR="164465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term Dependency </a:t>
            </a:r>
            <a:r>
              <a:rPr sz="2400" dirty="0">
                <a:latin typeface="Carlito"/>
                <a:cs typeface="Carlito"/>
              </a:rPr>
              <a:t>Injection as a </a:t>
            </a:r>
            <a:r>
              <a:rPr sz="2400" spc="-20" dirty="0">
                <a:latin typeface="Carlito"/>
                <a:cs typeface="Carlito"/>
              </a:rPr>
              <a:t>form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5" dirty="0">
                <a:latin typeface="Carlito"/>
                <a:cs typeface="Carlito"/>
              </a:rPr>
              <a:t>Inversion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Control, </a:t>
            </a:r>
            <a:r>
              <a:rPr sz="2400" spc="-5" dirty="0">
                <a:latin typeface="Carlito"/>
                <a:cs typeface="Carlito"/>
              </a:rPr>
              <a:t>identifies  </a:t>
            </a:r>
            <a:r>
              <a:rPr sz="2400" spc="-10" dirty="0">
                <a:latin typeface="Carlito"/>
                <a:cs typeface="Carlito"/>
              </a:rPr>
              <a:t>three </a:t>
            </a:r>
            <a:r>
              <a:rPr sz="2400" spc="-25" dirty="0">
                <a:latin typeface="Carlito"/>
                <a:cs typeface="Carlito"/>
              </a:rPr>
              <a:t>ways </a:t>
            </a:r>
            <a:r>
              <a:rPr sz="2400" dirty="0">
                <a:latin typeface="Carlito"/>
                <a:cs typeface="Carlito"/>
              </a:rPr>
              <a:t>in which an </a:t>
            </a:r>
            <a:r>
              <a:rPr sz="2400" spc="-5" dirty="0">
                <a:latin typeface="Carlito"/>
                <a:cs typeface="Carlito"/>
              </a:rPr>
              <a:t>object </a:t>
            </a:r>
            <a:r>
              <a:rPr sz="2400" spc="-10" dirty="0">
                <a:latin typeface="Carlito"/>
                <a:cs typeface="Carlito"/>
              </a:rPr>
              <a:t>can receive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20" dirty="0">
                <a:latin typeface="Carlito"/>
                <a:cs typeface="Carlito"/>
              </a:rPr>
              <a:t>reference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external  </a:t>
            </a:r>
            <a:r>
              <a:rPr sz="2400" spc="-5" dirty="0">
                <a:latin typeface="Carlito"/>
                <a:cs typeface="Carlito"/>
              </a:rPr>
              <a:t>module: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Three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types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dependency</a:t>
            </a:r>
            <a:r>
              <a:rPr sz="2400" b="1" u="heavy" spc="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injection</a:t>
            </a:r>
            <a:endParaRPr sz="2400">
              <a:latin typeface="Carlito"/>
              <a:cs typeface="Carlito"/>
            </a:endParaRPr>
          </a:p>
          <a:p>
            <a:pPr marL="354965" marR="6985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i="1" spc="-10" dirty="0">
                <a:latin typeface="Carlito"/>
                <a:cs typeface="Carlito"/>
              </a:rPr>
              <a:t>constructor </a:t>
            </a:r>
            <a:r>
              <a:rPr sz="2400" i="1" dirty="0">
                <a:latin typeface="Carlito"/>
                <a:cs typeface="Carlito"/>
              </a:rPr>
              <a:t>injection</a:t>
            </a:r>
            <a:r>
              <a:rPr sz="2400" dirty="0">
                <a:latin typeface="Carlito"/>
                <a:cs typeface="Carlito"/>
              </a:rPr>
              <a:t>: the </a:t>
            </a:r>
            <a:r>
              <a:rPr sz="2400" spc="-5" dirty="0">
                <a:latin typeface="Carlito"/>
                <a:cs typeface="Carlito"/>
              </a:rPr>
              <a:t>dependencies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provided through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class  </a:t>
            </a:r>
            <a:r>
              <a:rPr sz="2400" spc="-30" dirty="0">
                <a:latin typeface="Carlito"/>
                <a:cs typeface="Carlito"/>
              </a:rPr>
              <a:t>constructor.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400" i="1" spc="-15" dirty="0">
                <a:latin typeface="Carlito"/>
                <a:cs typeface="Carlito"/>
              </a:rPr>
              <a:t>setter </a:t>
            </a:r>
            <a:r>
              <a:rPr sz="2400" i="1" dirty="0">
                <a:latin typeface="Carlito"/>
                <a:cs typeface="Carlito"/>
              </a:rPr>
              <a:t>injection</a:t>
            </a:r>
            <a:r>
              <a:rPr sz="2400" dirty="0">
                <a:latin typeface="Carlito"/>
                <a:cs typeface="Carlito"/>
              </a:rPr>
              <a:t>: the </a:t>
            </a:r>
            <a:r>
              <a:rPr sz="2400" spc="-5" dirty="0">
                <a:latin typeface="Carlito"/>
                <a:cs typeface="Carlito"/>
              </a:rPr>
              <a:t>client </a:t>
            </a:r>
            <a:r>
              <a:rPr sz="2400" spc="-10" dirty="0">
                <a:latin typeface="Carlito"/>
                <a:cs typeface="Carlito"/>
              </a:rPr>
              <a:t>exposes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setter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injector</a:t>
            </a:r>
            <a:endParaRPr sz="2400">
              <a:latin typeface="Carlito"/>
              <a:cs typeface="Carlito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rlito"/>
                <a:cs typeface="Carlito"/>
              </a:rPr>
              <a:t>uses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inject the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dependency.</a:t>
            </a:r>
            <a:endParaRPr sz="2400">
              <a:latin typeface="Carlito"/>
              <a:cs typeface="Carlito"/>
            </a:endParaRPr>
          </a:p>
          <a:p>
            <a:pPr marL="354965" marR="508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sz="2400" i="1" spc="-10" dirty="0">
                <a:latin typeface="Carlito"/>
                <a:cs typeface="Carlito"/>
              </a:rPr>
              <a:t>interface </a:t>
            </a:r>
            <a:r>
              <a:rPr sz="2400" i="1" dirty="0">
                <a:latin typeface="Carlito"/>
                <a:cs typeface="Carlito"/>
              </a:rPr>
              <a:t>injection</a:t>
            </a:r>
            <a:r>
              <a:rPr sz="2400" dirty="0">
                <a:latin typeface="Carlito"/>
                <a:cs typeface="Carlito"/>
              </a:rPr>
              <a:t>: the </a:t>
            </a:r>
            <a:r>
              <a:rPr sz="2400" spc="-5" dirty="0">
                <a:latin typeface="Carlito"/>
                <a:cs typeface="Carlito"/>
              </a:rPr>
              <a:t>dependency </a:t>
            </a:r>
            <a:r>
              <a:rPr sz="2400" spc="-10" dirty="0">
                <a:latin typeface="Carlito"/>
                <a:cs typeface="Carlito"/>
              </a:rPr>
              <a:t>provides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injector method </a:t>
            </a:r>
            <a:r>
              <a:rPr sz="2400" spc="-10" dirty="0">
                <a:latin typeface="Carlito"/>
                <a:cs typeface="Carlito"/>
              </a:rPr>
              <a:t>that  </a:t>
            </a:r>
            <a:r>
              <a:rPr sz="2400" dirty="0">
                <a:latin typeface="Carlito"/>
                <a:cs typeface="Carlito"/>
              </a:rPr>
              <a:t>will inject the </a:t>
            </a:r>
            <a:r>
              <a:rPr sz="2400" spc="-5" dirty="0">
                <a:latin typeface="Carlito"/>
                <a:cs typeface="Carlito"/>
              </a:rPr>
              <a:t>dependency </a:t>
            </a:r>
            <a:r>
              <a:rPr sz="2400" spc="-15" dirty="0">
                <a:latin typeface="Carlito"/>
                <a:cs typeface="Carlito"/>
              </a:rPr>
              <a:t>into </a:t>
            </a:r>
            <a:r>
              <a:rPr sz="2400" spc="-20" dirty="0">
                <a:latin typeface="Carlito"/>
                <a:cs typeface="Carlito"/>
              </a:rPr>
              <a:t>any </a:t>
            </a:r>
            <a:r>
              <a:rPr sz="2400" spc="-5" dirty="0">
                <a:latin typeface="Carlito"/>
                <a:cs typeface="Carlito"/>
              </a:rPr>
              <a:t>client passed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it. </a:t>
            </a:r>
            <a:r>
              <a:rPr sz="2400" spc="-5" dirty="0">
                <a:latin typeface="Carlito"/>
                <a:cs typeface="Carlito"/>
              </a:rPr>
              <a:t>Clients </a:t>
            </a:r>
            <a:r>
              <a:rPr sz="2400" spc="-10" dirty="0">
                <a:latin typeface="Carlito"/>
                <a:cs typeface="Carlito"/>
              </a:rPr>
              <a:t>must  </a:t>
            </a:r>
            <a:r>
              <a:rPr sz="2400" spc="-5" dirty="0">
                <a:latin typeface="Carlito"/>
                <a:cs typeface="Carlito"/>
              </a:rPr>
              <a:t>implement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5" dirty="0">
                <a:latin typeface="Carlito"/>
                <a:cs typeface="Carlito"/>
              </a:rPr>
              <a:t>interface </a:t>
            </a:r>
            <a:r>
              <a:rPr sz="2400" spc="-10" dirty="0">
                <a:latin typeface="Carlito"/>
                <a:cs typeface="Carlito"/>
              </a:rPr>
              <a:t>that exposes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5" dirty="0">
                <a:latin typeface="Carlito"/>
                <a:cs typeface="Carlito"/>
              </a:rPr>
              <a:t>setter </a:t>
            </a:r>
            <a:r>
              <a:rPr sz="2400" spc="-5" dirty="0">
                <a:latin typeface="Carlito"/>
                <a:cs typeface="Carlito"/>
              </a:rPr>
              <a:t>method </a:t>
            </a:r>
            <a:r>
              <a:rPr sz="2400" spc="-1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accepts 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" dirty="0">
                <a:latin typeface="Carlito"/>
                <a:cs typeface="Carlito"/>
              </a:rPr>
              <a:t> dependency</a:t>
            </a:r>
            <a:r>
              <a:rPr sz="2400" b="1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088" y="5844540"/>
            <a:ext cx="8569960" cy="370840"/>
          </a:xfrm>
          <a:prstGeom prst="rect">
            <a:avLst/>
          </a:prstGeom>
          <a:solidFill>
            <a:srgbClr val="FFF4CE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spc="-5" dirty="0">
                <a:latin typeface="Carlito"/>
                <a:cs typeface="Carlito"/>
              </a:rPr>
              <a:t>Note: Spring </a:t>
            </a:r>
            <a:r>
              <a:rPr sz="1800" b="1" dirty="0">
                <a:latin typeface="Carlito"/>
                <a:cs typeface="Carlito"/>
              </a:rPr>
              <a:t>supports </a:t>
            </a:r>
            <a:r>
              <a:rPr sz="1800" b="1" spc="-10" dirty="0">
                <a:latin typeface="Carlito"/>
                <a:cs typeface="Carlito"/>
              </a:rPr>
              <a:t>constructor </a:t>
            </a:r>
            <a:r>
              <a:rPr sz="1800" b="1" dirty="0">
                <a:latin typeface="Carlito"/>
                <a:cs typeface="Carlito"/>
              </a:rPr>
              <a:t>and </a:t>
            </a:r>
            <a:r>
              <a:rPr sz="1800" b="1" spc="-10" dirty="0">
                <a:latin typeface="Carlito"/>
                <a:cs typeface="Carlito"/>
              </a:rPr>
              <a:t>setter</a:t>
            </a:r>
            <a:r>
              <a:rPr sz="1800" b="1" spc="-11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injection.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191"/>
            <a:ext cx="9144000" cy="467995"/>
          </a:xfrm>
          <a:custGeom>
            <a:avLst/>
            <a:gdLst/>
            <a:ahLst/>
            <a:cxnLst/>
            <a:rect l="l" t="t" r="r" b="b"/>
            <a:pathLst>
              <a:path w="9144000" h="467995">
                <a:moveTo>
                  <a:pt x="9144000" y="0"/>
                </a:moveTo>
                <a:lnTo>
                  <a:pt x="0" y="0"/>
                </a:lnTo>
                <a:lnTo>
                  <a:pt x="0" y="467867"/>
                </a:lnTo>
                <a:lnTo>
                  <a:pt x="9144000" y="467867"/>
                </a:lnTo>
                <a:lnTo>
                  <a:pt x="9144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7778266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Constructor </a:t>
            </a:r>
            <a:r>
              <a:rPr dirty="0"/>
              <a:t>Injection</a:t>
            </a:r>
            <a:r>
              <a:rPr spc="-40" dirty="0"/>
              <a:t> </a:t>
            </a:r>
            <a:r>
              <a:rPr spc="-10" dirty="0"/>
              <a:t>Example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70114" y="5183885"/>
            <a:ext cx="181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888888"/>
                </a:solidFill>
                <a:latin typeface="Carlito"/>
                <a:cs typeface="Carlito"/>
              </a:rPr>
              <a:t>14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358" y="3021329"/>
            <a:ext cx="2915920" cy="285115"/>
          </a:xfrm>
          <a:custGeom>
            <a:avLst/>
            <a:gdLst/>
            <a:ahLst/>
            <a:cxnLst/>
            <a:rect l="l" t="t" r="r" b="b"/>
            <a:pathLst>
              <a:path w="2915920" h="285114">
                <a:moveTo>
                  <a:pt x="2915412" y="0"/>
                </a:moveTo>
                <a:lnTo>
                  <a:pt x="0" y="0"/>
                </a:lnTo>
                <a:lnTo>
                  <a:pt x="0" y="90678"/>
                </a:lnTo>
                <a:lnTo>
                  <a:pt x="0" y="284988"/>
                </a:lnTo>
                <a:lnTo>
                  <a:pt x="2915412" y="284988"/>
                </a:lnTo>
                <a:lnTo>
                  <a:pt x="2915412" y="90678"/>
                </a:lnTo>
                <a:lnTo>
                  <a:pt x="2915412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8881" y="3021329"/>
            <a:ext cx="2914015" cy="285115"/>
          </a:xfrm>
          <a:prstGeom prst="rect">
            <a:avLst/>
          </a:prstGeom>
          <a:ln w="25908">
            <a:solidFill>
              <a:srgbClr val="BB9304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30"/>
              </a:spcBef>
            </a:pPr>
            <a:r>
              <a:rPr sz="1200" b="1" spc="-5" dirty="0">
                <a:latin typeface="Carlito"/>
                <a:cs typeface="Carlito"/>
              </a:rPr>
              <a:t>IAddress</a:t>
            </a:r>
            <a:r>
              <a:rPr sz="1200" b="1" spc="-2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address;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881" y="3306317"/>
            <a:ext cx="2914015" cy="858519"/>
          </a:xfrm>
          <a:prstGeom prst="rect">
            <a:avLst/>
          </a:prstGeom>
          <a:solidFill>
            <a:srgbClr val="FFCCCC"/>
          </a:solidFill>
          <a:ln w="25908">
            <a:solidFill>
              <a:srgbClr val="BB9304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Times New Roman"/>
              <a:cs typeface="Times New Roman"/>
            </a:endParaRPr>
          </a:p>
          <a:p>
            <a:pPr marL="547370" marR="562610" indent="-457834">
              <a:lnSpc>
                <a:spcPct val="100000"/>
              </a:lnSpc>
            </a:pPr>
            <a:r>
              <a:rPr sz="1200" b="1" dirty="0">
                <a:latin typeface="Carlito"/>
                <a:cs typeface="Carlito"/>
              </a:rPr>
              <a:t>public </a:t>
            </a:r>
            <a:r>
              <a:rPr sz="1200" b="1" spc="-5" dirty="0">
                <a:latin typeface="Carlito"/>
                <a:cs typeface="Carlito"/>
              </a:rPr>
              <a:t>Customer(IAddress address){  this.address=address;</a:t>
            </a:r>
            <a:endParaRPr sz="1200">
              <a:latin typeface="Carlito"/>
              <a:cs typeface="Carlito"/>
            </a:endParaRPr>
          </a:p>
          <a:p>
            <a:pPr marL="89535">
              <a:lnSpc>
                <a:spcPct val="100000"/>
              </a:lnSpc>
            </a:pPr>
            <a:r>
              <a:rPr sz="1200" b="1" dirty="0">
                <a:latin typeface="Carlito"/>
                <a:cs typeface="Carlito"/>
              </a:rPr>
              <a:t>}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6595" y="2743200"/>
            <a:ext cx="1262380" cy="368935"/>
          </a:xfrm>
          <a:custGeom>
            <a:avLst/>
            <a:gdLst/>
            <a:ahLst/>
            <a:cxnLst/>
            <a:rect l="l" t="t" r="r" b="b"/>
            <a:pathLst>
              <a:path w="1262380" h="368935">
                <a:moveTo>
                  <a:pt x="1261872" y="0"/>
                </a:moveTo>
                <a:lnTo>
                  <a:pt x="0" y="0"/>
                </a:lnTo>
                <a:lnTo>
                  <a:pt x="0" y="368808"/>
                </a:lnTo>
                <a:lnTo>
                  <a:pt x="1261872" y="368808"/>
                </a:lnTo>
                <a:lnTo>
                  <a:pt x="12618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5336" y="2770759"/>
            <a:ext cx="109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Custom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41470" y="1363217"/>
            <a:ext cx="2566670" cy="858519"/>
          </a:xfrm>
          <a:custGeom>
            <a:avLst/>
            <a:gdLst/>
            <a:ahLst/>
            <a:cxnLst/>
            <a:rect l="l" t="t" r="r" b="b"/>
            <a:pathLst>
              <a:path w="2566670" h="858519">
                <a:moveTo>
                  <a:pt x="2566416" y="0"/>
                </a:moveTo>
                <a:lnTo>
                  <a:pt x="0" y="0"/>
                </a:lnTo>
                <a:lnTo>
                  <a:pt x="0" y="148590"/>
                </a:lnTo>
                <a:lnTo>
                  <a:pt x="0" y="858012"/>
                </a:lnTo>
                <a:lnTo>
                  <a:pt x="2566416" y="858012"/>
                </a:lnTo>
                <a:lnTo>
                  <a:pt x="2566416" y="148590"/>
                </a:lnTo>
                <a:lnTo>
                  <a:pt x="256641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41470" y="1363217"/>
            <a:ext cx="2566670" cy="858519"/>
          </a:xfrm>
          <a:prstGeom prst="rect">
            <a:avLst/>
          </a:prstGeom>
          <a:ln w="25907">
            <a:solidFill>
              <a:srgbClr val="BB930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50">
              <a:latin typeface="Times New Roman"/>
              <a:cs typeface="Times New Roman"/>
            </a:endParaRPr>
          </a:p>
          <a:p>
            <a:pPr marL="14097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public </a:t>
            </a:r>
            <a:r>
              <a:rPr sz="1800" b="1" spc="-10" dirty="0">
                <a:latin typeface="Carlito"/>
                <a:cs typeface="Carlito"/>
              </a:rPr>
              <a:t>abstract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methods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34611" y="1143000"/>
            <a:ext cx="117221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latin typeface="Arial"/>
                <a:cs typeface="Arial"/>
              </a:rPr>
              <a:t>IAddress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28452" y="2843720"/>
            <a:ext cx="2592705" cy="1626235"/>
            <a:chOff x="4128452" y="2843720"/>
            <a:chExt cx="2592705" cy="1626235"/>
          </a:xfrm>
        </p:grpSpPr>
        <p:sp>
          <p:nvSpPr>
            <p:cNvPr id="14" name="object 14"/>
            <p:cNvSpPr/>
            <p:nvPr/>
          </p:nvSpPr>
          <p:spPr>
            <a:xfrm>
              <a:off x="4141470" y="2856737"/>
              <a:ext cx="2566670" cy="1600200"/>
            </a:xfrm>
            <a:custGeom>
              <a:avLst/>
              <a:gdLst/>
              <a:ahLst/>
              <a:cxnLst/>
              <a:rect l="l" t="t" r="r" b="b"/>
              <a:pathLst>
                <a:path w="2566670" h="1600200">
                  <a:moveTo>
                    <a:pt x="2566416" y="0"/>
                  </a:moveTo>
                  <a:lnTo>
                    <a:pt x="0" y="0"/>
                  </a:lnTo>
                  <a:lnTo>
                    <a:pt x="0" y="37338"/>
                  </a:lnTo>
                  <a:lnTo>
                    <a:pt x="0" y="1600200"/>
                  </a:lnTo>
                  <a:lnTo>
                    <a:pt x="2566416" y="1600200"/>
                  </a:lnTo>
                  <a:lnTo>
                    <a:pt x="2566416" y="37338"/>
                  </a:lnTo>
                  <a:lnTo>
                    <a:pt x="256641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41470" y="2856737"/>
              <a:ext cx="2566670" cy="1600200"/>
            </a:xfrm>
            <a:custGeom>
              <a:avLst/>
              <a:gdLst/>
              <a:ahLst/>
              <a:cxnLst/>
              <a:rect l="l" t="t" r="r" b="b"/>
              <a:pathLst>
                <a:path w="2566670" h="1600200">
                  <a:moveTo>
                    <a:pt x="0" y="1600200"/>
                  </a:moveTo>
                  <a:lnTo>
                    <a:pt x="2566416" y="1600200"/>
                  </a:lnTo>
                  <a:lnTo>
                    <a:pt x="2566416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25908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20083" y="2995421"/>
            <a:ext cx="1804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35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rlito"/>
                <a:cs typeface="Carlito"/>
              </a:rPr>
              <a:t>private </a:t>
            </a:r>
            <a:r>
              <a:rPr sz="1200" b="1" spc="-5" dirty="0">
                <a:latin typeface="Carlito"/>
                <a:cs typeface="Carlito"/>
              </a:rPr>
              <a:t>string </a:t>
            </a:r>
            <a:r>
              <a:rPr sz="1200" b="1" dirty="0">
                <a:latin typeface="Carlito"/>
                <a:cs typeface="Carlito"/>
              </a:rPr>
              <a:t>hno;  </a:t>
            </a:r>
            <a:r>
              <a:rPr sz="1200" b="1" spc="-10" dirty="0">
                <a:latin typeface="Carlito"/>
                <a:cs typeface="Carlito"/>
              </a:rPr>
              <a:t>private </a:t>
            </a:r>
            <a:r>
              <a:rPr sz="1200" b="1" spc="-5" dirty="0">
                <a:latin typeface="Carlito"/>
                <a:cs typeface="Carlito"/>
              </a:rPr>
              <a:t>string </a:t>
            </a:r>
            <a:r>
              <a:rPr sz="1200" b="1" spc="-10" dirty="0">
                <a:latin typeface="Carlito"/>
                <a:cs typeface="Carlito"/>
              </a:rPr>
              <a:t>street;  private </a:t>
            </a:r>
            <a:r>
              <a:rPr sz="1200" b="1" spc="-5" dirty="0">
                <a:latin typeface="Carlito"/>
                <a:cs typeface="Carlito"/>
              </a:rPr>
              <a:t>string </a:t>
            </a:r>
            <a:r>
              <a:rPr sz="1200" b="1" dirty="0">
                <a:latin typeface="Carlito"/>
                <a:cs typeface="Carlito"/>
              </a:rPr>
              <a:t>city;  </a:t>
            </a:r>
            <a:r>
              <a:rPr sz="1200" b="1" spc="-10" dirty="0">
                <a:latin typeface="Carlito"/>
                <a:cs typeface="Carlito"/>
              </a:rPr>
              <a:t>private </a:t>
            </a:r>
            <a:r>
              <a:rPr sz="1200" b="1" spc="-5" dirty="0">
                <a:latin typeface="Carlito"/>
                <a:cs typeface="Carlito"/>
              </a:rPr>
              <a:t>string </a:t>
            </a:r>
            <a:r>
              <a:rPr sz="1200" b="1" spc="-15" dirty="0">
                <a:latin typeface="Carlito"/>
                <a:cs typeface="Carlito"/>
              </a:rPr>
              <a:t>state  </a:t>
            </a:r>
            <a:r>
              <a:rPr sz="1200" b="1" spc="-10" dirty="0">
                <a:latin typeface="Carlito"/>
                <a:cs typeface="Carlito"/>
              </a:rPr>
              <a:t>private </a:t>
            </a:r>
            <a:r>
              <a:rPr sz="1200" b="1" spc="-5" dirty="0">
                <a:latin typeface="Carlito"/>
                <a:cs typeface="Carlito"/>
              </a:rPr>
              <a:t>string country;  </a:t>
            </a:r>
            <a:r>
              <a:rPr sz="1200" b="1" spc="-10" dirty="0">
                <a:latin typeface="Carlito"/>
                <a:cs typeface="Carlito"/>
              </a:rPr>
              <a:t>private </a:t>
            </a:r>
            <a:r>
              <a:rPr sz="1200" b="1" spc="-5" dirty="0">
                <a:latin typeface="Carlito"/>
                <a:cs typeface="Carlito"/>
              </a:rPr>
              <a:t>string</a:t>
            </a:r>
            <a:r>
              <a:rPr sz="1200" b="1" spc="-4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zip;</a:t>
            </a:r>
            <a:endParaRPr sz="1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rlito"/>
                <a:cs typeface="Carlito"/>
              </a:rPr>
              <a:t>// </a:t>
            </a:r>
            <a:r>
              <a:rPr sz="1200" b="1" spc="-5" dirty="0">
                <a:latin typeface="Carlito"/>
                <a:cs typeface="Carlito"/>
              </a:rPr>
              <a:t>method</a:t>
            </a:r>
            <a:r>
              <a:rPr sz="1200" b="1" spc="-4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implementations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98391" y="2523744"/>
            <a:ext cx="1801495" cy="370840"/>
          </a:xfrm>
          <a:custGeom>
            <a:avLst/>
            <a:gdLst/>
            <a:ahLst/>
            <a:cxnLst/>
            <a:rect l="l" t="t" r="r" b="b"/>
            <a:pathLst>
              <a:path w="1801495" h="370839">
                <a:moveTo>
                  <a:pt x="1801367" y="0"/>
                </a:moveTo>
                <a:lnTo>
                  <a:pt x="0" y="0"/>
                </a:lnTo>
                <a:lnTo>
                  <a:pt x="0" y="370332"/>
                </a:lnTo>
                <a:lnTo>
                  <a:pt x="1801367" y="370332"/>
                </a:lnTo>
                <a:lnTo>
                  <a:pt x="180136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978402" y="2551938"/>
            <a:ext cx="1402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AddressImpl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12770" y="2208251"/>
            <a:ext cx="5955030" cy="1049020"/>
            <a:chOff x="3112770" y="2208251"/>
            <a:chExt cx="5955030" cy="1049020"/>
          </a:xfrm>
        </p:grpSpPr>
        <p:sp>
          <p:nvSpPr>
            <p:cNvPr id="20" name="object 20"/>
            <p:cNvSpPr/>
            <p:nvPr/>
          </p:nvSpPr>
          <p:spPr>
            <a:xfrm>
              <a:off x="5341619" y="2225040"/>
              <a:ext cx="592836" cy="678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2770" y="2331720"/>
              <a:ext cx="1702435" cy="925194"/>
            </a:xfrm>
            <a:custGeom>
              <a:avLst/>
              <a:gdLst/>
              <a:ahLst/>
              <a:cxnLst/>
              <a:rect l="l" t="t" r="r" b="b"/>
              <a:pathLst>
                <a:path w="1702435" h="925195">
                  <a:moveTo>
                    <a:pt x="86868" y="838326"/>
                  </a:moveTo>
                  <a:lnTo>
                    <a:pt x="0" y="881760"/>
                  </a:lnTo>
                  <a:lnTo>
                    <a:pt x="86868" y="925194"/>
                  </a:lnTo>
                  <a:lnTo>
                    <a:pt x="86868" y="896238"/>
                  </a:lnTo>
                  <a:lnTo>
                    <a:pt x="72390" y="896238"/>
                  </a:lnTo>
                  <a:lnTo>
                    <a:pt x="72390" y="867282"/>
                  </a:lnTo>
                  <a:lnTo>
                    <a:pt x="86868" y="867282"/>
                  </a:lnTo>
                  <a:lnTo>
                    <a:pt x="86868" y="838326"/>
                  </a:lnTo>
                  <a:close/>
                </a:path>
                <a:path w="1702435" h="925195">
                  <a:moveTo>
                    <a:pt x="86868" y="867282"/>
                  </a:moveTo>
                  <a:lnTo>
                    <a:pt x="72390" y="867282"/>
                  </a:lnTo>
                  <a:lnTo>
                    <a:pt x="72390" y="896238"/>
                  </a:lnTo>
                  <a:lnTo>
                    <a:pt x="86868" y="896238"/>
                  </a:lnTo>
                  <a:lnTo>
                    <a:pt x="86868" y="867282"/>
                  </a:lnTo>
                  <a:close/>
                </a:path>
                <a:path w="1702435" h="925195">
                  <a:moveTo>
                    <a:pt x="379094" y="867282"/>
                  </a:moveTo>
                  <a:lnTo>
                    <a:pt x="86868" y="867282"/>
                  </a:lnTo>
                  <a:lnTo>
                    <a:pt x="86868" y="896238"/>
                  </a:lnTo>
                  <a:lnTo>
                    <a:pt x="401574" y="896238"/>
                  </a:lnTo>
                  <a:lnTo>
                    <a:pt x="408051" y="889762"/>
                  </a:lnTo>
                  <a:lnTo>
                    <a:pt x="408051" y="881760"/>
                  </a:lnTo>
                  <a:lnTo>
                    <a:pt x="379094" y="881760"/>
                  </a:lnTo>
                  <a:lnTo>
                    <a:pt x="379094" y="867282"/>
                  </a:lnTo>
                  <a:close/>
                </a:path>
                <a:path w="1702435" h="925195">
                  <a:moveTo>
                    <a:pt x="1695450" y="0"/>
                  </a:moveTo>
                  <a:lnTo>
                    <a:pt x="385571" y="0"/>
                  </a:lnTo>
                  <a:lnTo>
                    <a:pt x="379094" y="6476"/>
                  </a:lnTo>
                  <a:lnTo>
                    <a:pt x="379094" y="881760"/>
                  </a:lnTo>
                  <a:lnTo>
                    <a:pt x="393572" y="867282"/>
                  </a:lnTo>
                  <a:lnTo>
                    <a:pt x="408051" y="867282"/>
                  </a:lnTo>
                  <a:lnTo>
                    <a:pt x="408051" y="28955"/>
                  </a:lnTo>
                  <a:lnTo>
                    <a:pt x="393572" y="28955"/>
                  </a:lnTo>
                  <a:lnTo>
                    <a:pt x="408051" y="14477"/>
                  </a:lnTo>
                  <a:lnTo>
                    <a:pt x="1701927" y="14477"/>
                  </a:lnTo>
                  <a:lnTo>
                    <a:pt x="1701927" y="6476"/>
                  </a:lnTo>
                  <a:lnTo>
                    <a:pt x="1695450" y="0"/>
                  </a:lnTo>
                  <a:close/>
                </a:path>
                <a:path w="1702435" h="925195">
                  <a:moveTo>
                    <a:pt x="408051" y="867282"/>
                  </a:moveTo>
                  <a:lnTo>
                    <a:pt x="393572" y="867282"/>
                  </a:lnTo>
                  <a:lnTo>
                    <a:pt x="379094" y="881760"/>
                  </a:lnTo>
                  <a:lnTo>
                    <a:pt x="408051" y="881760"/>
                  </a:lnTo>
                  <a:lnTo>
                    <a:pt x="408051" y="867282"/>
                  </a:lnTo>
                  <a:close/>
                </a:path>
                <a:path w="1702435" h="925195">
                  <a:moveTo>
                    <a:pt x="1672970" y="14477"/>
                  </a:moveTo>
                  <a:lnTo>
                    <a:pt x="1672970" y="243077"/>
                  </a:lnTo>
                  <a:lnTo>
                    <a:pt x="1701927" y="243077"/>
                  </a:lnTo>
                  <a:lnTo>
                    <a:pt x="1701927" y="28955"/>
                  </a:lnTo>
                  <a:lnTo>
                    <a:pt x="1687449" y="28955"/>
                  </a:lnTo>
                  <a:lnTo>
                    <a:pt x="1672970" y="14477"/>
                  </a:lnTo>
                  <a:close/>
                </a:path>
                <a:path w="1702435" h="925195">
                  <a:moveTo>
                    <a:pt x="408051" y="14477"/>
                  </a:moveTo>
                  <a:lnTo>
                    <a:pt x="393572" y="28955"/>
                  </a:lnTo>
                  <a:lnTo>
                    <a:pt x="408051" y="28955"/>
                  </a:lnTo>
                  <a:lnTo>
                    <a:pt x="408051" y="14477"/>
                  </a:lnTo>
                  <a:close/>
                </a:path>
                <a:path w="1702435" h="925195">
                  <a:moveTo>
                    <a:pt x="1672970" y="14477"/>
                  </a:moveTo>
                  <a:lnTo>
                    <a:pt x="408051" y="14477"/>
                  </a:lnTo>
                  <a:lnTo>
                    <a:pt x="408051" y="28955"/>
                  </a:lnTo>
                  <a:lnTo>
                    <a:pt x="1672970" y="28955"/>
                  </a:lnTo>
                  <a:lnTo>
                    <a:pt x="1672970" y="14477"/>
                  </a:lnTo>
                  <a:close/>
                </a:path>
                <a:path w="1702435" h="925195">
                  <a:moveTo>
                    <a:pt x="1701927" y="14477"/>
                  </a:moveTo>
                  <a:lnTo>
                    <a:pt x="1672970" y="14477"/>
                  </a:lnTo>
                  <a:lnTo>
                    <a:pt x="1687449" y="28955"/>
                  </a:lnTo>
                  <a:lnTo>
                    <a:pt x="1701927" y="28955"/>
                  </a:lnTo>
                  <a:lnTo>
                    <a:pt x="1701927" y="14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72707" y="2221268"/>
              <a:ext cx="2382520" cy="794385"/>
            </a:xfrm>
            <a:custGeom>
              <a:avLst/>
              <a:gdLst/>
              <a:ahLst/>
              <a:cxnLst/>
              <a:rect l="l" t="t" r="r" b="b"/>
              <a:pathLst>
                <a:path w="2382520" h="794385">
                  <a:moveTo>
                    <a:pt x="1416561" y="47"/>
                  </a:moveTo>
                  <a:lnTo>
                    <a:pt x="1361538" y="0"/>
                  </a:lnTo>
                  <a:lnTo>
                    <a:pt x="1306381" y="1112"/>
                  </a:lnTo>
                  <a:lnTo>
                    <a:pt x="1251216" y="3399"/>
                  </a:lnTo>
                  <a:lnTo>
                    <a:pt x="1196168" y="6877"/>
                  </a:lnTo>
                  <a:lnTo>
                    <a:pt x="1141364" y="11559"/>
                  </a:lnTo>
                  <a:lnTo>
                    <a:pt x="1086929" y="17461"/>
                  </a:lnTo>
                  <a:lnTo>
                    <a:pt x="1032990" y="24597"/>
                  </a:lnTo>
                  <a:lnTo>
                    <a:pt x="979671" y="32983"/>
                  </a:lnTo>
                  <a:lnTo>
                    <a:pt x="927100" y="42633"/>
                  </a:lnTo>
                  <a:lnTo>
                    <a:pt x="862599" y="56537"/>
                  </a:lnTo>
                  <a:lnTo>
                    <a:pt x="801878" y="71965"/>
                  </a:lnTo>
                  <a:lnTo>
                    <a:pt x="745017" y="88819"/>
                  </a:lnTo>
                  <a:lnTo>
                    <a:pt x="692099" y="107000"/>
                  </a:lnTo>
                  <a:lnTo>
                    <a:pt x="643205" y="126411"/>
                  </a:lnTo>
                  <a:lnTo>
                    <a:pt x="598414" y="146954"/>
                  </a:lnTo>
                  <a:lnTo>
                    <a:pt x="557810" y="168531"/>
                  </a:lnTo>
                  <a:lnTo>
                    <a:pt x="521474" y="191043"/>
                  </a:lnTo>
                  <a:lnTo>
                    <a:pt x="489485" y="214394"/>
                  </a:lnTo>
                  <a:lnTo>
                    <a:pt x="438880" y="263216"/>
                  </a:lnTo>
                  <a:lnTo>
                    <a:pt x="406644" y="314214"/>
                  </a:lnTo>
                  <a:lnTo>
                    <a:pt x="393429" y="366604"/>
                  </a:lnTo>
                  <a:lnTo>
                    <a:pt x="394157" y="393077"/>
                  </a:lnTo>
                  <a:lnTo>
                    <a:pt x="410691" y="446085"/>
                  </a:lnTo>
                  <a:lnTo>
                    <a:pt x="447872" y="498527"/>
                  </a:lnTo>
                  <a:lnTo>
                    <a:pt x="506349" y="549617"/>
                  </a:lnTo>
                  <a:lnTo>
                    <a:pt x="0" y="793965"/>
                  </a:lnTo>
                  <a:lnTo>
                    <a:pt x="743076" y="661631"/>
                  </a:lnTo>
                  <a:lnTo>
                    <a:pt x="785954" y="674672"/>
                  </a:lnTo>
                  <a:lnTo>
                    <a:pt x="830309" y="686708"/>
                  </a:lnTo>
                  <a:lnTo>
                    <a:pt x="876024" y="697732"/>
                  </a:lnTo>
                  <a:lnTo>
                    <a:pt x="922983" y="707740"/>
                  </a:lnTo>
                  <a:lnTo>
                    <a:pt x="971069" y="716727"/>
                  </a:lnTo>
                  <a:lnTo>
                    <a:pt x="1020167" y="724689"/>
                  </a:lnTo>
                  <a:lnTo>
                    <a:pt x="1070159" y="731621"/>
                  </a:lnTo>
                  <a:lnTo>
                    <a:pt x="1120930" y="737516"/>
                  </a:lnTo>
                  <a:lnTo>
                    <a:pt x="1172362" y="742372"/>
                  </a:lnTo>
                  <a:lnTo>
                    <a:pt x="1224340" y="746183"/>
                  </a:lnTo>
                  <a:lnTo>
                    <a:pt x="1276746" y="748943"/>
                  </a:lnTo>
                  <a:lnTo>
                    <a:pt x="1329466" y="750649"/>
                  </a:lnTo>
                  <a:lnTo>
                    <a:pt x="1382381" y="751295"/>
                  </a:lnTo>
                  <a:lnTo>
                    <a:pt x="1435376" y="750877"/>
                  </a:lnTo>
                  <a:lnTo>
                    <a:pt x="1488334" y="749389"/>
                  </a:lnTo>
                  <a:lnTo>
                    <a:pt x="1541139" y="746827"/>
                  </a:lnTo>
                  <a:lnTo>
                    <a:pt x="1593674" y="743186"/>
                  </a:lnTo>
                  <a:lnTo>
                    <a:pt x="1645823" y="738460"/>
                  </a:lnTo>
                  <a:lnTo>
                    <a:pt x="1697470" y="732646"/>
                  </a:lnTo>
                  <a:lnTo>
                    <a:pt x="1748498" y="725738"/>
                  </a:lnTo>
                  <a:lnTo>
                    <a:pt x="1798790" y="717731"/>
                  </a:lnTo>
                  <a:lnTo>
                    <a:pt x="1848231" y="708621"/>
                  </a:lnTo>
                  <a:lnTo>
                    <a:pt x="1912748" y="694717"/>
                  </a:lnTo>
                  <a:lnTo>
                    <a:pt x="1973484" y="679289"/>
                  </a:lnTo>
                  <a:lnTo>
                    <a:pt x="2030358" y="662435"/>
                  </a:lnTo>
                  <a:lnTo>
                    <a:pt x="2083288" y="644254"/>
                  </a:lnTo>
                  <a:lnTo>
                    <a:pt x="2132194" y="624843"/>
                  </a:lnTo>
                  <a:lnTo>
                    <a:pt x="2176994" y="604300"/>
                  </a:lnTo>
                  <a:lnTo>
                    <a:pt x="2217606" y="582723"/>
                  </a:lnTo>
                  <a:lnTo>
                    <a:pt x="2253951" y="560211"/>
                  </a:lnTo>
                  <a:lnTo>
                    <a:pt x="2285946" y="536860"/>
                  </a:lnTo>
                  <a:lnTo>
                    <a:pt x="2336561" y="488038"/>
                  </a:lnTo>
                  <a:lnTo>
                    <a:pt x="2368804" y="437040"/>
                  </a:lnTo>
                  <a:lnTo>
                    <a:pt x="2382024" y="384650"/>
                  </a:lnTo>
                  <a:lnTo>
                    <a:pt x="2381298" y="358177"/>
                  </a:lnTo>
                  <a:lnTo>
                    <a:pt x="2364765" y="305169"/>
                  </a:lnTo>
                  <a:lnTo>
                    <a:pt x="2327585" y="252727"/>
                  </a:lnTo>
                  <a:lnTo>
                    <a:pt x="2269109" y="201637"/>
                  </a:lnTo>
                  <a:lnTo>
                    <a:pt x="2209463" y="163977"/>
                  </a:lnTo>
                  <a:lnTo>
                    <a:pt x="2140219" y="129888"/>
                  </a:lnTo>
                  <a:lnTo>
                    <a:pt x="2102312" y="114219"/>
                  </a:lnTo>
                  <a:lnTo>
                    <a:pt x="2062383" y="99488"/>
                  </a:lnTo>
                  <a:lnTo>
                    <a:pt x="2020558" y="85710"/>
                  </a:lnTo>
                  <a:lnTo>
                    <a:pt x="1976962" y="72898"/>
                  </a:lnTo>
                  <a:lnTo>
                    <a:pt x="1931722" y="61069"/>
                  </a:lnTo>
                  <a:lnTo>
                    <a:pt x="1884963" y="50236"/>
                  </a:lnTo>
                  <a:lnTo>
                    <a:pt x="1836811" y="40415"/>
                  </a:lnTo>
                  <a:lnTo>
                    <a:pt x="1787392" y="31620"/>
                  </a:lnTo>
                  <a:lnTo>
                    <a:pt x="1736833" y="23867"/>
                  </a:lnTo>
                  <a:lnTo>
                    <a:pt x="1685258" y="17169"/>
                  </a:lnTo>
                  <a:lnTo>
                    <a:pt x="1632794" y="11543"/>
                  </a:lnTo>
                  <a:lnTo>
                    <a:pt x="1579566" y="7003"/>
                  </a:lnTo>
                  <a:lnTo>
                    <a:pt x="1525701" y="3564"/>
                  </a:lnTo>
                  <a:lnTo>
                    <a:pt x="1471324" y="1240"/>
                  </a:lnTo>
                  <a:lnTo>
                    <a:pt x="1416561" y="4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72707" y="2221268"/>
              <a:ext cx="2382520" cy="794385"/>
            </a:xfrm>
            <a:custGeom>
              <a:avLst/>
              <a:gdLst/>
              <a:ahLst/>
              <a:cxnLst/>
              <a:rect l="l" t="t" r="r" b="b"/>
              <a:pathLst>
                <a:path w="2382520" h="794385">
                  <a:moveTo>
                    <a:pt x="0" y="793965"/>
                  </a:moveTo>
                  <a:lnTo>
                    <a:pt x="506349" y="549617"/>
                  </a:lnTo>
                  <a:lnTo>
                    <a:pt x="474407" y="524290"/>
                  </a:lnTo>
                  <a:lnTo>
                    <a:pt x="447872" y="498527"/>
                  </a:lnTo>
                  <a:lnTo>
                    <a:pt x="410691" y="446085"/>
                  </a:lnTo>
                  <a:lnTo>
                    <a:pt x="394157" y="393077"/>
                  </a:lnTo>
                  <a:lnTo>
                    <a:pt x="393429" y="366604"/>
                  </a:lnTo>
                  <a:lnTo>
                    <a:pt x="397618" y="340284"/>
                  </a:lnTo>
                  <a:lnTo>
                    <a:pt x="420425" y="288492"/>
                  </a:lnTo>
                  <a:lnTo>
                    <a:pt x="461927" y="238484"/>
                  </a:lnTo>
                  <a:lnTo>
                    <a:pt x="521474" y="191043"/>
                  </a:lnTo>
                  <a:lnTo>
                    <a:pt x="557810" y="168531"/>
                  </a:lnTo>
                  <a:lnTo>
                    <a:pt x="598414" y="146954"/>
                  </a:lnTo>
                  <a:lnTo>
                    <a:pt x="643205" y="126411"/>
                  </a:lnTo>
                  <a:lnTo>
                    <a:pt x="692099" y="107000"/>
                  </a:lnTo>
                  <a:lnTo>
                    <a:pt x="745017" y="88819"/>
                  </a:lnTo>
                  <a:lnTo>
                    <a:pt x="801878" y="71965"/>
                  </a:lnTo>
                  <a:lnTo>
                    <a:pt x="862599" y="56537"/>
                  </a:lnTo>
                  <a:lnTo>
                    <a:pt x="927100" y="42633"/>
                  </a:lnTo>
                  <a:lnTo>
                    <a:pt x="979671" y="32983"/>
                  </a:lnTo>
                  <a:lnTo>
                    <a:pt x="1032990" y="24597"/>
                  </a:lnTo>
                  <a:lnTo>
                    <a:pt x="1086929" y="17461"/>
                  </a:lnTo>
                  <a:lnTo>
                    <a:pt x="1141364" y="11559"/>
                  </a:lnTo>
                  <a:lnTo>
                    <a:pt x="1196168" y="6877"/>
                  </a:lnTo>
                  <a:lnTo>
                    <a:pt x="1251216" y="3399"/>
                  </a:lnTo>
                  <a:lnTo>
                    <a:pt x="1306381" y="1112"/>
                  </a:lnTo>
                  <a:lnTo>
                    <a:pt x="1361538" y="0"/>
                  </a:lnTo>
                  <a:lnTo>
                    <a:pt x="1416561" y="47"/>
                  </a:lnTo>
                  <a:lnTo>
                    <a:pt x="1471324" y="1240"/>
                  </a:lnTo>
                  <a:lnTo>
                    <a:pt x="1525701" y="3564"/>
                  </a:lnTo>
                  <a:lnTo>
                    <a:pt x="1579566" y="7003"/>
                  </a:lnTo>
                  <a:lnTo>
                    <a:pt x="1632794" y="11543"/>
                  </a:lnTo>
                  <a:lnTo>
                    <a:pt x="1685258" y="17169"/>
                  </a:lnTo>
                  <a:lnTo>
                    <a:pt x="1736833" y="23867"/>
                  </a:lnTo>
                  <a:lnTo>
                    <a:pt x="1787392" y="31620"/>
                  </a:lnTo>
                  <a:lnTo>
                    <a:pt x="1836811" y="40415"/>
                  </a:lnTo>
                  <a:lnTo>
                    <a:pt x="1884963" y="50236"/>
                  </a:lnTo>
                  <a:lnTo>
                    <a:pt x="1931722" y="61069"/>
                  </a:lnTo>
                  <a:lnTo>
                    <a:pt x="1976962" y="72898"/>
                  </a:lnTo>
                  <a:lnTo>
                    <a:pt x="2020558" y="85710"/>
                  </a:lnTo>
                  <a:lnTo>
                    <a:pt x="2062383" y="99488"/>
                  </a:lnTo>
                  <a:lnTo>
                    <a:pt x="2102312" y="114219"/>
                  </a:lnTo>
                  <a:lnTo>
                    <a:pt x="2140219" y="129888"/>
                  </a:lnTo>
                  <a:lnTo>
                    <a:pt x="2175978" y="146478"/>
                  </a:lnTo>
                  <a:lnTo>
                    <a:pt x="2240549" y="182368"/>
                  </a:lnTo>
                  <a:lnTo>
                    <a:pt x="2301050" y="226964"/>
                  </a:lnTo>
                  <a:lnTo>
                    <a:pt x="2348797" y="278828"/>
                  </a:lnTo>
                  <a:lnTo>
                    <a:pt x="2375572" y="331651"/>
                  </a:lnTo>
                  <a:lnTo>
                    <a:pt x="2382024" y="384650"/>
                  </a:lnTo>
                  <a:lnTo>
                    <a:pt x="2377833" y="410970"/>
                  </a:lnTo>
                  <a:lnTo>
                    <a:pt x="2355020" y="462762"/>
                  </a:lnTo>
                  <a:lnTo>
                    <a:pt x="2313509" y="512770"/>
                  </a:lnTo>
                  <a:lnTo>
                    <a:pt x="2253951" y="560211"/>
                  </a:lnTo>
                  <a:lnTo>
                    <a:pt x="2217606" y="582723"/>
                  </a:lnTo>
                  <a:lnTo>
                    <a:pt x="2176994" y="604300"/>
                  </a:lnTo>
                  <a:lnTo>
                    <a:pt x="2132194" y="624843"/>
                  </a:lnTo>
                  <a:lnTo>
                    <a:pt x="2083288" y="644254"/>
                  </a:lnTo>
                  <a:lnTo>
                    <a:pt x="2030358" y="662435"/>
                  </a:lnTo>
                  <a:lnTo>
                    <a:pt x="1973484" y="679289"/>
                  </a:lnTo>
                  <a:lnTo>
                    <a:pt x="1912748" y="694717"/>
                  </a:lnTo>
                  <a:lnTo>
                    <a:pt x="1848231" y="708621"/>
                  </a:lnTo>
                  <a:lnTo>
                    <a:pt x="1798790" y="717731"/>
                  </a:lnTo>
                  <a:lnTo>
                    <a:pt x="1748498" y="725738"/>
                  </a:lnTo>
                  <a:lnTo>
                    <a:pt x="1697470" y="732646"/>
                  </a:lnTo>
                  <a:lnTo>
                    <a:pt x="1645823" y="738460"/>
                  </a:lnTo>
                  <a:lnTo>
                    <a:pt x="1593674" y="743186"/>
                  </a:lnTo>
                  <a:lnTo>
                    <a:pt x="1541139" y="746827"/>
                  </a:lnTo>
                  <a:lnTo>
                    <a:pt x="1488334" y="749389"/>
                  </a:lnTo>
                  <a:lnTo>
                    <a:pt x="1435376" y="750877"/>
                  </a:lnTo>
                  <a:lnTo>
                    <a:pt x="1382381" y="751295"/>
                  </a:lnTo>
                  <a:lnTo>
                    <a:pt x="1329466" y="750649"/>
                  </a:lnTo>
                  <a:lnTo>
                    <a:pt x="1276746" y="748943"/>
                  </a:lnTo>
                  <a:lnTo>
                    <a:pt x="1224340" y="746183"/>
                  </a:lnTo>
                  <a:lnTo>
                    <a:pt x="1172362" y="742372"/>
                  </a:lnTo>
                  <a:lnTo>
                    <a:pt x="1120930" y="737516"/>
                  </a:lnTo>
                  <a:lnTo>
                    <a:pt x="1070159" y="731621"/>
                  </a:lnTo>
                  <a:lnTo>
                    <a:pt x="1020167" y="724689"/>
                  </a:lnTo>
                  <a:lnTo>
                    <a:pt x="971069" y="716727"/>
                  </a:lnTo>
                  <a:lnTo>
                    <a:pt x="922983" y="707740"/>
                  </a:lnTo>
                  <a:lnTo>
                    <a:pt x="876024" y="697732"/>
                  </a:lnTo>
                  <a:lnTo>
                    <a:pt x="830309" y="686708"/>
                  </a:lnTo>
                  <a:lnTo>
                    <a:pt x="785954" y="674672"/>
                  </a:lnTo>
                  <a:lnTo>
                    <a:pt x="743076" y="661631"/>
                  </a:lnTo>
                  <a:lnTo>
                    <a:pt x="0" y="793965"/>
                  </a:lnTo>
                  <a:close/>
                </a:path>
              </a:pathLst>
            </a:custGeom>
            <a:ln w="25908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6595" y="5372100"/>
            <a:ext cx="5234940" cy="923925"/>
          </a:xfrm>
          <a:prstGeom prst="rect">
            <a:avLst/>
          </a:prstGeom>
          <a:solidFill>
            <a:srgbClr val="99FF99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 marR="144780" algn="just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IoC container </a:t>
            </a:r>
            <a:r>
              <a:rPr sz="1800" b="1" spc="-5" dirty="0">
                <a:latin typeface="Arial"/>
                <a:cs typeface="Arial"/>
              </a:rPr>
              <a:t>creates instance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dependency  class, </a:t>
            </a:r>
            <a:r>
              <a:rPr sz="1800" b="1" spc="-10" dirty="0">
                <a:latin typeface="Arial"/>
                <a:cs typeface="Arial"/>
              </a:rPr>
              <a:t>Address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passes </a:t>
            </a:r>
            <a:r>
              <a:rPr sz="1800" b="1" dirty="0">
                <a:latin typeface="Arial"/>
                <a:cs typeface="Arial"/>
              </a:rPr>
              <a:t>to the constructor  </a:t>
            </a:r>
            <a:r>
              <a:rPr sz="1800" b="1" spc="-5" dirty="0">
                <a:latin typeface="Arial"/>
                <a:cs typeface="Arial"/>
              </a:rPr>
              <a:t>method </a:t>
            </a:r>
            <a:r>
              <a:rPr sz="1800" b="1" dirty="0">
                <a:latin typeface="Arial"/>
                <a:cs typeface="Arial"/>
              </a:rPr>
              <a:t>of dependent </a:t>
            </a:r>
            <a:r>
              <a:rPr sz="1800" b="1" spc="-5" dirty="0">
                <a:latin typeface="Arial"/>
                <a:cs typeface="Arial"/>
              </a:rPr>
              <a:t>class,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Customer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67981" y="2293696"/>
            <a:ext cx="11880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/>
                <a:cs typeface="Carlito"/>
              </a:rPr>
              <a:t>d</a:t>
            </a:r>
            <a:r>
              <a:rPr sz="1400" b="1" spc="-5" dirty="0">
                <a:latin typeface="Carlito"/>
                <a:cs typeface="Carlito"/>
              </a:rPr>
              <a:t>e</a:t>
            </a:r>
            <a:r>
              <a:rPr sz="1400" b="1" spc="5" dirty="0">
                <a:latin typeface="Carlito"/>
                <a:cs typeface="Carlito"/>
              </a:rPr>
              <a:t>p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nd</a:t>
            </a:r>
            <a:r>
              <a:rPr sz="1400" b="1" spc="-15" dirty="0">
                <a:latin typeface="Carlito"/>
                <a:cs typeface="Carlito"/>
              </a:rPr>
              <a:t>e</a:t>
            </a:r>
            <a:r>
              <a:rPr sz="1400" b="1" spc="-10" dirty="0">
                <a:latin typeface="Carlito"/>
                <a:cs typeface="Carlito"/>
              </a:rPr>
              <a:t>n</a:t>
            </a:r>
            <a:r>
              <a:rPr sz="1400" b="1" spc="-5" dirty="0">
                <a:latin typeface="Carlito"/>
                <a:cs typeface="Carlito"/>
              </a:rPr>
              <a:t>cy</a:t>
            </a:r>
            <a:endParaRPr sz="14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arlito"/>
                <a:cs typeface="Carlito"/>
              </a:rPr>
              <a:t>class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367091" y="787910"/>
            <a:ext cx="2600325" cy="2049145"/>
            <a:chOff x="1367091" y="787910"/>
            <a:chExt cx="2600325" cy="2049145"/>
          </a:xfrm>
        </p:grpSpPr>
        <p:sp>
          <p:nvSpPr>
            <p:cNvPr id="27" name="object 27"/>
            <p:cNvSpPr/>
            <p:nvPr/>
          </p:nvSpPr>
          <p:spPr>
            <a:xfrm>
              <a:off x="1380108" y="800927"/>
              <a:ext cx="2574290" cy="2023110"/>
            </a:xfrm>
            <a:custGeom>
              <a:avLst/>
              <a:gdLst/>
              <a:ahLst/>
              <a:cxnLst/>
              <a:rect l="l" t="t" r="r" b="b"/>
              <a:pathLst>
                <a:path w="2574290" h="2023110">
                  <a:moveTo>
                    <a:pt x="1634861" y="0"/>
                  </a:moveTo>
                  <a:lnTo>
                    <a:pt x="1579733" y="62"/>
                  </a:lnTo>
                  <a:lnTo>
                    <a:pt x="1524825" y="1345"/>
                  </a:lnTo>
                  <a:lnTo>
                    <a:pt x="1470275" y="3835"/>
                  </a:lnTo>
                  <a:lnTo>
                    <a:pt x="1416223" y="7521"/>
                  </a:lnTo>
                  <a:lnTo>
                    <a:pt x="1362808" y="12389"/>
                  </a:lnTo>
                  <a:lnTo>
                    <a:pt x="1310168" y="18426"/>
                  </a:lnTo>
                  <a:lnTo>
                    <a:pt x="1258443" y="25620"/>
                  </a:lnTo>
                  <a:lnTo>
                    <a:pt x="1207771" y="33959"/>
                  </a:lnTo>
                  <a:lnTo>
                    <a:pt x="1158291" y="43429"/>
                  </a:lnTo>
                  <a:lnTo>
                    <a:pt x="1110143" y="54018"/>
                  </a:lnTo>
                  <a:lnTo>
                    <a:pt x="1063465" y="65712"/>
                  </a:lnTo>
                  <a:lnTo>
                    <a:pt x="1018396" y="78500"/>
                  </a:lnTo>
                  <a:lnTo>
                    <a:pt x="975076" y="92369"/>
                  </a:lnTo>
                  <a:lnTo>
                    <a:pt x="933642" y="107306"/>
                  </a:lnTo>
                  <a:lnTo>
                    <a:pt x="894235" y="123298"/>
                  </a:lnTo>
                  <a:lnTo>
                    <a:pt x="856993" y="140333"/>
                  </a:lnTo>
                  <a:lnTo>
                    <a:pt x="822054" y="158398"/>
                  </a:lnTo>
                  <a:lnTo>
                    <a:pt x="752272" y="203019"/>
                  </a:lnTo>
                  <a:lnTo>
                    <a:pt x="720631" y="229194"/>
                  </a:lnTo>
                  <a:lnTo>
                    <a:pt x="674009" y="282997"/>
                  </a:lnTo>
                  <a:lnTo>
                    <a:pt x="649142" y="337968"/>
                  </a:lnTo>
                  <a:lnTo>
                    <a:pt x="644694" y="365604"/>
                  </a:lnTo>
                  <a:lnTo>
                    <a:pt x="645478" y="393188"/>
                  </a:lnTo>
                  <a:lnTo>
                    <a:pt x="662467" y="447740"/>
                  </a:lnTo>
                  <a:lnTo>
                    <a:pt x="699558" y="500704"/>
                  </a:lnTo>
                  <a:lnTo>
                    <a:pt x="756200" y="551161"/>
                  </a:lnTo>
                  <a:lnTo>
                    <a:pt x="791680" y="575162"/>
                  </a:lnTo>
                  <a:lnTo>
                    <a:pt x="831841" y="598192"/>
                  </a:lnTo>
                  <a:lnTo>
                    <a:pt x="876615" y="620135"/>
                  </a:lnTo>
                  <a:lnTo>
                    <a:pt x="925932" y="640878"/>
                  </a:lnTo>
                  <a:lnTo>
                    <a:pt x="979724" y="660305"/>
                  </a:lnTo>
                  <a:lnTo>
                    <a:pt x="1037921" y="678300"/>
                  </a:lnTo>
                  <a:lnTo>
                    <a:pt x="1100455" y="694751"/>
                  </a:lnTo>
                  <a:lnTo>
                    <a:pt x="0" y="2022536"/>
                  </a:lnTo>
                  <a:lnTo>
                    <a:pt x="1444498" y="745805"/>
                  </a:lnTo>
                  <a:lnTo>
                    <a:pt x="1502610" y="749009"/>
                  </a:lnTo>
                  <a:lnTo>
                    <a:pt x="1560614" y="750827"/>
                  </a:lnTo>
                  <a:lnTo>
                    <a:pt x="1618371" y="751284"/>
                  </a:lnTo>
                  <a:lnTo>
                    <a:pt x="1675742" y="750402"/>
                  </a:lnTo>
                  <a:lnTo>
                    <a:pt x="1732591" y="748206"/>
                  </a:lnTo>
                  <a:lnTo>
                    <a:pt x="1788779" y="744719"/>
                  </a:lnTo>
                  <a:lnTo>
                    <a:pt x="1844169" y="739965"/>
                  </a:lnTo>
                  <a:lnTo>
                    <a:pt x="1898623" y="733968"/>
                  </a:lnTo>
                  <a:lnTo>
                    <a:pt x="1952003" y="726752"/>
                  </a:lnTo>
                  <a:lnTo>
                    <a:pt x="2004171" y="718341"/>
                  </a:lnTo>
                  <a:lnTo>
                    <a:pt x="2054989" y="708758"/>
                  </a:lnTo>
                  <a:lnTo>
                    <a:pt x="2104319" y="698027"/>
                  </a:lnTo>
                  <a:lnTo>
                    <a:pt x="2152025" y="686173"/>
                  </a:lnTo>
                  <a:lnTo>
                    <a:pt x="2197967" y="673218"/>
                  </a:lnTo>
                  <a:lnTo>
                    <a:pt x="2242008" y="659187"/>
                  </a:lnTo>
                  <a:lnTo>
                    <a:pt x="2284010" y="644103"/>
                  </a:lnTo>
                  <a:lnTo>
                    <a:pt x="2323836" y="627991"/>
                  </a:lnTo>
                  <a:lnTo>
                    <a:pt x="2361347" y="610873"/>
                  </a:lnTo>
                  <a:lnTo>
                    <a:pt x="2396406" y="592775"/>
                  </a:lnTo>
                  <a:lnTo>
                    <a:pt x="2466161" y="548181"/>
                  </a:lnTo>
                  <a:lnTo>
                    <a:pt x="2497802" y="522005"/>
                  </a:lnTo>
                  <a:lnTo>
                    <a:pt x="2544424" y="468203"/>
                  </a:lnTo>
                  <a:lnTo>
                    <a:pt x="2569291" y="413232"/>
                  </a:lnTo>
                  <a:lnTo>
                    <a:pt x="2573739" y="385595"/>
                  </a:lnTo>
                  <a:lnTo>
                    <a:pt x="2572955" y="358011"/>
                  </a:lnTo>
                  <a:lnTo>
                    <a:pt x="2555966" y="303459"/>
                  </a:lnTo>
                  <a:lnTo>
                    <a:pt x="2518875" y="250495"/>
                  </a:lnTo>
                  <a:lnTo>
                    <a:pt x="2462233" y="200039"/>
                  </a:lnTo>
                  <a:lnTo>
                    <a:pt x="2426753" y="176037"/>
                  </a:lnTo>
                  <a:lnTo>
                    <a:pt x="2386592" y="153008"/>
                  </a:lnTo>
                  <a:lnTo>
                    <a:pt x="2341818" y="131064"/>
                  </a:lnTo>
                  <a:lnTo>
                    <a:pt x="2292501" y="110321"/>
                  </a:lnTo>
                  <a:lnTo>
                    <a:pt x="2238709" y="90895"/>
                  </a:lnTo>
                  <a:lnTo>
                    <a:pt x="2180512" y="72899"/>
                  </a:lnTo>
                  <a:lnTo>
                    <a:pt x="2117979" y="56449"/>
                  </a:lnTo>
                  <a:lnTo>
                    <a:pt x="2067125" y="44956"/>
                  </a:lnTo>
                  <a:lnTo>
                    <a:pt x="2015240" y="34799"/>
                  </a:lnTo>
                  <a:lnTo>
                    <a:pt x="1962464" y="25963"/>
                  </a:lnTo>
                  <a:lnTo>
                    <a:pt x="1908935" y="18437"/>
                  </a:lnTo>
                  <a:lnTo>
                    <a:pt x="1854792" y="12207"/>
                  </a:lnTo>
                  <a:lnTo>
                    <a:pt x="1800175" y="7261"/>
                  </a:lnTo>
                  <a:lnTo>
                    <a:pt x="1745221" y="3586"/>
                  </a:lnTo>
                  <a:lnTo>
                    <a:pt x="1690070" y="1170"/>
                  </a:lnTo>
                  <a:lnTo>
                    <a:pt x="163486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380108" y="800927"/>
              <a:ext cx="2574290" cy="2023110"/>
            </a:xfrm>
            <a:custGeom>
              <a:avLst/>
              <a:gdLst/>
              <a:ahLst/>
              <a:cxnLst/>
              <a:rect l="l" t="t" r="r" b="b"/>
              <a:pathLst>
                <a:path w="2574290" h="2023110">
                  <a:moveTo>
                    <a:pt x="0" y="2022536"/>
                  </a:moveTo>
                  <a:lnTo>
                    <a:pt x="1100455" y="694751"/>
                  </a:lnTo>
                  <a:lnTo>
                    <a:pt x="1037921" y="678300"/>
                  </a:lnTo>
                  <a:lnTo>
                    <a:pt x="979724" y="660305"/>
                  </a:lnTo>
                  <a:lnTo>
                    <a:pt x="925932" y="640878"/>
                  </a:lnTo>
                  <a:lnTo>
                    <a:pt x="876615" y="620135"/>
                  </a:lnTo>
                  <a:lnTo>
                    <a:pt x="831841" y="598192"/>
                  </a:lnTo>
                  <a:lnTo>
                    <a:pt x="791680" y="575162"/>
                  </a:lnTo>
                  <a:lnTo>
                    <a:pt x="756200" y="551161"/>
                  </a:lnTo>
                  <a:lnTo>
                    <a:pt x="725470" y="526303"/>
                  </a:lnTo>
                  <a:lnTo>
                    <a:pt x="678534" y="474478"/>
                  </a:lnTo>
                  <a:lnTo>
                    <a:pt x="651425" y="420605"/>
                  </a:lnTo>
                  <a:lnTo>
                    <a:pt x="644694" y="365604"/>
                  </a:lnTo>
                  <a:lnTo>
                    <a:pt x="649142" y="337968"/>
                  </a:lnTo>
                  <a:lnTo>
                    <a:pt x="674009" y="282997"/>
                  </a:lnTo>
                  <a:lnTo>
                    <a:pt x="720631" y="229194"/>
                  </a:lnTo>
                  <a:lnTo>
                    <a:pt x="752272" y="203019"/>
                  </a:lnTo>
                  <a:lnTo>
                    <a:pt x="789559" y="177480"/>
                  </a:lnTo>
                  <a:lnTo>
                    <a:pt x="856993" y="140333"/>
                  </a:lnTo>
                  <a:lnTo>
                    <a:pt x="894235" y="123298"/>
                  </a:lnTo>
                  <a:lnTo>
                    <a:pt x="933642" y="107306"/>
                  </a:lnTo>
                  <a:lnTo>
                    <a:pt x="975076" y="92369"/>
                  </a:lnTo>
                  <a:lnTo>
                    <a:pt x="1018396" y="78500"/>
                  </a:lnTo>
                  <a:lnTo>
                    <a:pt x="1063465" y="65712"/>
                  </a:lnTo>
                  <a:lnTo>
                    <a:pt x="1110143" y="54018"/>
                  </a:lnTo>
                  <a:lnTo>
                    <a:pt x="1158291" y="43429"/>
                  </a:lnTo>
                  <a:lnTo>
                    <a:pt x="1207771" y="33959"/>
                  </a:lnTo>
                  <a:lnTo>
                    <a:pt x="1258443" y="25620"/>
                  </a:lnTo>
                  <a:lnTo>
                    <a:pt x="1310168" y="18426"/>
                  </a:lnTo>
                  <a:lnTo>
                    <a:pt x="1362808" y="12389"/>
                  </a:lnTo>
                  <a:lnTo>
                    <a:pt x="1416223" y="7521"/>
                  </a:lnTo>
                  <a:lnTo>
                    <a:pt x="1470275" y="3835"/>
                  </a:lnTo>
                  <a:lnTo>
                    <a:pt x="1524825" y="1345"/>
                  </a:lnTo>
                  <a:lnTo>
                    <a:pt x="1579733" y="62"/>
                  </a:lnTo>
                  <a:lnTo>
                    <a:pt x="1634861" y="0"/>
                  </a:lnTo>
                  <a:lnTo>
                    <a:pt x="1690070" y="1170"/>
                  </a:lnTo>
                  <a:lnTo>
                    <a:pt x="1745221" y="3586"/>
                  </a:lnTo>
                  <a:lnTo>
                    <a:pt x="1800175" y="7261"/>
                  </a:lnTo>
                  <a:lnTo>
                    <a:pt x="1854792" y="12207"/>
                  </a:lnTo>
                  <a:lnTo>
                    <a:pt x="1908935" y="18437"/>
                  </a:lnTo>
                  <a:lnTo>
                    <a:pt x="1962464" y="25963"/>
                  </a:lnTo>
                  <a:lnTo>
                    <a:pt x="2015240" y="34799"/>
                  </a:lnTo>
                  <a:lnTo>
                    <a:pt x="2067125" y="44956"/>
                  </a:lnTo>
                  <a:lnTo>
                    <a:pt x="2117979" y="56449"/>
                  </a:lnTo>
                  <a:lnTo>
                    <a:pt x="2180512" y="72899"/>
                  </a:lnTo>
                  <a:lnTo>
                    <a:pt x="2238709" y="90895"/>
                  </a:lnTo>
                  <a:lnTo>
                    <a:pt x="2292501" y="110321"/>
                  </a:lnTo>
                  <a:lnTo>
                    <a:pt x="2341818" y="131064"/>
                  </a:lnTo>
                  <a:lnTo>
                    <a:pt x="2386592" y="153008"/>
                  </a:lnTo>
                  <a:lnTo>
                    <a:pt x="2426753" y="176037"/>
                  </a:lnTo>
                  <a:lnTo>
                    <a:pt x="2462233" y="200039"/>
                  </a:lnTo>
                  <a:lnTo>
                    <a:pt x="2492963" y="224896"/>
                  </a:lnTo>
                  <a:lnTo>
                    <a:pt x="2539899" y="276721"/>
                  </a:lnTo>
                  <a:lnTo>
                    <a:pt x="2567008" y="330594"/>
                  </a:lnTo>
                  <a:lnTo>
                    <a:pt x="2573739" y="385595"/>
                  </a:lnTo>
                  <a:lnTo>
                    <a:pt x="2569291" y="413232"/>
                  </a:lnTo>
                  <a:lnTo>
                    <a:pt x="2544424" y="468203"/>
                  </a:lnTo>
                  <a:lnTo>
                    <a:pt x="2497802" y="522005"/>
                  </a:lnTo>
                  <a:lnTo>
                    <a:pt x="2466161" y="548181"/>
                  </a:lnTo>
                  <a:lnTo>
                    <a:pt x="2428875" y="573720"/>
                  </a:lnTo>
                  <a:lnTo>
                    <a:pt x="2361347" y="610873"/>
                  </a:lnTo>
                  <a:lnTo>
                    <a:pt x="2323836" y="627991"/>
                  </a:lnTo>
                  <a:lnTo>
                    <a:pt x="2284010" y="644103"/>
                  </a:lnTo>
                  <a:lnTo>
                    <a:pt x="2242008" y="659187"/>
                  </a:lnTo>
                  <a:lnTo>
                    <a:pt x="2197967" y="673218"/>
                  </a:lnTo>
                  <a:lnTo>
                    <a:pt x="2152025" y="686173"/>
                  </a:lnTo>
                  <a:lnTo>
                    <a:pt x="2104319" y="698027"/>
                  </a:lnTo>
                  <a:lnTo>
                    <a:pt x="2054989" y="708758"/>
                  </a:lnTo>
                  <a:lnTo>
                    <a:pt x="2004171" y="718341"/>
                  </a:lnTo>
                  <a:lnTo>
                    <a:pt x="1952003" y="726752"/>
                  </a:lnTo>
                  <a:lnTo>
                    <a:pt x="1898623" y="733968"/>
                  </a:lnTo>
                  <a:lnTo>
                    <a:pt x="1844169" y="739965"/>
                  </a:lnTo>
                  <a:lnTo>
                    <a:pt x="1788779" y="744719"/>
                  </a:lnTo>
                  <a:lnTo>
                    <a:pt x="1732591" y="748206"/>
                  </a:lnTo>
                  <a:lnTo>
                    <a:pt x="1675742" y="750402"/>
                  </a:lnTo>
                  <a:lnTo>
                    <a:pt x="1618371" y="751284"/>
                  </a:lnTo>
                  <a:lnTo>
                    <a:pt x="1560614" y="750827"/>
                  </a:lnTo>
                  <a:lnTo>
                    <a:pt x="1502610" y="749009"/>
                  </a:lnTo>
                  <a:lnTo>
                    <a:pt x="1444498" y="745805"/>
                  </a:lnTo>
                  <a:lnTo>
                    <a:pt x="0" y="2022536"/>
                  </a:lnTo>
                  <a:close/>
                </a:path>
              </a:pathLst>
            </a:custGeom>
            <a:ln w="25908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457069" y="873633"/>
            <a:ext cx="106108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5080" indent="-29464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Carlito"/>
                <a:cs typeface="Carlito"/>
              </a:rPr>
              <a:t>dep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n</a:t>
            </a:r>
            <a:r>
              <a:rPr sz="1400" b="1" spc="-10" dirty="0">
                <a:latin typeface="Carlito"/>
                <a:cs typeface="Carlito"/>
              </a:rPr>
              <a:t>de</a:t>
            </a:r>
            <a:r>
              <a:rPr sz="1400" b="1" spc="-20" dirty="0">
                <a:latin typeface="Carlito"/>
                <a:cs typeface="Carlito"/>
              </a:rPr>
              <a:t>n</a:t>
            </a:r>
            <a:r>
              <a:rPr sz="1400" b="1" dirty="0">
                <a:latin typeface="Carlito"/>
                <a:cs typeface="Carlito"/>
              </a:rPr>
              <a:t>t  </a:t>
            </a:r>
            <a:r>
              <a:rPr sz="1400" b="1" spc="-5" dirty="0">
                <a:latin typeface="Carlito"/>
                <a:cs typeface="Carlito"/>
              </a:rPr>
              <a:t>class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710743" y="681173"/>
            <a:ext cx="2360295" cy="1009650"/>
            <a:chOff x="6710743" y="681173"/>
            <a:chExt cx="2360295" cy="1009650"/>
          </a:xfrm>
        </p:grpSpPr>
        <p:sp>
          <p:nvSpPr>
            <p:cNvPr id="31" name="object 31"/>
            <p:cNvSpPr/>
            <p:nvPr/>
          </p:nvSpPr>
          <p:spPr>
            <a:xfrm>
              <a:off x="6723761" y="694190"/>
              <a:ext cx="2334260" cy="983615"/>
            </a:xfrm>
            <a:custGeom>
              <a:avLst/>
              <a:gdLst/>
              <a:ahLst/>
              <a:cxnLst/>
              <a:rect l="l" t="t" r="r" b="b"/>
              <a:pathLst>
                <a:path w="2334259" h="983614">
                  <a:moveTo>
                    <a:pt x="1256750" y="0"/>
                  </a:moveTo>
                  <a:lnTo>
                    <a:pt x="1203196" y="387"/>
                  </a:lnTo>
                  <a:lnTo>
                    <a:pt x="1149725" y="1693"/>
                  </a:lnTo>
                  <a:lnTo>
                    <a:pt x="1096445" y="3916"/>
                  </a:lnTo>
                  <a:lnTo>
                    <a:pt x="1043459" y="7059"/>
                  </a:lnTo>
                  <a:lnTo>
                    <a:pt x="990874" y="11123"/>
                  </a:lnTo>
                  <a:lnTo>
                    <a:pt x="938795" y="16108"/>
                  </a:lnTo>
                  <a:lnTo>
                    <a:pt x="887328" y="22015"/>
                  </a:lnTo>
                  <a:lnTo>
                    <a:pt x="836578" y="28846"/>
                  </a:lnTo>
                  <a:lnTo>
                    <a:pt x="786651" y="36602"/>
                  </a:lnTo>
                  <a:lnTo>
                    <a:pt x="737653" y="45283"/>
                  </a:lnTo>
                  <a:lnTo>
                    <a:pt x="689689" y="54890"/>
                  </a:lnTo>
                  <a:lnTo>
                    <a:pt x="642865" y="65425"/>
                  </a:lnTo>
                  <a:lnTo>
                    <a:pt x="597285" y="76889"/>
                  </a:lnTo>
                  <a:lnTo>
                    <a:pt x="553057" y="89282"/>
                  </a:lnTo>
                  <a:lnTo>
                    <a:pt x="510286" y="102606"/>
                  </a:lnTo>
                  <a:lnTo>
                    <a:pt x="453664" y="122611"/>
                  </a:lnTo>
                  <a:lnTo>
                    <a:pt x="402190" y="143693"/>
                  </a:lnTo>
                  <a:lnTo>
                    <a:pt x="355874" y="165751"/>
                  </a:lnTo>
                  <a:lnTo>
                    <a:pt x="314723" y="188681"/>
                  </a:lnTo>
                  <a:lnTo>
                    <a:pt x="278747" y="212382"/>
                  </a:lnTo>
                  <a:lnTo>
                    <a:pt x="247952" y="236750"/>
                  </a:lnTo>
                  <a:lnTo>
                    <a:pt x="201943" y="287077"/>
                  </a:lnTo>
                  <a:lnTo>
                    <a:pt x="176763" y="338840"/>
                  </a:lnTo>
                  <a:lnTo>
                    <a:pt x="172005" y="365004"/>
                  </a:lnTo>
                  <a:lnTo>
                    <a:pt x="172480" y="391220"/>
                  </a:lnTo>
                  <a:lnTo>
                    <a:pt x="189159" y="443393"/>
                  </a:lnTo>
                  <a:lnTo>
                    <a:pt x="226870" y="494538"/>
                  </a:lnTo>
                  <a:lnTo>
                    <a:pt x="285677" y="543835"/>
                  </a:lnTo>
                  <a:lnTo>
                    <a:pt x="323013" y="567533"/>
                  </a:lnTo>
                  <a:lnTo>
                    <a:pt x="365649" y="590460"/>
                  </a:lnTo>
                  <a:lnTo>
                    <a:pt x="413592" y="612515"/>
                  </a:lnTo>
                  <a:lnTo>
                    <a:pt x="466852" y="633593"/>
                  </a:lnTo>
                  <a:lnTo>
                    <a:pt x="0" y="983097"/>
                  </a:lnTo>
                  <a:lnTo>
                    <a:pt x="802259" y="717159"/>
                  </a:lnTo>
                  <a:lnTo>
                    <a:pt x="852700" y="724657"/>
                  </a:lnTo>
                  <a:lnTo>
                    <a:pt x="903788" y="731214"/>
                  </a:lnTo>
                  <a:lnTo>
                    <a:pt x="955425" y="736836"/>
                  </a:lnTo>
                  <a:lnTo>
                    <a:pt x="1007516" y="741528"/>
                  </a:lnTo>
                  <a:lnTo>
                    <a:pt x="1059964" y="745297"/>
                  </a:lnTo>
                  <a:lnTo>
                    <a:pt x="1112670" y="748147"/>
                  </a:lnTo>
                  <a:lnTo>
                    <a:pt x="1165540" y="750085"/>
                  </a:lnTo>
                  <a:lnTo>
                    <a:pt x="1218475" y="751116"/>
                  </a:lnTo>
                  <a:lnTo>
                    <a:pt x="1271380" y="751244"/>
                  </a:lnTo>
                  <a:lnTo>
                    <a:pt x="1324156" y="750476"/>
                  </a:lnTo>
                  <a:lnTo>
                    <a:pt x="1376709" y="748818"/>
                  </a:lnTo>
                  <a:lnTo>
                    <a:pt x="1428940" y="746274"/>
                  </a:lnTo>
                  <a:lnTo>
                    <a:pt x="1480753" y="742851"/>
                  </a:lnTo>
                  <a:lnTo>
                    <a:pt x="1532051" y="738553"/>
                  </a:lnTo>
                  <a:lnTo>
                    <a:pt x="1582738" y="733387"/>
                  </a:lnTo>
                  <a:lnTo>
                    <a:pt x="1632716" y="727357"/>
                  </a:lnTo>
                  <a:lnTo>
                    <a:pt x="1681889" y="720470"/>
                  </a:lnTo>
                  <a:lnTo>
                    <a:pt x="1730160" y="712730"/>
                  </a:lnTo>
                  <a:lnTo>
                    <a:pt x="1777432" y="704144"/>
                  </a:lnTo>
                  <a:lnTo>
                    <a:pt x="1823609" y="694717"/>
                  </a:lnTo>
                  <a:lnTo>
                    <a:pt x="1868593" y="684454"/>
                  </a:lnTo>
                  <a:lnTo>
                    <a:pt x="1912288" y="673361"/>
                  </a:lnTo>
                  <a:lnTo>
                    <a:pt x="1954597" y="661443"/>
                  </a:lnTo>
                  <a:lnTo>
                    <a:pt x="1995424" y="648706"/>
                  </a:lnTo>
                  <a:lnTo>
                    <a:pt x="2052045" y="628702"/>
                  </a:lnTo>
                  <a:lnTo>
                    <a:pt x="2103519" y="607620"/>
                  </a:lnTo>
                  <a:lnTo>
                    <a:pt x="2149835" y="585562"/>
                  </a:lnTo>
                  <a:lnTo>
                    <a:pt x="2190986" y="562632"/>
                  </a:lnTo>
                  <a:lnTo>
                    <a:pt x="2226962" y="538931"/>
                  </a:lnTo>
                  <a:lnTo>
                    <a:pt x="2257757" y="514563"/>
                  </a:lnTo>
                  <a:lnTo>
                    <a:pt x="2303766" y="464236"/>
                  </a:lnTo>
                  <a:lnTo>
                    <a:pt x="2328946" y="412473"/>
                  </a:lnTo>
                  <a:lnTo>
                    <a:pt x="2333704" y="386309"/>
                  </a:lnTo>
                  <a:lnTo>
                    <a:pt x="2333229" y="360093"/>
                  </a:lnTo>
                  <a:lnTo>
                    <a:pt x="2316550" y="307920"/>
                  </a:lnTo>
                  <a:lnTo>
                    <a:pt x="2278839" y="256775"/>
                  </a:lnTo>
                  <a:lnTo>
                    <a:pt x="2220032" y="207478"/>
                  </a:lnTo>
                  <a:lnTo>
                    <a:pt x="2182696" y="183780"/>
                  </a:lnTo>
                  <a:lnTo>
                    <a:pt x="2140060" y="160853"/>
                  </a:lnTo>
                  <a:lnTo>
                    <a:pt x="2092117" y="138798"/>
                  </a:lnTo>
                  <a:lnTo>
                    <a:pt x="2038858" y="117719"/>
                  </a:lnTo>
                  <a:lnTo>
                    <a:pt x="1998322" y="103569"/>
                  </a:lnTo>
                  <a:lnTo>
                    <a:pt x="1956181" y="90319"/>
                  </a:lnTo>
                  <a:lnTo>
                    <a:pt x="1912539" y="77971"/>
                  </a:lnTo>
                  <a:lnTo>
                    <a:pt x="1867504" y="66527"/>
                  </a:lnTo>
                  <a:lnTo>
                    <a:pt x="1821179" y="55986"/>
                  </a:lnTo>
                  <a:lnTo>
                    <a:pt x="1773672" y="46350"/>
                  </a:lnTo>
                  <a:lnTo>
                    <a:pt x="1725087" y="37621"/>
                  </a:lnTo>
                  <a:lnTo>
                    <a:pt x="1675529" y="29799"/>
                  </a:lnTo>
                  <a:lnTo>
                    <a:pt x="1625106" y="22884"/>
                  </a:lnTo>
                  <a:lnTo>
                    <a:pt x="1573921" y="16879"/>
                  </a:lnTo>
                  <a:lnTo>
                    <a:pt x="1522082" y="11785"/>
                  </a:lnTo>
                  <a:lnTo>
                    <a:pt x="1469692" y="7601"/>
                  </a:lnTo>
                  <a:lnTo>
                    <a:pt x="1416859" y="4330"/>
                  </a:lnTo>
                  <a:lnTo>
                    <a:pt x="1363687" y="1972"/>
                  </a:lnTo>
                  <a:lnTo>
                    <a:pt x="1310282" y="528"/>
                  </a:lnTo>
                  <a:lnTo>
                    <a:pt x="125675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23761" y="694190"/>
              <a:ext cx="2334260" cy="983615"/>
            </a:xfrm>
            <a:custGeom>
              <a:avLst/>
              <a:gdLst/>
              <a:ahLst/>
              <a:cxnLst/>
              <a:rect l="l" t="t" r="r" b="b"/>
              <a:pathLst>
                <a:path w="2334259" h="983614">
                  <a:moveTo>
                    <a:pt x="0" y="983097"/>
                  </a:moveTo>
                  <a:lnTo>
                    <a:pt x="466852" y="633593"/>
                  </a:lnTo>
                  <a:lnTo>
                    <a:pt x="413592" y="612515"/>
                  </a:lnTo>
                  <a:lnTo>
                    <a:pt x="365649" y="590460"/>
                  </a:lnTo>
                  <a:lnTo>
                    <a:pt x="323013" y="567533"/>
                  </a:lnTo>
                  <a:lnTo>
                    <a:pt x="285677" y="543835"/>
                  </a:lnTo>
                  <a:lnTo>
                    <a:pt x="253632" y="519469"/>
                  </a:lnTo>
                  <a:lnTo>
                    <a:pt x="205382" y="469145"/>
                  </a:lnTo>
                  <a:lnTo>
                    <a:pt x="178195" y="417383"/>
                  </a:lnTo>
                  <a:lnTo>
                    <a:pt x="172005" y="365004"/>
                  </a:lnTo>
                  <a:lnTo>
                    <a:pt x="176763" y="338840"/>
                  </a:lnTo>
                  <a:lnTo>
                    <a:pt x="201943" y="287077"/>
                  </a:lnTo>
                  <a:lnTo>
                    <a:pt x="247952" y="236750"/>
                  </a:lnTo>
                  <a:lnTo>
                    <a:pt x="278747" y="212382"/>
                  </a:lnTo>
                  <a:lnTo>
                    <a:pt x="314723" y="188681"/>
                  </a:lnTo>
                  <a:lnTo>
                    <a:pt x="355874" y="165751"/>
                  </a:lnTo>
                  <a:lnTo>
                    <a:pt x="402190" y="143693"/>
                  </a:lnTo>
                  <a:lnTo>
                    <a:pt x="453664" y="122611"/>
                  </a:lnTo>
                  <a:lnTo>
                    <a:pt x="510286" y="102606"/>
                  </a:lnTo>
                  <a:lnTo>
                    <a:pt x="553057" y="89282"/>
                  </a:lnTo>
                  <a:lnTo>
                    <a:pt x="597285" y="76889"/>
                  </a:lnTo>
                  <a:lnTo>
                    <a:pt x="642865" y="65425"/>
                  </a:lnTo>
                  <a:lnTo>
                    <a:pt x="689689" y="54890"/>
                  </a:lnTo>
                  <a:lnTo>
                    <a:pt x="737653" y="45283"/>
                  </a:lnTo>
                  <a:lnTo>
                    <a:pt x="786651" y="36602"/>
                  </a:lnTo>
                  <a:lnTo>
                    <a:pt x="836578" y="28846"/>
                  </a:lnTo>
                  <a:lnTo>
                    <a:pt x="887328" y="22015"/>
                  </a:lnTo>
                  <a:lnTo>
                    <a:pt x="938795" y="16108"/>
                  </a:lnTo>
                  <a:lnTo>
                    <a:pt x="990874" y="11123"/>
                  </a:lnTo>
                  <a:lnTo>
                    <a:pt x="1043459" y="7059"/>
                  </a:lnTo>
                  <a:lnTo>
                    <a:pt x="1096445" y="3916"/>
                  </a:lnTo>
                  <a:lnTo>
                    <a:pt x="1149725" y="1693"/>
                  </a:lnTo>
                  <a:lnTo>
                    <a:pt x="1203196" y="387"/>
                  </a:lnTo>
                  <a:lnTo>
                    <a:pt x="1256750" y="0"/>
                  </a:lnTo>
                  <a:lnTo>
                    <a:pt x="1310282" y="528"/>
                  </a:lnTo>
                  <a:lnTo>
                    <a:pt x="1363687" y="1972"/>
                  </a:lnTo>
                  <a:lnTo>
                    <a:pt x="1416859" y="4330"/>
                  </a:lnTo>
                  <a:lnTo>
                    <a:pt x="1469692" y="7601"/>
                  </a:lnTo>
                  <a:lnTo>
                    <a:pt x="1522082" y="11785"/>
                  </a:lnTo>
                  <a:lnTo>
                    <a:pt x="1573921" y="16879"/>
                  </a:lnTo>
                  <a:lnTo>
                    <a:pt x="1625106" y="22884"/>
                  </a:lnTo>
                  <a:lnTo>
                    <a:pt x="1675529" y="29799"/>
                  </a:lnTo>
                  <a:lnTo>
                    <a:pt x="1725087" y="37621"/>
                  </a:lnTo>
                  <a:lnTo>
                    <a:pt x="1773672" y="46350"/>
                  </a:lnTo>
                  <a:lnTo>
                    <a:pt x="1821179" y="55986"/>
                  </a:lnTo>
                  <a:lnTo>
                    <a:pt x="1867504" y="66527"/>
                  </a:lnTo>
                  <a:lnTo>
                    <a:pt x="1912539" y="77971"/>
                  </a:lnTo>
                  <a:lnTo>
                    <a:pt x="1956181" y="90319"/>
                  </a:lnTo>
                  <a:lnTo>
                    <a:pt x="1998322" y="103569"/>
                  </a:lnTo>
                  <a:lnTo>
                    <a:pt x="2038858" y="117719"/>
                  </a:lnTo>
                  <a:lnTo>
                    <a:pt x="2092117" y="138798"/>
                  </a:lnTo>
                  <a:lnTo>
                    <a:pt x="2140060" y="160853"/>
                  </a:lnTo>
                  <a:lnTo>
                    <a:pt x="2182696" y="183780"/>
                  </a:lnTo>
                  <a:lnTo>
                    <a:pt x="2220032" y="207478"/>
                  </a:lnTo>
                  <a:lnTo>
                    <a:pt x="2252077" y="231844"/>
                  </a:lnTo>
                  <a:lnTo>
                    <a:pt x="2300327" y="282168"/>
                  </a:lnTo>
                  <a:lnTo>
                    <a:pt x="2327514" y="333930"/>
                  </a:lnTo>
                  <a:lnTo>
                    <a:pt x="2333704" y="386309"/>
                  </a:lnTo>
                  <a:lnTo>
                    <a:pt x="2328946" y="412473"/>
                  </a:lnTo>
                  <a:lnTo>
                    <a:pt x="2303766" y="464236"/>
                  </a:lnTo>
                  <a:lnTo>
                    <a:pt x="2257757" y="514563"/>
                  </a:lnTo>
                  <a:lnTo>
                    <a:pt x="2226962" y="538931"/>
                  </a:lnTo>
                  <a:lnTo>
                    <a:pt x="2190986" y="562632"/>
                  </a:lnTo>
                  <a:lnTo>
                    <a:pt x="2149835" y="585562"/>
                  </a:lnTo>
                  <a:lnTo>
                    <a:pt x="2103519" y="607620"/>
                  </a:lnTo>
                  <a:lnTo>
                    <a:pt x="2052045" y="628702"/>
                  </a:lnTo>
                  <a:lnTo>
                    <a:pt x="1995424" y="648706"/>
                  </a:lnTo>
                  <a:lnTo>
                    <a:pt x="1954597" y="661443"/>
                  </a:lnTo>
                  <a:lnTo>
                    <a:pt x="1912288" y="673361"/>
                  </a:lnTo>
                  <a:lnTo>
                    <a:pt x="1868593" y="684454"/>
                  </a:lnTo>
                  <a:lnTo>
                    <a:pt x="1823609" y="694717"/>
                  </a:lnTo>
                  <a:lnTo>
                    <a:pt x="1777432" y="704144"/>
                  </a:lnTo>
                  <a:lnTo>
                    <a:pt x="1730160" y="712730"/>
                  </a:lnTo>
                  <a:lnTo>
                    <a:pt x="1681889" y="720470"/>
                  </a:lnTo>
                  <a:lnTo>
                    <a:pt x="1632716" y="727357"/>
                  </a:lnTo>
                  <a:lnTo>
                    <a:pt x="1582738" y="733387"/>
                  </a:lnTo>
                  <a:lnTo>
                    <a:pt x="1532051" y="738553"/>
                  </a:lnTo>
                  <a:lnTo>
                    <a:pt x="1480753" y="742851"/>
                  </a:lnTo>
                  <a:lnTo>
                    <a:pt x="1428940" y="746274"/>
                  </a:lnTo>
                  <a:lnTo>
                    <a:pt x="1376709" y="748818"/>
                  </a:lnTo>
                  <a:lnTo>
                    <a:pt x="1324156" y="750476"/>
                  </a:lnTo>
                  <a:lnTo>
                    <a:pt x="1271380" y="751244"/>
                  </a:lnTo>
                  <a:lnTo>
                    <a:pt x="1218475" y="751116"/>
                  </a:lnTo>
                  <a:lnTo>
                    <a:pt x="1165540" y="750085"/>
                  </a:lnTo>
                  <a:lnTo>
                    <a:pt x="1112670" y="748147"/>
                  </a:lnTo>
                  <a:lnTo>
                    <a:pt x="1059964" y="745297"/>
                  </a:lnTo>
                  <a:lnTo>
                    <a:pt x="1007516" y="741528"/>
                  </a:lnTo>
                  <a:lnTo>
                    <a:pt x="955425" y="736836"/>
                  </a:lnTo>
                  <a:lnTo>
                    <a:pt x="903788" y="731214"/>
                  </a:lnTo>
                  <a:lnTo>
                    <a:pt x="852700" y="724657"/>
                  </a:lnTo>
                  <a:lnTo>
                    <a:pt x="802259" y="717159"/>
                  </a:lnTo>
                  <a:lnTo>
                    <a:pt x="0" y="983097"/>
                  </a:lnTo>
                  <a:close/>
                </a:path>
              </a:pathLst>
            </a:custGeom>
            <a:ln w="25907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82636" y="766698"/>
            <a:ext cx="1187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15" marR="5080" indent="-15875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latin typeface="Carlito"/>
                <a:cs typeface="Carlito"/>
              </a:rPr>
              <a:t>d</a:t>
            </a:r>
            <a:r>
              <a:rPr sz="1400" b="1" dirty="0">
                <a:latin typeface="Carlito"/>
                <a:cs typeface="Carlito"/>
              </a:rPr>
              <a:t>ep</a:t>
            </a:r>
            <a:r>
              <a:rPr sz="1400" b="1" spc="-10" dirty="0">
                <a:latin typeface="Carlito"/>
                <a:cs typeface="Carlito"/>
              </a:rPr>
              <a:t>e</a:t>
            </a:r>
            <a:r>
              <a:rPr sz="1400" b="1" dirty="0">
                <a:latin typeface="Carlito"/>
                <a:cs typeface="Carlito"/>
              </a:rPr>
              <a:t>n</a:t>
            </a:r>
            <a:r>
              <a:rPr sz="1400" b="1" spc="-10" dirty="0">
                <a:latin typeface="Carlito"/>
                <a:cs typeface="Carlito"/>
              </a:rPr>
              <a:t>den</a:t>
            </a:r>
            <a:r>
              <a:rPr sz="1400" b="1" spc="-5" dirty="0">
                <a:latin typeface="Carlito"/>
                <a:cs typeface="Carlito"/>
              </a:rPr>
              <a:t>cy  </a:t>
            </a:r>
            <a:r>
              <a:rPr sz="1400" b="1" spc="-10" dirty="0">
                <a:latin typeface="Carlito"/>
                <a:cs typeface="Carlito"/>
              </a:rPr>
              <a:t>interface</a:t>
            </a:r>
            <a:endParaRPr sz="1400" dirty="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5928" y="4145534"/>
            <a:ext cx="2185670" cy="1027430"/>
            <a:chOff x="95928" y="4145534"/>
            <a:chExt cx="2185670" cy="1027430"/>
          </a:xfrm>
        </p:grpSpPr>
        <p:sp>
          <p:nvSpPr>
            <p:cNvPr id="35" name="object 35"/>
            <p:cNvSpPr/>
            <p:nvPr/>
          </p:nvSpPr>
          <p:spPr>
            <a:xfrm>
              <a:off x="108882" y="4158488"/>
              <a:ext cx="2160270" cy="1001394"/>
            </a:xfrm>
            <a:custGeom>
              <a:avLst/>
              <a:gdLst/>
              <a:ahLst/>
              <a:cxnLst/>
              <a:rect l="l" t="t" r="r" b="b"/>
              <a:pathLst>
                <a:path w="2160270" h="1001395">
                  <a:moveTo>
                    <a:pt x="1111587" y="0"/>
                  </a:moveTo>
                  <a:lnTo>
                    <a:pt x="892562" y="255397"/>
                  </a:lnTo>
                  <a:lnTo>
                    <a:pt x="824886" y="260318"/>
                  </a:lnTo>
                  <a:lnTo>
                    <a:pt x="758844" y="266670"/>
                  </a:lnTo>
                  <a:lnTo>
                    <a:pt x="694577" y="274404"/>
                  </a:lnTo>
                  <a:lnTo>
                    <a:pt x="632227" y="283471"/>
                  </a:lnTo>
                  <a:lnTo>
                    <a:pt x="571938" y="293826"/>
                  </a:lnTo>
                  <a:lnTo>
                    <a:pt x="513850" y="305419"/>
                  </a:lnTo>
                  <a:lnTo>
                    <a:pt x="458107" y="318203"/>
                  </a:lnTo>
                  <a:lnTo>
                    <a:pt x="404849" y="332130"/>
                  </a:lnTo>
                  <a:lnTo>
                    <a:pt x="354220" y="347153"/>
                  </a:lnTo>
                  <a:lnTo>
                    <a:pt x="306361" y="363223"/>
                  </a:lnTo>
                  <a:lnTo>
                    <a:pt x="261414" y="380293"/>
                  </a:lnTo>
                  <a:lnTo>
                    <a:pt x="219521" y="398315"/>
                  </a:lnTo>
                  <a:lnTo>
                    <a:pt x="180825" y="417241"/>
                  </a:lnTo>
                  <a:lnTo>
                    <a:pt x="145467" y="437024"/>
                  </a:lnTo>
                  <a:lnTo>
                    <a:pt x="85336" y="478969"/>
                  </a:lnTo>
                  <a:lnTo>
                    <a:pt x="40264" y="523766"/>
                  </a:lnTo>
                  <a:lnTo>
                    <a:pt x="11201" y="571443"/>
                  </a:lnTo>
                  <a:lnTo>
                    <a:pt x="0" y="619764"/>
                  </a:lnTo>
                  <a:lnTo>
                    <a:pt x="1108" y="643640"/>
                  </a:lnTo>
                  <a:lnTo>
                    <a:pt x="16195" y="690530"/>
                  </a:lnTo>
                  <a:lnTo>
                    <a:pt x="47712" y="735880"/>
                  </a:lnTo>
                  <a:lnTo>
                    <a:pt x="94782" y="779219"/>
                  </a:lnTo>
                  <a:lnTo>
                    <a:pt x="156530" y="820077"/>
                  </a:lnTo>
                  <a:lnTo>
                    <a:pt x="192635" y="839430"/>
                  </a:lnTo>
                  <a:lnTo>
                    <a:pt x="232079" y="857986"/>
                  </a:lnTo>
                  <a:lnTo>
                    <a:pt x="274755" y="875687"/>
                  </a:lnTo>
                  <a:lnTo>
                    <a:pt x="320553" y="892474"/>
                  </a:lnTo>
                  <a:lnTo>
                    <a:pt x="369362" y="908289"/>
                  </a:lnTo>
                  <a:lnTo>
                    <a:pt x="421074" y="923073"/>
                  </a:lnTo>
                  <a:lnTo>
                    <a:pt x="475579" y="936768"/>
                  </a:lnTo>
                  <a:lnTo>
                    <a:pt x="532767" y="949313"/>
                  </a:lnTo>
                  <a:lnTo>
                    <a:pt x="592529" y="960652"/>
                  </a:lnTo>
                  <a:lnTo>
                    <a:pt x="654755" y="970724"/>
                  </a:lnTo>
                  <a:lnTo>
                    <a:pt x="719335" y="979472"/>
                  </a:lnTo>
                  <a:lnTo>
                    <a:pt x="786161" y="986836"/>
                  </a:lnTo>
                  <a:lnTo>
                    <a:pt x="855123" y="992759"/>
                  </a:lnTo>
                  <a:lnTo>
                    <a:pt x="917555" y="996729"/>
                  </a:lnTo>
                  <a:lnTo>
                    <a:pt x="979793" y="999404"/>
                  </a:lnTo>
                  <a:lnTo>
                    <a:pt x="1041716" y="1000812"/>
                  </a:lnTo>
                  <a:lnTo>
                    <a:pt x="1103204" y="1000979"/>
                  </a:lnTo>
                  <a:lnTo>
                    <a:pt x="1164138" y="999934"/>
                  </a:lnTo>
                  <a:lnTo>
                    <a:pt x="1224396" y="997702"/>
                  </a:lnTo>
                  <a:lnTo>
                    <a:pt x="1283859" y="994312"/>
                  </a:lnTo>
                  <a:lnTo>
                    <a:pt x="1342406" y="989790"/>
                  </a:lnTo>
                  <a:lnTo>
                    <a:pt x="1399917" y="984164"/>
                  </a:lnTo>
                  <a:lnTo>
                    <a:pt x="1456272" y="977461"/>
                  </a:lnTo>
                  <a:lnTo>
                    <a:pt x="1511351" y="969707"/>
                  </a:lnTo>
                  <a:lnTo>
                    <a:pt x="1565034" y="960931"/>
                  </a:lnTo>
                  <a:lnTo>
                    <a:pt x="1617200" y="951159"/>
                  </a:lnTo>
                  <a:lnTo>
                    <a:pt x="1667729" y="940419"/>
                  </a:lnTo>
                  <a:lnTo>
                    <a:pt x="1716501" y="928737"/>
                  </a:lnTo>
                  <a:lnTo>
                    <a:pt x="1763397" y="916141"/>
                  </a:lnTo>
                  <a:lnTo>
                    <a:pt x="1808294" y="902658"/>
                  </a:lnTo>
                  <a:lnTo>
                    <a:pt x="1851075" y="888315"/>
                  </a:lnTo>
                  <a:lnTo>
                    <a:pt x="1891617" y="873140"/>
                  </a:lnTo>
                  <a:lnTo>
                    <a:pt x="1929802" y="857159"/>
                  </a:lnTo>
                  <a:lnTo>
                    <a:pt x="1965508" y="840400"/>
                  </a:lnTo>
                  <a:lnTo>
                    <a:pt x="2029006" y="804656"/>
                  </a:lnTo>
                  <a:lnTo>
                    <a:pt x="2081148" y="766125"/>
                  </a:lnTo>
                  <a:lnTo>
                    <a:pt x="2120975" y="725025"/>
                  </a:lnTo>
                  <a:lnTo>
                    <a:pt x="2148494" y="679252"/>
                  </a:lnTo>
                  <a:lnTo>
                    <a:pt x="2159689" y="630931"/>
                  </a:lnTo>
                  <a:lnTo>
                    <a:pt x="2158578" y="607055"/>
                  </a:lnTo>
                  <a:lnTo>
                    <a:pt x="2143485" y="560165"/>
                  </a:lnTo>
                  <a:lnTo>
                    <a:pt x="2111963" y="514815"/>
                  </a:lnTo>
                  <a:lnTo>
                    <a:pt x="2064887" y="471476"/>
                  </a:lnTo>
                  <a:lnTo>
                    <a:pt x="2003134" y="430618"/>
                  </a:lnTo>
                  <a:lnTo>
                    <a:pt x="1967028" y="411265"/>
                  </a:lnTo>
                  <a:lnTo>
                    <a:pt x="1927580" y="392709"/>
                  </a:lnTo>
                  <a:lnTo>
                    <a:pt x="1884902" y="375008"/>
                  </a:lnTo>
                  <a:lnTo>
                    <a:pt x="1839102" y="358221"/>
                  </a:lnTo>
                  <a:lnTo>
                    <a:pt x="1790289" y="342406"/>
                  </a:lnTo>
                  <a:lnTo>
                    <a:pt x="1738575" y="327622"/>
                  </a:lnTo>
                  <a:lnTo>
                    <a:pt x="1684067" y="313927"/>
                  </a:lnTo>
                  <a:lnTo>
                    <a:pt x="1626875" y="301382"/>
                  </a:lnTo>
                  <a:lnTo>
                    <a:pt x="1567110" y="290043"/>
                  </a:lnTo>
                  <a:lnTo>
                    <a:pt x="1504880" y="279971"/>
                  </a:lnTo>
                  <a:lnTo>
                    <a:pt x="1440296" y="271223"/>
                  </a:lnTo>
                  <a:lnTo>
                    <a:pt x="1373466" y="263859"/>
                  </a:lnTo>
                  <a:lnTo>
                    <a:pt x="1304500" y="257937"/>
                  </a:lnTo>
                  <a:lnTo>
                    <a:pt x="111158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882" y="4158488"/>
              <a:ext cx="2160270" cy="1001394"/>
            </a:xfrm>
            <a:custGeom>
              <a:avLst/>
              <a:gdLst/>
              <a:ahLst/>
              <a:cxnLst/>
              <a:rect l="l" t="t" r="r" b="b"/>
              <a:pathLst>
                <a:path w="2160270" h="1001395">
                  <a:moveTo>
                    <a:pt x="1111587" y="0"/>
                  </a:moveTo>
                  <a:lnTo>
                    <a:pt x="1304500" y="257937"/>
                  </a:lnTo>
                  <a:lnTo>
                    <a:pt x="1373466" y="263859"/>
                  </a:lnTo>
                  <a:lnTo>
                    <a:pt x="1440296" y="271223"/>
                  </a:lnTo>
                  <a:lnTo>
                    <a:pt x="1504880" y="279971"/>
                  </a:lnTo>
                  <a:lnTo>
                    <a:pt x="1567110" y="290043"/>
                  </a:lnTo>
                  <a:lnTo>
                    <a:pt x="1626875" y="301382"/>
                  </a:lnTo>
                  <a:lnTo>
                    <a:pt x="1684067" y="313927"/>
                  </a:lnTo>
                  <a:lnTo>
                    <a:pt x="1738575" y="327622"/>
                  </a:lnTo>
                  <a:lnTo>
                    <a:pt x="1790289" y="342406"/>
                  </a:lnTo>
                  <a:lnTo>
                    <a:pt x="1839102" y="358221"/>
                  </a:lnTo>
                  <a:lnTo>
                    <a:pt x="1884902" y="375008"/>
                  </a:lnTo>
                  <a:lnTo>
                    <a:pt x="1927580" y="392709"/>
                  </a:lnTo>
                  <a:lnTo>
                    <a:pt x="1967028" y="411265"/>
                  </a:lnTo>
                  <a:lnTo>
                    <a:pt x="2003134" y="430618"/>
                  </a:lnTo>
                  <a:lnTo>
                    <a:pt x="2035791" y="450708"/>
                  </a:lnTo>
                  <a:lnTo>
                    <a:pt x="2090315" y="492865"/>
                  </a:lnTo>
                  <a:lnTo>
                    <a:pt x="2129723" y="537268"/>
                  </a:lnTo>
                  <a:lnTo>
                    <a:pt x="2153140" y="583447"/>
                  </a:lnTo>
                  <a:lnTo>
                    <a:pt x="2159689" y="630931"/>
                  </a:lnTo>
                  <a:lnTo>
                    <a:pt x="2156364" y="655017"/>
                  </a:lnTo>
                  <a:lnTo>
                    <a:pt x="2135969" y="703580"/>
                  </a:lnTo>
                  <a:lnTo>
                    <a:pt x="2102661" y="745883"/>
                  </a:lnTo>
                  <a:lnTo>
                    <a:pt x="2056556" y="785726"/>
                  </a:lnTo>
                  <a:lnTo>
                    <a:pt x="1998616" y="822890"/>
                  </a:lnTo>
                  <a:lnTo>
                    <a:pt x="1929802" y="857159"/>
                  </a:lnTo>
                  <a:lnTo>
                    <a:pt x="1891617" y="873140"/>
                  </a:lnTo>
                  <a:lnTo>
                    <a:pt x="1851075" y="888315"/>
                  </a:lnTo>
                  <a:lnTo>
                    <a:pt x="1808294" y="902658"/>
                  </a:lnTo>
                  <a:lnTo>
                    <a:pt x="1763397" y="916141"/>
                  </a:lnTo>
                  <a:lnTo>
                    <a:pt x="1716501" y="928737"/>
                  </a:lnTo>
                  <a:lnTo>
                    <a:pt x="1667729" y="940419"/>
                  </a:lnTo>
                  <a:lnTo>
                    <a:pt x="1617200" y="951159"/>
                  </a:lnTo>
                  <a:lnTo>
                    <a:pt x="1565034" y="960931"/>
                  </a:lnTo>
                  <a:lnTo>
                    <a:pt x="1511351" y="969707"/>
                  </a:lnTo>
                  <a:lnTo>
                    <a:pt x="1456272" y="977461"/>
                  </a:lnTo>
                  <a:lnTo>
                    <a:pt x="1399917" y="984164"/>
                  </a:lnTo>
                  <a:lnTo>
                    <a:pt x="1342406" y="989790"/>
                  </a:lnTo>
                  <a:lnTo>
                    <a:pt x="1283859" y="994312"/>
                  </a:lnTo>
                  <a:lnTo>
                    <a:pt x="1224396" y="997702"/>
                  </a:lnTo>
                  <a:lnTo>
                    <a:pt x="1164138" y="999934"/>
                  </a:lnTo>
                  <a:lnTo>
                    <a:pt x="1103204" y="1000979"/>
                  </a:lnTo>
                  <a:lnTo>
                    <a:pt x="1041716" y="1000812"/>
                  </a:lnTo>
                  <a:lnTo>
                    <a:pt x="979793" y="999404"/>
                  </a:lnTo>
                  <a:lnTo>
                    <a:pt x="917555" y="996729"/>
                  </a:lnTo>
                  <a:lnTo>
                    <a:pt x="855123" y="992759"/>
                  </a:lnTo>
                  <a:lnTo>
                    <a:pt x="786161" y="986836"/>
                  </a:lnTo>
                  <a:lnTo>
                    <a:pt x="719335" y="979472"/>
                  </a:lnTo>
                  <a:lnTo>
                    <a:pt x="654755" y="970724"/>
                  </a:lnTo>
                  <a:lnTo>
                    <a:pt x="592529" y="960652"/>
                  </a:lnTo>
                  <a:lnTo>
                    <a:pt x="532767" y="949313"/>
                  </a:lnTo>
                  <a:lnTo>
                    <a:pt x="475579" y="936768"/>
                  </a:lnTo>
                  <a:lnTo>
                    <a:pt x="421074" y="923073"/>
                  </a:lnTo>
                  <a:lnTo>
                    <a:pt x="369362" y="908289"/>
                  </a:lnTo>
                  <a:lnTo>
                    <a:pt x="320553" y="892474"/>
                  </a:lnTo>
                  <a:lnTo>
                    <a:pt x="274755" y="875687"/>
                  </a:lnTo>
                  <a:lnTo>
                    <a:pt x="232079" y="857986"/>
                  </a:lnTo>
                  <a:lnTo>
                    <a:pt x="192635" y="839430"/>
                  </a:lnTo>
                  <a:lnTo>
                    <a:pt x="156530" y="820077"/>
                  </a:lnTo>
                  <a:lnTo>
                    <a:pt x="123877" y="799987"/>
                  </a:lnTo>
                  <a:lnTo>
                    <a:pt x="69358" y="757830"/>
                  </a:lnTo>
                  <a:lnTo>
                    <a:pt x="29954" y="713427"/>
                  </a:lnTo>
                  <a:lnTo>
                    <a:pt x="6543" y="667248"/>
                  </a:lnTo>
                  <a:lnTo>
                    <a:pt x="0" y="619764"/>
                  </a:lnTo>
                  <a:lnTo>
                    <a:pt x="3327" y="595678"/>
                  </a:lnTo>
                  <a:lnTo>
                    <a:pt x="23730" y="547116"/>
                  </a:lnTo>
                  <a:lnTo>
                    <a:pt x="60847" y="501035"/>
                  </a:lnTo>
                  <a:lnTo>
                    <a:pt x="113590" y="457616"/>
                  </a:lnTo>
                  <a:lnTo>
                    <a:pt x="180825" y="417241"/>
                  </a:lnTo>
                  <a:lnTo>
                    <a:pt x="219521" y="398315"/>
                  </a:lnTo>
                  <a:lnTo>
                    <a:pt x="261414" y="380293"/>
                  </a:lnTo>
                  <a:lnTo>
                    <a:pt x="306361" y="363223"/>
                  </a:lnTo>
                  <a:lnTo>
                    <a:pt x="354220" y="347153"/>
                  </a:lnTo>
                  <a:lnTo>
                    <a:pt x="404849" y="332130"/>
                  </a:lnTo>
                  <a:lnTo>
                    <a:pt x="458107" y="318203"/>
                  </a:lnTo>
                  <a:lnTo>
                    <a:pt x="513850" y="305419"/>
                  </a:lnTo>
                  <a:lnTo>
                    <a:pt x="571938" y="293826"/>
                  </a:lnTo>
                  <a:lnTo>
                    <a:pt x="632227" y="283471"/>
                  </a:lnTo>
                  <a:lnTo>
                    <a:pt x="694577" y="274404"/>
                  </a:lnTo>
                  <a:lnTo>
                    <a:pt x="758844" y="266670"/>
                  </a:lnTo>
                  <a:lnTo>
                    <a:pt x="824886" y="260318"/>
                  </a:lnTo>
                  <a:lnTo>
                    <a:pt x="892562" y="255397"/>
                  </a:lnTo>
                  <a:lnTo>
                    <a:pt x="1111587" y="0"/>
                  </a:lnTo>
                  <a:close/>
                </a:path>
              </a:pathLst>
            </a:custGeom>
            <a:ln w="25908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17016" y="4481829"/>
            <a:ext cx="11417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marR="5080" indent="-18288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rlito"/>
                <a:cs typeface="Carlito"/>
              </a:rPr>
              <a:t>Con</a:t>
            </a:r>
            <a:r>
              <a:rPr sz="1400" b="1" spc="-20" dirty="0">
                <a:latin typeface="Carlito"/>
                <a:cs typeface="Carlito"/>
              </a:rPr>
              <a:t>s</a:t>
            </a:r>
            <a:r>
              <a:rPr sz="1400" b="1" dirty="0">
                <a:latin typeface="Carlito"/>
                <a:cs typeface="Carlito"/>
              </a:rPr>
              <a:t>truc</a:t>
            </a:r>
            <a:r>
              <a:rPr sz="1400" b="1" spc="-10" dirty="0">
                <a:latin typeface="Carlito"/>
                <a:cs typeface="Carlito"/>
              </a:rPr>
              <a:t>to</a:t>
            </a:r>
            <a:r>
              <a:rPr sz="1400" b="1" dirty="0">
                <a:latin typeface="Carlito"/>
                <a:cs typeface="Carlito"/>
              </a:rPr>
              <a:t>r  </a:t>
            </a:r>
            <a:r>
              <a:rPr sz="1400" b="1" spc="-5" dirty="0">
                <a:latin typeface="Carlito"/>
                <a:cs typeface="Carlito"/>
              </a:rPr>
              <a:t>method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292"/>
            <a:ext cx="9144000" cy="666115"/>
          </a:xfrm>
          <a:custGeom>
            <a:avLst/>
            <a:gdLst/>
            <a:ahLst/>
            <a:cxnLst/>
            <a:rect l="l" t="t" r="r" b="b"/>
            <a:pathLst>
              <a:path w="9144000" h="666115">
                <a:moveTo>
                  <a:pt x="0" y="665987"/>
                </a:moveTo>
                <a:lnTo>
                  <a:pt x="9144000" y="665987"/>
                </a:lnTo>
                <a:lnTo>
                  <a:pt x="9144000" y="0"/>
                </a:lnTo>
                <a:lnTo>
                  <a:pt x="0" y="0"/>
                </a:lnTo>
                <a:lnTo>
                  <a:pt x="0" y="66598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0601" y="0"/>
            <a:ext cx="568452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Setter </a:t>
            </a:r>
            <a:r>
              <a:rPr dirty="0"/>
              <a:t>Injection</a:t>
            </a:r>
            <a:r>
              <a:rPr spc="-75" dirty="0"/>
              <a:t> </a:t>
            </a:r>
            <a:r>
              <a:rPr spc="-10" dirty="0"/>
              <a:t>Example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15782" y="564987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661" y="3147822"/>
            <a:ext cx="2914015" cy="285115"/>
          </a:xfrm>
          <a:prstGeom prst="rect">
            <a:avLst/>
          </a:prstGeom>
          <a:solidFill>
            <a:srgbClr val="FFCCCC"/>
          </a:solidFill>
          <a:ln w="25907">
            <a:solidFill>
              <a:srgbClr val="BB9304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25"/>
              </a:spcBef>
            </a:pPr>
            <a:r>
              <a:rPr sz="1200" b="1" spc="-5" dirty="0">
                <a:latin typeface="Carlito"/>
                <a:cs typeface="Carlito"/>
              </a:rPr>
              <a:t>IAddress</a:t>
            </a:r>
            <a:r>
              <a:rPr sz="1200" b="1" spc="-20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address;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3661" y="3432809"/>
            <a:ext cx="2914015" cy="858519"/>
          </a:xfrm>
          <a:custGeom>
            <a:avLst/>
            <a:gdLst/>
            <a:ahLst/>
            <a:cxnLst/>
            <a:rect l="l" t="t" r="r" b="b"/>
            <a:pathLst>
              <a:path w="2914015" h="858520">
                <a:moveTo>
                  <a:pt x="2913888" y="0"/>
                </a:moveTo>
                <a:lnTo>
                  <a:pt x="0" y="0"/>
                </a:lnTo>
                <a:lnTo>
                  <a:pt x="0" y="858012"/>
                </a:lnTo>
                <a:lnTo>
                  <a:pt x="2913888" y="858012"/>
                </a:lnTo>
                <a:lnTo>
                  <a:pt x="2913888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3661" y="3432809"/>
            <a:ext cx="2914015" cy="858519"/>
          </a:xfrm>
          <a:prstGeom prst="rect">
            <a:avLst/>
          </a:prstGeom>
          <a:ln w="25907">
            <a:solidFill>
              <a:srgbClr val="BB930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480"/>
              </a:lnSpc>
            </a:pPr>
            <a:r>
              <a:rPr sz="1500" b="1" dirty="0">
                <a:latin typeface="Carlito"/>
                <a:cs typeface="Carlito"/>
              </a:rPr>
              <a:t>public</a:t>
            </a:r>
            <a:r>
              <a:rPr sz="1500" b="1" spc="-35" dirty="0">
                <a:latin typeface="Carlito"/>
                <a:cs typeface="Carlito"/>
              </a:rPr>
              <a:t> </a:t>
            </a:r>
            <a:r>
              <a:rPr sz="1500" b="1" spc="-5" dirty="0">
                <a:latin typeface="Carlito"/>
                <a:cs typeface="Carlito"/>
              </a:rPr>
              <a:t>setAddress(IAddress</a:t>
            </a:r>
            <a:endParaRPr sz="15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</a:pPr>
            <a:r>
              <a:rPr sz="1500" b="1" spc="-5" dirty="0">
                <a:latin typeface="Carlito"/>
                <a:cs typeface="Carlito"/>
              </a:rPr>
              <a:t>address){</a:t>
            </a:r>
            <a:endParaRPr sz="1500">
              <a:latin typeface="Carlito"/>
              <a:cs typeface="Carlito"/>
            </a:endParaRPr>
          </a:p>
          <a:p>
            <a:pPr marL="548005">
              <a:lnSpc>
                <a:spcPct val="100000"/>
              </a:lnSpc>
            </a:pPr>
            <a:r>
              <a:rPr sz="1500" b="1" spc="-5" dirty="0">
                <a:latin typeface="Carlito"/>
                <a:cs typeface="Carlito"/>
              </a:rPr>
              <a:t>this.address=address;</a:t>
            </a:r>
            <a:endParaRPr sz="1500">
              <a:latin typeface="Carlito"/>
              <a:cs typeface="Carlito"/>
            </a:endParaRPr>
          </a:p>
          <a:p>
            <a:pPr marL="90805">
              <a:lnSpc>
                <a:spcPts val="1675"/>
              </a:lnSpc>
            </a:pPr>
            <a:r>
              <a:rPr sz="1500" b="1" dirty="0">
                <a:latin typeface="Carlito"/>
                <a:cs typeface="Carlito"/>
              </a:rPr>
              <a:t>}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375" y="2869692"/>
            <a:ext cx="126238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Customer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6250" y="1489709"/>
            <a:ext cx="2566670" cy="856615"/>
          </a:xfrm>
          <a:custGeom>
            <a:avLst/>
            <a:gdLst/>
            <a:ahLst/>
            <a:cxnLst/>
            <a:rect l="l" t="t" r="r" b="b"/>
            <a:pathLst>
              <a:path w="2566670" h="856614">
                <a:moveTo>
                  <a:pt x="2566416" y="0"/>
                </a:moveTo>
                <a:lnTo>
                  <a:pt x="0" y="0"/>
                </a:lnTo>
                <a:lnTo>
                  <a:pt x="0" y="148590"/>
                </a:lnTo>
                <a:lnTo>
                  <a:pt x="0" y="856488"/>
                </a:lnTo>
                <a:lnTo>
                  <a:pt x="2566416" y="856488"/>
                </a:lnTo>
                <a:lnTo>
                  <a:pt x="2566416" y="148590"/>
                </a:lnTo>
                <a:lnTo>
                  <a:pt x="256641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86250" y="1489710"/>
            <a:ext cx="2566670" cy="856615"/>
          </a:xfrm>
          <a:prstGeom prst="rect">
            <a:avLst/>
          </a:prstGeom>
          <a:ln w="25907">
            <a:solidFill>
              <a:srgbClr val="BB930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public </a:t>
            </a:r>
            <a:r>
              <a:rPr sz="1800" b="1" spc="-10" dirty="0">
                <a:latin typeface="Carlito"/>
                <a:cs typeface="Carlito"/>
              </a:rPr>
              <a:t>abstract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methods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79391" y="1269491"/>
            <a:ext cx="117221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9"/>
              </a:spcBef>
            </a:pPr>
            <a:r>
              <a:rPr sz="1800" b="1" spc="-10" dirty="0">
                <a:latin typeface="Arial"/>
                <a:cs typeface="Arial"/>
              </a:rPr>
              <a:t>IAddress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73232" y="2970212"/>
            <a:ext cx="2592705" cy="1626235"/>
            <a:chOff x="4273232" y="2970212"/>
            <a:chExt cx="2592705" cy="1626235"/>
          </a:xfrm>
        </p:grpSpPr>
        <p:sp>
          <p:nvSpPr>
            <p:cNvPr id="13" name="object 13"/>
            <p:cNvSpPr/>
            <p:nvPr/>
          </p:nvSpPr>
          <p:spPr>
            <a:xfrm>
              <a:off x="4286250" y="2983229"/>
              <a:ext cx="2566670" cy="1600200"/>
            </a:xfrm>
            <a:custGeom>
              <a:avLst/>
              <a:gdLst/>
              <a:ahLst/>
              <a:cxnLst/>
              <a:rect l="l" t="t" r="r" b="b"/>
              <a:pathLst>
                <a:path w="2566670" h="1600200">
                  <a:moveTo>
                    <a:pt x="2566416" y="0"/>
                  </a:moveTo>
                  <a:lnTo>
                    <a:pt x="0" y="0"/>
                  </a:lnTo>
                  <a:lnTo>
                    <a:pt x="0" y="1600200"/>
                  </a:lnTo>
                  <a:lnTo>
                    <a:pt x="2566416" y="1600200"/>
                  </a:lnTo>
                  <a:lnTo>
                    <a:pt x="2566416" y="0"/>
                  </a:lnTo>
                  <a:close/>
                </a:path>
              </a:pathLst>
            </a:custGeom>
            <a:solidFill>
              <a:srgbClr val="FF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86250" y="2983229"/>
              <a:ext cx="2566670" cy="1600200"/>
            </a:xfrm>
            <a:custGeom>
              <a:avLst/>
              <a:gdLst/>
              <a:ahLst/>
              <a:cxnLst/>
              <a:rect l="l" t="t" r="r" b="b"/>
              <a:pathLst>
                <a:path w="2566670" h="1600200">
                  <a:moveTo>
                    <a:pt x="0" y="1600200"/>
                  </a:moveTo>
                  <a:lnTo>
                    <a:pt x="2566416" y="1600200"/>
                  </a:lnTo>
                  <a:lnTo>
                    <a:pt x="2566416" y="0"/>
                  </a:lnTo>
                  <a:lnTo>
                    <a:pt x="0" y="0"/>
                  </a:lnTo>
                  <a:lnTo>
                    <a:pt x="0" y="1600200"/>
                  </a:lnTo>
                  <a:close/>
                </a:path>
              </a:pathLst>
            </a:custGeom>
            <a:ln w="25908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365497" y="2958465"/>
            <a:ext cx="225488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0695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rlito"/>
                <a:cs typeface="Carlito"/>
              </a:rPr>
              <a:t>private </a:t>
            </a:r>
            <a:r>
              <a:rPr sz="1500" b="1" spc="-5" dirty="0">
                <a:latin typeface="Carlito"/>
                <a:cs typeface="Carlito"/>
              </a:rPr>
              <a:t>string hno;  </a:t>
            </a:r>
            <a:r>
              <a:rPr sz="1500" b="1" spc="-10" dirty="0">
                <a:latin typeface="Carlito"/>
                <a:cs typeface="Carlito"/>
              </a:rPr>
              <a:t>private </a:t>
            </a:r>
            <a:r>
              <a:rPr sz="1500" b="1" spc="-5" dirty="0">
                <a:latin typeface="Carlito"/>
                <a:cs typeface="Carlito"/>
              </a:rPr>
              <a:t>string </a:t>
            </a:r>
            <a:r>
              <a:rPr sz="1500" b="1" spc="-10" dirty="0">
                <a:latin typeface="Carlito"/>
                <a:cs typeface="Carlito"/>
              </a:rPr>
              <a:t>street;  private </a:t>
            </a:r>
            <a:r>
              <a:rPr sz="1500" b="1" spc="-5" dirty="0">
                <a:latin typeface="Carlito"/>
                <a:cs typeface="Carlito"/>
              </a:rPr>
              <a:t>string city;  </a:t>
            </a:r>
            <a:r>
              <a:rPr sz="1500" b="1" spc="-10" dirty="0">
                <a:latin typeface="Carlito"/>
                <a:cs typeface="Carlito"/>
              </a:rPr>
              <a:t>private </a:t>
            </a:r>
            <a:r>
              <a:rPr sz="1500" b="1" spc="-5" dirty="0">
                <a:latin typeface="Carlito"/>
                <a:cs typeface="Carlito"/>
              </a:rPr>
              <a:t>string </a:t>
            </a:r>
            <a:r>
              <a:rPr sz="1500" b="1" spc="-15" dirty="0">
                <a:latin typeface="Carlito"/>
                <a:cs typeface="Carlito"/>
              </a:rPr>
              <a:t>state  </a:t>
            </a:r>
            <a:r>
              <a:rPr sz="1500" b="1" spc="-10" dirty="0">
                <a:latin typeface="Carlito"/>
                <a:cs typeface="Carlito"/>
              </a:rPr>
              <a:t>private </a:t>
            </a:r>
            <a:r>
              <a:rPr sz="1500" b="1" spc="-5" dirty="0">
                <a:latin typeface="Carlito"/>
                <a:cs typeface="Carlito"/>
              </a:rPr>
              <a:t>string</a:t>
            </a:r>
            <a:r>
              <a:rPr sz="1500" b="1" spc="-45" dirty="0">
                <a:latin typeface="Carlito"/>
                <a:cs typeface="Carlito"/>
              </a:rPr>
              <a:t> </a:t>
            </a:r>
            <a:r>
              <a:rPr sz="1500" b="1" spc="-5" dirty="0">
                <a:latin typeface="Carlito"/>
                <a:cs typeface="Carlito"/>
              </a:rPr>
              <a:t>country;  </a:t>
            </a:r>
            <a:r>
              <a:rPr sz="1500" b="1" spc="-10" dirty="0">
                <a:latin typeface="Carlito"/>
                <a:cs typeface="Carlito"/>
              </a:rPr>
              <a:t>private </a:t>
            </a:r>
            <a:r>
              <a:rPr sz="1500" b="1" spc="-5" dirty="0">
                <a:latin typeface="Carlito"/>
                <a:cs typeface="Carlito"/>
              </a:rPr>
              <a:t>string </a:t>
            </a:r>
            <a:r>
              <a:rPr sz="1500" b="1" dirty="0">
                <a:latin typeface="Carlito"/>
                <a:cs typeface="Carlito"/>
              </a:rPr>
              <a:t>zip;</a:t>
            </a: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Carlito"/>
                <a:cs typeface="Carlito"/>
              </a:rPr>
              <a:t>// </a:t>
            </a:r>
            <a:r>
              <a:rPr sz="1500" b="1" spc="-5" dirty="0">
                <a:latin typeface="Carlito"/>
                <a:cs typeface="Carlito"/>
              </a:rPr>
              <a:t>method</a:t>
            </a:r>
            <a:r>
              <a:rPr sz="1500" b="1" spc="-10" dirty="0">
                <a:latin typeface="Carlito"/>
                <a:cs typeface="Carlito"/>
              </a:rPr>
              <a:t> </a:t>
            </a:r>
            <a:r>
              <a:rPr sz="1500" b="1" spc="-5" dirty="0">
                <a:latin typeface="Carlito"/>
                <a:cs typeface="Carlito"/>
              </a:rPr>
              <a:t>implementations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102608" y="2607564"/>
            <a:ext cx="1582420" cy="368935"/>
          </a:xfrm>
          <a:custGeom>
            <a:avLst/>
            <a:gdLst/>
            <a:ahLst/>
            <a:cxnLst/>
            <a:rect l="l" t="t" r="r" b="b"/>
            <a:pathLst>
              <a:path w="1582420" h="368935">
                <a:moveTo>
                  <a:pt x="1581912" y="0"/>
                </a:moveTo>
                <a:lnTo>
                  <a:pt x="0" y="0"/>
                </a:lnTo>
                <a:lnTo>
                  <a:pt x="0" y="368808"/>
                </a:lnTo>
                <a:lnTo>
                  <a:pt x="1581912" y="368808"/>
                </a:lnTo>
                <a:lnTo>
                  <a:pt x="15819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81602" y="2634741"/>
            <a:ext cx="1198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Arial"/>
                <a:cs typeface="Arial"/>
              </a:rPr>
              <a:t>A</a:t>
            </a:r>
            <a:r>
              <a:rPr sz="1800" b="1" dirty="0">
                <a:latin typeface="Arial"/>
                <a:cs typeface="Arial"/>
              </a:rPr>
              <a:t>d</a:t>
            </a:r>
            <a:r>
              <a:rPr sz="1800" b="1" spc="5" dirty="0">
                <a:latin typeface="Arial"/>
                <a:cs typeface="Arial"/>
              </a:rPr>
              <a:t>d</a:t>
            </a:r>
            <a:r>
              <a:rPr sz="1800" b="1" spc="-5" dirty="0">
                <a:latin typeface="Arial"/>
                <a:cs typeface="Arial"/>
              </a:rPr>
              <a:t>r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5" dirty="0">
                <a:latin typeface="Arial"/>
                <a:cs typeface="Arial"/>
              </a:rPr>
              <a:t>s</a:t>
            </a:r>
            <a:r>
              <a:rPr sz="1800" b="1" spc="-15" dirty="0">
                <a:latin typeface="Arial"/>
                <a:cs typeface="Arial"/>
              </a:rPr>
              <a:t>s</a:t>
            </a:r>
            <a:r>
              <a:rPr sz="1800" b="1" dirty="0">
                <a:latin typeface="Arial"/>
                <a:cs typeface="Arial"/>
              </a:rPr>
              <a:t>Im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67705" y="2669096"/>
            <a:ext cx="203835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latin typeface="Arial"/>
                <a:cs typeface="Arial"/>
              </a:rPr>
              <a:t>pl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051" y="2351532"/>
            <a:ext cx="6045835" cy="4277995"/>
            <a:chOff x="35051" y="2351532"/>
            <a:chExt cx="6045835" cy="4277995"/>
          </a:xfrm>
        </p:grpSpPr>
        <p:sp>
          <p:nvSpPr>
            <p:cNvPr id="20" name="object 20"/>
            <p:cNvSpPr/>
            <p:nvPr/>
          </p:nvSpPr>
          <p:spPr>
            <a:xfrm>
              <a:off x="5487923" y="2351532"/>
              <a:ext cx="592836" cy="6781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57550" y="2503932"/>
              <a:ext cx="1651000" cy="969010"/>
            </a:xfrm>
            <a:custGeom>
              <a:avLst/>
              <a:gdLst/>
              <a:ahLst/>
              <a:cxnLst/>
              <a:rect l="l" t="t" r="r" b="b"/>
              <a:pathLst>
                <a:path w="1651000" h="969010">
                  <a:moveTo>
                    <a:pt x="86867" y="881633"/>
                  </a:moveTo>
                  <a:lnTo>
                    <a:pt x="0" y="925067"/>
                  </a:lnTo>
                  <a:lnTo>
                    <a:pt x="86867" y="968501"/>
                  </a:lnTo>
                  <a:lnTo>
                    <a:pt x="86867" y="939545"/>
                  </a:lnTo>
                  <a:lnTo>
                    <a:pt x="72389" y="939545"/>
                  </a:lnTo>
                  <a:lnTo>
                    <a:pt x="72389" y="910589"/>
                  </a:lnTo>
                  <a:lnTo>
                    <a:pt x="86867" y="910589"/>
                  </a:lnTo>
                  <a:lnTo>
                    <a:pt x="86867" y="881633"/>
                  </a:lnTo>
                  <a:close/>
                </a:path>
                <a:path w="1651000" h="969010">
                  <a:moveTo>
                    <a:pt x="86867" y="910589"/>
                  </a:moveTo>
                  <a:lnTo>
                    <a:pt x="72389" y="910589"/>
                  </a:lnTo>
                  <a:lnTo>
                    <a:pt x="72389" y="939545"/>
                  </a:lnTo>
                  <a:lnTo>
                    <a:pt x="86867" y="939545"/>
                  </a:lnTo>
                  <a:lnTo>
                    <a:pt x="86867" y="910589"/>
                  </a:lnTo>
                  <a:close/>
                </a:path>
                <a:path w="1651000" h="969010">
                  <a:moveTo>
                    <a:pt x="407924" y="910589"/>
                  </a:moveTo>
                  <a:lnTo>
                    <a:pt x="86867" y="910589"/>
                  </a:lnTo>
                  <a:lnTo>
                    <a:pt x="86867" y="939545"/>
                  </a:lnTo>
                  <a:lnTo>
                    <a:pt x="430402" y="939545"/>
                  </a:lnTo>
                  <a:lnTo>
                    <a:pt x="436879" y="933068"/>
                  </a:lnTo>
                  <a:lnTo>
                    <a:pt x="436879" y="925067"/>
                  </a:lnTo>
                  <a:lnTo>
                    <a:pt x="407924" y="925067"/>
                  </a:lnTo>
                  <a:lnTo>
                    <a:pt x="407924" y="910589"/>
                  </a:lnTo>
                  <a:close/>
                </a:path>
                <a:path w="1651000" h="969010">
                  <a:moveTo>
                    <a:pt x="1644141" y="0"/>
                  </a:moveTo>
                  <a:lnTo>
                    <a:pt x="414400" y="0"/>
                  </a:lnTo>
                  <a:lnTo>
                    <a:pt x="407924" y="6476"/>
                  </a:lnTo>
                  <a:lnTo>
                    <a:pt x="407924" y="925067"/>
                  </a:lnTo>
                  <a:lnTo>
                    <a:pt x="422401" y="910589"/>
                  </a:lnTo>
                  <a:lnTo>
                    <a:pt x="436879" y="910589"/>
                  </a:lnTo>
                  <a:lnTo>
                    <a:pt x="436879" y="28955"/>
                  </a:lnTo>
                  <a:lnTo>
                    <a:pt x="422401" y="28955"/>
                  </a:lnTo>
                  <a:lnTo>
                    <a:pt x="436879" y="14477"/>
                  </a:lnTo>
                  <a:lnTo>
                    <a:pt x="1650619" y="14477"/>
                  </a:lnTo>
                  <a:lnTo>
                    <a:pt x="1650619" y="6476"/>
                  </a:lnTo>
                  <a:lnTo>
                    <a:pt x="1644141" y="0"/>
                  </a:lnTo>
                  <a:close/>
                </a:path>
                <a:path w="1651000" h="969010">
                  <a:moveTo>
                    <a:pt x="436879" y="910589"/>
                  </a:moveTo>
                  <a:lnTo>
                    <a:pt x="422401" y="910589"/>
                  </a:lnTo>
                  <a:lnTo>
                    <a:pt x="407924" y="925067"/>
                  </a:lnTo>
                  <a:lnTo>
                    <a:pt x="436879" y="925067"/>
                  </a:lnTo>
                  <a:lnTo>
                    <a:pt x="436879" y="910589"/>
                  </a:lnTo>
                  <a:close/>
                </a:path>
                <a:path w="1651000" h="969010">
                  <a:moveTo>
                    <a:pt x="1621663" y="14477"/>
                  </a:moveTo>
                  <a:lnTo>
                    <a:pt x="1621663" y="243077"/>
                  </a:lnTo>
                  <a:lnTo>
                    <a:pt x="1650619" y="243077"/>
                  </a:lnTo>
                  <a:lnTo>
                    <a:pt x="1650619" y="28955"/>
                  </a:lnTo>
                  <a:lnTo>
                    <a:pt x="1636140" y="28955"/>
                  </a:lnTo>
                  <a:lnTo>
                    <a:pt x="1621663" y="14477"/>
                  </a:lnTo>
                  <a:close/>
                </a:path>
                <a:path w="1651000" h="969010">
                  <a:moveTo>
                    <a:pt x="436879" y="14477"/>
                  </a:moveTo>
                  <a:lnTo>
                    <a:pt x="422401" y="28955"/>
                  </a:lnTo>
                  <a:lnTo>
                    <a:pt x="436879" y="28955"/>
                  </a:lnTo>
                  <a:lnTo>
                    <a:pt x="436879" y="14477"/>
                  </a:lnTo>
                  <a:close/>
                </a:path>
                <a:path w="1651000" h="969010">
                  <a:moveTo>
                    <a:pt x="1621663" y="14477"/>
                  </a:moveTo>
                  <a:lnTo>
                    <a:pt x="436879" y="14477"/>
                  </a:lnTo>
                  <a:lnTo>
                    <a:pt x="436879" y="28955"/>
                  </a:lnTo>
                  <a:lnTo>
                    <a:pt x="1621663" y="28955"/>
                  </a:lnTo>
                  <a:lnTo>
                    <a:pt x="1621663" y="14477"/>
                  </a:lnTo>
                  <a:close/>
                </a:path>
                <a:path w="1651000" h="969010">
                  <a:moveTo>
                    <a:pt x="1650619" y="14477"/>
                  </a:moveTo>
                  <a:lnTo>
                    <a:pt x="1621663" y="14477"/>
                  </a:lnTo>
                  <a:lnTo>
                    <a:pt x="1636140" y="28955"/>
                  </a:lnTo>
                  <a:lnTo>
                    <a:pt x="1650619" y="28955"/>
                  </a:lnTo>
                  <a:lnTo>
                    <a:pt x="1650619" y="144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051" y="5705855"/>
              <a:ext cx="5453380" cy="923925"/>
            </a:xfrm>
            <a:custGeom>
              <a:avLst/>
              <a:gdLst/>
              <a:ahLst/>
              <a:cxnLst/>
              <a:rect l="l" t="t" r="r" b="b"/>
              <a:pathLst>
                <a:path w="5453380" h="923925">
                  <a:moveTo>
                    <a:pt x="5452872" y="0"/>
                  </a:moveTo>
                  <a:lnTo>
                    <a:pt x="0" y="0"/>
                  </a:lnTo>
                  <a:lnTo>
                    <a:pt x="0" y="923544"/>
                  </a:lnTo>
                  <a:lnTo>
                    <a:pt x="5452872" y="923544"/>
                  </a:lnTo>
                  <a:lnTo>
                    <a:pt x="5452872" y="0"/>
                  </a:lnTo>
                  <a:close/>
                </a:path>
              </a:pathLst>
            </a:custGeom>
            <a:solidFill>
              <a:srgbClr val="99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3792" y="5734303"/>
            <a:ext cx="5209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IoC container </a:t>
            </a:r>
            <a:r>
              <a:rPr sz="1800" b="1" spc="-5" dirty="0">
                <a:latin typeface="Arial"/>
                <a:cs typeface="Arial"/>
              </a:rPr>
              <a:t>creates instance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5" dirty="0">
                <a:latin typeface="Arial"/>
                <a:cs typeface="Arial"/>
              </a:rPr>
              <a:t>dependency  class, </a:t>
            </a:r>
            <a:r>
              <a:rPr sz="1800" b="1" spc="-10" dirty="0">
                <a:latin typeface="Arial"/>
                <a:cs typeface="Arial"/>
              </a:rPr>
              <a:t>Address </a:t>
            </a:r>
            <a:r>
              <a:rPr sz="1800" b="1" dirty="0">
                <a:latin typeface="Arial"/>
                <a:cs typeface="Arial"/>
              </a:rPr>
              <a:t>and </a:t>
            </a:r>
            <a:r>
              <a:rPr sz="1800" b="1" spc="-5" dirty="0">
                <a:latin typeface="Arial"/>
                <a:cs typeface="Arial"/>
              </a:rPr>
              <a:t>passes </a:t>
            </a:r>
            <a:r>
              <a:rPr sz="1800" b="1" dirty="0">
                <a:latin typeface="Arial"/>
                <a:cs typeface="Arial"/>
              </a:rPr>
              <a:t>to the </a:t>
            </a:r>
            <a:r>
              <a:rPr sz="1800" b="1" spc="-5" dirty="0">
                <a:latin typeface="Arial"/>
                <a:cs typeface="Arial"/>
              </a:rPr>
              <a:t>setter </a:t>
            </a:r>
            <a:r>
              <a:rPr sz="1800" b="1" dirty="0">
                <a:latin typeface="Arial"/>
                <a:cs typeface="Arial"/>
              </a:rPr>
              <a:t>method  of dependent </a:t>
            </a:r>
            <a:r>
              <a:rPr sz="1800" b="1" spc="-5" dirty="0">
                <a:latin typeface="Arial"/>
                <a:cs typeface="Arial"/>
              </a:rPr>
              <a:t>class,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Customer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12724" y="2314797"/>
            <a:ext cx="2345055" cy="790575"/>
            <a:chOff x="6812724" y="2314797"/>
            <a:chExt cx="2345055" cy="790575"/>
          </a:xfrm>
        </p:grpSpPr>
        <p:sp>
          <p:nvSpPr>
            <p:cNvPr id="25" name="object 25"/>
            <p:cNvSpPr/>
            <p:nvPr/>
          </p:nvSpPr>
          <p:spPr>
            <a:xfrm>
              <a:off x="6825741" y="2327814"/>
              <a:ext cx="2319020" cy="764540"/>
            </a:xfrm>
            <a:custGeom>
              <a:avLst/>
              <a:gdLst/>
              <a:ahLst/>
              <a:cxnLst/>
              <a:rect l="l" t="t" r="r" b="b"/>
              <a:pathLst>
                <a:path w="2319020" h="764539">
                  <a:moveTo>
                    <a:pt x="1373839" y="0"/>
                  </a:moveTo>
                  <a:lnTo>
                    <a:pt x="1317038" y="603"/>
                  </a:lnTo>
                  <a:lnTo>
                    <a:pt x="1260115" y="2582"/>
                  </a:lnTo>
                  <a:lnTo>
                    <a:pt x="1203214" y="5958"/>
                  </a:lnTo>
                  <a:lnTo>
                    <a:pt x="1146484" y="10754"/>
                  </a:lnTo>
                  <a:lnTo>
                    <a:pt x="1090072" y="16991"/>
                  </a:lnTo>
                  <a:lnTo>
                    <a:pt x="1034125" y="24692"/>
                  </a:lnTo>
                  <a:lnTo>
                    <a:pt x="978788" y="33877"/>
                  </a:lnTo>
                  <a:lnTo>
                    <a:pt x="912525" y="47075"/>
                  </a:lnTo>
                  <a:lnTo>
                    <a:pt x="849984" y="62030"/>
                  </a:lnTo>
                  <a:lnTo>
                    <a:pt x="791271" y="78631"/>
                  </a:lnTo>
                  <a:lnTo>
                    <a:pt x="736489" y="96767"/>
                  </a:lnTo>
                  <a:lnTo>
                    <a:pt x="685744" y="116326"/>
                  </a:lnTo>
                  <a:lnTo>
                    <a:pt x="639140" y="137199"/>
                  </a:lnTo>
                  <a:lnTo>
                    <a:pt x="596782" y="159273"/>
                  </a:lnTo>
                  <a:lnTo>
                    <a:pt x="558774" y="182438"/>
                  </a:lnTo>
                  <a:lnTo>
                    <a:pt x="525221" y="206583"/>
                  </a:lnTo>
                  <a:lnTo>
                    <a:pt x="496227" y="231597"/>
                  </a:lnTo>
                  <a:lnTo>
                    <a:pt x="452336" y="283788"/>
                  </a:lnTo>
                  <a:lnTo>
                    <a:pt x="427938" y="338122"/>
                  </a:lnTo>
                  <a:lnTo>
                    <a:pt x="423310" y="365815"/>
                  </a:lnTo>
                  <a:lnTo>
                    <a:pt x="423869" y="393712"/>
                  </a:lnTo>
                  <a:lnTo>
                    <a:pt x="440965" y="449669"/>
                  </a:lnTo>
                  <a:lnTo>
                    <a:pt x="480065" y="505106"/>
                  </a:lnTo>
                  <a:lnTo>
                    <a:pt x="508126" y="532352"/>
                  </a:lnTo>
                  <a:lnTo>
                    <a:pt x="0" y="764127"/>
                  </a:lnTo>
                  <a:lnTo>
                    <a:pt x="717930" y="649319"/>
                  </a:lnTo>
                  <a:lnTo>
                    <a:pt x="758841" y="663898"/>
                  </a:lnTo>
                  <a:lnTo>
                    <a:pt x="801440" y="677405"/>
                  </a:lnTo>
                  <a:lnTo>
                    <a:pt x="845602" y="689831"/>
                  </a:lnTo>
                  <a:lnTo>
                    <a:pt x="891200" y="701167"/>
                  </a:lnTo>
                  <a:lnTo>
                    <a:pt x="938108" y="711406"/>
                  </a:lnTo>
                  <a:lnTo>
                    <a:pt x="986199" y="720539"/>
                  </a:lnTo>
                  <a:lnTo>
                    <a:pt x="1035346" y="728558"/>
                  </a:lnTo>
                  <a:lnTo>
                    <a:pt x="1085422" y="735454"/>
                  </a:lnTo>
                  <a:lnTo>
                    <a:pt x="1136302" y="741219"/>
                  </a:lnTo>
                  <a:lnTo>
                    <a:pt x="1187858" y="745845"/>
                  </a:lnTo>
                  <a:lnTo>
                    <a:pt x="1239963" y="749323"/>
                  </a:lnTo>
                  <a:lnTo>
                    <a:pt x="1292492" y="751646"/>
                  </a:lnTo>
                  <a:lnTo>
                    <a:pt x="1345317" y="752805"/>
                  </a:lnTo>
                  <a:lnTo>
                    <a:pt x="1398312" y="752791"/>
                  </a:lnTo>
                  <a:lnTo>
                    <a:pt x="1451350" y="751597"/>
                  </a:lnTo>
                  <a:lnTo>
                    <a:pt x="1504305" y="749213"/>
                  </a:lnTo>
                  <a:lnTo>
                    <a:pt x="1557049" y="745632"/>
                  </a:lnTo>
                  <a:lnTo>
                    <a:pt x="1609457" y="740846"/>
                  </a:lnTo>
                  <a:lnTo>
                    <a:pt x="1661402" y="734845"/>
                  </a:lnTo>
                  <a:lnTo>
                    <a:pt x="1712756" y="727622"/>
                  </a:lnTo>
                  <a:lnTo>
                    <a:pt x="1763394" y="719169"/>
                  </a:lnTo>
                  <a:lnTo>
                    <a:pt x="1829658" y="705971"/>
                  </a:lnTo>
                  <a:lnTo>
                    <a:pt x="1892199" y="691016"/>
                  </a:lnTo>
                  <a:lnTo>
                    <a:pt x="1950912" y="674415"/>
                  </a:lnTo>
                  <a:lnTo>
                    <a:pt x="2005694" y="656279"/>
                  </a:lnTo>
                  <a:lnTo>
                    <a:pt x="2056439" y="636720"/>
                  </a:lnTo>
                  <a:lnTo>
                    <a:pt x="2103043" y="615847"/>
                  </a:lnTo>
                  <a:lnTo>
                    <a:pt x="2145401" y="593773"/>
                  </a:lnTo>
                  <a:lnTo>
                    <a:pt x="2183409" y="570608"/>
                  </a:lnTo>
                  <a:lnTo>
                    <a:pt x="2216962" y="546463"/>
                  </a:lnTo>
                  <a:lnTo>
                    <a:pt x="2245956" y="521449"/>
                  </a:lnTo>
                  <a:lnTo>
                    <a:pt x="2289847" y="469258"/>
                  </a:lnTo>
                  <a:lnTo>
                    <a:pt x="2314245" y="414924"/>
                  </a:lnTo>
                  <a:lnTo>
                    <a:pt x="2318873" y="387231"/>
                  </a:lnTo>
                  <a:lnTo>
                    <a:pt x="2318314" y="359334"/>
                  </a:lnTo>
                  <a:lnTo>
                    <a:pt x="2301218" y="303377"/>
                  </a:lnTo>
                  <a:lnTo>
                    <a:pt x="2262118" y="247940"/>
                  </a:lnTo>
                  <a:lnTo>
                    <a:pt x="2234056" y="220694"/>
                  </a:lnTo>
                  <a:lnTo>
                    <a:pt x="2178097" y="178928"/>
                  </a:lnTo>
                  <a:lnTo>
                    <a:pt x="2111058" y="141085"/>
                  </a:lnTo>
                  <a:lnTo>
                    <a:pt x="2073751" y="123689"/>
                  </a:lnTo>
                  <a:lnTo>
                    <a:pt x="2034116" y="107339"/>
                  </a:lnTo>
                  <a:lnTo>
                    <a:pt x="1992299" y="92058"/>
                  </a:lnTo>
                  <a:lnTo>
                    <a:pt x="1948448" y="77867"/>
                  </a:lnTo>
                  <a:lnTo>
                    <a:pt x="1902709" y="64788"/>
                  </a:lnTo>
                  <a:lnTo>
                    <a:pt x="1855229" y="52844"/>
                  </a:lnTo>
                  <a:lnTo>
                    <a:pt x="1806155" y="42055"/>
                  </a:lnTo>
                  <a:lnTo>
                    <a:pt x="1755635" y="32445"/>
                  </a:lnTo>
                  <a:lnTo>
                    <a:pt x="1703816" y="24034"/>
                  </a:lnTo>
                  <a:lnTo>
                    <a:pt x="1650843" y="16846"/>
                  </a:lnTo>
                  <a:lnTo>
                    <a:pt x="1596866" y="10901"/>
                  </a:lnTo>
                  <a:lnTo>
                    <a:pt x="1542029" y="6222"/>
                  </a:lnTo>
                  <a:lnTo>
                    <a:pt x="1486481" y="2831"/>
                  </a:lnTo>
                  <a:lnTo>
                    <a:pt x="1430369" y="749"/>
                  </a:lnTo>
                  <a:lnTo>
                    <a:pt x="137383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25741" y="2327814"/>
              <a:ext cx="2319020" cy="764540"/>
            </a:xfrm>
            <a:custGeom>
              <a:avLst/>
              <a:gdLst/>
              <a:ahLst/>
              <a:cxnLst/>
              <a:rect l="l" t="t" r="r" b="b"/>
              <a:pathLst>
                <a:path w="2319020" h="764539">
                  <a:moveTo>
                    <a:pt x="0" y="764127"/>
                  </a:moveTo>
                  <a:lnTo>
                    <a:pt x="508126" y="532352"/>
                  </a:lnTo>
                  <a:lnTo>
                    <a:pt x="480065" y="505106"/>
                  </a:lnTo>
                  <a:lnTo>
                    <a:pt x="457712" y="477508"/>
                  </a:lnTo>
                  <a:lnTo>
                    <a:pt x="440965" y="449669"/>
                  </a:lnTo>
                  <a:lnTo>
                    <a:pt x="429719" y="421700"/>
                  </a:lnTo>
                  <a:lnTo>
                    <a:pt x="423869" y="393712"/>
                  </a:lnTo>
                  <a:lnTo>
                    <a:pt x="423310" y="365815"/>
                  </a:lnTo>
                  <a:lnTo>
                    <a:pt x="427938" y="338122"/>
                  </a:lnTo>
                  <a:lnTo>
                    <a:pt x="452336" y="283788"/>
                  </a:lnTo>
                  <a:lnTo>
                    <a:pt x="496227" y="231597"/>
                  </a:lnTo>
                  <a:lnTo>
                    <a:pt x="525221" y="206583"/>
                  </a:lnTo>
                  <a:lnTo>
                    <a:pt x="558774" y="182438"/>
                  </a:lnTo>
                  <a:lnTo>
                    <a:pt x="596782" y="159273"/>
                  </a:lnTo>
                  <a:lnTo>
                    <a:pt x="639140" y="137199"/>
                  </a:lnTo>
                  <a:lnTo>
                    <a:pt x="685744" y="116326"/>
                  </a:lnTo>
                  <a:lnTo>
                    <a:pt x="736489" y="96767"/>
                  </a:lnTo>
                  <a:lnTo>
                    <a:pt x="791271" y="78631"/>
                  </a:lnTo>
                  <a:lnTo>
                    <a:pt x="849984" y="62030"/>
                  </a:lnTo>
                  <a:lnTo>
                    <a:pt x="912525" y="47075"/>
                  </a:lnTo>
                  <a:lnTo>
                    <a:pt x="978788" y="33877"/>
                  </a:lnTo>
                  <a:lnTo>
                    <a:pt x="1034125" y="24692"/>
                  </a:lnTo>
                  <a:lnTo>
                    <a:pt x="1090072" y="16991"/>
                  </a:lnTo>
                  <a:lnTo>
                    <a:pt x="1146484" y="10754"/>
                  </a:lnTo>
                  <a:lnTo>
                    <a:pt x="1203214" y="5958"/>
                  </a:lnTo>
                  <a:lnTo>
                    <a:pt x="1260115" y="2582"/>
                  </a:lnTo>
                  <a:lnTo>
                    <a:pt x="1317038" y="603"/>
                  </a:lnTo>
                  <a:lnTo>
                    <a:pt x="1373839" y="0"/>
                  </a:lnTo>
                  <a:lnTo>
                    <a:pt x="1430369" y="749"/>
                  </a:lnTo>
                  <a:lnTo>
                    <a:pt x="1486481" y="2831"/>
                  </a:lnTo>
                  <a:lnTo>
                    <a:pt x="1542029" y="6222"/>
                  </a:lnTo>
                  <a:lnTo>
                    <a:pt x="1596866" y="10901"/>
                  </a:lnTo>
                  <a:lnTo>
                    <a:pt x="1650843" y="16846"/>
                  </a:lnTo>
                  <a:lnTo>
                    <a:pt x="1703816" y="24034"/>
                  </a:lnTo>
                  <a:lnTo>
                    <a:pt x="1755635" y="32445"/>
                  </a:lnTo>
                  <a:lnTo>
                    <a:pt x="1806155" y="42055"/>
                  </a:lnTo>
                  <a:lnTo>
                    <a:pt x="1855229" y="52844"/>
                  </a:lnTo>
                  <a:lnTo>
                    <a:pt x="1902709" y="64788"/>
                  </a:lnTo>
                  <a:lnTo>
                    <a:pt x="1948448" y="77867"/>
                  </a:lnTo>
                  <a:lnTo>
                    <a:pt x="1992299" y="92058"/>
                  </a:lnTo>
                  <a:lnTo>
                    <a:pt x="2034116" y="107339"/>
                  </a:lnTo>
                  <a:lnTo>
                    <a:pt x="2073751" y="123689"/>
                  </a:lnTo>
                  <a:lnTo>
                    <a:pt x="2111058" y="141085"/>
                  </a:lnTo>
                  <a:lnTo>
                    <a:pt x="2145889" y="159505"/>
                  </a:lnTo>
                  <a:lnTo>
                    <a:pt x="2207535" y="199332"/>
                  </a:lnTo>
                  <a:lnTo>
                    <a:pt x="2262118" y="247940"/>
                  </a:lnTo>
                  <a:lnTo>
                    <a:pt x="2301218" y="303377"/>
                  </a:lnTo>
                  <a:lnTo>
                    <a:pt x="2318314" y="359334"/>
                  </a:lnTo>
                  <a:lnTo>
                    <a:pt x="2318873" y="387231"/>
                  </a:lnTo>
                  <a:lnTo>
                    <a:pt x="2314245" y="414924"/>
                  </a:lnTo>
                  <a:lnTo>
                    <a:pt x="2289847" y="469258"/>
                  </a:lnTo>
                  <a:lnTo>
                    <a:pt x="2245956" y="521449"/>
                  </a:lnTo>
                  <a:lnTo>
                    <a:pt x="2216962" y="546463"/>
                  </a:lnTo>
                  <a:lnTo>
                    <a:pt x="2183409" y="570608"/>
                  </a:lnTo>
                  <a:lnTo>
                    <a:pt x="2145401" y="593773"/>
                  </a:lnTo>
                  <a:lnTo>
                    <a:pt x="2103043" y="615847"/>
                  </a:lnTo>
                  <a:lnTo>
                    <a:pt x="2056439" y="636720"/>
                  </a:lnTo>
                  <a:lnTo>
                    <a:pt x="2005694" y="656279"/>
                  </a:lnTo>
                  <a:lnTo>
                    <a:pt x="1950912" y="674415"/>
                  </a:lnTo>
                  <a:lnTo>
                    <a:pt x="1892199" y="691016"/>
                  </a:lnTo>
                  <a:lnTo>
                    <a:pt x="1829658" y="705971"/>
                  </a:lnTo>
                  <a:lnTo>
                    <a:pt x="1763394" y="719169"/>
                  </a:lnTo>
                  <a:lnTo>
                    <a:pt x="1712756" y="727622"/>
                  </a:lnTo>
                  <a:lnTo>
                    <a:pt x="1661402" y="734845"/>
                  </a:lnTo>
                  <a:lnTo>
                    <a:pt x="1609457" y="740846"/>
                  </a:lnTo>
                  <a:lnTo>
                    <a:pt x="1557049" y="745632"/>
                  </a:lnTo>
                  <a:lnTo>
                    <a:pt x="1504305" y="749213"/>
                  </a:lnTo>
                  <a:lnTo>
                    <a:pt x="1451350" y="751597"/>
                  </a:lnTo>
                  <a:lnTo>
                    <a:pt x="1398312" y="752791"/>
                  </a:lnTo>
                  <a:lnTo>
                    <a:pt x="1345317" y="752805"/>
                  </a:lnTo>
                  <a:lnTo>
                    <a:pt x="1292492" y="751646"/>
                  </a:lnTo>
                  <a:lnTo>
                    <a:pt x="1239963" y="749323"/>
                  </a:lnTo>
                  <a:lnTo>
                    <a:pt x="1187858" y="745845"/>
                  </a:lnTo>
                  <a:lnTo>
                    <a:pt x="1136302" y="741219"/>
                  </a:lnTo>
                  <a:lnTo>
                    <a:pt x="1085422" y="735454"/>
                  </a:lnTo>
                  <a:lnTo>
                    <a:pt x="1035346" y="728558"/>
                  </a:lnTo>
                  <a:lnTo>
                    <a:pt x="986199" y="720539"/>
                  </a:lnTo>
                  <a:lnTo>
                    <a:pt x="938108" y="711406"/>
                  </a:lnTo>
                  <a:lnTo>
                    <a:pt x="891200" y="701167"/>
                  </a:lnTo>
                  <a:lnTo>
                    <a:pt x="845602" y="689831"/>
                  </a:lnTo>
                  <a:lnTo>
                    <a:pt x="801440" y="677405"/>
                  </a:lnTo>
                  <a:lnTo>
                    <a:pt x="758841" y="663898"/>
                  </a:lnTo>
                  <a:lnTo>
                    <a:pt x="717930" y="649319"/>
                  </a:lnTo>
                  <a:lnTo>
                    <a:pt x="0" y="764127"/>
                  </a:lnTo>
                  <a:close/>
                </a:path>
              </a:pathLst>
            </a:custGeom>
            <a:ln w="25908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606030" y="2401570"/>
            <a:ext cx="11836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rlito"/>
                <a:cs typeface="Carlito"/>
              </a:rPr>
              <a:t>dependency</a:t>
            </a:r>
            <a:endParaRPr sz="16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class</a:t>
            </a:r>
            <a:endParaRPr sz="1600" dirty="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64326" y="605079"/>
            <a:ext cx="2597785" cy="835660"/>
            <a:chOff x="6164326" y="605079"/>
            <a:chExt cx="2597785" cy="835660"/>
          </a:xfrm>
        </p:grpSpPr>
        <p:sp>
          <p:nvSpPr>
            <p:cNvPr id="29" name="object 29"/>
            <p:cNvSpPr/>
            <p:nvPr/>
          </p:nvSpPr>
          <p:spPr>
            <a:xfrm>
              <a:off x="6177280" y="618033"/>
              <a:ext cx="2571750" cy="810260"/>
            </a:xfrm>
            <a:custGeom>
              <a:avLst/>
              <a:gdLst/>
              <a:ahLst/>
              <a:cxnLst/>
              <a:rect l="l" t="t" r="r" b="b"/>
              <a:pathLst>
                <a:path w="2571750" h="810260">
                  <a:moveTo>
                    <a:pt x="1649841" y="0"/>
                  </a:moveTo>
                  <a:lnTo>
                    <a:pt x="1593013" y="30"/>
                  </a:lnTo>
                  <a:lnTo>
                    <a:pt x="1535974" y="1430"/>
                  </a:lnTo>
                  <a:lnTo>
                    <a:pt x="1478871" y="4223"/>
                  </a:lnTo>
                  <a:lnTo>
                    <a:pt x="1421850" y="8433"/>
                  </a:lnTo>
                  <a:lnTo>
                    <a:pt x="1365054" y="14082"/>
                  </a:lnTo>
                  <a:lnTo>
                    <a:pt x="1308632" y="21195"/>
                  </a:lnTo>
                  <a:lnTo>
                    <a:pt x="1252727" y="29793"/>
                  </a:lnTo>
                  <a:lnTo>
                    <a:pt x="1185661" y="42317"/>
                  </a:lnTo>
                  <a:lnTo>
                    <a:pt x="1122203" y="56628"/>
                  </a:lnTo>
                  <a:lnTo>
                    <a:pt x="1062466" y="72617"/>
                  </a:lnTo>
                  <a:lnTo>
                    <a:pt x="1006561" y="90175"/>
                  </a:lnTo>
                  <a:lnTo>
                    <a:pt x="954601" y="109191"/>
                  </a:lnTo>
                  <a:lnTo>
                    <a:pt x="906697" y="129557"/>
                  </a:lnTo>
                  <a:lnTo>
                    <a:pt x="862960" y="151163"/>
                  </a:lnTo>
                  <a:lnTo>
                    <a:pt x="823502" y="173898"/>
                  </a:lnTo>
                  <a:lnTo>
                    <a:pt x="788436" y="197654"/>
                  </a:lnTo>
                  <a:lnTo>
                    <a:pt x="757873" y="222321"/>
                  </a:lnTo>
                  <a:lnTo>
                    <a:pt x="710702" y="273949"/>
                  </a:lnTo>
                  <a:lnTo>
                    <a:pt x="682883" y="327904"/>
                  </a:lnTo>
                  <a:lnTo>
                    <a:pt x="675311" y="383312"/>
                  </a:lnTo>
                  <a:lnTo>
                    <a:pt x="679396" y="411286"/>
                  </a:lnTo>
                  <a:lnTo>
                    <a:pt x="688879" y="439294"/>
                  </a:lnTo>
                  <a:lnTo>
                    <a:pt x="703869" y="467226"/>
                  </a:lnTo>
                  <a:lnTo>
                    <a:pt x="724480" y="494973"/>
                  </a:lnTo>
                  <a:lnTo>
                    <a:pt x="750824" y="522426"/>
                  </a:lnTo>
                  <a:lnTo>
                    <a:pt x="0" y="809700"/>
                  </a:lnTo>
                  <a:lnTo>
                    <a:pt x="953135" y="641298"/>
                  </a:lnTo>
                  <a:lnTo>
                    <a:pt x="993099" y="656234"/>
                  </a:lnTo>
                  <a:lnTo>
                    <a:pt x="1034820" y="670120"/>
                  </a:lnTo>
                  <a:lnTo>
                    <a:pt x="1078173" y="682946"/>
                  </a:lnTo>
                  <a:lnTo>
                    <a:pt x="1123032" y="694703"/>
                  </a:lnTo>
                  <a:lnTo>
                    <a:pt x="1169270" y="705380"/>
                  </a:lnTo>
                  <a:lnTo>
                    <a:pt x="1216761" y="714968"/>
                  </a:lnTo>
                  <a:lnTo>
                    <a:pt x="1265380" y="723458"/>
                  </a:lnTo>
                  <a:lnTo>
                    <a:pt x="1315001" y="730838"/>
                  </a:lnTo>
                  <a:lnTo>
                    <a:pt x="1365498" y="737100"/>
                  </a:lnTo>
                  <a:lnTo>
                    <a:pt x="1416744" y="742234"/>
                  </a:lnTo>
                  <a:lnTo>
                    <a:pt x="1468613" y="746229"/>
                  </a:lnTo>
                  <a:lnTo>
                    <a:pt x="1520981" y="749077"/>
                  </a:lnTo>
                  <a:lnTo>
                    <a:pt x="1573720" y="750767"/>
                  </a:lnTo>
                  <a:lnTo>
                    <a:pt x="1626705" y="751289"/>
                  </a:lnTo>
                  <a:lnTo>
                    <a:pt x="1679810" y="750635"/>
                  </a:lnTo>
                  <a:lnTo>
                    <a:pt x="1732908" y="748793"/>
                  </a:lnTo>
                  <a:lnTo>
                    <a:pt x="1785875" y="745754"/>
                  </a:lnTo>
                  <a:lnTo>
                    <a:pt x="1838583" y="741509"/>
                  </a:lnTo>
                  <a:lnTo>
                    <a:pt x="1890907" y="736047"/>
                  </a:lnTo>
                  <a:lnTo>
                    <a:pt x="1942721" y="729359"/>
                  </a:lnTo>
                  <a:lnTo>
                    <a:pt x="1993900" y="721435"/>
                  </a:lnTo>
                  <a:lnTo>
                    <a:pt x="2060966" y="708911"/>
                  </a:lnTo>
                  <a:lnTo>
                    <a:pt x="2124424" y="694600"/>
                  </a:lnTo>
                  <a:lnTo>
                    <a:pt x="2184161" y="678611"/>
                  </a:lnTo>
                  <a:lnTo>
                    <a:pt x="2240066" y="661053"/>
                  </a:lnTo>
                  <a:lnTo>
                    <a:pt x="2292026" y="642037"/>
                  </a:lnTo>
                  <a:lnTo>
                    <a:pt x="2339930" y="621671"/>
                  </a:lnTo>
                  <a:lnTo>
                    <a:pt x="2383667" y="600065"/>
                  </a:lnTo>
                  <a:lnTo>
                    <a:pt x="2423125" y="577330"/>
                  </a:lnTo>
                  <a:lnTo>
                    <a:pt x="2458191" y="553574"/>
                  </a:lnTo>
                  <a:lnTo>
                    <a:pt x="2488754" y="528907"/>
                  </a:lnTo>
                  <a:lnTo>
                    <a:pt x="2535925" y="477280"/>
                  </a:lnTo>
                  <a:lnTo>
                    <a:pt x="2563744" y="423324"/>
                  </a:lnTo>
                  <a:lnTo>
                    <a:pt x="2571316" y="367916"/>
                  </a:lnTo>
                  <a:lnTo>
                    <a:pt x="2567231" y="339942"/>
                  </a:lnTo>
                  <a:lnTo>
                    <a:pt x="2542758" y="284002"/>
                  </a:lnTo>
                  <a:lnTo>
                    <a:pt x="2495804" y="228802"/>
                  </a:lnTo>
                  <a:lnTo>
                    <a:pt x="2442534" y="186565"/>
                  </a:lnTo>
                  <a:lnTo>
                    <a:pt x="2377931" y="148134"/>
                  </a:lnTo>
                  <a:lnTo>
                    <a:pt x="2341744" y="130404"/>
                  </a:lnTo>
                  <a:lnTo>
                    <a:pt x="2303161" y="113695"/>
                  </a:lnTo>
                  <a:lnTo>
                    <a:pt x="2262328" y="98031"/>
                  </a:lnTo>
                  <a:lnTo>
                    <a:pt x="2219390" y="83435"/>
                  </a:lnTo>
                  <a:lnTo>
                    <a:pt x="2174493" y="69930"/>
                  </a:lnTo>
                  <a:lnTo>
                    <a:pt x="2127783" y="57539"/>
                  </a:lnTo>
                  <a:lnTo>
                    <a:pt x="2079406" y="46286"/>
                  </a:lnTo>
                  <a:lnTo>
                    <a:pt x="2029506" y="36193"/>
                  </a:lnTo>
                  <a:lnTo>
                    <a:pt x="1978231" y="27285"/>
                  </a:lnTo>
                  <a:lnTo>
                    <a:pt x="1925725" y="19584"/>
                  </a:lnTo>
                  <a:lnTo>
                    <a:pt x="1872135" y="13113"/>
                  </a:lnTo>
                  <a:lnTo>
                    <a:pt x="1817605" y="7896"/>
                  </a:lnTo>
                  <a:lnTo>
                    <a:pt x="1762283" y="3956"/>
                  </a:lnTo>
                  <a:lnTo>
                    <a:pt x="1706313" y="1316"/>
                  </a:lnTo>
                  <a:lnTo>
                    <a:pt x="164984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77280" y="618033"/>
              <a:ext cx="2571750" cy="810260"/>
            </a:xfrm>
            <a:custGeom>
              <a:avLst/>
              <a:gdLst/>
              <a:ahLst/>
              <a:cxnLst/>
              <a:rect l="l" t="t" r="r" b="b"/>
              <a:pathLst>
                <a:path w="2571750" h="810260">
                  <a:moveTo>
                    <a:pt x="0" y="809700"/>
                  </a:moveTo>
                  <a:lnTo>
                    <a:pt x="750824" y="522426"/>
                  </a:lnTo>
                  <a:lnTo>
                    <a:pt x="724480" y="494973"/>
                  </a:lnTo>
                  <a:lnTo>
                    <a:pt x="703869" y="467226"/>
                  </a:lnTo>
                  <a:lnTo>
                    <a:pt x="688879" y="439294"/>
                  </a:lnTo>
                  <a:lnTo>
                    <a:pt x="679396" y="411286"/>
                  </a:lnTo>
                  <a:lnTo>
                    <a:pt x="675311" y="383312"/>
                  </a:lnTo>
                  <a:lnTo>
                    <a:pt x="676510" y="355481"/>
                  </a:lnTo>
                  <a:lnTo>
                    <a:pt x="694318" y="300690"/>
                  </a:lnTo>
                  <a:lnTo>
                    <a:pt x="731924" y="247789"/>
                  </a:lnTo>
                  <a:lnTo>
                    <a:pt x="788436" y="197654"/>
                  </a:lnTo>
                  <a:lnTo>
                    <a:pt x="823502" y="173898"/>
                  </a:lnTo>
                  <a:lnTo>
                    <a:pt x="862960" y="151163"/>
                  </a:lnTo>
                  <a:lnTo>
                    <a:pt x="906697" y="129557"/>
                  </a:lnTo>
                  <a:lnTo>
                    <a:pt x="954601" y="109191"/>
                  </a:lnTo>
                  <a:lnTo>
                    <a:pt x="1006561" y="90175"/>
                  </a:lnTo>
                  <a:lnTo>
                    <a:pt x="1062466" y="72617"/>
                  </a:lnTo>
                  <a:lnTo>
                    <a:pt x="1122203" y="56628"/>
                  </a:lnTo>
                  <a:lnTo>
                    <a:pt x="1185661" y="42317"/>
                  </a:lnTo>
                  <a:lnTo>
                    <a:pt x="1252727" y="29793"/>
                  </a:lnTo>
                  <a:lnTo>
                    <a:pt x="1308632" y="21195"/>
                  </a:lnTo>
                  <a:lnTo>
                    <a:pt x="1365054" y="14082"/>
                  </a:lnTo>
                  <a:lnTo>
                    <a:pt x="1421850" y="8433"/>
                  </a:lnTo>
                  <a:lnTo>
                    <a:pt x="1478871" y="4223"/>
                  </a:lnTo>
                  <a:lnTo>
                    <a:pt x="1535974" y="1430"/>
                  </a:lnTo>
                  <a:lnTo>
                    <a:pt x="1593013" y="30"/>
                  </a:lnTo>
                  <a:lnTo>
                    <a:pt x="1649841" y="0"/>
                  </a:lnTo>
                  <a:lnTo>
                    <a:pt x="1706313" y="1316"/>
                  </a:lnTo>
                  <a:lnTo>
                    <a:pt x="1762283" y="3956"/>
                  </a:lnTo>
                  <a:lnTo>
                    <a:pt x="1817605" y="7896"/>
                  </a:lnTo>
                  <a:lnTo>
                    <a:pt x="1872135" y="13113"/>
                  </a:lnTo>
                  <a:lnTo>
                    <a:pt x="1925725" y="19584"/>
                  </a:lnTo>
                  <a:lnTo>
                    <a:pt x="1978231" y="27285"/>
                  </a:lnTo>
                  <a:lnTo>
                    <a:pt x="2029506" y="36193"/>
                  </a:lnTo>
                  <a:lnTo>
                    <a:pt x="2079406" y="46286"/>
                  </a:lnTo>
                  <a:lnTo>
                    <a:pt x="2127783" y="57539"/>
                  </a:lnTo>
                  <a:lnTo>
                    <a:pt x="2174493" y="69930"/>
                  </a:lnTo>
                  <a:lnTo>
                    <a:pt x="2219390" y="83435"/>
                  </a:lnTo>
                  <a:lnTo>
                    <a:pt x="2262328" y="98031"/>
                  </a:lnTo>
                  <a:lnTo>
                    <a:pt x="2303161" y="113695"/>
                  </a:lnTo>
                  <a:lnTo>
                    <a:pt x="2341744" y="130404"/>
                  </a:lnTo>
                  <a:lnTo>
                    <a:pt x="2377931" y="148134"/>
                  </a:lnTo>
                  <a:lnTo>
                    <a:pt x="2411576" y="166862"/>
                  </a:lnTo>
                  <a:lnTo>
                    <a:pt x="2470658" y="207219"/>
                  </a:lnTo>
                  <a:lnTo>
                    <a:pt x="2522147" y="256255"/>
                  </a:lnTo>
                  <a:lnTo>
                    <a:pt x="2557748" y="311934"/>
                  </a:lnTo>
                  <a:lnTo>
                    <a:pt x="2571316" y="367916"/>
                  </a:lnTo>
                  <a:lnTo>
                    <a:pt x="2570117" y="395747"/>
                  </a:lnTo>
                  <a:lnTo>
                    <a:pt x="2552309" y="450538"/>
                  </a:lnTo>
                  <a:lnTo>
                    <a:pt x="2514703" y="503439"/>
                  </a:lnTo>
                  <a:lnTo>
                    <a:pt x="2458191" y="553574"/>
                  </a:lnTo>
                  <a:lnTo>
                    <a:pt x="2423125" y="577330"/>
                  </a:lnTo>
                  <a:lnTo>
                    <a:pt x="2383667" y="600065"/>
                  </a:lnTo>
                  <a:lnTo>
                    <a:pt x="2339930" y="621671"/>
                  </a:lnTo>
                  <a:lnTo>
                    <a:pt x="2292026" y="642037"/>
                  </a:lnTo>
                  <a:lnTo>
                    <a:pt x="2240066" y="661053"/>
                  </a:lnTo>
                  <a:lnTo>
                    <a:pt x="2184161" y="678611"/>
                  </a:lnTo>
                  <a:lnTo>
                    <a:pt x="2124424" y="694600"/>
                  </a:lnTo>
                  <a:lnTo>
                    <a:pt x="2060966" y="708911"/>
                  </a:lnTo>
                  <a:lnTo>
                    <a:pt x="1993900" y="721435"/>
                  </a:lnTo>
                  <a:lnTo>
                    <a:pt x="1942721" y="729359"/>
                  </a:lnTo>
                  <a:lnTo>
                    <a:pt x="1890907" y="736047"/>
                  </a:lnTo>
                  <a:lnTo>
                    <a:pt x="1838583" y="741509"/>
                  </a:lnTo>
                  <a:lnTo>
                    <a:pt x="1785875" y="745754"/>
                  </a:lnTo>
                  <a:lnTo>
                    <a:pt x="1732908" y="748793"/>
                  </a:lnTo>
                  <a:lnTo>
                    <a:pt x="1679810" y="750635"/>
                  </a:lnTo>
                  <a:lnTo>
                    <a:pt x="1626705" y="751289"/>
                  </a:lnTo>
                  <a:lnTo>
                    <a:pt x="1573720" y="750767"/>
                  </a:lnTo>
                  <a:lnTo>
                    <a:pt x="1520981" y="749077"/>
                  </a:lnTo>
                  <a:lnTo>
                    <a:pt x="1468613" y="746229"/>
                  </a:lnTo>
                  <a:lnTo>
                    <a:pt x="1416744" y="742234"/>
                  </a:lnTo>
                  <a:lnTo>
                    <a:pt x="1365498" y="737100"/>
                  </a:lnTo>
                  <a:lnTo>
                    <a:pt x="1315001" y="730838"/>
                  </a:lnTo>
                  <a:lnTo>
                    <a:pt x="1265380" y="723458"/>
                  </a:lnTo>
                  <a:lnTo>
                    <a:pt x="1216761" y="714968"/>
                  </a:lnTo>
                  <a:lnTo>
                    <a:pt x="1169270" y="705380"/>
                  </a:lnTo>
                  <a:lnTo>
                    <a:pt x="1123032" y="694703"/>
                  </a:lnTo>
                  <a:lnTo>
                    <a:pt x="1078173" y="682946"/>
                  </a:lnTo>
                  <a:lnTo>
                    <a:pt x="1034820" y="670120"/>
                  </a:lnTo>
                  <a:lnTo>
                    <a:pt x="993099" y="656234"/>
                  </a:lnTo>
                  <a:lnTo>
                    <a:pt x="953135" y="641298"/>
                  </a:lnTo>
                  <a:lnTo>
                    <a:pt x="0" y="809700"/>
                  </a:lnTo>
                  <a:close/>
                </a:path>
              </a:pathLst>
            </a:custGeom>
            <a:ln w="25908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40835" y="4062476"/>
            <a:ext cx="3662679" cy="1609725"/>
            <a:chOff x="240835" y="4062476"/>
            <a:chExt cx="3662679" cy="1609725"/>
          </a:xfrm>
        </p:grpSpPr>
        <p:sp>
          <p:nvSpPr>
            <p:cNvPr id="32" name="object 32"/>
            <p:cNvSpPr/>
            <p:nvPr/>
          </p:nvSpPr>
          <p:spPr>
            <a:xfrm>
              <a:off x="1345311" y="4295394"/>
              <a:ext cx="2545080" cy="887094"/>
            </a:xfrm>
            <a:custGeom>
              <a:avLst/>
              <a:gdLst/>
              <a:ahLst/>
              <a:cxnLst/>
              <a:rect l="l" t="t" r="r" b="b"/>
              <a:pathLst>
                <a:path w="2545079" h="887095">
                  <a:moveTo>
                    <a:pt x="0" y="0"/>
                  </a:moveTo>
                  <a:lnTo>
                    <a:pt x="759332" y="335279"/>
                  </a:lnTo>
                  <a:lnTo>
                    <a:pt x="721532" y="366991"/>
                  </a:lnTo>
                  <a:lnTo>
                    <a:pt x="691677" y="399557"/>
                  </a:lnTo>
                  <a:lnTo>
                    <a:pt x="669710" y="432765"/>
                  </a:lnTo>
                  <a:lnTo>
                    <a:pt x="655573" y="466400"/>
                  </a:lnTo>
                  <a:lnTo>
                    <a:pt x="649210" y="500249"/>
                  </a:lnTo>
                  <a:lnTo>
                    <a:pt x="650562" y="534099"/>
                  </a:lnTo>
                  <a:lnTo>
                    <a:pt x="676181" y="600945"/>
                  </a:lnTo>
                  <a:lnTo>
                    <a:pt x="700334" y="633514"/>
                  </a:lnTo>
                  <a:lnTo>
                    <a:pt x="731972" y="665228"/>
                  </a:lnTo>
                  <a:lnTo>
                    <a:pt x="771037" y="695875"/>
                  </a:lnTo>
                  <a:lnTo>
                    <a:pt x="817472" y="725240"/>
                  </a:lnTo>
                  <a:lnTo>
                    <a:pt x="871219" y="753109"/>
                  </a:lnTo>
                  <a:lnTo>
                    <a:pt x="909708" y="770178"/>
                  </a:lnTo>
                  <a:lnTo>
                    <a:pt x="950205" y="786104"/>
                  </a:lnTo>
                  <a:lnTo>
                    <a:pt x="992572" y="800882"/>
                  </a:lnTo>
                  <a:lnTo>
                    <a:pt x="1036668" y="814508"/>
                  </a:lnTo>
                  <a:lnTo>
                    <a:pt x="1082355" y="826976"/>
                  </a:lnTo>
                  <a:lnTo>
                    <a:pt x="1129492" y="838282"/>
                  </a:lnTo>
                  <a:lnTo>
                    <a:pt x="1177940" y="848421"/>
                  </a:lnTo>
                  <a:lnTo>
                    <a:pt x="1227558" y="857389"/>
                  </a:lnTo>
                  <a:lnTo>
                    <a:pt x="1278207" y="865180"/>
                  </a:lnTo>
                  <a:lnTo>
                    <a:pt x="1329748" y="871790"/>
                  </a:lnTo>
                  <a:lnTo>
                    <a:pt x="1382040" y="877214"/>
                  </a:lnTo>
                  <a:lnTo>
                    <a:pt x="1434944" y="881447"/>
                  </a:lnTo>
                  <a:lnTo>
                    <a:pt x="1488320" y="884485"/>
                  </a:lnTo>
                  <a:lnTo>
                    <a:pt x="1542028" y="886323"/>
                  </a:lnTo>
                  <a:lnTo>
                    <a:pt x="1595929" y="886956"/>
                  </a:lnTo>
                  <a:lnTo>
                    <a:pt x="1649882" y="886379"/>
                  </a:lnTo>
                  <a:lnTo>
                    <a:pt x="1703748" y="884588"/>
                  </a:lnTo>
                  <a:lnTo>
                    <a:pt x="1757388" y="881577"/>
                  </a:lnTo>
                  <a:lnTo>
                    <a:pt x="1810661" y="877342"/>
                  </a:lnTo>
                  <a:lnTo>
                    <a:pt x="1863428" y="871879"/>
                  </a:lnTo>
                  <a:lnTo>
                    <a:pt x="1915548" y="865182"/>
                  </a:lnTo>
                  <a:lnTo>
                    <a:pt x="1966883" y="857247"/>
                  </a:lnTo>
                  <a:lnTo>
                    <a:pt x="2017292" y="848068"/>
                  </a:lnTo>
                  <a:lnTo>
                    <a:pt x="2066636" y="837642"/>
                  </a:lnTo>
                  <a:lnTo>
                    <a:pt x="2114775" y="825964"/>
                  </a:lnTo>
                  <a:lnTo>
                    <a:pt x="2161569" y="813028"/>
                  </a:lnTo>
                  <a:lnTo>
                    <a:pt x="2206879" y="798829"/>
                  </a:lnTo>
                  <a:lnTo>
                    <a:pt x="2264359" y="778054"/>
                  </a:lnTo>
                  <a:lnTo>
                    <a:pt x="2316574" y="755863"/>
                  </a:lnTo>
                  <a:lnTo>
                    <a:pt x="2363496" y="732391"/>
                  </a:lnTo>
                  <a:lnTo>
                    <a:pt x="2405093" y="707776"/>
                  </a:lnTo>
                  <a:lnTo>
                    <a:pt x="2441336" y="682152"/>
                  </a:lnTo>
                  <a:lnTo>
                    <a:pt x="2472196" y="655657"/>
                  </a:lnTo>
                  <a:lnTo>
                    <a:pt x="2517646" y="600598"/>
                  </a:lnTo>
                  <a:lnTo>
                    <a:pt x="2541206" y="543687"/>
                  </a:lnTo>
                  <a:lnTo>
                    <a:pt x="2544702" y="514877"/>
                  </a:lnTo>
                  <a:lnTo>
                    <a:pt x="2542637" y="486013"/>
                  </a:lnTo>
                  <a:lnTo>
                    <a:pt x="2521702" y="428668"/>
                  </a:lnTo>
                  <a:lnTo>
                    <a:pt x="2478163" y="372739"/>
                  </a:lnTo>
                  <a:lnTo>
                    <a:pt x="2447842" y="345647"/>
                  </a:lnTo>
                  <a:lnTo>
                    <a:pt x="2411782" y="319318"/>
                  </a:lnTo>
                  <a:lnTo>
                    <a:pt x="2369951" y="293888"/>
                  </a:lnTo>
                  <a:lnTo>
                    <a:pt x="2322322" y="269493"/>
                  </a:lnTo>
                  <a:lnTo>
                    <a:pt x="2283833" y="252425"/>
                  </a:lnTo>
                  <a:lnTo>
                    <a:pt x="2243336" y="236499"/>
                  </a:lnTo>
                  <a:lnTo>
                    <a:pt x="2200969" y="221721"/>
                  </a:lnTo>
                  <a:lnTo>
                    <a:pt x="2156873" y="208095"/>
                  </a:lnTo>
                  <a:lnTo>
                    <a:pt x="2111186" y="195627"/>
                  </a:lnTo>
                  <a:lnTo>
                    <a:pt x="2064049" y="184321"/>
                  </a:lnTo>
                  <a:lnTo>
                    <a:pt x="2015601" y="174182"/>
                  </a:lnTo>
                  <a:lnTo>
                    <a:pt x="1965983" y="165214"/>
                  </a:lnTo>
                  <a:lnTo>
                    <a:pt x="1915334" y="157423"/>
                  </a:lnTo>
                  <a:lnTo>
                    <a:pt x="1863793" y="150813"/>
                  </a:lnTo>
                  <a:lnTo>
                    <a:pt x="1811501" y="145389"/>
                  </a:lnTo>
                  <a:lnTo>
                    <a:pt x="1758597" y="141156"/>
                  </a:lnTo>
                  <a:lnTo>
                    <a:pt x="1705221" y="138118"/>
                  </a:lnTo>
                  <a:lnTo>
                    <a:pt x="1651513" y="136280"/>
                  </a:lnTo>
                  <a:lnTo>
                    <a:pt x="1597612" y="135647"/>
                  </a:lnTo>
                  <a:lnTo>
                    <a:pt x="1543659" y="136224"/>
                  </a:lnTo>
                  <a:lnTo>
                    <a:pt x="1489793" y="138015"/>
                  </a:lnTo>
                  <a:lnTo>
                    <a:pt x="1436153" y="141026"/>
                  </a:lnTo>
                  <a:lnTo>
                    <a:pt x="1382880" y="145261"/>
                  </a:lnTo>
                  <a:lnTo>
                    <a:pt x="1330113" y="150724"/>
                  </a:lnTo>
                  <a:lnTo>
                    <a:pt x="1277993" y="157421"/>
                  </a:lnTo>
                  <a:lnTo>
                    <a:pt x="1226658" y="165356"/>
                  </a:lnTo>
                  <a:lnTo>
                    <a:pt x="1176249" y="174535"/>
                  </a:lnTo>
                  <a:lnTo>
                    <a:pt x="1126905" y="184961"/>
                  </a:lnTo>
                  <a:lnTo>
                    <a:pt x="1078766" y="196639"/>
                  </a:lnTo>
                  <a:lnTo>
                    <a:pt x="1031972" y="209575"/>
                  </a:lnTo>
                  <a:lnTo>
                    <a:pt x="986663" y="2237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45311" y="4295394"/>
              <a:ext cx="2545080" cy="887094"/>
            </a:xfrm>
            <a:custGeom>
              <a:avLst/>
              <a:gdLst/>
              <a:ahLst/>
              <a:cxnLst/>
              <a:rect l="l" t="t" r="r" b="b"/>
              <a:pathLst>
                <a:path w="2545079" h="887095">
                  <a:moveTo>
                    <a:pt x="0" y="0"/>
                  </a:moveTo>
                  <a:lnTo>
                    <a:pt x="986663" y="223773"/>
                  </a:lnTo>
                  <a:lnTo>
                    <a:pt x="1031972" y="209575"/>
                  </a:lnTo>
                  <a:lnTo>
                    <a:pt x="1078766" y="196639"/>
                  </a:lnTo>
                  <a:lnTo>
                    <a:pt x="1126905" y="184961"/>
                  </a:lnTo>
                  <a:lnTo>
                    <a:pt x="1176249" y="174535"/>
                  </a:lnTo>
                  <a:lnTo>
                    <a:pt x="1226658" y="165356"/>
                  </a:lnTo>
                  <a:lnTo>
                    <a:pt x="1277993" y="157421"/>
                  </a:lnTo>
                  <a:lnTo>
                    <a:pt x="1330113" y="150724"/>
                  </a:lnTo>
                  <a:lnTo>
                    <a:pt x="1382880" y="145261"/>
                  </a:lnTo>
                  <a:lnTo>
                    <a:pt x="1436153" y="141026"/>
                  </a:lnTo>
                  <a:lnTo>
                    <a:pt x="1489793" y="138015"/>
                  </a:lnTo>
                  <a:lnTo>
                    <a:pt x="1543659" y="136224"/>
                  </a:lnTo>
                  <a:lnTo>
                    <a:pt x="1597612" y="135647"/>
                  </a:lnTo>
                  <a:lnTo>
                    <a:pt x="1651513" y="136280"/>
                  </a:lnTo>
                  <a:lnTo>
                    <a:pt x="1705221" y="138118"/>
                  </a:lnTo>
                  <a:lnTo>
                    <a:pt x="1758597" y="141156"/>
                  </a:lnTo>
                  <a:lnTo>
                    <a:pt x="1811501" y="145389"/>
                  </a:lnTo>
                  <a:lnTo>
                    <a:pt x="1863793" y="150813"/>
                  </a:lnTo>
                  <a:lnTo>
                    <a:pt x="1915334" y="157423"/>
                  </a:lnTo>
                  <a:lnTo>
                    <a:pt x="1965983" y="165214"/>
                  </a:lnTo>
                  <a:lnTo>
                    <a:pt x="2015601" y="174182"/>
                  </a:lnTo>
                  <a:lnTo>
                    <a:pt x="2064049" y="184321"/>
                  </a:lnTo>
                  <a:lnTo>
                    <a:pt x="2111186" y="195627"/>
                  </a:lnTo>
                  <a:lnTo>
                    <a:pt x="2156873" y="208095"/>
                  </a:lnTo>
                  <a:lnTo>
                    <a:pt x="2200969" y="221721"/>
                  </a:lnTo>
                  <a:lnTo>
                    <a:pt x="2243336" y="236499"/>
                  </a:lnTo>
                  <a:lnTo>
                    <a:pt x="2283833" y="252425"/>
                  </a:lnTo>
                  <a:lnTo>
                    <a:pt x="2322322" y="269493"/>
                  </a:lnTo>
                  <a:lnTo>
                    <a:pt x="2369951" y="293888"/>
                  </a:lnTo>
                  <a:lnTo>
                    <a:pt x="2411782" y="319318"/>
                  </a:lnTo>
                  <a:lnTo>
                    <a:pt x="2447842" y="345647"/>
                  </a:lnTo>
                  <a:lnTo>
                    <a:pt x="2478163" y="372739"/>
                  </a:lnTo>
                  <a:lnTo>
                    <a:pt x="2521702" y="428668"/>
                  </a:lnTo>
                  <a:lnTo>
                    <a:pt x="2542637" y="486013"/>
                  </a:lnTo>
                  <a:lnTo>
                    <a:pt x="2544702" y="514877"/>
                  </a:lnTo>
                  <a:lnTo>
                    <a:pt x="2541206" y="543687"/>
                  </a:lnTo>
                  <a:lnTo>
                    <a:pt x="2517646" y="600598"/>
                  </a:lnTo>
                  <a:lnTo>
                    <a:pt x="2472196" y="655657"/>
                  </a:lnTo>
                  <a:lnTo>
                    <a:pt x="2441336" y="682152"/>
                  </a:lnTo>
                  <a:lnTo>
                    <a:pt x="2405093" y="707776"/>
                  </a:lnTo>
                  <a:lnTo>
                    <a:pt x="2363496" y="732391"/>
                  </a:lnTo>
                  <a:lnTo>
                    <a:pt x="2316574" y="755863"/>
                  </a:lnTo>
                  <a:lnTo>
                    <a:pt x="2264359" y="778054"/>
                  </a:lnTo>
                  <a:lnTo>
                    <a:pt x="2206879" y="798829"/>
                  </a:lnTo>
                  <a:lnTo>
                    <a:pt x="2161569" y="813028"/>
                  </a:lnTo>
                  <a:lnTo>
                    <a:pt x="2114775" y="825964"/>
                  </a:lnTo>
                  <a:lnTo>
                    <a:pt x="2066636" y="837642"/>
                  </a:lnTo>
                  <a:lnTo>
                    <a:pt x="2017292" y="848068"/>
                  </a:lnTo>
                  <a:lnTo>
                    <a:pt x="1966883" y="857247"/>
                  </a:lnTo>
                  <a:lnTo>
                    <a:pt x="1915548" y="865182"/>
                  </a:lnTo>
                  <a:lnTo>
                    <a:pt x="1863428" y="871879"/>
                  </a:lnTo>
                  <a:lnTo>
                    <a:pt x="1810661" y="877342"/>
                  </a:lnTo>
                  <a:lnTo>
                    <a:pt x="1757388" y="881577"/>
                  </a:lnTo>
                  <a:lnTo>
                    <a:pt x="1703748" y="884588"/>
                  </a:lnTo>
                  <a:lnTo>
                    <a:pt x="1649882" y="886379"/>
                  </a:lnTo>
                  <a:lnTo>
                    <a:pt x="1595929" y="886956"/>
                  </a:lnTo>
                  <a:lnTo>
                    <a:pt x="1542028" y="886323"/>
                  </a:lnTo>
                  <a:lnTo>
                    <a:pt x="1488320" y="884485"/>
                  </a:lnTo>
                  <a:lnTo>
                    <a:pt x="1434944" y="881447"/>
                  </a:lnTo>
                  <a:lnTo>
                    <a:pt x="1382040" y="877214"/>
                  </a:lnTo>
                  <a:lnTo>
                    <a:pt x="1329748" y="871790"/>
                  </a:lnTo>
                  <a:lnTo>
                    <a:pt x="1278207" y="865180"/>
                  </a:lnTo>
                  <a:lnTo>
                    <a:pt x="1227558" y="857389"/>
                  </a:lnTo>
                  <a:lnTo>
                    <a:pt x="1177940" y="848421"/>
                  </a:lnTo>
                  <a:lnTo>
                    <a:pt x="1129492" y="838282"/>
                  </a:lnTo>
                  <a:lnTo>
                    <a:pt x="1082355" y="826976"/>
                  </a:lnTo>
                  <a:lnTo>
                    <a:pt x="1036668" y="814508"/>
                  </a:lnTo>
                  <a:lnTo>
                    <a:pt x="992572" y="800882"/>
                  </a:lnTo>
                  <a:lnTo>
                    <a:pt x="950205" y="786104"/>
                  </a:lnTo>
                  <a:lnTo>
                    <a:pt x="909708" y="770178"/>
                  </a:lnTo>
                  <a:lnTo>
                    <a:pt x="871219" y="753109"/>
                  </a:lnTo>
                  <a:lnTo>
                    <a:pt x="817472" y="725240"/>
                  </a:lnTo>
                  <a:lnTo>
                    <a:pt x="771037" y="695875"/>
                  </a:lnTo>
                  <a:lnTo>
                    <a:pt x="731972" y="665228"/>
                  </a:lnTo>
                  <a:lnTo>
                    <a:pt x="700334" y="633514"/>
                  </a:lnTo>
                  <a:lnTo>
                    <a:pt x="676181" y="600945"/>
                  </a:lnTo>
                  <a:lnTo>
                    <a:pt x="650562" y="534099"/>
                  </a:lnTo>
                  <a:lnTo>
                    <a:pt x="649210" y="500249"/>
                  </a:lnTo>
                  <a:lnTo>
                    <a:pt x="655573" y="466400"/>
                  </a:lnTo>
                  <a:lnTo>
                    <a:pt x="669710" y="432765"/>
                  </a:lnTo>
                  <a:lnTo>
                    <a:pt x="691677" y="399557"/>
                  </a:lnTo>
                  <a:lnTo>
                    <a:pt x="721532" y="366991"/>
                  </a:lnTo>
                  <a:lnTo>
                    <a:pt x="759332" y="335279"/>
                  </a:lnTo>
                  <a:lnTo>
                    <a:pt x="0" y="0"/>
                  </a:lnTo>
                  <a:close/>
                </a:path>
              </a:pathLst>
            </a:custGeom>
            <a:ln w="25908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3789" y="4075430"/>
              <a:ext cx="1685925" cy="1584325"/>
            </a:xfrm>
            <a:custGeom>
              <a:avLst/>
              <a:gdLst/>
              <a:ahLst/>
              <a:cxnLst/>
              <a:rect l="l" t="t" r="r" b="b"/>
              <a:pathLst>
                <a:path w="1685925" h="1584325">
                  <a:moveTo>
                    <a:pt x="818306" y="0"/>
                  </a:moveTo>
                  <a:lnTo>
                    <a:pt x="674479" y="840232"/>
                  </a:lnTo>
                  <a:lnTo>
                    <a:pt x="612272" y="846966"/>
                  </a:lnTo>
                  <a:lnTo>
                    <a:pt x="552012" y="855683"/>
                  </a:lnTo>
                  <a:lnTo>
                    <a:pt x="493879" y="866302"/>
                  </a:lnTo>
                  <a:lnTo>
                    <a:pt x="438054" y="878740"/>
                  </a:lnTo>
                  <a:lnTo>
                    <a:pt x="384719" y="892915"/>
                  </a:lnTo>
                  <a:lnTo>
                    <a:pt x="334053" y="908745"/>
                  </a:lnTo>
                  <a:lnTo>
                    <a:pt x="286238" y="926146"/>
                  </a:lnTo>
                  <a:lnTo>
                    <a:pt x="241455" y="945038"/>
                  </a:lnTo>
                  <a:lnTo>
                    <a:pt x="199884" y="965338"/>
                  </a:lnTo>
                  <a:lnTo>
                    <a:pt x="161707" y="986964"/>
                  </a:lnTo>
                  <a:lnTo>
                    <a:pt x="127103" y="1009833"/>
                  </a:lnTo>
                  <a:lnTo>
                    <a:pt x="96255" y="1033863"/>
                  </a:lnTo>
                  <a:lnTo>
                    <a:pt x="46546" y="1085078"/>
                  </a:lnTo>
                  <a:lnTo>
                    <a:pt x="14028" y="1139952"/>
                  </a:lnTo>
                  <a:lnTo>
                    <a:pt x="0" y="1200751"/>
                  </a:lnTo>
                  <a:lnTo>
                    <a:pt x="1260" y="1230690"/>
                  </a:lnTo>
                  <a:lnTo>
                    <a:pt x="19460" y="1289084"/>
                  </a:lnTo>
                  <a:lnTo>
                    <a:pt x="57408" y="1344745"/>
                  </a:lnTo>
                  <a:lnTo>
                    <a:pt x="113713" y="1396773"/>
                  </a:lnTo>
                  <a:lnTo>
                    <a:pt x="148315" y="1421142"/>
                  </a:lnTo>
                  <a:lnTo>
                    <a:pt x="186984" y="1444265"/>
                  </a:lnTo>
                  <a:lnTo>
                    <a:pt x="229548" y="1466028"/>
                  </a:lnTo>
                  <a:lnTo>
                    <a:pt x="275831" y="1486320"/>
                  </a:lnTo>
                  <a:lnTo>
                    <a:pt x="325661" y="1505026"/>
                  </a:lnTo>
                  <a:lnTo>
                    <a:pt x="378863" y="1522035"/>
                  </a:lnTo>
                  <a:lnTo>
                    <a:pt x="435264" y="1537234"/>
                  </a:lnTo>
                  <a:lnTo>
                    <a:pt x="494689" y="1550509"/>
                  </a:lnTo>
                  <a:lnTo>
                    <a:pt x="556966" y="1561749"/>
                  </a:lnTo>
                  <a:lnTo>
                    <a:pt x="621919" y="1570840"/>
                  </a:lnTo>
                  <a:lnTo>
                    <a:pt x="689376" y="1577670"/>
                  </a:lnTo>
                  <a:lnTo>
                    <a:pt x="751639" y="1581759"/>
                  </a:lnTo>
                  <a:lnTo>
                    <a:pt x="813489" y="1583768"/>
                  </a:lnTo>
                  <a:lnTo>
                    <a:pt x="874737" y="1583755"/>
                  </a:lnTo>
                  <a:lnTo>
                    <a:pt x="935193" y="1581778"/>
                  </a:lnTo>
                  <a:lnTo>
                    <a:pt x="994666" y="1577895"/>
                  </a:lnTo>
                  <a:lnTo>
                    <a:pt x="1052966" y="1572164"/>
                  </a:lnTo>
                  <a:lnTo>
                    <a:pt x="1109905" y="1564644"/>
                  </a:lnTo>
                  <a:lnTo>
                    <a:pt x="1165292" y="1555392"/>
                  </a:lnTo>
                  <a:lnTo>
                    <a:pt x="1218936" y="1544467"/>
                  </a:lnTo>
                  <a:lnTo>
                    <a:pt x="1270649" y="1531927"/>
                  </a:lnTo>
                  <a:lnTo>
                    <a:pt x="1320241" y="1517829"/>
                  </a:lnTo>
                  <a:lnTo>
                    <a:pt x="1367520" y="1502232"/>
                  </a:lnTo>
                  <a:lnTo>
                    <a:pt x="1412298" y="1485195"/>
                  </a:lnTo>
                  <a:lnTo>
                    <a:pt x="1454385" y="1466774"/>
                  </a:lnTo>
                  <a:lnTo>
                    <a:pt x="1493591" y="1447029"/>
                  </a:lnTo>
                  <a:lnTo>
                    <a:pt x="1529725" y="1426017"/>
                  </a:lnTo>
                  <a:lnTo>
                    <a:pt x="1562598" y="1403797"/>
                  </a:lnTo>
                  <a:lnTo>
                    <a:pt x="1617803" y="1355964"/>
                  </a:lnTo>
                  <a:lnTo>
                    <a:pt x="1657684" y="1303994"/>
                  </a:lnTo>
                  <a:lnTo>
                    <a:pt x="1681236" y="1246088"/>
                  </a:lnTo>
                  <a:lnTo>
                    <a:pt x="1685435" y="1215805"/>
                  </a:lnTo>
                  <a:lnTo>
                    <a:pt x="1684176" y="1185867"/>
                  </a:lnTo>
                  <a:lnTo>
                    <a:pt x="1665977" y="1127478"/>
                  </a:lnTo>
                  <a:lnTo>
                    <a:pt x="1628030" y="1071820"/>
                  </a:lnTo>
                  <a:lnTo>
                    <a:pt x="1571726" y="1019795"/>
                  </a:lnTo>
                  <a:lnTo>
                    <a:pt x="1537125" y="995426"/>
                  </a:lnTo>
                  <a:lnTo>
                    <a:pt x="1498456" y="972302"/>
                  </a:lnTo>
                  <a:lnTo>
                    <a:pt x="1455893" y="950538"/>
                  </a:lnTo>
                  <a:lnTo>
                    <a:pt x="1409610" y="930244"/>
                  </a:lnTo>
                  <a:lnTo>
                    <a:pt x="1359782" y="911534"/>
                  </a:lnTo>
                  <a:lnTo>
                    <a:pt x="1306581" y="894520"/>
                  </a:lnTo>
                  <a:lnTo>
                    <a:pt x="1250182" y="879315"/>
                  </a:lnTo>
                  <a:lnTo>
                    <a:pt x="1190759" y="866031"/>
                  </a:lnTo>
                  <a:lnTo>
                    <a:pt x="1128485" y="854782"/>
                  </a:lnTo>
                  <a:lnTo>
                    <a:pt x="1063534" y="845678"/>
                  </a:lnTo>
                  <a:lnTo>
                    <a:pt x="996081" y="838835"/>
                  </a:lnTo>
                  <a:lnTo>
                    <a:pt x="81830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3789" y="4075430"/>
              <a:ext cx="1685925" cy="1584325"/>
            </a:xfrm>
            <a:custGeom>
              <a:avLst/>
              <a:gdLst/>
              <a:ahLst/>
              <a:cxnLst/>
              <a:rect l="l" t="t" r="r" b="b"/>
              <a:pathLst>
                <a:path w="1685925" h="1584325">
                  <a:moveTo>
                    <a:pt x="818306" y="0"/>
                  </a:moveTo>
                  <a:lnTo>
                    <a:pt x="996081" y="838835"/>
                  </a:lnTo>
                  <a:lnTo>
                    <a:pt x="1063534" y="845678"/>
                  </a:lnTo>
                  <a:lnTo>
                    <a:pt x="1128485" y="854782"/>
                  </a:lnTo>
                  <a:lnTo>
                    <a:pt x="1190759" y="866031"/>
                  </a:lnTo>
                  <a:lnTo>
                    <a:pt x="1250182" y="879315"/>
                  </a:lnTo>
                  <a:lnTo>
                    <a:pt x="1306581" y="894520"/>
                  </a:lnTo>
                  <a:lnTo>
                    <a:pt x="1359782" y="911534"/>
                  </a:lnTo>
                  <a:lnTo>
                    <a:pt x="1409610" y="930244"/>
                  </a:lnTo>
                  <a:lnTo>
                    <a:pt x="1455893" y="950538"/>
                  </a:lnTo>
                  <a:lnTo>
                    <a:pt x="1498456" y="972302"/>
                  </a:lnTo>
                  <a:lnTo>
                    <a:pt x="1537125" y="995426"/>
                  </a:lnTo>
                  <a:lnTo>
                    <a:pt x="1571726" y="1019795"/>
                  </a:lnTo>
                  <a:lnTo>
                    <a:pt x="1602086" y="1045297"/>
                  </a:lnTo>
                  <a:lnTo>
                    <a:pt x="1649385" y="1099251"/>
                  </a:lnTo>
                  <a:lnTo>
                    <a:pt x="1677632" y="1156387"/>
                  </a:lnTo>
                  <a:lnTo>
                    <a:pt x="1685435" y="1215805"/>
                  </a:lnTo>
                  <a:lnTo>
                    <a:pt x="1681236" y="1246088"/>
                  </a:lnTo>
                  <a:lnTo>
                    <a:pt x="1657684" y="1303994"/>
                  </a:lnTo>
                  <a:lnTo>
                    <a:pt x="1617803" y="1355964"/>
                  </a:lnTo>
                  <a:lnTo>
                    <a:pt x="1562598" y="1403797"/>
                  </a:lnTo>
                  <a:lnTo>
                    <a:pt x="1529725" y="1426017"/>
                  </a:lnTo>
                  <a:lnTo>
                    <a:pt x="1493591" y="1447029"/>
                  </a:lnTo>
                  <a:lnTo>
                    <a:pt x="1454385" y="1466774"/>
                  </a:lnTo>
                  <a:lnTo>
                    <a:pt x="1412298" y="1485195"/>
                  </a:lnTo>
                  <a:lnTo>
                    <a:pt x="1367520" y="1502232"/>
                  </a:lnTo>
                  <a:lnTo>
                    <a:pt x="1320241" y="1517829"/>
                  </a:lnTo>
                  <a:lnTo>
                    <a:pt x="1270649" y="1531927"/>
                  </a:lnTo>
                  <a:lnTo>
                    <a:pt x="1218936" y="1544467"/>
                  </a:lnTo>
                  <a:lnTo>
                    <a:pt x="1165292" y="1555392"/>
                  </a:lnTo>
                  <a:lnTo>
                    <a:pt x="1109905" y="1564644"/>
                  </a:lnTo>
                  <a:lnTo>
                    <a:pt x="1052966" y="1572164"/>
                  </a:lnTo>
                  <a:lnTo>
                    <a:pt x="994666" y="1577895"/>
                  </a:lnTo>
                  <a:lnTo>
                    <a:pt x="935193" y="1581778"/>
                  </a:lnTo>
                  <a:lnTo>
                    <a:pt x="874737" y="1583755"/>
                  </a:lnTo>
                  <a:lnTo>
                    <a:pt x="813489" y="1583768"/>
                  </a:lnTo>
                  <a:lnTo>
                    <a:pt x="751639" y="1581759"/>
                  </a:lnTo>
                  <a:lnTo>
                    <a:pt x="689376" y="1577670"/>
                  </a:lnTo>
                  <a:lnTo>
                    <a:pt x="621919" y="1570840"/>
                  </a:lnTo>
                  <a:lnTo>
                    <a:pt x="556966" y="1561749"/>
                  </a:lnTo>
                  <a:lnTo>
                    <a:pt x="494689" y="1550509"/>
                  </a:lnTo>
                  <a:lnTo>
                    <a:pt x="435264" y="1537234"/>
                  </a:lnTo>
                  <a:lnTo>
                    <a:pt x="378863" y="1522035"/>
                  </a:lnTo>
                  <a:lnTo>
                    <a:pt x="325661" y="1505026"/>
                  </a:lnTo>
                  <a:lnTo>
                    <a:pt x="275831" y="1486320"/>
                  </a:lnTo>
                  <a:lnTo>
                    <a:pt x="229548" y="1466028"/>
                  </a:lnTo>
                  <a:lnTo>
                    <a:pt x="186984" y="1444265"/>
                  </a:lnTo>
                  <a:lnTo>
                    <a:pt x="148315" y="1421142"/>
                  </a:lnTo>
                  <a:lnTo>
                    <a:pt x="113713" y="1396773"/>
                  </a:lnTo>
                  <a:lnTo>
                    <a:pt x="83353" y="1371270"/>
                  </a:lnTo>
                  <a:lnTo>
                    <a:pt x="36053" y="1317312"/>
                  </a:lnTo>
                  <a:lnTo>
                    <a:pt x="7805" y="1260172"/>
                  </a:lnTo>
                  <a:lnTo>
                    <a:pt x="0" y="1200751"/>
                  </a:lnTo>
                  <a:lnTo>
                    <a:pt x="4198" y="1170467"/>
                  </a:lnTo>
                  <a:lnTo>
                    <a:pt x="28048" y="1112099"/>
                  </a:lnTo>
                  <a:lnTo>
                    <a:pt x="69342" y="1058972"/>
                  </a:lnTo>
                  <a:lnTo>
                    <a:pt x="127103" y="1009833"/>
                  </a:lnTo>
                  <a:lnTo>
                    <a:pt x="161707" y="986964"/>
                  </a:lnTo>
                  <a:lnTo>
                    <a:pt x="199884" y="965338"/>
                  </a:lnTo>
                  <a:lnTo>
                    <a:pt x="241455" y="945038"/>
                  </a:lnTo>
                  <a:lnTo>
                    <a:pt x="286238" y="926146"/>
                  </a:lnTo>
                  <a:lnTo>
                    <a:pt x="334053" y="908745"/>
                  </a:lnTo>
                  <a:lnTo>
                    <a:pt x="384719" y="892915"/>
                  </a:lnTo>
                  <a:lnTo>
                    <a:pt x="438054" y="878740"/>
                  </a:lnTo>
                  <a:lnTo>
                    <a:pt x="493879" y="866302"/>
                  </a:lnTo>
                  <a:lnTo>
                    <a:pt x="552012" y="855683"/>
                  </a:lnTo>
                  <a:lnTo>
                    <a:pt x="612272" y="846966"/>
                  </a:lnTo>
                  <a:lnTo>
                    <a:pt x="674479" y="840232"/>
                  </a:lnTo>
                  <a:lnTo>
                    <a:pt x="818306" y="0"/>
                  </a:lnTo>
                  <a:close/>
                </a:path>
              </a:pathLst>
            </a:custGeom>
            <a:ln w="25908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09790" y="690753"/>
            <a:ext cx="11861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640" marR="5080" indent="-155575">
              <a:lnSpc>
                <a:spcPct val="100000"/>
              </a:lnSpc>
              <a:spcBef>
                <a:spcPts val="100"/>
              </a:spcBef>
            </a:pPr>
            <a:r>
              <a:rPr sz="1600" b="1" spc="5" dirty="0">
                <a:latin typeface="Carlito"/>
                <a:cs typeface="Carlito"/>
              </a:rPr>
              <a:t>de</a:t>
            </a:r>
            <a:r>
              <a:rPr sz="1600" b="1" dirty="0">
                <a:latin typeface="Carlito"/>
                <a:cs typeface="Carlito"/>
              </a:rPr>
              <a:t>p</a:t>
            </a:r>
            <a:r>
              <a:rPr sz="1600" b="1" spc="-10" dirty="0">
                <a:latin typeface="Carlito"/>
                <a:cs typeface="Carlito"/>
              </a:rPr>
              <a:t>e</a:t>
            </a:r>
            <a:r>
              <a:rPr sz="1600" b="1" dirty="0">
                <a:latin typeface="Carlito"/>
                <a:cs typeface="Carlito"/>
              </a:rPr>
              <a:t>n</a:t>
            </a:r>
            <a:r>
              <a:rPr sz="1600" b="1" spc="-10" dirty="0">
                <a:latin typeface="Carlito"/>
                <a:cs typeface="Carlito"/>
              </a:rPr>
              <a:t>d</a:t>
            </a:r>
            <a:r>
              <a:rPr sz="1600" b="1" spc="-5" dirty="0">
                <a:latin typeface="Carlito"/>
                <a:cs typeface="Carlito"/>
              </a:rPr>
              <a:t>e</a:t>
            </a:r>
            <a:r>
              <a:rPr sz="1600" b="1" spc="-10" dirty="0">
                <a:latin typeface="Carlito"/>
                <a:cs typeface="Carlito"/>
              </a:rPr>
              <a:t>nc</a:t>
            </a:r>
            <a:r>
              <a:rPr sz="1600" b="1" dirty="0">
                <a:latin typeface="Carlito"/>
                <a:cs typeface="Carlito"/>
              </a:rPr>
              <a:t>y  </a:t>
            </a:r>
            <a:r>
              <a:rPr sz="1600" b="1" spc="-10" dirty="0">
                <a:latin typeface="Carlito"/>
                <a:cs typeface="Carlito"/>
              </a:rPr>
              <a:t>interface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6932" y="4504182"/>
            <a:ext cx="2764790" cy="99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3070" algn="ctr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rlito"/>
                <a:cs typeface="Carlito"/>
              </a:rPr>
              <a:t>dependent</a:t>
            </a:r>
            <a:endParaRPr sz="1600" dirty="0">
              <a:latin typeface="Carlito"/>
              <a:cs typeface="Carlito"/>
            </a:endParaRPr>
          </a:p>
          <a:p>
            <a:pPr marL="1703070" algn="ctr">
              <a:lnSpc>
                <a:spcPts val="1880"/>
              </a:lnSpc>
            </a:pPr>
            <a:r>
              <a:rPr sz="1600" b="1" spc="-5" dirty="0">
                <a:latin typeface="Carlito"/>
                <a:cs typeface="Carlito"/>
              </a:rPr>
              <a:t>class</a:t>
            </a:r>
            <a:endParaRPr sz="1600" dirty="0">
              <a:latin typeface="Carlito"/>
              <a:cs typeface="Carlito"/>
            </a:endParaRPr>
          </a:p>
          <a:p>
            <a:pPr marR="1981200" algn="ctr">
              <a:lnSpc>
                <a:spcPts val="1880"/>
              </a:lnSpc>
            </a:pPr>
            <a:r>
              <a:rPr sz="1600" b="1" spc="-10" dirty="0">
                <a:latin typeface="Carlito"/>
                <a:cs typeface="Carlito"/>
              </a:rPr>
              <a:t>setter</a:t>
            </a:r>
            <a:endParaRPr sz="1600" dirty="0">
              <a:latin typeface="Carlito"/>
              <a:cs typeface="Carlito"/>
            </a:endParaRPr>
          </a:p>
          <a:p>
            <a:pPr marR="1983105" algn="ctr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me</a:t>
            </a:r>
            <a:r>
              <a:rPr sz="1600" b="1" spc="-10" dirty="0">
                <a:latin typeface="Carlito"/>
                <a:cs typeface="Carlito"/>
              </a:rPr>
              <a:t>t</a:t>
            </a:r>
            <a:r>
              <a:rPr sz="1600" b="1" dirty="0">
                <a:latin typeface="Carlito"/>
                <a:cs typeface="Carlito"/>
              </a:rPr>
              <a:t>hod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528"/>
            <a:ext cx="9144000" cy="652780"/>
          </a:xfrm>
          <a:custGeom>
            <a:avLst/>
            <a:gdLst/>
            <a:ahLst/>
            <a:cxnLst/>
            <a:rect l="l" t="t" r="r" b="b"/>
            <a:pathLst>
              <a:path w="9144000" h="652780">
                <a:moveTo>
                  <a:pt x="0" y="0"/>
                </a:moveTo>
                <a:lnTo>
                  <a:pt x="0" y="652272"/>
                </a:lnTo>
                <a:lnTo>
                  <a:pt x="9143999" y="652272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85697" y="0"/>
            <a:ext cx="6362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Interface </a:t>
            </a:r>
            <a:r>
              <a:rPr sz="4400" dirty="0"/>
              <a:t>Injection</a:t>
            </a:r>
            <a:r>
              <a:rPr sz="4400" spc="-75" dirty="0"/>
              <a:t> </a:t>
            </a:r>
            <a:r>
              <a:rPr sz="4400" spc="-10" dirty="0"/>
              <a:t>Example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915782" y="564987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858" y="3495294"/>
            <a:ext cx="3451860" cy="1899285"/>
          </a:xfrm>
          <a:prstGeom prst="rect">
            <a:avLst/>
          </a:prstGeom>
          <a:solidFill>
            <a:srgbClr val="FFCCCC"/>
          </a:solidFill>
          <a:ln w="25907">
            <a:solidFill>
              <a:srgbClr val="BB9304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875"/>
              </a:spcBef>
            </a:pPr>
            <a:r>
              <a:rPr sz="1800" b="1" spc="-10" dirty="0">
                <a:latin typeface="Carlito"/>
                <a:cs typeface="Carlito"/>
              </a:rPr>
              <a:t>IAddress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address</a:t>
            </a:r>
            <a:endParaRPr sz="1800">
              <a:latin typeface="Carlito"/>
              <a:cs typeface="Carlito"/>
            </a:endParaRPr>
          </a:p>
          <a:p>
            <a:pPr marL="90170" marR="9398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public </a:t>
            </a:r>
            <a:r>
              <a:rPr sz="1800" b="1" spc="-5" dirty="0">
                <a:latin typeface="Carlito"/>
                <a:cs typeface="Carlito"/>
              </a:rPr>
              <a:t>void </a:t>
            </a:r>
            <a:r>
              <a:rPr sz="1800" b="1" spc="-10" dirty="0">
                <a:latin typeface="Carlito"/>
                <a:cs typeface="Carlito"/>
              </a:rPr>
              <a:t>injectAddress(IAddress  </a:t>
            </a:r>
            <a:r>
              <a:rPr sz="1800" b="1" spc="-5" dirty="0">
                <a:latin typeface="Carlito"/>
                <a:cs typeface="Carlito"/>
              </a:rPr>
              <a:t>address){</a:t>
            </a:r>
            <a:endParaRPr sz="1800">
              <a:latin typeface="Carlito"/>
              <a:cs typeface="Carlito"/>
            </a:endParaRPr>
          </a:p>
          <a:p>
            <a:pPr marL="54737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this.address=address;</a:t>
            </a:r>
            <a:endParaRPr sz="1800">
              <a:latin typeface="Carlito"/>
              <a:cs typeface="Carlito"/>
            </a:endParaRPr>
          </a:p>
          <a:p>
            <a:pPr marL="9017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220" y="3023616"/>
            <a:ext cx="1262380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sz="1800" b="1" spc="-5" dirty="0">
                <a:latin typeface="Arial"/>
                <a:cs typeface="Arial"/>
              </a:rPr>
              <a:t>Customer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86250" y="1829561"/>
            <a:ext cx="2566670" cy="856615"/>
          </a:xfrm>
          <a:custGeom>
            <a:avLst/>
            <a:gdLst/>
            <a:ahLst/>
            <a:cxnLst/>
            <a:rect l="l" t="t" r="r" b="b"/>
            <a:pathLst>
              <a:path w="2566670" h="856614">
                <a:moveTo>
                  <a:pt x="2566416" y="0"/>
                </a:moveTo>
                <a:lnTo>
                  <a:pt x="0" y="0"/>
                </a:lnTo>
                <a:lnTo>
                  <a:pt x="0" y="148590"/>
                </a:lnTo>
                <a:lnTo>
                  <a:pt x="0" y="856488"/>
                </a:lnTo>
                <a:lnTo>
                  <a:pt x="2566416" y="856488"/>
                </a:lnTo>
                <a:lnTo>
                  <a:pt x="2566416" y="148590"/>
                </a:lnTo>
                <a:lnTo>
                  <a:pt x="256641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86250" y="1829561"/>
            <a:ext cx="2566670" cy="856615"/>
          </a:xfrm>
          <a:prstGeom prst="rect">
            <a:avLst/>
          </a:prstGeom>
          <a:ln w="25907">
            <a:solidFill>
              <a:srgbClr val="BB9304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public </a:t>
            </a:r>
            <a:r>
              <a:rPr sz="1800" b="1" spc="-10" dirty="0">
                <a:latin typeface="Carlito"/>
                <a:cs typeface="Carlito"/>
              </a:rPr>
              <a:t>abstract</a:t>
            </a:r>
            <a:r>
              <a:rPr sz="1800" b="1" spc="-8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methods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9391" y="1607819"/>
            <a:ext cx="1172210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latin typeface="Arial"/>
                <a:cs typeface="Arial"/>
              </a:rPr>
              <a:t>IAddress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61865" y="3394709"/>
            <a:ext cx="3408045" cy="1999614"/>
          </a:xfrm>
          <a:prstGeom prst="rect">
            <a:avLst/>
          </a:prstGeom>
          <a:solidFill>
            <a:srgbClr val="FFCCCC"/>
          </a:solidFill>
          <a:ln w="25907">
            <a:solidFill>
              <a:srgbClr val="BB9304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 marR="1209675">
              <a:lnSpc>
                <a:spcPct val="100000"/>
              </a:lnSpc>
              <a:spcBef>
                <a:spcPts val="190"/>
              </a:spcBef>
            </a:pPr>
            <a:r>
              <a:rPr sz="1800" b="1" spc="-15" dirty="0">
                <a:latin typeface="Carlito"/>
                <a:cs typeface="Carlito"/>
              </a:rPr>
              <a:t>private </a:t>
            </a:r>
            <a:r>
              <a:rPr sz="1800" b="1" spc="-5" dirty="0">
                <a:latin typeface="Carlito"/>
                <a:cs typeface="Carlito"/>
              </a:rPr>
              <a:t>string </a:t>
            </a:r>
            <a:r>
              <a:rPr sz="1800" b="1" dirty="0">
                <a:latin typeface="Carlito"/>
                <a:cs typeface="Carlito"/>
              </a:rPr>
              <a:t>hno;  </a:t>
            </a:r>
            <a:r>
              <a:rPr sz="1800" b="1" spc="-15" dirty="0">
                <a:latin typeface="Carlito"/>
                <a:cs typeface="Carlito"/>
              </a:rPr>
              <a:t>private </a:t>
            </a:r>
            <a:r>
              <a:rPr sz="1800" b="1" spc="-5" dirty="0">
                <a:latin typeface="Carlito"/>
                <a:cs typeface="Carlito"/>
              </a:rPr>
              <a:t>string </a:t>
            </a:r>
            <a:r>
              <a:rPr sz="1800" b="1" spc="-10" dirty="0">
                <a:latin typeface="Carlito"/>
                <a:cs typeface="Carlito"/>
              </a:rPr>
              <a:t>street;  </a:t>
            </a:r>
            <a:r>
              <a:rPr sz="1800" b="1" spc="-15" dirty="0">
                <a:latin typeface="Carlito"/>
                <a:cs typeface="Carlito"/>
              </a:rPr>
              <a:t>private </a:t>
            </a:r>
            <a:r>
              <a:rPr sz="1800" b="1" spc="-5" dirty="0">
                <a:latin typeface="Carlito"/>
                <a:cs typeface="Carlito"/>
              </a:rPr>
              <a:t>string city;  </a:t>
            </a:r>
            <a:r>
              <a:rPr sz="1800" b="1" spc="-10" dirty="0">
                <a:latin typeface="Carlito"/>
                <a:cs typeface="Carlito"/>
              </a:rPr>
              <a:t>private </a:t>
            </a:r>
            <a:r>
              <a:rPr sz="1800" b="1" spc="-5" dirty="0">
                <a:latin typeface="Carlito"/>
                <a:cs typeface="Carlito"/>
              </a:rPr>
              <a:t>string </a:t>
            </a:r>
            <a:r>
              <a:rPr sz="1800" b="1" spc="-15" dirty="0">
                <a:latin typeface="Carlito"/>
                <a:cs typeface="Carlito"/>
              </a:rPr>
              <a:t>state  private </a:t>
            </a:r>
            <a:r>
              <a:rPr sz="1800" b="1" spc="-5" dirty="0">
                <a:latin typeface="Carlito"/>
                <a:cs typeface="Carlito"/>
              </a:rPr>
              <a:t>string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country;  </a:t>
            </a:r>
            <a:r>
              <a:rPr sz="1800" b="1" spc="-15" dirty="0">
                <a:latin typeface="Carlito"/>
                <a:cs typeface="Carlito"/>
              </a:rPr>
              <a:t>private </a:t>
            </a:r>
            <a:r>
              <a:rPr sz="1800" b="1" spc="-5" dirty="0">
                <a:latin typeface="Carlito"/>
                <a:cs typeface="Carlito"/>
              </a:rPr>
              <a:t>string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zip;</a:t>
            </a:r>
            <a:endParaRPr sz="1800">
              <a:latin typeface="Carlito"/>
              <a:cs typeface="Carlito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Carlito"/>
                <a:cs typeface="Carlito"/>
              </a:rPr>
              <a:t>// method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implementations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86784" y="3043427"/>
            <a:ext cx="1582420" cy="368935"/>
          </a:xfrm>
          <a:custGeom>
            <a:avLst/>
            <a:gdLst/>
            <a:ahLst/>
            <a:cxnLst/>
            <a:rect l="l" t="t" r="r" b="b"/>
            <a:pathLst>
              <a:path w="1582420" h="368935">
                <a:moveTo>
                  <a:pt x="1581912" y="0"/>
                </a:moveTo>
                <a:lnTo>
                  <a:pt x="0" y="0"/>
                </a:lnTo>
                <a:lnTo>
                  <a:pt x="0" y="368808"/>
                </a:lnTo>
                <a:lnTo>
                  <a:pt x="1581912" y="368808"/>
                </a:lnTo>
                <a:lnTo>
                  <a:pt x="15819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986784" y="3043427"/>
            <a:ext cx="1582420" cy="3689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1800" b="1" spc="-10" dirty="0">
                <a:latin typeface="Arial"/>
                <a:cs typeface="Arial"/>
              </a:rPr>
              <a:t>AddressImpl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87923" y="2691383"/>
            <a:ext cx="614172" cy="702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9174" y="1943861"/>
            <a:ext cx="3351529" cy="856615"/>
          </a:xfrm>
          <a:custGeom>
            <a:avLst/>
            <a:gdLst/>
            <a:ahLst/>
            <a:cxnLst/>
            <a:rect l="l" t="t" r="r" b="b"/>
            <a:pathLst>
              <a:path w="3351529" h="856614">
                <a:moveTo>
                  <a:pt x="3351276" y="0"/>
                </a:moveTo>
                <a:lnTo>
                  <a:pt x="0" y="0"/>
                </a:lnTo>
                <a:lnTo>
                  <a:pt x="0" y="83058"/>
                </a:lnTo>
                <a:lnTo>
                  <a:pt x="0" y="856488"/>
                </a:lnTo>
                <a:lnTo>
                  <a:pt x="3351276" y="856488"/>
                </a:lnTo>
                <a:lnTo>
                  <a:pt x="3351276" y="83058"/>
                </a:lnTo>
                <a:lnTo>
                  <a:pt x="3351276" y="0"/>
                </a:lnTo>
                <a:close/>
              </a:path>
            </a:pathLst>
          </a:custGeom>
          <a:solidFill>
            <a:srgbClr val="FF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9174" y="1943861"/>
            <a:ext cx="3351529" cy="878446"/>
          </a:xfrm>
          <a:prstGeom prst="rect">
            <a:avLst/>
          </a:prstGeom>
          <a:ln w="25907">
            <a:solidFill>
              <a:srgbClr val="BB9304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1239520" marR="351155" indent="-881380">
              <a:lnSpc>
                <a:spcPct val="100000"/>
              </a:lnSpc>
              <a:spcBef>
                <a:spcPts val="1090"/>
              </a:spcBef>
            </a:pPr>
            <a:r>
              <a:rPr sz="1600" b="1" spc="-5" dirty="0">
                <a:latin typeface="Carlito"/>
                <a:cs typeface="Carlito"/>
              </a:rPr>
              <a:t>void </a:t>
            </a:r>
            <a:r>
              <a:rPr sz="1600" b="1" spc="-10" dirty="0">
                <a:latin typeface="Carlito"/>
                <a:cs typeface="Carlito"/>
              </a:rPr>
              <a:t>injectAddress(IAddress  </a:t>
            </a:r>
            <a:r>
              <a:rPr sz="1600" b="1" spc="-5" dirty="0">
                <a:latin typeface="Carlito"/>
                <a:cs typeface="Carlito"/>
              </a:rPr>
              <a:t>address);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7075" y="1656588"/>
            <a:ext cx="2005964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IAddressInjector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498091" y="2791967"/>
            <a:ext cx="614172" cy="702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6683" y="1571244"/>
            <a:ext cx="5970270" cy="2694940"/>
            <a:chOff x="3186683" y="1571244"/>
            <a:chExt cx="5970270" cy="2694940"/>
          </a:xfrm>
        </p:grpSpPr>
        <p:sp>
          <p:nvSpPr>
            <p:cNvPr id="3" name="object 3"/>
            <p:cNvSpPr/>
            <p:nvPr/>
          </p:nvSpPr>
          <p:spPr>
            <a:xfrm>
              <a:off x="3199637" y="1584198"/>
              <a:ext cx="5944870" cy="2668905"/>
            </a:xfrm>
            <a:custGeom>
              <a:avLst/>
              <a:gdLst/>
              <a:ahLst/>
              <a:cxnLst/>
              <a:rect l="l" t="t" r="r" b="b"/>
              <a:pathLst>
                <a:path w="5944870" h="2668904">
                  <a:moveTo>
                    <a:pt x="0" y="2668524"/>
                  </a:moveTo>
                  <a:lnTo>
                    <a:pt x="5944362" y="2668524"/>
                  </a:lnTo>
                  <a:lnTo>
                    <a:pt x="5944362" y="0"/>
                  </a:lnTo>
                  <a:lnTo>
                    <a:pt x="0" y="0"/>
                  </a:lnTo>
                  <a:lnTo>
                    <a:pt x="0" y="2668524"/>
                  </a:lnTo>
                  <a:close/>
                </a:path>
              </a:pathLst>
            </a:custGeom>
            <a:solidFill>
              <a:srgbClr val="FDE9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99637" y="4239767"/>
              <a:ext cx="5944870" cy="26034"/>
            </a:xfrm>
            <a:custGeom>
              <a:avLst/>
              <a:gdLst/>
              <a:ahLst/>
              <a:cxnLst/>
              <a:rect l="l" t="t" r="r" b="b"/>
              <a:pathLst>
                <a:path w="5944870" h="26035">
                  <a:moveTo>
                    <a:pt x="0" y="25907"/>
                  </a:moveTo>
                  <a:lnTo>
                    <a:pt x="5944362" y="25907"/>
                  </a:lnTo>
                  <a:lnTo>
                    <a:pt x="5944362" y="0"/>
                  </a:lnTo>
                  <a:lnTo>
                    <a:pt x="0" y="0"/>
                  </a:lnTo>
                  <a:lnTo>
                    <a:pt x="0" y="25907"/>
                  </a:lnTo>
                  <a:close/>
                </a:path>
              </a:pathLst>
            </a:custGeom>
            <a:solidFill>
              <a:srgbClr val="BB93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99637" y="1584198"/>
              <a:ext cx="5944870" cy="2668905"/>
            </a:xfrm>
            <a:custGeom>
              <a:avLst/>
              <a:gdLst/>
              <a:ahLst/>
              <a:cxnLst/>
              <a:rect l="l" t="t" r="r" b="b"/>
              <a:pathLst>
                <a:path w="5944870" h="2668904">
                  <a:moveTo>
                    <a:pt x="5944362" y="0"/>
                  </a:moveTo>
                  <a:lnTo>
                    <a:pt x="0" y="0"/>
                  </a:lnTo>
                  <a:lnTo>
                    <a:pt x="0" y="2668524"/>
                  </a:lnTo>
                </a:path>
              </a:pathLst>
            </a:custGeom>
            <a:ln w="25908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99644" y="1552955"/>
            <a:ext cx="2802890" cy="2682240"/>
            <a:chOff x="199644" y="1552955"/>
            <a:chExt cx="2802890" cy="2682240"/>
          </a:xfrm>
        </p:grpSpPr>
        <p:sp>
          <p:nvSpPr>
            <p:cNvPr id="7" name="object 7"/>
            <p:cNvSpPr/>
            <p:nvPr/>
          </p:nvSpPr>
          <p:spPr>
            <a:xfrm>
              <a:off x="212598" y="1565909"/>
              <a:ext cx="2776855" cy="2656840"/>
            </a:xfrm>
            <a:custGeom>
              <a:avLst/>
              <a:gdLst/>
              <a:ahLst/>
              <a:cxnLst/>
              <a:rect l="l" t="t" r="r" b="b"/>
              <a:pathLst>
                <a:path w="2776855" h="2656840">
                  <a:moveTo>
                    <a:pt x="2776728" y="0"/>
                  </a:moveTo>
                  <a:lnTo>
                    <a:pt x="0" y="0"/>
                  </a:lnTo>
                  <a:lnTo>
                    <a:pt x="0" y="2656332"/>
                  </a:lnTo>
                  <a:lnTo>
                    <a:pt x="2776728" y="2656332"/>
                  </a:lnTo>
                  <a:lnTo>
                    <a:pt x="2776728" y="0"/>
                  </a:lnTo>
                  <a:close/>
                </a:path>
              </a:pathLst>
            </a:custGeom>
            <a:solidFill>
              <a:srgbClr val="F7C5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2598" y="1565909"/>
              <a:ext cx="2776855" cy="2656840"/>
            </a:xfrm>
            <a:custGeom>
              <a:avLst/>
              <a:gdLst/>
              <a:ahLst/>
              <a:cxnLst/>
              <a:rect l="l" t="t" r="r" b="b"/>
              <a:pathLst>
                <a:path w="2776855" h="2656840">
                  <a:moveTo>
                    <a:pt x="0" y="2656332"/>
                  </a:moveTo>
                  <a:lnTo>
                    <a:pt x="2776728" y="2656332"/>
                  </a:lnTo>
                  <a:lnTo>
                    <a:pt x="2776728" y="0"/>
                  </a:lnTo>
                  <a:lnTo>
                    <a:pt x="0" y="0"/>
                  </a:lnTo>
                  <a:lnTo>
                    <a:pt x="0" y="2656332"/>
                  </a:lnTo>
                  <a:close/>
                </a:path>
              </a:pathLst>
            </a:custGeom>
            <a:ln w="25908">
              <a:solidFill>
                <a:srgbClr val="BB93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0" y="27432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9144000" y="0"/>
                </a:moveTo>
                <a:lnTo>
                  <a:pt x="0" y="0"/>
                </a:lnTo>
                <a:lnTo>
                  <a:pt x="0" y="501396"/>
                </a:lnTo>
                <a:lnTo>
                  <a:pt x="9144000" y="501396"/>
                </a:lnTo>
                <a:lnTo>
                  <a:pt x="9144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5058" y="0"/>
            <a:ext cx="78530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Inversion </a:t>
            </a:r>
            <a:r>
              <a:rPr sz="2000" dirty="0"/>
              <a:t>of </a:t>
            </a:r>
            <a:r>
              <a:rPr sz="2000" spc="-10" dirty="0"/>
              <a:t>Control </a:t>
            </a:r>
            <a:r>
              <a:rPr sz="2000" dirty="0"/>
              <a:t>and </a:t>
            </a:r>
            <a:r>
              <a:rPr sz="2000" spc="-5" dirty="0"/>
              <a:t>Dependency</a:t>
            </a:r>
            <a:r>
              <a:rPr sz="2000" spc="-80" dirty="0"/>
              <a:t> </a:t>
            </a:r>
            <a:r>
              <a:rPr sz="2000" spc="-5" dirty="0"/>
              <a:t>Injection</a:t>
            </a:r>
          </a:p>
        </p:txBody>
      </p:sp>
      <p:sp>
        <p:nvSpPr>
          <p:cNvPr id="11" name="object 11"/>
          <p:cNvSpPr/>
          <p:nvPr/>
        </p:nvSpPr>
        <p:spPr>
          <a:xfrm>
            <a:off x="379475" y="1790700"/>
            <a:ext cx="2439924" cy="2253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836" y="1091183"/>
            <a:ext cx="2776855" cy="462280"/>
          </a:xfrm>
          <a:custGeom>
            <a:avLst/>
            <a:gdLst/>
            <a:ahLst/>
            <a:cxnLst/>
            <a:rect l="l" t="t" r="r" b="b"/>
            <a:pathLst>
              <a:path w="2776855" h="462280">
                <a:moveTo>
                  <a:pt x="2776728" y="0"/>
                </a:moveTo>
                <a:lnTo>
                  <a:pt x="0" y="0"/>
                </a:lnTo>
                <a:lnTo>
                  <a:pt x="0" y="461772"/>
                </a:lnTo>
                <a:lnTo>
                  <a:pt x="2776728" y="461772"/>
                </a:lnTo>
                <a:lnTo>
                  <a:pt x="2776728" y="0"/>
                </a:lnTo>
                <a:close/>
              </a:path>
            </a:pathLst>
          </a:custGeom>
          <a:solidFill>
            <a:srgbClr val="F5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2597" y="1091183"/>
            <a:ext cx="2776855" cy="462280"/>
          </a:xfrm>
          <a:prstGeom prst="rect">
            <a:avLst/>
          </a:prstGeom>
          <a:solidFill>
            <a:srgbClr val="F5E8D7"/>
          </a:solidFill>
        </p:spPr>
        <p:txBody>
          <a:bodyPr vert="horz" wrap="square" lIns="0" tIns="26670" rIns="0" bIns="0" rtlCol="0">
            <a:spAutoFit/>
          </a:bodyPr>
          <a:lstStyle/>
          <a:p>
            <a:pPr marL="372745">
              <a:lnSpc>
                <a:spcPct val="100000"/>
              </a:lnSpc>
              <a:spcBef>
                <a:spcPts val="210"/>
              </a:spcBef>
            </a:pP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Normal</a:t>
            </a:r>
            <a:r>
              <a:rPr sz="2400" b="1" spc="-3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sz="2400" b="1" spc="-5" dirty="0">
                <a:solidFill>
                  <a:srgbClr val="001F5F"/>
                </a:solidFill>
                <a:latin typeface="Carlito"/>
                <a:cs typeface="Carlito"/>
              </a:rPr>
              <a:t>Method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47871" y="1790700"/>
            <a:ext cx="5273039" cy="1877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428744" y="1053083"/>
            <a:ext cx="3816350" cy="462280"/>
          </a:xfrm>
          <a:prstGeom prst="rect">
            <a:avLst/>
          </a:prstGeom>
          <a:solidFill>
            <a:srgbClr val="F5E8D7"/>
          </a:solidFill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2400" b="1" spc="-5" dirty="0">
                <a:latin typeface="Carlito"/>
                <a:cs typeface="Carlito"/>
              </a:rPr>
              <a:t>Dependency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Injection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6417564" y="641736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16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289966" y="585673"/>
            <a:ext cx="75279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arlito"/>
                <a:cs typeface="Carlito"/>
              </a:rPr>
              <a:t>Inversion </a:t>
            </a:r>
            <a:r>
              <a:rPr spc="-10" dirty="0">
                <a:latin typeface="Carlito"/>
                <a:cs typeface="Carlito"/>
              </a:rPr>
              <a:t>of </a:t>
            </a:r>
            <a:r>
              <a:rPr spc="-15" dirty="0">
                <a:latin typeface="Carlito"/>
                <a:cs typeface="Carlito"/>
              </a:rPr>
              <a:t>control </a:t>
            </a:r>
            <a:r>
              <a:rPr spc="-5" dirty="0">
                <a:latin typeface="Carlito"/>
                <a:cs typeface="Carlito"/>
              </a:rPr>
              <a:t>(IoC) </a:t>
            </a:r>
            <a:r>
              <a:rPr dirty="0">
                <a:latin typeface="Carlito"/>
                <a:cs typeface="Carlito"/>
              </a:rPr>
              <a:t>is </a:t>
            </a:r>
            <a:r>
              <a:rPr spc="-15" dirty="0">
                <a:latin typeface="Carlito"/>
                <a:cs typeface="Carlito"/>
              </a:rPr>
              <a:t>at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heart of Spring</a:t>
            </a:r>
            <a:r>
              <a:rPr spc="-7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framework.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32"/>
            <a:ext cx="9144000" cy="501650"/>
          </a:xfrm>
          <a:custGeom>
            <a:avLst/>
            <a:gdLst/>
            <a:ahLst/>
            <a:cxnLst/>
            <a:rect l="l" t="t" r="r" b="b"/>
            <a:pathLst>
              <a:path w="9144000" h="501650">
                <a:moveTo>
                  <a:pt x="9144000" y="0"/>
                </a:moveTo>
                <a:lnTo>
                  <a:pt x="0" y="0"/>
                </a:lnTo>
                <a:lnTo>
                  <a:pt x="0" y="501396"/>
                </a:lnTo>
                <a:lnTo>
                  <a:pt x="9144000" y="501396"/>
                </a:lnTo>
                <a:lnTo>
                  <a:pt x="9144000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058" y="0"/>
            <a:ext cx="78530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/>
              <a:t>Inversion </a:t>
            </a:r>
            <a:r>
              <a:rPr sz="2000" dirty="0"/>
              <a:t>of </a:t>
            </a:r>
            <a:r>
              <a:rPr sz="2000" spc="-10" dirty="0"/>
              <a:t>Control </a:t>
            </a:r>
            <a:r>
              <a:rPr sz="2000" dirty="0"/>
              <a:t>and </a:t>
            </a:r>
            <a:r>
              <a:rPr sz="2000" spc="-5" dirty="0"/>
              <a:t>Dependency</a:t>
            </a:r>
            <a:r>
              <a:rPr sz="2000" spc="-80" dirty="0"/>
              <a:t> </a:t>
            </a:r>
            <a:r>
              <a:rPr sz="2000" spc="-5" dirty="0"/>
              <a:t>Injection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6417564" y="6417360"/>
            <a:ext cx="2317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9174" y="850138"/>
            <a:ext cx="872553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container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is </a:t>
            </a: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responsible </a:t>
            </a:r>
            <a:r>
              <a:rPr sz="2400" spc="-20" dirty="0">
                <a:solidFill>
                  <a:srgbClr val="212121"/>
                </a:solidFill>
                <a:latin typeface="Carlito"/>
                <a:cs typeface="Carlito"/>
              </a:rPr>
              <a:t>for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managing </a:t>
            </a:r>
            <a:r>
              <a:rPr sz="24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object </a:t>
            </a:r>
            <a:r>
              <a:rPr sz="24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lifecycles</a:t>
            </a:r>
            <a:r>
              <a:rPr sz="2400" spc="-10" dirty="0">
                <a:solidFill>
                  <a:srgbClr val="2997E2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of specific  objects: </a:t>
            </a: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creating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these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objects, calling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their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initialization methods,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and  </a:t>
            </a: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configuring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these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objects </a:t>
            </a:r>
            <a:r>
              <a:rPr sz="2400" spc="-15" dirty="0">
                <a:solidFill>
                  <a:srgbClr val="212121"/>
                </a:solidFill>
                <a:latin typeface="Carlito"/>
                <a:cs typeface="Carlito"/>
              </a:rPr>
              <a:t>by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wiring them</a:t>
            </a:r>
            <a:r>
              <a:rPr sz="2400" spc="-5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Carlito"/>
                <a:cs typeface="Carlito"/>
              </a:rPr>
              <a:t>together.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32956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Objects </a:t>
            </a:r>
            <a:r>
              <a:rPr sz="2400" spc="-15" dirty="0">
                <a:solidFill>
                  <a:srgbClr val="212121"/>
                </a:solidFill>
                <a:latin typeface="Carlito"/>
                <a:cs typeface="Carlito"/>
              </a:rPr>
              <a:t>created </a:t>
            </a: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by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container </a:t>
            </a:r>
            <a:r>
              <a:rPr sz="2400" spc="-15" dirty="0">
                <a:solidFill>
                  <a:srgbClr val="212121"/>
                </a:solidFill>
                <a:latin typeface="Carlito"/>
                <a:cs typeface="Carlito"/>
              </a:rPr>
              <a:t>are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also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called managed objects or  </a:t>
            </a:r>
            <a:r>
              <a:rPr sz="24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beans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63500">
              <a:lnSpc>
                <a:spcPct val="100000"/>
              </a:lnSpc>
            </a:pP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container can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be </a:t>
            </a: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configured by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loading </a:t>
            </a:r>
            <a:r>
              <a:rPr sz="24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4"/>
              </a:rPr>
              <a:t>XML</a:t>
            </a:r>
            <a:r>
              <a:rPr sz="2400" spc="-5" dirty="0">
                <a:solidFill>
                  <a:srgbClr val="2997E2"/>
                </a:solidFill>
                <a:latin typeface="Carlito"/>
                <a:cs typeface="Carlito"/>
                <a:hlinkClick r:id="rId4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(Extensible </a:t>
            </a: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Markup  Language)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files or detecting specific </a:t>
            </a:r>
            <a:r>
              <a:rPr sz="2400" u="heavy" spc="-2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5"/>
              </a:rPr>
              <a:t>Java </a:t>
            </a:r>
            <a:r>
              <a:rPr sz="24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5"/>
              </a:rPr>
              <a:t>annotations</a:t>
            </a:r>
            <a:r>
              <a:rPr sz="2400" spc="-5" dirty="0">
                <a:solidFill>
                  <a:srgbClr val="2997E2"/>
                </a:solidFill>
                <a:latin typeface="Carlito"/>
                <a:cs typeface="Carlito"/>
                <a:hlinkClick r:id="rId5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on </a:t>
            </a:r>
            <a:r>
              <a:rPr sz="2400" spc="-15" dirty="0">
                <a:solidFill>
                  <a:srgbClr val="212121"/>
                </a:solidFill>
                <a:latin typeface="Carlito"/>
                <a:cs typeface="Carlito"/>
              </a:rPr>
              <a:t>configuration 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classes.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These </a:t>
            </a:r>
            <a:r>
              <a:rPr sz="2400" spc="-15" dirty="0">
                <a:solidFill>
                  <a:srgbClr val="212121"/>
                </a:solidFill>
                <a:latin typeface="Carlito"/>
                <a:cs typeface="Carlito"/>
              </a:rPr>
              <a:t>data </a:t>
            </a: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sources </a:t>
            </a:r>
            <a:r>
              <a:rPr sz="2400" spc="-15" dirty="0">
                <a:solidFill>
                  <a:srgbClr val="212121"/>
                </a:solidFill>
                <a:latin typeface="Carlito"/>
                <a:cs typeface="Carlito"/>
              </a:rPr>
              <a:t>contain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bean </a:t>
            </a: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definitions that provide</a:t>
            </a:r>
            <a:r>
              <a:rPr sz="2400" spc="50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212121"/>
                </a:solidFill>
                <a:latin typeface="Carlito"/>
                <a:cs typeface="Carlito"/>
              </a:rPr>
              <a:t>information required </a:t>
            </a:r>
            <a:r>
              <a:rPr sz="2400" spc="-15" dirty="0">
                <a:solidFill>
                  <a:srgbClr val="212121"/>
                </a:solidFill>
                <a:latin typeface="Carlito"/>
                <a:cs typeface="Carlito"/>
              </a:rPr>
              <a:t>to create </a:t>
            </a:r>
            <a:r>
              <a:rPr sz="2400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212121"/>
                </a:solidFill>
                <a:latin typeface="Carlito"/>
                <a:cs typeface="Carlito"/>
              </a:rPr>
              <a:t>beans.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0380"/>
          </a:xfrm>
          <a:custGeom>
            <a:avLst/>
            <a:gdLst/>
            <a:ahLst/>
            <a:cxnLst/>
            <a:rect l="l" t="t" r="r" b="b"/>
            <a:pathLst>
              <a:path w="9144000" h="500380">
                <a:moveTo>
                  <a:pt x="9144000" y="0"/>
                </a:moveTo>
                <a:lnTo>
                  <a:pt x="0" y="0"/>
                </a:lnTo>
                <a:lnTo>
                  <a:pt x="0" y="499872"/>
                </a:lnTo>
                <a:lnTo>
                  <a:pt x="9144000" y="499872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691210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Bean </a:t>
            </a:r>
            <a:r>
              <a:rPr sz="2800" spc="-15" dirty="0"/>
              <a:t>Factory </a:t>
            </a:r>
            <a:r>
              <a:rPr sz="2800" dirty="0"/>
              <a:t>and </a:t>
            </a:r>
            <a:r>
              <a:rPr sz="2800" spc="-5" dirty="0"/>
              <a:t>Application</a:t>
            </a:r>
            <a:r>
              <a:rPr sz="2800" spc="-110" dirty="0"/>
              <a:t> </a:t>
            </a:r>
            <a:r>
              <a:rPr sz="2800" spc="-20" dirty="0"/>
              <a:t>Context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053083"/>
            <a:ext cx="9144000" cy="4154804"/>
          </a:xfrm>
          <a:custGeom>
            <a:avLst/>
            <a:gdLst/>
            <a:ahLst/>
            <a:cxnLst/>
            <a:rect l="l" t="t" r="r" b="b"/>
            <a:pathLst>
              <a:path w="9144000" h="4154804">
                <a:moveTo>
                  <a:pt x="9144000" y="0"/>
                </a:moveTo>
                <a:lnTo>
                  <a:pt x="0" y="0"/>
                </a:lnTo>
                <a:lnTo>
                  <a:pt x="0" y="4154424"/>
                </a:lnTo>
                <a:lnTo>
                  <a:pt x="9144000" y="41544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1086358"/>
            <a:ext cx="8699500" cy="404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Spring,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application objects </a:t>
            </a:r>
            <a:r>
              <a:rPr sz="2400" dirty="0">
                <a:latin typeface="Carlito"/>
                <a:cs typeface="Carlito"/>
              </a:rPr>
              <a:t>will </a:t>
            </a:r>
            <a:r>
              <a:rPr sz="2400" spc="-10" dirty="0">
                <a:latin typeface="Carlito"/>
                <a:cs typeface="Carlito"/>
              </a:rPr>
              <a:t>live </a:t>
            </a:r>
            <a:r>
              <a:rPr sz="2400" dirty="0">
                <a:latin typeface="Carlito"/>
                <a:cs typeface="Carlito"/>
              </a:rPr>
              <a:t>within the </a:t>
            </a:r>
            <a:r>
              <a:rPr sz="2400" spc="-5" dirty="0">
                <a:latin typeface="Carlito"/>
                <a:cs typeface="Carlito"/>
              </a:rPr>
              <a:t>Spring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35" dirty="0">
                <a:latin typeface="Carlito"/>
                <a:cs typeface="Carlito"/>
              </a:rPr>
              <a:t>container.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i="1" spc="-5" dirty="0">
                <a:latin typeface="Carlito"/>
                <a:cs typeface="Carlito"/>
              </a:rPr>
              <a:t>The Spring </a:t>
            </a:r>
            <a:r>
              <a:rPr sz="2400" i="1" dirty="0">
                <a:latin typeface="Carlito"/>
                <a:cs typeface="Carlito"/>
              </a:rPr>
              <a:t>IOC </a:t>
            </a:r>
            <a:r>
              <a:rPr sz="2400" i="1" spc="-15" dirty="0">
                <a:latin typeface="Carlito"/>
                <a:cs typeface="Carlito"/>
              </a:rPr>
              <a:t>container </a:t>
            </a:r>
            <a:r>
              <a:rPr sz="2400" i="1" dirty="0">
                <a:latin typeface="Carlito"/>
                <a:cs typeface="Carlito"/>
              </a:rPr>
              <a:t>is </a:t>
            </a:r>
            <a:r>
              <a:rPr sz="2400" i="1" spc="-5" dirty="0">
                <a:latin typeface="Carlito"/>
                <a:cs typeface="Carlito"/>
              </a:rPr>
              <a:t>mainly responsible </a:t>
            </a:r>
            <a:r>
              <a:rPr sz="2400" i="1" spc="-15" dirty="0">
                <a:latin typeface="Carlito"/>
                <a:cs typeface="Carlito"/>
              </a:rPr>
              <a:t>for </a:t>
            </a:r>
            <a:r>
              <a:rPr sz="2400" i="1" spc="-5" dirty="0">
                <a:latin typeface="Carlito"/>
                <a:cs typeface="Carlito"/>
              </a:rPr>
              <a:t>creating </a:t>
            </a:r>
            <a:r>
              <a:rPr sz="2400" i="1" dirty="0">
                <a:latin typeface="Carlito"/>
                <a:cs typeface="Carlito"/>
              </a:rPr>
              <a:t>the </a:t>
            </a:r>
            <a:r>
              <a:rPr sz="2400" i="1" spc="-5" dirty="0">
                <a:latin typeface="Carlito"/>
                <a:cs typeface="Carlito"/>
              </a:rPr>
              <a:t>objects,  </a:t>
            </a:r>
            <a:r>
              <a:rPr sz="2400" i="1" dirty="0">
                <a:latin typeface="Carlito"/>
                <a:cs typeface="Carlito"/>
              </a:rPr>
              <a:t>wiring them </a:t>
            </a:r>
            <a:r>
              <a:rPr sz="2400" i="1" spc="-30" dirty="0">
                <a:latin typeface="Carlito"/>
                <a:cs typeface="Carlito"/>
              </a:rPr>
              <a:t>together, </a:t>
            </a:r>
            <a:r>
              <a:rPr sz="2400" i="1" spc="-5" dirty="0">
                <a:latin typeface="Carlito"/>
                <a:cs typeface="Carlito"/>
              </a:rPr>
              <a:t>configuring </a:t>
            </a:r>
            <a:r>
              <a:rPr sz="2400" i="1" dirty="0">
                <a:latin typeface="Carlito"/>
                <a:cs typeface="Carlito"/>
              </a:rPr>
              <a:t>them </a:t>
            </a:r>
            <a:r>
              <a:rPr sz="2400" i="1" spc="-5" dirty="0">
                <a:latin typeface="Carlito"/>
                <a:cs typeface="Carlito"/>
              </a:rPr>
              <a:t>and managing </a:t>
            </a:r>
            <a:r>
              <a:rPr sz="2400" i="1" dirty="0">
                <a:latin typeface="Carlito"/>
                <a:cs typeface="Carlito"/>
              </a:rPr>
              <a:t>their </a:t>
            </a:r>
            <a:r>
              <a:rPr sz="2400" i="1" spc="-15" dirty="0">
                <a:latin typeface="Carlito"/>
                <a:cs typeface="Carlito"/>
              </a:rPr>
              <a:t>complete  </a:t>
            </a:r>
            <a:r>
              <a:rPr sz="2400" i="1" spc="-5" dirty="0">
                <a:latin typeface="Carlito"/>
                <a:cs typeface="Carlito"/>
              </a:rPr>
              <a:t>lifecycle </a:t>
            </a:r>
            <a:r>
              <a:rPr sz="2400" i="1" dirty="0">
                <a:latin typeface="Carlito"/>
                <a:cs typeface="Carlito"/>
              </a:rPr>
              <a:t>i.e. </a:t>
            </a:r>
            <a:r>
              <a:rPr sz="2400" i="1" spc="-5" dirty="0">
                <a:latin typeface="Carlito"/>
                <a:cs typeface="Carlito"/>
              </a:rPr>
              <a:t>from </a:t>
            </a:r>
            <a:r>
              <a:rPr sz="2400" i="1" dirty="0">
                <a:latin typeface="Carlito"/>
                <a:cs typeface="Carlito"/>
              </a:rPr>
              <a:t>initializing </a:t>
            </a:r>
            <a:r>
              <a:rPr sz="2400" i="1" spc="-15" dirty="0">
                <a:latin typeface="Carlito"/>
                <a:cs typeface="Carlito"/>
              </a:rPr>
              <a:t>to</a:t>
            </a:r>
            <a:r>
              <a:rPr sz="2400" i="1" spc="-3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destruction.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There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various </a:t>
            </a:r>
            <a:r>
              <a:rPr sz="2400" spc="-5" dirty="0">
                <a:latin typeface="Carlito"/>
                <a:cs typeface="Carlito"/>
              </a:rPr>
              <a:t>implementations of Spring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Containers.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i="1" spc="-5" dirty="0">
                <a:latin typeface="Carlito"/>
                <a:cs typeface="Carlito"/>
              </a:rPr>
              <a:t>The two </a:t>
            </a:r>
            <a:r>
              <a:rPr sz="2400" b="1" i="1" spc="-10" dirty="0">
                <a:latin typeface="Carlito"/>
                <a:cs typeface="Carlito"/>
              </a:rPr>
              <a:t>most common </a:t>
            </a:r>
            <a:r>
              <a:rPr sz="2400" b="1" i="1" spc="-5" dirty="0">
                <a:latin typeface="Carlito"/>
                <a:cs typeface="Carlito"/>
              </a:rPr>
              <a:t>implementations</a:t>
            </a:r>
            <a:r>
              <a:rPr sz="2400" b="1" i="1" spc="-50" dirty="0">
                <a:latin typeface="Carlito"/>
                <a:cs typeface="Carlito"/>
              </a:rPr>
              <a:t> </a:t>
            </a:r>
            <a:r>
              <a:rPr sz="2400" b="1" i="1" dirty="0">
                <a:latin typeface="Carlito"/>
                <a:cs typeface="Carlito"/>
              </a:rPr>
              <a:t>are:</a:t>
            </a:r>
            <a:endParaRPr sz="2400">
              <a:latin typeface="Carlito"/>
              <a:cs typeface="Carlito"/>
            </a:endParaRPr>
          </a:p>
          <a:p>
            <a:pPr marL="773430" indent="-304165">
              <a:lnSpc>
                <a:spcPct val="100000"/>
              </a:lnSpc>
              <a:buAutoNum type="arabicPeriod"/>
              <a:tabLst>
                <a:tab pos="774065" algn="l"/>
              </a:tabLst>
            </a:pPr>
            <a:r>
              <a:rPr sz="2400" b="1" spc="-10" dirty="0">
                <a:latin typeface="Carlito"/>
                <a:cs typeface="Carlito"/>
              </a:rPr>
              <a:t>BeanFactory (org.springframework.beans package)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and</a:t>
            </a:r>
            <a:endParaRPr sz="2400">
              <a:latin typeface="Carlito"/>
              <a:cs typeface="Carlito"/>
            </a:endParaRPr>
          </a:p>
          <a:p>
            <a:pPr marL="773430" indent="-304165">
              <a:lnSpc>
                <a:spcPct val="100000"/>
              </a:lnSpc>
              <a:buAutoNum type="arabicPeriod"/>
              <a:tabLst>
                <a:tab pos="774065" algn="l"/>
              </a:tabLst>
            </a:pPr>
            <a:r>
              <a:rPr sz="2400" b="1" spc="-10" dirty="0">
                <a:latin typeface="Carlito"/>
                <a:cs typeface="Carlito"/>
              </a:rPr>
              <a:t>ApplicationContext (org.springframework.context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package)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0380"/>
          </a:xfrm>
          <a:custGeom>
            <a:avLst/>
            <a:gdLst/>
            <a:ahLst/>
            <a:cxnLst/>
            <a:rect l="l" t="t" r="r" b="b"/>
            <a:pathLst>
              <a:path w="9144000" h="500380">
                <a:moveTo>
                  <a:pt x="9144000" y="0"/>
                </a:moveTo>
                <a:lnTo>
                  <a:pt x="0" y="0"/>
                </a:lnTo>
                <a:lnTo>
                  <a:pt x="0" y="499872"/>
                </a:lnTo>
                <a:lnTo>
                  <a:pt x="9144000" y="499872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55079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The </a:t>
            </a:r>
            <a:r>
              <a:rPr sz="3200" dirty="0"/>
              <a:t>Spring IoC</a:t>
            </a:r>
            <a:r>
              <a:rPr sz="3200" spc="-30" dirty="0"/>
              <a:t> </a:t>
            </a:r>
            <a:r>
              <a:rPr sz="3200" spc="-10" dirty="0"/>
              <a:t>container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564896"/>
            <a:ext cx="86086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High-level view </a:t>
            </a:r>
            <a:r>
              <a:rPr sz="2400" b="1" dirty="0">
                <a:latin typeface="Carlito"/>
                <a:cs typeface="Carlito"/>
              </a:rPr>
              <a:t>of how </a:t>
            </a:r>
            <a:r>
              <a:rPr sz="2400" b="1" spc="-5" dirty="0">
                <a:latin typeface="Carlito"/>
                <a:cs typeface="Carlito"/>
              </a:rPr>
              <a:t>Spring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works.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Our application classes </a:t>
            </a:r>
            <a:r>
              <a:rPr sz="2400" spc="-15" dirty="0">
                <a:latin typeface="Carlito"/>
                <a:cs typeface="Carlito"/>
              </a:rPr>
              <a:t>are </a:t>
            </a:r>
            <a:r>
              <a:rPr sz="2400" spc="-10" dirty="0">
                <a:latin typeface="Carlito"/>
                <a:cs typeface="Carlito"/>
              </a:rPr>
              <a:t>combined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15" dirty="0">
                <a:latin typeface="Carlito"/>
                <a:cs typeface="Carlito"/>
              </a:rPr>
              <a:t>configuration </a:t>
            </a:r>
            <a:r>
              <a:rPr sz="2400" spc="-10" dirty="0">
                <a:latin typeface="Carlito"/>
                <a:cs typeface="Carlito"/>
              </a:rPr>
              <a:t>metadata </a:t>
            </a:r>
            <a:r>
              <a:rPr sz="2400" spc="-5" dirty="0">
                <a:latin typeface="Carlito"/>
                <a:cs typeface="Carlito"/>
              </a:rPr>
              <a:t>so  </a:t>
            </a:r>
            <a:r>
              <a:rPr sz="2400" spc="-10" dirty="0">
                <a:latin typeface="Carlito"/>
                <a:cs typeface="Carlito"/>
              </a:rPr>
              <a:t>that after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b="1" spc="-10" dirty="0">
                <a:latin typeface="Carlito"/>
                <a:cs typeface="Carlito"/>
              </a:rPr>
              <a:t>ApplicationContext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15" dirty="0">
                <a:latin typeface="Carlito"/>
                <a:cs typeface="Carlito"/>
              </a:rPr>
              <a:t>created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initialized, </a:t>
            </a:r>
            <a:r>
              <a:rPr sz="2400" spc="-15" dirty="0">
                <a:latin typeface="Carlito"/>
                <a:cs typeface="Carlito"/>
              </a:rPr>
              <a:t>we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a  </a:t>
            </a:r>
            <a:r>
              <a:rPr sz="2400" spc="-5" dirty="0">
                <a:latin typeface="Carlito"/>
                <a:cs typeface="Carlito"/>
              </a:rPr>
              <a:t>fully </a:t>
            </a:r>
            <a:r>
              <a:rPr sz="2400" spc="-15" dirty="0">
                <a:latin typeface="Carlito"/>
                <a:cs typeface="Carlito"/>
              </a:rPr>
              <a:t>configured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executable </a:t>
            </a:r>
            <a:r>
              <a:rPr sz="2400" spc="-25" dirty="0">
                <a:latin typeface="Carlito"/>
                <a:cs typeface="Carlito"/>
              </a:rPr>
              <a:t>system </a:t>
            </a:r>
            <a:r>
              <a:rPr sz="2400" spc="-5" dirty="0">
                <a:latin typeface="Carlito"/>
                <a:cs typeface="Carlito"/>
              </a:rPr>
              <a:t>or application.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3817" y="2683764"/>
            <a:ext cx="5585726" cy="3422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52600" y="8331"/>
            <a:ext cx="4622926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spc="-10" dirty="0"/>
              <a:t>Course</a:t>
            </a:r>
            <a:r>
              <a:rPr sz="3800" spc="-70" dirty="0"/>
              <a:t> </a:t>
            </a:r>
            <a:r>
              <a:rPr sz="3800" spc="-10" dirty="0"/>
              <a:t>Objectives</a:t>
            </a:r>
            <a:endParaRPr sz="3800" dirty="0"/>
          </a:p>
        </p:txBody>
      </p:sp>
      <p:sp>
        <p:nvSpPr>
          <p:cNvPr id="4" name="object 4"/>
          <p:cNvSpPr/>
          <p:nvPr/>
        </p:nvSpPr>
        <p:spPr>
          <a:xfrm>
            <a:off x="607758" y="1165468"/>
            <a:ext cx="7693667" cy="4443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5636641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Java </a:t>
            </a:r>
            <a:r>
              <a:rPr sz="4400" dirty="0"/>
              <a:t>Bean</a:t>
            </a:r>
            <a:r>
              <a:rPr sz="4400" spc="-40" dirty="0"/>
              <a:t> </a:t>
            </a:r>
            <a:r>
              <a:rPr sz="4400" spc="-15" dirty="0"/>
              <a:t>Lifecycle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669757" y="1057780"/>
            <a:ext cx="8099548" cy="4499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204" y="0"/>
            <a:ext cx="6650735" cy="656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5476" y="2916935"/>
            <a:ext cx="2463165" cy="548640"/>
          </a:xfrm>
          <a:prstGeom prst="rect">
            <a:avLst/>
          </a:prstGeom>
          <a:solidFill>
            <a:srgbClr val="FFF4CE"/>
          </a:solidFill>
        </p:spPr>
        <p:txBody>
          <a:bodyPr vert="horz" wrap="square" lIns="0" tIns="10668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latin typeface="Carlito"/>
                <a:cs typeface="Carlito"/>
              </a:rPr>
              <a:t>Spring Bean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Lifecycle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2784" y="120395"/>
            <a:ext cx="6659880" cy="2609215"/>
          </a:xfrm>
          <a:custGeom>
            <a:avLst/>
            <a:gdLst/>
            <a:ahLst/>
            <a:cxnLst/>
            <a:rect l="l" t="t" r="r" b="b"/>
            <a:pathLst>
              <a:path w="6659880" h="2609215">
                <a:moveTo>
                  <a:pt x="6659867" y="1962912"/>
                </a:moveTo>
                <a:lnTo>
                  <a:pt x="0" y="1962912"/>
                </a:lnTo>
                <a:lnTo>
                  <a:pt x="0" y="2609088"/>
                </a:lnTo>
                <a:lnTo>
                  <a:pt x="6659867" y="2609088"/>
                </a:lnTo>
                <a:lnTo>
                  <a:pt x="6659867" y="1962912"/>
                </a:lnTo>
                <a:close/>
              </a:path>
              <a:path w="6659880" h="2609215">
                <a:moveTo>
                  <a:pt x="6659867" y="0"/>
                </a:moveTo>
                <a:lnTo>
                  <a:pt x="0" y="0"/>
                </a:lnTo>
                <a:lnTo>
                  <a:pt x="0" y="1938528"/>
                </a:lnTo>
                <a:lnTo>
                  <a:pt x="6659867" y="1938528"/>
                </a:lnTo>
                <a:lnTo>
                  <a:pt x="6659867" y="0"/>
                </a:lnTo>
                <a:close/>
              </a:path>
            </a:pathLst>
          </a:custGeom>
          <a:solidFill>
            <a:srgbClr val="CC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50083" y="101854"/>
            <a:ext cx="6637655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8760" algn="l"/>
              </a:tabLst>
            </a:pPr>
            <a:r>
              <a:rPr sz="1600" spc="-10" dirty="0">
                <a:solidFill>
                  <a:srgbClr val="232729"/>
                </a:solidFill>
                <a:latin typeface="Carlito"/>
                <a:cs typeface="Carlito"/>
              </a:rPr>
              <a:t>@PostConstruct </a:t>
            </a:r>
            <a:r>
              <a:rPr sz="1600" spc="-5" dirty="0">
                <a:solidFill>
                  <a:srgbClr val="232729"/>
                </a:solidFill>
                <a:latin typeface="Carlito"/>
                <a:cs typeface="Carlito"/>
              </a:rPr>
              <a:t>is </a:t>
            </a:r>
            <a:r>
              <a:rPr sz="1600" dirty="0">
                <a:solidFill>
                  <a:srgbClr val="232729"/>
                </a:solidFill>
                <a:latin typeface="Carlito"/>
                <a:cs typeface="Carlito"/>
              </a:rPr>
              <a:t>a JSR-250 </a:t>
            </a:r>
            <a:r>
              <a:rPr sz="1600" spc="-10" dirty="0">
                <a:solidFill>
                  <a:srgbClr val="232729"/>
                </a:solidFill>
                <a:latin typeface="Carlito"/>
                <a:cs typeface="Carlito"/>
              </a:rPr>
              <a:t>annotation </a:t>
            </a:r>
            <a:r>
              <a:rPr sz="1600" spc="-5" dirty="0">
                <a:solidFill>
                  <a:srgbClr val="232729"/>
                </a:solidFill>
                <a:latin typeface="Carlito"/>
                <a:cs typeface="Carlito"/>
              </a:rPr>
              <a:t>while init-method is Spring's  </a:t>
            </a:r>
            <a:r>
              <a:rPr sz="1600" spc="-25" dirty="0">
                <a:solidFill>
                  <a:srgbClr val="232729"/>
                </a:solidFill>
                <a:latin typeface="Carlito"/>
                <a:cs typeface="Carlito"/>
              </a:rPr>
              <a:t>way </a:t>
            </a:r>
            <a:r>
              <a:rPr sz="1600" spc="-5" dirty="0">
                <a:solidFill>
                  <a:srgbClr val="232729"/>
                </a:solidFill>
                <a:latin typeface="Carlito"/>
                <a:cs typeface="Carlito"/>
              </a:rPr>
              <a:t>of having </a:t>
            </a:r>
            <a:r>
              <a:rPr sz="1600" dirty="0">
                <a:solidFill>
                  <a:srgbClr val="232729"/>
                </a:solidFill>
                <a:latin typeface="Carlito"/>
                <a:cs typeface="Carlito"/>
              </a:rPr>
              <a:t>an </a:t>
            </a:r>
            <a:r>
              <a:rPr sz="1600" spc="-5" dirty="0">
                <a:solidFill>
                  <a:srgbClr val="232729"/>
                </a:solidFill>
                <a:latin typeface="Carlito"/>
                <a:cs typeface="Carlito"/>
              </a:rPr>
              <a:t>initializing</a:t>
            </a:r>
            <a:r>
              <a:rPr sz="1600" spc="85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232729"/>
                </a:solidFill>
                <a:latin typeface="Carlito"/>
                <a:cs typeface="Carlito"/>
              </a:rPr>
              <a:t>method.</a:t>
            </a:r>
            <a:endParaRPr sz="1600" dirty="0">
              <a:latin typeface="Carlito"/>
              <a:cs typeface="Carlito"/>
            </a:endParaRPr>
          </a:p>
          <a:p>
            <a:pPr marL="12700" marR="99695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600" dirty="0">
                <a:solidFill>
                  <a:srgbClr val="232729"/>
                </a:solidFill>
                <a:latin typeface="Carlito"/>
                <a:cs typeface="Carlito"/>
              </a:rPr>
              <a:t>If </a:t>
            </a:r>
            <a:r>
              <a:rPr sz="1600" spc="-10" dirty="0">
                <a:solidFill>
                  <a:srgbClr val="232729"/>
                </a:solidFill>
                <a:latin typeface="Carlito"/>
                <a:cs typeface="Carlito"/>
              </a:rPr>
              <a:t>you have </a:t>
            </a:r>
            <a:r>
              <a:rPr sz="1600" dirty="0">
                <a:solidFill>
                  <a:srgbClr val="232729"/>
                </a:solidFill>
                <a:latin typeface="Carlito"/>
                <a:cs typeface="Carlito"/>
              </a:rPr>
              <a:t>a </a:t>
            </a:r>
            <a:r>
              <a:rPr sz="1600" spc="-10" dirty="0">
                <a:solidFill>
                  <a:srgbClr val="232729"/>
                </a:solidFill>
                <a:latin typeface="Carlito"/>
                <a:cs typeface="Carlito"/>
              </a:rPr>
              <a:t>@PostConstruct </a:t>
            </a:r>
            <a:r>
              <a:rPr sz="1600" spc="-5" dirty="0">
                <a:solidFill>
                  <a:srgbClr val="232729"/>
                </a:solidFill>
                <a:latin typeface="Carlito"/>
                <a:cs typeface="Carlito"/>
              </a:rPr>
              <a:t>method, this will be </a:t>
            </a:r>
            <a:r>
              <a:rPr sz="1600" spc="-10" dirty="0">
                <a:solidFill>
                  <a:srgbClr val="232729"/>
                </a:solidFill>
                <a:latin typeface="Carlito"/>
                <a:cs typeface="Carlito"/>
              </a:rPr>
              <a:t>called </a:t>
            </a:r>
            <a:r>
              <a:rPr sz="1600" spc="-15" dirty="0">
                <a:solidFill>
                  <a:srgbClr val="232729"/>
                </a:solidFill>
                <a:latin typeface="Carlito"/>
                <a:cs typeface="Carlito"/>
              </a:rPr>
              <a:t>first before  </a:t>
            </a:r>
            <a:r>
              <a:rPr sz="1600" dirty="0">
                <a:solidFill>
                  <a:srgbClr val="232729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srgbClr val="232729"/>
                </a:solidFill>
                <a:latin typeface="Carlito"/>
                <a:cs typeface="Carlito"/>
              </a:rPr>
              <a:t>initializing methods </a:t>
            </a:r>
            <a:r>
              <a:rPr sz="1600" spc="-10" dirty="0">
                <a:solidFill>
                  <a:srgbClr val="232729"/>
                </a:solidFill>
                <a:latin typeface="Carlito"/>
                <a:cs typeface="Carlito"/>
              </a:rPr>
              <a:t>are</a:t>
            </a:r>
            <a:r>
              <a:rPr sz="1600" spc="60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232729"/>
                </a:solidFill>
                <a:latin typeface="Carlito"/>
                <a:cs typeface="Carlito"/>
              </a:rPr>
              <a:t>called.</a:t>
            </a:r>
            <a:endParaRPr sz="1600" dirty="0">
              <a:latin typeface="Carlito"/>
              <a:cs typeface="Carlito"/>
            </a:endParaRPr>
          </a:p>
          <a:p>
            <a:pPr marL="12700" marR="1148715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600" dirty="0">
                <a:solidFill>
                  <a:srgbClr val="232729"/>
                </a:solidFill>
                <a:latin typeface="Carlito"/>
                <a:cs typeface="Carlito"/>
              </a:rPr>
              <a:t>If </a:t>
            </a:r>
            <a:r>
              <a:rPr sz="1600" spc="-10" dirty="0">
                <a:solidFill>
                  <a:srgbClr val="232729"/>
                </a:solidFill>
                <a:latin typeface="Carlito"/>
                <a:cs typeface="Carlito"/>
              </a:rPr>
              <a:t>your </a:t>
            </a:r>
            <a:r>
              <a:rPr sz="1600" spc="-5" dirty="0">
                <a:solidFill>
                  <a:srgbClr val="232729"/>
                </a:solidFill>
                <a:latin typeface="Carlito"/>
                <a:cs typeface="Carlito"/>
              </a:rPr>
              <a:t>bean implements InitializingBean </a:t>
            </a:r>
            <a:r>
              <a:rPr sz="1600" dirty="0">
                <a:solidFill>
                  <a:srgbClr val="232729"/>
                </a:solidFill>
                <a:latin typeface="Carlito"/>
                <a:cs typeface="Carlito"/>
              </a:rPr>
              <a:t>and </a:t>
            </a:r>
            <a:r>
              <a:rPr sz="1600" spc="-10" dirty="0">
                <a:solidFill>
                  <a:srgbClr val="232729"/>
                </a:solidFill>
                <a:latin typeface="Carlito"/>
                <a:cs typeface="Carlito"/>
              </a:rPr>
              <a:t>overrides  afterPropertiesSet </a:t>
            </a:r>
            <a:r>
              <a:rPr sz="1600" dirty="0">
                <a:solidFill>
                  <a:srgbClr val="232729"/>
                </a:solidFill>
                <a:latin typeface="Carlito"/>
                <a:cs typeface="Carlito"/>
              </a:rPr>
              <a:t>, </a:t>
            </a:r>
            <a:r>
              <a:rPr sz="1600" spc="-15" dirty="0">
                <a:solidFill>
                  <a:srgbClr val="232729"/>
                </a:solidFill>
                <a:latin typeface="Carlito"/>
                <a:cs typeface="Carlito"/>
              </a:rPr>
              <a:t>first </a:t>
            </a:r>
            <a:r>
              <a:rPr sz="1600" spc="-10" dirty="0">
                <a:solidFill>
                  <a:srgbClr val="232729"/>
                </a:solidFill>
                <a:latin typeface="Carlito"/>
                <a:cs typeface="Carlito"/>
              </a:rPr>
              <a:t>@PostConstruct </a:t>
            </a:r>
            <a:r>
              <a:rPr sz="1600" spc="-5" dirty="0">
                <a:solidFill>
                  <a:srgbClr val="232729"/>
                </a:solidFill>
                <a:latin typeface="Carlito"/>
                <a:cs typeface="Carlito"/>
              </a:rPr>
              <a:t>is called, </a:t>
            </a:r>
            <a:r>
              <a:rPr sz="1600" dirty="0">
                <a:solidFill>
                  <a:srgbClr val="232729"/>
                </a:solidFill>
                <a:latin typeface="Carlito"/>
                <a:cs typeface="Carlito"/>
              </a:rPr>
              <a:t>then the  </a:t>
            </a:r>
            <a:r>
              <a:rPr sz="1600" spc="-10" dirty="0">
                <a:solidFill>
                  <a:srgbClr val="232729"/>
                </a:solidFill>
                <a:latin typeface="Carlito"/>
                <a:cs typeface="Carlito"/>
              </a:rPr>
              <a:t>afterPropertiesSet </a:t>
            </a:r>
            <a:r>
              <a:rPr sz="1600" dirty="0">
                <a:solidFill>
                  <a:srgbClr val="232729"/>
                </a:solidFill>
                <a:latin typeface="Carlito"/>
                <a:cs typeface="Carlito"/>
              </a:rPr>
              <a:t>and then</a:t>
            </a:r>
            <a:r>
              <a:rPr sz="1600" spc="45" dirty="0">
                <a:solidFill>
                  <a:srgbClr val="232729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232729"/>
                </a:solidFill>
                <a:latin typeface="Carlito"/>
                <a:cs typeface="Carlito"/>
              </a:rPr>
              <a:t>init-method.</a:t>
            </a:r>
            <a:endParaRPr sz="1600" dirty="0">
              <a:latin typeface="Carlito"/>
              <a:cs typeface="Carlito"/>
            </a:endParaRPr>
          </a:p>
          <a:p>
            <a:pPr marL="328930" indent="-225425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329565" algn="l"/>
              </a:tabLst>
            </a:pPr>
            <a:r>
              <a:rPr sz="1600" dirty="0">
                <a:solidFill>
                  <a:srgbClr val="212121"/>
                </a:solidFill>
                <a:latin typeface="Carlito"/>
                <a:cs typeface="Carlito"/>
              </a:rPr>
              <a:t>A </a:t>
            </a:r>
            <a:r>
              <a:rPr sz="1600" b="1" dirty="0">
                <a:solidFill>
                  <a:srgbClr val="212121"/>
                </a:solidFill>
                <a:latin typeface="Carlito"/>
                <a:cs typeface="Carlito"/>
              </a:rPr>
              <a:t>bean </a:t>
            </a:r>
            <a:r>
              <a:rPr sz="1600" b="1" spc="-5" dirty="0">
                <a:solidFill>
                  <a:srgbClr val="212121"/>
                </a:solidFill>
                <a:latin typeface="Carlito"/>
                <a:cs typeface="Carlito"/>
              </a:rPr>
              <a:t>post processor </a:t>
            </a:r>
            <a:r>
              <a:rPr sz="1600" spc="-10" dirty="0">
                <a:solidFill>
                  <a:srgbClr val="212121"/>
                </a:solidFill>
                <a:latin typeface="Carlito"/>
                <a:cs typeface="Carlito"/>
              </a:rPr>
              <a:t>allows </a:t>
            </a:r>
            <a:r>
              <a:rPr sz="1600" spc="-5" dirty="0">
                <a:solidFill>
                  <a:srgbClr val="212121"/>
                </a:solidFill>
                <a:latin typeface="Carlito"/>
                <a:cs typeface="Carlito"/>
              </a:rPr>
              <a:t>additional </a:t>
            </a:r>
            <a:r>
              <a:rPr sz="1600" spc="-10" dirty="0">
                <a:solidFill>
                  <a:srgbClr val="212121"/>
                </a:solidFill>
                <a:latin typeface="Carlito"/>
                <a:cs typeface="Carlito"/>
              </a:rPr>
              <a:t>processing </a:t>
            </a:r>
            <a:r>
              <a:rPr sz="1600" spc="-15" dirty="0">
                <a:solidFill>
                  <a:srgbClr val="212121"/>
                </a:solidFill>
                <a:latin typeface="Carlito"/>
                <a:cs typeface="Carlito"/>
              </a:rPr>
              <a:t>before</a:t>
            </a:r>
            <a:r>
              <a:rPr sz="1600" spc="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rlito"/>
                <a:cs typeface="Carlito"/>
              </a:rPr>
              <a:t>and</a:t>
            </a:r>
            <a:endParaRPr sz="1600" dirty="0">
              <a:latin typeface="Carlito"/>
              <a:cs typeface="Carlito"/>
            </a:endParaRPr>
          </a:p>
          <a:p>
            <a:pPr marL="104139">
              <a:lnSpc>
                <a:spcPct val="100000"/>
              </a:lnSpc>
            </a:pPr>
            <a:r>
              <a:rPr sz="1600" spc="-10" dirty="0">
                <a:solidFill>
                  <a:srgbClr val="212121"/>
                </a:solidFill>
                <a:latin typeface="Carlito"/>
                <a:cs typeface="Carlito"/>
              </a:rPr>
              <a:t>after </a:t>
            </a:r>
            <a:r>
              <a:rPr sz="1600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1600" spc="-5" dirty="0">
                <a:solidFill>
                  <a:srgbClr val="212121"/>
                </a:solidFill>
                <a:latin typeface="Carlito"/>
                <a:cs typeface="Carlito"/>
              </a:rPr>
              <a:t>bean </a:t>
            </a:r>
            <a:r>
              <a:rPr sz="1600" spc="-10" dirty="0">
                <a:solidFill>
                  <a:srgbClr val="212121"/>
                </a:solidFill>
                <a:latin typeface="Carlito"/>
                <a:cs typeface="Carlito"/>
              </a:rPr>
              <a:t>initialization callback</a:t>
            </a:r>
            <a:r>
              <a:rPr sz="1600" spc="75" dirty="0">
                <a:solidFill>
                  <a:srgbClr val="212121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212121"/>
                </a:solidFill>
                <a:latin typeface="Carlito"/>
                <a:cs typeface="Carlito"/>
              </a:rPr>
              <a:t>method.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0" y="620267"/>
                </a:ln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1148" y="0"/>
            <a:ext cx="73018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Bean </a:t>
            </a:r>
            <a:r>
              <a:rPr sz="2000" spc="-10" dirty="0"/>
              <a:t>Container </a:t>
            </a:r>
            <a:r>
              <a:rPr sz="2000" dirty="0"/>
              <a:t>:</a:t>
            </a:r>
            <a:r>
              <a:rPr sz="2000" spc="-50" dirty="0"/>
              <a:t> </a:t>
            </a:r>
            <a:r>
              <a:rPr sz="2000" spc="-15" dirty="0"/>
              <a:t>ApplicationContext</a:t>
            </a:r>
            <a:endParaRPr sz="2000" dirty="0"/>
          </a:p>
        </p:txBody>
      </p:sp>
      <p:sp>
        <p:nvSpPr>
          <p:cNvPr id="4" name="object 4"/>
          <p:cNvSpPr/>
          <p:nvPr/>
        </p:nvSpPr>
        <p:spPr>
          <a:xfrm>
            <a:off x="150876" y="772668"/>
            <a:ext cx="8842248" cy="4709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0" y="620267"/>
                </a:ln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1776" y="0"/>
            <a:ext cx="7919720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" dirty="0"/>
              <a:t>Implementations </a:t>
            </a:r>
            <a:r>
              <a:rPr sz="3800" dirty="0"/>
              <a:t>of</a:t>
            </a:r>
            <a:r>
              <a:rPr sz="3800" spc="-60" dirty="0"/>
              <a:t> </a:t>
            </a:r>
            <a:r>
              <a:rPr sz="3800" spc="-15" dirty="0"/>
              <a:t>ApplicationContext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258267" y="829817"/>
            <a:ext cx="8916670" cy="4601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Several </a:t>
            </a:r>
            <a:r>
              <a:rPr sz="2200" spc="-10" dirty="0">
                <a:latin typeface="Carlito"/>
                <a:cs typeface="Carlito"/>
              </a:rPr>
              <a:t>implementations </a:t>
            </a:r>
            <a:r>
              <a:rPr sz="2200" spc="-5" dirty="0">
                <a:latin typeface="Carlito"/>
                <a:cs typeface="Carlito"/>
              </a:rPr>
              <a:t>of the </a:t>
            </a:r>
            <a:r>
              <a:rPr sz="2200" b="1" spc="-15" dirty="0">
                <a:latin typeface="Carlito"/>
                <a:cs typeface="Carlito"/>
              </a:rPr>
              <a:t>ApplicationContext </a:t>
            </a:r>
            <a:r>
              <a:rPr sz="2200" spc="-15" dirty="0">
                <a:latin typeface="Carlito"/>
                <a:cs typeface="Carlito"/>
              </a:rPr>
              <a:t>interface </a:t>
            </a:r>
            <a:r>
              <a:rPr sz="2200" spc="-10" dirty="0">
                <a:latin typeface="Carlito"/>
                <a:cs typeface="Carlito"/>
              </a:rPr>
              <a:t>are supplied </a:t>
            </a:r>
            <a:r>
              <a:rPr sz="2200" spc="-5" dirty="0">
                <a:latin typeface="Carlito"/>
                <a:cs typeface="Carlito"/>
              </a:rPr>
              <a:t>out-  </a:t>
            </a:r>
            <a:r>
              <a:rPr sz="2200" spc="-10" dirty="0">
                <a:latin typeface="Carlito"/>
                <a:cs typeface="Carlito"/>
              </a:rPr>
              <a:t>of-the-box </a:t>
            </a:r>
            <a:r>
              <a:rPr sz="2200" spc="-5" dirty="0">
                <a:latin typeface="Carlito"/>
                <a:cs typeface="Carlito"/>
              </a:rPr>
              <a:t>with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Spring.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Three most commonly </a:t>
            </a:r>
            <a:r>
              <a:rPr sz="2200" spc="-5" dirty="0">
                <a:latin typeface="Carlito"/>
                <a:cs typeface="Carlito"/>
              </a:rPr>
              <a:t>used </a:t>
            </a:r>
            <a:r>
              <a:rPr sz="2200" spc="-10" dirty="0">
                <a:latin typeface="Carlito"/>
                <a:cs typeface="Carlito"/>
              </a:rPr>
              <a:t>implementations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b="1" spc="-15" dirty="0">
                <a:latin typeface="Carlito"/>
                <a:cs typeface="Carlito"/>
              </a:rPr>
              <a:t>ApplicationContext</a:t>
            </a:r>
            <a:r>
              <a:rPr sz="2200" b="1" spc="23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are: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584835">
              <a:lnSpc>
                <a:spcPct val="100000"/>
              </a:lnSpc>
            </a:pPr>
            <a:r>
              <a:rPr sz="2200" b="1" spc="-15" dirty="0">
                <a:latin typeface="Carlito"/>
                <a:cs typeface="Carlito"/>
              </a:rPr>
              <a:t>FileSystemXmlApplicationContext, ClassPathXmlApplicationContext </a:t>
            </a:r>
            <a:r>
              <a:rPr sz="2200" b="1" spc="-10" dirty="0">
                <a:latin typeface="Carlito"/>
                <a:cs typeface="Carlito"/>
              </a:rPr>
              <a:t>and  </a:t>
            </a:r>
            <a:r>
              <a:rPr sz="2200" b="1" spc="-15" dirty="0">
                <a:latin typeface="Carlito"/>
                <a:cs typeface="Carlito"/>
              </a:rPr>
              <a:t>XmlWebApplicationContext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latin typeface="Carlito"/>
                <a:cs typeface="Carlito"/>
              </a:rPr>
              <a:t>Example: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12700" marR="1125220">
              <a:lnSpc>
                <a:spcPct val="100000"/>
              </a:lnSpc>
            </a:pPr>
            <a:r>
              <a:rPr sz="1800" b="1" spc="65" dirty="0">
                <a:latin typeface="Arial"/>
                <a:cs typeface="Arial"/>
              </a:rPr>
              <a:t>ApplicationContext </a:t>
            </a:r>
            <a:r>
              <a:rPr sz="1800" b="1" spc="70" dirty="0">
                <a:latin typeface="Arial"/>
                <a:cs typeface="Arial"/>
              </a:rPr>
              <a:t>context 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-185" dirty="0">
                <a:latin typeface="Arial"/>
                <a:cs typeface="Arial"/>
              </a:rPr>
              <a:t>new  </a:t>
            </a:r>
            <a:r>
              <a:rPr sz="1800" b="1" spc="-114" dirty="0">
                <a:latin typeface="Arial"/>
                <a:cs typeface="Arial"/>
              </a:rPr>
              <a:t>F</a:t>
            </a:r>
            <a:r>
              <a:rPr sz="1800" b="1" spc="480" dirty="0">
                <a:latin typeface="Arial"/>
                <a:cs typeface="Arial"/>
              </a:rPr>
              <a:t>il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215" dirty="0">
                <a:latin typeface="Arial"/>
                <a:cs typeface="Arial"/>
              </a:rPr>
              <a:t>S</a:t>
            </a:r>
            <a:r>
              <a:rPr sz="1800" b="1" spc="-20" dirty="0">
                <a:latin typeface="Arial"/>
                <a:cs typeface="Arial"/>
              </a:rPr>
              <a:t>ys</a:t>
            </a:r>
            <a:r>
              <a:rPr sz="1800" b="1" spc="390" dirty="0">
                <a:latin typeface="Arial"/>
                <a:cs typeface="Arial"/>
              </a:rPr>
              <a:t>t</a:t>
            </a:r>
            <a:r>
              <a:rPr sz="1800" b="1" spc="-20" dirty="0">
                <a:latin typeface="Arial"/>
                <a:cs typeface="Arial"/>
              </a:rPr>
              <a:t>e</a:t>
            </a:r>
            <a:r>
              <a:rPr sz="1800" b="1" spc="-620" dirty="0">
                <a:latin typeface="Arial"/>
                <a:cs typeface="Arial"/>
              </a:rPr>
              <a:t>m</a:t>
            </a:r>
            <a:r>
              <a:rPr sz="1800" b="1" spc="-220" dirty="0">
                <a:latin typeface="Arial"/>
                <a:cs typeface="Arial"/>
              </a:rPr>
              <a:t>X</a:t>
            </a:r>
            <a:r>
              <a:rPr sz="1800" b="1" spc="-615" dirty="0">
                <a:latin typeface="Arial"/>
                <a:cs typeface="Arial"/>
              </a:rPr>
              <a:t>m</a:t>
            </a:r>
            <a:r>
              <a:rPr sz="1800" b="1" spc="480" dirty="0">
                <a:latin typeface="Arial"/>
                <a:cs typeface="Arial"/>
              </a:rPr>
              <a:t>l</a:t>
            </a:r>
            <a:r>
              <a:rPr sz="1800" b="1" spc="-320" dirty="0">
                <a:latin typeface="Arial"/>
                <a:cs typeface="Arial"/>
              </a:rPr>
              <a:t>A</a:t>
            </a:r>
            <a:r>
              <a:rPr sz="1800" b="1" spc="-114" dirty="0">
                <a:latin typeface="Arial"/>
                <a:cs typeface="Arial"/>
              </a:rPr>
              <a:t>pp</a:t>
            </a:r>
            <a:r>
              <a:rPr sz="1800" b="1" spc="484" dirty="0">
                <a:latin typeface="Arial"/>
                <a:cs typeface="Arial"/>
              </a:rPr>
              <a:t>l</a:t>
            </a:r>
            <a:r>
              <a:rPr sz="1800" b="1" spc="480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c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385" dirty="0">
                <a:latin typeface="Arial"/>
                <a:cs typeface="Arial"/>
              </a:rPr>
              <a:t>t</a:t>
            </a:r>
            <a:r>
              <a:rPr sz="1800" b="1" spc="480" dirty="0">
                <a:latin typeface="Arial"/>
                <a:cs typeface="Arial"/>
              </a:rPr>
              <a:t>i</a:t>
            </a:r>
            <a:r>
              <a:rPr sz="1800" b="1" spc="-114" dirty="0">
                <a:latin typeface="Arial"/>
                <a:cs typeface="Arial"/>
              </a:rPr>
              <a:t>o</a:t>
            </a:r>
            <a:r>
              <a:rPr sz="1800" b="1" spc="-110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C</a:t>
            </a:r>
            <a:r>
              <a:rPr sz="1800" b="1" spc="-114" dirty="0">
                <a:latin typeface="Arial"/>
                <a:cs typeface="Arial"/>
              </a:rPr>
              <a:t>on</a:t>
            </a:r>
            <a:r>
              <a:rPr sz="1800" b="1" spc="385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20" dirty="0">
                <a:latin typeface="Arial"/>
                <a:cs typeface="Arial"/>
              </a:rPr>
              <a:t>x</a:t>
            </a:r>
            <a:r>
              <a:rPr sz="1800" b="1" spc="385" dirty="0">
                <a:latin typeface="Arial"/>
                <a:cs typeface="Arial"/>
              </a:rPr>
              <a:t>t</a:t>
            </a:r>
            <a:r>
              <a:rPr sz="1800" b="1" spc="390" dirty="0">
                <a:latin typeface="Arial"/>
                <a:cs typeface="Arial"/>
              </a:rPr>
              <a:t>(</a:t>
            </a:r>
            <a:r>
              <a:rPr sz="1800" b="1" spc="130" dirty="0">
                <a:latin typeface="Arial"/>
                <a:cs typeface="Arial"/>
              </a:rPr>
              <a:t>"</a:t>
            </a:r>
            <a:r>
              <a:rPr sz="1800" b="1" spc="-20" dirty="0">
                <a:latin typeface="Arial"/>
                <a:cs typeface="Arial"/>
              </a:rPr>
              <a:t>c</a:t>
            </a:r>
            <a:r>
              <a:rPr sz="1800" b="1" spc="385" dirty="0">
                <a:latin typeface="Arial"/>
                <a:cs typeface="Arial"/>
              </a:rPr>
              <a:t>:</a:t>
            </a:r>
            <a:r>
              <a:rPr sz="1800" b="1" spc="484" dirty="0">
                <a:latin typeface="Arial"/>
                <a:cs typeface="Arial"/>
              </a:rPr>
              <a:t>/</a:t>
            </a:r>
            <a:r>
              <a:rPr sz="1800" b="1" spc="480" dirty="0">
                <a:latin typeface="Arial"/>
                <a:cs typeface="Arial"/>
              </a:rPr>
              <a:t>/</a:t>
            </a:r>
            <a:r>
              <a:rPr sz="1800" b="1" spc="-20" dirty="0">
                <a:latin typeface="Arial"/>
                <a:cs typeface="Arial"/>
              </a:rPr>
              <a:t>a</a:t>
            </a:r>
            <a:r>
              <a:rPr sz="1800" b="1" spc="-114" dirty="0">
                <a:latin typeface="Arial"/>
                <a:cs typeface="Arial"/>
              </a:rPr>
              <a:t>pp</a:t>
            </a:r>
            <a:r>
              <a:rPr sz="1800" b="1" spc="484" dirty="0">
                <a:latin typeface="Arial"/>
                <a:cs typeface="Arial"/>
              </a:rPr>
              <a:t>l</a:t>
            </a:r>
            <a:r>
              <a:rPr sz="1800" b="1" spc="480" dirty="0">
                <a:latin typeface="Arial"/>
                <a:cs typeface="Arial"/>
              </a:rPr>
              <a:t>i</a:t>
            </a:r>
            <a:r>
              <a:rPr sz="1800" b="1" spc="-20" dirty="0">
                <a:latin typeface="Arial"/>
                <a:cs typeface="Arial"/>
              </a:rPr>
              <a:t>c</a:t>
            </a:r>
            <a:r>
              <a:rPr sz="1800" b="1" spc="-15" dirty="0">
                <a:latin typeface="Arial"/>
                <a:cs typeface="Arial"/>
              </a:rPr>
              <a:t>a</a:t>
            </a:r>
            <a:r>
              <a:rPr sz="1800" b="1" spc="385" dirty="0">
                <a:latin typeface="Arial"/>
                <a:cs typeface="Arial"/>
              </a:rPr>
              <a:t>t</a:t>
            </a:r>
            <a:r>
              <a:rPr sz="1800" b="1" spc="480" dirty="0">
                <a:latin typeface="Arial"/>
                <a:cs typeface="Arial"/>
              </a:rPr>
              <a:t>i</a:t>
            </a:r>
            <a:r>
              <a:rPr sz="1800" b="1" spc="-114" dirty="0">
                <a:latin typeface="Arial"/>
                <a:cs typeface="Arial"/>
              </a:rPr>
              <a:t>o</a:t>
            </a:r>
            <a:r>
              <a:rPr sz="1800" b="1" spc="-110" dirty="0">
                <a:latin typeface="Arial"/>
                <a:cs typeface="Arial"/>
              </a:rPr>
              <a:t>n</a:t>
            </a:r>
            <a:r>
              <a:rPr sz="1800" b="1" spc="-320" dirty="0">
                <a:latin typeface="Arial"/>
                <a:cs typeface="Arial"/>
              </a:rPr>
              <a:t>C</a:t>
            </a:r>
            <a:r>
              <a:rPr sz="1800" b="1" spc="-114" dirty="0">
                <a:latin typeface="Arial"/>
                <a:cs typeface="Arial"/>
              </a:rPr>
              <a:t>on</a:t>
            </a:r>
            <a:r>
              <a:rPr sz="1800" b="1" spc="385" dirty="0">
                <a:latin typeface="Arial"/>
                <a:cs typeface="Arial"/>
              </a:rPr>
              <a:t>t</a:t>
            </a:r>
            <a:r>
              <a:rPr sz="1800" b="1" spc="-15" dirty="0">
                <a:latin typeface="Arial"/>
                <a:cs typeface="Arial"/>
              </a:rPr>
              <a:t>e</a:t>
            </a:r>
            <a:r>
              <a:rPr sz="1800" b="1" spc="-20" dirty="0">
                <a:latin typeface="Arial"/>
                <a:cs typeface="Arial"/>
              </a:rPr>
              <a:t>x</a:t>
            </a:r>
            <a:r>
              <a:rPr sz="1800" b="1" spc="385" dirty="0">
                <a:latin typeface="Arial"/>
                <a:cs typeface="Arial"/>
              </a:rPr>
              <a:t>t</a:t>
            </a:r>
            <a:r>
              <a:rPr sz="1800" b="1" spc="484" dirty="0">
                <a:latin typeface="Arial"/>
                <a:cs typeface="Arial"/>
              </a:rPr>
              <a:t>.</a:t>
            </a:r>
            <a:r>
              <a:rPr sz="1800" b="1" spc="-20" dirty="0">
                <a:latin typeface="Arial"/>
                <a:cs typeface="Arial"/>
              </a:rPr>
              <a:t>x</a:t>
            </a:r>
            <a:r>
              <a:rPr sz="1800" b="1" spc="-620" dirty="0">
                <a:latin typeface="Arial"/>
                <a:cs typeface="Arial"/>
              </a:rPr>
              <a:t>m</a:t>
            </a:r>
            <a:r>
              <a:rPr sz="1800" b="1" spc="480" dirty="0">
                <a:latin typeface="Arial"/>
                <a:cs typeface="Arial"/>
              </a:rPr>
              <a:t>l</a:t>
            </a:r>
            <a:r>
              <a:rPr sz="1800" b="1" spc="135" dirty="0">
                <a:latin typeface="Arial"/>
                <a:cs typeface="Arial"/>
              </a:rPr>
              <a:t>"</a:t>
            </a:r>
            <a:r>
              <a:rPr sz="1800" b="1" spc="385" dirty="0">
                <a:latin typeface="Arial"/>
                <a:cs typeface="Arial"/>
              </a:rPr>
              <a:t>)</a:t>
            </a:r>
            <a:r>
              <a:rPr sz="1800" b="1" spc="39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65" dirty="0">
                <a:latin typeface="Arial"/>
                <a:cs typeface="Arial"/>
              </a:rPr>
              <a:t>ApplicationContext </a:t>
            </a:r>
            <a:r>
              <a:rPr sz="1800" b="1" spc="70" dirty="0">
                <a:latin typeface="Arial"/>
                <a:cs typeface="Arial"/>
              </a:rPr>
              <a:t>context </a:t>
            </a:r>
            <a:r>
              <a:rPr sz="1800" b="1" spc="-65" dirty="0">
                <a:latin typeface="Arial"/>
                <a:cs typeface="Arial"/>
              </a:rPr>
              <a:t>=</a:t>
            </a:r>
            <a:r>
              <a:rPr sz="1800" b="1" spc="165" dirty="0">
                <a:latin typeface="Arial"/>
                <a:cs typeface="Arial"/>
              </a:rPr>
              <a:t> </a:t>
            </a:r>
            <a:r>
              <a:rPr sz="1800" b="1" spc="-185" dirty="0">
                <a:latin typeface="Arial"/>
                <a:cs typeface="Arial"/>
              </a:rPr>
              <a:t>new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75" dirty="0">
                <a:latin typeface="Arial"/>
                <a:cs typeface="Arial"/>
              </a:rPr>
              <a:t>ClasspathXmlApplicationContext("applicationContext.xml");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2936" y="0"/>
            <a:ext cx="482028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5" dirty="0"/>
              <a:t>Configuration</a:t>
            </a:r>
            <a:r>
              <a:rPr sz="3800" spc="-65" dirty="0"/>
              <a:t> </a:t>
            </a:r>
            <a:r>
              <a:rPr sz="3800" spc="-20" dirty="0"/>
              <a:t>Metadata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42163" y="1154684"/>
            <a:ext cx="868870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76275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10" dirty="0">
                <a:latin typeface="Carlito"/>
                <a:cs typeface="Carlito"/>
              </a:rPr>
              <a:t>Configuration metadata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traditionally supplied </a:t>
            </a: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simple</a:t>
            </a:r>
            <a:r>
              <a:rPr sz="2400" spc="-14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XML  </a:t>
            </a:r>
            <a:r>
              <a:rPr sz="2400" spc="-15" dirty="0">
                <a:latin typeface="Carlito"/>
                <a:cs typeface="Carlito"/>
              </a:rPr>
              <a:t>format.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350">
              <a:latin typeface="Carlito"/>
              <a:cs typeface="Carlito"/>
            </a:endParaRPr>
          </a:p>
          <a:p>
            <a:pPr marL="120014" indent="-107950">
              <a:lnSpc>
                <a:spcPct val="100000"/>
              </a:lnSpc>
              <a:buSzPct val="95833"/>
              <a:buFont typeface="Arial"/>
              <a:buChar char="•"/>
              <a:tabLst>
                <a:tab pos="120650" algn="l"/>
              </a:tabLst>
            </a:pPr>
            <a:r>
              <a:rPr sz="2400" spc="-5" dirty="0">
                <a:latin typeface="Carlito"/>
                <a:cs typeface="Carlito"/>
              </a:rPr>
              <a:t>Other </a:t>
            </a:r>
            <a:r>
              <a:rPr sz="2400" spc="-15" dirty="0">
                <a:latin typeface="Carlito"/>
                <a:cs typeface="Carlito"/>
              </a:rPr>
              <a:t>forms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metadata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Spring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container: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Annotation-based configuration</a:t>
            </a:r>
            <a:r>
              <a:rPr sz="2400" spc="-1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Spring </a:t>
            </a:r>
            <a:r>
              <a:rPr sz="2400" dirty="0">
                <a:latin typeface="Carlito"/>
                <a:cs typeface="Carlito"/>
              </a:rPr>
              <a:t>2.5 </a:t>
            </a:r>
            <a:r>
              <a:rPr sz="2400" spc="-10" dirty="0">
                <a:latin typeface="Carlito"/>
                <a:cs typeface="Carlito"/>
              </a:rPr>
              <a:t>introduced </a:t>
            </a:r>
            <a:r>
              <a:rPr sz="2400" spc="-5" dirty="0">
                <a:latin typeface="Carlito"/>
                <a:cs typeface="Carlito"/>
              </a:rPr>
              <a:t>support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for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2400" spc="-10" dirty="0">
                <a:latin typeface="Carlito"/>
                <a:cs typeface="Carlito"/>
              </a:rPr>
              <a:t>annotation-based </a:t>
            </a:r>
            <a:r>
              <a:rPr sz="2400" spc="-15" dirty="0">
                <a:latin typeface="Carlito"/>
                <a:cs typeface="Carlito"/>
              </a:rPr>
              <a:t>configuration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metadata.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Java-based configuration</a:t>
            </a:r>
            <a:r>
              <a:rPr sz="2400" spc="-10" dirty="0">
                <a:latin typeface="Carlito"/>
                <a:cs typeface="Carlito"/>
              </a:rPr>
              <a:t>: </a:t>
            </a:r>
            <a:r>
              <a:rPr sz="2400" spc="-5" dirty="0">
                <a:latin typeface="Carlito"/>
                <a:cs typeface="Carlito"/>
              </a:rPr>
              <a:t>Starting </a:t>
            </a:r>
            <a:r>
              <a:rPr sz="2400" dirty="0">
                <a:latin typeface="Carlito"/>
                <a:cs typeface="Carlito"/>
              </a:rPr>
              <a:t>with </a:t>
            </a:r>
            <a:r>
              <a:rPr sz="2400" spc="-5" dirty="0">
                <a:latin typeface="Carlito"/>
                <a:cs typeface="Carlito"/>
              </a:rPr>
              <a:t>Spring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3.0,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0380"/>
          </a:xfrm>
          <a:custGeom>
            <a:avLst/>
            <a:gdLst/>
            <a:ahLst/>
            <a:cxnLst/>
            <a:rect l="l" t="t" r="r" b="b"/>
            <a:pathLst>
              <a:path w="9144000" h="500380">
                <a:moveTo>
                  <a:pt x="9144000" y="0"/>
                </a:moveTo>
                <a:lnTo>
                  <a:pt x="0" y="0"/>
                </a:lnTo>
                <a:lnTo>
                  <a:pt x="0" y="499872"/>
                </a:lnTo>
                <a:lnTo>
                  <a:pt x="9144000" y="499872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1436" y="35002"/>
            <a:ext cx="59620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XML-based </a:t>
            </a:r>
            <a:r>
              <a:rPr sz="2800" spc="-15" dirty="0"/>
              <a:t>configuration</a:t>
            </a:r>
            <a:r>
              <a:rPr sz="2800" spc="-105" dirty="0"/>
              <a:t> </a:t>
            </a:r>
            <a:r>
              <a:rPr sz="2800" spc="-15" dirty="0"/>
              <a:t>metadata</a:t>
            </a:r>
          </a:p>
        </p:txBody>
      </p:sp>
      <p:sp>
        <p:nvSpPr>
          <p:cNvPr id="4" name="object 4"/>
          <p:cNvSpPr/>
          <p:nvPr/>
        </p:nvSpPr>
        <p:spPr>
          <a:xfrm>
            <a:off x="7620" y="620268"/>
            <a:ext cx="9136380" cy="4709160"/>
          </a:xfrm>
          <a:custGeom>
            <a:avLst/>
            <a:gdLst/>
            <a:ahLst/>
            <a:cxnLst/>
            <a:rect l="l" t="t" r="r" b="b"/>
            <a:pathLst>
              <a:path w="9136380" h="4709160">
                <a:moveTo>
                  <a:pt x="0" y="4709160"/>
                </a:moveTo>
                <a:lnTo>
                  <a:pt x="9136379" y="4709160"/>
                </a:lnTo>
                <a:lnTo>
                  <a:pt x="9136380" y="0"/>
                </a:lnTo>
                <a:lnTo>
                  <a:pt x="0" y="0"/>
                </a:lnTo>
                <a:lnTo>
                  <a:pt x="0" y="470916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750" y="660019"/>
            <a:ext cx="7325359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Carlito"/>
                <a:cs typeface="Carlito"/>
              </a:rPr>
              <a:t>&lt;?xml </a:t>
            </a:r>
            <a:r>
              <a:rPr spc="-10" dirty="0">
                <a:latin typeface="Carlito"/>
                <a:cs typeface="Carlito"/>
              </a:rPr>
              <a:t>version="1.0"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encoding="UTF-8"?&gt;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b="1" spc="-5" dirty="0">
                <a:solidFill>
                  <a:srgbClr val="FF0000"/>
                </a:solidFill>
                <a:latin typeface="Carlito"/>
                <a:cs typeface="Carlito"/>
              </a:rPr>
              <a:t>&lt;beans </a:t>
            </a:r>
            <a:r>
              <a:rPr spc="-10" dirty="0">
                <a:latin typeface="Carlito"/>
                <a:cs typeface="Carlito"/>
              </a:rPr>
              <a:t>xmlns=</a:t>
            </a:r>
            <a:r>
              <a:rPr spc="-10" dirty="0">
                <a:latin typeface="Carlito"/>
                <a:cs typeface="Carlito"/>
                <a:hlinkClick r:id="rId2"/>
              </a:rPr>
              <a:t>"h</a:t>
            </a:r>
            <a:r>
              <a:rPr spc="-10" dirty="0">
                <a:latin typeface="Carlito"/>
                <a:cs typeface="Carlito"/>
              </a:rPr>
              <a:t>t</a:t>
            </a:r>
            <a:r>
              <a:rPr spc="-10" dirty="0">
                <a:latin typeface="Carlito"/>
                <a:cs typeface="Carlito"/>
                <a:hlinkClick r:id="rId2"/>
              </a:rPr>
              <a:t>tp://www.springframework.org/schema/beans" </a:t>
            </a:r>
            <a:r>
              <a:rPr spc="-10" dirty="0">
                <a:latin typeface="Carlito"/>
                <a:cs typeface="Carlito"/>
              </a:rPr>
              <a:t> xmlns:xsi</a:t>
            </a:r>
            <a:r>
              <a:rPr spc="-10" dirty="0">
                <a:latin typeface="Carlito"/>
                <a:cs typeface="Carlito"/>
                <a:hlinkClick r:id="rId3"/>
              </a:rPr>
              <a:t>="h</a:t>
            </a:r>
            <a:r>
              <a:rPr spc="-10" dirty="0">
                <a:latin typeface="Carlito"/>
                <a:cs typeface="Carlito"/>
              </a:rPr>
              <a:t>t</a:t>
            </a:r>
            <a:r>
              <a:rPr spc="-10" dirty="0">
                <a:latin typeface="Carlito"/>
                <a:cs typeface="Carlito"/>
                <a:hlinkClick r:id="rId3"/>
              </a:rPr>
              <a:t>tp:</a:t>
            </a:r>
            <a:r>
              <a:rPr spc="-10" dirty="0">
                <a:latin typeface="Carlito"/>
                <a:cs typeface="Carlito"/>
              </a:rPr>
              <a:t>/</a:t>
            </a:r>
            <a:r>
              <a:rPr spc="-10" dirty="0">
                <a:latin typeface="Carlito"/>
                <a:cs typeface="Carlito"/>
                <a:hlinkClick r:id="rId3"/>
              </a:rPr>
              <a:t>/www.w3.org/2001/XMLSchema-instance" </a:t>
            </a:r>
            <a:r>
              <a:rPr spc="-10" dirty="0">
                <a:latin typeface="Carlito"/>
                <a:cs typeface="Carlito"/>
              </a:rPr>
              <a:t> xsi:schemaLoca</a:t>
            </a:r>
            <a:r>
              <a:rPr spc="-10" dirty="0">
                <a:latin typeface="Carlito"/>
                <a:cs typeface="Carlito"/>
                <a:hlinkClick r:id="rId2"/>
              </a:rPr>
              <a:t>tion="h</a:t>
            </a:r>
            <a:r>
              <a:rPr spc="-10" dirty="0">
                <a:latin typeface="Carlito"/>
                <a:cs typeface="Carlito"/>
              </a:rPr>
              <a:t>ttp://</a:t>
            </a:r>
            <a:r>
              <a:rPr spc="-10" dirty="0">
                <a:latin typeface="Carlito"/>
                <a:cs typeface="Carlito"/>
                <a:hlinkClick r:id="rId2"/>
              </a:rPr>
              <a:t>www.springframework.org/schema/beans 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  <a:hlinkClick r:id="rId4"/>
              </a:rPr>
              <a:t>http://www.springframework.org/schema/beans/spring-beans.xsd"&gt;</a:t>
            </a:r>
            <a:endParaRPr dirty="0">
              <a:latin typeface="Carlito"/>
              <a:cs typeface="Carlito"/>
            </a:endParaRPr>
          </a:p>
          <a:p>
            <a:pPr marL="525780">
              <a:lnSpc>
                <a:spcPct val="100000"/>
              </a:lnSpc>
            </a:pP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&lt;bean </a:t>
            </a:r>
            <a:r>
              <a:rPr b="1" dirty="0">
                <a:solidFill>
                  <a:srgbClr val="001F5F"/>
                </a:solidFill>
                <a:latin typeface="Carlito"/>
                <a:cs typeface="Carlito"/>
              </a:rPr>
              <a:t>id="..."</a:t>
            </a:r>
            <a:r>
              <a:rPr b="1" spc="-2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spc="-20" dirty="0">
                <a:solidFill>
                  <a:srgbClr val="001F5F"/>
                </a:solidFill>
                <a:latin typeface="Carlito"/>
                <a:cs typeface="Carlito"/>
              </a:rPr>
              <a:t>class="...“&gt;</a:t>
            </a:r>
            <a:endParaRPr dirty="0">
              <a:latin typeface="Carlito"/>
              <a:cs typeface="Carlito"/>
            </a:endParaRPr>
          </a:p>
          <a:p>
            <a:pPr marL="982980">
              <a:lnSpc>
                <a:spcPct val="100000"/>
              </a:lnSpc>
            </a:pPr>
            <a:r>
              <a:rPr b="1" i="1" spc="-5" dirty="0">
                <a:solidFill>
                  <a:srgbClr val="001F5F"/>
                </a:solidFill>
                <a:latin typeface="Carlito"/>
                <a:cs typeface="Carlito"/>
              </a:rPr>
              <a:t>&lt;!-- </a:t>
            </a:r>
            <a:r>
              <a:rPr b="1" i="1" spc="-10" dirty="0">
                <a:solidFill>
                  <a:srgbClr val="001F5F"/>
                </a:solidFill>
                <a:latin typeface="Carlito"/>
                <a:cs typeface="Carlito"/>
              </a:rPr>
              <a:t>collaborators </a:t>
            </a:r>
            <a:r>
              <a:rPr b="1" i="1" dirty="0">
                <a:solidFill>
                  <a:srgbClr val="001F5F"/>
                </a:solidFill>
                <a:latin typeface="Carlito"/>
                <a:cs typeface="Carlito"/>
              </a:rPr>
              <a:t>and </a:t>
            </a:r>
            <a:r>
              <a:rPr b="1" i="1" spc="-5" dirty="0">
                <a:solidFill>
                  <a:srgbClr val="001F5F"/>
                </a:solidFill>
                <a:latin typeface="Carlito"/>
                <a:cs typeface="Carlito"/>
              </a:rPr>
              <a:t>configuration </a:t>
            </a:r>
            <a:r>
              <a:rPr b="1" i="1" spc="-10" dirty="0">
                <a:solidFill>
                  <a:srgbClr val="001F5F"/>
                </a:solidFill>
                <a:latin typeface="Carlito"/>
                <a:cs typeface="Carlito"/>
              </a:rPr>
              <a:t>for </a:t>
            </a:r>
            <a:r>
              <a:rPr b="1" i="1" dirty="0">
                <a:solidFill>
                  <a:srgbClr val="001F5F"/>
                </a:solidFill>
                <a:latin typeface="Carlito"/>
                <a:cs typeface="Carlito"/>
              </a:rPr>
              <a:t>this bean go </a:t>
            </a:r>
            <a:r>
              <a:rPr b="1" i="1" spc="-5" dirty="0">
                <a:solidFill>
                  <a:srgbClr val="001F5F"/>
                </a:solidFill>
                <a:latin typeface="Carlito"/>
                <a:cs typeface="Carlito"/>
              </a:rPr>
              <a:t>here</a:t>
            </a:r>
            <a:r>
              <a:rPr b="1" i="1" spc="-16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i="1" spc="-5" dirty="0">
                <a:solidFill>
                  <a:srgbClr val="001F5F"/>
                </a:solidFill>
                <a:latin typeface="Carlito"/>
                <a:cs typeface="Carlito"/>
              </a:rPr>
              <a:t>--&gt;</a:t>
            </a:r>
            <a:endParaRPr dirty="0">
              <a:latin typeface="Carlito"/>
              <a:cs typeface="Carlito"/>
            </a:endParaRPr>
          </a:p>
          <a:p>
            <a:pPr marL="525780">
              <a:lnSpc>
                <a:spcPct val="100000"/>
              </a:lnSpc>
            </a:pP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&lt;/bean&gt;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&lt;bean id="..."</a:t>
            </a:r>
            <a:r>
              <a:rPr b="1" spc="-2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spc="-15" dirty="0">
                <a:solidFill>
                  <a:srgbClr val="001F5F"/>
                </a:solidFill>
                <a:latin typeface="Carlito"/>
                <a:cs typeface="Carlito"/>
              </a:rPr>
              <a:t>class=“..."&gt;</a:t>
            </a:r>
            <a:endParaRPr dirty="0">
              <a:latin typeface="Carlito"/>
              <a:cs typeface="Carlito"/>
            </a:endParaRPr>
          </a:p>
          <a:p>
            <a:pPr marL="982980">
              <a:lnSpc>
                <a:spcPct val="100000"/>
              </a:lnSpc>
            </a:pPr>
            <a:r>
              <a:rPr b="1" i="1" spc="-5" dirty="0">
                <a:solidFill>
                  <a:srgbClr val="001F5F"/>
                </a:solidFill>
                <a:latin typeface="Carlito"/>
                <a:cs typeface="Carlito"/>
              </a:rPr>
              <a:t>&lt;!-- </a:t>
            </a:r>
            <a:r>
              <a:rPr b="1" i="1" spc="-10" dirty="0">
                <a:solidFill>
                  <a:srgbClr val="001F5F"/>
                </a:solidFill>
                <a:latin typeface="Carlito"/>
                <a:cs typeface="Carlito"/>
              </a:rPr>
              <a:t>collaborators </a:t>
            </a:r>
            <a:r>
              <a:rPr b="1" i="1" dirty="0">
                <a:solidFill>
                  <a:srgbClr val="001F5F"/>
                </a:solidFill>
                <a:latin typeface="Carlito"/>
                <a:cs typeface="Carlito"/>
              </a:rPr>
              <a:t>and </a:t>
            </a:r>
            <a:r>
              <a:rPr b="1" i="1" spc="-5" dirty="0">
                <a:solidFill>
                  <a:srgbClr val="001F5F"/>
                </a:solidFill>
                <a:latin typeface="Carlito"/>
                <a:cs typeface="Carlito"/>
              </a:rPr>
              <a:t>configuration </a:t>
            </a:r>
            <a:r>
              <a:rPr b="1" i="1" spc="-10" dirty="0">
                <a:solidFill>
                  <a:srgbClr val="001F5F"/>
                </a:solidFill>
                <a:latin typeface="Carlito"/>
                <a:cs typeface="Carlito"/>
              </a:rPr>
              <a:t>for </a:t>
            </a:r>
            <a:r>
              <a:rPr b="1" i="1" dirty="0">
                <a:solidFill>
                  <a:srgbClr val="001F5F"/>
                </a:solidFill>
                <a:latin typeface="Carlito"/>
                <a:cs typeface="Carlito"/>
              </a:rPr>
              <a:t>this bean go </a:t>
            </a:r>
            <a:r>
              <a:rPr b="1" i="1" spc="-5" dirty="0">
                <a:solidFill>
                  <a:srgbClr val="001F5F"/>
                </a:solidFill>
                <a:latin typeface="Carlito"/>
                <a:cs typeface="Carlito"/>
              </a:rPr>
              <a:t>here</a:t>
            </a:r>
            <a:r>
              <a:rPr b="1" i="1" spc="-165" dirty="0">
                <a:solidFill>
                  <a:srgbClr val="001F5F"/>
                </a:solidFill>
                <a:latin typeface="Carlito"/>
                <a:cs typeface="Carlito"/>
              </a:rPr>
              <a:t> </a:t>
            </a:r>
            <a:r>
              <a:rPr b="1" i="1" spc="-5" dirty="0">
                <a:solidFill>
                  <a:srgbClr val="001F5F"/>
                </a:solidFill>
                <a:latin typeface="Carlito"/>
                <a:cs typeface="Carlito"/>
              </a:rPr>
              <a:t>--&gt;</a:t>
            </a:r>
            <a:endParaRPr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b="1" spc="-5" dirty="0">
                <a:solidFill>
                  <a:srgbClr val="001F5F"/>
                </a:solidFill>
                <a:latin typeface="Carlito"/>
                <a:cs typeface="Carlito"/>
              </a:rPr>
              <a:t>&lt;/bean&gt;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50" y="4623053"/>
            <a:ext cx="438086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Carlito"/>
                <a:cs typeface="Carlito"/>
              </a:rPr>
              <a:t>&lt;!-- more bean definitions go here</a:t>
            </a:r>
            <a:r>
              <a:rPr sz="1600" i="1" spc="-65" dirty="0">
                <a:latin typeface="Carlito"/>
                <a:cs typeface="Carlito"/>
              </a:rPr>
              <a:t> </a:t>
            </a:r>
            <a:r>
              <a:rPr sz="1600" i="1" spc="-5" dirty="0">
                <a:latin typeface="Carlito"/>
                <a:cs typeface="Carlito"/>
              </a:rPr>
              <a:t>--&gt;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&lt;/beans&gt;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096" y="5565140"/>
            <a:ext cx="8811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id attribute is a string that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you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identify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individual bean</a:t>
            </a:r>
            <a:r>
              <a:rPr sz="1800" spc="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definition.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class attribute defines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type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the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bean and uses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fully qualified class</a:t>
            </a:r>
            <a:r>
              <a:rPr sz="1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name.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5255" y="4509515"/>
            <a:ext cx="4429125" cy="584200"/>
          </a:xfrm>
          <a:custGeom>
            <a:avLst/>
            <a:gdLst/>
            <a:ahLst/>
            <a:cxnLst/>
            <a:rect l="l" t="t" r="r" b="b"/>
            <a:pathLst>
              <a:path w="4429125" h="584200">
                <a:moveTo>
                  <a:pt x="0" y="583692"/>
                </a:moveTo>
                <a:lnTo>
                  <a:pt x="4428743" y="583692"/>
                </a:lnTo>
                <a:lnTo>
                  <a:pt x="4428743" y="0"/>
                </a:lnTo>
                <a:lnTo>
                  <a:pt x="0" y="0"/>
                </a:lnTo>
                <a:lnTo>
                  <a:pt x="0" y="583692"/>
                </a:lnTo>
                <a:close/>
              </a:path>
            </a:pathLst>
          </a:custGeom>
          <a:solidFill>
            <a:srgbClr val="FBD3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94250" y="4538598"/>
            <a:ext cx="42983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Note : Create source </a:t>
            </a:r>
            <a:r>
              <a:rPr sz="1600" spc="-15" dirty="0">
                <a:latin typeface="Arial"/>
                <a:cs typeface="Arial"/>
              </a:rPr>
              <a:t>folder, </a:t>
            </a:r>
            <a:r>
              <a:rPr sz="1600" i="1" spc="-5" dirty="0">
                <a:latin typeface="Arial"/>
                <a:cs typeface="Arial"/>
              </a:rPr>
              <a:t>resource and place  configuration file in stand-alone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projects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5563742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/>
              <a:t>Versionless</a:t>
            </a:r>
            <a:r>
              <a:rPr sz="4200" spc="-80" dirty="0"/>
              <a:t> </a:t>
            </a:r>
            <a:r>
              <a:rPr sz="4200" spc="-15" dirty="0"/>
              <a:t>XSD</a:t>
            </a:r>
            <a:endParaRPr sz="4200" dirty="0"/>
          </a:p>
        </p:txBody>
      </p:sp>
      <p:sp>
        <p:nvSpPr>
          <p:cNvPr id="4" name="object 4"/>
          <p:cNvSpPr/>
          <p:nvPr/>
        </p:nvSpPr>
        <p:spPr>
          <a:xfrm>
            <a:off x="3047" y="908303"/>
            <a:ext cx="9141460" cy="3987165"/>
          </a:xfrm>
          <a:custGeom>
            <a:avLst/>
            <a:gdLst/>
            <a:ahLst/>
            <a:cxnLst/>
            <a:rect l="l" t="t" r="r" b="b"/>
            <a:pathLst>
              <a:path w="9141460" h="3987165">
                <a:moveTo>
                  <a:pt x="0" y="3986784"/>
                </a:moveTo>
                <a:lnTo>
                  <a:pt x="9140952" y="3986784"/>
                </a:lnTo>
                <a:lnTo>
                  <a:pt x="9140952" y="0"/>
                </a:lnTo>
                <a:lnTo>
                  <a:pt x="0" y="0"/>
                </a:lnTo>
                <a:lnTo>
                  <a:pt x="0" y="3986784"/>
                </a:lnTo>
                <a:close/>
              </a:path>
            </a:pathLst>
          </a:custGeom>
          <a:solidFill>
            <a:srgbClr val="EB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483" y="922146"/>
            <a:ext cx="8963660" cy="388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5" dirty="0">
                <a:latin typeface="Carlito"/>
                <a:cs typeface="Carlito"/>
              </a:rPr>
              <a:t>It </a:t>
            </a:r>
            <a:r>
              <a:rPr sz="2300" dirty="0">
                <a:latin typeface="Carlito"/>
                <a:cs typeface="Carlito"/>
              </a:rPr>
              <a:t>is </a:t>
            </a:r>
            <a:r>
              <a:rPr sz="2300" spc="-5" dirty="0">
                <a:latin typeface="Carlito"/>
                <a:cs typeface="Carlito"/>
              </a:rPr>
              <a:t>recommended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-5" dirty="0">
                <a:latin typeface="Carlito"/>
                <a:cs typeface="Carlito"/>
              </a:rPr>
              <a:t>use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"versionless" XSDs, </a:t>
            </a:r>
            <a:r>
              <a:rPr sz="2300" spc="-5" dirty="0">
                <a:latin typeface="Carlito"/>
                <a:cs typeface="Carlito"/>
              </a:rPr>
              <a:t>because </a:t>
            </a:r>
            <a:r>
              <a:rPr sz="2300" spc="-10" dirty="0">
                <a:latin typeface="Carlito"/>
                <a:cs typeface="Carlito"/>
              </a:rPr>
              <a:t>they're</a:t>
            </a:r>
            <a:r>
              <a:rPr sz="2300" spc="130" dirty="0">
                <a:latin typeface="Carlito"/>
                <a:cs typeface="Carlito"/>
              </a:rPr>
              <a:t> </a:t>
            </a:r>
            <a:r>
              <a:rPr sz="2300" dirty="0">
                <a:latin typeface="Carlito"/>
                <a:cs typeface="Carlito"/>
              </a:rPr>
              <a:t>mapped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current version </a:t>
            </a:r>
            <a:r>
              <a:rPr sz="2300" spc="-5" dirty="0">
                <a:latin typeface="Carlito"/>
                <a:cs typeface="Carlito"/>
              </a:rPr>
              <a:t>of </a:t>
            </a:r>
            <a:r>
              <a:rPr sz="2300" dirty="0">
                <a:latin typeface="Carlito"/>
                <a:cs typeface="Carlito"/>
              </a:rPr>
              <a:t>the </a:t>
            </a:r>
            <a:r>
              <a:rPr sz="2300" spc="-10" dirty="0">
                <a:latin typeface="Carlito"/>
                <a:cs typeface="Carlito"/>
              </a:rPr>
              <a:t>framework </a:t>
            </a:r>
            <a:r>
              <a:rPr sz="2300" spc="-15" dirty="0">
                <a:latin typeface="Carlito"/>
                <a:cs typeface="Carlito"/>
              </a:rPr>
              <a:t>you're </a:t>
            </a:r>
            <a:r>
              <a:rPr sz="2300" spc="-5" dirty="0">
                <a:latin typeface="Carlito"/>
                <a:cs typeface="Carlito"/>
              </a:rPr>
              <a:t>using </a:t>
            </a:r>
            <a:r>
              <a:rPr sz="2300" dirty="0">
                <a:latin typeface="Carlito"/>
                <a:cs typeface="Carlito"/>
              </a:rPr>
              <a:t>in </a:t>
            </a:r>
            <a:r>
              <a:rPr sz="2300" spc="-10" dirty="0">
                <a:latin typeface="Carlito"/>
                <a:cs typeface="Carlito"/>
              </a:rPr>
              <a:t>your</a:t>
            </a:r>
            <a:r>
              <a:rPr sz="2300" spc="100" dirty="0">
                <a:latin typeface="Carlito"/>
                <a:cs typeface="Carlito"/>
              </a:rPr>
              <a:t> </a:t>
            </a:r>
            <a:r>
              <a:rPr sz="2300" spc="-5" dirty="0">
                <a:latin typeface="Carlito"/>
                <a:cs typeface="Carlito"/>
              </a:rPr>
              <a:t>application.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spc="-15" dirty="0">
                <a:latin typeface="Carlito"/>
                <a:cs typeface="Carlito"/>
              </a:rPr>
              <a:t>So, </a:t>
            </a:r>
            <a:r>
              <a:rPr sz="2300" b="1" spc="-10" dirty="0">
                <a:latin typeface="Carlito"/>
                <a:cs typeface="Carlito"/>
              </a:rPr>
              <a:t>instead </a:t>
            </a:r>
            <a:r>
              <a:rPr sz="2300" b="1" dirty="0">
                <a:latin typeface="Carlito"/>
                <a:cs typeface="Carlito"/>
              </a:rPr>
              <a:t>of </a:t>
            </a:r>
            <a:r>
              <a:rPr sz="2300" b="1" spc="-5" dirty="0">
                <a:latin typeface="Carlito"/>
                <a:cs typeface="Carlito"/>
              </a:rPr>
              <a:t>writing spring-beans-4.0.xsd </a:t>
            </a:r>
            <a:r>
              <a:rPr sz="2300" b="1" spc="-10" dirty="0">
                <a:latin typeface="Carlito"/>
                <a:cs typeface="Carlito"/>
              </a:rPr>
              <a:t>write </a:t>
            </a:r>
            <a:r>
              <a:rPr sz="2300" b="1" dirty="0">
                <a:latin typeface="Carlito"/>
                <a:cs typeface="Carlito"/>
              </a:rPr>
              <a:t>as</a:t>
            </a:r>
            <a:r>
              <a:rPr sz="2300" b="1" spc="-20" dirty="0">
                <a:latin typeface="Carlito"/>
                <a:cs typeface="Carlito"/>
              </a:rPr>
              <a:t> </a:t>
            </a:r>
            <a:r>
              <a:rPr sz="2300" b="1" dirty="0">
                <a:latin typeface="Carlito"/>
                <a:cs typeface="Carlito"/>
              </a:rPr>
              <a:t>spring-beans.xsd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300" b="1" spc="-5" dirty="0">
                <a:latin typeface="Carlito"/>
                <a:cs typeface="Carlito"/>
              </a:rPr>
              <a:t>Applications </a:t>
            </a:r>
            <a:r>
              <a:rPr sz="2300" b="1" dirty="0">
                <a:latin typeface="Carlito"/>
                <a:cs typeface="Carlito"/>
              </a:rPr>
              <a:t>and </a:t>
            </a:r>
            <a:r>
              <a:rPr sz="2300" b="1" spc="-5" dirty="0">
                <a:latin typeface="Carlito"/>
                <a:cs typeface="Carlito"/>
              </a:rPr>
              <a:t>tools </a:t>
            </a:r>
            <a:r>
              <a:rPr sz="2300" b="1" dirty="0">
                <a:latin typeface="Carlito"/>
                <a:cs typeface="Carlito"/>
              </a:rPr>
              <a:t>should </a:t>
            </a:r>
            <a:r>
              <a:rPr sz="2300" b="1" spc="-10" dirty="0">
                <a:latin typeface="Carlito"/>
                <a:cs typeface="Carlito"/>
              </a:rPr>
              <a:t>never </a:t>
            </a:r>
            <a:r>
              <a:rPr sz="2300" b="1" dirty="0">
                <a:latin typeface="Carlito"/>
                <a:cs typeface="Carlito"/>
              </a:rPr>
              <a:t>try </a:t>
            </a:r>
            <a:r>
              <a:rPr sz="2300" b="1" spc="-15" dirty="0">
                <a:latin typeface="Carlito"/>
                <a:cs typeface="Carlito"/>
              </a:rPr>
              <a:t>to </a:t>
            </a:r>
            <a:r>
              <a:rPr sz="2300" b="1" spc="-20" dirty="0">
                <a:latin typeface="Carlito"/>
                <a:cs typeface="Carlito"/>
              </a:rPr>
              <a:t>fetch </a:t>
            </a:r>
            <a:r>
              <a:rPr sz="2300" b="1" dirty="0">
                <a:latin typeface="Carlito"/>
                <a:cs typeface="Carlito"/>
              </a:rPr>
              <a:t>those </a:t>
            </a:r>
            <a:r>
              <a:rPr sz="2300" b="1" spc="-5" dirty="0">
                <a:latin typeface="Carlito"/>
                <a:cs typeface="Carlito"/>
              </a:rPr>
              <a:t>XSDs from </a:t>
            </a:r>
            <a:r>
              <a:rPr sz="2300" b="1" dirty="0">
                <a:latin typeface="Carlito"/>
                <a:cs typeface="Carlito"/>
              </a:rPr>
              <a:t>the</a:t>
            </a:r>
            <a:r>
              <a:rPr sz="2300" b="1" spc="20" dirty="0">
                <a:latin typeface="Carlito"/>
                <a:cs typeface="Carlito"/>
              </a:rPr>
              <a:t> </a:t>
            </a:r>
            <a:r>
              <a:rPr sz="2300" b="1" spc="-5" dirty="0">
                <a:latin typeface="Carlito"/>
                <a:cs typeface="Carlito"/>
              </a:rPr>
              <a:t>web</a:t>
            </a:r>
            <a:r>
              <a:rPr sz="2300" spc="-5" dirty="0">
                <a:latin typeface="Carlito"/>
                <a:cs typeface="Carlito"/>
              </a:rPr>
              <a:t>,</a:t>
            </a:r>
            <a:endParaRPr sz="23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spc="-5" dirty="0">
                <a:latin typeface="Carlito"/>
                <a:cs typeface="Carlito"/>
              </a:rPr>
              <a:t>since </a:t>
            </a:r>
            <a:r>
              <a:rPr sz="2300" dirty="0">
                <a:latin typeface="Carlito"/>
                <a:cs typeface="Carlito"/>
              </a:rPr>
              <a:t>those </a:t>
            </a:r>
            <a:r>
              <a:rPr sz="2300" spc="-5" dirty="0">
                <a:latin typeface="Carlito"/>
                <a:cs typeface="Carlito"/>
              </a:rPr>
              <a:t>schemas </a:t>
            </a:r>
            <a:r>
              <a:rPr sz="2300" spc="-10" dirty="0">
                <a:latin typeface="Carlito"/>
                <a:cs typeface="Carlito"/>
              </a:rPr>
              <a:t>are </a:t>
            </a:r>
            <a:r>
              <a:rPr sz="2300" dirty="0">
                <a:latin typeface="Carlito"/>
                <a:cs typeface="Carlito"/>
              </a:rPr>
              <a:t>included in the</a:t>
            </a:r>
            <a:r>
              <a:rPr sz="2300" spc="4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JARs.</a:t>
            </a:r>
            <a:endParaRPr sz="2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>
              <a:latin typeface="Carlito"/>
              <a:cs typeface="Carlito"/>
            </a:endParaRPr>
          </a:p>
          <a:p>
            <a:pPr marL="12700" marR="45720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Carlito"/>
                <a:cs typeface="Carlito"/>
              </a:rPr>
              <a:t>If </a:t>
            </a:r>
            <a:r>
              <a:rPr sz="2300" spc="-5" dirty="0">
                <a:latin typeface="Carlito"/>
                <a:cs typeface="Carlito"/>
              </a:rPr>
              <a:t>they </a:t>
            </a:r>
            <a:r>
              <a:rPr sz="2300" spc="-15" dirty="0">
                <a:latin typeface="Carlito"/>
                <a:cs typeface="Carlito"/>
              </a:rPr>
              <a:t>do, </a:t>
            </a:r>
            <a:r>
              <a:rPr sz="2300" dirty="0">
                <a:latin typeface="Carlito"/>
                <a:cs typeface="Carlito"/>
              </a:rPr>
              <a:t>it </a:t>
            </a:r>
            <a:r>
              <a:rPr sz="2300" spc="-5" dirty="0">
                <a:latin typeface="Carlito"/>
                <a:cs typeface="Carlito"/>
              </a:rPr>
              <a:t>usually </a:t>
            </a:r>
            <a:r>
              <a:rPr sz="2300" dirty="0">
                <a:latin typeface="Carlito"/>
                <a:cs typeface="Carlito"/>
              </a:rPr>
              <a:t>means </a:t>
            </a:r>
            <a:r>
              <a:rPr sz="2300" spc="-10" dirty="0">
                <a:latin typeface="Carlito"/>
                <a:cs typeface="Carlito"/>
              </a:rPr>
              <a:t>your </a:t>
            </a:r>
            <a:r>
              <a:rPr sz="2300" dirty="0">
                <a:latin typeface="Carlito"/>
                <a:cs typeface="Carlito"/>
              </a:rPr>
              <a:t>app is trying </a:t>
            </a:r>
            <a:r>
              <a:rPr sz="2300" spc="-15" dirty="0">
                <a:latin typeface="Carlito"/>
                <a:cs typeface="Carlito"/>
              </a:rPr>
              <a:t>to </a:t>
            </a:r>
            <a:r>
              <a:rPr sz="2300" spc="-5" dirty="0">
                <a:latin typeface="Carlito"/>
                <a:cs typeface="Carlito"/>
              </a:rPr>
              <a:t>use </a:t>
            </a:r>
            <a:r>
              <a:rPr sz="2300" dirty="0">
                <a:latin typeface="Carlito"/>
                <a:cs typeface="Carlito"/>
              </a:rPr>
              <a:t>a </a:t>
            </a:r>
            <a:r>
              <a:rPr sz="2300" spc="-10" dirty="0">
                <a:latin typeface="Carlito"/>
                <a:cs typeface="Carlito"/>
              </a:rPr>
              <a:t>XSD </a:t>
            </a:r>
            <a:r>
              <a:rPr sz="2300" spc="-5" dirty="0">
                <a:latin typeface="Carlito"/>
                <a:cs typeface="Carlito"/>
              </a:rPr>
              <a:t>that </a:t>
            </a:r>
            <a:r>
              <a:rPr sz="2300" dirty="0">
                <a:latin typeface="Carlito"/>
                <a:cs typeface="Carlito"/>
              </a:rPr>
              <a:t>is </a:t>
            </a:r>
            <a:r>
              <a:rPr sz="2300" spc="-15" dirty="0">
                <a:latin typeface="Carlito"/>
                <a:cs typeface="Carlito"/>
              </a:rPr>
              <a:t>more  </a:t>
            </a:r>
            <a:r>
              <a:rPr sz="2300" spc="-10" dirty="0">
                <a:latin typeface="Carlito"/>
                <a:cs typeface="Carlito"/>
              </a:rPr>
              <a:t>recent </a:t>
            </a:r>
            <a:r>
              <a:rPr sz="2300" dirty="0">
                <a:latin typeface="Carlito"/>
                <a:cs typeface="Carlito"/>
              </a:rPr>
              <a:t>than the </a:t>
            </a:r>
            <a:r>
              <a:rPr sz="2300" spc="-10" dirty="0">
                <a:latin typeface="Carlito"/>
                <a:cs typeface="Carlito"/>
              </a:rPr>
              <a:t>framework version </a:t>
            </a:r>
            <a:r>
              <a:rPr sz="2300" spc="-15" dirty="0">
                <a:latin typeface="Carlito"/>
                <a:cs typeface="Carlito"/>
              </a:rPr>
              <a:t>you're </a:t>
            </a:r>
            <a:r>
              <a:rPr sz="2300" dirty="0">
                <a:latin typeface="Carlito"/>
                <a:cs typeface="Carlito"/>
              </a:rPr>
              <a:t>using, </a:t>
            </a:r>
            <a:r>
              <a:rPr sz="2300" spc="-5" dirty="0">
                <a:latin typeface="Carlito"/>
                <a:cs typeface="Carlito"/>
              </a:rPr>
              <a:t>or </a:t>
            </a:r>
            <a:r>
              <a:rPr sz="2300" spc="-10" dirty="0">
                <a:latin typeface="Carlito"/>
                <a:cs typeface="Carlito"/>
              </a:rPr>
              <a:t>that your IDE/tool </a:t>
            </a:r>
            <a:r>
              <a:rPr sz="2300" dirty="0">
                <a:latin typeface="Carlito"/>
                <a:cs typeface="Carlito"/>
              </a:rPr>
              <a:t>is  </a:t>
            </a:r>
            <a:r>
              <a:rPr sz="2300" spc="-5" dirty="0">
                <a:latin typeface="Carlito"/>
                <a:cs typeface="Carlito"/>
              </a:rPr>
              <a:t>not </a:t>
            </a:r>
            <a:r>
              <a:rPr sz="2300" spc="-10" dirty="0">
                <a:latin typeface="Carlito"/>
                <a:cs typeface="Carlito"/>
              </a:rPr>
              <a:t>properly</a:t>
            </a:r>
            <a:r>
              <a:rPr sz="2300" spc="-20" dirty="0">
                <a:latin typeface="Carlito"/>
                <a:cs typeface="Carlito"/>
              </a:rPr>
              <a:t> </a:t>
            </a:r>
            <a:r>
              <a:rPr sz="2300" spc="-10" dirty="0">
                <a:latin typeface="Carlito"/>
                <a:cs typeface="Carlito"/>
              </a:rPr>
              <a:t>configured.</a:t>
            </a:r>
            <a:endParaRPr sz="23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09016"/>
                </a:lnTo>
                <a:lnTo>
                  <a:pt x="0" y="548640"/>
                </a:lnTo>
                <a:lnTo>
                  <a:pt x="9144000" y="548640"/>
                </a:lnTo>
                <a:lnTo>
                  <a:pt x="9144000" y="50901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913" y="34999"/>
            <a:ext cx="83439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Sample </a:t>
            </a:r>
            <a:r>
              <a:rPr sz="2800" spc="-5" dirty="0"/>
              <a:t>Spring application </a:t>
            </a:r>
            <a:r>
              <a:rPr sz="2800" dirty="0"/>
              <a:t>using </a:t>
            </a:r>
            <a:r>
              <a:rPr sz="2800" spc="-20" dirty="0"/>
              <a:t>Maven </a:t>
            </a:r>
            <a:r>
              <a:rPr sz="2800" dirty="0"/>
              <a:t>build</a:t>
            </a:r>
            <a:r>
              <a:rPr sz="2800" spc="-105" dirty="0"/>
              <a:t> </a:t>
            </a:r>
            <a:r>
              <a:rPr sz="2800" spc="-10" dirty="0"/>
              <a:t>tool</a:t>
            </a:r>
          </a:p>
        </p:txBody>
      </p:sp>
      <p:sp>
        <p:nvSpPr>
          <p:cNvPr id="4" name="object 4"/>
          <p:cNvSpPr/>
          <p:nvPr/>
        </p:nvSpPr>
        <p:spPr>
          <a:xfrm>
            <a:off x="108204" y="509016"/>
            <a:ext cx="6551930" cy="5908675"/>
          </a:xfrm>
          <a:custGeom>
            <a:avLst/>
            <a:gdLst/>
            <a:ahLst/>
            <a:cxnLst/>
            <a:rect l="l" t="t" r="r" b="b"/>
            <a:pathLst>
              <a:path w="6551930" h="5908675">
                <a:moveTo>
                  <a:pt x="6551676" y="0"/>
                </a:moveTo>
                <a:lnTo>
                  <a:pt x="0" y="0"/>
                </a:lnTo>
                <a:lnTo>
                  <a:pt x="0" y="5908548"/>
                </a:lnTo>
                <a:lnTo>
                  <a:pt x="6551676" y="5908548"/>
                </a:lnTo>
                <a:lnTo>
                  <a:pt x="6551676" y="0"/>
                </a:lnTo>
                <a:close/>
              </a:path>
            </a:pathLst>
          </a:custGeom>
          <a:solidFill>
            <a:srgbClr val="F9D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334" y="535305"/>
            <a:ext cx="4318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…….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961720"/>
            <a:ext cx="618998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&lt;properties&gt;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latin typeface="Arial"/>
                <a:cs typeface="Arial"/>
              </a:rPr>
              <a:t>&lt;project.build.sourceEncoding&gt;UTF-8&lt;/project.build.sourceEncoding&gt;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&lt;spring.version&gt;4.3.9.RELEASE&lt;/spring.version&gt;</a:t>
            </a:r>
            <a:endParaRPr sz="14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&lt;/properties&gt;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34" y="2029206"/>
            <a:ext cx="4177029" cy="408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Arial"/>
                <a:cs typeface="Arial"/>
              </a:rPr>
              <a:t>&lt;dependencies&gt;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&lt;dependency&gt;</a:t>
            </a:r>
            <a:endParaRPr sz="140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&lt;groupId&gt;org.springframework&lt;/groupId&gt;</a:t>
            </a:r>
            <a:endParaRPr sz="140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&lt;artifactId&gt;spring-core&lt;/artifactId&gt;</a:t>
            </a:r>
            <a:endParaRPr sz="140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&lt;version&gt;4.3.9.RELEASE&lt;/version&gt;</a:t>
            </a:r>
            <a:endParaRPr sz="14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&lt;/dependency&gt;</a:t>
            </a:r>
            <a:endParaRPr sz="14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&lt;dependency&gt;</a:t>
            </a:r>
            <a:endParaRPr sz="140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&lt;groupId&gt;org.springframework&lt;/groupId&gt;</a:t>
            </a:r>
            <a:endParaRPr sz="140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&lt;artifactId&gt;spring-context&lt;/artifactId&gt;</a:t>
            </a:r>
            <a:endParaRPr sz="1400">
              <a:latin typeface="Arial"/>
              <a:cs typeface="Arial"/>
            </a:endParaRPr>
          </a:p>
          <a:p>
            <a:pPr marL="60388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&lt;version&gt;4.3.9.RELEASE&lt;/version&gt;</a:t>
            </a:r>
            <a:endParaRPr sz="1400">
              <a:latin typeface="Arial"/>
              <a:cs typeface="Arial"/>
            </a:endParaRPr>
          </a:p>
          <a:p>
            <a:pPr marL="407034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&lt;/dependency&gt;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&lt;dependency&gt;</a:t>
            </a:r>
            <a:endParaRPr sz="14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&lt;groupId&gt;junit&lt;/groupId&gt;</a:t>
            </a:r>
            <a:endParaRPr sz="14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&lt;artifactId&gt;junit&lt;/artifactId&gt;</a:t>
            </a:r>
            <a:endParaRPr sz="14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&lt;version&gt;3.8.1&lt;/version&gt;</a:t>
            </a:r>
            <a:endParaRPr sz="140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&lt;scope&gt;test&lt;/scope&gt;</a:t>
            </a:r>
            <a:endParaRPr sz="1400">
              <a:latin typeface="Arial"/>
              <a:cs typeface="Arial"/>
            </a:endParaRPr>
          </a:p>
          <a:p>
            <a:pPr marL="210185">
              <a:lnSpc>
                <a:spcPct val="100000"/>
              </a:lnSpc>
            </a:pPr>
            <a:r>
              <a:rPr sz="1400" b="1" spc="-10" dirty="0">
                <a:latin typeface="Arial"/>
                <a:cs typeface="Arial"/>
              </a:rPr>
              <a:t>&lt;/dependency&gt;</a:t>
            </a:r>
            <a:endParaRPr sz="1400">
              <a:latin typeface="Arial"/>
              <a:cs typeface="Arial"/>
            </a:endParaRPr>
          </a:p>
          <a:p>
            <a:pPr marL="111760">
              <a:lnSpc>
                <a:spcPct val="100000"/>
              </a:lnSpc>
            </a:pPr>
            <a:r>
              <a:rPr sz="1400" b="1" spc="-5" dirty="0">
                <a:latin typeface="Arial"/>
                <a:cs typeface="Arial"/>
              </a:rPr>
              <a:t>&lt;/dependencies&gt;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Arial"/>
                <a:cs typeface="Arial"/>
              </a:rPr>
              <a:t>………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7916" y="765048"/>
            <a:ext cx="1134110" cy="368935"/>
          </a:xfrm>
          <a:prstGeom prst="rect">
            <a:avLst/>
          </a:prstGeom>
          <a:solidFill>
            <a:srgbClr val="CCFF99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1800" b="1" spc="-5" dirty="0">
                <a:latin typeface="Arial"/>
                <a:cs typeface="Arial"/>
              </a:rPr>
              <a:t>pom.xml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36264" y="4105655"/>
            <a:ext cx="5373624" cy="2016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0380"/>
          </a:xfrm>
          <a:custGeom>
            <a:avLst/>
            <a:gdLst/>
            <a:ahLst/>
            <a:cxnLst/>
            <a:rect l="l" t="t" r="r" b="b"/>
            <a:pathLst>
              <a:path w="9144000" h="500380">
                <a:moveTo>
                  <a:pt x="9144000" y="0"/>
                </a:moveTo>
                <a:lnTo>
                  <a:pt x="0" y="0"/>
                </a:lnTo>
                <a:lnTo>
                  <a:pt x="0" y="499872"/>
                </a:lnTo>
                <a:lnTo>
                  <a:pt x="9144000" y="499872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58826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Instantiating </a:t>
            </a:r>
            <a:r>
              <a:rPr dirty="0"/>
              <a:t>a</a:t>
            </a:r>
            <a:r>
              <a:rPr spc="-95" dirty="0"/>
              <a:t> </a:t>
            </a:r>
            <a:r>
              <a:rPr spc="-10" dirty="0"/>
              <a:t>container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44068"/>
            <a:ext cx="9144000" cy="2124710"/>
          </a:xfrm>
          <a:custGeom>
            <a:avLst/>
            <a:gdLst/>
            <a:ahLst/>
            <a:cxnLst/>
            <a:rect l="l" t="t" r="r" b="b"/>
            <a:pathLst>
              <a:path w="9144000" h="2124710">
                <a:moveTo>
                  <a:pt x="9144000" y="0"/>
                </a:moveTo>
                <a:lnTo>
                  <a:pt x="0" y="0"/>
                </a:lnTo>
                <a:lnTo>
                  <a:pt x="0" y="2124455"/>
                </a:lnTo>
                <a:lnTo>
                  <a:pt x="9144000" y="2124455"/>
                </a:lnTo>
                <a:lnTo>
                  <a:pt x="9144000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3142488"/>
            <a:ext cx="9144000" cy="647700"/>
          </a:xfrm>
          <a:custGeom>
            <a:avLst/>
            <a:gdLst/>
            <a:ahLst/>
            <a:cxnLst/>
            <a:rect l="l" t="t" r="r" b="b"/>
            <a:pathLst>
              <a:path w="9144000" h="647700">
                <a:moveTo>
                  <a:pt x="9144000" y="0"/>
                </a:moveTo>
                <a:lnTo>
                  <a:pt x="0" y="0"/>
                </a:lnTo>
                <a:lnTo>
                  <a:pt x="0" y="647700"/>
                </a:lnTo>
                <a:lnTo>
                  <a:pt x="9144000" y="6477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4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570992"/>
            <a:ext cx="8750935" cy="317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Instantiating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5" dirty="0">
                <a:latin typeface="Carlito"/>
                <a:cs typeface="Carlito"/>
              </a:rPr>
              <a:t>IoC </a:t>
            </a:r>
            <a:r>
              <a:rPr sz="2200" spc="-15" dirty="0">
                <a:latin typeface="Carlito"/>
                <a:cs typeface="Carlito"/>
              </a:rPr>
              <a:t>container 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spc="2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straightforward.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 location path </a:t>
            </a:r>
            <a:r>
              <a:rPr sz="2200" dirty="0">
                <a:latin typeface="Carlito"/>
                <a:cs typeface="Carlito"/>
              </a:rPr>
              <a:t>or </a:t>
            </a:r>
            <a:r>
              <a:rPr sz="2200" spc="-10" dirty="0">
                <a:latin typeface="Carlito"/>
                <a:cs typeface="Carlito"/>
              </a:rPr>
              <a:t>paths supplied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an </a:t>
            </a:r>
            <a:r>
              <a:rPr sz="2200" b="1" spc="-15" dirty="0">
                <a:latin typeface="Carlito"/>
                <a:cs typeface="Carlito"/>
              </a:rPr>
              <a:t>ApplicationContext </a:t>
            </a:r>
            <a:r>
              <a:rPr sz="2200" spc="-15" dirty="0">
                <a:latin typeface="Carlito"/>
                <a:cs typeface="Carlito"/>
              </a:rPr>
              <a:t>constructor </a:t>
            </a:r>
            <a:r>
              <a:rPr sz="2200" spc="-10" dirty="0">
                <a:latin typeface="Carlito"/>
                <a:cs typeface="Carlito"/>
              </a:rPr>
              <a:t>are  </a:t>
            </a:r>
            <a:r>
              <a:rPr sz="2200" spc="-5" dirty="0">
                <a:latin typeface="Carlito"/>
                <a:cs typeface="Carlito"/>
              </a:rPr>
              <a:t>actually </a:t>
            </a:r>
            <a:r>
              <a:rPr sz="2200" spc="-15" dirty="0">
                <a:latin typeface="Carlito"/>
                <a:cs typeface="Carlito"/>
              </a:rPr>
              <a:t>resource </a:t>
            </a:r>
            <a:r>
              <a:rPr sz="2200" spc="-5" dirty="0">
                <a:latin typeface="Carlito"/>
                <a:cs typeface="Carlito"/>
              </a:rPr>
              <a:t>strings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allow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container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load </a:t>
            </a:r>
            <a:r>
              <a:rPr sz="2200" spc="-15" dirty="0">
                <a:latin typeface="Carlito"/>
                <a:cs typeface="Carlito"/>
              </a:rPr>
              <a:t>configuration  metadata from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variety </a:t>
            </a:r>
            <a:r>
              <a:rPr sz="2200" spc="-5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external resources such </a:t>
            </a:r>
            <a:r>
              <a:rPr sz="2200" spc="-5" dirty="0">
                <a:latin typeface="Carlito"/>
                <a:cs typeface="Carlito"/>
              </a:rPr>
              <a:t>as </a:t>
            </a:r>
            <a:r>
              <a:rPr sz="2200" spc="-10" dirty="0">
                <a:latin typeface="Carlito"/>
                <a:cs typeface="Carlito"/>
              </a:rPr>
              <a:t>the local </a:t>
            </a:r>
            <a:r>
              <a:rPr sz="2200" spc="-5" dirty="0">
                <a:latin typeface="Carlito"/>
                <a:cs typeface="Carlito"/>
              </a:rPr>
              <a:t>file </a:t>
            </a:r>
            <a:r>
              <a:rPr sz="2200" spc="-20" dirty="0">
                <a:latin typeface="Carlito"/>
                <a:cs typeface="Carlito"/>
              </a:rPr>
              <a:t>system, 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20" dirty="0">
                <a:latin typeface="Carlito"/>
                <a:cs typeface="Carlito"/>
              </a:rPr>
              <a:t>Java </a:t>
            </a:r>
            <a:r>
              <a:rPr sz="2200" b="1" spc="-40" dirty="0">
                <a:latin typeface="Carlito"/>
                <a:cs typeface="Carlito"/>
              </a:rPr>
              <a:t>CLASSPATH</a:t>
            </a:r>
            <a:r>
              <a:rPr sz="2200" spc="-40" dirty="0">
                <a:latin typeface="Carlito"/>
                <a:cs typeface="Carlito"/>
              </a:rPr>
              <a:t>, </a:t>
            </a:r>
            <a:r>
              <a:rPr sz="2200" spc="-5" dirty="0">
                <a:latin typeface="Carlito"/>
                <a:cs typeface="Carlito"/>
              </a:rPr>
              <a:t>and so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on.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1800" spc="-5" dirty="0">
                <a:latin typeface="Arial"/>
                <a:cs typeface="Arial"/>
              </a:rPr>
              <a:t>ApplicationContext context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800" b="1" spc="-65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spc="-10" dirty="0">
                <a:latin typeface="Arial"/>
                <a:cs typeface="Arial"/>
              </a:rPr>
              <a:t>ClassPathXmlApplicationContext(</a:t>
            </a:r>
            <a:r>
              <a:rPr sz="1800" b="1" spc="-10" dirty="0">
                <a:solidFill>
                  <a:srgbClr val="7E0054"/>
                </a:solidFill>
                <a:latin typeface="Arial"/>
                <a:cs typeface="Arial"/>
              </a:rPr>
              <a:t>new </a:t>
            </a:r>
            <a:r>
              <a:rPr sz="1800" spc="-5" dirty="0">
                <a:latin typeface="Arial"/>
                <a:cs typeface="Arial"/>
              </a:rPr>
              <a:t>String[] {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"services.xml"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"daos.xml"</a:t>
            </a:r>
            <a:r>
              <a:rPr sz="1800" spc="-5" dirty="0">
                <a:latin typeface="Arial"/>
                <a:cs typeface="Arial"/>
              </a:rPr>
              <a:t>});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797552"/>
            <a:ext cx="9144000" cy="646430"/>
          </a:xfrm>
          <a:custGeom>
            <a:avLst/>
            <a:gdLst/>
            <a:ahLst/>
            <a:cxnLst/>
            <a:rect l="l" t="t" r="r" b="b"/>
            <a:pathLst>
              <a:path w="9144000" h="646429">
                <a:moveTo>
                  <a:pt x="9144000" y="0"/>
                </a:moveTo>
                <a:lnTo>
                  <a:pt x="0" y="0"/>
                </a:lnTo>
                <a:lnTo>
                  <a:pt x="0" y="646176"/>
                </a:lnTo>
                <a:lnTo>
                  <a:pt x="9144000" y="646176"/>
                </a:lnTo>
                <a:lnTo>
                  <a:pt x="9144000" y="0"/>
                </a:lnTo>
                <a:close/>
              </a:path>
            </a:pathLst>
          </a:custGeom>
          <a:solidFill>
            <a:srgbClr val="C4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4825110"/>
            <a:ext cx="697928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ApplicationContext context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800" b="1" spc="-65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-1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ClassPathXmlApplicationContext(</a:t>
            </a:r>
            <a:r>
              <a:rPr sz="1800" spc="-5" dirty="0">
                <a:solidFill>
                  <a:srgbClr val="2A00FF"/>
                </a:solidFill>
                <a:latin typeface="Arial"/>
                <a:cs typeface="Arial"/>
              </a:rPr>
              <a:t>“application-context.xml”</a:t>
            </a:r>
            <a:r>
              <a:rPr sz="1800" spc="-5" dirty="0">
                <a:latin typeface="Arial"/>
                <a:cs typeface="Arial"/>
              </a:rPr>
              <a:t>);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9"/>
                </a:lnTo>
                <a:lnTo>
                  <a:pt x="9144000" y="548639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6061837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Address </a:t>
            </a:r>
            <a:r>
              <a:rPr dirty="0"/>
              <a:t>and </a:t>
            </a:r>
            <a:r>
              <a:rPr spc="-15" dirty="0"/>
              <a:t>Person</a:t>
            </a:r>
            <a:r>
              <a:rPr spc="-120" dirty="0"/>
              <a:t> </a:t>
            </a:r>
            <a:r>
              <a:rPr spc="-10" dirty="0"/>
              <a:t>POJOs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5904" y="722376"/>
            <a:ext cx="7019925" cy="2799715"/>
          </a:xfrm>
          <a:prstGeom prst="rect">
            <a:avLst/>
          </a:prstGeom>
          <a:solidFill>
            <a:srgbClr val="EBE0E0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 marR="4124325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latin typeface="Arial"/>
                <a:cs typeface="Arial"/>
              </a:rPr>
              <a:t>public class </a:t>
            </a:r>
            <a:r>
              <a:rPr sz="1600" b="1" spc="-15" dirty="0">
                <a:latin typeface="Arial"/>
                <a:cs typeface="Arial"/>
              </a:rPr>
              <a:t>Address </a:t>
            </a:r>
            <a:r>
              <a:rPr sz="1600" b="1" spc="-5" dirty="0">
                <a:latin typeface="Arial"/>
                <a:cs typeface="Arial"/>
              </a:rPr>
              <a:t>{  </a:t>
            </a:r>
            <a:r>
              <a:rPr sz="1600" b="1" spc="-10" dirty="0">
                <a:latin typeface="Arial"/>
                <a:cs typeface="Arial"/>
              </a:rPr>
              <a:t>private </a:t>
            </a:r>
            <a:r>
              <a:rPr sz="1600" b="1" spc="-5" dirty="0">
                <a:latin typeface="Arial"/>
                <a:cs typeface="Arial"/>
              </a:rPr>
              <a:t>String houseNumber;  </a:t>
            </a:r>
            <a:r>
              <a:rPr sz="1600" b="1" spc="-10" dirty="0">
                <a:latin typeface="Arial"/>
                <a:cs typeface="Arial"/>
              </a:rPr>
              <a:t>private </a:t>
            </a:r>
            <a:r>
              <a:rPr sz="1600" b="1" spc="-5" dirty="0">
                <a:latin typeface="Arial"/>
                <a:cs typeface="Arial"/>
              </a:rPr>
              <a:t>String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street;</a:t>
            </a:r>
            <a:endParaRPr sz="1600">
              <a:latin typeface="Arial"/>
              <a:cs typeface="Arial"/>
            </a:endParaRPr>
          </a:p>
          <a:p>
            <a:pPr marL="90805" marR="474726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private </a:t>
            </a:r>
            <a:r>
              <a:rPr sz="1600" b="1" spc="-5" dirty="0">
                <a:latin typeface="Arial"/>
                <a:cs typeface="Arial"/>
              </a:rPr>
              <a:t>String </a:t>
            </a:r>
            <a:r>
              <a:rPr sz="1600" b="1" spc="-10" dirty="0">
                <a:latin typeface="Arial"/>
                <a:cs typeface="Arial"/>
              </a:rPr>
              <a:t>city;  private </a:t>
            </a:r>
            <a:r>
              <a:rPr sz="1600" b="1" spc="-5" dirty="0">
                <a:latin typeface="Arial"/>
                <a:cs typeface="Arial"/>
              </a:rPr>
              <a:t>String state;  </a:t>
            </a:r>
            <a:r>
              <a:rPr sz="1600" b="1" spc="-10" dirty="0">
                <a:latin typeface="Arial"/>
                <a:cs typeface="Arial"/>
              </a:rPr>
              <a:t>private </a:t>
            </a:r>
            <a:r>
              <a:rPr sz="1600" b="1" spc="-5" dirty="0">
                <a:latin typeface="Arial"/>
                <a:cs typeface="Arial"/>
              </a:rPr>
              <a:t>String </a:t>
            </a:r>
            <a:r>
              <a:rPr sz="1600" b="1" spc="-10" dirty="0">
                <a:latin typeface="Arial"/>
                <a:cs typeface="Arial"/>
              </a:rPr>
              <a:t>country;  private </a:t>
            </a:r>
            <a:r>
              <a:rPr sz="1600" b="1" spc="-5" dirty="0">
                <a:latin typeface="Arial"/>
                <a:cs typeface="Arial"/>
              </a:rPr>
              <a:t>Long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pinCode;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…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600" b="1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904" y="3695700"/>
            <a:ext cx="7019925" cy="2308860"/>
          </a:xfrm>
          <a:prstGeom prst="rect">
            <a:avLst/>
          </a:prstGeom>
          <a:solidFill>
            <a:srgbClr val="FFF4CE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 marR="3286125">
              <a:lnSpc>
                <a:spcPct val="100000"/>
              </a:lnSpc>
              <a:spcBef>
                <a:spcPts val="254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-35" dirty="0">
                <a:latin typeface="Arial"/>
                <a:cs typeface="Arial"/>
              </a:rPr>
              <a:t>Person </a:t>
            </a:r>
            <a:r>
              <a:rPr sz="1800" b="1" spc="285" dirty="0">
                <a:latin typeface="Arial"/>
                <a:cs typeface="Arial"/>
              </a:rPr>
              <a:t>{  </a:t>
            </a:r>
            <a:r>
              <a:rPr sz="1800"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b="1" spc="-114" dirty="0">
                <a:latin typeface="Arial"/>
                <a:cs typeface="Arial"/>
              </a:rPr>
              <a:t>Long </a:t>
            </a:r>
            <a:r>
              <a:rPr sz="1800" b="1" spc="-40" dirty="0">
                <a:solidFill>
                  <a:srgbClr val="0000C0"/>
                </a:solidFill>
                <a:latin typeface="Arial"/>
                <a:cs typeface="Arial"/>
              </a:rPr>
              <a:t>adharCardNumber</a:t>
            </a:r>
            <a:r>
              <a:rPr sz="1800" b="1" spc="-40" dirty="0">
                <a:latin typeface="Arial"/>
                <a:cs typeface="Arial"/>
              </a:rPr>
              <a:t>;  </a:t>
            </a:r>
            <a:r>
              <a:rPr sz="1800"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b="1" spc="114" dirty="0">
                <a:latin typeface="Arial"/>
                <a:cs typeface="Arial"/>
              </a:rPr>
              <a:t>String</a:t>
            </a:r>
            <a:r>
              <a:rPr sz="1800" b="1" spc="150" dirty="0"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0000C0"/>
                </a:solidFill>
                <a:latin typeface="Arial"/>
                <a:cs typeface="Arial"/>
              </a:rPr>
              <a:t>personName</a:t>
            </a:r>
            <a:r>
              <a:rPr sz="1800" b="1" spc="-60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 marL="90805" marR="2533015">
              <a:lnSpc>
                <a:spcPct val="100000"/>
              </a:lnSpc>
              <a:spcBef>
                <a:spcPts val="5"/>
              </a:spcBef>
            </a:pPr>
            <a:r>
              <a:rPr sz="1800"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b="1" spc="-45" dirty="0">
                <a:latin typeface="Arial"/>
                <a:cs typeface="Arial"/>
              </a:rPr>
              <a:t>Address </a:t>
            </a:r>
            <a:r>
              <a:rPr sz="1800" b="1" spc="100" dirty="0">
                <a:solidFill>
                  <a:srgbClr val="0000C0"/>
                </a:solidFill>
                <a:latin typeface="Arial"/>
                <a:cs typeface="Arial"/>
              </a:rPr>
              <a:t>residentialAddress</a:t>
            </a:r>
            <a:r>
              <a:rPr sz="1800" b="1" spc="100" dirty="0">
                <a:latin typeface="Arial"/>
                <a:cs typeface="Arial"/>
              </a:rPr>
              <a:t>;  </a:t>
            </a:r>
            <a:r>
              <a:rPr sz="1800"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b="1" spc="-45" dirty="0">
                <a:latin typeface="Arial"/>
                <a:cs typeface="Arial"/>
              </a:rPr>
              <a:t>Address</a:t>
            </a:r>
            <a:r>
              <a:rPr sz="1800" b="1" spc="165" dirty="0"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0000C0"/>
                </a:solidFill>
                <a:latin typeface="Arial"/>
                <a:cs typeface="Arial"/>
              </a:rPr>
              <a:t>permanentAddress</a:t>
            </a:r>
            <a:r>
              <a:rPr sz="1800" b="1" spc="-15" dirty="0">
                <a:latin typeface="Arial"/>
                <a:cs typeface="Arial"/>
              </a:rPr>
              <a:t>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800" b="1" spc="-95" dirty="0">
                <a:latin typeface="Courier New"/>
                <a:cs typeface="Courier New"/>
              </a:rPr>
              <a:t>…</a:t>
            </a:r>
            <a:endParaRPr sz="18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800" b="1" spc="28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8011"/>
            <a:ext cx="9144000" cy="510540"/>
          </a:xfrm>
          <a:custGeom>
            <a:avLst/>
            <a:gdLst/>
            <a:ahLst/>
            <a:cxnLst/>
            <a:rect l="l" t="t" r="r" b="b"/>
            <a:pathLst>
              <a:path w="9144000" h="510540">
                <a:moveTo>
                  <a:pt x="9144000" y="0"/>
                </a:moveTo>
                <a:lnTo>
                  <a:pt x="0" y="0"/>
                </a:lnTo>
                <a:lnTo>
                  <a:pt x="0" y="510539"/>
                </a:lnTo>
                <a:lnTo>
                  <a:pt x="9144000" y="510539"/>
                </a:lnTo>
                <a:lnTo>
                  <a:pt x="9144000" y="0"/>
                </a:lnTo>
                <a:close/>
              </a:path>
            </a:pathLst>
          </a:custGeom>
          <a:solidFill>
            <a:srgbClr val="B6A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864488"/>
            <a:ext cx="5756782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Building </a:t>
            </a:r>
            <a:r>
              <a:rPr sz="2800" spc="-40" dirty="0"/>
              <a:t>Web</a:t>
            </a:r>
            <a:r>
              <a:rPr sz="2800" spc="5" dirty="0"/>
              <a:t> </a:t>
            </a:r>
            <a:r>
              <a:rPr sz="2800" spc="-10" dirty="0"/>
              <a:t>Applications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1679448" y="1629155"/>
            <a:ext cx="7451090" cy="3970020"/>
          </a:xfrm>
          <a:custGeom>
            <a:avLst/>
            <a:gdLst/>
            <a:ahLst/>
            <a:cxnLst/>
            <a:rect l="l" t="t" r="r" b="b"/>
            <a:pathLst>
              <a:path w="7451090" h="3970020">
                <a:moveTo>
                  <a:pt x="7450835" y="0"/>
                </a:moveTo>
                <a:lnTo>
                  <a:pt x="0" y="0"/>
                </a:lnTo>
                <a:lnTo>
                  <a:pt x="0" y="3970020"/>
                </a:lnTo>
                <a:lnTo>
                  <a:pt x="7450835" y="3970020"/>
                </a:lnTo>
                <a:lnTo>
                  <a:pt x="7450835" y="0"/>
                </a:lnTo>
                <a:close/>
              </a:path>
            </a:pathLst>
          </a:custGeom>
          <a:solidFill>
            <a:srgbClr val="EFF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58442" y="1646935"/>
            <a:ext cx="457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0"/>
              </a:spcBef>
              <a:buChar char="•"/>
              <a:tabLst>
                <a:tab pos="179070" algn="l"/>
              </a:tabLst>
            </a:pPr>
            <a:r>
              <a:rPr sz="1800" b="1" spc="-5" dirty="0">
                <a:latin typeface="Carlito"/>
                <a:cs typeface="Carlito"/>
              </a:rPr>
              <a:t>Scripting elements </a:t>
            </a:r>
            <a:r>
              <a:rPr sz="1800" b="1" dirty="0">
                <a:latin typeface="Carlito"/>
                <a:cs typeface="Carlito"/>
              </a:rPr>
              <a:t>calling servlet </a:t>
            </a:r>
            <a:r>
              <a:rPr sz="1800" b="1" spc="-5" dirty="0">
                <a:latin typeface="Carlito"/>
                <a:cs typeface="Carlito"/>
              </a:rPr>
              <a:t>code</a:t>
            </a:r>
            <a:r>
              <a:rPr sz="1800" b="1" spc="-15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directly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8442" y="2195271"/>
            <a:ext cx="6642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0"/>
              </a:spcBef>
              <a:buChar char="•"/>
              <a:tabLst>
                <a:tab pos="179070" algn="l"/>
              </a:tabLst>
            </a:pPr>
            <a:r>
              <a:rPr sz="1800" b="1" spc="-5" dirty="0">
                <a:latin typeface="Carlito"/>
                <a:cs typeface="Carlito"/>
              </a:rPr>
              <a:t>Scripting elements </a:t>
            </a:r>
            <a:r>
              <a:rPr sz="1800" b="1" dirty="0">
                <a:latin typeface="Carlito"/>
                <a:cs typeface="Carlito"/>
              </a:rPr>
              <a:t>calling servlet </a:t>
            </a:r>
            <a:r>
              <a:rPr sz="1800" b="1" spc="-5" dirty="0">
                <a:latin typeface="Carlito"/>
                <a:cs typeface="Carlito"/>
              </a:rPr>
              <a:t>code indirectly </a:t>
            </a:r>
            <a:r>
              <a:rPr sz="1800" b="1" dirty="0">
                <a:latin typeface="Carlito"/>
                <a:cs typeface="Carlito"/>
              </a:rPr>
              <a:t>(by means of</a:t>
            </a:r>
            <a:r>
              <a:rPr sz="1800" b="1" spc="-15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utility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rlito"/>
                <a:cs typeface="Carlito"/>
              </a:rPr>
              <a:t>classes)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58442" y="3018790"/>
            <a:ext cx="763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0"/>
              </a:spcBef>
              <a:buChar char="•"/>
              <a:tabLst>
                <a:tab pos="179070" algn="l"/>
              </a:tabLst>
            </a:pPr>
            <a:r>
              <a:rPr sz="1800" b="1" dirty="0">
                <a:latin typeface="Carlito"/>
                <a:cs typeface="Carlito"/>
              </a:rPr>
              <a:t>B</a:t>
            </a:r>
            <a:r>
              <a:rPr sz="1800" b="1" spc="5" dirty="0">
                <a:latin typeface="Carlito"/>
                <a:cs typeface="Carlito"/>
              </a:rPr>
              <a:t>e</a:t>
            </a:r>
            <a:r>
              <a:rPr sz="1800" b="1" dirty="0">
                <a:latin typeface="Carlito"/>
                <a:cs typeface="Carlito"/>
              </a:rPr>
              <a:t>a</a:t>
            </a:r>
            <a:r>
              <a:rPr sz="1800" b="1" spc="5" dirty="0">
                <a:latin typeface="Carlito"/>
                <a:cs typeface="Carlito"/>
              </a:rPr>
              <a:t>n</a:t>
            </a:r>
            <a:r>
              <a:rPr sz="1800" b="1" dirty="0">
                <a:latin typeface="Carlito"/>
                <a:cs typeface="Carlito"/>
              </a:rPr>
              <a:t>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8442" y="3567429"/>
            <a:ext cx="3997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0"/>
              </a:spcBef>
              <a:buChar char="•"/>
              <a:tabLst>
                <a:tab pos="179070" algn="l"/>
              </a:tabLst>
            </a:pPr>
            <a:r>
              <a:rPr sz="1800" b="1" spc="-5" dirty="0">
                <a:latin typeface="Carlito"/>
                <a:cs typeface="Carlito"/>
              </a:rPr>
              <a:t>Servlet/JSP combo (MVC </a:t>
            </a:r>
            <a:r>
              <a:rPr sz="1800" b="1" dirty="0">
                <a:latin typeface="Carlito"/>
                <a:cs typeface="Carlito"/>
              </a:rPr>
              <a:t>2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Architecture)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58442" y="4116451"/>
            <a:ext cx="404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0"/>
              </a:spcBef>
              <a:buChar char="•"/>
              <a:tabLst>
                <a:tab pos="179070" algn="l"/>
              </a:tabLst>
            </a:pPr>
            <a:r>
              <a:rPr sz="1800" b="1" spc="-5" dirty="0">
                <a:latin typeface="Carlito"/>
                <a:cs typeface="Carlito"/>
              </a:rPr>
              <a:t>MVC with </a:t>
            </a:r>
            <a:r>
              <a:rPr sz="1800" b="1" dirty="0">
                <a:latin typeface="Carlito"/>
                <a:cs typeface="Carlito"/>
              </a:rPr>
              <a:t>JSP </a:t>
            </a:r>
            <a:r>
              <a:rPr sz="1800" b="1" spc="-10" dirty="0">
                <a:latin typeface="Carlito"/>
                <a:cs typeface="Carlito"/>
              </a:rPr>
              <a:t>expression </a:t>
            </a:r>
            <a:r>
              <a:rPr sz="1800" b="1" spc="-5" dirty="0">
                <a:latin typeface="Carlito"/>
                <a:cs typeface="Carlito"/>
              </a:rPr>
              <a:t>language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(JSTL)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8442" y="4665091"/>
            <a:ext cx="135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0"/>
              </a:spcBef>
              <a:buChar char="•"/>
              <a:tabLst>
                <a:tab pos="179070" algn="l"/>
              </a:tabLst>
            </a:pPr>
            <a:r>
              <a:rPr sz="1800" b="1" spc="-10" dirty="0">
                <a:latin typeface="Carlito"/>
                <a:cs typeface="Carlito"/>
              </a:rPr>
              <a:t>Custom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tags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8442" y="5213730"/>
            <a:ext cx="5914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8435" indent="-166370">
              <a:lnSpc>
                <a:spcPct val="100000"/>
              </a:lnSpc>
              <a:spcBef>
                <a:spcPts val="100"/>
              </a:spcBef>
              <a:buChar char="•"/>
              <a:tabLst>
                <a:tab pos="179070" algn="l"/>
              </a:tabLst>
            </a:pPr>
            <a:r>
              <a:rPr sz="1800" b="1" spc="-5" dirty="0">
                <a:latin typeface="Carlito"/>
                <a:cs typeface="Carlito"/>
              </a:rPr>
              <a:t>MVC with </a:t>
            </a:r>
            <a:r>
              <a:rPr sz="1800" b="1" dirty="0">
                <a:latin typeface="Carlito"/>
                <a:cs typeface="Carlito"/>
              </a:rPr>
              <a:t>beans and a </a:t>
            </a:r>
            <a:r>
              <a:rPr sz="1800" b="1" spc="-10" dirty="0">
                <a:latin typeface="Carlito"/>
                <a:cs typeface="Carlito"/>
              </a:rPr>
              <a:t>framework </a:t>
            </a:r>
            <a:r>
              <a:rPr sz="1800" b="1" spc="-15" dirty="0">
                <a:latin typeface="Carlito"/>
                <a:cs typeface="Carlito"/>
              </a:rPr>
              <a:t>like </a:t>
            </a:r>
            <a:r>
              <a:rPr sz="1800" b="1" dirty="0">
                <a:latin typeface="Carlito"/>
                <a:cs typeface="Carlito"/>
              </a:rPr>
              <a:t>Struts or JSF or</a:t>
            </a:r>
            <a:r>
              <a:rPr sz="1800" b="1" spc="-7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Spring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1647" y="1700783"/>
            <a:ext cx="1316990" cy="3556000"/>
          </a:xfrm>
          <a:custGeom>
            <a:avLst/>
            <a:gdLst/>
            <a:ahLst/>
            <a:cxnLst/>
            <a:rect l="l" t="t" r="r" b="b"/>
            <a:pathLst>
              <a:path w="1316990" h="3556000">
                <a:moveTo>
                  <a:pt x="1316736" y="0"/>
                </a:moveTo>
                <a:lnTo>
                  <a:pt x="0" y="0"/>
                </a:lnTo>
                <a:lnTo>
                  <a:pt x="0" y="3555491"/>
                </a:lnTo>
                <a:lnTo>
                  <a:pt x="1316736" y="3555491"/>
                </a:lnTo>
                <a:lnTo>
                  <a:pt x="1316736" y="0"/>
                </a:lnTo>
                <a:close/>
              </a:path>
            </a:pathLst>
          </a:custGeom>
          <a:solidFill>
            <a:srgbClr val="D6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1647" y="1700783"/>
            <a:ext cx="1316990" cy="35560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42240" marR="134620" indent="-2540" algn="ctr">
              <a:lnSpc>
                <a:spcPct val="100000"/>
              </a:lnSpc>
              <a:spcBef>
                <a:spcPts val="325"/>
              </a:spcBef>
            </a:pPr>
            <a:r>
              <a:rPr sz="1500" b="1" spc="-5" dirty="0">
                <a:latin typeface="Arial"/>
                <a:cs typeface="Arial"/>
              </a:rPr>
              <a:t>Simple  </a:t>
            </a:r>
            <a:r>
              <a:rPr sz="1500" b="1" spc="-60" dirty="0">
                <a:latin typeface="Arial"/>
                <a:cs typeface="Arial"/>
              </a:rPr>
              <a:t>A</a:t>
            </a:r>
            <a:r>
              <a:rPr sz="1500" b="1" spc="-5" dirty="0">
                <a:latin typeface="Arial"/>
                <a:cs typeface="Arial"/>
              </a:rPr>
              <a:t>pp</a:t>
            </a:r>
            <a:r>
              <a:rPr sz="1500" b="1" dirty="0">
                <a:latin typeface="Arial"/>
                <a:cs typeface="Arial"/>
              </a:rPr>
              <a:t>li</a:t>
            </a:r>
            <a:r>
              <a:rPr sz="1500" b="1" spc="-5" dirty="0">
                <a:latin typeface="Arial"/>
                <a:cs typeface="Arial"/>
              </a:rPr>
              <a:t>ca</a:t>
            </a:r>
            <a:r>
              <a:rPr sz="1500" b="1" dirty="0">
                <a:latin typeface="Arial"/>
                <a:cs typeface="Arial"/>
              </a:rPr>
              <a:t>t</a:t>
            </a:r>
            <a:r>
              <a:rPr sz="1500" b="1" spc="5" dirty="0">
                <a:latin typeface="Arial"/>
                <a:cs typeface="Arial"/>
              </a:rPr>
              <a:t>i</a:t>
            </a:r>
            <a:r>
              <a:rPr sz="1500" b="1" spc="-5" dirty="0">
                <a:latin typeface="Arial"/>
                <a:cs typeface="Arial"/>
              </a:rPr>
              <a:t>o</a:t>
            </a:r>
            <a:r>
              <a:rPr sz="1500" b="1" dirty="0"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00" b="1" spc="-5" dirty="0">
                <a:latin typeface="Arial"/>
                <a:cs typeface="Arial"/>
              </a:rPr>
              <a:t>Complex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00" b="1" spc="-10" dirty="0">
                <a:latin typeface="Arial"/>
                <a:cs typeface="Arial"/>
              </a:rPr>
              <a:t>Application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56436" y="2172335"/>
            <a:ext cx="114300" cy="2539365"/>
          </a:xfrm>
          <a:custGeom>
            <a:avLst/>
            <a:gdLst/>
            <a:ahLst/>
            <a:cxnLst/>
            <a:rect l="l" t="t" r="r" b="b"/>
            <a:pathLst>
              <a:path w="114300" h="2539365">
                <a:moveTo>
                  <a:pt x="0" y="2424429"/>
                </a:moveTo>
                <a:lnTo>
                  <a:pt x="56260" y="2539110"/>
                </a:lnTo>
                <a:lnTo>
                  <a:pt x="104777" y="2443988"/>
                </a:lnTo>
                <a:lnTo>
                  <a:pt x="76047" y="2443988"/>
                </a:lnTo>
                <a:lnTo>
                  <a:pt x="37960" y="2443734"/>
                </a:lnTo>
                <a:lnTo>
                  <a:pt x="38108" y="2424726"/>
                </a:lnTo>
                <a:lnTo>
                  <a:pt x="0" y="2424429"/>
                </a:lnTo>
                <a:close/>
              </a:path>
              <a:path w="114300" h="2539365">
                <a:moveTo>
                  <a:pt x="38108" y="2424726"/>
                </a:moveTo>
                <a:lnTo>
                  <a:pt x="37960" y="2443734"/>
                </a:lnTo>
                <a:lnTo>
                  <a:pt x="76047" y="2443988"/>
                </a:lnTo>
                <a:lnTo>
                  <a:pt x="76195" y="2425022"/>
                </a:lnTo>
                <a:lnTo>
                  <a:pt x="38108" y="2424726"/>
                </a:lnTo>
                <a:close/>
              </a:path>
              <a:path w="114300" h="2539365">
                <a:moveTo>
                  <a:pt x="76195" y="2425022"/>
                </a:moveTo>
                <a:lnTo>
                  <a:pt x="76047" y="2443988"/>
                </a:lnTo>
                <a:lnTo>
                  <a:pt x="104777" y="2443988"/>
                </a:lnTo>
                <a:lnTo>
                  <a:pt x="114300" y="2425319"/>
                </a:lnTo>
                <a:lnTo>
                  <a:pt x="76195" y="2425022"/>
                </a:lnTo>
                <a:close/>
              </a:path>
              <a:path w="114300" h="2539365">
                <a:moveTo>
                  <a:pt x="57022" y="0"/>
                </a:moveTo>
                <a:lnTo>
                  <a:pt x="38108" y="2424726"/>
                </a:lnTo>
                <a:lnTo>
                  <a:pt x="76195" y="2425022"/>
                </a:lnTo>
                <a:lnTo>
                  <a:pt x="95122" y="253"/>
                </a:lnTo>
                <a:lnTo>
                  <a:pt x="570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801" y="0"/>
            <a:ext cx="4350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</a:t>
            </a:r>
            <a:r>
              <a:rPr sz="4400" dirty="0"/>
              <a:t>pring.xml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8267" y="644778"/>
            <a:ext cx="5664200" cy="615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45" dirty="0">
                <a:solidFill>
                  <a:srgbClr val="008080"/>
                </a:solidFill>
                <a:latin typeface="Arial"/>
                <a:cs typeface="Arial"/>
              </a:rPr>
              <a:t>&lt;?</a:t>
            </a:r>
            <a:r>
              <a:rPr sz="1200" b="1" spc="-45" dirty="0">
                <a:solidFill>
                  <a:srgbClr val="3E7E7E"/>
                </a:solidFill>
                <a:latin typeface="Arial"/>
                <a:cs typeface="Arial"/>
              </a:rPr>
              <a:t>xml </a:t>
            </a:r>
            <a:r>
              <a:rPr sz="1200" b="1" spc="65" dirty="0">
                <a:solidFill>
                  <a:srgbClr val="7E007E"/>
                </a:solidFill>
                <a:latin typeface="Arial"/>
                <a:cs typeface="Arial"/>
              </a:rPr>
              <a:t>version</a:t>
            </a:r>
            <a:r>
              <a:rPr sz="1200" b="1" spc="65" dirty="0">
                <a:latin typeface="Arial"/>
                <a:cs typeface="Arial"/>
              </a:rPr>
              <a:t>=</a:t>
            </a:r>
            <a:r>
              <a:rPr sz="1200" b="1" i="1" spc="65" dirty="0">
                <a:solidFill>
                  <a:srgbClr val="2A00FF"/>
                </a:solidFill>
                <a:latin typeface="Arial"/>
                <a:cs typeface="Arial"/>
              </a:rPr>
              <a:t>"1.0"</a:t>
            </a:r>
            <a:r>
              <a:rPr sz="1200" b="1" i="1" spc="40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200" b="1" i="1" spc="-5" dirty="0">
                <a:solidFill>
                  <a:srgbClr val="7E007E"/>
                </a:solidFill>
                <a:latin typeface="Arial"/>
                <a:cs typeface="Arial"/>
              </a:rPr>
              <a:t>encoding</a:t>
            </a:r>
            <a:r>
              <a:rPr sz="1200" b="1" i="1" spc="-5" dirty="0">
                <a:latin typeface="Arial"/>
                <a:cs typeface="Arial"/>
              </a:rPr>
              <a:t>=</a:t>
            </a:r>
            <a:r>
              <a:rPr sz="1200" b="1" i="1" spc="-5" dirty="0">
                <a:solidFill>
                  <a:srgbClr val="2A00FF"/>
                </a:solidFill>
                <a:latin typeface="Arial"/>
                <a:cs typeface="Arial"/>
              </a:rPr>
              <a:t>"UTF-8"</a:t>
            </a:r>
            <a:r>
              <a:rPr sz="1200" b="1" i="1" spc="-5" dirty="0">
                <a:solidFill>
                  <a:srgbClr val="008080"/>
                </a:solidFill>
                <a:latin typeface="Arial"/>
                <a:cs typeface="Arial"/>
              </a:rPr>
              <a:t>?&gt;</a:t>
            </a:r>
            <a:endParaRPr sz="1200" dirty="0">
              <a:latin typeface="Arial"/>
              <a:cs typeface="Arial"/>
            </a:endParaRPr>
          </a:p>
          <a:p>
            <a:pPr marL="96520" marR="427990" indent="-83820">
              <a:lnSpc>
                <a:spcPct val="100000"/>
              </a:lnSpc>
            </a:pPr>
            <a:r>
              <a:rPr sz="1200" b="1" spc="-4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200" b="1" spc="-40" dirty="0">
                <a:solidFill>
                  <a:srgbClr val="3E7E7E"/>
                </a:solidFill>
                <a:latin typeface="Arial"/>
                <a:cs typeface="Arial"/>
              </a:rPr>
              <a:t>beans </a:t>
            </a:r>
            <a:r>
              <a:rPr sz="1200" b="1" spc="25" dirty="0">
                <a:solidFill>
                  <a:srgbClr val="7E007E"/>
                </a:solidFill>
                <a:latin typeface="Arial"/>
                <a:cs typeface="Arial"/>
              </a:rPr>
              <a:t>xmlns</a:t>
            </a:r>
            <a:r>
              <a:rPr sz="1200" b="1" spc="25" dirty="0">
                <a:latin typeface="Arial"/>
                <a:cs typeface="Arial"/>
              </a:rPr>
              <a:t>=</a:t>
            </a:r>
            <a:r>
              <a:rPr sz="1200" b="1" i="1" spc="25" dirty="0">
                <a:solidFill>
                  <a:srgbClr val="2A00FF"/>
                </a:solidFill>
                <a:latin typeface="Arial"/>
                <a:cs typeface="Arial"/>
                <a:hlinkClick r:id="rId2"/>
              </a:rPr>
              <a:t>"http://www.springframework.org/schema/beans" </a:t>
            </a:r>
            <a:r>
              <a:rPr sz="1200" b="1" i="1" spc="2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200" b="1" spc="40" dirty="0">
                <a:solidFill>
                  <a:srgbClr val="7E007E"/>
                </a:solidFill>
                <a:latin typeface="Arial"/>
                <a:cs typeface="Arial"/>
              </a:rPr>
              <a:t>xmlns:context</a:t>
            </a:r>
            <a:r>
              <a:rPr sz="1200" b="1" spc="40" dirty="0">
                <a:latin typeface="Arial"/>
                <a:cs typeface="Arial"/>
              </a:rPr>
              <a:t>=</a:t>
            </a:r>
            <a:r>
              <a:rPr sz="1200" b="1" i="1" spc="4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200" b="1" i="1" spc="4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http://www.springframework.org/schema/context</a:t>
            </a:r>
            <a:r>
              <a:rPr sz="1200" b="1" i="1" spc="40" dirty="0">
                <a:solidFill>
                  <a:srgbClr val="2A00FF"/>
                </a:solidFill>
                <a:latin typeface="Arial"/>
                <a:cs typeface="Arial"/>
              </a:rPr>
              <a:t>"  </a:t>
            </a:r>
            <a:r>
              <a:rPr sz="1200" b="1" spc="30" dirty="0">
                <a:solidFill>
                  <a:srgbClr val="7E007E"/>
                </a:solidFill>
                <a:latin typeface="Arial"/>
                <a:cs typeface="Arial"/>
              </a:rPr>
              <a:t>xmlns:xsi</a:t>
            </a:r>
            <a:r>
              <a:rPr sz="1200" b="1" spc="30" dirty="0">
                <a:latin typeface="Arial"/>
                <a:cs typeface="Arial"/>
              </a:rPr>
              <a:t>=</a:t>
            </a:r>
            <a:r>
              <a:rPr sz="1200" b="1" i="1" spc="3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200" b="1" i="1" spc="30" dirty="0">
                <a:solidFill>
                  <a:srgbClr val="2A00FF"/>
                </a:solidFill>
                <a:latin typeface="Arial"/>
                <a:cs typeface="Arial"/>
                <a:hlinkClick r:id="rId4"/>
              </a:rPr>
              <a:t>http://www.w3.org/2001/XMLSchema-instance" </a:t>
            </a:r>
            <a:r>
              <a:rPr sz="1200" b="1" i="1" spc="3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200" b="1" spc="20" dirty="0">
                <a:solidFill>
                  <a:srgbClr val="7E007E"/>
                </a:solidFill>
                <a:latin typeface="Arial"/>
                <a:cs typeface="Arial"/>
              </a:rPr>
              <a:t>xsi:schemaLocation</a:t>
            </a:r>
            <a:r>
              <a:rPr sz="1200" b="1" spc="20" dirty="0">
                <a:latin typeface="Arial"/>
                <a:cs typeface="Arial"/>
              </a:rPr>
              <a:t>=</a:t>
            </a:r>
            <a:r>
              <a:rPr sz="1200" b="1" i="1" spc="20" dirty="0">
                <a:solidFill>
                  <a:srgbClr val="2A00FF"/>
                </a:solidFill>
                <a:latin typeface="Arial"/>
                <a:cs typeface="Arial"/>
              </a:rPr>
              <a:t>"  </a:t>
            </a:r>
            <a:r>
              <a:rPr sz="1200" b="1" i="1" spc="30" dirty="0">
                <a:solidFill>
                  <a:srgbClr val="2A00FF"/>
                </a:solidFill>
                <a:latin typeface="Arial"/>
                <a:cs typeface="Arial"/>
                <a:hlinkClick r:id="rId2"/>
              </a:rPr>
              <a:t>http://www.springframework.org/schema/beans </a:t>
            </a:r>
            <a:r>
              <a:rPr sz="1200" b="1" i="1" spc="3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200" b="1" i="1" spc="35" dirty="0">
                <a:solidFill>
                  <a:srgbClr val="2A00FF"/>
                </a:solidFill>
                <a:latin typeface="Arial"/>
                <a:cs typeface="Arial"/>
                <a:hlinkClick r:id="rId5"/>
              </a:rPr>
              <a:t>http://www.springframework.org/schema/beans/spring-beans.xsd </a:t>
            </a:r>
            <a:r>
              <a:rPr sz="1200" b="1" i="1" spc="3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200" b="1" i="1" spc="4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http://www.springframework.org/schema/context</a:t>
            </a:r>
            <a:endParaRPr sz="1200" dirty="0">
              <a:latin typeface="Arial"/>
              <a:cs typeface="Arial"/>
            </a:endParaRPr>
          </a:p>
          <a:p>
            <a:pPr marL="96520" marR="90805">
              <a:lnSpc>
                <a:spcPct val="100000"/>
              </a:lnSpc>
            </a:pPr>
            <a:r>
              <a:rPr sz="1200" b="1" i="1" spc="50" dirty="0">
                <a:solidFill>
                  <a:srgbClr val="2A00FF"/>
                </a:solidFill>
                <a:latin typeface="Arial"/>
                <a:cs typeface="Arial"/>
                <a:hlinkClick r:id="rId6"/>
              </a:rPr>
              <a:t>http://www.springframework.org/schema/context/spring-context.xsd" </a:t>
            </a:r>
            <a:r>
              <a:rPr sz="1200" b="1" i="1" spc="5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7E007E"/>
                </a:solidFill>
                <a:latin typeface="Arial"/>
                <a:cs typeface="Arial"/>
              </a:rPr>
              <a:t>xmlns:c</a:t>
            </a:r>
            <a:r>
              <a:rPr sz="1200" b="1" spc="35" dirty="0">
                <a:latin typeface="Arial"/>
                <a:cs typeface="Arial"/>
              </a:rPr>
              <a:t>=</a:t>
            </a:r>
            <a:r>
              <a:rPr sz="1200" b="1" i="1" spc="35" dirty="0">
                <a:solidFill>
                  <a:srgbClr val="2A00FF"/>
                </a:solidFill>
                <a:latin typeface="Arial"/>
                <a:cs typeface="Arial"/>
                <a:hlinkClick r:id="rId7"/>
              </a:rPr>
              <a:t>"h</a:t>
            </a:r>
            <a:r>
              <a:rPr sz="1200" b="1" i="1" spc="35" dirty="0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sz="1200" b="1" i="1" spc="35" dirty="0">
                <a:solidFill>
                  <a:srgbClr val="2A00FF"/>
                </a:solidFill>
                <a:latin typeface="Arial"/>
                <a:cs typeface="Arial"/>
                <a:hlinkClick r:id="rId7"/>
              </a:rPr>
              <a:t>tp://www.springframework.org/schema/c" </a:t>
            </a:r>
            <a:r>
              <a:rPr sz="1200" b="1" i="1" spc="3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200" b="1" spc="30" dirty="0">
                <a:solidFill>
                  <a:srgbClr val="7E007E"/>
                </a:solidFill>
                <a:latin typeface="Arial"/>
                <a:cs typeface="Arial"/>
              </a:rPr>
              <a:t>xmlns:p</a:t>
            </a:r>
            <a:r>
              <a:rPr sz="1200" b="1" spc="30" dirty="0">
                <a:latin typeface="Arial"/>
                <a:cs typeface="Arial"/>
              </a:rPr>
              <a:t>=</a:t>
            </a:r>
            <a:r>
              <a:rPr sz="1200" b="1" i="1" spc="30" dirty="0">
                <a:solidFill>
                  <a:srgbClr val="2A00FF"/>
                </a:solidFill>
                <a:latin typeface="Arial"/>
                <a:cs typeface="Arial"/>
                <a:hlinkClick r:id="rId8"/>
              </a:rPr>
              <a:t>"h</a:t>
            </a:r>
            <a:r>
              <a:rPr sz="1200" b="1" i="1" spc="30" dirty="0">
                <a:solidFill>
                  <a:srgbClr val="2A00FF"/>
                </a:solidFill>
                <a:latin typeface="Arial"/>
                <a:cs typeface="Arial"/>
              </a:rPr>
              <a:t>t</a:t>
            </a:r>
            <a:r>
              <a:rPr sz="1200" b="1" i="1" spc="30" dirty="0">
                <a:solidFill>
                  <a:srgbClr val="2A00FF"/>
                </a:solidFill>
                <a:latin typeface="Arial"/>
                <a:cs typeface="Arial"/>
                <a:hlinkClick r:id="rId8"/>
              </a:rPr>
              <a:t>tp://www.springframework.org/schema/p</a:t>
            </a:r>
            <a:r>
              <a:rPr sz="1200" b="1" i="1" spc="3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200" b="1" i="1" spc="3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b="1" spc="-45" dirty="0">
                <a:solidFill>
                  <a:srgbClr val="3E5FBE"/>
                </a:solidFill>
                <a:latin typeface="Arial"/>
                <a:cs typeface="Arial"/>
              </a:rPr>
              <a:t>&lt;bean</a:t>
            </a:r>
            <a:r>
              <a:rPr sz="1200" b="1" spc="240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3E5FBE"/>
                </a:solidFill>
                <a:latin typeface="Arial"/>
                <a:cs typeface="Arial"/>
              </a:rPr>
              <a:t>id="addressBean1" </a:t>
            </a:r>
            <a:r>
              <a:rPr sz="1200" b="1" spc="40" dirty="0">
                <a:solidFill>
                  <a:srgbClr val="3E5FBE"/>
                </a:solidFill>
                <a:latin typeface="Arial"/>
                <a:cs typeface="Arial"/>
              </a:rPr>
              <a:t>class="com.varaunited.trg.model.Address"</a:t>
            </a:r>
            <a:r>
              <a:rPr sz="1200" b="1" spc="295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200" b="1" u="heavy" spc="-4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40" dirty="0">
                <a:solidFill>
                  <a:srgbClr val="3E5FBE"/>
                </a:solidFill>
                <a:latin typeface="Arial"/>
                <a:cs typeface="Arial"/>
              </a:rPr>
              <a:t>&lt;property </a:t>
            </a:r>
            <a:r>
              <a:rPr sz="1200" b="1" spc="-65" dirty="0">
                <a:solidFill>
                  <a:srgbClr val="3E5FBE"/>
                </a:solidFill>
                <a:latin typeface="Arial"/>
                <a:cs typeface="Arial"/>
              </a:rPr>
              <a:t>name="houseNumber" </a:t>
            </a:r>
            <a:r>
              <a:rPr sz="1200" b="1" spc="70" dirty="0">
                <a:solidFill>
                  <a:srgbClr val="3E5FBE"/>
                </a:solidFill>
                <a:latin typeface="Arial"/>
                <a:cs typeface="Arial"/>
              </a:rPr>
              <a:t>value="3-4-178/3"</a:t>
            </a:r>
            <a:r>
              <a:rPr sz="1200" b="1" spc="95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200" b="1" spc="140" dirty="0">
                <a:solidFill>
                  <a:srgbClr val="3E5FBE"/>
                </a:solidFill>
                <a:latin typeface="Arial"/>
                <a:cs typeface="Arial"/>
              </a:rPr>
              <a:t>/&gt;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40" dirty="0">
                <a:solidFill>
                  <a:srgbClr val="3E5FBE"/>
                </a:solidFill>
                <a:latin typeface="Arial"/>
                <a:cs typeface="Arial"/>
              </a:rPr>
              <a:t>&lt;property </a:t>
            </a:r>
            <a:r>
              <a:rPr sz="1200" b="1" spc="25" dirty="0">
                <a:solidFill>
                  <a:srgbClr val="3E5FBE"/>
                </a:solidFill>
                <a:latin typeface="Arial"/>
                <a:cs typeface="Arial"/>
              </a:rPr>
              <a:t>name="street" </a:t>
            </a:r>
            <a:r>
              <a:rPr sz="1200" b="1" spc="-15" dirty="0">
                <a:solidFill>
                  <a:srgbClr val="3E5FBE"/>
                </a:solidFill>
                <a:latin typeface="Arial"/>
                <a:cs typeface="Arial"/>
              </a:rPr>
              <a:t>value="Queens</a:t>
            </a:r>
            <a:r>
              <a:rPr sz="1200" b="1" spc="204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3E5FBE"/>
                </a:solidFill>
                <a:latin typeface="Arial"/>
                <a:cs typeface="Arial"/>
              </a:rPr>
              <a:t>Street"&gt;&lt;/property&gt;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40" dirty="0">
                <a:solidFill>
                  <a:srgbClr val="3E5FBE"/>
                </a:solidFill>
                <a:latin typeface="Arial"/>
                <a:cs typeface="Arial"/>
              </a:rPr>
              <a:t>&lt;property  </a:t>
            </a:r>
            <a:r>
              <a:rPr sz="1200" b="1" spc="20" dirty="0">
                <a:solidFill>
                  <a:srgbClr val="3E5FBE"/>
                </a:solidFill>
                <a:latin typeface="Arial"/>
                <a:cs typeface="Arial"/>
              </a:rPr>
              <a:t>name="city"</a:t>
            </a:r>
            <a:r>
              <a:rPr sz="1200" b="1" spc="240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3E5FBE"/>
                </a:solidFill>
                <a:latin typeface="Arial"/>
                <a:cs typeface="Arial"/>
              </a:rPr>
              <a:t>value="</a:t>
            </a:r>
            <a:r>
              <a:rPr sz="1200" b="1" u="heavy" spc="2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Hyderabad"&gt;&lt;/property&gt;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40" dirty="0">
                <a:solidFill>
                  <a:srgbClr val="3E5FBE"/>
                </a:solidFill>
                <a:latin typeface="Arial"/>
                <a:cs typeface="Arial"/>
              </a:rPr>
              <a:t>&lt;property  </a:t>
            </a:r>
            <a:r>
              <a:rPr sz="1200" b="1" spc="10" dirty="0">
                <a:solidFill>
                  <a:srgbClr val="3E5FBE"/>
                </a:solidFill>
                <a:latin typeface="Arial"/>
                <a:cs typeface="Arial"/>
              </a:rPr>
              <a:t>name="state"</a:t>
            </a:r>
            <a:r>
              <a:rPr sz="1200" b="1" spc="210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200" b="1" spc="40" dirty="0">
                <a:solidFill>
                  <a:srgbClr val="3E5FBE"/>
                </a:solidFill>
                <a:latin typeface="Arial"/>
                <a:cs typeface="Arial"/>
              </a:rPr>
              <a:t>value="</a:t>
            </a:r>
            <a:r>
              <a:rPr sz="1200" b="1" u="heavy" spc="4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Telanaga"&gt;&lt;/property&gt;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40" dirty="0">
                <a:solidFill>
                  <a:srgbClr val="3E5FBE"/>
                </a:solidFill>
                <a:latin typeface="Arial"/>
                <a:cs typeface="Arial"/>
              </a:rPr>
              <a:t>&lt;property </a:t>
            </a:r>
            <a:r>
              <a:rPr sz="1200" b="1" spc="-10" dirty="0">
                <a:solidFill>
                  <a:srgbClr val="3E5FBE"/>
                </a:solidFill>
                <a:latin typeface="Arial"/>
                <a:cs typeface="Arial"/>
              </a:rPr>
              <a:t>name="country"</a:t>
            </a:r>
            <a:r>
              <a:rPr sz="1200" b="1" spc="240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3E5FBE"/>
                </a:solidFill>
                <a:latin typeface="Arial"/>
                <a:cs typeface="Arial"/>
              </a:rPr>
              <a:t>value="India"&gt;&lt;/property&gt;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40" dirty="0">
                <a:solidFill>
                  <a:srgbClr val="3E5FBE"/>
                </a:solidFill>
                <a:latin typeface="Arial"/>
                <a:cs typeface="Arial"/>
              </a:rPr>
              <a:t>&lt;property </a:t>
            </a:r>
            <a:r>
              <a:rPr sz="1200" b="1" spc="-40" dirty="0">
                <a:solidFill>
                  <a:srgbClr val="3E5FBE"/>
                </a:solidFill>
                <a:latin typeface="Arial"/>
                <a:cs typeface="Arial"/>
              </a:rPr>
              <a:t>name="pinCode"</a:t>
            </a:r>
            <a:r>
              <a:rPr sz="1200" b="1" spc="245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3E5FBE"/>
                </a:solidFill>
                <a:latin typeface="Arial"/>
                <a:cs typeface="Arial"/>
              </a:rPr>
              <a:t>value="500028"&gt;&lt;/property&gt;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10" dirty="0">
                <a:solidFill>
                  <a:srgbClr val="3E5FBE"/>
                </a:solidFill>
                <a:latin typeface="Arial"/>
                <a:cs typeface="Arial"/>
              </a:rPr>
              <a:t>&lt;/bean&gt;</a:t>
            </a:r>
            <a:endParaRPr sz="1200" dirty="0">
              <a:latin typeface="Arial"/>
              <a:cs typeface="Arial"/>
            </a:endParaRPr>
          </a:p>
          <a:p>
            <a:pPr marL="96520" marR="173990">
              <a:lnSpc>
                <a:spcPct val="100000"/>
              </a:lnSpc>
            </a:pPr>
            <a:r>
              <a:rPr sz="1200" b="1" spc="-4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200" b="1" spc="-45" dirty="0">
                <a:solidFill>
                  <a:srgbClr val="3E7E7E"/>
                </a:solidFill>
                <a:latin typeface="Arial"/>
                <a:cs typeface="Arial"/>
              </a:rPr>
              <a:t>bean</a:t>
            </a:r>
            <a:r>
              <a:rPr sz="1200" b="1" spc="240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200" b="1" spc="5" dirty="0">
                <a:solidFill>
                  <a:srgbClr val="7E007E"/>
                </a:solidFill>
                <a:latin typeface="Arial"/>
                <a:cs typeface="Arial"/>
              </a:rPr>
              <a:t>id</a:t>
            </a:r>
            <a:r>
              <a:rPr sz="1200" b="1" spc="5" dirty="0">
                <a:latin typeface="Arial"/>
                <a:cs typeface="Arial"/>
              </a:rPr>
              <a:t>=</a:t>
            </a:r>
            <a:r>
              <a:rPr sz="1200" b="1" i="1" spc="5" dirty="0">
                <a:solidFill>
                  <a:srgbClr val="2A00FF"/>
                </a:solidFill>
                <a:latin typeface="Arial"/>
                <a:cs typeface="Arial"/>
              </a:rPr>
              <a:t>"addressBean2" </a:t>
            </a:r>
            <a:r>
              <a:rPr sz="1200" b="1" i="1" spc="40" dirty="0">
                <a:solidFill>
                  <a:srgbClr val="7E007E"/>
                </a:solidFill>
                <a:latin typeface="Arial"/>
                <a:cs typeface="Arial"/>
              </a:rPr>
              <a:t>class</a:t>
            </a:r>
            <a:r>
              <a:rPr sz="1200" b="1" i="1" spc="40" dirty="0">
                <a:latin typeface="Arial"/>
                <a:cs typeface="Arial"/>
              </a:rPr>
              <a:t>=</a:t>
            </a:r>
            <a:r>
              <a:rPr sz="1200" b="1" i="1" spc="40" dirty="0">
                <a:solidFill>
                  <a:srgbClr val="2A00FF"/>
                </a:solidFill>
                <a:latin typeface="Arial"/>
                <a:cs typeface="Arial"/>
              </a:rPr>
              <a:t>"com.varaunited.trg.model.Address"  </a:t>
            </a:r>
            <a:r>
              <a:rPr sz="1200" b="1" spc="15" dirty="0">
                <a:solidFill>
                  <a:srgbClr val="7E007E"/>
                </a:solidFill>
                <a:latin typeface="Arial"/>
                <a:cs typeface="Arial"/>
              </a:rPr>
              <a:t>c:houseNumber</a:t>
            </a:r>
            <a:r>
              <a:rPr sz="1200" b="1" spc="15" dirty="0">
                <a:latin typeface="Arial"/>
                <a:cs typeface="Arial"/>
              </a:rPr>
              <a:t>=</a:t>
            </a:r>
            <a:r>
              <a:rPr sz="1200" b="1" i="1" spc="15" dirty="0">
                <a:solidFill>
                  <a:srgbClr val="2A00FF"/>
                </a:solidFill>
                <a:latin typeface="Arial"/>
                <a:cs typeface="Arial"/>
              </a:rPr>
              <a:t>"5-6-167/8" </a:t>
            </a:r>
            <a:r>
              <a:rPr sz="1200" b="1" i="1" spc="65" dirty="0">
                <a:solidFill>
                  <a:srgbClr val="7E007E"/>
                </a:solidFill>
                <a:latin typeface="Arial"/>
                <a:cs typeface="Arial"/>
              </a:rPr>
              <a:t>c:street</a:t>
            </a:r>
            <a:r>
              <a:rPr sz="1200" b="1" i="1" spc="65" dirty="0">
                <a:latin typeface="Arial"/>
                <a:cs typeface="Arial"/>
              </a:rPr>
              <a:t>=</a:t>
            </a:r>
            <a:r>
              <a:rPr sz="1200" b="1" i="1" spc="65" dirty="0">
                <a:solidFill>
                  <a:srgbClr val="2A00FF"/>
                </a:solidFill>
                <a:latin typeface="Arial"/>
                <a:cs typeface="Arial"/>
              </a:rPr>
              <a:t>"Kings </a:t>
            </a:r>
            <a:r>
              <a:rPr sz="1200" b="1" i="1" spc="90" dirty="0">
                <a:solidFill>
                  <a:srgbClr val="2A00FF"/>
                </a:solidFill>
                <a:latin typeface="Arial"/>
                <a:cs typeface="Arial"/>
              </a:rPr>
              <a:t>Street"  </a:t>
            </a:r>
            <a:r>
              <a:rPr sz="1200" b="1" spc="40" dirty="0">
                <a:solidFill>
                  <a:srgbClr val="7E007E"/>
                </a:solidFill>
                <a:latin typeface="Arial"/>
                <a:cs typeface="Arial"/>
              </a:rPr>
              <a:t>c:city</a:t>
            </a:r>
            <a:r>
              <a:rPr sz="1200" b="1" spc="40" dirty="0">
                <a:latin typeface="Arial"/>
                <a:cs typeface="Arial"/>
              </a:rPr>
              <a:t>=</a:t>
            </a:r>
            <a:r>
              <a:rPr sz="1200" b="1" i="1" spc="40" dirty="0">
                <a:solidFill>
                  <a:srgbClr val="2A00FF"/>
                </a:solidFill>
                <a:latin typeface="Arial"/>
                <a:cs typeface="Arial"/>
              </a:rPr>
              <a:t>"Hyderabad" </a:t>
            </a:r>
            <a:r>
              <a:rPr sz="1200" b="1" i="1" spc="45" dirty="0">
                <a:solidFill>
                  <a:srgbClr val="7E007E"/>
                </a:solidFill>
                <a:latin typeface="Arial"/>
                <a:cs typeface="Arial"/>
              </a:rPr>
              <a:t>c:state</a:t>
            </a:r>
            <a:r>
              <a:rPr sz="1200" b="1" i="1" spc="45" dirty="0">
                <a:latin typeface="Arial"/>
                <a:cs typeface="Arial"/>
              </a:rPr>
              <a:t>=</a:t>
            </a:r>
            <a:r>
              <a:rPr sz="1200" b="1" i="1" spc="45" dirty="0">
                <a:solidFill>
                  <a:srgbClr val="2A00FF"/>
                </a:solidFill>
                <a:latin typeface="Arial"/>
                <a:cs typeface="Arial"/>
              </a:rPr>
              <a:t>"Telangana" </a:t>
            </a:r>
            <a:r>
              <a:rPr sz="1200" b="1" i="1" spc="65" dirty="0">
                <a:solidFill>
                  <a:srgbClr val="7E007E"/>
                </a:solidFill>
                <a:latin typeface="Arial"/>
                <a:cs typeface="Arial"/>
              </a:rPr>
              <a:t>c:country</a:t>
            </a:r>
            <a:r>
              <a:rPr sz="1200" b="1" i="1" spc="65" dirty="0">
                <a:latin typeface="Arial"/>
                <a:cs typeface="Arial"/>
              </a:rPr>
              <a:t>=</a:t>
            </a:r>
            <a:r>
              <a:rPr sz="1200" b="1" i="1" spc="65" dirty="0">
                <a:solidFill>
                  <a:srgbClr val="2A00FF"/>
                </a:solidFill>
                <a:latin typeface="Arial"/>
                <a:cs typeface="Arial"/>
              </a:rPr>
              <a:t>"India"  </a:t>
            </a:r>
            <a:r>
              <a:rPr sz="1200" b="1" spc="10" dirty="0">
                <a:solidFill>
                  <a:srgbClr val="7E007E"/>
                </a:solidFill>
                <a:latin typeface="Arial"/>
                <a:cs typeface="Arial"/>
              </a:rPr>
              <a:t>c:pinCode</a:t>
            </a:r>
            <a:r>
              <a:rPr sz="1200" b="1" spc="10" dirty="0">
                <a:latin typeface="Arial"/>
                <a:cs typeface="Arial"/>
              </a:rPr>
              <a:t>=</a:t>
            </a:r>
            <a:r>
              <a:rPr sz="1200" b="1" i="1" spc="10" dirty="0">
                <a:solidFill>
                  <a:srgbClr val="2A00FF"/>
                </a:solidFill>
                <a:latin typeface="Arial"/>
                <a:cs typeface="Arial"/>
              </a:rPr>
              <a:t>"500029"</a:t>
            </a:r>
            <a:r>
              <a:rPr sz="1200" b="1" i="1" spc="32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200" b="1" i="1" spc="-4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b="1" spc="1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200" b="1" spc="10" dirty="0">
                <a:solidFill>
                  <a:srgbClr val="3E7E7E"/>
                </a:solidFill>
                <a:latin typeface="Arial"/>
                <a:cs typeface="Arial"/>
              </a:rPr>
              <a:t>bean</a:t>
            </a:r>
            <a:r>
              <a:rPr sz="1200" b="1" spc="1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45" dirty="0">
                <a:solidFill>
                  <a:srgbClr val="3E5FBE"/>
                </a:solidFill>
                <a:latin typeface="Arial"/>
                <a:cs typeface="Arial"/>
              </a:rPr>
              <a:t>&lt;bean </a:t>
            </a:r>
            <a:r>
              <a:rPr sz="1200" b="1" spc="5" dirty="0">
                <a:solidFill>
                  <a:srgbClr val="3E5FBE"/>
                </a:solidFill>
                <a:latin typeface="Arial"/>
                <a:cs typeface="Arial"/>
              </a:rPr>
              <a:t>id="personBean"</a:t>
            </a:r>
            <a:r>
              <a:rPr sz="1200" b="1" spc="70" dirty="0">
                <a:solidFill>
                  <a:srgbClr val="3E5FBE"/>
                </a:solidFill>
                <a:latin typeface="Arial"/>
                <a:cs typeface="Arial"/>
              </a:rPr>
              <a:t> </a:t>
            </a:r>
            <a:r>
              <a:rPr sz="1200" b="1" spc="45" dirty="0">
                <a:solidFill>
                  <a:srgbClr val="3E5FBE"/>
                </a:solidFill>
                <a:latin typeface="Arial"/>
                <a:cs typeface="Arial"/>
              </a:rPr>
              <a:t>class="com.varaunited.trg.model.Person"&gt;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55" dirty="0">
                <a:solidFill>
                  <a:srgbClr val="3E5FBE"/>
                </a:solidFill>
                <a:latin typeface="Arial"/>
                <a:cs typeface="Arial"/>
              </a:rPr>
              <a:t>&lt;constructor-</a:t>
            </a:r>
            <a:r>
              <a:rPr sz="1200" b="1" u="heavy" spc="5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arg </a:t>
            </a:r>
            <a:r>
              <a:rPr sz="1200" b="1" u="heavy" spc="-4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name="adharCardNumber"</a:t>
            </a:r>
            <a:r>
              <a:rPr sz="1200" b="1" u="heavy" spc="24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spc="2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value="786745352879"/&gt;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55" dirty="0">
                <a:solidFill>
                  <a:srgbClr val="3E5FBE"/>
                </a:solidFill>
                <a:latin typeface="Arial"/>
                <a:cs typeface="Arial"/>
              </a:rPr>
              <a:t>&lt;constructor-</a:t>
            </a:r>
            <a:r>
              <a:rPr sz="1200" b="1" u="heavy" spc="5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arg </a:t>
            </a:r>
            <a:r>
              <a:rPr sz="1200" b="1" u="heavy" spc="-6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name="personName"</a:t>
            </a:r>
            <a:r>
              <a:rPr sz="1200" b="1" u="heavy" spc="-4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spc="4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value="Smith"/&gt;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55" dirty="0">
                <a:solidFill>
                  <a:srgbClr val="3E5FBE"/>
                </a:solidFill>
                <a:latin typeface="Arial"/>
                <a:cs typeface="Arial"/>
              </a:rPr>
              <a:t>&lt;constructor-</a:t>
            </a:r>
            <a:r>
              <a:rPr sz="1200" b="1" u="heavy" spc="5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arg </a:t>
            </a:r>
            <a:r>
              <a:rPr sz="1200" b="1" u="heavy" spc="3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name="residentialAddress"</a:t>
            </a:r>
            <a:r>
              <a:rPr sz="1200" b="1" u="heavy" spc="229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spc="3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ref="addressBean1"/&gt;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55" dirty="0">
                <a:solidFill>
                  <a:srgbClr val="3E5FBE"/>
                </a:solidFill>
                <a:latin typeface="Arial"/>
                <a:cs typeface="Arial"/>
              </a:rPr>
              <a:t>&lt;constructor-</a:t>
            </a:r>
            <a:r>
              <a:rPr sz="1200" b="1" u="heavy" spc="5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arg </a:t>
            </a:r>
            <a:r>
              <a:rPr sz="1200" b="1" u="heavy" spc="-35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name="permanentAddress"</a:t>
            </a:r>
            <a:r>
              <a:rPr sz="1200" b="1" u="heavy" spc="25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 </a:t>
            </a:r>
            <a:r>
              <a:rPr sz="1200" b="1" u="heavy" spc="30" dirty="0">
                <a:solidFill>
                  <a:srgbClr val="3E5FBE"/>
                </a:solidFill>
                <a:uFill>
                  <a:solidFill>
                    <a:srgbClr val="3E5FBE"/>
                  </a:solidFill>
                </a:uFill>
                <a:latin typeface="Arial"/>
                <a:cs typeface="Arial"/>
              </a:rPr>
              <a:t>ref="addressBean2"/&gt;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</a:pPr>
            <a:r>
              <a:rPr sz="1200" b="1" spc="10" dirty="0">
                <a:solidFill>
                  <a:srgbClr val="3E5FBE"/>
                </a:solidFill>
                <a:latin typeface="Arial"/>
                <a:cs typeface="Arial"/>
              </a:rPr>
              <a:t>&lt;/bean&gt;</a:t>
            </a:r>
            <a:endParaRPr sz="1200" dirty="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15"/>
              </a:spcBef>
            </a:pPr>
            <a:r>
              <a:rPr sz="1200" b="1" spc="1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200" b="1" spc="10" dirty="0">
                <a:solidFill>
                  <a:srgbClr val="3E7E7E"/>
                </a:solidFill>
                <a:latin typeface="Arial"/>
                <a:cs typeface="Arial"/>
              </a:rPr>
              <a:t>beans</a:t>
            </a:r>
            <a:r>
              <a:rPr sz="1200" b="1" spc="10" dirty="0" smtClean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0"/>
            <a:ext cx="451815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5" dirty="0"/>
              <a:t>Tester</a:t>
            </a:r>
            <a:r>
              <a:rPr sz="4400" spc="-95" dirty="0"/>
              <a:t> </a:t>
            </a:r>
            <a:r>
              <a:rPr sz="4400" spc="-5" dirty="0"/>
              <a:t>class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222300" y="928242"/>
            <a:ext cx="554101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-180" dirty="0">
                <a:latin typeface="Arial"/>
                <a:cs typeface="Arial"/>
              </a:rPr>
              <a:t>App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 marL="889000" marR="5080" indent="-376555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200" dirty="0">
                <a:solidFill>
                  <a:srgbClr val="7E0054"/>
                </a:solidFill>
                <a:latin typeface="Arial"/>
                <a:cs typeface="Arial"/>
              </a:rPr>
              <a:t>static </a:t>
            </a:r>
            <a:r>
              <a:rPr sz="1800" b="1" spc="60" dirty="0">
                <a:solidFill>
                  <a:srgbClr val="7E0054"/>
                </a:solidFill>
                <a:latin typeface="Arial"/>
                <a:cs typeface="Arial"/>
              </a:rPr>
              <a:t>void </a:t>
            </a:r>
            <a:r>
              <a:rPr sz="1800" b="1" spc="25" dirty="0">
                <a:latin typeface="Arial"/>
                <a:cs typeface="Arial"/>
              </a:rPr>
              <a:t>main( </a:t>
            </a:r>
            <a:r>
              <a:rPr sz="1800" b="1" spc="185" dirty="0">
                <a:latin typeface="Arial"/>
                <a:cs typeface="Arial"/>
              </a:rPr>
              <a:t>String[] </a:t>
            </a:r>
            <a:r>
              <a:rPr sz="1800" b="1" spc="35" dirty="0">
                <a:solidFill>
                  <a:srgbClr val="6A3D3D"/>
                </a:solidFill>
                <a:latin typeface="Arial"/>
                <a:cs typeface="Arial"/>
              </a:rPr>
              <a:t>args </a:t>
            </a:r>
            <a:r>
              <a:rPr sz="1800" b="1" spc="390" dirty="0">
                <a:latin typeface="Arial"/>
                <a:cs typeface="Arial"/>
              </a:rPr>
              <a:t>)  </a:t>
            </a:r>
            <a:r>
              <a:rPr sz="1800" b="1" spc="65" dirty="0">
                <a:latin typeface="Arial"/>
                <a:cs typeface="Arial"/>
              </a:rPr>
              <a:t>ApplicationContext</a:t>
            </a:r>
            <a:r>
              <a:rPr sz="1800" b="1" spc="480" dirty="0">
                <a:latin typeface="Arial"/>
                <a:cs typeface="Arial"/>
              </a:rPr>
              <a:t> </a:t>
            </a:r>
            <a:r>
              <a:rPr sz="1800" b="1" u="heavy" spc="55" dirty="0">
                <a:solidFill>
                  <a:srgbClr val="6A3D3D"/>
                </a:solidFill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context</a:t>
            </a:r>
            <a:r>
              <a:rPr sz="1800" b="1" u="heavy" spc="55" dirty="0">
                <a:uFill>
                  <a:solidFill>
                    <a:srgbClr val="6A3D3D"/>
                  </a:solidFill>
                </a:uFill>
                <a:latin typeface="Arial"/>
                <a:cs typeface="Arial"/>
              </a:rPr>
              <a:t>=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9636" y="1202563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300" y="1751457"/>
            <a:ext cx="8549005" cy="386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7E0054"/>
                </a:solidFill>
                <a:latin typeface="Arial"/>
                <a:cs typeface="Arial"/>
              </a:rPr>
              <a:t>new</a:t>
            </a:r>
            <a:r>
              <a:rPr sz="1800" b="1" spc="-16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70" dirty="0">
                <a:latin typeface="Arial"/>
                <a:cs typeface="Arial"/>
              </a:rPr>
              <a:t>ClassPathXmlApplicationContext(</a:t>
            </a:r>
            <a:r>
              <a:rPr sz="1800" b="1" spc="70" dirty="0">
                <a:solidFill>
                  <a:srgbClr val="2A00FF"/>
                </a:solidFill>
                <a:latin typeface="Arial"/>
                <a:cs typeface="Arial"/>
              </a:rPr>
              <a:t>"spring.xml"</a:t>
            </a:r>
            <a:r>
              <a:rPr sz="1800" b="1" spc="70" dirty="0">
                <a:latin typeface="Arial"/>
                <a:cs typeface="Arial"/>
              </a:rPr>
              <a:t>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889000" marR="130810">
              <a:lnSpc>
                <a:spcPct val="100000"/>
              </a:lnSpc>
            </a:pPr>
            <a:r>
              <a:rPr sz="1800" b="1" spc="-45" dirty="0">
                <a:solidFill>
                  <a:srgbClr val="3E7E5F"/>
                </a:solidFill>
                <a:latin typeface="Arial"/>
                <a:cs typeface="Arial"/>
              </a:rPr>
              <a:t>Address </a:t>
            </a:r>
            <a:r>
              <a:rPr sz="1800" b="1" spc="-10" dirty="0">
                <a:solidFill>
                  <a:srgbClr val="3E7E5F"/>
                </a:solidFill>
                <a:latin typeface="Arial"/>
                <a:cs typeface="Arial"/>
              </a:rPr>
              <a:t>address1= </a:t>
            </a:r>
            <a:r>
              <a:rPr sz="1800" b="1" spc="50" dirty="0">
                <a:solidFill>
                  <a:srgbClr val="3E7E5F"/>
                </a:solidFill>
                <a:latin typeface="Arial"/>
                <a:cs typeface="Arial"/>
              </a:rPr>
              <a:t>(Address) context.getBean("addressBean1");  </a:t>
            </a:r>
            <a:r>
              <a:rPr sz="1800" b="1" spc="105" dirty="0">
                <a:solidFill>
                  <a:srgbClr val="3E7E5F"/>
                </a:solidFill>
                <a:latin typeface="Arial"/>
                <a:cs typeface="Arial"/>
              </a:rPr>
              <a:t>System.out.println(address1);</a:t>
            </a:r>
            <a:endParaRPr sz="1800" dirty="0">
              <a:latin typeface="Arial"/>
              <a:cs typeface="Arial"/>
            </a:endParaRPr>
          </a:p>
          <a:p>
            <a:pPr marL="889000">
              <a:lnSpc>
                <a:spcPct val="100000"/>
              </a:lnSpc>
            </a:pPr>
            <a:r>
              <a:rPr sz="1800" b="1" spc="-45" dirty="0">
                <a:solidFill>
                  <a:srgbClr val="3E7E5F"/>
                </a:solidFill>
                <a:latin typeface="Arial"/>
                <a:cs typeface="Arial"/>
              </a:rPr>
              <a:t>Address </a:t>
            </a:r>
            <a:r>
              <a:rPr sz="1800" b="1" spc="-10" dirty="0">
                <a:solidFill>
                  <a:srgbClr val="3E7E5F"/>
                </a:solidFill>
                <a:latin typeface="Arial"/>
                <a:cs typeface="Arial"/>
              </a:rPr>
              <a:t>address2= </a:t>
            </a:r>
            <a:r>
              <a:rPr sz="1800" b="1" spc="50" dirty="0">
                <a:solidFill>
                  <a:srgbClr val="3E7E5F"/>
                </a:solidFill>
                <a:latin typeface="Arial"/>
                <a:cs typeface="Arial"/>
              </a:rPr>
              <a:t>(Address)</a:t>
            </a:r>
            <a:r>
              <a:rPr sz="1800" b="1" spc="575" dirty="0">
                <a:solidFill>
                  <a:srgbClr val="3E7E5F"/>
                </a:solidFill>
                <a:latin typeface="Arial"/>
                <a:cs typeface="Arial"/>
              </a:rPr>
              <a:t> </a:t>
            </a:r>
            <a:r>
              <a:rPr sz="1800" b="1" spc="50" dirty="0">
                <a:solidFill>
                  <a:srgbClr val="3E7E5F"/>
                </a:solidFill>
                <a:latin typeface="Arial"/>
                <a:cs typeface="Arial"/>
              </a:rPr>
              <a:t>context.getBean("addressBean2");</a:t>
            </a:r>
            <a:endParaRPr sz="1800" dirty="0">
              <a:latin typeface="Arial"/>
              <a:cs typeface="Arial"/>
            </a:endParaRPr>
          </a:p>
          <a:p>
            <a:pPr marL="889000">
              <a:lnSpc>
                <a:spcPct val="100000"/>
              </a:lnSpc>
              <a:spcBef>
                <a:spcPts val="5"/>
              </a:spcBef>
            </a:pPr>
            <a:r>
              <a:rPr sz="1800" b="1" spc="105" dirty="0">
                <a:solidFill>
                  <a:srgbClr val="3E7E5F"/>
                </a:solidFill>
                <a:latin typeface="Arial"/>
                <a:cs typeface="Arial"/>
              </a:rPr>
              <a:t>System.out.println(address2);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889000" marR="1007744">
              <a:lnSpc>
                <a:spcPct val="100000"/>
              </a:lnSpc>
            </a:pPr>
            <a:r>
              <a:rPr sz="1800" b="1" spc="-30" dirty="0">
                <a:latin typeface="Arial"/>
                <a:cs typeface="Arial"/>
              </a:rPr>
              <a:t>Person </a:t>
            </a:r>
            <a:r>
              <a:rPr sz="1800" b="1" spc="25" dirty="0">
                <a:solidFill>
                  <a:srgbClr val="6A3D3D"/>
                </a:solidFill>
                <a:latin typeface="Arial"/>
                <a:cs typeface="Arial"/>
              </a:rPr>
              <a:t>person</a:t>
            </a:r>
            <a:r>
              <a:rPr sz="1800" b="1" spc="25" dirty="0">
                <a:latin typeface="Arial"/>
                <a:cs typeface="Arial"/>
              </a:rPr>
              <a:t>=(Person) </a:t>
            </a:r>
            <a:r>
              <a:rPr sz="1800" b="1" spc="55" dirty="0">
                <a:solidFill>
                  <a:srgbClr val="6A3D3D"/>
                </a:solidFill>
                <a:latin typeface="Arial"/>
                <a:cs typeface="Arial"/>
              </a:rPr>
              <a:t>context</a:t>
            </a:r>
            <a:r>
              <a:rPr sz="1800" b="1" spc="55" dirty="0">
                <a:latin typeface="Arial"/>
                <a:cs typeface="Arial"/>
              </a:rPr>
              <a:t>.getBean(</a:t>
            </a:r>
            <a:r>
              <a:rPr sz="1800" b="1" spc="55" dirty="0">
                <a:solidFill>
                  <a:srgbClr val="2A00FF"/>
                </a:solidFill>
                <a:latin typeface="Arial"/>
                <a:cs typeface="Arial"/>
              </a:rPr>
              <a:t>"personBean"</a:t>
            </a:r>
            <a:r>
              <a:rPr sz="1800" b="1" spc="55" dirty="0">
                <a:latin typeface="Arial"/>
                <a:cs typeface="Arial"/>
              </a:rPr>
              <a:t>);  </a:t>
            </a:r>
            <a:r>
              <a:rPr sz="1800" b="1" spc="65" dirty="0">
                <a:latin typeface="Arial"/>
                <a:cs typeface="Arial"/>
              </a:rPr>
              <a:t>System.</a:t>
            </a:r>
            <a:r>
              <a:rPr sz="1800" b="1" i="1" spc="6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65" dirty="0">
                <a:latin typeface="Arial"/>
                <a:cs typeface="Arial"/>
              </a:rPr>
              <a:t>.println(</a:t>
            </a:r>
            <a:r>
              <a:rPr sz="1800" b="1" i="1" spc="65" dirty="0">
                <a:solidFill>
                  <a:srgbClr val="6A3D3D"/>
                </a:solidFill>
                <a:latin typeface="Arial"/>
                <a:cs typeface="Arial"/>
              </a:rPr>
              <a:t>person</a:t>
            </a:r>
            <a:r>
              <a:rPr sz="1800" b="1" i="1" spc="65" dirty="0">
                <a:latin typeface="Arial"/>
                <a:cs typeface="Arial"/>
              </a:rPr>
              <a:t>.getAdharCardNumber());  </a:t>
            </a:r>
            <a:r>
              <a:rPr sz="1800" b="1" spc="75" dirty="0">
                <a:latin typeface="Arial"/>
                <a:cs typeface="Arial"/>
              </a:rPr>
              <a:t>System.</a:t>
            </a:r>
            <a:r>
              <a:rPr sz="1800" b="1" i="1" spc="75" dirty="0">
                <a:solidFill>
                  <a:srgbClr val="0000C0"/>
                </a:solidFill>
                <a:latin typeface="Arial"/>
                <a:cs typeface="Arial"/>
              </a:rPr>
              <a:t>out</a:t>
            </a:r>
            <a:r>
              <a:rPr sz="1800" b="1" i="1" spc="75" dirty="0">
                <a:latin typeface="Arial"/>
                <a:cs typeface="Arial"/>
              </a:rPr>
              <a:t>.println(</a:t>
            </a:r>
            <a:r>
              <a:rPr sz="1800" b="1" i="1" spc="75" dirty="0">
                <a:solidFill>
                  <a:srgbClr val="6A3D3D"/>
                </a:solidFill>
                <a:latin typeface="Arial"/>
                <a:cs typeface="Arial"/>
              </a:rPr>
              <a:t>person</a:t>
            </a:r>
            <a:r>
              <a:rPr sz="1800" b="1" i="1" spc="75" dirty="0">
                <a:latin typeface="Arial"/>
                <a:cs typeface="Arial"/>
              </a:rPr>
              <a:t>.getPersonName());</a:t>
            </a:r>
            <a:endParaRPr sz="1800" dirty="0">
              <a:latin typeface="Arial"/>
              <a:cs typeface="Arial"/>
            </a:endParaRPr>
          </a:p>
          <a:p>
            <a:pPr marL="889000">
              <a:lnSpc>
                <a:spcPct val="100000"/>
              </a:lnSpc>
            </a:pPr>
            <a:r>
              <a:rPr sz="1800" b="1" spc="145" dirty="0">
                <a:latin typeface="Arial"/>
                <a:cs typeface="Arial"/>
              </a:rPr>
              <a:t>/*((AbstractApplicationContext)context).close();*/</a:t>
            </a:r>
            <a:endParaRPr sz="1800" dirty="0">
              <a:latin typeface="Arial"/>
              <a:cs typeface="Arial"/>
            </a:endParaRPr>
          </a:p>
          <a:p>
            <a:pPr marL="889000">
              <a:lnSpc>
                <a:spcPct val="100000"/>
              </a:lnSpc>
              <a:spcBef>
                <a:spcPts val="5"/>
              </a:spcBef>
            </a:pPr>
            <a:r>
              <a:rPr sz="1800" b="1" spc="85" dirty="0">
                <a:latin typeface="Arial"/>
                <a:cs typeface="Arial"/>
              </a:rPr>
              <a:t>((AbstractApplicationContext)</a:t>
            </a:r>
            <a:r>
              <a:rPr sz="1800" b="1" spc="85" dirty="0">
                <a:solidFill>
                  <a:srgbClr val="6A3D3D"/>
                </a:solidFill>
                <a:latin typeface="Arial"/>
                <a:cs typeface="Arial"/>
              </a:rPr>
              <a:t>context</a:t>
            </a:r>
            <a:r>
              <a:rPr sz="1800" b="1" spc="85" dirty="0">
                <a:latin typeface="Arial"/>
                <a:cs typeface="Arial"/>
              </a:rPr>
              <a:t>).registerShutdownHook();</a:t>
            </a:r>
            <a:endParaRPr sz="1800" dirty="0">
              <a:latin typeface="Arial"/>
              <a:cs typeface="Arial"/>
            </a:endParaRPr>
          </a:p>
          <a:p>
            <a:pPr marL="512445">
              <a:lnSpc>
                <a:spcPct val="100000"/>
              </a:lnSpc>
            </a:pPr>
            <a:r>
              <a:rPr sz="1800" b="1" spc="28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28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9144000" y="0"/>
                </a:moveTo>
                <a:lnTo>
                  <a:pt x="0" y="0"/>
                </a:lnTo>
                <a:lnTo>
                  <a:pt x="0" y="620267"/>
                </a:lnTo>
                <a:lnTo>
                  <a:pt x="9144000" y="620267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930" y="0"/>
            <a:ext cx="76161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Constructor </a:t>
            </a:r>
            <a:r>
              <a:rPr sz="2400" dirty="0"/>
              <a:t>Namespaces ( </a:t>
            </a:r>
            <a:r>
              <a:rPr sz="2400" spc="-45" dirty="0"/>
              <a:t>P’s </a:t>
            </a:r>
            <a:r>
              <a:rPr sz="2400" dirty="0"/>
              <a:t>and</a:t>
            </a:r>
            <a:r>
              <a:rPr sz="2400" spc="-90" dirty="0"/>
              <a:t> </a:t>
            </a:r>
            <a:r>
              <a:rPr sz="2400" spc="-25" dirty="0"/>
              <a:t>C’s)</a:t>
            </a:r>
            <a:endParaRPr sz="2400" dirty="0"/>
          </a:p>
        </p:txBody>
      </p:sp>
      <p:sp>
        <p:nvSpPr>
          <p:cNvPr id="4" name="object 4"/>
          <p:cNvSpPr txBox="1"/>
          <p:nvPr/>
        </p:nvSpPr>
        <p:spPr>
          <a:xfrm>
            <a:off x="155854" y="720039"/>
            <a:ext cx="9031605" cy="539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0" dirty="0">
                <a:solidFill>
                  <a:srgbClr val="008080"/>
                </a:solidFill>
                <a:latin typeface="Arial"/>
                <a:cs typeface="Arial"/>
              </a:rPr>
              <a:t>&lt;?</a:t>
            </a:r>
            <a:r>
              <a:rPr sz="1600" b="1" spc="-60" dirty="0">
                <a:solidFill>
                  <a:srgbClr val="3E7E7E"/>
                </a:solidFill>
                <a:latin typeface="Arial"/>
                <a:cs typeface="Arial"/>
              </a:rPr>
              <a:t>xml </a:t>
            </a:r>
            <a:r>
              <a:rPr sz="1600" b="1" spc="75" dirty="0">
                <a:solidFill>
                  <a:srgbClr val="7E007E"/>
                </a:solidFill>
                <a:latin typeface="Arial"/>
                <a:cs typeface="Arial"/>
              </a:rPr>
              <a:t>version</a:t>
            </a:r>
            <a:r>
              <a:rPr sz="1600" b="1" spc="75" dirty="0">
                <a:latin typeface="Arial"/>
                <a:cs typeface="Arial"/>
              </a:rPr>
              <a:t>=</a:t>
            </a:r>
            <a:r>
              <a:rPr sz="1600" b="1" i="1" spc="75" dirty="0">
                <a:solidFill>
                  <a:srgbClr val="2A00FF"/>
                </a:solidFill>
                <a:latin typeface="Arial"/>
                <a:cs typeface="Arial"/>
              </a:rPr>
              <a:t>"1.0"</a:t>
            </a:r>
            <a:r>
              <a:rPr sz="1600" b="1" i="1" spc="52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b="1" i="1" spc="-20" dirty="0">
                <a:solidFill>
                  <a:srgbClr val="7E007E"/>
                </a:solidFill>
                <a:latin typeface="Arial"/>
                <a:cs typeface="Arial"/>
              </a:rPr>
              <a:t>encoding</a:t>
            </a:r>
            <a:r>
              <a:rPr sz="1600" b="1" i="1" spc="-20" dirty="0">
                <a:latin typeface="Arial"/>
                <a:cs typeface="Arial"/>
              </a:rPr>
              <a:t>=</a:t>
            </a:r>
            <a:r>
              <a:rPr sz="1600" b="1" i="1" spc="-20" dirty="0">
                <a:solidFill>
                  <a:srgbClr val="2A00FF"/>
                </a:solidFill>
                <a:latin typeface="Arial"/>
                <a:cs typeface="Arial"/>
              </a:rPr>
              <a:t>"UTF-8"</a:t>
            </a:r>
            <a:r>
              <a:rPr sz="1600" b="1" i="1" spc="-20" dirty="0">
                <a:solidFill>
                  <a:srgbClr val="008080"/>
                </a:solidFill>
                <a:latin typeface="Arial"/>
                <a:cs typeface="Arial"/>
              </a:rPr>
              <a:t>?&gt;</a:t>
            </a:r>
            <a:endParaRPr sz="1600" dirty="0">
              <a:latin typeface="Arial"/>
              <a:cs typeface="Arial"/>
            </a:endParaRPr>
          </a:p>
          <a:p>
            <a:pPr marL="123825" marR="3340100" indent="-111760">
              <a:lnSpc>
                <a:spcPct val="100000"/>
              </a:lnSpc>
              <a:spcBef>
                <a:spcPts val="5"/>
              </a:spcBef>
            </a:pPr>
            <a:r>
              <a:rPr sz="1600" b="1" spc="-5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b="1" spc="-55" dirty="0">
                <a:solidFill>
                  <a:srgbClr val="3E7E7E"/>
                </a:solidFill>
                <a:latin typeface="Arial"/>
                <a:cs typeface="Arial"/>
              </a:rPr>
              <a:t>beans </a:t>
            </a:r>
            <a:r>
              <a:rPr sz="1600" b="1" spc="-90" dirty="0">
                <a:solidFill>
                  <a:srgbClr val="7E007E"/>
                </a:solidFill>
                <a:latin typeface="Courier New"/>
                <a:cs typeface="Courier New"/>
              </a:rPr>
              <a:t>………  </a:t>
            </a:r>
            <a:r>
              <a:rPr sz="1600" b="1" spc="40" dirty="0">
                <a:solidFill>
                  <a:srgbClr val="7E007E"/>
                </a:solidFill>
                <a:latin typeface="Arial"/>
                <a:cs typeface="Arial"/>
              </a:rPr>
              <a:t>xmlns:c</a:t>
            </a:r>
            <a:r>
              <a:rPr sz="1600" b="1" spc="40" dirty="0">
                <a:latin typeface="Arial"/>
                <a:cs typeface="Arial"/>
              </a:rPr>
              <a:t>=</a:t>
            </a:r>
            <a:r>
              <a:rPr sz="1600" b="1" i="1" spc="40" dirty="0">
                <a:solidFill>
                  <a:srgbClr val="2A00FF"/>
                </a:solidFill>
                <a:latin typeface="Arial"/>
                <a:cs typeface="Arial"/>
                <a:hlinkClick r:id="rId2"/>
              </a:rPr>
              <a:t>"http://www.springframework.org/schema/c" </a:t>
            </a:r>
            <a:r>
              <a:rPr sz="1600" b="1" i="1" spc="4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7E007E"/>
                </a:solidFill>
                <a:latin typeface="Arial"/>
                <a:cs typeface="Arial"/>
              </a:rPr>
              <a:t>xmlns:p</a:t>
            </a:r>
            <a:r>
              <a:rPr sz="1600" b="1" spc="-65" dirty="0">
                <a:latin typeface="Arial"/>
                <a:cs typeface="Arial"/>
              </a:rPr>
              <a:t>=</a:t>
            </a:r>
            <a:r>
              <a:rPr sz="1600" b="1" i="1" spc="11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"htt</a:t>
            </a:r>
            <a:r>
              <a:rPr sz="1600" b="1" i="1" spc="14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p</a:t>
            </a:r>
            <a:r>
              <a:rPr sz="1600" b="1" i="1" spc="6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://www.s</a:t>
            </a:r>
            <a:r>
              <a:rPr sz="1600" b="1" i="1" spc="12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pring</a:t>
            </a:r>
            <a:r>
              <a:rPr sz="1600" b="1" i="1" spc="7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f</a:t>
            </a:r>
            <a:r>
              <a:rPr sz="1600" b="1" i="1" spc="-7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ramework</a:t>
            </a:r>
            <a:r>
              <a:rPr sz="1600" b="1" i="1" spc="14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.org/</a:t>
            </a:r>
            <a:r>
              <a:rPr sz="1600" b="1" i="1" spc="17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s</a:t>
            </a:r>
            <a:r>
              <a:rPr sz="1600" b="1" i="1" spc="-3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chema/p</a:t>
            </a:r>
            <a:r>
              <a:rPr sz="1600" b="1" i="1" spc="-11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"</a:t>
            </a:r>
            <a:r>
              <a:rPr sz="1600" b="1" i="1" spc="-6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-6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200" b="1" spc="-65" dirty="0">
                <a:solidFill>
                  <a:srgbClr val="3E7E7E"/>
                </a:solidFill>
                <a:latin typeface="Arial"/>
                <a:cs typeface="Arial"/>
              </a:rPr>
              <a:t>bean</a:t>
            </a:r>
            <a:r>
              <a:rPr sz="1200" b="1" spc="114" dirty="0">
                <a:solidFill>
                  <a:srgbClr val="3E7E7E"/>
                </a:solidFill>
                <a:latin typeface="Arial"/>
                <a:cs typeface="Arial"/>
              </a:rPr>
              <a:t> </a:t>
            </a:r>
            <a:r>
              <a:rPr sz="1200" b="1" spc="65" dirty="0">
                <a:solidFill>
                  <a:srgbClr val="7E007E"/>
                </a:solidFill>
                <a:latin typeface="Arial"/>
                <a:cs typeface="Arial"/>
              </a:rPr>
              <a:t>class</a:t>
            </a:r>
            <a:r>
              <a:rPr sz="1200" b="1" spc="65">
                <a:latin typeface="Arial"/>
                <a:cs typeface="Arial"/>
              </a:rPr>
              <a:t>=</a:t>
            </a:r>
            <a:r>
              <a:rPr sz="1200" b="1" i="1" spc="65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200" b="1" i="1" spc="65" smtClean="0">
                <a:solidFill>
                  <a:srgbClr val="2A00FF"/>
                </a:solidFill>
                <a:latin typeface="Arial"/>
                <a:cs typeface="Arial"/>
              </a:rPr>
              <a:t>org.springframework.beans.factory.config.PropertyPlaceholderConfigur</a:t>
            </a:r>
            <a:r>
              <a:rPr lang="en-US" sz="1200" b="1" i="1" spc="65" smtClean="0">
                <a:solidFill>
                  <a:srgbClr val="2A00FF"/>
                </a:solidFill>
                <a:latin typeface="Arial"/>
                <a:cs typeface="Arial"/>
              </a:rPr>
              <a:t>er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4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200" b="1" spc="45" dirty="0">
                <a:solidFill>
                  <a:srgbClr val="3E7E7E"/>
                </a:solidFill>
                <a:latin typeface="Arial"/>
                <a:cs typeface="Arial"/>
              </a:rPr>
              <a:t>property </a:t>
            </a:r>
            <a:r>
              <a:rPr sz="1200" b="1" spc="15" dirty="0">
                <a:solidFill>
                  <a:srgbClr val="7E007E"/>
                </a:solidFill>
                <a:latin typeface="Arial"/>
                <a:cs typeface="Arial"/>
              </a:rPr>
              <a:t>name</a:t>
            </a:r>
            <a:r>
              <a:rPr sz="1200" b="1" spc="15" dirty="0">
                <a:latin typeface="Arial"/>
                <a:cs typeface="Arial"/>
              </a:rPr>
              <a:t>=</a:t>
            </a:r>
            <a:r>
              <a:rPr sz="1200" b="1" i="1" spc="15" dirty="0">
                <a:solidFill>
                  <a:srgbClr val="2A00FF"/>
                </a:solidFill>
                <a:latin typeface="Arial"/>
                <a:cs typeface="Arial"/>
              </a:rPr>
              <a:t>"locations"</a:t>
            </a:r>
            <a:r>
              <a:rPr sz="1200" b="1" i="1" spc="32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200" b="1" i="1" spc="55" dirty="0">
                <a:solidFill>
                  <a:srgbClr val="7E007E"/>
                </a:solidFill>
                <a:latin typeface="Arial"/>
                <a:cs typeface="Arial"/>
              </a:rPr>
              <a:t>value</a:t>
            </a:r>
            <a:r>
              <a:rPr sz="1200" b="1" i="1" spc="55" dirty="0">
                <a:latin typeface="Arial"/>
                <a:cs typeface="Arial"/>
              </a:rPr>
              <a:t>=</a:t>
            </a:r>
            <a:r>
              <a:rPr sz="1200" b="1" i="1" spc="55" dirty="0">
                <a:solidFill>
                  <a:srgbClr val="2A00FF"/>
                </a:solidFill>
                <a:latin typeface="Arial"/>
                <a:cs typeface="Arial"/>
              </a:rPr>
              <a:t>"classpath:messages.properties"</a:t>
            </a:r>
            <a:r>
              <a:rPr sz="1200" b="1" i="1" spc="55" dirty="0">
                <a:solidFill>
                  <a:srgbClr val="008080"/>
                </a:solidFill>
                <a:latin typeface="Arial"/>
                <a:cs typeface="Arial"/>
              </a:rPr>
              <a:t>/&gt;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spc="1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200" b="1" spc="10" dirty="0">
                <a:solidFill>
                  <a:srgbClr val="3E7E7E"/>
                </a:solidFill>
                <a:latin typeface="Arial"/>
                <a:cs typeface="Arial"/>
              </a:rPr>
              <a:t>bean</a:t>
            </a:r>
            <a:r>
              <a:rPr sz="1200" b="1" spc="1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123825" marR="1784350">
              <a:lnSpc>
                <a:spcPct val="100000"/>
              </a:lnSpc>
            </a:pPr>
            <a:r>
              <a:rPr sz="1600" b="1" spc="-6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b="1" spc="-65" dirty="0">
                <a:solidFill>
                  <a:srgbClr val="3E7E7E"/>
                </a:solidFill>
                <a:latin typeface="Arial"/>
                <a:cs typeface="Arial"/>
              </a:rPr>
              <a:t>bean </a:t>
            </a:r>
            <a:r>
              <a:rPr sz="1600" b="1" dirty="0">
                <a:solidFill>
                  <a:srgbClr val="7E007E"/>
                </a:solidFill>
                <a:latin typeface="Arial"/>
                <a:cs typeface="Arial"/>
              </a:rPr>
              <a:t>id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i="1" dirty="0">
                <a:solidFill>
                  <a:srgbClr val="2A00FF"/>
                </a:solidFill>
                <a:latin typeface="Arial"/>
                <a:cs typeface="Arial"/>
              </a:rPr>
              <a:t>"addressBean3" </a:t>
            </a:r>
            <a:r>
              <a:rPr sz="1600" b="1" i="1" spc="50" dirty="0">
                <a:solidFill>
                  <a:srgbClr val="7E007E"/>
                </a:solidFill>
                <a:latin typeface="Arial"/>
                <a:cs typeface="Arial"/>
              </a:rPr>
              <a:t>class</a:t>
            </a:r>
            <a:r>
              <a:rPr sz="1600" b="1" i="1" spc="50" dirty="0">
                <a:latin typeface="Arial"/>
                <a:cs typeface="Arial"/>
              </a:rPr>
              <a:t>=</a:t>
            </a:r>
            <a:r>
              <a:rPr sz="1600" b="1" i="1" spc="50" dirty="0">
                <a:solidFill>
                  <a:srgbClr val="2A00FF"/>
                </a:solidFill>
                <a:latin typeface="Arial"/>
                <a:cs typeface="Arial"/>
              </a:rPr>
              <a:t>"com.varaunited.trg.model.Address"  </a:t>
            </a:r>
            <a:r>
              <a:rPr sz="1600" b="1" spc="10" dirty="0">
                <a:solidFill>
                  <a:srgbClr val="7E007E"/>
                </a:solidFill>
                <a:latin typeface="Arial"/>
                <a:cs typeface="Arial"/>
              </a:rPr>
              <a:t>c:houseNumber</a:t>
            </a:r>
            <a:r>
              <a:rPr sz="1600" b="1" spc="10" dirty="0">
                <a:latin typeface="Arial"/>
                <a:cs typeface="Arial"/>
              </a:rPr>
              <a:t>=</a:t>
            </a:r>
            <a:r>
              <a:rPr sz="1600" b="1" i="1" spc="10" dirty="0">
                <a:solidFill>
                  <a:srgbClr val="2A00FF"/>
                </a:solidFill>
                <a:latin typeface="Arial"/>
                <a:cs typeface="Arial"/>
              </a:rPr>
              <a:t>"5-6-167/8" </a:t>
            </a:r>
            <a:r>
              <a:rPr sz="1600" b="1" i="1" spc="80" dirty="0">
                <a:solidFill>
                  <a:srgbClr val="7E007E"/>
                </a:solidFill>
                <a:latin typeface="Arial"/>
                <a:cs typeface="Arial"/>
              </a:rPr>
              <a:t>c:street</a:t>
            </a:r>
            <a:r>
              <a:rPr sz="1600" b="1" i="1" spc="80" dirty="0">
                <a:latin typeface="Arial"/>
                <a:cs typeface="Arial"/>
              </a:rPr>
              <a:t>=</a:t>
            </a:r>
            <a:r>
              <a:rPr sz="1600" b="1" i="1" spc="80" dirty="0">
                <a:solidFill>
                  <a:srgbClr val="2A00FF"/>
                </a:solidFill>
                <a:latin typeface="Arial"/>
                <a:cs typeface="Arial"/>
              </a:rPr>
              <a:t>"Kings </a:t>
            </a:r>
            <a:r>
              <a:rPr sz="1600" b="1" i="1" spc="114" dirty="0">
                <a:solidFill>
                  <a:srgbClr val="2A00FF"/>
                </a:solidFill>
                <a:latin typeface="Arial"/>
                <a:cs typeface="Arial"/>
              </a:rPr>
              <a:t>Street"  </a:t>
            </a:r>
            <a:r>
              <a:rPr sz="1600" b="1" spc="45" dirty="0">
                <a:solidFill>
                  <a:srgbClr val="7E007E"/>
                </a:solidFill>
                <a:latin typeface="Arial"/>
                <a:cs typeface="Arial"/>
              </a:rPr>
              <a:t>c:city</a:t>
            </a:r>
            <a:r>
              <a:rPr sz="1600" b="1" spc="45" dirty="0">
                <a:latin typeface="Arial"/>
                <a:cs typeface="Arial"/>
              </a:rPr>
              <a:t>=</a:t>
            </a:r>
            <a:r>
              <a:rPr sz="1600" b="1" i="1" spc="45" dirty="0">
                <a:solidFill>
                  <a:srgbClr val="2A00FF"/>
                </a:solidFill>
                <a:latin typeface="Arial"/>
                <a:cs typeface="Arial"/>
              </a:rPr>
              <a:t>"Hyderabad" </a:t>
            </a:r>
            <a:r>
              <a:rPr sz="1600" b="1" i="1" spc="55" dirty="0">
                <a:solidFill>
                  <a:srgbClr val="7E007E"/>
                </a:solidFill>
                <a:latin typeface="Arial"/>
                <a:cs typeface="Arial"/>
              </a:rPr>
              <a:t>c:state</a:t>
            </a:r>
            <a:r>
              <a:rPr sz="1600" b="1" i="1" spc="55" dirty="0">
                <a:latin typeface="Arial"/>
                <a:cs typeface="Arial"/>
              </a:rPr>
              <a:t>=</a:t>
            </a:r>
            <a:r>
              <a:rPr sz="1600" b="1" i="1" spc="55" dirty="0">
                <a:solidFill>
                  <a:srgbClr val="2A00FF"/>
                </a:solidFill>
                <a:latin typeface="Arial"/>
                <a:cs typeface="Arial"/>
              </a:rPr>
              <a:t>"Telangana" </a:t>
            </a:r>
            <a:r>
              <a:rPr sz="1600" b="1" i="1" spc="80" dirty="0">
                <a:solidFill>
                  <a:srgbClr val="7E007E"/>
                </a:solidFill>
                <a:latin typeface="Arial"/>
                <a:cs typeface="Arial"/>
              </a:rPr>
              <a:t>c:country</a:t>
            </a:r>
            <a:r>
              <a:rPr sz="1600" b="1" i="1" spc="80" dirty="0">
                <a:latin typeface="Arial"/>
                <a:cs typeface="Arial"/>
              </a:rPr>
              <a:t>=</a:t>
            </a:r>
            <a:r>
              <a:rPr sz="1600" b="1" i="1" spc="80" dirty="0">
                <a:solidFill>
                  <a:srgbClr val="2A00FF"/>
                </a:solidFill>
                <a:latin typeface="Arial"/>
                <a:cs typeface="Arial"/>
              </a:rPr>
              <a:t>"India"  </a:t>
            </a:r>
            <a:r>
              <a:rPr sz="1600" b="1" spc="5" dirty="0">
                <a:solidFill>
                  <a:srgbClr val="7E007E"/>
                </a:solidFill>
                <a:latin typeface="Arial"/>
                <a:cs typeface="Arial"/>
              </a:rPr>
              <a:t>c:pinCode</a:t>
            </a:r>
            <a:r>
              <a:rPr sz="1600" b="1" spc="5" dirty="0">
                <a:latin typeface="Arial"/>
                <a:cs typeface="Arial"/>
              </a:rPr>
              <a:t>=</a:t>
            </a:r>
            <a:r>
              <a:rPr sz="1600" b="1" i="1" spc="5" dirty="0">
                <a:solidFill>
                  <a:srgbClr val="2A00FF"/>
                </a:solidFill>
                <a:latin typeface="Arial"/>
                <a:cs typeface="Arial"/>
              </a:rPr>
              <a:t>"500029"</a:t>
            </a:r>
            <a:r>
              <a:rPr sz="1600" b="1" i="1" spc="42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b="1" i="1" spc="105" dirty="0">
                <a:solidFill>
                  <a:srgbClr val="7E007E"/>
                </a:solidFill>
                <a:latin typeface="Arial"/>
                <a:cs typeface="Arial"/>
              </a:rPr>
              <a:t>init-method</a:t>
            </a:r>
            <a:r>
              <a:rPr sz="1600" b="1" i="1" spc="105" dirty="0">
                <a:latin typeface="Arial"/>
                <a:cs typeface="Arial"/>
              </a:rPr>
              <a:t>=</a:t>
            </a:r>
            <a:r>
              <a:rPr sz="1600" b="1" i="1" spc="105" dirty="0">
                <a:solidFill>
                  <a:srgbClr val="2A00FF"/>
                </a:solidFill>
                <a:latin typeface="Arial"/>
                <a:cs typeface="Arial"/>
              </a:rPr>
              <a:t>"initializeBean"</a:t>
            </a:r>
            <a:endParaRPr sz="1600" dirty="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</a:pPr>
            <a:r>
              <a:rPr sz="1600" b="1" spc="5" dirty="0">
                <a:solidFill>
                  <a:srgbClr val="7E007E"/>
                </a:solidFill>
                <a:latin typeface="Arial"/>
                <a:cs typeface="Arial"/>
              </a:rPr>
              <a:t>destroy-method</a:t>
            </a:r>
            <a:r>
              <a:rPr sz="1600" b="1" spc="5" dirty="0">
                <a:latin typeface="Arial"/>
                <a:cs typeface="Arial"/>
              </a:rPr>
              <a:t>=</a:t>
            </a:r>
            <a:r>
              <a:rPr sz="1600" b="1" i="1" spc="5" dirty="0">
                <a:solidFill>
                  <a:srgbClr val="2A00FF"/>
                </a:solidFill>
                <a:latin typeface="Arial"/>
                <a:cs typeface="Arial"/>
              </a:rPr>
              <a:t>"destroyBean" </a:t>
            </a:r>
            <a:r>
              <a:rPr sz="1600" b="1" i="1" spc="20" dirty="0">
                <a:solidFill>
                  <a:srgbClr val="7E007E"/>
                </a:solidFill>
                <a:latin typeface="Arial"/>
                <a:cs typeface="Arial"/>
              </a:rPr>
              <a:t>scope</a:t>
            </a:r>
            <a:r>
              <a:rPr sz="1600" b="1" i="1" spc="20" dirty="0">
                <a:latin typeface="Arial"/>
                <a:cs typeface="Arial"/>
              </a:rPr>
              <a:t>=</a:t>
            </a:r>
            <a:r>
              <a:rPr sz="1600" b="1" i="1" spc="20" dirty="0">
                <a:solidFill>
                  <a:srgbClr val="2A00FF"/>
                </a:solidFill>
                <a:latin typeface="Arial"/>
                <a:cs typeface="Arial"/>
              </a:rPr>
              <a:t>"prototype"</a:t>
            </a:r>
            <a:r>
              <a:rPr sz="1600" b="1" i="1" spc="43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b="1" i="1" spc="70" dirty="0">
                <a:solidFill>
                  <a:srgbClr val="7E007E"/>
                </a:solidFill>
                <a:latin typeface="Arial"/>
                <a:cs typeface="Arial"/>
              </a:rPr>
              <a:t>autowire-candidate</a:t>
            </a:r>
            <a:r>
              <a:rPr sz="1600" b="1" i="1" spc="70" dirty="0">
                <a:latin typeface="Arial"/>
                <a:cs typeface="Arial"/>
              </a:rPr>
              <a:t>=</a:t>
            </a:r>
            <a:r>
              <a:rPr sz="1600" b="1" i="1" spc="70" dirty="0">
                <a:solidFill>
                  <a:srgbClr val="2A00FF"/>
                </a:solidFill>
                <a:latin typeface="Arial"/>
                <a:cs typeface="Arial"/>
              </a:rPr>
              <a:t>"false"</a:t>
            </a:r>
            <a:r>
              <a:rPr sz="1600" b="1" i="1" spc="7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b="1" spc="5" dirty="0">
                <a:solidFill>
                  <a:srgbClr val="3E7E7E"/>
                </a:solidFill>
                <a:latin typeface="Arial"/>
                <a:cs typeface="Arial"/>
              </a:rPr>
              <a:t>bean</a:t>
            </a:r>
            <a:r>
              <a:rPr sz="1600" b="1" spc="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123825" marR="1784350">
              <a:lnSpc>
                <a:spcPct val="100000"/>
              </a:lnSpc>
            </a:pPr>
            <a:r>
              <a:rPr sz="1600" b="1" spc="-6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600" b="1" spc="-65" dirty="0">
                <a:solidFill>
                  <a:srgbClr val="3E7E7E"/>
                </a:solidFill>
                <a:latin typeface="Arial"/>
                <a:cs typeface="Arial"/>
              </a:rPr>
              <a:t>bean </a:t>
            </a:r>
            <a:r>
              <a:rPr sz="1600" b="1" dirty="0">
                <a:solidFill>
                  <a:srgbClr val="7E007E"/>
                </a:solidFill>
                <a:latin typeface="Arial"/>
                <a:cs typeface="Arial"/>
              </a:rPr>
              <a:t>id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i="1" dirty="0">
                <a:solidFill>
                  <a:srgbClr val="2A00FF"/>
                </a:solidFill>
                <a:latin typeface="Arial"/>
                <a:cs typeface="Arial"/>
              </a:rPr>
              <a:t>"addressBean4" </a:t>
            </a:r>
            <a:r>
              <a:rPr sz="1600" b="1" i="1" spc="50" dirty="0">
                <a:solidFill>
                  <a:srgbClr val="7E007E"/>
                </a:solidFill>
                <a:latin typeface="Arial"/>
                <a:cs typeface="Arial"/>
              </a:rPr>
              <a:t>class</a:t>
            </a:r>
            <a:r>
              <a:rPr sz="1600" b="1" i="1" spc="50" dirty="0">
                <a:latin typeface="Arial"/>
                <a:cs typeface="Arial"/>
              </a:rPr>
              <a:t>=</a:t>
            </a:r>
            <a:r>
              <a:rPr sz="1600" b="1" i="1" spc="50" dirty="0">
                <a:solidFill>
                  <a:srgbClr val="2A00FF"/>
                </a:solidFill>
                <a:latin typeface="Arial"/>
                <a:cs typeface="Arial"/>
              </a:rPr>
              <a:t>"com.varaunited.trg.model.Address"  </a:t>
            </a:r>
            <a:r>
              <a:rPr sz="1600" b="1" spc="5" dirty="0">
                <a:solidFill>
                  <a:srgbClr val="7E007E"/>
                </a:solidFill>
                <a:latin typeface="Arial"/>
                <a:cs typeface="Arial"/>
              </a:rPr>
              <a:t>p:houseNumber</a:t>
            </a:r>
            <a:r>
              <a:rPr sz="1600" b="1" spc="5" dirty="0">
                <a:latin typeface="Arial"/>
                <a:cs typeface="Arial"/>
              </a:rPr>
              <a:t>=</a:t>
            </a:r>
            <a:r>
              <a:rPr sz="1600" b="1" i="1" spc="5" dirty="0">
                <a:solidFill>
                  <a:srgbClr val="2A00FF"/>
                </a:solidFill>
                <a:latin typeface="Arial"/>
                <a:cs typeface="Arial"/>
              </a:rPr>
              <a:t>"5-6-197/1" </a:t>
            </a:r>
            <a:r>
              <a:rPr sz="1600" b="1" i="1" spc="30" dirty="0">
                <a:solidFill>
                  <a:srgbClr val="7E007E"/>
                </a:solidFill>
                <a:latin typeface="Arial"/>
                <a:cs typeface="Arial"/>
              </a:rPr>
              <a:t>p:street</a:t>
            </a:r>
            <a:r>
              <a:rPr sz="1600" b="1" i="1" spc="30" dirty="0">
                <a:latin typeface="Arial"/>
                <a:cs typeface="Arial"/>
              </a:rPr>
              <a:t>=</a:t>
            </a:r>
            <a:r>
              <a:rPr sz="1600" b="1" i="1" spc="30" dirty="0">
                <a:solidFill>
                  <a:srgbClr val="2A00FF"/>
                </a:solidFill>
                <a:latin typeface="Arial"/>
                <a:cs typeface="Arial"/>
              </a:rPr>
              <a:t>"Queens </a:t>
            </a:r>
            <a:r>
              <a:rPr sz="1600" b="1" i="1" spc="114" dirty="0">
                <a:solidFill>
                  <a:srgbClr val="2A00FF"/>
                </a:solidFill>
                <a:latin typeface="Arial"/>
                <a:cs typeface="Arial"/>
              </a:rPr>
              <a:t>Street"  </a:t>
            </a:r>
            <a:r>
              <a:rPr sz="1600" b="1" spc="40" dirty="0">
                <a:solidFill>
                  <a:srgbClr val="7E007E"/>
                </a:solidFill>
                <a:latin typeface="Arial"/>
                <a:cs typeface="Arial"/>
              </a:rPr>
              <a:t>p:city</a:t>
            </a:r>
            <a:r>
              <a:rPr sz="1600" b="1" spc="40" dirty="0">
                <a:latin typeface="Arial"/>
                <a:cs typeface="Arial"/>
              </a:rPr>
              <a:t>=</a:t>
            </a:r>
            <a:r>
              <a:rPr sz="1600" b="1" i="1" spc="40" dirty="0">
                <a:solidFill>
                  <a:srgbClr val="2A00FF"/>
                </a:solidFill>
                <a:latin typeface="Arial"/>
                <a:cs typeface="Arial"/>
              </a:rPr>
              <a:t>"Hyderabad" </a:t>
            </a:r>
            <a:r>
              <a:rPr sz="1600" b="1" i="1" spc="50" dirty="0">
                <a:solidFill>
                  <a:srgbClr val="7E007E"/>
                </a:solidFill>
                <a:latin typeface="Arial"/>
                <a:cs typeface="Arial"/>
              </a:rPr>
              <a:t>p:state</a:t>
            </a:r>
            <a:r>
              <a:rPr sz="1600" b="1" i="1" spc="50" dirty="0">
                <a:latin typeface="Arial"/>
                <a:cs typeface="Arial"/>
              </a:rPr>
              <a:t>=</a:t>
            </a:r>
            <a:r>
              <a:rPr sz="1600" b="1" i="1" spc="50" dirty="0">
                <a:solidFill>
                  <a:srgbClr val="2A00FF"/>
                </a:solidFill>
                <a:latin typeface="Arial"/>
                <a:cs typeface="Arial"/>
              </a:rPr>
              <a:t>"Telangana" </a:t>
            </a:r>
            <a:r>
              <a:rPr sz="1600" b="1" i="1" spc="75" dirty="0">
                <a:solidFill>
                  <a:srgbClr val="7E007E"/>
                </a:solidFill>
                <a:latin typeface="Arial"/>
                <a:cs typeface="Arial"/>
              </a:rPr>
              <a:t>p:country</a:t>
            </a:r>
            <a:r>
              <a:rPr sz="1600" b="1" i="1" spc="75" dirty="0">
                <a:latin typeface="Arial"/>
                <a:cs typeface="Arial"/>
              </a:rPr>
              <a:t>=</a:t>
            </a:r>
            <a:r>
              <a:rPr sz="1600" b="1" i="1" spc="75" dirty="0">
                <a:solidFill>
                  <a:srgbClr val="2A00FF"/>
                </a:solidFill>
                <a:latin typeface="Arial"/>
                <a:cs typeface="Arial"/>
              </a:rPr>
              <a:t>"India"  </a:t>
            </a:r>
            <a:r>
              <a:rPr sz="1600" b="1" dirty="0">
                <a:solidFill>
                  <a:srgbClr val="7E007E"/>
                </a:solidFill>
                <a:latin typeface="Arial"/>
                <a:cs typeface="Arial"/>
              </a:rPr>
              <a:t>p:pinCode</a:t>
            </a:r>
            <a:r>
              <a:rPr sz="1600" b="1" dirty="0">
                <a:latin typeface="Arial"/>
                <a:cs typeface="Arial"/>
              </a:rPr>
              <a:t>=</a:t>
            </a:r>
            <a:r>
              <a:rPr sz="1600" b="1" i="1" dirty="0">
                <a:solidFill>
                  <a:srgbClr val="2A00FF"/>
                </a:solidFill>
                <a:latin typeface="Arial"/>
                <a:cs typeface="Arial"/>
              </a:rPr>
              <a:t>"500029"</a:t>
            </a:r>
            <a:r>
              <a:rPr sz="1600" b="1" i="1" spc="42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600" b="1" i="1" spc="70" dirty="0">
                <a:solidFill>
                  <a:srgbClr val="7E007E"/>
                </a:solidFill>
                <a:latin typeface="Arial"/>
                <a:cs typeface="Arial"/>
              </a:rPr>
              <a:t>autowire-candidate</a:t>
            </a:r>
            <a:r>
              <a:rPr sz="1600" b="1" i="1" spc="70" dirty="0">
                <a:latin typeface="Arial"/>
                <a:cs typeface="Arial"/>
              </a:rPr>
              <a:t>=</a:t>
            </a:r>
            <a:r>
              <a:rPr sz="1600" b="1" i="1" spc="70" dirty="0">
                <a:solidFill>
                  <a:srgbClr val="2A00FF"/>
                </a:solidFill>
                <a:latin typeface="Arial"/>
                <a:cs typeface="Arial"/>
              </a:rPr>
              <a:t>"false"</a:t>
            </a:r>
            <a:r>
              <a:rPr sz="1600" b="1" i="1" spc="7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5"/>
              </a:spcBef>
            </a:pPr>
            <a:r>
              <a:rPr sz="1600" b="1" spc="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b="1" spc="5" dirty="0">
                <a:solidFill>
                  <a:srgbClr val="3E7E7E"/>
                </a:solidFill>
                <a:latin typeface="Arial"/>
                <a:cs typeface="Arial"/>
              </a:rPr>
              <a:t>bean</a:t>
            </a:r>
            <a:r>
              <a:rPr sz="1600" b="1" spc="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10"/>
              </a:spcBef>
            </a:pPr>
            <a:r>
              <a:rPr sz="1600" b="1" spc="5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600" b="1" spc="5" dirty="0">
                <a:solidFill>
                  <a:srgbClr val="3E7E7E"/>
                </a:solidFill>
                <a:latin typeface="Arial"/>
                <a:cs typeface="Arial"/>
              </a:rPr>
              <a:t>beans</a:t>
            </a:r>
            <a:r>
              <a:rPr sz="1600" b="1" spc="5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0"/>
            <a:ext cx="610044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Bean</a:t>
            </a:r>
            <a:r>
              <a:rPr sz="3600" spc="-100" dirty="0"/>
              <a:t> </a:t>
            </a:r>
            <a:r>
              <a:rPr sz="3600" spc="-5" dirty="0"/>
              <a:t>Properties</a:t>
            </a:r>
            <a:endParaRPr sz="36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485" y="657605"/>
          <a:ext cx="9100184" cy="5530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3860"/>
                <a:gridCol w="6156324"/>
              </a:tblGrid>
              <a:tr h="309245">
                <a:tc>
                  <a:txBody>
                    <a:bodyPr/>
                    <a:lstStyle/>
                    <a:p>
                      <a:pPr marL="937894">
                        <a:lnSpc>
                          <a:spcPts val="229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Properties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18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class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9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attribute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mandatory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bean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class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be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 create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bean.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87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91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name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9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attribute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bean identifier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uniquely.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905" marR="185420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XML-based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configuration metadata, you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use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id and/or  name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attributes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bean</a:t>
                      </a:r>
                      <a:r>
                        <a:rPr sz="1800" spc="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identifier(s).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045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scope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9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attribute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specifies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scope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of 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objects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created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Carlito"/>
                          <a:cs typeface="Carlito"/>
                        </a:rPr>
                        <a:t>from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particular bean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definition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117">
                <a:tc>
                  <a:txBody>
                    <a:bodyPr/>
                    <a:lstStyle/>
                    <a:p>
                      <a:pPr marL="459105">
                        <a:lnSpc>
                          <a:spcPts val="2295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constructor-arg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9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inject the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dependencies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118">
                <a:tc>
                  <a:txBody>
                    <a:bodyPr/>
                    <a:lstStyle/>
                    <a:p>
                      <a:pPr marL="459105">
                        <a:lnSpc>
                          <a:spcPts val="2295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properties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9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inject the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 dependencies.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244">
                <a:tc>
                  <a:txBody>
                    <a:bodyPr/>
                    <a:lstStyle/>
                    <a:p>
                      <a:pPr marL="459105">
                        <a:lnSpc>
                          <a:spcPts val="229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autowiring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95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inject 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dependencies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87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591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lazy-initialization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mode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9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lazy-initialized bean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tells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IoC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container to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create</a:t>
                      </a:r>
                      <a:r>
                        <a:rPr sz="1800" spc="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905" marR="54419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bean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instance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when it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first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requested, rather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than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at 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startup.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918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initialization</a:t>
                      </a:r>
                      <a:r>
                        <a:rPr sz="18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method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29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 callback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called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just after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all necessary properties</a:t>
                      </a:r>
                      <a:r>
                        <a:rPr sz="18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on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the bean </a:t>
                      </a:r>
                      <a:r>
                        <a:rPr sz="1800" spc="-20" dirty="0">
                          <a:latin typeface="Carlito"/>
                          <a:cs typeface="Carlito"/>
                        </a:rPr>
                        <a:t>have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been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set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by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spc="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25" dirty="0">
                          <a:latin typeface="Carlito"/>
                          <a:cs typeface="Carlito"/>
                        </a:rPr>
                        <a:t>container.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4006">
                <a:tc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destruction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method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ts val="23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callback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be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when the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container containing</a:t>
                      </a:r>
                      <a:r>
                        <a:rPr sz="18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</a:t>
                      </a: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bean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 destroyed.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0"/>
            <a:ext cx="40045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Bean</a:t>
            </a:r>
            <a:r>
              <a:rPr sz="3600" spc="-105" dirty="0"/>
              <a:t> </a:t>
            </a:r>
            <a:r>
              <a:rPr sz="3600" dirty="0"/>
              <a:t>Scope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1069924"/>
            <a:ext cx="886396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When </a:t>
            </a:r>
            <a:r>
              <a:rPr sz="2400" spc="-10" dirty="0">
                <a:latin typeface="Carlito"/>
                <a:cs typeface="Carlito"/>
              </a:rPr>
              <a:t>defining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i="1" spc="-5" dirty="0">
                <a:latin typeface="Carlito"/>
                <a:cs typeface="Carlito"/>
              </a:rPr>
              <a:t>&lt;bean&gt;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Spring,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option </a:t>
            </a:r>
            <a:r>
              <a:rPr sz="2400" spc="-10" dirty="0">
                <a:latin typeface="Carlito"/>
                <a:cs typeface="Carlito"/>
              </a:rPr>
              <a:t>of </a:t>
            </a:r>
            <a:r>
              <a:rPr sz="2400" spc="-5" dirty="0">
                <a:latin typeface="Carlito"/>
                <a:cs typeface="Carlito"/>
              </a:rPr>
              <a:t>declaring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scope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that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bean.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18669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want </a:t>
            </a:r>
            <a:r>
              <a:rPr sz="2400" spc="-5" dirty="0">
                <a:latin typeface="Carlito"/>
                <a:cs typeface="Carlito"/>
              </a:rPr>
              <a:t>Spring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return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same bean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dirty="0">
                <a:latin typeface="Carlito"/>
                <a:cs typeface="Carlito"/>
              </a:rPr>
              <a:t>each time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dirty="0">
                <a:latin typeface="Carlito"/>
                <a:cs typeface="Carlito"/>
              </a:rPr>
              <a:t>is  </a:t>
            </a:r>
            <a:r>
              <a:rPr sz="2400" spc="-5" dirty="0">
                <a:latin typeface="Carlito"/>
                <a:cs typeface="Carlito"/>
              </a:rPr>
              <a:t>needed,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should declare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bean's </a:t>
            </a:r>
            <a:r>
              <a:rPr sz="2400" spc="-10" dirty="0">
                <a:latin typeface="Carlito"/>
                <a:cs typeface="Carlito"/>
              </a:rPr>
              <a:t>scope attribute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b="1" spc="-5" dirty="0">
                <a:latin typeface="Carlito"/>
                <a:cs typeface="Carlito"/>
              </a:rPr>
              <a:t>singleton  </a:t>
            </a:r>
            <a:r>
              <a:rPr sz="2400" i="1" spc="-5" dirty="0">
                <a:latin typeface="Carlito"/>
                <a:cs typeface="Carlito"/>
              </a:rPr>
              <a:t>(which </a:t>
            </a:r>
            <a:r>
              <a:rPr sz="2400" i="1" dirty="0">
                <a:latin typeface="Carlito"/>
                <a:cs typeface="Carlito"/>
              </a:rPr>
              <a:t>is</a:t>
            </a:r>
            <a:r>
              <a:rPr sz="2400" i="1" spc="-20" dirty="0">
                <a:latin typeface="Carlito"/>
                <a:cs typeface="Carlito"/>
              </a:rPr>
              <a:t> </a:t>
            </a:r>
            <a:r>
              <a:rPr sz="2400" i="1" spc="-10" dirty="0">
                <a:latin typeface="Carlito"/>
                <a:cs typeface="Carlito"/>
              </a:rPr>
              <a:t>default).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20" dirty="0">
                <a:latin typeface="Carlito"/>
                <a:cs typeface="Carlito"/>
              </a:rPr>
              <a:t>force </a:t>
            </a:r>
            <a:r>
              <a:rPr sz="2400" spc="-5" dirty="0">
                <a:latin typeface="Carlito"/>
                <a:cs typeface="Carlito"/>
              </a:rPr>
              <a:t>Spring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10" dirty="0">
                <a:latin typeface="Carlito"/>
                <a:cs typeface="Carlito"/>
              </a:rPr>
              <a:t>produce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new </a:t>
            </a:r>
            <a:r>
              <a:rPr sz="2400" dirty="0">
                <a:latin typeface="Carlito"/>
                <a:cs typeface="Carlito"/>
              </a:rPr>
              <a:t>bean </a:t>
            </a:r>
            <a:r>
              <a:rPr sz="2400" spc="-10" dirty="0">
                <a:latin typeface="Carlito"/>
                <a:cs typeface="Carlito"/>
              </a:rPr>
              <a:t>instance </a:t>
            </a:r>
            <a:r>
              <a:rPr sz="2400" dirty="0">
                <a:latin typeface="Carlito"/>
                <a:cs typeface="Carlito"/>
              </a:rPr>
              <a:t>each time </a:t>
            </a:r>
            <a:r>
              <a:rPr sz="2400" spc="-5" dirty="0">
                <a:latin typeface="Carlito"/>
                <a:cs typeface="Carlito"/>
              </a:rPr>
              <a:t>one </a:t>
            </a:r>
            <a:r>
              <a:rPr sz="2400" dirty="0">
                <a:latin typeface="Carlito"/>
                <a:cs typeface="Carlito"/>
              </a:rPr>
              <a:t>is  </a:t>
            </a:r>
            <a:r>
              <a:rPr sz="2400" spc="-5" dirty="0">
                <a:latin typeface="Carlito"/>
                <a:cs typeface="Carlito"/>
              </a:rPr>
              <a:t>needed,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5" dirty="0">
                <a:latin typeface="Carlito"/>
                <a:cs typeface="Carlito"/>
              </a:rPr>
              <a:t>should declare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bean's </a:t>
            </a:r>
            <a:r>
              <a:rPr sz="2400" spc="-10" dirty="0">
                <a:latin typeface="Carlito"/>
                <a:cs typeface="Carlito"/>
              </a:rPr>
              <a:t>scope attribute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</a:t>
            </a:r>
            <a:r>
              <a:rPr sz="2400" spc="4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prototype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73373" y="0"/>
            <a:ext cx="2398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Bean</a:t>
            </a:r>
            <a:r>
              <a:rPr sz="3600" spc="-105" dirty="0"/>
              <a:t> </a:t>
            </a:r>
            <a:r>
              <a:rPr sz="3600" dirty="0"/>
              <a:t>Scopes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620268"/>
            <a:ext cx="9144000" cy="708660"/>
          </a:xfrm>
          <a:custGeom>
            <a:avLst/>
            <a:gdLst/>
            <a:ahLst/>
            <a:cxnLst/>
            <a:rect l="l" t="t" r="r" b="b"/>
            <a:pathLst>
              <a:path w="9144000" h="708660">
                <a:moveTo>
                  <a:pt x="9144000" y="0"/>
                </a:moveTo>
                <a:lnTo>
                  <a:pt x="0" y="0"/>
                </a:lnTo>
                <a:lnTo>
                  <a:pt x="0" y="708660"/>
                </a:lnTo>
                <a:lnTo>
                  <a:pt x="9144000" y="708660"/>
                </a:lnTo>
                <a:lnTo>
                  <a:pt x="9144000" y="0"/>
                </a:lnTo>
                <a:close/>
              </a:path>
            </a:pathLst>
          </a:custGeom>
          <a:solidFill>
            <a:srgbClr val="D6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37158"/>
            <a:ext cx="89744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The Spring </a:t>
            </a:r>
            <a:r>
              <a:rPr sz="2000" spc="-10" dirty="0">
                <a:latin typeface="Carlito"/>
                <a:cs typeface="Carlito"/>
              </a:rPr>
              <a:t>Framework </a:t>
            </a:r>
            <a:r>
              <a:rPr sz="2000" spc="-5" dirty="0">
                <a:latin typeface="Carlito"/>
                <a:cs typeface="Carlito"/>
              </a:rPr>
              <a:t>supports </a:t>
            </a:r>
            <a:r>
              <a:rPr sz="2000" spc="-10" dirty="0">
                <a:latin typeface="Carlito"/>
                <a:cs typeface="Carlito"/>
              </a:rPr>
              <a:t>following five </a:t>
            </a:r>
            <a:r>
              <a:rPr sz="2000" spc="-5" dirty="0">
                <a:latin typeface="Carlito"/>
                <a:cs typeface="Carlito"/>
              </a:rPr>
              <a:t>scopes, three of </a:t>
            </a:r>
            <a:r>
              <a:rPr sz="2000" dirty="0">
                <a:latin typeface="Carlito"/>
                <a:cs typeface="Carlito"/>
              </a:rPr>
              <a:t>which </a:t>
            </a:r>
            <a:r>
              <a:rPr sz="2000" spc="-10" dirty="0">
                <a:latin typeface="Carlito"/>
                <a:cs typeface="Carlito"/>
              </a:rPr>
              <a:t>are available </a:t>
            </a:r>
            <a:r>
              <a:rPr sz="2000" spc="-5" dirty="0">
                <a:latin typeface="Carlito"/>
                <a:cs typeface="Carlito"/>
              </a:rPr>
              <a:t>only  </a:t>
            </a:r>
            <a:r>
              <a:rPr sz="2000" dirty="0">
                <a:latin typeface="Carlito"/>
                <a:cs typeface="Carlito"/>
              </a:rPr>
              <a:t>if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use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web-aware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ApplicationContext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>
              <a:latin typeface="Carlito"/>
              <a:cs typeface="Carlit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5061" y="1515491"/>
          <a:ext cx="8500745" cy="4601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745"/>
                <a:gridCol w="6858000"/>
              </a:tblGrid>
              <a:tr h="37960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Scope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9C6A6A"/>
                      </a:solidFill>
                      <a:prstDash val="solid"/>
                    </a:lnL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Description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R w="12700">
                      <a:solidFill>
                        <a:srgbClr val="9C6A6A"/>
                      </a:solidFill>
                      <a:prstDash val="solid"/>
                    </a:lnR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</a:tr>
              <a:tr h="74612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singleton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9C6A6A"/>
                      </a:solidFill>
                      <a:prstDash val="solid"/>
                    </a:lnL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 marR="4889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This scopes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bean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definition 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single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instance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per Spring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IoC 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container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(default).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R w="12700">
                      <a:solidFill>
                        <a:srgbClr val="9C6A6A"/>
                      </a:solidFill>
                      <a:prstDash val="solid"/>
                    </a:lnR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</a:tr>
              <a:tr h="68186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prototype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9C6A6A"/>
                      </a:solidFill>
                      <a:prstDash val="solid"/>
                    </a:lnL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This scopes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single bean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definition to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have any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number of</a:t>
                      </a:r>
                      <a:r>
                        <a:rPr sz="1800" spc="1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object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299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instances.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R w="12700">
                      <a:solidFill>
                        <a:srgbClr val="9C6A6A"/>
                      </a:solidFill>
                      <a:prstDash val="solid"/>
                    </a:lnR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</a:tr>
              <a:tr h="81965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request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9C6A6A"/>
                      </a:solidFill>
                      <a:prstDash val="solid"/>
                    </a:lnL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 marR="43053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This scopes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bean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definition 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HTTP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request.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valid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in the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context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web-aware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Spring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ApplicationContext.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R w="12700">
                      <a:solidFill>
                        <a:srgbClr val="9C6A6A"/>
                      </a:solidFill>
                      <a:prstDash val="solid"/>
                    </a:lnR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</a:tr>
              <a:tr h="79209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session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9C6A6A"/>
                      </a:solidFill>
                      <a:prstDash val="solid"/>
                    </a:lnL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 marR="46545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This scopes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bean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definition 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an HTTP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session. Only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valid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context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web-aware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Spring</a:t>
                      </a:r>
                      <a:r>
                        <a:rPr sz="18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ApplicationContext.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320" marB="0">
                    <a:lnR w="12700">
                      <a:solidFill>
                        <a:srgbClr val="9C6A6A"/>
                      </a:solidFill>
                      <a:prstDash val="solid"/>
                    </a:lnR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</a:tr>
              <a:tr h="96908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global-session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9C6A6A"/>
                      </a:solidFill>
                      <a:prstDash val="solid"/>
                    </a:lnL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 marR="3333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This scopes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bean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definition to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global HTTP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session. Only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valid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in 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800" spc="-15" dirty="0">
                          <a:latin typeface="Carlito"/>
                          <a:cs typeface="Carlito"/>
                        </a:rPr>
                        <a:t>context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web-aware </a:t>
                      </a:r>
                      <a:r>
                        <a:rPr sz="1800" spc="-5" dirty="0">
                          <a:latin typeface="Carlito"/>
                          <a:cs typeface="Carlito"/>
                        </a:rPr>
                        <a:t>Spring</a:t>
                      </a:r>
                      <a:r>
                        <a:rPr sz="1800" spc="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ApplicationContext.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R w="12700">
                      <a:solidFill>
                        <a:srgbClr val="9C6A6A"/>
                      </a:solidFill>
                      <a:prstDash val="solid"/>
                    </a:lnR>
                    <a:lnT w="12700">
                      <a:solidFill>
                        <a:srgbClr val="9C6A6A"/>
                      </a:solidFill>
                      <a:prstDash val="solid"/>
                    </a:lnT>
                    <a:lnB w="12700">
                      <a:solidFill>
                        <a:srgbClr val="9C6A6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84145" y="0"/>
            <a:ext cx="3778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 </a:t>
            </a:r>
            <a:r>
              <a:rPr sz="3600" spc="-10" dirty="0"/>
              <a:t>singleton</a:t>
            </a:r>
            <a:r>
              <a:rPr sz="3600" spc="-15" dirty="0"/>
              <a:t> </a:t>
            </a:r>
            <a:r>
              <a:rPr sz="3600" dirty="0"/>
              <a:t>scope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20268"/>
            <a:ext cx="9144000" cy="1324610"/>
          </a:xfrm>
          <a:custGeom>
            <a:avLst/>
            <a:gdLst/>
            <a:ahLst/>
            <a:cxnLst/>
            <a:rect l="l" t="t" r="r" b="b"/>
            <a:pathLst>
              <a:path w="9144000" h="1324610">
                <a:moveTo>
                  <a:pt x="9144000" y="0"/>
                </a:moveTo>
                <a:lnTo>
                  <a:pt x="0" y="0"/>
                </a:lnTo>
                <a:lnTo>
                  <a:pt x="0" y="1324355"/>
                </a:lnTo>
                <a:lnTo>
                  <a:pt x="9144000" y="1324355"/>
                </a:lnTo>
                <a:lnTo>
                  <a:pt x="9144000" y="0"/>
                </a:lnTo>
                <a:close/>
              </a:path>
            </a:pathLst>
          </a:custGeom>
          <a:solidFill>
            <a:srgbClr val="D6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2" y="2310383"/>
            <a:ext cx="8930640" cy="1323340"/>
          </a:xfrm>
          <a:custGeom>
            <a:avLst/>
            <a:gdLst/>
            <a:ahLst/>
            <a:cxnLst/>
            <a:rect l="l" t="t" r="r" b="b"/>
            <a:pathLst>
              <a:path w="8930640" h="1323339">
                <a:moveTo>
                  <a:pt x="8930640" y="0"/>
                </a:moveTo>
                <a:lnTo>
                  <a:pt x="0" y="0"/>
                </a:lnTo>
                <a:lnTo>
                  <a:pt x="0" y="1322832"/>
                </a:lnTo>
                <a:lnTo>
                  <a:pt x="8930640" y="1322832"/>
                </a:lnTo>
                <a:lnTo>
                  <a:pt x="8930640" y="0"/>
                </a:lnTo>
                <a:close/>
              </a:path>
            </a:pathLst>
          </a:custGeom>
          <a:solidFill>
            <a:srgbClr val="F9D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637158"/>
            <a:ext cx="8906510" cy="2946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singleton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scope: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rlito"/>
                <a:cs typeface="Carlito"/>
              </a:rPr>
              <a:t>If </a:t>
            </a:r>
            <a:r>
              <a:rPr sz="2000" spc="-5" dirty="0">
                <a:latin typeface="Carlito"/>
                <a:cs typeface="Carlito"/>
              </a:rPr>
              <a:t>scope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singleton,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Spring </a:t>
            </a:r>
            <a:r>
              <a:rPr sz="2000" i="1" dirty="0">
                <a:latin typeface="Carlito"/>
                <a:cs typeface="Carlito"/>
              </a:rPr>
              <a:t>IoC </a:t>
            </a:r>
            <a:r>
              <a:rPr sz="2000" spc="-10" dirty="0">
                <a:latin typeface="Carlito"/>
                <a:cs typeface="Carlito"/>
              </a:rPr>
              <a:t>container creates </a:t>
            </a:r>
            <a:r>
              <a:rPr sz="2000" spc="-15" dirty="0">
                <a:latin typeface="Carlito"/>
                <a:cs typeface="Carlito"/>
              </a:rPr>
              <a:t>exactly </a:t>
            </a:r>
            <a:r>
              <a:rPr sz="2000" spc="-5" dirty="0">
                <a:latin typeface="Carlito"/>
                <a:cs typeface="Carlito"/>
              </a:rPr>
              <a:t>one instance of</a:t>
            </a:r>
            <a:r>
              <a:rPr sz="2000" spc="1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object defined by that bean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definition.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i="1" spc="-5" dirty="0">
                <a:latin typeface="Carlito"/>
                <a:cs typeface="Carlito"/>
              </a:rPr>
              <a:t>The </a:t>
            </a:r>
            <a:r>
              <a:rPr sz="2000" i="1" spc="-10" dirty="0">
                <a:latin typeface="Carlito"/>
                <a:cs typeface="Carlito"/>
              </a:rPr>
              <a:t>default scope </a:t>
            </a:r>
            <a:r>
              <a:rPr sz="2000" i="1" dirty="0">
                <a:latin typeface="Carlito"/>
                <a:cs typeface="Carlito"/>
              </a:rPr>
              <a:t>is </a:t>
            </a:r>
            <a:r>
              <a:rPr sz="2000" i="1" spc="-5" dirty="0">
                <a:latin typeface="Carlito"/>
                <a:cs typeface="Carlito"/>
              </a:rPr>
              <a:t>always</a:t>
            </a:r>
            <a:r>
              <a:rPr sz="2000" i="1" spc="-75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singleton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 marL="40640">
              <a:lnSpc>
                <a:spcPct val="100000"/>
              </a:lnSpc>
              <a:spcBef>
                <a:spcPts val="1350"/>
              </a:spcBef>
            </a:pPr>
            <a:r>
              <a:rPr sz="1600" spc="-5" dirty="0">
                <a:latin typeface="Arial"/>
                <a:cs typeface="Arial"/>
              </a:rPr>
              <a:t>Message message1 = (Message)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applicationContext.getBean("messageBean");</a:t>
            </a:r>
            <a:endParaRPr sz="160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System.</a:t>
            </a: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out.println(message1);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Message message2=(Message)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applicationContext.getBean("messageBean");</a:t>
            </a:r>
            <a:endParaRPr sz="1600" dirty="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/>
                <a:cs typeface="Arial"/>
              </a:rPr>
              <a:t>System.</a:t>
            </a:r>
            <a:r>
              <a:rPr sz="1600" b="1" i="1" spc="-5" dirty="0">
                <a:solidFill>
                  <a:srgbClr val="C00000"/>
                </a:solidFill>
                <a:latin typeface="Arial"/>
                <a:cs typeface="Arial"/>
              </a:rPr>
              <a:t>out.println(message2);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245864"/>
            <a:ext cx="9144000" cy="1630680"/>
          </a:xfrm>
          <a:custGeom>
            <a:avLst/>
            <a:gdLst/>
            <a:ahLst/>
            <a:cxnLst/>
            <a:rect l="l" t="t" r="r" b="b"/>
            <a:pathLst>
              <a:path w="9144000" h="1630679">
                <a:moveTo>
                  <a:pt x="9144000" y="0"/>
                </a:moveTo>
                <a:lnTo>
                  <a:pt x="0" y="0"/>
                </a:lnTo>
                <a:lnTo>
                  <a:pt x="0" y="1630680"/>
                </a:lnTo>
                <a:lnTo>
                  <a:pt x="9144000" y="1630680"/>
                </a:lnTo>
                <a:lnTo>
                  <a:pt x="9144000" y="0"/>
                </a:lnTo>
                <a:close/>
              </a:path>
            </a:pathLst>
          </a:custGeom>
          <a:solidFill>
            <a:srgbClr val="D2C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4263390"/>
            <a:ext cx="8965565" cy="155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If </a:t>
            </a:r>
            <a:r>
              <a:rPr sz="2000" spc="-5" dirty="0">
                <a:latin typeface="Carlito"/>
                <a:cs typeface="Carlito"/>
              </a:rPr>
              <a:t>scope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0" dirty="0">
                <a:latin typeface="Carlito"/>
                <a:cs typeface="Carlito"/>
              </a:rPr>
              <a:t>set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prototype,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Spring </a:t>
            </a:r>
            <a:r>
              <a:rPr sz="2000" dirty="0">
                <a:latin typeface="Carlito"/>
                <a:cs typeface="Carlito"/>
              </a:rPr>
              <a:t>IoC </a:t>
            </a:r>
            <a:r>
              <a:rPr sz="2000" spc="-10" dirty="0">
                <a:latin typeface="Carlito"/>
                <a:cs typeface="Carlito"/>
              </a:rPr>
              <a:t>container creates </a:t>
            </a:r>
            <a:r>
              <a:rPr sz="2000" spc="-5" dirty="0">
                <a:latin typeface="Carlito"/>
                <a:cs typeface="Carlito"/>
              </a:rPr>
              <a:t>new bean </a:t>
            </a:r>
            <a:r>
              <a:rPr sz="2000" spc="-10" dirty="0">
                <a:latin typeface="Carlito"/>
                <a:cs typeface="Carlito"/>
              </a:rPr>
              <a:t>instance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object </a:t>
            </a:r>
            <a:r>
              <a:rPr sz="2000" spc="-10" dirty="0">
                <a:latin typeface="Carlito"/>
                <a:cs typeface="Carlito"/>
              </a:rPr>
              <a:t>every </a:t>
            </a:r>
            <a:r>
              <a:rPr sz="2000" spc="-5" dirty="0">
                <a:latin typeface="Carlito"/>
                <a:cs typeface="Carlito"/>
              </a:rPr>
              <a:t>time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request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5" dirty="0">
                <a:latin typeface="Carlito"/>
                <a:cs typeface="Carlito"/>
              </a:rPr>
              <a:t>that specific bean is </a:t>
            </a:r>
            <a:r>
              <a:rPr sz="2000" dirty="0">
                <a:latin typeface="Carlito"/>
                <a:cs typeface="Carlito"/>
              </a:rPr>
              <a:t>made </a:t>
            </a:r>
            <a:r>
              <a:rPr sz="2000" spc="-5" dirty="0">
                <a:latin typeface="Carlito"/>
                <a:cs typeface="Carlito"/>
              </a:rPr>
              <a:t>by calling getBean()</a:t>
            </a:r>
            <a:r>
              <a:rPr sz="2000" spc="2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method.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As a </a:t>
            </a:r>
            <a:r>
              <a:rPr sz="2000" b="1" spc="-5" dirty="0">
                <a:latin typeface="Carlito"/>
                <a:cs typeface="Carlito"/>
              </a:rPr>
              <a:t>rule, </a:t>
            </a:r>
            <a:r>
              <a:rPr sz="2000" b="1" dirty="0">
                <a:latin typeface="Carlito"/>
                <a:cs typeface="Carlito"/>
              </a:rPr>
              <a:t>use the </a:t>
            </a:r>
            <a:r>
              <a:rPr sz="2000" b="1" i="1" spc="-10" dirty="0">
                <a:latin typeface="Carlito"/>
                <a:cs typeface="Carlito"/>
              </a:rPr>
              <a:t>prototype </a:t>
            </a:r>
            <a:r>
              <a:rPr sz="2000" b="1" dirty="0">
                <a:latin typeface="Carlito"/>
                <a:cs typeface="Carlito"/>
              </a:rPr>
              <a:t>scope </a:t>
            </a:r>
            <a:r>
              <a:rPr sz="2000" b="1" spc="-15" dirty="0">
                <a:latin typeface="Carlito"/>
                <a:cs typeface="Carlito"/>
              </a:rPr>
              <a:t>for </a:t>
            </a:r>
            <a:r>
              <a:rPr sz="2000" b="1" dirty="0">
                <a:latin typeface="Carlito"/>
                <a:cs typeface="Carlito"/>
              </a:rPr>
              <a:t>all </a:t>
            </a:r>
            <a:r>
              <a:rPr sz="2000" b="1" i="1" spc="-10" dirty="0">
                <a:latin typeface="Carlito"/>
                <a:cs typeface="Carlito"/>
              </a:rPr>
              <a:t>stateful </a:t>
            </a:r>
            <a:r>
              <a:rPr sz="2000" b="1" dirty="0">
                <a:latin typeface="Carlito"/>
                <a:cs typeface="Carlito"/>
              </a:rPr>
              <a:t>beans and the </a:t>
            </a:r>
            <a:r>
              <a:rPr sz="2000" b="1" i="1" spc="-10" dirty="0">
                <a:latin typeface="Carlito"/>
                <a:cs typeface="Carlito"/>
              </a:rPr>
              <a:t>singleton </a:t>
            </a:r>
            <a:r>
              <a:rPr sz="2000" b="1" dirty="0">
                <a:latin typeface="Carlito"/>
                <a:cs typeface="Carlito"/>
              </a:rPr>
              <a:t>scope</a:t>
            </a:r>
            <a:r>
              <a:rPr sz="2000" b="1" spc="-95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for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i="1" spc="-10" dirty="0">
                <a:latin typeface="Carlito"/>
                <a:cs typeface="Carlito"/>
              </a:rPr>
              <a:t>stateless</a:t>
            </a:r>
            <a:r>
              <a:rPr sz="2000" b="1" i="1" spc="-5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beans.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051" y="836675"/>
            <a:ext cx="9109075" cy="4494530"/>
          </a:xfrm>
          <a:custGeom>
            <a:avLst/>
            <a:gdLst/>
            <a:ahLst/>
            <a:cxnLst/>
            <a:rect l="l" t="t" r="r" b="b"/>
            <a:pathLst>
              <a:path w="9109075" h="4494530">
                <a:moveTo>
                  <a:pt x="9108948" y="0"/>
                </a:moveTo>
                <a:lnTo>
                  <a:pt x="0" y="0"/>
                </a:lnTo>
                <a:lnTo>
                  <a:pt x="0" y="4494276"/>
                </a:lnTo>
                <a:lnTo>
                  <a:pt x="9108948" y="4494276"/>
                </a:lnTo>
                <a:lnTo>
                  <a:pt x="9108948" y="0"/>
                </a:lnTo>
                <a:close/>
              </a:path>
            </a:pathLst>
          </a:custGeom>
          <a:solidFill>
            <a:srgbClr val="F5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401" y="853186"/>
            <a:ext cx="8571865" cy="438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885">
              <a:lnSpc>
                <a:spcPct val="100000"/>
              </a:lnSpc>
              <a:spcBef>
                <a:spcPts val="95"/>
              </a:spcBef>
            </a:pPr>
            <a:r>
              <a:rPr sz="2200" b="1" spc="-15" dirty="0">
                <a:latin typeface="Carlito"/>
                <a:cs typeface="Carlito"/>
              </a:rPr>
              <a:t>Stateless </a:t>
            </a:r>
            <a:r>
              <a:rPr sz="2200" b="1" spc="-5" dirty="0">
                <a:latin typeface="Carlito"/>
                <a:cs typeface="Carlito"/>
              </a:rPr>
              <a:t>beans</a:t>
            </a:r>
            <a:r>
              <a:rPr sz="2200" spc="-5" dirty="0">
                <a:latin typeface="Carlito"/>
                <a:cs typeface="Carlito"/>
              </a:rPr>
              <a:t>: </a:t>
            </a:r>
            <a:r>
              <a:rPr sz="2200" spc="-10" dirty="0">
                <a:latin typeface="Carlito"/>
                <a:cs typeface="Carlito"/>
              </a:rPr>
              <a:t>beans that are singleton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are initialized </a:t>
            </a:r>
            <a:r>
              <a:rPr sz="2200" b="1" spc="-5" dirty="0">
                <a:latin typeface="Carlito"/>
                <a:cs typeface="Carlito"/>
              </a:rPr>
              <a:t>only once</a:t>
            </a:r>
            <a:r>
              <a:rPr sz="2200" spc="-5" dirty="0">
                <a:latin typeface="Carlito"/>
                <a:cs typeface="Carlito"/>
              </a:rPr>
              <a:t>. </a:t>
            </a:r>
            <a:r>
              <a:rPr sz="2200" spc="-10" dirty="0">
                <a:latin typeface="Carlito"/>
                <a:cs typeface="Carlito"/>
              </a:rPr>
              <a:t>The  </a:t>
            </a:r>
            <a:r>
              <a:rPr sz="2200" spc="-5" dirty="0">
                <a:latin typeface="Carlito"/>
                <a:cs typeface="Carlito"/>
              </a:rPr>
              <a:t>only </a:t>
            </a:r>
            <a:r>
              <a:rPr sz="2200" spc="-25" dirty="0">
                <a:latin typeface="Carlito"/>
                <a:cs typeface="Carlito"/>
              </a:rPr>
              <a:t>state </a:t>
            </a:r>
            <a:r>
              <a:rPr sz="2200" spc="-10" dirty="0">
                <a:latin typeface="Carlito"/>
                <a:cs typeface="Carlito"/>
              </a:rPr>
              <a:t>they </a:t>
            </a:r>
            <a:r>
              <a:rPr sz="2200" spc="-20" dirty="0">
                <a:latin typeface="Carlito"/>
                <a:cs typeface="Carlito"/>
              </a:rPr>
              <a:t>have </a:t>
            </a:r>
            <a:r>
              <a:rPr sz="2200" spc="-10" dirty="0">
                <a:latin typeface="Carlito"/>
                <a:cs typeface="Carlito"/>
              </a:rPr>
              <a:t>is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shared</a:t>
            </a:r>
            <a:r>
              <a:rPr sz="2200" spc="8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state.</a:t>
            </a:r>
            <a:endParaRPr sz="2200">
              <a:latin typeface="Carlito"/>
              <a:cs typeface="Carlito"/>
            </a:endParaRPr>
          </a:p>
          <a:p>
            <a:pPr marL="12700" marR="5080">
              <a:lnSpc>
                <a:spcPct val="200000"/>
              </a:lnSpc>
            </a:pPr>
            <a:r>
              <a:rPr sz="2200" spc="-10" dirty="0">
                <a:latin typeface="Carlito"/>
                <a:cs typeface="Carlito"/>
              </a:rPr>
              <a:t>These beans are </a:t>
            </a:r>
            <a:r>
              <a:rPr sz="2200" spc="-20" dirty="0">
                <a:latin typeface="Carlito"/>
                <a:cs typeface="Carlito"/>
              </a:rPr>
              <a:t>created </a:t>
            </a:r>
            <a:r>
              <a:rPr sz="2200" spc="-5" dirty="0">
                <a:latin typeface="Carlito"/>
                <a:cs typeface="Carlito"/>
              </a:rPr>
              <a:t>while the </a:t>
            </a:r>
            <a:r>
              <a:rPr sz="2200" i="1" spc="-15" dirty="0">
                <a:latin typeface="Carlito"/>
                <a:cs typeface="Carlito"/>
              </a:rPr>
              <a:t>ApplicationContext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being initialized.  The </a:t>
            </a:r>
            <a:r>
              <a:rPr sz="2200" spc="-5" dirty="0">
                <a:latin typeface="Carlito"/>
                <a:cs typeface="Carlito"/>
              </a:rPr>
              <a:t>same </a:t>
            </a:r>
            <a:r>
              <a:rPr sz="2200" spc="-10" dirty="0">
                <a:latin typeface="Carlito"/>
                <a:cs typeface="Carlito"/>
              </a:rPr>
              <a:t>bean instance </a:t>
            </a:r>
            <a:r>
              <a:rPr sz="2200" spc="-5" dirty="0">
                <a:latin typeface="Carlito"/>
                <a:cs typeface="Carlito"/>
              </a:rPr>
              <a:t>will be </a:t>
            </a:r>
            <a:r>
              <a:rPr sz="2200" spc="-10" dirty="0">
                <a:latin typeface="Carlito"/>
                <a:cs typeface="Carlito"/>
              </a:rPr>
              <a:t>returned/injected during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lifetime </a:t>
            </a:r>
            <a:r>
              <a:rPr sz="2200" spc="-5" dirty="0">
                <a:latin typeface="Carlito"/>
                <a:cs typeface="Carlito"/>
              </a:rPr>
              <a:t>of</a:t>
            </a:r>
            <a:r>
              <a:rPr sz="2200" spc="204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this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i="1" spc="-15" dirty="0">
                <a:latin typeface="Carlito"/>
                <a:cs typeface="Carlito"/>
              </a:rPr>
              <a:t>ApplicationContext.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spc="-20" dirty="0">
                <a:latin typeface="Carlito"/>
                <a:cs typeface="Carlito"/>
              </a:rPr>
              <a:t>Stateful </a:t>
            </a:r>
            <a:r>
              <a:rPr sz="2200" b="1" spc="-5" dirty="0">
                <a:latin typeface="Carlito"/>
                <a:cs typeface="Carlito"/>
              </a:rPr>
              <a:t>beans: </a:t>
            </a:r>
            <a:r>
              <a:rPr sz="2200" spc="-5" dirty="0">
                <a:latin typeface="Carlito"/>
                <a:cs typeface="Carlito"/>
              </a:rPr>
              <a:t>beans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carry </a:t>
            </a:r>
            <a:r>
              <a:rPr sz="2200" spc="-25" dirty="0">
                <a:latin typeface="Carlito"/>
                <a:cs typeface="Carlito"/>
              </a:rPr>
              <a:t>state </a:t>
            </a:r>
            <a:r>
              <a:rPr sz="2200" spc="-10" dirty="0">
                <a:latin typeface="Carlito"/>
                <a:cs typeface="Carlito"/>
              </a:rPr>
              <a:t>(instance</a:t>
            </a:r>
            <a:r>
              <a:rPr sz="2200" spc="1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variables).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These are </a:t>
            </a:r>
            <a:r>
              <a:rPr sz="2200" spc="-20" dirty="0">
                <a:latin typeface="Carlito"/>
                <a:cs typeface="Carlito"/>
              </a:rPr>
              <a:t>created </a:t>
            </a:r>
            <a:r>
              <a:rPr sz="2200" spc="-10" dirty="0">
                <a:latin typeface="Carlito"/>
                <a:cs typeface="Carlito"/>
              </a:rPr>
              <a:t>every </a:t>
            </a:r>
            <a:r>
              <a:rPr sz="2200" spc="-5" dirty="0">
                <a:latin typeface="Carlito"/>
                <a:cs typeface="Carlito"/>
              </a:rPr>
              <a:t>time an object is </a:t>
            </a:r>
            <a:r>
              <a:rPr sz="2200" spc="-10" dirty="0">
                <a:latin typeface="Carlito"/>
                <a:cs typeface="Carlito"/>
              </a:rPr>
              <a:t>required </a:t>
            </a:r>
            <a:r>
              <a:rPr sz="2200" spc="-25" dirty="0">
                <a:latin typeface="Carlito"/>
                <a:cs typeface="Carlito"/>
              </a:rPr>
              <a:t>(like </a:t>
            </a:r>
            <a:r>
              <a:rPr sz="2200" spc="-10" dirty="0">
                <a:latin typeface="Carlito"/>
                <a:cs typeface="Carlito"/>
              </a:rPr>
              <a:t>using the</a:t>
            </a:r>
            <a:r>
              <a:rPr sz="2200" spc="2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"new"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20" dirty="0">
                <a:latin typeface="Carlito"/>
                <a:cs typeface="Carlito"/>
              </a:rPr>
              <a:t>operator </a:t>
            </a:r>
            <a:r>
              <a:rPr sz="2200" spc="-5" dirty="0">
                <a:latin typeface="Carlito"/>
                <a:cs typeface="Carlito"/>
              </a:rPr>
              <a:t>in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java).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663371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Stateless </a:t>
            </a:r>
            <a:r>
              <a:rPr sz="3600" dirty="0"/>
              <a:t>and </a:t>
            </a:r>
            <a:r>
              <a:rPr sz="3600" spc="-20" dirty="0"/>
              <a:t>Stateful</a:t>
            </a:r>
            <a:r>
              <a:rPr sz="3600" spc="-5" dirty="0"/>
              <a:t> </a:t>
            </a:r>
            <a:r>
              <a:rPr sz="3600" dirty="0"/>
              <a:t>beans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07945" y="0"/>
            <a:ext cx="3933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The </a:t>
            </a:r>
            <a:r>
              <a:rPr sz="3600" spc="-10" dirty="0"/>
              <a:t>prototype</a:t>
            </a:r>
            <a:r>
              <a:rPr sz="3600" spc="-55" dirty="0"/>
              <a:t> </a:t>
            </a:r>
            <a:r>
              <a:rPr sz="3600" dirty="0"/>
              <a:t>scope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693419"/>
            <a:ext cx="9144000" cy="1323340"/>
          </a:xfrm>
          <a:custGeom>
            <a:avLst/>
            <a:gdLst/>
            <a:ahLst/>
            <a:cxnLst/>
            <a:rect l="l" t="t" r="r" b="b"/>
            <a:pathLst>
              <a:path w="9144000" h="1323339">
                <a:moveTo>
                  <a:pt x="9144000" y="0"/>
                </a:moveTo>
                <a:lnTo>
                  <a:pt x="0" y="0"/>
                </a:lnTo>
                <a:lnTo>
                  <a:pt x="0" y="1322831"/>
                </a:lnTo>
                <a:lnTo>
                  <a:pt x="9144000" y="1322831"/>
                </a:lnTo>
                <a:lnTo>
                  <a:pt x="9144000" y="0"/>
                </a:lnTo>
                <a:close/>
              </a:path>
            </a:pathLst>
          </a:custGeom>
          <a:solidFill>
            <a:srgbClr val="F9D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276855"/>
            <a:ext cx="9144000" cy="2032000"/>
          </a:xfrm>
          <a:custGeom>
            <a:avLst/>
            <a:gdLst/>
            <a:ahLst/>
            <a:cxnLst/>
            <a:rect l="l" t="t" r="r" b="b"/>
            <a:pathLst>
              <a:path w="9144000" h="2032000">
                <a:moveTo>
                  <a:pt x="9144000" y="0"/>
                </a:moveTo>
                <a:lnTo>
                  <a:pt x="0" y="0"/>
                </a:lnTo>
                <a:lnTo>
                  <a:pt x="0" y="2031492"/>
                </a:lnTo>
                <a:lnTo>
                  <a:pt x="9144000" y="2031492"/>
                </a:lnTo>
                <a:lnTo>
                  <a:pt x="9144000" y="0"/>
                </a:lnTo>
                <a:close/>
              </a:path>
            </a:pathLst>
          </a:custGeom>
          <a:solidFill>
            <a:srgbClr val="F7C5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4869179"/>
            <a:ext cx="9144000" cy="368935"/>
          </a:xfrm>
          <a:custGeom>
            <a:avLst/>
            <a:gdLst/>
            <a:ahLst/>
            <a:cxnLst/>
            <a:rect l="l" t="t" r="r" b="b"/>
            <a:pathLst>
              <a:path w="9144000" h="368935">
                <a:moveTo>
                  <a:pt x="0" y="368808"/>
                </a:moveTo>
                <a:lnTo>
                  <a:pt x="9144000" y="368808"/>
                </a:lnTo>
                <a:lnTo>
                  <a:pt x="9144000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solidFill>
            <a:srgbClr val="DCD4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739" y="709040"/>
            <a:ext cx="8923655" cy="4478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rlito"/>
                <a:cs typeface="Carlito"/>
              </a:rPr>
              <a:t>&lt;!-- </a:t>
            </a:r>
            <a:r>
              <a:rPr sz="2000" b="1" dirty="0">
                <a:latin typeface="Carlito"/>
                <a:cs typeface="Carlito"/>
              </a:rPr>
              <a:t>A bean </a:t>
            </a:r>
            <a:r>
              <a:rPr sz="2000" b="1" spc="-5" dirty="0">
                <a:latin typeface="Carlito"/>
                <a:cs typeface="Carlito"/>
              </a:rPr>
              <a:t>definition with singleton </a:t>
            </a:r>
            <a:r>
              <a:rPr sz="2000" b="1" dirty="0">
                <a:latin typeface="Carlito"/>
                <a:cs typeface="Carlito"/>
              </a:rPr>
              <a:t>scope</a:t>
            </a:r>
            <a:r>
              <a:rPr sz="2000" b="1" spc="-8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--&gt;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&lt;bean id="..." class="..."</a:t>
            </a:r>
            <a:r>
              <a:rPr sz="2000" b="1" spc="-25" dirty="0"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arlito"/>
                <a:cs typeface="Carlito"/>
              </a:rPr>
              <a:t>scope="prototype"&gt;</a:t>
            </a:r>
            <a:endParaRPr sz="200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&lt;!-- </a:t>
            </a:r>
            <a:r>
              <a:rPr sz="2000" b="1" spc="-15" dirty="0">
                <a:latin typeface="Carlito"/>
                <a:cs typeface="Carlito"/>
              </a:rPr>
              <a:t>collaborators </a:t>
            </a:r>
            <a:r>
              <a:rPr sz="2000" b="1" spc="-5" dirty="0">
                <a:latin typeface="Carlito"/>
                <a:cs typeface="Carlito"/>
              </a:rPr>
              <a:t>and </a:t>
            </a:r>
            <a:r>
              <a:rPr sz="2000" b="1" spc="-10" dirty="0">
                <a:latin typeface="Carlito"/>
                <a:cs typeface="Carlito"/>
              </a:rPr>
              <a:t>configuration </a:t>
            </a:r>
            <a:r>
              <a:rPr sz="2000" b="1" spc="-15" dirty="0">
                <a:latin typeface="Carlito"/>
                <a:cs typeface="Carlito"/>
              </a:rPr>
              <a:t>for </a:t>
            </a:r>
            <a:r>
              <a:rPr sz="2000" b="1" dirty="0">
                <a:latin typeface="Carlito"/>
                <a:cs typeface="Carlito"/>
              </a:rPr>
              <a:t>this bean </a:t>
            </a:r>
            <a:r>
              <a:rPr sz="2000" b="1" spc="-15" dirty="0">
                <a:latin typeface="Carlito"/>
                <a:cs typeface="Carlito"/>
              </a:rPr>
              <a:t>go </a:t>
            </a:r>
            <a:r>
              <a:rPr sz="2000" b="1" spc="-10" dirty="0">
                <a:latin typeface="Carlito"/>
                <a:cs typeface="Carlito"/>
              </a:rPr>
              <a:t>here</a:t>
            </a:r>
            <a:r>
              <a:rPr sz="2000" b="1" spc="25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--&gt;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latin typeface="Carlito"/>
                <a:cs typeface="Carlito"/>
              </a:rPr>
              <a:t>&lt;/bean&gt;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05" dirty="0">
                <a:latin typeface="Arial"/>
                <a:cs typeface="Arial"/>
              </a:rPr>
              <a:t>Message message1 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5" dirty="0">
                <a:latin typeface="Arial"/>
                <a:cs typeface="Arial"/>
              </a:rPr>
              <a:t>(Message) </a:t>
            </a:r>
            <a:r>
              <a:rPr sz="1800" b="1" spc="45" dirty="0">
                <a:latin typeface="Arial"/>
                <a:cs typeface="Arial"/>
              </a:rPr>
              <a:t>applicationContext.getBean("messageBean");  </a:t>
            </a:r>
            <a:r>
              <a:rPr sz="1800" b="1" spc="-45" dirty="0">
                <a:solidFill>
                  <a:srgbClr val="C00000"/>
                </a:solidFill>
                <a:latin typeface="Arial"/>
                <a:cs typeface="Arial"/>
              </a:rPr>
              <a:t>message1.setMessage("Welcome </a:t>
            </a:r>
            <a:r>
              <a:rPr sz="1800" b="1" spc="135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1800" b="1" spc="25" dirty="0">
                <a:solidFill>
                  <a:srgbClr val="C00000"/>
                </a:solidFill>
                <a:latin typeface="Arial"/>
                <a:cs typeface="Arial"/>
              </a:rPr>
              <a:t>Spring4 </a:t>
            </a:r>
            <a:r>
              <a:rPr sz="1800" b="1" spc="80" dirty="0">
                <a:solidFill>
                  <a:srgbClr val="C00000"/>
                </a:solidFill>
                <a:latin typeface="Arial"/>
                <a:cs typeface="Arial"/>
              </a:rPr>
              <a:t>framework!");  </a:t>
            </a:r>
            <a:r>
              <a:rPr sz="1800" b="1" spc="70" dirty="0">
                <a:solidFill>
                  <a:srgbClr val="C00000"/>
                </a:solidFill>
                <a:latin typeface="Arial"/>
                <a:cs typeface="Arial"/>
              </a:rPr>
              <a:t>System.</a:t>
            </a:r>
            <a:r>
              <a:rPr sz="1800" b="1" i="1" spc="70" dirty="0">
                <a:solidFill>
                  <a:srgbClr val="C00000"/>
                </a:solidFill>
                <a:latin typeface="Arial"/>
                <a:cs typeface="Arial"/>
              </a:rPr>
              <a:t>out.println(message1.getMessage());  </a:t>
            </a:r>
            <a:r>
              <a:rPr sz="1800" b="1" spc="75" dirty="0">
                <a:latin typeface="Arial"/>
                <a:cs typeface="Arial"/>
              </a:rPr>
              <a:t>System.</a:t>
            </a:r>
            <a:r>
              <a:rPr sz="1800" b="1" i="1" spc="75" dirty="0">
                <a:latin typeface="Arial"/>
                <a:cs typeface="Arial"/>
              </a:rPr>
              <a:t>out.println(message1);</a:t>
            </a:r>
            <a:endParaRPr sz="1800">
              <a:latin typeface="Arial"/>
              <a:cs typeface="Arial"/>
            </a:endParaRPr>
          </a:p>
          <a:p>
            <a:pPr marL="12700" marR="379730">
              <a:lnSpc>
                <a:spcPct val="100000"/>
              </a:lnSpc>
            </a:pPr>
            <a:r>
              <a:rPr sz="1800" b="1" spc="-105" dirty="0">
                <a:latin typeface="Arial"/>
                <a:cs typeface="Arial"/>
              </a:rPr>
              <a:t>Message </a:t>
            </a:r>
            <a:r>
              <a:rPr sz="1800" b="1" spc="15" dirty="0">
                <a:latin typeface="Arial"/>
                <a:cs typeface="Arial"/>
              </a:rPr>
              <a:t>message2=(Message)applicationContext.getBean("messageBean");  </a:t>
            </a:r>
            <a:r>
              <a:rPr sz="1800" b="1" spc="75" dirty="0">
                <a:latin typeface="Arial"/>
                <a:cs typeface="Arial"/>
              </a:rPr>
              <a:t>System.</a:t>
            </a:r>
            <a:r>
              <a:rPr sz="1800" b="1" i="1" spc="75" dirty="0">
                <a:latin typeface="Arial"/>
                <a:cs typeface="Arial"/>
              </a:rPr>
              <a:t>out.println(message2);  </a:t>
            </a:r>
            <a:r>
              <a:rPr sz="1800" b="1" spc="70" dirty="0">
                <a:solidFill>
                  <a:srgbClr val="C00000"/>
                </a:solidFill>
                <a:latin typeface="Arial"/>
                <a:cs typeface="Arial"/>
              </a:rPr>
              <a:t>System.</a:t>
            </a:r>
            <a:r>
              <a:rPr sz="1800" b="1" i="1" spc="70" dirty="0">
                <a:solidFill>
                  <a:srgbClr val="C00000"/>
                </a:solidFill>
                <a:latin typeface="Arial"/>
                <a:cs typeface="Arial"/>
              </a:rPr>
              <a:t>out.println(message2.getMessage());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1800" b="1" spc="-5" dirty="0">
                <a:latin typeface="Carlito"/>
                <a:cs typeface="Carlito"/>
              </a:rPr>
              <a:t>The objects </a:t>
            </a:r>
            <a:r>
              <a:rPr sz="1800" b="1" spc="-15" dirty="0">
                <a:latin typeface="Carlito"/>
                <a:cs typeface="Carlito"/>
              </a:rPr>
              <a:t>references( </a:t>
            </a:r>
            <a:r>
              <a:rPr sz="1800" b="1" spc="-5" dirty="0">
                <a:latin typeface="Carlito"/>
                <a:cs typeface="Carlito"/>
              </a:rPr>
              <a:t>hexadecimal </a:t>
            </a:r>
            <a:r>
              <a:rPr sz="1800" b="1" spc="-10" dirty="0">
                <a:latin typeface="Carlito"/>
                <a:cs typeface="Carlito"/>
              </a:rPr>
              <a:t>representation </a:t>
            </a:r>
            <a:r>
              <a:rPr sz="1800" b="1" dirty="0">
                <a:latin typeface="Carlito"/>
                <a:cs typeface="Carlito"/>
              </a:rPr>
              <a:t>of </a:t>
            </a:r>
            <a:r>
              <a:rPr sz="1800" b="1" spc="-10" dirty="0">
                <a:latin typeface="Carlito"/>
                <a:cs typeface="Carlito"/>
              </a:rPr>
              <a:t>object’s </a:t>
            </a:r>
            <a:r>
              <a:rPr sz="1800" b="1" dirty="0">
                <a:latin typeface="Carlito"/>
                <a:cs typeface="Carlito"/>
              </a:rPr>
              <a:t>hash </a:t>
            </a:r>
            <a:r>
              <a:rPr sz="1800" b="1" spc="-5" dirty="0">
                <a:latin typeface="Carlito"/>
                <a:cs typeface="Carlito"/>
              </a:rPr>
              <a:t>code) </a:t>
            </a:r>
            <a:r>
              <a:rPr sz="1800" b="1" spc="-10" dirty="0">
                <a:latin typeface="Carlito"/>
                <a:cs typeface="Carlito"/>
              </a:rPr>
              <a:t>are</a:t>
            </a:r>
            <a:r>
              <a:rPr sz="1800" b="1" spc="-14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displayed.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0" y="548640"/>
                </a:moveTo>
                <a:lnTo>
                  <a:pt x="9144000" y="548640"/>
                </a:lnTo>
                <a:lnTo>
                  <a:pt x="914400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47822" y="0"/>
            <a:ext cx="2849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Bean </a:t>
            </a:r>
            <a:r>
              <a:rPr sz="3600" spc="-15" dirty="0"/>
              <a:t>Life</a:t>
            </a:r>
            <a:r>
              <a:rPr sz="3600" spc="-80" dirty="0"/>
              <a:t> </a:t>
            </a:r>
            <a:r>
              <a:rPr sz="3600" spc="-20" dirty="0"/>
              <a:t>Cycle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548640"/>
            <a:ext cx="9144000" cy="5633085"/>
          </a:xfrm>
          <a:custGeom>
            <a:avLst/>
            <a:gdLst/>
            <a:ahLst/>
            <a:cxnLst/>
            <a:rect l="l" t="t" r="r" b="b"/>
            <a:pathLst>
              <a:path w="9144000" h="5633085">
                <a:moveTo>
                  <a:pt x="9144000" y="0"/>
                </a:moveTo>
                <a:lnTo>
                  <a:pt x="0" y="0"/>
                </a:lnTo>
                <a:lnTo>
                  <a:pt x="0" y="5632704"/>
                </a:lnTo>
                <a:lnTo>
                  <a:pt x="9144000" y="5632704"/>
                </a:lnTo>
                <a:lnTo>
                  <a:pt x="9144000" y="0"/>
                </a:lnTo>
                <a:close/>
              </a:path>
            </a:pathLst>
          </a:custGeom>
          <a:solidFill>
            <a:srgbClr val="F5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565150"/>
            <a:ext cx="8898255" cy="551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When a </a:t>
            </a:r>
            <a:r>
              <a:rPr sz="2000" spc="-5" dirty="0">
                <a:latin typeface="Carlito"/>
                <a:cs typeface="Carlito"/>
              </a:rPr>
              <a:t>bean is </a:t>
            </a:r>
            <a:r>
              <a:rPr sz="2000" spc="-10" dirty="0">
                <a:latin typeface="Carlito"/>
                <a:cs typeface="Carlito"/>
              </a:rPr>
              <a:t>instantiated,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required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10" dirty="0">
                <a:latin typeface="Carlito"/>
                <a:cs typeface="Carlito"/>
              </a:rPr>
              <a:t>perform </a:t>
            </a:r>
            <a:r>
              <a:rPr sz="2000" spc="-5" dirty="0">
                <a:latin typeface="Carlito"/>
                <a:cs typeface="Carlito"/>
              </a:rPr>
              <a:t>some initialization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get </a:t>
            </a:r>
            <a:r>
              <a:rPr sz="2000" dirty="0">
                <a:latin typeface="Carlito"/>
                <a:cs typeface="Carlito"/>
              </a:rPr>
              <a:t>it  </a:t>
            </a:r>
            <a:r>
              <a:rPr sz="2000" spc="-15" dirty="0">
                <a:latin typeface="Carlito"/>
                <a:cs typeface="Carlito"/>
              </a:rPr>
              <a:t>into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usable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state.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latin typeface="Carlito"/>
                <a:cs typeface="Carlito"/>
              </a:rPr>
              <a:t>Similarly, </a:t>
            </a:r>
            <a:r>
              <a:rPr sz="2000" dirty="0">
                <a:latin typeface="Carlito"/>
                <a:cs typeface="Carlito"/>
              </a:rPr>
              <a:t>when the bean is no longer </a:t>
            </a:r>
            <a:r>
              <a:rPr sz="2000" spc="-10" dirty="0">
                <a:latin typeface="Carlito"/>
                <a:cs typeface="Carlito"/>
              </a:rPr>
              <a:t>required </a:t>
            </a:r>
            <a:r>
              <a:rPr sz="2000" dirty="0">
                <a:latin typeface="Carlito"/>
                <a:cs typeface="Carlito"/>
              </a:rPr>
              <a:t>and is </a:t>
            </a:r>
            <a:r>
              <a:rPr sz="2000" spc="-15" dirty="0">
                <a:latin typeface="Carlito"/>
                <a:cs typeface="Carlito"/>
              </a:rPr>
              <a:t>removed </a:t>
            </a:r>
            <a:r>
              <a:rPr sz="2000" spc="-1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container,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some </a:t>
            </a:r>
            <a:r>
              <a:rPr sz="2000" dirty="0">
                <a:latin typeface="Carlito"/>
                <a:cs typeface="Carlito"/>
              </a:rPr>
              <a:t>cleanup </a:t>
            </a:r>
            <a:r>
              <a:rPr sz="2000" spc="-15" dirty="0">
                <a:latin typeface="Carlito"/>
                <a:cs typeface="Carlito"/>
              </a:rPr>
              <a:t>may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required.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Carlito"/>
              <a:cs typeface="Carlito"/>
            </a:endParaRPr>
          </a:p>
          <a:p>
            <a:pPr marL="12700" marR="13779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Though, there </a:t>
            </a:r>
            <a:r>
              <a:rPr sz="2000" spc="-10" dirty="0">
                <a:latin typeface="Carlito"/>
                <a:cs typeface="Carlito"/>
              </a:rPr>
              <a:t>are list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activities that </a:t>
            </a:r>
            <a:r>
              <a:rPr sz="2000" spc="-20" dirty="0">
                <a:latin typeface="Carlito"/>
                <a:cs typeface="Carlito"/>
              </a:rPr>
              <a:t>take </a:t>
            </a:r>
            <a:r>
              <a:rPr sz="2000" spc="-5" dirty="0">
                <a:latin typeface="Carlito"/>
                <a:cs typeface="Carlito"/>
              </a:rPr>
              <a:t>place </a:t>
            </a:r>
            <a:r>
              <a:rPr sz="2000" dirty="0">
                <a:latin typeface="Carlito"/>
                <a:cs typeface="Carlito"/>
              </a:rPr>
              <a:t>behind the scenes </a:t>
            </a:r>
            <a:r>
              <a:rPr sz="2000" spc="-5" dirty="0">
                <a:latin typeface="Carlito"/>
                <a:cs typeface="Carlito"/>
              </a:rPr>
              <a:t>between </a:t>
            </a:r>
            <a:r>
              <a:rPr sz="2000" dirty="0">
                <a:latin typeface="Carlito"/>
                <a:cs typeface="Carlito"/>
              </a:rPr>
              <a:t>the  </a:t>
            </a:r>
            <a:r>
              <a:rPr sz="2000" spc="-5" dirty="0">
                <a:latin typeface="Carlito"/>
                <a:cs typeface="Carlito"/>
              </a:rPr>
              <a:t>time of bean </a:t>
            </a:r>
            <a:r>
              <a:rPr sz="2000" spc="-10" dirty="0">
                <a:latin typeface="Carlito"/>
                <a:cs typeface="Carlito"/>
              </a:rPr>
              <a:t>Instantiation </a:t>
            </a:r>
            <a:r>
              <a:rPr sz="2000" dirty="0">
                <a:latin typeface="Carlito"/>
                <a:cs typeface="Carlito"/>
              </a:rPr>
              <a:t>and its </a:t>
            </a:r>
            <a:r>
              <a:rPr sz="2000" spc="-5" dirty="0">
                <a:latin typeface="Carlito"/>
                <a:cs typeface="Carlito"/>
              </a:rPr>
              <a:t>destruction, </a:t>
            </a:r>
            <a:r>
              <a:rPr sz="2000" spc="-10" dirty="0">
                <a:latin typeface="Carlito"/>
                <a:cs typeface="Carlito"/>
              </a:rPr>
              <a:t>two important </a:t>
            </a:r>
            <a:r>
              <a:rPr sz="2000" dirty="0">
                <a:latin typeface="Carlito"/>
                <a:cs typeface="Carlito"/>
              </a:rPr>
              <a:t>bean </a:t>
            </a:r>
            <a:r>
              <a:rPr sz="2000" i="1" spc="-10" dirty="0">
                <a:latin typeface="Carlito"/>
                <a:cs typeface="Carlito"/>
              </a:rPr>
              <a:t>lifecycle callback  </a:t>
            </a:r>
            <a:r>
              <a:rPr sz="2000" i="1" spc="-5" dirty="0">
                <a:latin typeface="Carlito"/>
                <a:cs typeface="Carlito"/>
              </a:rPr>
              <a:t>methods </a:t>
            </a:r>
            <a:r>
              <a:rPr sz="2000" spc="-10" dirty="0">
                <a:latin typeface="Carlito"/>
                <a:cs typeface="Carlito"/>
              </a:rPr>
              <a:t>are required at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time of bean initialization </a:t>
            </a:r>
            <a:r>
              <a:rPr sz="2000" dirty="0">
                <a:latin typeface="Carlito"/>
                <a:cs typeface="Carlito"/>
              </a:rPr>
              <a:t>and its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destruction.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 marR="474980">
              <a:lnSpc>
                <a:spcPct val="100000"/>
              </a:lnSpc>
            </a:pPr>
            <a:r>
              <a:rPr sz="2000" spc="-95" dirty="0">
                <a:latin typeface="Carlito"/>
                <a:cs typeface="Carlito"/>
              </a:rPr>
              <a:t>To </a:t>
            </a:r>
            <a:r>
              <a:rPr sz="2000" spc="-5" dirty="0">
                <a:latin typeface="Carlito"/>
                <a:cs typeface="Carlito"/>
              </a:rPr>
              <a:t>define setup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10" dirty="0">
                <a:latin typeface="Carlito"/>
                <a:cs typeface="Carlito"/>
              </a:rPr>
              <a:t>teardown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dirty="0">
                <a:latin typeface="Carlito"/>
                <a:cs typeface="Carlito"/>
              </a:rPr>
              <a:t>a bean, </a:t>
            </a:r>
            <a:r>
              <a:rPr sz="2000" spc="-10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simply declare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&lt;bean&gt;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b="1" dirty="0">
                <a:latin typeface="Carlito"/>
                <a:cs typeface="Carlito"/>
              </a:rPr>
              <a:t>init-  </a:t>
            </a:r>
            <a:r>
              <a:rPr sz="2000" b="1" spc="-5" dirty="0">
                <a:latin typeface="Carlito"/>
                <a:cs typeface="Carlito"/>
              </a:rPr>
              <a:t>method </a:t>
            </a:r>
            <a:r>
              <a:rPr sz="2000" spc="-5" dirty="0">
                <a:latin typeface="Carlito"/>
                <a:cs typeface="Carlito"/>
              </a:rPr>
              <a:t>and/or </a:t>
            </a:r>
            <a:r>
              <a:rPr sz="2000" b="1" spc="-5" dirty="0">
                <a:latin typeface="Carlito"/>
                <a:cs typeface="Carlito"/>
              </a:rPr>
              <a:t>destroy-method</a:t>
            </a:r>
            <a:r>
              <a:rPr sz="2000" b="1" spc="-6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parameters.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b="1" spc="-5" dirty="0">
                <a:latin typeface="Carlito"/>
                <a:cs typeface="Carlito"/>
              </a:rPr>
              <a:t>init-method </a:t>
            </a:r>
            <a:r>
              <a:rPr sz="2000" spc="-10" dirty="0">
                <a:latin typeface="Carlito"/>
                <a:cs typeface="Carlito"/>
              </a:rPr>
              <a:t>attribute </a:t>
            </a:r>
            <a:r>
              <a:rPr sz="2000" spc="-5" dirty="0">
                <a:latin typeface="Carlito"/>
                <a:cs typeface="Carlito"/>
              </a:rPr>
              <a:t>specifies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method that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15" dirty="0">
                <a:latin typeface="Carlito"/>
                <a:cs typeface="Carlito"/>
              </a:rPr>
              <a:t>to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called on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bean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immediately </a:t>
            </a:r>
            <a:r>
              <a:rPr sz="2000" spc="-5" dirty="0">
                <a:latin typeface="Carlito"/>
                <a:cs typeface="Carlito"/>
              </a:rPr>
              <a:t>upon</a:t>
            </a:r>
            <a:r>
              <a:rPr sz="2000" spc="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instantiation.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rlito"/>
              <a:cs typeface="Carlito"/>
            </a:endParaRPr>
          </a:p>
          <a:p>
            <a:pPr marL="12700" marR="459740">
              <a:lnSpc>
                <a:spcPct val="100000"/>
              </a:lnSpc>
              <a:spcBef>
                <a:spcPts val="5"/>
              </a:spcBef>
            </a:pPr>
            <a:r>
              <a:rPr sz="2000" spc="-20" dirty="0">
                <a:latin typeface="Carlito"/>
                <a:cs typeface="Carlito"/>
              </a:rPr>
              <a:t>Similarly, </a:t>
            </a:r>
            <a:r>
              <a:rPr sz="2000" b="1" spc="-5" dirty="0">
                <a:latin typeface="Carlito"/>
                <a:cs typeface="Carlito"/>
              </a:rPr>
              <a:t>destroy-method </a:t>
            </a:r>
            <a:r>
              <a:rPr sz="2000" spc="-10" dirty="0">
                <a:latin typeface="Carlito"/>
                <a:cs typeface="Carlito"/>
              </a:rPr>
              <a:t>attribute </a:t>
            </a:r>
            <a:r>
              <a:rPr sz="2000" spc="-5" dirty="0">
                <a:latin typeface="Carlito"/>
                <a:cs typeface="Carlito"/>
              </a:rPr>
              <a:t>specifies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method that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called </a:t>
            </a:r>
            <a:r>
              <a:rPr sz="2000" spc="-10" dirty="0">
                <a:latin typeface="Carlito"/>
                <a:cs typeface="Carlito"/>
              </a:rPr>
              <a:t>just </a:t>
            </a:r>
            <a:r>
              <a:rPr sz="2000" spc="-15" dirty="0">
                <a:latin typeface="Carlito"/>
                <a:cs typeface="Carlito"/>
              </a:rPr>
              <a:t>before </a:t>
            </a:r>
            <a:r>
              <a:rPr sz="2000" dirty="0">
                <a:latin typeface="Carlito"/>
                <a:cs typeface="Carlito"/>
              </a:rPr>
              <a:t>a  </a:t>
            </a:r>
            <a:r>
              <a:rPr sz="2000" spc="-5" dirty="0">
                <a:latin typeface="Carlito"/>
                <a:cs typeface="Carlito"/>
              </a:rPr>
              <a:t>bean is </a:t>
            </a:r>
            <a:r>
              <a:rPr sz="2000" spc="-15" dirty="0">
                <a:latin typeface="Carlito"/>
                <a:cs typeface="Carlito"/>
              </a:rPr>
              <a:t>removed </a:t>
            </a:r>
            <a:r>
              <a:rPr sz="2000" spc="-10" dirty="0">
                <a:latin typeface="Carlito"/>
                <a:cs typeface="Carlito"/>
              </a:rPr>
              <a:t>from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container.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3" y="42671"/>
            <a:ext cx="9136380" cy="650875"/>
          </a:xfrm>
          <a:custGeom>
            <a:avLst/>
            <a:gdLst/>
            <a:ahLst/>
            <a:cxnLst/>
            <a:rect l="l" t="t" r="r" b="b"/>
            <a:pathLst>
              <a:path w="9136380" h="650875">
                <a:moveTo>
                  <a:pt x="9136380" y="0"/>
                </a:moveTo>
                <a:lnTo>
                  <a:pt x="0" y="0"/>
                </a:lnTo>
                <a:lnTo>
                  <a:pt x="0" y="650748"/>
                </a:lnTo>
                <a:lnTo>
                  <a:pt x="9136380" y="650748"/>
                </a:lnTo>
                <a:lnTo>
                  <a:pt x="9136380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152146"/>
            <a:ext cx="58000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MVC </a:t>
            </a:r>
            <a:r>
              <a:rPr sz="2400" spc="-5" dirty="0"/>
              <a:t>Model </a:t>
            </a:r>
            <a:r>
              <a:rPr sz="2400" dirty="0"/>
              <a:t>2</a:t>
            </a:r>
            <a:r>
              <a:rPr sz="2400" spc="-35" dirty="0"/>
              <a:t> </a:t>
            </a:r>
            <a:r>
              <a:rPr sz="2400" spc="-15" dirty="0"/>
              <a:t>Architecture</a:t>
            </a:r>
            <a:endParaRPr sz="2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539495" y="697991"/>
            <a:ext cx="8598535" cy="2772410"/>
            <a:chOff x="539495" y="697991"/>
            <a:chExt cx="8598535" cy="2772410"/>
          </a:xfrm>
        </p:grpSpPr>
        <p:sp>
          <p:nvSpPr>
            <p:cNvPr id="5" name="object 5"/>
            <p:cNvSpPr/>
            <p:nvPr/>
          </p:nvSpPr>
          <p:spPr>
            <a:xfrm>
              <a:off x="539495" y="697991"/>
              <a:ext cx="2423160" cy="27721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89248" y="2601468"/>
              <a:ext cx="5248910" cy="323215"/>
            </a:xfrm>
            <a:custGeom>
              <a:avLst/>
              <a:gdLst/>
              <a:ahLst/>
              <a:cxnLst/>
              <a:rect l="l" t="t" r="r" b="b"/>
              <a:pathLst>
                <a:path w="5248909" h="323214">
                  <a:moveTo>
                    <a:pt x="5248656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5248656" y="323088"/>
                  </a:lnTo>
                  <a:lnTo>
                    <a:pt x="5248656" y="0"/>
                  </a:lnTo>
                  <a:close/>
                </a:path>
              </a:pathLst>
            </a:custGeom>
            <a:solidFill>
              <a:srgbClr val="FFEA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3816096"/>
            <a:ext cx="9144000" cy="2463165"/>
          </a:xfrm>
          <a:custGeom>
            <a:avLst/>
            <a:gdLst/>
            <a:ahLst/>
            <a:cxnLst/>
            <a:rect l="l" t="t" r="r" b="b"/>
            <a:pathLst>
              <a:path w="9144000" h="2463165">
                <a:moveTo>
                  <a:pt x="9144000" y="0"/>
                </a:moveTo>
                <a:lnTo>
                  <a:pt x="0" y="0"/>
                </a:lnTo>
                <a:lnTo>
                  <a:pt x="0" y="2462784"/>
                </a:lnTo>
                <a:lnTo>
                  <a:pt x="9144000" y="246278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3845433"/>
            <a:ext cx="874903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1854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JSP </a:t>
            </a:r>
            <a:r>
              <a:rPr sz="2200" spc="-5" dirty="0">
                <a:latin typeface="Carlito"/>
                <a:cs typeface="Carlito"/>
              </a:rPr>
              <a:t>Model 2 </a:t>
            </a:r>
            <a:r>
              <a:rPr sz="2200" spc="-15" dirty="0">
                <a:latin typeface="Carlito"/>
                <a:cs typeface="Carlito"/>
              </a:rPr>
              <a:t>architecture </a:t>
            </a:r>
            <a:r>
              <a:rPr sz="2200" spc="-5" dirty="0">
                <a:latin typeface="Carlito"/>
                <a:cs typeface="Carlito"/>
              </a:rPr>
              <a:t>, </a:t>
            </a:r>
            <a:r>
              <a:rPr sz="2200" spc="-10" dirty="0">
                <a:latin typeface="Carlito"/>
                <a:cs typeface="Carlito"/>
              </a:rPr>
              <a:t>JSP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used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creating </a:t>
            </a:r>
            <a:r>
              <a:rPr sz="2200" spc="-5" dirty="0">
                <a:latin typeface="Carlito"/>
                <a:cs typeface="Carlito"/>
              </a:rPr>
              <a:t>the view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application.</a:t>
            </a:r>
            <a:endParaRPr sz="22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5" dirty="0">
                <a:latin typeface="Carlito"/>
                <a:cs typeface="Carlito"/>
              </a:rPr>
              <a:t>centralized </a:t>
            </a:r>
            <a:r>
              <a:rPr sz="2200" spc="-5" dirty="0">
                <a:latin typeface="Carlito"/>
                <a:cs typeface="Carlito"/>
              </a:rPr>
              <a:t>Servlet is used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handle all the </a:t>
            </a:r>
            <a:r>
              <a:rPr sz="2200" spc="-10" dirty="0">
                <a:latin typeface="Carlito"/>
                <a:cs typeface="Carlito"/>
              </a:rPr>
              <a:t>request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application. </a:t>
            </a:r>
            <a:r>
              <a:rPr sz="2200" i="1" spc="-10" dirty="0">
                <a:latin typeface="Carlito"/>
                <a:cs typeface="Carlito"/>
              </a:rPr>
              <a:t>The  </a:t>
            </a:r>
            <a:r>
              <a:rPr sz="2200" spc="-5" dirty="0">
                <a:latin typeface="Carlito"/>
                <a:cs typeface="Carlito"/>
              </a:rPr>
              <a:t>Servlet </a:t>
            </a:r>
            <a:r>
              <a:rPr sz="2200" i="1" spc="-10" dirty="0">
                <a:latin typeface="Carlito"/>
                <a:cs typeface="Carlito"/>
              </a:rPr>
              <a:t>works </a:t>
            </a:r>
            <a:r>
              <a:rPr sz="2200" i="1" spc="-5" dirty="0">
                <a:latin typeface="Carlito"/>
                <a:cs typeface="Carlito"/>
              </a:rPr>
              <a:t>as the </a:t>
            </a:r>
            <a:r>
              <a:rPr sz="2200" i="1" spc="-10" dirty="0">
                <a:latin typeface="Carlito"/>
                <a:cs typeface="Carlito"/>
              </a:rPr>
              <a:t>controller </a:t>
            </a:r>
            <a:r>
              <a:rPr sz="2200" i="1" spc="-15" dirty="0">
                <a:latin typeface="Carlito"/>
                <a:cs typeface="Carlito"/>
              </a:rPr>
              <a:t>for </a:t>
            </a:r>
            <a:r>
              <a:rPr sz="2200" i="1" spc="-5" dirty="0">
                <a:latin typeface="Carlito"/>
                <a:cs typeface="Carlito"/>
              </a:rPr>
              <a:t>the </a:t>
            </a:r>
            <a:r>
              <a:rPr sz="2200" i="1" spc="-10" dirty="0">
                <a:latin typeface="Carlito"/>
                <a:cs typeface="Carlito"/>
              </a:rPr>
              <a:t>application</a:t>
            </a:r>
            <a:r>
              <a:rPr sz="2200" spc="-10" dirty="0">
                <a:latin typeface="Carlito"/>
                <a:cs typeface="Carlito"/>
              </a:rPr>
              <a:t>. </a:t>
            </a:r>
            <a:r>
              <a:rPr sz="2200" spc="-5" dirty="0">
                <a:latin typeface="Carlito"/>
                <a:cs typeface="Carlito"/>
              </a:rPr>
              <a:t>It then uses the </a:t>
            </a:r>
            <a:r>
              <a:rPr sz="2200" spc="-25" dirty="0">
                <a:latin typeface="Carlito"/>
                <a:cs typeface="Carlito"/>
              </a:rPr>
              <a:t>Java </a:t>
            </a:r>
            <a:r>
              <a:rPr sz="2200" spc="-10" dirty="0">
                <a:latin typeface="Carlito"/>
                <a:cs typeface="Carlito"/>
              </a:rPr>
              <a:t>beans 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processing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business </a:t>
            </a:r>
            <a:r>
              <a:rPr sz="2200" spc="-5" dirty="0">
                <a:latin typeface="Carlito"/>
                <a:cs typeface="Carlito"/>
              </a:rPr>
              <a:t>logic and </a:t>
            </a:r>
            <a:r>
              <a:rPr sz="2200" spc="-15" dirty="0">
                <a:latin typeface="Carlito"/>
                <a:cs typeface="Carlito"/>
              </a:rPr>
              <a:t>getting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i="1" spc="-15" dirty="0">
                <a:latin typeface="Carlito"/>
                <a:cs typeface="Carlito"/>
              </a:rPr>
              <a:t>data </a:t>
            </a:r>
            <a:r>
              <a:rPr sz="2200" i="1" spc="-10" dirty="0">
                <a:latin typeface="Carlito"/>
                <a:cs typeface="Carlito"/>
              </a:rPr>
              <a:t>(Model) </a:t>
            </a:r>
            <a:r>
              <a:rPr sz="2200" spc="-15" dirty="0">
                <a:latin typeface="Carlito"/>
                <a:cs typeface="Carlito"/>
              </a:rPr>
              <a:t>from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0" dirty="0">
                <a:latin typeface="Carlito"/>
                <a:cs typeface="Carlito"/>
              </a:rPr>
              <a:t>database.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Finally it uses the JSP </a:t>
            </a:r>
            <a:r>
              <a:rPr sz="2200" spc="-15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render </a:t>
            </a:r>
            <a:r>
              <a:rPr sz="2200" spc="-5" dirty="0">
                <a:latin typeface="Carlito"/>
                <a:cs typeface="Carlito"/>
              </a:rPr>
              <a:t>the view which is </a:t>
            </a:r>
            <a:r>
              <a:rPr sz="2200" spc="-15" dirty="0">
                <a:latin typeface="Carlito"/>
                <a:cs typeface="Carlito"/>
              </a:rPr>
              <a:t>displayed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50" dirty="0">
                <a:latin typeface="Carlito"/>
                <a:cs typeface="Carlito"/>
              </a:rPr>
              <a:t>user.</a:t>
            </a:r>
            <a:endParaRPr sz="2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8877" y="2630551"/>
            <a:ext cx="50387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Arial"/>
                <a:cs typeface="Arial"/>
              </a:rPr>
              <a:t>MVC based </a:t>
            </a:r>
            <a:r>
              <a:rPr sz="1500" b="1" dirty="0">
                <a:latin typeface="Arial"/>
                <a:cs typeface="Arial"/>
              </a:rPr>
              <a:t>frameworks are: </a:t>
            </a:r>
            <a:r>
              <a:rPr sz="1500" b="1" spc="-5" dirty="0">
                <a:latin typeface="Arial"/>
                <a:cs typeface="Arial"/>
              </a:rPr>
              <a:t>Struts 2 </a:t>
            </a:r>
            <a:r>
              <a:rPr sz="1500" b="1" dirty="0">
                <a:latin typeface="Arial"/>
                <a:cs typeface="Arial"/>
              </a:rPr>
              <a:t>, </a:t>
            </a:r>
            <a:r>
              <a:rPr sz="1500" b="1" spc="-5" dirty="0">
                <a:latin typeface="Arial"/>
                <a:cs typeface="Arial"/>
              </a:rPr>
              <a:t>JSF </a:t>
            </a:r>
            <a:r>
              <a:rPr sz="1500" b="1" dirty="0">
                <a:latin typeface="Arial"/>
                <a:cs typeface="Arial"/>
              </a:rPr>
              <a:t>, </a:t>
            </a:r>
            <a:r>
              <a:rPr sz="1500" b="1" spc="-5" dirty="0">
                <a:latin typeface="Arial"/>
                <a:cs typeface="Arial"/>
              </a:rPr>
              <a:t>Spring</a:t>
            </a:r>
            <a:r>
              <a:rPr sz="1500" b="1" spc="3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etc.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5420" y="26288"/>
            <a:ext cx="46945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ahoma"/>
                <a:cs typeface="Tahoma"/>
              </a:rPr>
              <a:t>Initialization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Callbacks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71500"/>
            <a:ext cx="9144000" cy="2970530"/>
          </a:xfrm>
          <a:custGeom>
            <a:avLst/>
            <a:gdLst/>
            <a:ahLst/>
            <a:cxnLst/>
            <a:rect l="l" t="t" r="r" b="b"/>
            <a:pathLst>
              <a:path w="9144000" h="2970529">
                <a:moveTo>
                  <a:pt x="9144000" y="0"/>
                </a:moveTo>
                <a:lnTo>
                  <a:pt x="0" y="0"/>
                </a:lnTo>
                <a:lnTo>
                  <a:pt x="0" y="2970276"/>
                </a:lnTo>
                <a:lnTo>
                  <a:pt x="9144000" y="2970276"/>
                </a:lnTo>
                <a:lnTo>
                  <a:pt x="9144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143755"/>
            <a:ext cx="9144000" cy="2028825"/>
          </a:xfrm>
          <a:custGeom>
            <a:avLst/>
            <a:gdLst/>
            <a:ahLst/>
            <a:cxnLst/>
            <a:rect l="l" t="t" r="r" b="b"/>
            <a:pathLst>
              <a:path w="9144000" h="2028825">
                <a:moveTo>
                  <a:pt x="9144000" y="0"/>
                </a:moveTo>
                <a:lnTo>
                  <a:pt x="0" y="0"/>
                </a:lnTo>
                <a:lnTo>
                  <a:pt x="0" y="2028444"/>
                </a:lnTo>
                <a:lnTo>
                  <a:pt x="9144000" y="2028444"/>
                </a:lnTo>
                <a:lnTo>
                  <a:pt x="9144000" y="0"/>
                </a:lnTo>
                <a:close/>
              </a:path>
            </a:pathLst>
          </a:custGeom>
          <a:solidFill>
            <a:srgbClr val="D2C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96640"/>
            <a:ext cx="9144000" cy="399415"/>
          </a:xfrm>
          <a:custGeom>
            <a:avLst/>
            <a:gdLst/>
            <a:ahLst/>
            <a:cxnLst/>
            <a:rect l="l" t="t" r="r" b="b"/>
            <a:pathLst>
              <a:path w="9144000" h="399414">
                <a:moveTo>
                  <a:pt x="9144000" y="0"/>
                </a:moveTo>
                <a:lnTo>
                  <a:pt x="0" y="0"/>
                </a:lnTo>
                <a:lnTo>
                  <a:pt x="0" y="399288"/>
                </a:lnTo>
                <a:lnTo>
                  <a:pt x="9144000" y="3992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1BA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-12700" y="603250"/>
            <a:ext cx="8955405" cy="5478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Tahoma"/>
                <a:cs typeface="Tahoma"/>
              </a:rPr>
              <a:t>Initialization</a:t>
            </a:r>
            <a:r>
              <a:rPr sz="1700" b="1" spc="-40" dirty="0">
                <a:latin typeface="Tahoma"/>
                <a:cs typeface="Tahoma"/>
              </a:rPr>
              <a:t> </a:t>
            </a:r>
            <a:r>
              <a:rPr sz="1700" b="1" dirty="0">
                <a:latin typeface="Tahoma"/>
                <a:cs typeface="Tahoma"/>
              </a:rPr>
              <a:t>callbacks:</a:t>
            </a:r>
            <a:endParaRPr sz="1700">
              <a:latin typeface="Tahoma"/>
              <a:cs typeface="Tahoma"/>
            </a:endParaRPr>
          </a:p>
          <a:p>
            <a:pPr marL="104139" marR="212090">
              <a:lnSpc>
                <a:spcPct val="100000"/>
              </a:lnSpc>
            </a:pPr>
            <a:r>
              <a:rPr sz="1700" dirty="0">
                <a:latin typeface="Tahoma"/>
                <a:cs typeface="Tahoma"/>
              </a:rPr>
              <a:t>The </a:t>
            </a:r>
            <a:r>
              <a:rPr sz="1700" b="1" dirty="0">
                <a:latin typeface="Tahoma"/>
                <a:cs typeface="Tahoma"/>
              </a:rPr>
              <a:t>org.springframework.beans.factory.InitializingBean </a:t>
            </a:r>
            <a:r>
              <a:rPr sz="1700" spc="-5" dirty="0">
                <a:latin typeface="Tahoma"/>
                <a:cs typeface="Tahoma"/>
              </a:rPr>
              <a:t>interface specifies </a:t>
            </a:r>
            <a:r>
              <a:rPr sz="1700" dirty="0">
                <a:latin typeface="Tahoma"/>
                <a:cs typeface="Tahoma"/>
              </a:rPr>
              <a:t>a </a:t>
            </a:r>
            <a:r>
              <a:rPr sz="1700" spc="-10" dirty="0">
                <a:latin typeface="Tahoma"/>
                <a:cs typeface="Tahoma"/>
              </a:rPr>
              <a:t>single  </a:t>
            </a:r>
            <a:r>
              <a:rPr sz="1700" spc="-5" dirty="0">
                <a:latin typeface="Tahoma"/>
                <a:cs typeface="Tahoma"/>
              </a:rPr>
              <a:t>method:</a:t>
            </a:r>
            <a:endParaRPr sz="1700">
              <a:latin typeface="Tahoma"/>
              <a:cs typeface="Tahoma"/>
            </a:endParaRPr>
          </a:p>
          <a:p>
            <a:pPr marL="104139" marR="205104">
              <a:lnSpc>
                <a:spcPts val="2039"/>
              </a:lnSpc>
              <a:spcBef>
                <a:spcPts val="65"/>
              </a:spcBef>
            </a:pPr>
            <a:r>
              <a:rPr sz="1700" b="1" dirty="0">
                <a:latin typeface="Tahoma"/>
                <a:cs typeface="Tahoma"/>
              </a:rPr>
              <a:t>void </a:t>
            </a:r>
            <a:r>
              <a:rPr sz="1700" b="1" spc="-5" dirty="0">
                <a:latin typeface="Tahoma"/>
                <a:cs typeface="Tahoma"/>
              </a:rPr>
              <a:t>afterPropertiesSet() </a:t>
            </a:r>
            <a:r>
              <a:rPr sz="1700" b="1" dirty="0">
                <a:latin typeface="Tahoma"/>
                <a:cs typeface="Tahoma"/>
              </a:rPr>
              <a:t>throws </a:t>
            </a:r>
            <a:r>
              <a:rPr sz="1700" b="1" spc="-5" dirty="0">
                <a:latin typeface="Tahoma"/>
                <a:cs typeface="Tahoma"/>
              </a:rPr>
              <a:t>Exception; </a:t>
            </a:r>
            <a:r>
              <a:rPr sz="1700" spc="-5" dirty="0">
                <a:latin typeface="Tahoma"/>
                <a:cs typeface="Tahoma"/>
              </a:rPr>
              <a:t>So you </a:t>
            </a:r>
            <a:r>
              <a:rPr sz="1700" dirty="0">
                <a:latin typeface="Tahoma"/>
                <a:cs typeface="Tahoma"/>
              </a:rPr>
              <a:t>can </a:t>
            </a:r>
            <a:r>
              <a:rPr sz="1700" spc="-10" dirty="0">
                <a:latin typeface="Tahoma"/>
                <a:cs typeface="Tahoma"/>
              </a:rPr>
              <a:t>simply </a:t>
            </a:r>
            <a:r>
              <a:rPr sz="1700" spc="-5" dirty="0">
                <a:latin typeface="Tahoma"/>
                <a:cs typeface="Tahoma"/>
              </a:rPr>
              <a:t>implement above  interface </a:t>
            </a:r>
            <a:r>
              <a:rPr sz="1700" dirty="0">
                <a:latin typeface="Tahoma"/>
                <a:cs typeface="Tahoma"/>
              </a:rPr>
              <a:t>and </a:t>
            </a:r>
            <a:r>
              <a:rPr sz="1700" spc="-5" dirty="0">
                <a:latin typeface="Tahoma"/>
                <a:cs typeface="Tahoma"/>
              </a:rPr>
              <a:t>initialization work </a:t>
            </a:r>
            <a:r>
              <a:rPr sz="1700" dirty="0">
                <a:latin typeface="Tahoma"/>
                <a:cs typeface="Tahoma"/>
              </a:rPr>
              <a:t>can </a:t>
            </a:r>
            <a:r>
              <a:rPr sz="1700" spc="-5" dirty="0">
                <a:latin typeface="Tahoma"/>
                <a:cs typeface="Tahoma"/>
              </a:rPr>
              <a:t>be done </a:t>
            </a:r>
            <a:r>
              <a:rPr sz="1700" spc="-10" dirty="0">
                <a:latin typeface="Tahoma"/>
                <a:cs typeface="Tahoma"/>
              </a:rPr>
              <a:t>inside </a:t>
            </a:r>
            <a:r>
              <a:rPr sz="1800" i="1" spc="-50" dirty="0">
                <a:latin typeface="Tahoma"/>
                <a:cs typeface="Tahoma"/>
              </a:rPr>
              <a:t>afterPropertiesSet() </a:t>
            </a:r>
            <a:r>
              <a:rPr sz="1700" dirty="0">
                <a:latin typeface="Tahoma"/>
                <a:cs typeface="Tahoma"/>
              </a:rPr>
              <a:t>method as</a:t>
            </a:r>
            <a:r>
              <a:rPr sz="1700" spc="200" dirty="0">
                <a:latin typeface="Tahoma"/>
                <a:cs typeface="Tahoma"/>
              </a:rPr>
              <a:t> </a:t>
            </a:r>
            <a:r>
              <a:rPr sz="1700" spc="-10" dirty="0">
                <a:latin typeface="Tahoma"/>
                <a:cs typeface="Tahoma"/>
              </a:rPr>
              <a:t>follows:</a:t>
            </a: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Tahoma"/>
              <a:cs typeface="Tahoma"/>
            </a:endParaRPr>
          </a:p>
          <a:p>
            <a:pPr marL="104139" marR="2736215">
              <a:lnSpc>
                <a:spcPct val="100000"/>
              </a:lnSpc>
            </a:pPr>
            <a:r>
              <a:rPr sz="1700" b="1" spc="-5" dirty="0">
                <a:latin typeface="Tahoma"/>
                <a:cs typeface="Tahoma"/>
              </a:rPr>
              <a:t>public class ExampleBean </a:t>
            </a:r>
            <a:r>
              <a:rPr sz="1700" b="1" dirty="0">
                <a:solidFill>
                  <a:srgbClr val="C00000"/>
                </a:solidFill>
                <a:latin typeface="Tahoma"/>
                <a:cs typeface="Tahoma"/>
              </a:rPr>
              <a:t>implements InitializingBean </a:t>
            </a:r>
            <a:r>
              <a:rPr sz="1700" b="1" dirty="0">
                <a:latin typeface="Tahoma"/>
                <a:cs typeface="Tahoma"/>
              </a:rPr>
              <a:t>{  </a:t>
            </a:r>
            <a:r>
              <a:rPr sz="1700" b="1" spc="-5" dirty="0">
                <a:latin typeface="Tahoma"/>
                <a:cs typeface="Tahoma"/>
              </a:rPr>
              <a:t>public </a:t>
            </a:r>
            <a:r>
              <a:rPr sz="1700" b="1" dirty="0">
                <a:latin typeface="Tahoma"/>
                <a:cs typeface="Tahoma"/>
              </a:rPr>
              <a:t>void </a:t>
            </a:r>
            <a:r>
              <a:rPr sz="1700" b="1" spc="-5" dirty="0">
                <a:latin typeface="Tahoma"/>
                <a:cs typeface="Tahoma"/>
              </a:rPr>
              <a:t>afterPropertiesSet() </a:t>
            </a:r>
            <a:r>
              <a:rPr sz="1700" b="1" dirty="0">
                <a:latin typeface="Tahoma"/>
                <a:cs typeface="Tahoma"/>
              </a:rPr>
              <a:t>{</a:t>
            </a:r>
            <a:endParaRPr sz="1700">
              <a:latin typeface="Tahoma"/>
              <a:cs typeface="Tahoma"/>
            </a:endParaRPr>
          </a:p>
          <a:p>
            <a:pPr marL="307975">
              <a:lnSpc>
                <a:spcPts val="2050"/>
              </a:lnSpc>
            </a:pPr>
            <a:r>
              <a:rPr sz="1800" i="1" spc="-40" dirty="0">
                <a:latin typeface="Tahoma"/>
                <a:cs typeface="Tahoma"/>
              </a:rPr>
              <a:t>// </a:t>
            </a:r>
            <a:r>
              <a:rPr sz="1800" i="1" spc="-60" dirty="0">
                <a:latin typeface="Tahoma"/>
                <a:cs typeface="Tahoma"/>
              </a:rPr>
              <a:t>do some </a:t>
            </a:r>
            <a:r>
              <a:rPr sz="1800" i="1" spc="-45" dirty="0">
                <a:latin typeface="Tahoma"/>
                <a:cs typeface="Tahoma"/>
              </a:rPr>
              <a:t>initialization</a:t>
            </a:r>
            <a:r>
              <a:rPr sz="1800" i="1" spc="45" dirty="0">
                <a:latin typeface="Tahoma"/>
                <a:cs typeface="Tahoma"/>
              </a:rPr>
              <a:t> </a:t>
            </a:r>
            <a:r>
              <a:rPr sz="1800" i="1" spc="-60" dirty="0">
                <a:latin typeface="Tahoma"/>
                <a:cs typeface="Tahoma"/>
              </a:rPr>
              <a:t>work</a:t>
            </a:r>
            <a:endParaRPr sz="1800">
              <a:latin typeface="Tahoma"/>
              <a:cs typeface="Tahoma"/>
            </a:endParaRPr>
          </a:p>
          <a:p>
            <a:pPr marL="104139">
              <a:lnSpc>
                <a:spcPts val="2030"/>
              </a:lnSpc>
            </a:pPr>
            <a:r>
              <a:rPr sz="1700" b="1" dirty="0">
                <a:latin typeface="Tahoma"/>
                <a:cs typeface="Tahoma"/>
              </a:rPr>
              <a:t>}</a:t>
            </a:r>
            <a:endParaRPr sz="17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</a:pPr>
            <a:r>
              <a:rPr sz="1700" b="1" dirty="0">
                <a:latin typeface="Tahoma"/>
                <a:cs typeface="Tahoma"/>
              </a:rPr>
              <a:t>}</a:t>
            </a:r>
            <a:endParaRPr sz="17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  <a:spcBef>
                <a:spcPts val="1255"/>
              </a:spcBef>
            </a:pPr>
            <a:r>
              <a:rPr sz="2000" i="1" spc="-10" dirty="0">
                <a:latin typeface="Carlito"/>
                <a:cs typeface="Carlito"/>
              </a:rPr>
              <a:t>Alternatively, </a:t>
            </a:r>
            <a:r>
              <a:rPr sz="2000" i="1" spc="-45" dirty="0">
                <a:latin typeface="Carlito"/>
                <a:cs typeface="Carlito"/>
              </a:rPr>
              <a:t>We </a:t>
            </a:r>
            <a:r>
              <a:rPr sz="2000" i="1" spc="-10" dirty="0">
                <a:latin typeface="Carlito"/>
                <a:cs typeface="Carlito"/>
              </a:rPr>
              <a:t>can </a:t>
            </a:r>
            <a:r>
              <a:rPr sz="2000" i="1" spc="-5" dirty="0">
                <a:latin typeface="Carlito"/>
                <a:cs typeface="Carlito"/>
              </a:rPr>
              <a:t>provide </a:t>
            </a:r>
            <a:r>
              <a:rPr sz="2000" i="1" dirty="0">
                <a:latin typeface="Carlito"/>
                <a:cs typeface="Carlito"/>
              </a:rPr>
              <a:t>the </a:t>
            </a:r>
            <a:r>
              <a:rPr sz="2000" i="1" spc="-5" dirty="0">
                <a:latin typeface="Carlito"/>
                <a:cs typeface="Carlito"/>
              </a:rPr>
              <a:t>information in XML-based configuration</a:t>
            </a:r>
            <a:r>
              <a:rPr sz="2000" i="1" spc="-10" dirty="0">
                <a:latin typeface="Carlito"/>
                <a:cs typeface="Carlito"/>
              </a:rPr>
              <a:t> metadata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710"/>
              </a:spcBef>
            </a:pPr>
            <a:r>
              <a:rPr sz="1800" dirty="0">
                <a:latin typeface="Arial"/>
                <a:cs typeface="Arial"/>
              </a:rPr>
              <a:t>In </a:t>
            </a:r>
            <a:r>
              <a:rPr sz="1800" spc="-5" dirty="0">
                <a:latin typeface="Arial"/>
                <a:cs typeface="Arial"/>
              </a:rPr>
              <a:t>the case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5" dirty="0">
                <a:latin typeface="Arial"/>
                <a:cs typeface="Arial"/>
              </a:rPr>
              <a:t>XML-based configuration metadata, </a:t>
            </a:r>
            <a:r>
              <a:rPr sz="1800" spc="-10" dirty="0">
                <a:latin typeface="Arial"/>
                <a:cs typeface="Arial"/>
              </a:rPr>
              <a:t>you </a:t>
            </a:r>
            <a:r>
              <a:rPr sz="1800" spc="-5" dirty="0">
                <a:latin typeface="Arial"/>
                <a:cs typeface="Arial"/>
              </a:rPr>
              <a:t>can use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b="1" spc="-5" dirty="0">
                <a:latin typeface="Arial"/>
                <a:cs typeface="Arial"/>
              </a:rPr>
              <a:t>init-method </a:t>
            </a:r>
            <a:r>
              <a:rPr sz="1800" spc="-5" dirty="0">
                <a:latin typeface="Arial"/>
                <a:cs typeface="Arial"/>
              </a:rPr>
              <a:t>attribute 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specify </a:t>
            </a:r>
            <a:r>
              <a:rPr sz="1800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name </a:t>
            </a:r>
            <a:r>
              <a:rPr sz="1800" dirty="0">
                <a:latin typeface="Arial"/>
                <a:cs typeface="Arial"/>
              </a:rPr>
              <a:t>of the </a:t>
            </a:r>
            <a:r>
              <a:rPr sz="1800" spc="-5" dirty="0">
                <a:latin typeface="Arial"/>
                <a:cs typeface="Arial"/>
              </a:rPr>
              <a:t>method that has a void no-argument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signature.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Arial"/>
                <a:cs typeface="Arial"/>
              </a:rPr>
              <a:t>For</a:t>
            </a:r>
            <a:r>
              <a:rPr sz="1800" i="1" spc="-5" dirty="0">
                <a:latin typeface="Arial"/>
                <a:cs typeface="Arial"/>
              </a:rPr>
              <a:t> example: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87"/>
                </a:solidFill>
                <a:latin typeface="Arial"/>
                <a:cs typeface="Arial"/>
              </a:rPr>
              <a:t>&lt;bean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id</a:t>
            </a:r>
            <a:r>
              <a:rPr sz="1800" spc="-5" dirty="0">
                <a:solidFill>
                  <a:srgbClr val="6666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</a:rPr>
              <a:t>"exampleBean"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class</a:t>
            </a:r>
            <a:r>
              <a:rPr sz="1800" spc="-5" dirty="0">
                <a:solidFill>
                  <a:srgbClr val="6666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</a:rPr>
              <a:t>"examples.ExampleBean"</a:t>
            </a:r>
            <a:r>
              <a:rPr sz="1800" spc="100" dirty="0">
                <a:solidFill>
                  <a:srgbClr val="0087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7E0054"/>
                </a:solidFill>
                <a:latin typeface="Arial"/>
                <a:cs typeface="Arial"/>
              </a:rPr>
              <a:t>init-method</a:t>
            </a:r>
            <a:r>
              <a:rPr sz="1800" b="1" dirty="0">
                <a:solidFill>
                  <a:srgbClr val="666600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008700"/>
                </a:solidFill>
                <a:latin typeface="Arial"/>
                <a:cs typeface="Arial"/>
              </a:rPr>
              <a:t>"init"</a:t>
            </a:r>
            <a:r>
              <a:rPr sz="1800" b="1" dirty="0">
                <a:solidFill>
                  <a:srgbClr val="000087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Arial"/>
                <a:cs typeface="Arial"/>
              </a:rPr>
              <a:t>Following is </a:t>
            </a:r>
            <a:r>
              <a:rPr sz="1800" i="1" dirty="0">
                <a:latin typeface="Arial"/>
                <a:cs typeface="Arial"/>
              </a:rPr>
              <a:t>the </a:t>
            </a:r>
            <a:r>
              <a:rPr sz="1800" i="1" spc="-5" dirty="0">
                <a:latin typeface="Arial"/>
                <a:cs typeface="Arial"/>
              </a:rPr>
              <a:t>class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definition: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0087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solidFill>
                  <a:srgbClr val="000087"/>
                </a:solidFill>
                <a:latin typeface="Arial"/>
                <a:cs typeface="Arial"/>
              </a:rPr>
              <a:t>class </a:t>
            </a: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ExampleBean </a:t>
            </a:r>
            <a:r>
              <a:rPr sz="1800" dirty="0">
                <a:solidFill>
                  <a:srgbClr val="666600"/>
                </a:solidFill>
                <a:latin typeface="Arial"/>
                <a:cs typeface="Arial"/>
              </a:rPr>
              <a:t>{ </a:t>
            </a:r>
            <a:r>
              <a:rPr sz="1800" spc="-5" dirty="0">
                <a:solidFill>
                  <a:srgbClr val="000087"/>
                </a:solidFill>
                <a:latin typeface="Arial"/>
                <a:cs typeface="Arial"/>
              </a:rPr>
              <a:t>public void </a:t>
            </a:r>
            <a:r>
              <a:rPr sz="1800" spc="-5" dirty="0">
                <a:latin typeface="Arial"/>
                <a:cs typeface="Arial"/>
              </a:rPr>
              <a:t>init</a:t>
            </a:r>
            <a:r>
              <a:rPr sz="1800" spc="-5" dirty="0">
                <a:solidFill>
                  <a:srgbClr val="666600"/>
                </a:solidFill>
                <a:latin typeface="Arial"/>
                <a:cs typeface="Arial"/>
              </a:rPr>
              <a:t>() </a:t>
            </a:r>
            <a:r>
              <a:rPr sz="1800" dirty="0">
                <a:solidFill>
                  <a:srgbClr val="666600"/>
                </a:solidFill>
                <a:latin typeface="Arial"/>
                <a:cs typeface="Arial"/>
              </a:rPr>
              <a:t>{ </a:t>
            </a:r>
            <a:r>
              <a:rPr sz="1800" dirty="0">
                <a:solidFill>
                  <a:srgbClr val="870000"/>
                </a:solidFill>
                <a:latin typeface="Arial"/>
                <a:cs typeface="Arial"/>
              </a:rPr>
              <a:t>// </a:t>
            </a:r>
            <a:r>
              <a:rPr sz="1800" spc="-5" dirty="0">
                <a:solidFill>
                  <a:srgbClr val="870000"/>
                </a:solidFill>
                <a:latin typeface="Arial"/>
                <a:cs typeface="Arial"/>
              </a:rPr>
              <a:t>do some initialization </a:t>
            </a:r>
            <a:r>
              <a:rPr sz="1800" spc="-15" dirty="0">
                <a:solidFill>
                  <a:srgbClr val="870000"/>
                </a:solidFill>
                <a:latin typeface="Arial"/>
                <a:cs typeface="Arial"/>
              </a:rPr>
              <a:t>work </a:t>
            </a:r>
            <a:r>
              <a:rPr sz="1800" dirty="0">
                <a:solidFill>
                  <a:srgbClr val="666600"/>
                </a:solidFill>
                <a:latin typeface="Arial"/>
                <a:cs typeface="Arial"/>
              </a:rPr>
              <a:t>}</a:t>
            </a:r>
            <a:r>
              <a:rPr sz="1800" spc="215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666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0" y="548640"/>
                </a:moveTo>
                <a:lnTo>
                  <a:pt x="9144000" y="548640"/>
                </a:lnTo>
                <a:lnTo>
                  <a:pt x="914400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9552" y="0"/>
            <a:ext cx="4104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Destruction</a:t>
            </a:r>
            <a:r>
              <a:rPr sz="3600" spc="-40" dirty="0"/>
              <a:t> </a:t>
            </a:r>
            <a:r>
              <a:rPr sz="3600" spc="-5" dirty="0"/>
              <a:t>Callbacks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4216908"/>
            <a:ext cx="9144000" cy="2013585"/>
          </a:xfrm>
          <a:custGeom>
            <a:avLst/>
            <a:gdLst/>
            <a:ahLst/>
            <a:cxnLst/>
            <a:rect l="l" t="t" r="r" b="b"/>
            <a:pathLst>
              <a:path w="9144000" h="2013585">
                <a:moveTo>
                  <a:pt x="9144000" y="0"/>
                </a:moveTo>
                <a:lnTo>
                  <a:pt x="0" y="0"/>
                </a:lnTo>
                <a:lnTo>
                  <a:pt x="0" y="2013204"/>
                </a:lnTo>
                <a:lnTo>
                  <a:pt x="9144000" y="2013204"/>
                </a:lnTo>
                <a:lnTo>
                  <a:pt x="9144000" y="0"/>
                </a:lnTo>
                <a:close/>
              </a:path>
            </a:pathLst>
          </a:custGeom>
          <a:solidFill>
            <a:srgbClr val="D2C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548640"/>
            <a:ext cx="9144000" cy="3537585"/>
            <a:chOff x="0" y="548640"/>
            <a:chExt cx="9144000" cy="3537585"/>
          </a:xfrm>
        </p:grpSpPr>
        <p:sp>
          <p:nvSpPr>
            <p:cNvPr id="6" name="object 6"/>
            <p:cNvSpPr/>
            <p:nvPr/>
          </p:nvSpPr>
          <p:spPr>
            <a:xfrm>
              <a:off x="0" y="548640"/>
              <a:ext cx="9144000" cy="3139440"/>
            </a:xfrm>
            <a:custGeom>
              <a:avLst/>
              <a:gdLst/>
              <a:ahLst/>
              <a:cxnLst/>
              <a:rect l="l" t="t" r="r" b="b"/>
              <a:pathLst>
                <a:path w="9144000" h="3139440">
                  <a:moveTo>
                    <a:pt x="9144000" y="0"/>
                  </a:moveTo>
                  <a:lnTo>
                    <a:pt x="0" y="0"/>
                  </a:lnTo>
                  <a:lnTo>
                    <a:pt x="0" y="3139439"/>
                  </a:lnTo>
                  <a:lnTo>
                    <a:pt x="9144000" y="313943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6C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685032"/>
              <a:ext cx="8848725" cy="401320"/>
            </a:xfrm>
            <a:custGeom>
              <a:avLst/>
              <a:gdLst/>
              <a:ahLst/>
              <a:cxnLst/>
              <a:rect l="l" t="t" r="r" b="b"/>
              <a:pathLst>
                <a:path w="8848725" h="401320">
                  <a:moveTo>
                    <a:pt x="8848344" y="0"/>
                  </a:moveTo>
                  <a:lnTo>
                    <a:pt x="0" y="0"/>
                  </a:lnTo>
                  <a:lnTo>
                    <a:pt x="0" y="400812"/>
                  </a:lnTo>
                  <a:lnTo>
                    <a:pt x="8848344" y="400812"/>
                  </a:lnTo>
                  <a:lnTo>
                    <a:pt x="8848344" y="0"/>
                  </a:lnTo>
                  <a:close/>
                </a:path>
              </a:pathLst>
            </a:custGeom>
            <a:solidFill>
              <a:srgbClr val="E1BA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-12700" y="580390"/>
            <a:ext cx="9022715" cy="555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435609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b="1" spc="-5" dirty="0">
                <a:latin typeface="Tahoma"/>
                <a:cs typeface="Tahoma"/>
              </a:rPr>
              <a:t>org.springframework.beans.factory.DisposableBean </a:t>
            </a:r>
            <a:r>
              <a:rPr sz="1800" spc="-5" dirty="0">
                <a:latin typeface="Tahoma"/>
                <a:cs typeface="Tahoma"/>
              </a:rPr>
              <a:t>interface specifies </a:t>
            </a:r>
            <a:r>
              <a:rPr sz="1800" dirty="0">
                <a:latin typeface="Tahoma"/>
                <a:cs typeface="Tahoma"/>
              </a:rPr>
              <a:t>a  </a:t>
            </a:r>
            <a:r>
              <a:rPr sz="1800" spc="-5" dirty="0">
                <a:latin typeface="Tahoma"/>
                <a:cs typeface="Tahoma"/>
              </a:rPr>
              <a:t>single method: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void </a:t>
            </a:r>
            <a:r>
              <a:rPr sz="1800" b="1" spc="-5" dirty="0">
                <a:latin typeface="Tahoma"/>
                <a:cs typeface="Tahoma"/>
              </a:rPr>
              <a:t>destroy() throws Exception; </a:t>
            </a:r>
            <a:r>
              <a:rPr sz="1800" dirty="0">
                <a:latin typeface="Tahoma"/>
                <a:cs typeface="Tahoma"/>
              </a:rPr>
              <a:t>So </a:t>
            </a:r>
            <a:r>
              <a:rPr sz="1800" spc="-10" dirty="0">
                <a:latin typeface="Tahoma"/>
                <a:cs typeface="Tahoma"/>
              </a:rPr>
              <a:t>you </a:t>
            </a:r>
            <a:r>
              <a:rPr sz="1800" spc="-5" dirty="0">
                <a:latin typeface="Tahoma"/>
                <a:cs typeface="Tahoma"/>
              </a:rPr>
              <a:t>can </a:t>
            </a:r>
            <a:r>
              <a:rPr sz="1800" spc="-10" dirty="0">
                <a:latin typeface="Tahoma"/>
                <a:cs typeface="Tahoma"/>
              </a:rPr>
              <a:t>simply </a:t>
            </a:r>
            <a:r>
              <a:rPr sz="1800" spc="-5" dirty="0">
                <a:latin typeface="Tahoma"/>
                <a:cs typeface="Tahoma"/>
              </a:rPr>
              <a:t>implement above interface</a:t>
            </a:r>
            <a:r>
              <a:rPr sz="1800" spc="1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finalization work can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5" dirty="0">
                <a:latin typeface="Tahoma"/>
                <a:cs typeface="Tahoma"/>
              </a:rPr>
              <a:t>done inside destroy() method </a:t>
            </a:r>
            <a:r>
              <a:rPr sz="1800" dirty="0">
                <a:latin typeface="Tahoma"/>
                <a:cs typeface="Tahoma"/>
              </a:rPr>
              <a:t>as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follows: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104139" marR="2450465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public class ExampleBean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implements </a:t>
            </a:r>
            <a:r>
              <a:rPr sz="1800" b="1" spc="-5" dirty="0">
                <a:solidFill>
                  <a:srgbClr val="C00000"/>
                </a:solidFill>
                <a:latin typeface="Tahoma"/>
                <a:cs typeface="Tahoma"/>
              </a:rPr>
              <a:t>DisposableBean </a:t>
            </a:r>
            <a:r>
              <a:rPr sz="1800" b="1" dirty="0">
                <a:latin typeface="Tahoma"/>
                <a:cs typeface="Tahoma"/>
              </a:rPr>
              <a:t>{  </a:t>
            </a:r>
            <a:r>
              <a:rPr sz="1800" b="1" spc="-5" dirty="0">
                <a:latin typeface="Tahoma"/>
                <a:cs typeface="Tahoma"/>
              </a:rPr>
              <a:t>public </a:t>
            </a:r>
            <a:r>
              <a:rPr sz="1800" b="1" dirty="0">
                <a:latin typeface="Tahoma"/>
                <a:cs typeface="Tahoma"/>
              </a:rPr>
              <a:t>void </a:t>
            </a:r>
            <a:r>
              <a:rPr sz="1800" b="1" spc="-5" dirty="0">
                <a:latin typeface="Tahoma"/>
                <a:cs typeface="Tahoma"/>
              </a:rPr>
              <a:t>destroy()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</a:pPr>
            <a:r>
              <a:rPr sz="1800" b="1" spc="-5" dirty="0">
                <a:latin typeface="Tahoma"/>
                <a:cs typeface="Tahoma"/>
              </a:rPr>
              <a:t>// do </a:t>
            </a:r>
            <a:r>
              <a:rPr sz="1800" b="1" dirty="0">
                <a:latin typeface="Tahoma"/>
                <a:cs typeface="Tahoma"/>
              </a:rPr>
              <a:t>some </a:t>
            </a:r>
            <a:r>
              <a:rPr sz="1800" b="1" spc="-5" dirty="0">
                <a:latin typeface="Tahoma"/>
                <a:cs typeface="Tahoma"/>
              </a:rPr>
              <a:t>destruction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work</a:t>
            </a:r>
            <a:endParaRPr sz="18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104139">
              <a:lnSpc>
                <a:spcPct val="100000"/>
              </a:lnSpc>
              <a:spcBef>
                <a:spcPts val="830"/>
              </a:spcBef>
            </a:pPr>
            <a:r>
              <a:rPr sz="2000" spc="-20" dirty="0">
                <a:latin typeface="Carlito"/>
                <a:cs typeface="Carlito"/>
              </a:rPr>
              <a:t>Alternatively, </a:t>
            </a:r>
            <a:r>
              <a:rPr sz="2000" spc="-35" dirty="0">
                <a:latin typeface="Carlito"/>
                <a:cs typeface="Carlito"/>
              </a:rPr>
              <a:t>We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10" dirty="0">
                <a:latin typeface="Carlito"/>
                <a:cs typeface="Carlito"/>
              </a:rPr>
              <a:t>provide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information </a:t>
            </a:r>
            <a:r>
              <a:rPr sz="2000" dirty="0">
                <a:latin typeface="Carlito"/>
                <a:cs typeface="Carlito"/>
              </a:rPr>
              <a:t>in </a:t>
            </a:r>
            <a:r>
              <a:rPr sz="2000" spc="-5" dirty="0">
                <a:latin typeface="Carlito"/>
                <a:cs typeface="Carlito"/>
              </a:rPr>
              <a:t>XML-based </a:t>
            </a:r>
            <a:r>
              <a:rPr sz="2000" spc="-10" dirty="0">
                <a:latin typeface="Carlito"/>
                <a:cs typeface="Carlito"/>
              </a:rPr>
              <a:t>configuration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metadata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039"/>
              </a:lnSpc>
              <a:spcBef>
                <a:spcPts val="1580"/>
              </a:spcBef>
            </a:pPr>
            <a:r>
              <a:rPr sz="1700" b="1" dirty="0">
                <a:latin typeface="Arial"/>
                <a:cs typeface="Arial"/>
              </a:rPr>
              <a:t>&lt;bean id="exampleBean" class="examples.ExampleBean"</a:t>
            </a:r>
            <a:r>
              <a:rPr sz="1700" b="1" spc="-50" dirty="0"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6F2F9F"/>
                </a:solidFill>
                <a:latin typeface="Arial"/>
                <a:cs typeface="Arial"/>
              </a:rPr>
              <a:t>destroy-metho</a:t>
            </a:r>
            <a:r>
              <a:rPr sz="1700" b="1" dirty="0">
                <a:latin typeface="Arial"/>
                <a:cs typeface="Arial"/>
              </a:rPr>
              <a:t>d="destroy"/&gt;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1800" i="1" spc="-5" dirty="0">
                <a:latin typeface="Arial"/>
                <a:cs typeface="Arial"/>
              </a:rPr>
              <a:t>Following is </a:t>
            </a:r>
            <a:r>
              <a:rPr sz="1800" i="1" dirty="0">
                <a:latin typeface="Arial"/>
                <a:cs typeface="Arial"/>
              </a:rPr>
              <a:t>the </a:t>
            </a:r>
            <a:r>
              <a:rPr sz="1800" i="1" spc="-5" dirty="0">
                <a:latin typeface="Arial"/>
                <a:cs typeface="Arial"/>
              </a:rPr>
              <a:t>class</a:t>
            </a:r>
            <a:r>
              <a:rPr sz="1800" i="1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definition: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public </a:t>
            </a:r>
            <a:r>
              <a:rPr sz="1800" b="1" spc="-5" dirty="0">
                <a:latin typeface="Arial"/>
                <a:cs typeface="Arial"/>
              </a:rPr>
              <a:t>class ExampleBean 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public </a:t>
            </a:r>
            <a:r>
              <a:rPr sz="1800" b="1" spc="-10" dirty="0">
                <a:latin typeface="Arial"/>
                <a:cs typeface="Arial"/>
              </a:rPr>
              <a:t>void </a:t>
            </a:r>
            <a:r>
              <a:rPr sz="1800" b="1" spc="-5" dirty="0">
                <a:latin typeface="Arial"/>
                <a:cs typeface="Arial"/>
              </a:rPr>
              <a:t>destroy()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latin typeface="Arial"/>
                <a:cs typeface="Arial"/>
              </a:rPr>
              <a:t>// </a:t>
            </a:r>
            <a:r>
              <a:rPr sz="1800" i="1" spc="-5" dirty="0">
                <a:latin typeface="Arial"/>
                <a:cs typeface="Arial"/>
              </a:rPr>
              <a:t>do some closure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0" y="620267"/>
                </a:ln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3156" y="0"/>
            <a:ext cx="87007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Customizing </a:t>
            </a:r>
            <a:r>
              <a:rPr sz="2800" dirty="0"/>
              <a:t>beans </a:t>
            </a:r>
            <a:r>
              <a:rPr sz="2800" spc="-5" dirty="0"/>
              <a:t>with</a:t>
            </a:r>
            <a:r>
              <a:rPr sz="2800" spc="-85" dirty="0"/>
              <a:t> </a:t>
            </a:r>
            <a:r>
              <a:rPr sz="2800" spc="-10" dirty="0"/>
              <a:t>BeanPostProcessor</a:t>
            </a:r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251459" y="981455"/>
            <a:ext cx="8552688" cy="3887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97010" cy="620395"/>
          </a:xfrm>
          <a:custGeom>
            <a:avLst/>
            <a:gdLst/>
            <a:ahLst/>
            <a:cxnLst/>
            <a:rect l="l" t="t" r="r" b="b"/>
            <a:pathLst>
              <a:path w="9097010" h="620395">
                <a:moveTo>
                  <a:pt x="9096756" y="0"/>
                </a:moveTo>
                <a:lnTo>
                  <a:pt x="0" y="0"/>
                </a:lnTo>
                <a:lnTo>
                  <a:pt x="0" y="620267"/>
                </a:lnTo>
                <a:lnTo>
                  <a:pt x="9096756" y="620267"/>
                </a:lnTo>
                <a:lnTo>
                  <a:pt x="909675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476" y="28194"/>
            <a:ext cx="733488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Customizing </a:t>
            </a:r>
            <a:r>
              <a:rPr sz="2000" spc="-5" dirty="0"/>
              <a:t>beans with</a:t>
            </a:r>
            <a:r>
              <a:rPr sz="2000" spc="10" dirty="0"/>
              <a:t> </a:t>
            </a:r>
            <a:r>
              <a:rPr sz="2000" spc="-10" dirty="0"/>
              <a:t>BeanPostProcessor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3565" y="1282446"/>
            <a:ext cx="851217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bean </a:t>
            </a:r>
            <a:r>
              <a:rPr sz="2400" spc="-15" dirty="0">
                <a:latin typeface="Carlito"/>
                <a:cs typeface="Carlito"/>
              </a:rPr>
              <a:t>post </a:t>
            </a:r>
            <a:r>
              <a:rPr sz="2400" spc="-10" dirty="0">
                <a:latin typeface="Carlito"/>
                <a:cs typeface="Carlito"/>
              </a:rPr>
              <a:t>processor allows </a:t>
            </a:r>
            <a:r>
              <a:rPr sz="2400" b="1" dirty="0">
                <a:latin typeface="Carlito"/>
                <a:cs typeface="Carlito"/>
              </a:rPr>
              <a:t>additional </a:t>
            </a:r>
            <a:r>
              <a:rPr sz="2400" b="1" spc="-5" dirty="0">
                <a:latin typeface="Carlito"/>
                <a:cs typeface="Carlito"/>
              </a:rPr>
              <a:t>processing </a:t>
            </a:r>
            <a:r>
              <a:rPr sz="2400" b="1" spc="-15" dirty="0">
                <a:latin typeface="Carlito"/>
                <a:cs typeface="Carlito"/>
              </a:rPr>
              <a:t>before </a:t>
            </a:r>
            <a:r>
              <a:rPr sz="2400" b="1" dirty="0">
                <a:latin typeface="Carlito"/>
                <a:cs typeface="Carlito"/>
              </a:rPr>
              <a:t>and </a:t>
            </a:r>
            <a:r>
              <a:rPr sz="2400" b="1" spc="-15" dirty="0">
                <a:latin typeface="Carlito"/>
                <a:cs typeface="Carlito"/>
              </a:rPr>
              <a:t>after  </a:t>
            </a:r>
            <a:r>
              <a:rPr sz="2400" b="1" spc="-5" dirty="0">
                <a:latin typeface="Carlito"/>
                <a:cs typeface="Carlito"/>
              </a:rPr>
              <a:t>the </a:t>
            </a:r>
            <a:r>
              <a:rPr sz="2400" b="1" dirty="0">
                <a:latin typeface="Carlito"/>
                <a:cs typeface="Carlito"/>
              </a:rPr>
              <a:t>bean </a:t>
            </a:r>
            <a:r>
              <a:rPr sz="2400" b="1" spc="-10" dirty="0">
                <a:latin typeface="Carlito"/>
                <a:cs typeface="Carlito"/>
              </a:rPr>
              <a:t>initialization </a:t>
            </a:r>
            <a:r>
              <a:rPr sz="2400" b="1" spc="-5" dirty="0">
                <a:latin typeface="Carlito"/>
                <a:cs typeface="Carlito"/>
              </a:rPr>
              <a:t>callback method</a:t>
            </a:r>
            <a:r>
              <a:rPr sz="2400" spc="-5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140335">
              <a:lnSpc>
                <a:spcPct val="100000"/>
              </a:lnSpc>
            </a:pPr>
            <a:r>
              <a:rPr sz="2400" spc="-30" dirty="0">
                <a:latin typeface="Carlito"/>
                <a:cs typeface="Carlito"/>
              </a:rPr>
              <a:t>Typically, </a:t>
            </a:r>
            <a:r>
              <a:rPr sz="2400" spc="-5" dirty="0">
                <a:latin typeface="Carlito"/>
                <a:cs typeface="Carlito"/>
              </a:rPr>
              <a:t>bean </a:t>
            </a:r>
            <a:r>
              <a:rPr sz="2400" spc="-15" dirty="0">
                <a:latin typeface="Carlito"/>
                <a:cs typeface="Carlito"/>
              </a:rPr>
              <a:t>post processors are </a:t>
            </a:r>
            <a:r>
              <a:rPr sz="2400" b="1" dirty="0">
                <a:latin typeface="Carlito"/>
                <a:cs typeface="Carlito"/>
              </a:rPr>
              <a:t>used </a:t>
            </a:r>
            <a:r>
              <a:rPr sz="2400" b="1" spc="-15" dirty="0">
                <a:latin typeface="Carlito"/>
                <a:cs typeface="Carlito"/>
              </a:rPr>
              <a:t>for </a:t>
            </a:r>
            <a:r>
              <a:rPr sz="2400" b="1" spc="-5" dirty="0">
                <a:latin typeface="Carlito"/>
                <a:cs typeface="Carlito"/>
              </a:rPr>
              <a:t>checking the </a:t>
            </a:r>
            <a:r>
              <a:rPr sz="2400" b="1" spc="-10" dirty="0">
                <a:latin typeface="Carlito"/>
                <a:cs typeface="Carlito"/>
              </a:rPr>
              <a:t>validity </a:t>
            </a:r>
            <a:r>
              <a:rPr sz="2400" b="1" dirty="0">
                <a:latin typeface="Carlito"/>
                <a:cs typeface="Carlito"/>
              </a:rPr>
              <a:t>of  bean </a:t>
            </a:r>
            <a:r>
              <a:rPr sz="2400" b="1" spc="-5" dirty="0">
                <a:latin typeface="Carlito"/>
                <a:cs typeface="Carlito"/>
              </a:rPr>
              <a:t>properties </a:t>
            </a:r>
            <a:r>
              <a:rPr sz="2400" b="1" dirty="0">
                <a:latin typeface="Carlito"/>
                <a:cs typeface="Carlito"/>
              </a:rPr>
              <a:t>or </a:t>
            </a:r>
            <a:r>
              <a:rPr sz="2400" b="1" spc="-10" dirty="0">
                <a:latin typeface="Carlito"/>
                <a:cs typeface="Carlito"/>
              </a:rPr>
              <a:t>altering </a:t>
            </a:r>
            <a:r>
              <a:rPr sz="2400" b="1" spc="-5" dirty="0">
                <a:latin typeface="Carlito"/>
                <a:cs typeface="Carlito"/>
              </a:rPr>
              <a:t>bean properties according </a:t>
            </a:r>
            <a:r>
              <a:rPr sz="2400" b="1" spc="-15" dirty="0">
                <a:latin typeface="Carlito"/>
                <a:cs typeface="Carlito"/>
              </a:rPr>
              <a:t>to </a:t>
            </a:r>
            <a:r>
              <a:rPr sz="2400" b="1" spc="-5" dirty="0">
                <a:latin typeface="Carlito"/>
                <a:cs typeface="Carlito"/>
              </a:rPr>
              <a:t>certain  </a:t>
            </a:r>
            <a:r>
              <a:rPr sz="2400" b="1" spc="-10" dirty="0">
                <a:latin typeface="Carlito"/>
                <a:cs typeface="Carlito"/>
              </a:rPr>
              <a:t>criteria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rlito"/>
                <a:cs typeface="Carlito"/>
              </a:rPr>
              <a:t>ApplicationContext automatically </a:t>
            </a:r>
            <a:r>
              <a:rPr sz="2400" spc="-5" dirty="0">
                <a:latin typeface="Carlito"/>
                <a:cs typeface="Carlito"/>
              </a:rPr>
              <a:t>detects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BeanPostProcessor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97010" cy="620395"/>
          </a:xfrm>
          <a:custGeom>
            <a:avLst/>
            <a:gdLst/>
            <a:ahLst/>
            <a:cxnLst/>
            <a:rect l="l" t="t" r="r" b="b"/>
            <a:pathLst>
              <a:path w="9097010" h="620395">
                <a:moveTo>
                  <a:pt x="9096756" y="0"/>
                </a:moveTo>
                <a:lnTo>
                  <a:pt x="0" y="0"/>
                </a:lnTo>
                <a:lnTo>
                  <a:pt x="0" y="620267"/>
                </a:lnTo>
                <a:lnTo>
                  <a:pt x="9096756" y="620267"/>
                </a:lnTo>
                <a:lnTo>
                  <a:pt x="9096756" y="0"/>
                </a:lnTo>
                <a:close/>
              </a:path>
            </a:pathLst>
          </a:custGeom>
          <a:solidFill>
            <a:srgbClr val="B6A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8520" y="28194"/>
            <a:ext cx="81527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Loading </a:t>
            </a:r>
            <a:r>
              <a:rPr sz="2400" spc="-10" dirty="0"/>
              <a:t>ResourceBundle by </a:t>
            </a:r>
            <a:r>
              <a:rPr sz="2400" dirty="0"/>
              <a:t>Spring IoC</a:t>
            </a:r>
            <a:r>
              <a:rPr sz="2400" spc="-95" dirty="0"/>
              <a:t> </a:t>
            </a:r>
            <a:r>
              <a:rPr sz="2400" spc="-10" dirty="0"/>
              <a:t>container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334" y="1144270"/>
            <a:ext cx="428815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7E0054"/>
                </a:solidFill>
                <a:latin typeface="Arial"/>
                <a:cs typeface="Arial"/>
              </a:rPr>
              <a:t>package</a:t>
            </a:r>
            <a:r>
              <a:rPr sz="1800" b="1" spc="2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25" dirty="0">
                <a:latin typeface="Arial"/>
                <a:cs typeface="Arial"/>
              </a:rPr>
              <a:t>com.deloitte.businesstier;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1133475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800" b="1" spc="35" dirty="0">
                <a:latin typeface="Arial"/>
                <a:cs typeface="Arial"/>
              </a:rPr>
              <a:t>HelloWorld </a:t>
            </a:r>
            <a:r>
              <a:rPr sz="1800" b="1" spc="290" dirty="0">
                <a:latin typeface="Arial"/>
                <a:cs typeface="Arial"/>
              </a:rPr>
              <a:t>{  </a:t>
            </a:r>
            <a:r>
              <a:rPr sz="1800"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b="1" spc="114" dirty="0">
                <a:latin typeface="Arial"/>
                <a:cs typeface="Arial"/>
              </a:rPr>
              <a:t>String </a:t>
            </a:r>
            <a:r>
              <a:rPr sz="1800" b="1" spc="-50" dirty="0">
                <a:solidFill>
                  <a:srgbClr val="0000C0"/>
                </a:solidFill>
                <a:latin typeface="Arial"/>
                <a:cs typeface="Arial"/>
              </a:rPr>
              <a:t>message1</a:t>
            </a:r>
            <a:r>
              <a:rPr sz="1800" b="1" spc="-50" dirty="0">
                <a:latin typeface="Arial"/>
                <a:cs typeface="Arial"/>
              </a:rPr>
              <a:t>;  </a:t>
            </a:r>
            <a:r>
              <a:rPr sz="1800" b="1" spc="140" dirty="0">
                <a:solidFill>
                  <a:srgbClr val="7E0054"/>
                </a:solidFill>
                <a:latin typeface="Arial"/>
                <a:cs typeface="Arial"/>
              </a:rPr>
              <a:t>private </a:t>
            </a:r>
            <a:r>
              <a:rPr sz="1800" b="1" spc="114" dirty="0">
                <a:latin typeface="Arial"/>
                <a:cs typeface="Arial"/>
              </a:rPr>
              <a:t>String</a:t>
            </a:r>
            <a:r>
              <a:rPr sz="1800" b="1" spc="160" dirty="0"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0000C0"/>
                </a:solidFill>
                <a:latin typeface="Arial"/>
                <a:cs typeface="Arial"/>
              </a:rPr>
              <a:t>message2</a:t>
            </a:r>
            <a:r>
              <a:rPr sz="1800" b="1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</a:t>
            </a:r>
            <a:r>
              <a:rPr sz="1800" b="1" spc="47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105" dirty="0">
                <a:latin typeface="Arial"/>
                <a:cs typeface="Arial"/>
              </a:rPr>
              <a:t>HelloWorld(){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9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27100" marR="5080" indent="-914400">
              <a:lnSpc>
                <a:spcPct val="100000"/>
              </a:lnSpc>
            </a:pPr>
            <a:r>
              <a:rPr sz="1800" b="1" spc="100" dirty="0">
                <a:solidFill>
                  <a:srgbClr val="7E0054"/>
                </a:solidFill>
                <a:latin typeface="Arial"/>
                <a:cs typeface="Arial"/>
              </a:rPr>
              <a:t>public </a:t>
            </a:r>
            <a:r>
              <a:rPr sz="1800" b="1" spc="85" dirty="0">
                <a:latin typeface="Arial"/>
                <a:cs typeface="Arial"/>
              </a:rPr>
              <a:t>HelloWorld(String </a:t>
            </a:r>
            <a:r>
              <a:rPr sz="1800" b="1" spc="-40" dirty="0">
                <a:solidFill>
                  <a:srgbClr val="6A3D3D"/>
                </a:solidFill>
                <a:latin typeface="Arial"/>
                <a:cs typeface="Arial"/>
              </a:rPr>
              <a:t>message1</a:t>
            </a:r>
            <a:r>
              <a:rPr sz="1800" b="1" spc="-40" dirty="0">
                <a:latin typeface="Arial"/>
                <a:cs typeface="Arial"/>
              </a:rPr>
              <a:t>,  </a:t>
            </a:r>
            <a:r>
              <a:rPr sz="1800" b="1" spc="114" dirty="0">
                <a:latin typeface="Arial"/>
                <a:cs typeface="Arial"/>
              </a:rPr>
              <a:t>String </a:t>
            </a:r>
            <a:r>
              <a:rPr sz="1800" b="1" spc="-50" dirty="0">
                <a:solidFill>
                  <a:srgbClr val="6A3D3D"/>
                </a:solidFill>
                <a:latin typeface="Arial"/>
                <a:cs typeface="Arial"/>
              </a:rPr>
              <a:t>message2</a:t>
            </a:r>
            <a:r>
              <a:rPr sz="1800" b="1" spc="-50" dirty="0">
                <a:latin typeface="Arial"/>
                <a:cs typeface="Arial"/>
              </a:rPr>
              <a:t>)</a:t>
            </a:r>
            <a:r>
              <a:rPr sz="1800" b="1" spc="225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40" dirty="0">
                <a:solidFill>
                  <a:srgbClr val="7E0054"/>
                </a:solidFill>
                <a:latin typeface="Arial"/>
                <a:cs typeface="Arial"/>
              </a:rPr>
              <a:t>super</a:t>
            </a:r>
            <a:r>
              <a:rPr sz="1800" b="1" spc="140" dirty="0"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12700" marR="1132840">
              <a:lnSpc>
                <a:spcPct val="100000"/>
              </a:lnSpc>
            </a:pPr>
            <a:r>
              <a:rPr sz="1800" b="1" spc="30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b="1" spc="30" dirty="0">
                <a:latin typeface="Arial"/>
                <a:cs typeface="Arial"/>
              </a:rPr>
              <a:t>.</a:t>
            </a:r>
            <a:r>
              <a:rPr sz="1800" b="1" spc="30" dirty="0">
                <a:solidFill>
                  <a:srgbClr val="0000C0"/>
                </a:solidFill>
                <a:latin typeface="Arial"/>
                <a:cs typeface="Arial"/>
              </a:rPr>
              <a:t>message1 </a:t>
            </a:r>
            <a:r>
              <a:rPr sz="1800" b="1" spc="-65" dirty="0">
                <a:latin typeface="Arial"/>
                <a:cs typeface="Arial"/>
              </a:rPr>
              <a:t>= </a:t>
            </a:r>
            <a:r>
              <a:rPr sz="1800" b="1" spc="-50" dirty="0">
                <a:solidFill>
                  <a:srgbClr val="6A3D3D"/>
                </a:solidFill>
                <a:latin typeface="Arial"/>
                <a:cs typeface="Arial"/>
              </a:rPr>
              <a:t>message1</a:t>
            </a:r>
            <a:r>
              <a:rPr sz="1800" b="1" spc="-50" dirty="0">
                <a:latin typeface="Arial"/>
                <a:cs typeface="Arial"/>
              </a:rPr>
              <a:t>;  </a:t>
            </a:r>
            <a:r>
              <a:rPr sz="1800" b="1" spc="30" dirty="0">
                <a:solidFill>
                  <a:srgbClr val="7E0054"/>
                </a:solidFill>
                <a:latin typeface="Arial"/>
                <a:cs typeface="Arial"/>
              </a:rPr>
              <a:t>this</a:t>
            </a:r>
            <a:r>
              <a:rPr sz="1800" b="1" spc="30" dirty="0">
                <a:latin typeface="Arial"/>
                <a:cs typeface="Arial"/>
              </a:rPr>
              <a:t>.</a:t>
            </a:r>
            <a:r>
              <a:rPr sz="1800" b="1" spc="30" dirty="0">
                <a:solidFill>
                  <a:srgbClr val="0000C0"/>
                </a:solidFill>
                <a:latin typeface="Arial"/>
                <a:cs typeface="Arial"/>
              </a:rPr>
              <a:t>message2 </a:t>
            </a:r>
            <a:r>
              <a:rPr sz="1800" b="1" spc="-65" dirty="0">
                <a:latin typeface="Arial"/>
                <a:cs typeface="Arial"/>
              </a:rPr>
              <a:t>=</a:t>
            </a:r>
            <a:r>
              <a:rPr sz="1800" b="1" spc="340" dirty="0"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6A3D3D"/>
                </a:solidFill>
                <a:latin typeface="Arial"/>
                <a:cs typeface="Arial"/>
              </a:rPr>
              <a:t>message2</a:t>
            </a:r>
            <a:r>
              <a:rPr sz="1800" b="1" spc="-5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4294967295"/>
          </p:nvPr>
        </p:nvSpPr>
        <p:spPr>
          <a:xfrm>
            <a:off x="4939410" y="1279652"/>
            <a:ext cx="378587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445">
              <a:lnSpc>
                <a:spcPct val="100000"/>
              </a:lnSpc>
              <a:spcBef>
                <a:spcPts val="100"/>
              </a:spcBef>
            </a:pPr>
            <a:r>
              <a:rPr spc="100" dirty="0">
                <a:solidFill>
                  <a:srgbClr val="7E0054"/>
                </a:solidFill>
              </a:rPr>
              <a:t>public </a:t>
            </a:r>
            <a:r>
              <a:rPr spc="120" dirty="0"/>
              <a:t>String </a:t>
            </a:r>
            <a:r>
              <a:rPr spc="20" dirty="0"/>
              <a:t>getMessage1() </a:t>
            </a:r>
            <a:r>
              <a:rPr spc="285" dirty="0"/>
              <a:t>{  </a:t>
            </a:r>
            <a:r>
              <a:rPr spc="120" dirty="0">
                <a:solidFill>
                  <a:srgbClr val="7E0054"/>
                </a:solidFill>
              </a:rPr>
              <a:t>return</a:t>
            </a:r>
            <a:r>
              <a:rPr spc="455" dirty="0">
                <a:solidFill>
                  <a:srgbClr val="7E0054"/>
                </a:solidFill>
              </a:rPr>
              <a:t> </a:t>
            </a:r>
            <a:r>
              <a:rPr spc="-50" dirty="0">
                <a:solidFill>
                  <a:srgbClr val="0000C0"/>
                </a:solidFill>
              </a:rPr>
              <a:t>message1</a:t>
            </a:r>
            <a:r>
              <a:rPr spc="-50" dirty="0"/>
              <a:t>;</a:t>
            </a:r>
          </a:p>
          <a:p>
            <a:pPr marL="12700">
              <a:lnSpc>
                <a:spcPct val="100000"/>
              </a:lnSpc>
            </a:pPr>
            <a:r>
              <a:rPr spc="290" dirty="0"/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pc="100" dirty="0">
                <a:solidFill>
                  <a:srgbClr val="7E0054"/>
                </a:solidFill>
              </a:rPr>
              <a:t>public </a:t>
            </a:r>
            <a:r>
              <a:rPr spc="60" dirty="0">
                <a:solidFill>
                  <a:srgbClr val="7E0054"/>
                </a:solidFill>
              </a:rPr>
              <a:t>void </a:t>
            </a:r>
            <a:r>
              <a:rPr spc="40" dirty="0"/>
              <a:t>setMessage1(String  </a:t>
            </a:r>
            <a:r>
              <a:rPr spc="-50" dirty="0">
                <a:solidFill>
                  <a:srgbClr val="6A3D3D"/>
                </a:solidFill>
              </a:rPr>
              <a:t>message1</a:t>
            </a:r>
            <a:r>
              <a:rPr spc="-50" dirty="0"/>
              <a:t>)</a:t>
            </a:r>
            <a:r>
              <a:rPr spc="20" dirty="0"/>
              <a:t> </a:t>
            </a:r>
            <a:r>
              <a:rPr spc="285" dirty="0"/>
              <a:t>{</a:t>
            </a:r>
          </a:p>
          <a:p>
            <a:pPr marL="12700">
              <a:lnSpc>
                <a:spcPct val="100000"/>
              </a:lnSpc>
            </a:pPr>
            <a:r>
              <a:rPr spc="30" dirty="0">
                <a:solidFill>
                  <a:srgbClr val="7E0054"/>
                </a:solidFill>
              </a:rPr>
              <a:t>this</a:t>
            </a:r>
            <a:r>
              <a:rPr spc="30" dirty="0"/>
              <a:t>.</a:t>
            </a:r>
            <a:r>
              <a:rPr spc="30" dirty="0">
                <a:solidFill>
                  <a:srgbClr val="0000C0"/>
                </a:solidFill>
              </a:rPr>
              <a:t>message1 </a:t>
            </a:r>
            <a:r>
              <a:rPr spc="-65" dirty="0"/>
              <a:t>=</a:t>
            </a:r>
            <a:r>
              <a:rPr spc="-55" dirty="0"/>
              <a:t> </a:t>
            </a:r>
            <a:r>
              <a:rPr spc="-50" dirty="0">
                <a:solidFill>
                  <a:srgbClr val="6A3D3D"/>
                </a:solidFill>
              </a:rPr>
              <a:t>message1</a:t>
            </a:r>
            <a:r>
              <a:rPr spc="-50" dirty="0"/>
              <a:t>;</a:t>
            </a:r>
          </a:p>
          <a:p>
            <a:pPr marL="12700">
              <a:lnSpc>
                <a:spcPct val="100000"/>
              </a:lnSpc>
            </a:pPr>
            <a:r>
              <a:rPr spc="285" dirty="0"/>
              <a:t>}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/>
          </a:p>
          <a:p>
            <a:pPr marL="12700" marR="131445">
              <a:lnSpc>
                <a:spcPct val="100000"/>
              </a:lnSpc>
            </a:pPr>
            <a:r>
              <a:rPr spc="100" dirty="0">
                <a:solidFill>
                  <a:srgbClr val="7E0054"/>
                </a:solidFill>
              </a:rPr>
              <a:t>public </a:t>
            </a:r>
            <a:r>
              <a:rPr spc="120" dirty="0"/>
              <a:t>String </a:t>
            </a:r>
            <a:r>
              <a:rPr spc="20" dirty="0"/>
              <a:t>getMessage2() </a:t>
            </a:r>
            <a:r>
              <a:rPr spc="285" dirty="0"/>
              <a:t>{  </a:t>
            </a:r>
            <a:r>
              <a:rPr spc="120" dirty="0">
                <a:solidFill>
                  <a:srgbClr val="7E0054"/>
                </a:solidFill>
              </a:rPr>
              <a:t>return</a:t>
            </a:r>
            <a:r>
              <a:rPr spc="455" dirty="0">
                <a:solidFill>
                  <a:srgbClr val="7E0054"/>
                </a:solidFill>
              </a:rPr>
              <a:t> </a:t>
            </a:r>
            <a:r>
              <a:rPr spc="-50" dirty="0">
                <a:solidFill>
                  <a:srgbClr val="0000C0"/>
                </a:solidFill>
              </a:rPr>
              <a:t>message2</a:t>
            </a:r>
            <a:r>
              <a:rPr spc="-50" dirty="0"/>
              <a:t>;</a:t>
            </a:r>
          </a:p>
          <a:p>
            <a:pPr marL="12700">
              <a:lnSpc>
                <a:spcPct val="100000"/>
              </a:lnSpc>
            </a:pPr>
            <a:r>
              <a:rPr spc="285" dirty="0"/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/>
          </a:p>
          <a:p>
            <a:pPr marL="12700">
              <a:lnSpc>
                <a:spcPct val="100000"/>
              </a:lnSpc>
            </a:pPr>
            <a:r>
              <a:rPr spc="105" dirty="0">
                <a:solidFill>
                  <a:srgbClr val="7E0054"/>
                </a:solidFill>
              </a:rPr>
              <a:t>public </a:t>
            </a:r>
            <a:r>
              <a:rPr spc="60" dirty="0">
                <a:solidFill>
                  <a:srgbClr val="7E0054"/>
                </a:solidFill>
              </a:rPr>
              <a:t>void</a:t>
            </a:r>
            <a:r>
              <a:rPr spc="235" dirty="0">
                <a:solidFill>
                  <a:srgbClr val="7E0054"/>
                </a:solidFill>
              </a:rPr>
              <a:t> </a:t>
            </a:r>
            <a:r>
              <a:rPr spc="35" dirty="0"/>
              <a:t>setMessage2(String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0" dirty="0">
                <a:solidFill>
                  <a:srgbClr val="6A3D3D"/>
                </a:solidFill>
              </a:rPr>
              <a:t>message2</a:t>
            </a:r>
            <a:r>
              <a:rPr spc="-50" dirty="0"/>
              <a:t>)</a:t>
            </a:r>
            <a:r>
              <a:rPr spc="20" dirty="0"/>
              <a:t> </a:t>
            </a:r>
            <a:r>
              <a:rPr spc="285" dirty="0"/>
              <a:t>{</a:t>
            </a:r>
          </a:p>
          <a:p>
            <a:pPr marL="12700">
              <a:lnSpc>
                <a:spcPct val="100000"/>
              </a:lnSpc>
            </a:pPr>
            <a:r>
              <a:rPr spc="30" dirty="0">
                <a:solidFill>
                  <a:srgbClr val="7E0054"/>
                </a:solidFill>
              </a:rPr>
              <a:t>this</a:t>
            </a:r>
            <a:r>
              <a:rPr spc="30" dirty="0"/>
              <a:t>.</a:t>
            </a:r>
            <a:r>
              <a:rPr spc="30" dirty="0">
                <a:solidFill>
                  <a:srgbClr val="0000C0"/>
                </a:solidFill>
              </a:rPr>
              <a:t>message2 </a:t>
            </a:r>
            <a:r>
              <a:rPr spc="-65" dirty="0"/>
              <a:t>=</a:t>
            </a:r>
            <a:r>
              <a:rPr spc="-55" dirty="0"/>
              <a:t> </a:t>
            </a:r>
            <a:r>
              <a:rPr spc="-50" dirty="0">
                <a:solidFill>
                  <a:srgbClr val="6A3D3D"/>
                </a:solidFill>
              </a:rPr>
              <a:t>message2</a:t>
            </a:r>
            <a:r>
              <a:rPr spc="-50" dirty="0"/>
              <a:t>;</a:t>
            </a:r>
          </a:p>
          <a:p>
            <a:pPr marL="12700">
              <a:lnSpc>
                <a:spcPct val="100000"/>
              </a:lnSpc>
            </a:pPr>
            <a:r>
              <a:rPr spc="285" dirty="0"/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939410" y="621832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8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296" y="1056132"/>
            <a:ext cx="2818130" cy="826135"/>
          </a:xfrm>
          <a:prstGeom prst="rect">
            <a:avLst/>
          </a:prstGeom>
          <a:solidFill>
            <a:srgbClr val="D2C5C1"/>
          </a:solidFill>
        </p:spPr>
        <p:txBody>
          <a:bodyPr vert="horz" wrap="square" lIns="0" tIns="254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arlito"/>
                <a:cs typeface="Carlito"/>
              </a:rPr>
              <a:t>greet=Hello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Spring</a:t>
            </a:r>
            <a:endParaRPr sz="2400">
              <a:latin typeface="Carlito"/>
              <a:cs typeface="Carlito"/>
            </a:endParaRPr>
          </a:p>
          <a:p>
            <a:pPr marL="90805">
              <a:lnSpc>
                <a:spcPts val="2845"/>
              </a:lnSpc>
              <a:spcBef>
                <a:spcPts val="580"/>
              </a:spcBef>
            </a:pPr>
            <a:r>
              <a:rPr sz="2400" spc="-15" dirty="0">
                <a:latin typeface="Carlito"/>
                <a:cs typeface="Carlito"/>
              </a:rPr>
              <a:t>stream=Java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EE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296" y="611123"/>
            <a:ext cx="2435860" cy="368935"/>
          </a:xfrm>
          <a:prstGeom prst="rect">
            <a:avLst/>
          </a:prstGeom>
          <a:solidFill>
            <a:srgbClr val="DCD4D0"/>
          </a:solidFill>
        </p:spPr>
        <p:txBody>
          <a:bodyPr vert="horz" wrap="square" lIns="0" tIns="4000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315"/>
              </a:spcBef>
            </a:pPr>
            <a:r>
              <a:rPr sz="1800" b="1" spc="-5" dirty="0">
                <a:latin typeface="Arial"/>
                <a:cs typeface="Arial"/>
              </a:rPr>
              <a:t>messages.properties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36" y="1936496"/>
            <a:ext cx="8799195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0" dirty="0">
                <a:solidFill>
                  <a:srgbClr val="008080"/>
                </a:solidFill>
                <a:latin typeface="Arial"/>
                <a:cs typeface="Arial"/>
              </a:rPr>
              <a:t>&lt;?</a:t>
            </a:r>
            <a:r>
              <a:rPr sz="1800" b="1" spc="-70" dirty="0">
                <a:solidFill>
                  <a:srgbClr val="3E7E7E"/>
                </a:solidFill>
                <a:latin typeface="Arial"/>
                <a:cs typeface="Arial"/>
              </a:rPr>
              <a:t>xml </a:t>
            </a:r>
            <a:r>
              <a:rPr sz="1800" b="1" spc="85" dirty="0">
                <a:solidFill>
                  <a:srgbClr val="7E007E"/>
                </a:solidFill>
                <a:latin typeface="Arial"/>
                <a:cs typeface="Arial"/>
              </a:rPr>
              <a:t>version</a:t>
            </a:r>
            <a:r>
              <a:rPr sz="1800" b="1" spc="85" dirty="0">
                <a:latin typeface="Arial"/>
                <a:cs typeface="Arial"/>
              </a:rPr>
              <a:t>=</a:t>
            </a:r>
            <a:r>
              <a:rPr sz="1800" b="1" i="1" spc="85" dirty="0">
                <a:solidFill>
                  <a:srgbClr val="2A00FF"/>
                </a:solidFill>
                <a:latin typeface="Arial"/>
                <a:cs typeface="Arial"/>
              </a:rPr>
              <a:t>"1.0"</a:t>
            </a:r>
            <a:r>
              <a:rPr sz="1800" b="1" i="1" spc="61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-15" dirty="0">
                <a:solidFill>
                  <a:srgbClr val="7E007E"/>
                </a:solidFill>
                <a:latin typeface="Arial"/>
                <a:cs typeface="Arial"/>
              </a:rPr>
              <a:t>encoding</a:t>
            </a:r>
            <a:r>
              <a:rPr sz="1800" b="1" i="1" spc="-15" dirty="0">
                <a:latin typeface="Arial"/>
                <a:cs typeface="Arial"/>
              </a:rPr>
              <a:t>=</a:t>
            </a:r>
            <a:r>
              <a:rPr sz="1800" b="1" i="1" spc="-15" dirty="0">
                <a:solidFill>
                  <a:srgbClr val="2A00FF"/>
                </a:solidFill>
                <a:latin typeface="Arial"/>
                <a:cs typeface="Arial"/>
              </a:rPr>
              <a:t>"UTF-8"</a:t>
            </a:r>
            <a:r>
              <a:rPr sz="1800" b="1" i="1" spc="-15" dirty="0">
                <a:solidFill>
                  <a:srgbClr val="008080"/>
                </a:solidFill>
                <a:latin typeface="Arial"/>
                <a:cs typeface="Arial"/>
              </a:rPr>
              <a:t>?&gt;</a:t>
            </a:r>
            <a:endParaRPr sz="1800">
              <a:latin typeface="Arial"/>
              <a:cs typeface="Arial"/>
            </a:endParaRPr>
          </a:p>
          <a:p>
            <a:pPr marL="137160" marR="1007110" indent="-125095">
              <a:lnSpc>
                <a:spcPct val="100000"/>
              </a:lnSpc>
            </a:pPr>
            <a:r>
              <a:rPr sz="1800" b="1" spc="-60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800" b="1" spc="-60" dirty="0">
                <a:solidFill>
                  <a:srgbClr val="3E7E7E"/>
                </a:solidFill>
                <a:latin typeface="Arial"/>
                <a:cs typeface="Arial"/>
              </a:rPr>
              <a:t>beans </a:t>
            </a:r>
            <a:r>
              <a:rPr sz="1800" b="1" spc="30" dirty="0">
                <a:solidFill>
                  <a:srgbClr val="7E007E"/>
                </a:solidFill>
                <a:latin typeface="Arial"/>
                <a:cs typeface="Arial"/>
              </a:rPr>
              <a:t>xmlns</a:t>
            </a:r>
            <a:r>
              <a:rPr sz="1800" b="1" spc="30" dirty="0">
                <a:latin typeface="Arial"/>
                <a:cs typeface="Arial"/>
              </a:rPr>
              <a:t>=</a:t>
            </a:r>
            <a:r>
              <a:rPr sz="1800" b="1" i="1" spc="3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800" b="1" i="1" spc="30" dirty="0">
                <a:solidFill>
                  <a:srgbClr val="2A00FF"/>
                </a:solidFill>
                <a:latin typeface="Arial"/>
                <a:cs typeface="Arial"/>
                <a:hlinkClick r:id="rId2"/>
              </a:rPr>
              <a:t>http://www.springframework.org/schema/beans" </a:t>
            </a:r>
            <a:r>
              <a:rPr sz="1800" b="1" i="1" spc="3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7E007E"/>
                </a:solidFill>
                <a:latin typeface="Arial"/>
                <a:cs typeface="Arial"/>
              </a:rPr>
              <a:t>x</a:t>
            </a:r>
            <a:r>
              <a:rPr sz="1800" b="1" spc="-620" dirty="0">
                <a:solidFill>
                  <a:srgbClr val="7E007E"/>
                </a:solidFill>
                <a:latin typeface="Arial"/>
                <a:cs typeface="Arial"/>
              </a:rPr>
              <a:t>m</a:t>
            </a:r>
            <a:r>
              <a:rPr sz="1800" b="1" spc="480" dirty="0">
                <a:solidFill>
                  <a:srgbClr val="7E007E"/>
                </a:solidFill>
                <a:latin typeface="Arial"/>
                <a:cs typeface="Arial"/>
              </a:rPr>
              <a:t>l</a:t>
            </a:r>
            <a:r>
              <a:rPr sz="1800" b="1" spc="-110" dirty="0">
                <a:solidFill>
                  <a:srgbClr val="7E007E"/>
                </a:solidFill>
                <a:latin typeface="Arial"/>
                <a:cs typeface="Arial"/>
              </a:rPr>
              <a:t>n</a:t>
            </a:r>
            <a:r>
              <a:rPr sz="1800" b="1" spc="-20" dirty="0">
                <a:solidFill>
                  <a:srgbClr val="7E007E"/>
                </a:solidFill>
                <a:latin typeface="Arial"/>
                <a:cs typeface="Arial"/>
              </a:rPr>
              <a:t>s</a:t>
            </a:r>
            <a:r>
              <a:rPr sz="1800" b="1" spc="385" dirty="0">
                <a:solidFill>
                  <a:srgbClr val="7E007E"/>
                </a:solidFill>
                <a:latin typeface="Arial"/>
                <a:cs typeface="Arial"/>
              </a:rPr>
              <a:t>:</a:t>
            </a:r>
            <a:r>
              <a:rPr sz="1800" b="1" spc="-15" dirty="0">
                <a:solidFill>
                  <a:srgbClr val="7E007E"/>
                </a:solidFill>
                <a:latin typeface="Arial"/>
                <a:cs typeface="Arial"/>
              </a:rPr>
              <a:t>c</a:t>
            </a:r>
            <a:r>
              <a:rPr sz="1800" b="1" spc="-114" dirty="0">
                <a:solidFill>
                  <a:srgbClr val="7E007E"/>
                </a:solidFill>
                <a:latin typeface="Arial"/>
                <a:cs typeface="Arial"/>
              </a:rPr>
              <a:t>on</a:t>
            </a:r>
            <a:r>
              <a:rPr sz="1800" b="1" spc="385" dirty="0">
                <a:solidFill>
                  <a:srgbClr val="7E007E"/>
                </a:solidFill>
                <a:latin typeface="Arial"/>
                <a:cs typeface="Arial"/>
              </a:rPr>
              <a:t>t</a:t>
            </a:r>
            <a:r>
              <a:rPr sz="1800" b="1" spc="-15" dirty="0">
                <a:solidFill>
                  <a:srgbClr val="7E007E"/>
                </a:solidFill>
                <a:latin typeface="Arial"/>
                <a:cs typeface="Arial"/>
              </a:rPr>
              <a:t>e</a:t>
            </a:r>
            <a:r>
              <a:rPr sz="1800" b="1" spc="-20" dirty="0">
                <a:solidFill>
                  <a:srgbClr val="7E007E"/>
                </a:solidFill>
                <a:latin typeface="Arial"/>
                <a:cs typeface="Arial"/>
              </a:rPr>
              <a:t>x</a:t>
            </a:r>
            <a:r>
              <a:rPr sz="1800" b="1" spc="385" dirty="0">
                <a:solidFill>
                  <a:srgbClr val="7E007E"/>
                </a:solidFill>
                <a:latin typeface="Arial"/>
                <a:cs typeface="Arial"/>
              </a:rPr>
              <a:t>t</a:t>
            </a:r>
            <a:r>
              <a:rPr sz="1800" b="1" spc="-75" dirty="0">
                <a:latin typeface="Arial"/>
                <a:cs typeface="Arial"/>
              </a:rPr>
              <a:t>=</a:t>
            </a:r>
            <a:r>
              <a:rPr sz="1800" b="1" i="1" spc="13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800" b="1" i="1" spc="-11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h</a:t>
            </a:r>
            <a:r>
              <a:rPr sz="1800" b="1" i="1" spc="38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tt</a:t>
            </a:r>
            <a:r>
              <a:rPr sz="1800" b="1" i="1" spc="-11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p</a:t>
            </a:r>
            <a:r>
              <a:rPr sz="1800" b="1" i="1" spc="38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:</a:t>
            </a:r>
            <a:r>
              <a:rPr sz="1800" b="1" i="1" spc="48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//</a:t>
            </a:r>
            <a:r>
              <a:rPr sz="1800" b="1" i="1" spc="-41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w</a:t>
            </a:r>
            <a:r>
              <a:rPr sz="1800" b="1" i="1" spc="-42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ww</a:t>
            </a:r>
            <a:r>
              <a:rPr sz="1800" b="1" i="1" spc="48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.</a:t>
            </a:r>
            <a:r>
              <a:rPr sz="1800" b="1" i="1" spc="-2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s</a:t>
            </a:r>
            <a:r>
              <a:rPr sz="1800" b="1" i="1" spc="-11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p</a:t>
            </a:r>
            <a:r>
              <a:rPr sz="1800" b="1" i="1" spc="28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r</a:t>
            </a:r>
            <a:r>
              <a:rPr sz="1800" b="1" i="1" spc="48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i</a:t>
            </a:r>
            <a:r>
              <a:rPr sz="1800" b="1" i="1" spc="-11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n</a:t>
            </a:r>
            <a:r>
              <a:rPr sz="1800" b="1" i="1" spc="-114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g</a:t>
            </a:r>
            <a:r>
              <a:rPr sz="1800" b="1" i="1" spc="38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f</a:t>
            </a:r>
            <a:r>
              <a:rPr sz="1800" b="1" i="1" spc="28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r</a:t>
            </a:r>
            <a:r>
              <a:rPr sz="1800" b="1" i="1" spc="-1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a</a:t>
            </a:r>
            <a:r>
              <a:rPr sz="1800" b="1" i="1" spc="-62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m</a:t>
            </a:r>
            <a:r>
              <a:rPr sz="1800" b="1" i="1" spc="-2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e</a:t>
            </a:r>
            <a:r>
              <a:rPr sz="1800" b="1" i="1" spc="-42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w</a:t>
            </a:r>
            <a:r>
              <a:rPr sz="1800" b="1" i="1" spc="-114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1800" b="1" i="1" spc="28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r</a:t>
            </a:r>
            <a:r>
              <a:rPr sz="1800" b="1" i="1" spc="-2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k</a:t>
            </a:r>
            <a:r>
              <a:rPr sz="1800" b="1" i="1" spc="48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.</a:t>
            </a:r>
            <a:r>
              <a:rPr sz="1800" b="1" i="1" spc="-11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1800" b="1" i="1" spc="28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r</a:t>
            </a:r>
            <a:r>
              <a:rPr sz="1800" b="1" i="1" spc="-114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g</a:t>
            </a:r>
            <a:r>
              <a:rPr sz="1800" b="1" i="1" spc="48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/</a:t>
            </a:r>
            <a:r>
              <a:rPr sz="1800" b="1" i="1" spc="-1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s</a:t>
            </a:r>
            <a:r>
              <a:rPr sz="1800" b="1" i="1" spc="-2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c</a:t>
            </a:r>
            <a:r>
              <a:rPr sz="1800" b="1" i="1" spc="-114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h</a:t>
            </a:r>
            <a:r>
              <a:rPr sz="1800" b="1" i="1" spc="-2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e</a:t>
            </a:r>
            <a:r>
              <a:rPr sz="1800" b="1" i="1" spc="-62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m</a:t>
            </a:r>
            <a:r>
              <a:rPr sz="1800" b="1" i="1" spc="-1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a</a:t>
            </a:r>
            <a:r>
              <a:rPr sz="1800" b="1" i="1" spc="48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/</a:t>
            </a:r>
            <a:r>
              <a:rPr sz="1800" b="1" i="1" spc="-2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c</a:t>
            </a:r>
            <a:r>
              <a:rPr sz="1800" b="1" i="1" spc="-11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o</a:t>
            </a:r>
            <a:r>
              <a:rPr sz="1800" b="1" i="1" spc="-114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n</a:t>
            </a:r>
            <a:r>
              <a:rPr sz="1800" b="1" i="1" spc="38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t</a:t>
            </a:r>
            <a:r>
              <a:rPr sz="1800" b="1" i="1" spc="-20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e</a:t>
            </a:r>
            <a:r>
              <a:rPr sz="1800" b="1" i="1" spc="-1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x</a:t>
            </a:r>
            <a:r>
              <a:rPr sz="1800" b="1" i="1" spc="38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t</a:t>
            </a:r>
            <a:r>
              <a:rPr sz="1800" b="1" i="1" spc="105" dirty="0">
                <a:solidFill>
                  <a:srgbClr val="2A00FF"/>
                </a:solidFill>
                <a:latin typeface="Arial"/>
                <a:cs typeface="Arial"/>
              </a:rPr>
              <a:t>" </a:t>
            </a:r>
            <a:r>
              <a:rPr sz="1800" b="1" i="1" spc="7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spc="35" dirty="0">
                <a:solidFill>
                  <a:srgbClr val="7E007E"/>
                </a:solidFill>
                <a:latin typeface="Arial"/>
                <a:cs typeface="Arial"/>
              </a:rPr>
              <a:t>xmlns:xsi</a:t>
            </a:r>
            <a:r>
              <a:rPr sz="1800" b="1" spc="35" dirty="0">
                <a:latin typeface="Arial"/>
                <a:cs typeface="Arial"/>
              </a:rPr>
              <a:t>=</a:t>
            </a:r>
            <a:r>
              <a:rPr sz="1800" b="1" i="1" spc="35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800" b="1" i="1" spc="35" dirty="0">
                <a:solidFill>
                  <a:srgbClr val="2A00FF"/>
                </a:solidFill>
                <a:latin typeface="Arial"/>
                <a:cs typeface="Arial"/>
                <a:hlinkClick r:id="rId4"/>
              </a:rPr>
              <a:t>http://www.w3.org/2001/XMLSchema-instance</a:t>
            </a:r>
            <a:r>
              <a:rPr sz="1800" b="1" i="1" spc="35" dirty="0">
                <a:solidFill>
                  <a:srgbClr val="2A00FF"/>
                </a:solidFill>
                <a:latin typeface="Arial"/>
                <a:cs typeface="Arial"/>
              </a:rPr>
              <a:t>"  </a:t>
            </a:r>
            <a:r>
              <a:rPr sz="1800" b="1" spc="25" dirty="0">
                <a:solidFill>
                  <a:srgbClr val="7E007E"/>
                </a:solidFill>
                <a:latin typeface="Arial"/>
                <a:cs typeface="Arial"/>
              </a:rPr>
              <a:t>xsi:schemaLocation</a:t>
            </a:r>
            <a:r>
              <a:rPr sz="1800" b="1" spc="25" dirty="0">
                <a:latin typeface="Arial"/>
                <a:cs typeface="Arial"/>
              </a:rPr>
              <a:t>=</a:t>
            </a:r>
            <a:r>
              <a:rPr sz="1800" b="1" i="1" spc="25" dirty="0">
                <a:solidFill>
                  <a:srgbClr val="2A00FF"/>
                </a:solidFill>
                <a:latin typeface="Arial"/>
                <a:cs typeface="Arial"/>
              </a:rPr>
              <a:t>"  </a:t>
            </a:r>
            <a:r>
              <a:rPr sz="1800" b="1" i="1" spc="40" dirty="0">
                <a:solidFill>
                  <a:srgbClr val="2A00FF"/>
                </a:solidFill>
                <a:latin typeface="Arial"/>
                <a:cs typeface="Arial"/>
                <a:hlinkClick r:id="rId2"/>
              </a:rPr>
              <a:t>http://www.springframework.org/schema/beans </a:t>
            </a:r>
            <a:r>
              <a:rPr sz="1800" b="1" i="1" spc="4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50" dirty="0">
                <a:solidFill>
                  <a:srgbClr val="2A00FF"/>
                </a:solidFill>
                <a:latin typeface="Arial"/>
                <a:cs typeface="Arial"/>
                <a:hlinkClick r:id="rId5"/>
              </a:rPr>
              <a:t>http://www.springframework.org/schema/beans/spring-beans.xsd </a:t>
            </a:r>
            <a:r>
              <a:rPr sz="1800" b="1" i="1" spc="5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55" dirty="0">
                <a:solidFill>
                  <a:srgbClr val="2A00FF"/>
                </a:solidFill>
                <a:latin typeface="Arial"/>
                <a:cs typeface="Arial"/>
                <a:hlinkClick r:id="rId3"/>
              </a:rPr>
              <a:t>http://www.springframework.org/schema/context</a:t>
            </a:r>
            <a:endParaRPr sz="18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5"/>
              </a:spcBef>
            </a:pPr>
            <a:r>
              <a:rPr sz="1800" b="1" i="1" spc="70" dirty="0">
                <a:solidFill>
                  <a:srgbClr val="2A00FF"/>
                </a:solidFill>
                <a:latin typeface="Arial"/>
                <a:cs typeface="Arial"/>
                <a:hlinkClick r:id="rId6"/>
              </a:rPr>
              <a:t>http://www.springframework.org/schema/context/spring-context.xsd</a:t>
            </a:r>
            <a:r>
              <a:rPr sz="1800" b="1" i="1" spc="70" dirty="0">
                <a:solidFill>
                  <a:srgbClr val="2A00FF"/>
                </a:solidFill>
                <a:latin typeface="Arial"/>
                <a:cs typeface="Arial"/>
              </a:rPr>
              <a:t>"</a:t>
            </a:r>
            <a:r>
              <a:rPr sz="1800" b="1" i="1" spc="7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5080" indent="124460">
              <a:lnSpc>
                <a:spcPct val="100000"/>
              </a:lnSpc>
            </a:pPr>
            <a:r>
              <a:rPr sz="1800" b="1" spc="-6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800" b="1" spc="-65" dirty="0">
                <a:solidFill>
                  <a:srgbClr val="3E7E7E"/>
                </a:solidFill>
                <a:latin typeface="Arial"/>
                <a:cs typeface="Arial"/>
              </a:rPr>
              <a:t>bean  </a:t>
            </a:r>
            <a:r>
              <a:rPr sz="1800" b="1" spc="65" dirty="0">
                <a:solidFill>
                  <a:srgbClr val="7E007E"/>
                </a:solidFill>
                <a:latin typeface="Arial"/>
                <a:cs typeface="Arial"/>
              </a:rPr>
              <a:t>class</a:t>
            </a:r>
            <a:r>
              <a:rPr sz="1800" b="1" spc="65" dirty="0">
                <a:latin typeface="Arial"/>
                <a:cs typeface="Arial"/>
              </a:rPr>
              <a:t>=</a:t>
            </a:r>
            <a:r>
              <a:rPr sz="1800" b="1" i="1" spc="65" dirty="0">
                <a:solidFill>
                  <a:srgbClr val="2A00FF"/>
                </a:solidFill>
                <a:latin typeface="Arial"/>
                <a:cs typeface="Arial"/>
              </a:rPr>
              <a:t>"org.springframework.beans.factory.config.PropertyPlaceholderCon  </a:t>
            </a:r>
            <a:r>
              <a:rPr sz="1800" b="1" i="1" spc="140" dirty="0">
                <a:solidFill>
                  <a:srgbClr val="2A00FF"/>
                </a:solidFill>
                <a:latin typeface="Arial"/>
                <a:cs typeface="Arial"/>
              </a:rPr>
              <a:t>figurer"</a:t>
            </a:r>
            <a:r>
              <a:rPr sz="1800" b="1" i="1" spc="14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solidFill>
                  <a:srgbClr val="008080"/>
                </a:solidFill>
                <a:latin typeface="Arial"/>
                <a:cs typeface="Arial"/>
              </a:rPr>
              <a:t>&lt;</a:t>
            </a:r>
            <a:r>
              <a:rPr sz="1800" b="1" spc="55" dirty="0">
                <a:solidFill>
                  <a:srgbClr val="3E7E7E"/>
                </a:solidFill>
                <a:latin typeface="Arial"/>
                <a:cs typeface="Arial"/>
              </a:rPr>
              <a:t>property </a:t>
            </a:r>
            <a:r>
              <a:rPr sz="1800" b="1" spc="25" dirty="0">
                <a:solidFill>
                  <a:srgbClr val="7E007E"/>
                </a:solidFill>
                <a:latin typeface="Arial"/>
                <a:cs typeface="Arial"/>
              </a:rPr>
              <a:t>name</a:t>
            </a:r>
            <a:r>
              <a:rPr sz="1800" b="1" spc="25" dirty="0">
                <a:latin typeface="Arial"/>
                <a:cs typeface="Arial"/>
              </a:rPr>
              <a:t>=</a:t>
            </a:r>
            <a:r>
              <a:rPr sz="1800" b="1" i="1" spc="25" dirty="0">
                <a:solidFill>
                  <a:srgbClr val="2A00FF"/>
                </a:solidFill>
                <a:latin typeface="Arial"/>
                <a:cs typeface="Arial"/>
              </a:rPr>
              <a:t>"locations"</a:t>
            </a:r>
            <a:r>
              <a:rPr sz="1800" b="1" i="1" spc="365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65" dirty="0">
                <a:solidFill>
                  <a:srgbClr val="7E007E"/>
                </a:solidFill>
                <a:latin typeface="Arial"/>
                <a:cs typeface="Arial"/>
              </a:rPr>
              <a:t>value</a:t>
            </a:r>
            <a:r>
              <a:rPr sz="1800" b="1" i="1" spc="65" dirty="0">
                <a:latin typeface="Arial"/>
                <a:cs typeface="Arial"/>
              </a:rPr>
              <a:t>=</a:t>
            </a:r>
            <a:r>
              <a:rPr sz="1800" b="1" i="1" spc="65" dirty="0">
                <a:solidFill>
                  <a:srgbClr val="2A00FF"/>
                </a:solidFill>
                <a:latin typeface="Arial"/>
                <a:cs typeface="Arial"/>
              </a:rPr>
              <a:t>"classpath:messages.properties"</a:t>
            </a:r>
            <a:r>
              <a:rPr sz="1800" b="1" i="1" spc="65" dirty="0">
                <a:solidFill>
                  <a:srgbClr val="008080"/>
                </a:solidFill>
                <a:latin typeface="Arial"/>
                <a:cs typeface="Arial"/>
              </a:rPr>
              <a:t>/&gt;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1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800" b="1" spc="10" dirty="0">
                <a:solidFill>
                  <a:srgbClr val="3E7E7E"/>
                </a:solidFill>
                <a:latin typeface="Arial"/>
                <a:cs typeface="Arial"/>
              </a:rPr>
              <a:t>bean</a:t>
            </a:r>
            <a:r>
              <a:rPr sz="1800" b="1" spc="1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  <a:p>
            <a:pPr marL="137160">
              <a:lnSpc>
                <a:spcPct val="100000"/>
              </a:lnSpc>
              <a:spcBef>
                <a:spcPts val="10"/>
              </a:spcBef>
            </a:pPr>
            <a:r>
              <a:rPr sz="1800" b="1" spc="10" dirty="0">
                <a:solidFill>
                  <a:srgbClr val="008080"/>
                </a:solidFill>
                <a:latin typeface="Arial"/>
                <a:cs typeface="Arial"/>
              </a:rPr>
              <a:t>&lt;/</a:t>
            </a:r>
            <a:r>
              <a:rPr sz="1800" b="1" spc="10" dirty="0">
                <a:solidFill>
                  <a:srgbClr val="3E7E7E"/>
                </a:solidFill>
                <a:latin typeface="Arial"/>
                <a:cs typeface="Arial"/>
              </a:rPr>
              <a:t>beans</a:t>
            </a:r>
            <a:r>
              <a:rPr sz="1800" b="1" spc="10" dirty="0">
                <a:solidFill>
                  <a:srgbClr val="008080"/>
                </a:solidFill>
                <a:latin typeface="Arial"/>
                <a:cs typeface="Arial"/>
              </a:rPr>
              <a:t>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6623" y="1557527"/>
            <a:ext cx="2403475" cy="368935"/>
          </a:xfrm>
          <a:prstGeom prst="rect">
            <a:avLst/>
          </a:prstGeom>
          <a:solidFill>
            <a:srgbClr val="DCD4D0"/>
          </a:solidFill>
        </p:spPr>
        <p:txBody>
          <a:bodyPr vert="horz" wrap="square" lIns="0" tIns="393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9"/>
              </a:spcBef>
            </a:pPr>
            <a:r>
              <a:rPr sz="1800" b="1" spc="-5" dirty="0">
                <a:latin typeface="Arial"/>
                <a:cs typeface="Arial"/>
              </a:rPr>
              <a:t>spring-resource.xml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1611" y="778763"/>
            <a:ext cx="6136005" cy="368935"/>
          </a:xfrm>
          <a:custGeom>
            <a:avLst/>
            <a:gdLst/>
            <a:ahLst/>
            <a:cxnLst/>
            <a:rect l="l" t="t" r="r" b="b"/>
            <a:pathLst>
              <a:path w="6136005" h="368934">
                <a:moveTo>
                  <a:pt x="6135624" y="0"/>
                </a:moveTo>
                <a:lnTo>
                  <a:pt x="0" y="0"/>
                </a:lnTo>
                <a:lnTo>
                  <a:pt x="0" y="368808"/>
                </a:lnTo>
                <a:lnTo>
                  <a:pt x="6135624" y="368808"/>
                </a:lnTo>
                <a:lnTo>
                  <a:pt x="6135624" y="0"/>
                </a:lnTo>
                <a:close/>
              </a:path>
            </a:pathLst>
          </a:custGeom>
          <a:solidFill>
            <a:srgbClr val="D6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70098" y="799846"/>
            <a:ext cx="5916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65" dirty="0">
                <a:solidFill>
                  <a:srgbClr val="2A00FF"/>
                </a:solidFill>
                <a:latin typeface="Arial"/>
                <a:cs typeface="Arial"/>
              </a:rPr>
              <a:t>Note: </a:t>
            </a:r>
            <a:r>
              <a:rPr sz="1800" b="1" i="1" spc="45" dirty="0">
                <a:solidFill>
                  <a:srgbClr val="2A00FF"/>
                </a:solidFill>
                <a:latin typeface="Arial"/>
                <a:cs typeface="Arial"/>
              </a:rPr>
              <a:t>Place </a:t>
            </a:r>
            <a:r>
              <a:rPr sz="1800" b="1" i="1" spc="200" dirty="0">
                <a:solidFill>
                  <a:srgbClr val="2A00FF"/>
                </a:solidFill>
                <a:latin typeface="Arial"/>
                <a:cs typeface="Arial"/>
              </a:rPr>
              <a:t>static </a:t>
            </a:r>
            <a:r>
              <a:rPr sz="1800" b="1" i="1" spc="265" dirty="0">
                <a:solidFill>
                  <a:srgbClr val="2A00FF"/>
                </a:solidFill>
                <a:latin typeface="Arial"/>
                <a:cs typeface="Arial"/>
              </a:rPr>
              <a:t>files </a:t>
            </a:r>
            <a:r>
              <a:rPr sz="1800" b="1" i="1" spc="185" dirty="0">
                <a:solidFill>
                  <a:srgbClr val="2A00FF"/>
                </a:solidFill>
                <a:latin typeface="Arial"/>
                <a:cs typeface="Arial"/>
              </a:rPr>
              <a:t>in </a:t>
            </a:r>
            <a:r>
              <a:rPr sz="1800" b="1" i="1" spc="150" dirty="0">
                <a:solidFill>
                  <a:srgbClr val="2A00FF"/>
                </a:solidFill>
                <a:latin typeface="Arial"/>
                <a:cs typeface="Arial"/>
              </a:rPr>
              <a:t>project’s</a:t>
            </a:r>
            <a:r>
              <a:rPr sz="1800" b="1" i="1" spc="320" dirty="0">
                <a:solidFill>
                  <a:srgbClr val="2A00FF"/>
                </a:solidFill>
                <a:latin typeface="Arial"/>
                <a:cs typeface="Arial"/>
              </a:rPr>
              <a:t> </a:t>
            </a:r>
            <a:r>
              <a:rPr sz="1800" b="1" i="1" spc="60" dirty="0">
                <a:solidFill>
                  <a:srgbClr val="2A00FF"/>
                </a:solidFill>
                <a:latin typeface="Arial"/>
                <a:cs typeface="Arial"/>
              </a:rPr>
              <a:t>classpath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26220" cy="574675"/>
          </a:xfrm>
          <a:custGeom>
            <a:avLst/>
            <a:gdLst/>
            <a:ahLst/>
            <a:cxnLst/>
            <a:rect l="l" t="t" r="r" b="b"/>
            <a:pathLst>
              <a:path w="9126220" h="574675">
                <a:moveTo>
                  <a:pt x="0" y="574548"/>
                </a:moveTo>
                <a:lnTo>
                  <a:pt x="9125712" y="574548"/>
                </a:lnTo>
                <a:lnTo>
                  <a:pt x="912571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B6A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2296" y="0"/>
            <a:ext cx="9043670" cy="447238"/>
          </a:xfrm>
          <a:prstGeom prst="rect">
            <a:avLst/>
          </a:prstGeom>
          <a:solidFill>
            <a:srgbClr val="B6A19A"/>
          </a:solidFill>
        </p:spPr>
        <p:txBody>
          <a:bodyPr vert="horz" wrap="square" lIns="0" tIns="0" rIns="0" bIns="0" rtlCol="0">
            <a:spAutoFit/>
          </a:bodyPr>
          <a:lstStyle/>
          <a:p>
            <a:pPr marL="416559">
              <a:lnSpc>
                <a:spcPts val="3800"/>
              </a:lnSpc>
            </a:pPr>
            <a:r>
              <a:rPr sz="2800" dirty="0"/>
              <a:t>Loading </a:t>
            </a:r>
            <a:r>
              <a:rPr sz="2800" spc="-10" dirty="0"/>
              <a:t>ResourceBundle by </a:t>
            </a:r>
            <a:r>
              <a:rPr sz="2800" dirty="0"/>
              <a:t>Spring IoC</a:t>
            </a:r>
            <a:r>
              <a:rPr sz="2800" spc="-80" dirty="0"/>
              <a:t> </a:t>
            </a:r>
            <a:r>
              <a:rPr sz="2800" spc="-10" dirty="0"/>
              <a:t>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95" y="1151890"/>
            <a:ext cx="4589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&lt;?xml version=</a:t>
            </a:r>
            <a:r>
              <a:rPr sz="1800" b="1" i="1" spc="-5" dirty="0">
                <a:latin typeface="Arial"/>
                <a:cs typeface="Arial"/>
              </a:rPr>
              <a:t>"1.0"</a:t>
            </a:r>
            <a:r>
              <a:rPr sz="1800" b="1" i="1" spc="-15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encoding="UTF-8"?&gt;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54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457834" indent="-64135">
              <a:lnSpc>
                <a:spcPct val="100000"/>
              </a:lnSpc>
              <a:spcBef>
                <a:spcPts val="100"/>
              </a:spcBef>
            </a:pPr>
            <a:r>
              <a:rPr sz="1400" i="0" spc="-5" dirty="0">
                <a:latin typeface="Arial"/>
                <a:cs typeface="Arial"/>
              </a:rPr>
              <a:t>&lt;beans xmlns=</a:t>
            </a:r>
            <a:r>
              <a:rPr sz="1400" i="1" spc="-5" dirty="0">
                <a:hlinkClick r:id="rId2"/>
              </a:rPr>
              <a:t>"http://ww</a:t>
            </a:r>
            <a:r>
              <a:rPr sz="1400" i="1" spc="-5" dirty="0"/>
              <a:t>w</a:t>
            </a:r>
            <a:r>
              <a:rPr sz="1400" i="1" spc="-5" dirty="0">
                <a:hlinkClick r:id="rId2"/>
              </a:rPr>
              <a:t>.springframework.org/schema/beans" </a:t>
            </a:r>
            <a:r>
              <a:rPr sz="1400" i="1" spc="-5" dirty="0"/>
              <a:t> </a:t>
            </a:r>
            <a:r>
              <a:rPr sz="1400" i="0" spc="-5" dirty="0">
                <a:latin typeface="Arial"/>
                <a:cs typeface="Arial"/>
              </a:rPr>
              <a:t>xmlns:context=</a:t>
            </a:r>
            <a:r>
              <a:rPr sz="1400" i="1" spc="-5" dirty="0">
                <a:hlinkClick r:id="rId3"/>
              </a:rPr>
              <a:t>"http://ww</a:t>
            </a:r>
            <a:r>
              <a:rPr sz="1400" i="1" spc="-5" dirty="0"/>
              <a:t>w</a:t>
            </a:r>
            <a:r>
              <a:rPr sz="1400" i="1" spc="-5" dirty="0">
                <a:hlinkClick r:id="rId3"/>
              </a:rPr>
              <a:t>.springframework.org/schema/context" </a:t>
            </a:r>
            <a:r>
              <a:rPr sz="1400" i="1" spc="-5" dirty="0"/>
              <a:t> </a:t>
            </a:r>
            <a:r>
              <a:rPr sz="1400" i="0" spc="-5" dirty="0">
                <a:latin typeface="Arial"/>
                <a:cs typeface="Arial"/>
              </a:rPr>
              <a:t>xmlns:xsi=</a:t>
            </a:r>
            <a:r>
              <a:rPr sz="1400" i="1" spc="-5" dirty="0">
                <a:hlinkClick r:id="rId4"/>
              </a:rPr>
              <a:t>"http://ww</a:t>
            </a:r>
            <a:r>
              <a:rPr sz="1400" i="1" spc="-5" dirty="0"/>
              <a:t>w</a:t>
            </a:r>
            <a:r>
              <a:rPr sz="1400" i="1" spc="-5" dirty="0">
                <a:hlinkClick r:id="rId4"/>
              </a:rPr>
              <a:t>.w3.org/2001/XMLSchema-instance</a:t>
            </a:r>
            <a:r>
              <a:rPr sz="1400" i="1" spc="-5" dirty="0"/>
              <a:t>"  </a:t>
            </a:r>
            <a:r>
              <a:rPr sz="1400" i="0" spc="-5" dirty="0">
                <a:latin typeface="Arial"/>
                <a:cs typeface="Arial"/>
              </a:rPr>
              <a:t>xsi:schemaLocation=</a:t>
            </a:r>
            <a:r>
              <a:rPr sz="1400" i="1" spc="-5" dirty="0"/>
              <a:t>"  </a:t>
            </a:r>
            <a:r>
              <a:rPr sz="1400" spc="-5" dirty="0">
                <a:hlinkClick r:id="rId2"/>
              </a:rPr>
              <a:t>http://www.springframework.org/schema/beans </a:t>
            </a:r>
            <a:r>
              <a:rPr sz="1400" spc="-5" dirty="0"/>
              <a:t> </a:t>
            </a:r>
            <a:r>
              <a:rPr sz="1400" spc="-5" dirty="0">
                <a:hlinkClick r:id="rId5"/>
              </a:rPr>
              <a:t>http://www.springframework.org/schema/beans/spring-beans.xsd </a:t>
            </a:r>
            <a:r>
              <a:rPr sz="1400" spc="-5" dirty="0"/>
              <a:t> </a:t>
            </a:r>
            <a:r>
              <a:rPr sz="1400" spc="-5" dirty="0">
                <a:hlinkClick r:id="rId3"/>
              </a:rPr>
              <a:t>http://www.springframework.org/schema/context</a:t>
            </a:r>
          </a:p>
          <a:p>
            <a:pPr marL="76200">
              <a:lnSpc>
                <a:spcPct val="100000"/>
              </a:lnSpc>
            </a:pPr>
            <a:r>
              <a:rPr sz="1400" i="1" spc="-5" dirty="0">
                <a:hlinkClick r:id="rId6"/>
              </a:rPr>
              <a:t>http://www.springframework.org/schema/context/spring-context.xsd"&gt;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/>
          </a:p>
          <a:p>
            <a:pPr marL="76200">
              <a:lnSpc>
                <a:spcPct val="100000"/>
              </a:lnSpc>
            </a:pPr>
            <a:r>
              <a:rPr sz="1400" i="0" dirty="0">
                <a:solidFill>
                  <a:srgbClr val="FF0000"/>
                </a:solidFill>
                <a:latin typeface="Arial"/>
                <a:cs typeface="Arial"/>
              </a:rPr>
              <a:t>&lt;import</a:t>
            </a:r>
            <a:r>
              <a:rPr sz="1400" i="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i="0" spc="-5" dirty="0">
                <a:solidFill>
                  <a:srgbClr val="FF0000"/>
                </a:solidFill>
                <a:latin typeface="Arial"/>
                <a:cs typeface="Arial"/>
              </a:rPr>
              <a:t>resource=</a:t>
            </a:r>
            <a:r>
              <a:rPr sz="1400" i="1" spc="-5" dirty="0">
                <a:solidFill>
                  <a:srgbClr val="FF0000"/>
                </a:solidFill>
              </a:rPr>
              <a:t>"spring-resource.xml"/&gt;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/>
          </a:p>
          <a:p>
            <a:pPr marL="76200">
              <a:lnSpc>
                <a:spcPct val="100000"/>
              </a:lnSpc>
              <a:tabLst>
                <a:tab pos="869950" algn="l"/>
              </a:tabLst>
            </a:pPr>
            <a:r>
              <a:rPr sz="1400" i="0" spc="-5" dirty="0">
                <a:latin typeface="Arial"/>
                <a:cs typeface="Arial"/>
              </a:rPr>
              <a:t>&lt;bean	</a:t>
            </a:r>
            <a:r>
              <a:rPr sz="1400" i="0" dirty="0">
                <a:latin typeface="Arial"/>
                <a:cs typeface="Arial"/>
              </a:rPr>
              <a:t>id=</a:t>
            </a:r>
            <a:r>
              <a:rPr sz="1400" i="1" dirty="0"/>
              <a:t>"helloBean"</a:t>
            </a:r>
            <a:r>
              <a:rPr sz="1400" i="1" spc="-40" dirty="0"/>
              <a:t> </a:t>
            </a:r>
            <a:r>
              <a:rPr sz="1400" i="1" spc="-5" dirty="0"/>
              <a:t>class="com.deloitte.businesstier.HelloWorld"&gt;</a:t>
            </a:r>
          </a:p>
          <a:p>
            <a:pPr marL="76200">
              <a:lnSpc>
                <a:spcPct val="100000"/>
              </a:lnSpc>
            </a:pPr>
            <a:r>
              <a:rPr sz="1400" i="0" spc="-5" dirty="0">
                <a:latin typeface="Arial"/>
                <a:cs typeface="Arial"/>
              </a:rPr>
              <a:t>&lt;constructor-arg index=</a:t>
            </a:r>
            <a:r>
              <a:rPr sz="1400" i="1" spc="-5" dirty="0"/>
              <a:t>"0"</a:t>
            </a:r>
            <a:r>
              <a:rPr sz="1400" i="1" spc="-15" dirty="0"/>
              <a:t> </a:t>
            </a:r>
            <a:r>
              <a:rPr sz="1400" i="1" spc="-5" dirty="0"/>
              <a:t>value=</a:t>
            </a:r>
            <a:r>
              <a:rPr sz="1400" i="1" spc="-5" dirty="0">
                <a:solidFill>
                  <a:srgbClr val="FF0000"/>
                </a:solidFill>
              </a:rPr>
              <a:t>"${greet}"</a:t>
            </a:r>
            <a:r>
              <a:rPr sz="1400" i="1" spc="-5" dirty="0"/>
              <a:t>/&gt;</a:t>
            </a:r>
          </a:p>
          <a:p>
            <a:pPr marL="76200">
              <a:lnSpc>
                <a:spcPct val="100000"/>
              </a:lnSpc>
            </a:pPr>
            <a:r>
              <a:rPr sz="1400" i="0" spc="-5" dirty="0">
                <a:latin typeface="Arial"/>
                <a:cs typeface="Arial"/>
              </a:rPr>
              <a:t>&lt;constructor-arg index=</a:t>
            </a:r>
            <a:r>
              <a:rPr sz="1400" i="1" spc="-5" dirty="0"/>
              <a:t>"1"</a:t>
            </a:r>
            <a:r>
              <a:rPr sz="1400" i="1" spc="5" dirty="0"/>
              <a:t> </a:t>
            </a:r>
            <a:r>
              <a:rPr sz="1400" i="1" spc="-5" dirty="0"/>
              <a:t>value=</a:t>
            </a:r>
            <a:r>
              <a:rPr sz="1400" i="1" spc="-5" dirty="0">
                <a:solidFill>
                  <a:srgbClr val="FF0000"/>
                </a:solidFill>
              </a:rPr>
              <a:t>"${stream}"</a:t>
            </a:r>
            <a:r>
              <a:rPr sz="1400" i="1" spc="-5" dirty="0"/>
              <a:t>&gt;&lt;/constructor-arg&gt;</a:t>
            </a:r>
          </a:p>
          <a:p>
            <a:pPr marL="76200">
              <a:lnSpc>
                <a:spcPct val="100000"/>
              </a:lnSpc>
            </a:pPr>
            <a:r>
              <a:rPr sz="1400" i="0" spc="-5" dirty="0">
                <a:latin typeface="Arial"/>
                <a:cs typeface="Arial"/>
              </a:rPr>
              <a:t>&lt;/bean&gt;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 dirty="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400" i="0" spc="-5" dirty="0">
                <a:latin typeface="Arial"/>
                <a:cs typeface="Arial"/>
              </a:rPr>
              <a:t>&lt;/beans&gt;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9543" y="929639"/>
            <a:ext cx="1967864" cy="368935"/>
          </a:xfrm>
          <a:prstGeom prst="rect">
            <a:avLst/>
          </a:prstGeom>
          <a:solidFill>
            <a:srgbClr val="DCD4D0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Arial"/>
                <a:cs typeface="Arial"/>
              </a:rPr>
              <a:t>spring-hello.xml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26220" cy="574675"/>
          </a:xfrm>
          <a:custGeom>
            <a:avLst/>
            <a:gdLst/>
            <a:ahLst/>
            <a:cxnLst/>
            <a:rect l="l" t="t" r="r" b="b"/>
            <a:pathLst>
              <a:path w="9126220" h="574675">
                <a:moveTo>
                  <a:pt x="0" y="574548"/>
                </a:moveTo>
                <a:lnTo>
                  <a:pt x="9125712" y="574548"/>
                </a:lnTo>
                <a:lnTo>
                  <a:pt x="912571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B6A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6562" y="0"/>
            <a:ext cx="81527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Loading </a:t>
            </a:r>
            <a:r>
              <a:rPr sz="2400" spc="-10" dirty="0"/>
              <a:t>ResourceBundle by </a:t>
            </a:r>
            <a:r>
              <a:rPr sz="2400" dirty="0"/>
              <a:t>Spring IoC</a:t>
            </a:r>
            <a:r>
              <a:rPr sz="2400" spc="-95" dirty="0"/>
              <a:t> </a:t>
            </a:r>
            <a:r>
              <a:rPr sz="2400" spc="-10" dirty="0"/>
              <a:t>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395" y="1151890"/>
            <a:ext cx="8632190" cy="523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package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com.deloitte.presentationtier;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import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org.springframework.context.ApplicationContext;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import</a:t>
            </a:r>
            <a:r>
              <a:rPr sz="1800" b="1" spc="11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org.springframework.context.support.ClassPathXmlApplicationContext;</a:t>
            </a:r>
            <a:endParaRPr sz="1800">
              <a:latin typeface="Arial"/>
              <a:cs typeface="Arial"/>
            </a:endParaRPr>
          </a:p>
          <a:p>
            <a:pPr marL="12700" marR="3747770">
              <a:lnSpc>
                <a:spcPct val="200000"/>
              </a:lnSpc>
            </a:pPr>
            <a:r>
              <a:rPr sz="1800" b="1" dirty="0">
                <a:latin typeface="Arial"/>
                <a:cs typeface="Arial"/>
              </a:rPr>
              <a:t>import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com.deloitte.businesstier.HelloWorld;  </a:t>
            </a:r>
            <a:r>
              <a:rPr sz="1800" b="1" dirty="0">
                <a:latin typeface="Arial"/>
                <a:cs typeface="Arial"/>
              </a:rPr>
              <a:t>public </a:t>
            </a:r>
            <a:r>
              <a:rPr sz="1800" b="1" spc="-5" dirty="0">
                <a:latin typeface="Arial"/>
                <a:cs typeface="Arial"/>
              </a:rPr>
              <a:t>class </a:t>
            </a:r>
            <a:r>
              <a:rPr sz="1800" b="1" spc="-25" dirty="0">
                <a:latin typeface="Arial"/>
                <a:cs typeface="Arial"/>
              </a:rPr>
              <a:t>Tester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448627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public </a:t>
            </a:r>
            <a:r>
              <a:rPr sz="1800" b="1" spc="-5" dirty="0">
                <a:latin typeface="Arial"/>
                <a:cs typeface="Arial"/>
              </a:rPr>
              <a:t>static </a:t>
            </a:r>
            <a:r>
              <a:rPr sz="1800" b="1" spc="-10" dirty="0">
                <a:latin typeface="Arial"/>
                <a:cs typeface="Arial"/>
              </a:rPr>
              <a:t>void </a:t>
            </a:r>
            <a:r>
              <a:rPr sz="1800" b="1" dirty="0">
                <a:latin typeface="Arial"/>
                <a:cs typeface="Arial"/>
              </a:rPr>
              <a:t>main(String[] </a:t>
            </a:r>
            <a:r>
              <a:rPr sz="1800" b="1" spc="-5" dirty="0">
                <a:latin typeface="Arial"/>
                <a:cs typeface="Arial"/>
              </a:rPr>
              <a:t>args) {  ApplicationContext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context=</a:t>
            </a:r>
            <a:endParaRPr sz="1800">
              <a:latin typeface="Arial"/>
              <a:cs typeface="Arial"/>
            </a:endParaRPr>
          </a:p>
          <a:p>
            <a:pPr marL="520065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new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ClassPathXmlApplicationContext("spring-hello.xml");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 marR="1360805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HelloWorld helloWorld=(HelloWorld)context.getBean("helloBean");  System.</a:t>
            </a:r>
            <a:r>
              <a:rPr sz="1800" b="1" i="1" spc="-5" dirty="0">
                <a:latin typeface="Arial"/>
                <a:cs typeface="Arial"/>
              </a:rPr>
              <a:t>out.println(helloWorld.getMessage1());  </a:t>
            </a:r>
            <a:r>
              <a:rPr sz="1800" b="1" spc="-5" dirty="0">
                <a:latin typeface="Arial"/>
                <a:cs typeface="Arial"/>
              </a:rPr>
              <a:t>System.</a:t>
            </a:r>
            <a:r>
              <a:rPr sz="1800" b="1" i="1" spc="-5" dirty="0">
                <a:latin typeface="Arial"/>
                <a:cs typeface="Arial"/>
              </a:rPr>
              <a:t>out.println(helloWorld.getMessage2());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26220" cy="574675"/>
          </a:xfrm>
          <a:custGeom>
            <a:avLst/>
            <a:gdLst/>
            <a:ahLst/>
            <a:cxnLst/>
            <a:rect l="l" t="t" r="r" b="b"/>
            <a:pathLst>
              <a:path w="9126220" h="574675">
                <a:moveTo>
                  <a:pt x="0" y="574548"/>
                </a:moveTo>
                <a:lnTo>
                  <a:pt x="9125712" y="574548"/>
                </a:lnTo>
                <a:lnTo>
                  <a:pt x="9125712" y="0"/>
                </a:lnTo>
                <a:lnTo>
                  <a:pt x="0" y="0"/>
                </a:lnTo>
                <a:lnTo>
                  <a:pt x="0" y="574548"/>
                </a:lnTo>
                <a:close/>
              </a:path>
            </a:pathLst>
          </a:custGeom>
          <a:solidFill>
            <a:srgbClr val="B6A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562" y="0"/>
            <a:ext cx="815276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Loading </a:t>
            </a:r>
            <a:r>
              <a:rPr sz="2400" spc="-10" dirty="0"/>
              <a:t>ResourceBundle by </a:t>
            </a:r>
            <a:r>
              <a:rPr sz="2400" dirty="0"/>
              <a:t>Spring IoC</a:t>
            </a:r>
            <a:r>
              <a:rPr sz="2400" spc="-95" dirty="0"/>
              <a:t> </a:t>
            </a:r>
            <a:r>
              <a:rPr sz="2400" spc="-10" dirty="0"/>
              <a:t>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604329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Injecting</a:t>
            </a:r>
            <a:r>
              <a:rPr sz="3800" spc="-110" dirty="0"/>
              <a:t> </a:t>
            </a:r>
            <a:r>
              <a:rPr sz="3800" dirty="0"/>
              <a:t>collections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739" y="588010"/>
            <a:ext cx="843978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20" dirty="0">
                <a:latin typeface="Carlito"/>
                <a:cs typeface="Carlito"/>
              </a:rPr>
              <a:t>offers </a:t>
            </a:r>
            <a:r>
              <a:rPr sz="2200" spc="-10" dirty="0">
                <a:latin typeface="Carlito"/>
                <a:cs typeface="Carlito"/>
              </a:rPr>
              <a:t>three </a:t>
            </a:r>
            <a:r>
              <a:rPr sz="2200" spc="-5" dirty="0">
                <a:latin typeface="Carlito"/>
                <a:cs typeface="Carlito"/>
              </a:rPr>
              <a:t>types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5" dirty="0">
                <a:latin typeface="Carlito"/>
                <a:cs typeface="Carlito"/>
              </a:rPr>
              <a:t>collection </a:t>
            </a:r>
            <a:r>
              <a:rPr sz="2200" spc="-15" dirty="0">
                <a:latin typeface="Carlito"/>
                <a:cs typeface="Carlito"/>
              </a:rPr>
              <a:t>configuration </a:t>
            </a:r>
            <a:r>
              <a:rPr sz="2200" spc="-5" dirty="0">
                <a:latin typeface="Carlito"/>
                <a:cs typeface="Carlito"/>
              </a:rPr>
              <a:t>elements which </a:t>
            </a:r>
            <a:r>
              <a:rPr sz="2200" spc="-10" dirty="0">
                <a:latin typeface="Carlito"/>
                <a:cs typeface="Carlito"/>
              </a:rPr>
              <a:t>are </a:t>
            </a:r>
            <a:r>
              <a:rPr sz="2200" spc="-5" dirty="0">
                <a:latin typeface="Carlito"/>
                <a:cs typeface="Carlito"/>
              </a:rPr>
              <a:t>as  </a:t>
            </a:r>
            <a:r>
              <a:rPr sz="2200" spc="-15" dirty="0">
                <a:latin typeface="Carlito"/>
                <a:cs typeface="Carlito"/>
              </a:rPr>
              <a:t>follows:</a:t>
            </a:r>
            <a:endParaRPr sz="2200">
              <a:latin typeface="Carlito"/>
              <a:cs typeface="Carlito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0791" y="1879345"/>
          <a:ext cx="8929369" cy="214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0360"/>
                <a:gridCol w="7319009"/>
              </a:tblGrid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Element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Description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&lt;list&gt;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This helps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wiring i.e.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injecting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list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of values, allowing</a:t>
                      </a:r>
                      <a:r>
                        <a:rPr sz="2000" spc="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duplicates.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rlito"/>
                          <a:cs typeface="Carlito"/>
                        </a:rPr>
                        <a:t>&lt;set&gt;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This helps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wiring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set of values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but without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any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duplicates.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4849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&lt;map&gt;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marR="6096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" dirty="0">
                          <a:latin typeface="Carlito"/>
                          <a:cs typeface="Carlito"/>
                        </a:rPr>
                        <a:t>This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be used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inject a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collection of name-value </a:t>
                      </a:r>
                      <a:r>
                        <a:rPr sz="2000" spc="-15" dirty="0">
                          <a:latin typeface="Carlito"/>
                          <a:cs typeface="Carlito"/>
                        </a:rPr>
                        <a:t>pairs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where  name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spc="-5" dirty="0">
                          <a:latin typeface="Carlito"/>
                          <a:cs typeface="Carlito"/>
                        </a:rPr>
                        <a:t>value can be of </a:t>
                      </a:r>
                      <a:r>
                        <a:rPr sz="2000" spc="-10" dirty="0">
                          <a:latin typeface="Carlito"/>
                          <a:cs typeface="Carlito"/>
                        </a:rPr>
                        <a:t>any</a:t>
                      </a:r>
                      <a:r>
                        <a:rPr sz="20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dirty="0">
                          <a:latin typeface="Carlito"/>
                          <a:cs typeface="Carlito"/>
                        </a:rPr>
                        <a:t>type.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0" y="548640"/>
                </a:moveTo>
                <a:lnTo>
                  <a:pt x="9144000" y="548640"/>
                </a:lnTo>
                <a:lnTo>
                  <a:pt x="914400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545" y="-84680"/>
            <a:ext cx="61659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 </a:t>
            </a:r>
            <a:r>
              <a:rPr spc="-10" dirty="0"/>
              <a:t>Configuration</a:t>
            </a:r>
            <a:r>
              <a:rPr spc="-50" dirty="0"/>
              <a:t> </a:t>
            </a:r>
            <a:r>
              <a:rPr dirty="0"/>
              <a:t>file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48640"/>
            <a:ext cx="9144000" cy="5633085"/>
          </a:xfrm>
          <a:custGeom>
            <a:avLst/>
            <a:gdLst/>
            <a:ahLst/>
            <a:cxnLst/>
            <a:rect l="l" t="t" r="r" b="b"/>
            <a:pathLst>
              <a:path w="9144000" h="5633085">
                <a:moveTo>
                  <a:pt x="9144000" y="0"/>
                </a:moveTo>
                <a:lnTo>
                  <a:pt x="0" y="0"/>
                </a:lnTo>
                <a:lnTo>
                  <a:pt x="0" y="5632704"/>
                </a:lnTo>
                <a:lnTo>
                  <a:pt x="9144000" y="563270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575817"/>
            <a:ext cx="70777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…….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&lt;bean </a:t>
            </a:r>
            <a:r>
              <a:rPr sz="1800" b="1" dirty="0">
                <a:latin typeface="Arial"/>
                <a:cs typeface="Arial"/>
              </a:rPr>
              <a:t>id= </a:t>
            </a:r>
            <a:r>
              <a:rPr sz="1800" spc="-5" dirty="0">
                <a:latin typeface="Arial"/>
                <a:cs typeface="Arial"/>
              </a:rPr>
              <a:t>"</a:t>
            </a:r>
            <a:r>
              <a:rPr sz="1800" b="1" spc="-5" dirty="0">
                <a:latin typeface="Arial"/>
                <a:cs typeface="Arial"/>
              </a:rPr>
              <a:t>countryBean</a:t>
            </a:r>
            <a:r>
              <a:rPr sz="1800" spc="-5" dirty="0">
                <a:latin typeface="Arial"/>
                <a:cs typeface="Arial"/>
              </a:rPr>
              <a:t>"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class=“com.deloitte.businesstier.Country“&gt;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&lt;property name=“countryList"&gt;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398778"/>
            <a:ext cx="324485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&lt;list&gt;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&lt;value&gt;INDIA&lt;/value&gt;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&lt;value&gt;UK&lt;/value&gt;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&lt;value&gt;USA&lt;/value&gt;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&lt;value&gt;USA&lt;/value&gt;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&lt;/list&gt;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&lt;/property&gt;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…….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&lt;property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name=“countryMap"&gt;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868292"/>
            <a:ext cx="4133215" cy="222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&lt;map&gt;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&lt;entry </a:t>
            </a:r>
            <a:r>
              <a:rPr sz="1800" spc="-5" dirty="0">
                <a:latin typeface="Arial"/>
                <a:cs typeface="Arial"/>
              </a:rPr>
              <a:t>key="1"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value="INDIA"/&gt;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&lt;entry </a:t>
            </a:r>
            <a:r>
              <a:rPr sz="1800" spc="-5" dirty="0">
                <a:latin typeface="Arial"/>
                <a:cs typeface="Arial"/>
              </a:rPr>
              <a:t>key="2" value=“UK"/&gt;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&lt;entry </a:t>
            </a:r>
            <a:r>
              <a:rPr sz="1800" spc="-5" dirty="0">
                <a:latin typeface="Arial"/>
                <a:cs typeface="Arial"/>
              </a:rPr>
              <a:t>key="3"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value="USA"/&gt;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&lt;entry </a:t>
            </a:r>
            <a:r>
              <a:rPr sz="1800" spc="-5" dirty="0">
                <a:latin typeface="Arial"/>
                <a:cs typeface="Arial"/>
              </a:rPr>
              <a:t>key="4"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value="USA"/&gt;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&lt;/map&gt;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&lt;/property&gt;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Tahoma"/>
                <a:cs typeface="Tahoma"/>
              </a:rPr>
              <a:t>…….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42588" y="1484375"/>
            <a:ext cx="5194300" cy="2308860"/>
          </a:xfrm>
          <a:custGeom>
            <a:avLst/>
            <a:gdLst/>
            <a:ahLst/>
            <a:cxnLst/>
            <a:rect l="l" t="t" r="r" b="b"/>
            <a:pathLst>
              <a:path w="5194300" h="2308860">
                <a:moveTo>
                  <a:pt x="5193792" y="0"/>
                </a:moveTo>
                <a:lnTo>
                  <a:pt x="0" y="0"/>
                </a:lnTo>
                <a:lnTo>
                  <a:pt x="0" y="2308860"/>
                </a:lnTo>
                <a:lnTo>
                  <a:pt x="5193792" y="2308860"/>
                </a:lnTo>
                <a:lnTo>
                  <a:pt x="5193792" y="0"/>
                </a:lnTo>
                <a:close/>
              </a:path>
            </a:pathLst>
          </a:custGeom>
          <a:solidFill>
            <a:srgbClr val="EBD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21582" y="1511630"/>
            <a:ext cx="43802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public </a:t>
            </a:r>
            <a:r>
              <a:rPr sz="1800" b="1" spc="-5" dirty="0">
                <a:latin typeface="Arial"/>
                <a:cs typeface="Arial"/>
              </a:rPr>
              <a:t>class </a:t>
            </a:r>
            <a:r>
              <a:rPr sz="1800" b="1" dirty="0">
                <a:latin typeface="Arial"/>
                <a:cs typeface="Arial"/>
              </a:rPr>
              <a:t>Country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2700" marR="829310">
              <a:lnSpc>
                <a:spcPct val="100000"/>
              </a:lnSpc>
              <a:spcBef>
                <a:spcPts val="5"/>
              </a:spcBef>
              <a:tabLst>
                <a:tab pos="2236470" algn="l"/>
              </a:tabLst>
            </a:pPr>
            <a:r>
              <a:rPr sz="1800" b="1" spc="-10" dirty="0">
                <a:latin typeface="Arial"/>
                <a:cs typeface="Arial"/>
              </a:rPr>
              <a:t>private </a:t>
            </a:r>
            <a:r>
              <a:rPr sz="1800" b="1" dirty="0">
                <a:latin typeface="Arial"/>
                <a:cs typeface="Arial"/>
              </a:rPr>
              <a:t>List&lt;String&gt; </a:t>
            </a:r>
            <a:r>
              <a:rPr sz="1800" b="1" spc="-5" dirty="0">
                <a:latin typeface="Arial"/>
                <a:cs typeface="Arial"/>
              </a:rPr>
              <a:t>countryList;  </a:t>
            </a:r>
            <a:r>
              <a:rPr sz="1800" b="1" spc="-10" dirty="0">
                <a:latin typeface="Arial"/>
                <a:cs typeface="Arial"/>
              </a:rPr>
              <a:t>private</a:t>
            </a:r>
            <a:r>
              <a:rPr sz="1800" b="1" spc="5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Set&lt;String&gt;	countrySet;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private </a:t>
            </a:r>
            <a:r>
              <a:rPr sz="1800" b="1" dirty="0">
                <a:latin typeface="Arial"/>
                <a:cs typeface="Arial"/>
              </a:rPr>
              <a:t>Map&lt;String,String&gt; </a:t>
            </a:r>
            <a:r>
              <a:rPr sz="1800" b="1" spc="-5" dirty="0">
                <a:latin typeface="Arial"/>
                <a:cs typeface="Arial"/>
              </a:rPr>
              <a:t>countryMap;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1582" y="2883484"/>
            <a:ext cx="4811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// </a:t>
            </a:r>
            <a:r>
              <a:rPr sz="1800" spc="-5" dirty="0">
                <a:latin typeface="Arial"/>
                <a:cs typeface="Arial"/>
              </a:rPr>
              <a:t>setter and getter methods </a:t>
            </a:r>
            <a:r>
              <a:rPr sz="1800" dirty="0">
                <a:latin typeface="Arial"/>
                <a:cs typeface="Arial"/>
              </a:rPr>
              <a:t>for </a:t>
            </a:r>
            <a:r>
              <a:rPr sz="1800" spc="-5" dirty="0">
                <a:latin typeface="Arial"/>
                <a:cs typeface="Arial"/>
              </a:rPr>
              <a:t>other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properties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1582" y="343738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"/>
          </a:xfrm>
          <a:custGeom>
            <a:avLst/>
            <a:gdLst/>
            <a:ahLst/>
            <a:cxnLst/>
            <a:rect l="l" t="t" r="r" b="b"/>
            <a:pathLst>
              <a:path w="9144000" h="685800">
                <a:moveTo>
                  <a:pt x="9144000" y="0"/>
                </a:moveTo>
                <a:lnTo>
                  <a:pt x="0" y="0"/>
                </a:lnTo>
                <a:lnTo>
                  <a:pt x="0" y="685800"/>
                </a:lnTo>
                <a:lnTo>
                  <a:pt x="9144000" y="6858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8331"/>
            <a:ext cx="6369938" cy="60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/>
              <a:t>Spring </a:t>
            </a:r>
            <a:r>
              <a:rPr sz="3800" spc="-5" dirty="0"/>
              <a:t>Projects </a:t>
            </a:r>
            <a:r>
              <a:rPr sz="3800" spc="-20" dirty="0"/>
              <a:t>at </a:t>
            </a:r>
            <a:r>
              <a:rPr sz="3800" dirty="0"/>
              <a:t>a</a:t>
            </a:r>
            <a:r>
              <a:rPr sz="3800" spc="-80" dirty="0"/>
              <a:t> </a:t>
            </a:r>
            <a:r>
              <a:rPr sz="3800" spc="-5" dirty="0"/>
              <a:t>glance</a:t>
            </a:r>
            <a:endParaRPr sz="3800" dirty="0"/>
          </a:p>
        </p:txBody>
      </p:sp>
      <p:sp>
        <p:nvSpPr>
          <p:cNvPr id="4" name="object 4"/>
          <p:cNvSpPr/>
          <p:nvPr/>
        </p:nvSpPr>
        <p:spPr>
          <a:xfrm>
            <a:off x="0" y="685800"/>
            <a:ext cx="2763520" cy="338455"/>
          </a:xfrm>
          <a:custGeom>
            <a:avLst/>
            <a:gdLst/>
            <a:ahLst/>
            <a:cxnLst/>
            <a:rect l="l" t="t" r="r" b="b"/>
            <a:pathLst>
              <a:path w="2763520" h="338455">
                <a:moveTo>
                  <a:pt x="2763012" y="0"/>
                </a:moveTo>
                <a:lnTo>
                  <a:pt x="0" y="0"/>
                </a:lnTo>
                <a:lnTo>
                  <a:pt x="0" y="338327"/>
                </a:lnTo>
                <a:lnTo>
                  <a:pt x="2763012" y="338327"/>
                </a:lnTo>
                <a:lnTo>
                  <a:pt x="2763012" y="0"/>
                </a:lnTo>
                <a:close/>
              </a:path>
            </a:pathLst>
          </a:custGeom>
          <a:solidFill>
            <a:srgbClr val="EF91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714502"/>
            <a:ext cx="2291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Arial"/>
                <a:cs typeface="Arial"/>
                <a:hlinkClick r:id="rId2"/>
              </a:rPr>
              <a:t>http://spring.io/projects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4695" y="1078991"/>
            <a:ext cx="4320540" cy="4904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01412" y="685799"/>
            <a:ext cx="3813175" cy="5727700"/>
          </a:xfrm>
          <a:custGeom>
            <a:avLst/>
            <a:gdLst/>
            <a:ahLst/>
            <a:cxnLst/>
            <a:rect l="l" t="t" r="r" b="b"/>
            <a:pathLst>
              <a:path w="3813175" h="5727700">
                <a:moveTo>
                  <a:pt x="3813048" y="0"/>
                </a:moveTo>
                <a:lnTo>
                  <a:pt x="25908" y="0"/>
                </a:lnTo>
                <a:lnTo>
                  <a:pt x="25908" y="2863608"/>
                </a:lnTo>
                <a:lnTo>
                  <a:pt x="0" y="2863608"/>
                </a:lnTo>
                <a:lnTo>
                  <a:pt x="0" y="5727192"/>
                </a:lnTo>
                <a:lnTo>
                  <a:pt x="3785616" y="5727192"/>
                </a:lnTo>
                <a:lnTo>
                  <a:pt x="3785616" y="2955036"/>
                </a:lnTo>
                <a:lnTo>
                  <a:pt x="3813048" y="2955036"/>
                </a:lnTo>
                <a:lnTo>
                  <a:pt x="3813048" y="0"/>
                </a:lnTo>
                <a:close/>
              </a:path>
            </a:pathLst>
          </a:custGeom>
          <a:solidFill>
            <a:srgbClr val="D2C5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80405" y="699261"/>
            <a:ext cx="2463800" cy="563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indent="-107950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47320" algn="l"/>
              </a:tabLst>
            </a:pPr>
            <a:r>
              <a:rPr sz="2400" b="1" spc="-5" dirty="0">
                <a:solidFill>
                  <a:srgbClr val="FF0000"/>
                </a:solidFill>
                <a:latin typeface="Carlito"/>
                <a:cs typeface="Carlito"/>
              </a:rPr>
              <a:t>Spring</a:t>
            </a:r>
            <a:r>
              <a:rPr sz="2400" b="1" spc="-6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rlito"/>
                <a:cs typeface="Carlito"/>
              </a:rPr>
              <a:t>Framework</a:t>
            </a:r>
            <a:endParaRPr sz="2400">
              <a:latin typeface="Carlito"/>
              <a:cs typeface="Carlito"/>
            </a:endParaRPr>
          </a:p>
          <a:p>
            <a:pPr marL="120014" indent="-81280">
              <a:lnSpc>
                <a:spcPct val="100000"/>
              </a:lnSpc>
              <a:spcBef>
                <a:spcPts val="35"/>
              </a:spcBef>
              <a:buSzPct val="94444"/>
              <a:buFont typeface="Arial"/>
              <a:buChar char="•"/>
              <a:tabLst>
                <a:tab pos="120650" algn="l"/>
              </a:tabLst>
            </a:pPr>
            <a:r>
              <a:rPr sz="1800" b="1" spc="-5" dirty="0">
                <a:solidFill>
                  <a:srgbClr val="006FC0"/>
                </a:solidFill>
                <a:latin typeface="Carlito"/>
                <a:cs typeface="Carlito"/>
              </a:rPr>
              <a:t>Spring</a:t>
            </a:r>
            <a:r>
              <a:rPr sz="1800" b="1" spc="-1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Carlito"/>
                <a:cs typeface="Carlito"/>
              </a:rPr>
              <a:t>Data</a:t>
            </a:r>
            <a:endParaRPr sz="1800">
              <a:latin typeface="Carlito"/>
              <a:cs typeface="Carlito"/>
            </a:endParaRPr>
          </a:p>
          <a:p>
            <a:pPr marL="120014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20650" algn="l"/>
              </a:tabLst>
            </a:pPr>
            <a:r>
              <a:rPr sz="1800" b="1" spc="-5" dirty="0">
                <a:solidFill>
                  <a:srgbClr val="006FC0"/>
                </a:solidFill>
                <a:latin typeface="Carlito"/>
                <a:cs typeface="Carlito"/>
              </a:rPr>
              <a:t>Spring</a:t>
            </a:r>
            <a:r>
              <a:rPr sz="1800" b="1" spc="-10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Boot</a:t>
            </a:r>
            <a:endParaRPr sz="1800">
              <a:latin typeface="Carlito"/>
              <a:cs typeface="Carlito"/>
            </a:endParaRPr>
          </a:p>
          <a:p>
            <a:pPr marL="120014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20650" algn="l"/>
              </a:tabLst>
            </a:pPr>
            <a:r>
              <a:rPr sz="1800" b="1" spc="-5" dirty="0">
                <a:latin typeface="Carlito"/>
                <a:cs typeface="Carlito"/>
              </a:rPr>
              <a:t>Spring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Integration</a:t>
            </a:r>
            <a:endParaRPr sz="1800">
              <a:latin typeface="Carlito"/>
              <a:cs typeface="Carlito"/>
            </a:endParaRPr>
          </a:p>
          <a:p>
            <a:pPr marL="120650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20650" algn="l"/>
              </a:tabLst>
            </a:pPr>
            <a:r>
              <a:rPr sz="1800" b="1" dirty="0">
                <a:latin typeface="Carlito"/>
                <a:cs typeface="Carlito"/>
              </a:rPr>
              <a:t>Spring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Batch</a:t>
            </a:r>
            <a:endParaRPr sz="1800">
              <a:latin typeface="Carlito"/>
              <a:cs typeface="Carlito"/>
            </a:endParaRPr>
          </a:p>
          <a:p>
            <a:pPr marL="120014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20650" algn="l"/>
              </a:tabLst>
            </a:pPr>
            <a:r>
              <a:rPr sz="1800" b="1" spc="-5" dirty="0">
                <a:solidFill>
                  <a:srgbClr val="006FC0"/>
                </a:solidFill>
                <a:latin typeface="Carlito"/>
                <a:cs typeface="Carlito"/>
              </a:rPr>
              <a:t>Spring</a:t>
            </a:r>
            <a:r>
              <a:rPr sz="1800" b="1" spc="-8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Carlito"/>
                <a:cs typeface="Carlito"/>
              </a:rPr>
              <a:t>Security</a:t>
            </a:r>
            <a:endParaRPr sz="1800">
              <a:latin typeface="Carlito"/>
              <a:cs typeface="Carlito"/>
            </a:endParaRPr>
          </a:p>
          <a:p>
            <a:pPr marL="120014" indent="-81280">
              <a:lnSpc>
                <a:spcPct val="100000"/>
              </a:lnSpc>
              <a:spcBef>
                <a:spcPts val="5"/>
              </a:spcBef>
              <a:buSzPct val="94444"/>
              <a:buFont typeface="Arial"/>
              <a:buChar char="•"/>
              <a:tabLst>
                <a:tab pos="120650" algn="l"/>
              </a:tabLst>
            </a:pPr>
            <a:r>
              <a:rPr sz="1800" b="1" spc="-5" dirty="0">
                <a:latin typeface="Carlito"/>
                <a:cs typeface="Carlito"/>
              </a:rPr>
              <a:t>Spring</a:t>
            </a:r>
            <a:r>
              <a:rPr sz="1800" b="1" spc="-11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Hateoas</a:t>
            </a:r>
            <a:endParaRPr sz="1800">
              <a:latin typeface="Carlito"/>
              <a:cs typeface="Carlito"/>
            </a:endParaRPr>
          </a:p>
          <a:p>
            <a:pPr marL="120014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20650" algn="l"/>
              </a:tabLst>
            </a:pPr>
            <a:r>
              <a:rPr sz="1800" b="1" spc="-5" dirty="0">
                <a:latin typeface="Carlito"/>
                <a:cs typeface="Carlito"/>
              </a:rPr>
              <a:t>Spring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Social</a:t>
            </a:r>
            <a:endParaRPr sz="1800">
              <a:latin typeface="Carlito"/>
              <a:cs typeface="Carlito"/>
            </a:endParaRPr>
          </a:p>
          <a:p>
            <a:pPr marL="120014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20650" algn="l"/>
              </a:tabLst>
            </a:pPr>
            <a:r>
              <a:rPr sz="1800" b="1" spc="-5" dirty="0">
                <a:latin typeface="Carlito"/>
                <a:cs typeface="Carlito"/>
              </a:rPr>
              <a:t>Spring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AMQP</a:t>
            </a:r>
            <a:endParaRPr sz="1800">
              <a:latin typeface="Carlito"/>
              <a:cs typeface="Carlito"/>
            </a:endParaRPr>
          </a:p>
          <a:p>
            <a:pPr marL="120014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120650" algn="l"/>
              </a:tabLst>
            </a:pPr>
            <a:r>
              <a:rPr sz="1800" b="1" spc="-5" dirty="0">
                <a:latin typeface="Carlito"/>
                <a:cs typeface="Carlito"/>
              </a:rPr>
              <a:t>Spring </a:t>
            </a:r>
            <a:r>
              <a:rPr sz="1800" b="1" spc="-10" dirty="0">
                <a:latin typeface="Carlito"/>
                <a:cs typeface="Carlito"/>
              </a:rPr>
              <a:t>REST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Docs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spcBef>
                <a:spcPts val="234"/>
              </a:spcBef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latin typeface="Carlito"/>
                <a:cs typeface="Carlito"/>
              </a:rPr>
              <a:t>Spring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Mobile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latin typeface="Carlito"/>
                <a:cs typeface="Carlito"/>
              </a:rPr>
              <a:t>Spring </a:t>
            </a:r>
            <a:r>
              <a:rPr sz="1800" b="1" spc="-10" dirty="0">
                <a:latin typeface="Carlito"/>
                <a:cs typeface="Carlito"/>
              </a:rPr>
              <a:t>For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Android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latin typeface="Carlito"/>
                <a:cs typeface="Carlito"/>
              </a:rPr>
              <a:t>Spring </a:t>
            </a:r>
            <a:r>
              <a:rPr sz="1800" b="1" spc="-20" dirty="0">
                <a:latin typeface="Carlito"/>
                <a:cs typeface="Carlito"/>
              </a:rPr>
              <a:t>Web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Flow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latin typeface="Carlito"/>
                <a:cs typeface="Carlito"/>
              </a:rPr>
              <a:t>Spring </a:t>
            </a:r>
            <a:r>
              <a:rPr sz="1800" b="1" spc="-20" dirty="0">
                <a:latin typeface="Carlito"/>
                <a:cs typeface="Carlito"/>
              </a:rPr>
              <a:t>Web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Services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latin typeface="Carlito"/>
                <a:cs typeface="Carlito"/>
              </a:rPr>
              <a:t>Spring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15" dirty="0">
                <a:latin typeface="Carlito"/>
                <a:cs typeface="Carlito"/>
              </a:rPr>
              <a:t>LDAP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Spring</a:t>
            </a:r>
            <a:r>
              <a:rPr sz="1800" b="1" spc="-3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006FC0"/>
                </a:solidFill>
                <a:latin typeface="Carlito"/>
                <a:cs typeface="Carlito"/>
              </a:rPr>
              <a:t>Cloud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latin typeface="Carlito"/>
                <a:cs typeface="Carlito"/>
              </a:rPr>
              <a:t>Spring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Scala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latin typeface="Carlito"/>
                <a:cs typeface="Carlito"/>
              </a:rPr>
              <a:t>Spring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ROO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latin typeface="Carlito"/>
                <a:cs typeface="Carlito"/>
              </a:rPr>
              <a:t>Spring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Flo</a:t>
            </a:r>
            <a:endParaRPr sz="1800">
              <a:latin typeface="Carlito"/>
              <a:cs typeface="Carlito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"/>
              <a:buChar char="•"/>
              <a:tabLst>
                <a:tab pos="93980" algn="l"/>
              </a:tabLst>
            </a:pPr>
            <a:r>
              <a:rPr sz="1800" b="1" spc="-5" dirty="0">
                <a:latin typeface="Carlito"/>
                <a:cs typeface="Carlito"/>
              </a:rPr>
              <a:t>Spring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Session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524000" y="3428"/>
            <a:ext cx="4719573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Auto-Wiring</a:t>
            </a:r>
            <a:r>
              <a:rPr spc="-105" dirty="0"/>
              <a:t> </a:t>
            </a:r>
            <a:r>
              <a:rPr spc="-5" dirty="0"/>
              <a:t>Modes</a:t>
            </a:r>
          </a:p>
        </p:txBody>
      </p:sp>
      <p:sp>
        <p:nvSpPr>
          <p:cNvPr id="3" name="object 3"/>
          <p:cNvSpPr/>
          <p:nvPr/>
        </p:nvSpPr>
        <p:spPr>
          <a:xfrm>
            <a:off x="108204" y="691895"/>
            <a:ext cx="9036050" cy="769620"/>
          </a:xfrm>
          <a:custGeom>
            <a:avLst/>
            <a:gdLst/>
            <a:ahLst/>
            <a:cxnLst/>
            <a:rect l="l" t="t" r="r" b="b"/>
            <a:pathLst>
              <a:path w="9036050" h="769619">
                <a:moveTo>
                  <a:pt x="9035796" y="0"/>
                </a:moveTo>
                <a:lnTo>
                  <a:pt x="0" y="0"/>
                </a:lnTo>
                <a:lnTo>
                  <a:pt x="0" y="769620"/>
                </a:lnTo>
                <a:lnTo>
                  <a:pt x="9035796" y="769620"/>
                </a:lnTo>
                <a:lnTo>
                  <a:pt x="9035796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6334" y="707898"/>
            <a:ext cx="85909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rlito"/>
                <a:cs typeface="Carlito"/>
              </a:rPr>
              <a:t>The autowiring functionality has five </a:t>
            </a:r>
            <a:r>
              <a:rPr sz="2200" b="1" spc="-5" dirty="0">
                <a:latin typeface="Carlito"/>
                <a:cs typeface="Carlito"/>
              </a:rPr>
              <a:t>modes</a:t>
            </a:r>
            <a:r>
              <a:rPr sz="2200" spc="-5" dirty="0">
                <a:latin typeface="Carlito"/>
                <a:cs typeface="Carlito"/>
              </a:rPr>
              <a:t>.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default </a:t>
            </a:r>
            <a:r>
              <a:rPr sz="2200" spc="-5" dirty="0">
                <a:latin typeface="Carlito"/>
                <a:cs typeface="Carlito"/>
              </a:rPr>
              <a:t>mode is </a:t>
            </a:r>
            <a:r>
              <a:rPr sz="2200" b="1" spc="-5" dirty="0">
                <a:latin typeface="Carlito"/>
                <a:cs typeface="Carlito"/>
              </a:rPr>
              <a:t>no </a:t>
            </a:r>
            <a:r>
              <a:rPr sz="2200" spc="-5" dirty="0">
                <a:latin typeface="Carlito"/>
                <a:cs typeface="Carlito"/>
              </a:rPr>
              <a:t>i.e. </a:t>
            </a:r>
            <a:r>
              <a:rPr sz="2200" spc="-10" dirty="0">
                <a:latin typeface="Carlito"/>
                <a:cs typeface="Carlito"/>
              </a:rPr>
              <a:t>by  </a:t>
            </a:r>
            <a:r>
              <a:rPr sz="2200" spc="-15" dirty="0">
                <a:latin typeface="Carlito"/>
                <a:cs typeface="Carlito"/>
              </a:rPr>
              <a:t>default </a:t>
            </a:r>
            <a:r>
              <a:rPr sz="2200" spc="-10" dirty="0">
                <a:latin typeface="Carlito"/>
                <a:cs typeface="Carlito"/>
              </a:rPr>
              <a:t>autowiring </a:t>
            </a:r>
            <a:r>
              <a:rPr sz="2200" spc="-5" dirty="0">
                <a:latin typeface="Carlito"/>
                <a:cs typeface="Carlito"/>
              </a:rPr>
              <a:t>is </a:t>
            </a:r>
            <a:r>
              <a:rPr sz="2200" spc="-10" dirty="0">
                <a:latin typeface="Carlito"/>
                <a:cs typeface="Carlito"/>
              </a:rPr>
              <a:t>turned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45" dirty="0">
                <a:latin typeface="Carlito"/>
                <a:cs typeface="Carlito"/>
              </a:rPr>
              <a:t>off.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8603" y="1700697"/>
            <a:ext cx="8735769" cy="3631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3428"/>
            <a:ext cx="70422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Spring bean </a:t>
            </a:r>
            <a:r>
              <a:rPr sz="2800" spc="-10" dirty="0"/>
              <a:t>autowire </a:t>
            </a:r>
            <a:r>
              <a:rPr sz="2800" spc="-25" dirty="0"/>
              <a:t>byType</a:t>
            </a:r>
            <a:r>
              <a:rPr sz="2800" spc="-100" dirty="0"/>
              <a:t> </a:t>
            </a:r>
            <a:r>
              <a:rPr sz="2800" spc="-1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93419"/>
            <a:ext cx="9144000" cy="3138170"/>
          </a:xfrm>
          <a:custGeom>
            <a:avLst/>
            <a:gdLst/>
            <a:ahLst/>
            <a:cxnLst/>
            <a:rect l="l" t="t" r="r" b="b"/>
            <a:pathLst>
              <a:path w="9144000" h="3138170">
                <a:moveTo>
                  <a:pt x="9144000" y="0"/>
                </a:moveTo>
                <a:lnTo>
                  <a:pt x="0" y="0"/>
                </a:lnTo>
                <a:lnTo>
                  <a:pt x="0" y="2494788"/>
                </a:lnTo>
                <a:lnTo>
                  <a:pt x="0" y="2814828"/>
                </a:lnTo>
                <a:lnTo>
                  <a:pt x="0" y="3137916"/>
                </a:lnTo>
                <a:lnTo>
                  <a:pt x="9144000" y="3137916"/>
                </a:lnTo>
                <a:lnTo>
                  <a:pt x="9144000" y="2814828"/>
                </a:lnTo>
                <a:lnTo>
                  <a:pt x="9144000" y="2494788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710565"/>
            <a:ext cx="33413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class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Employee</a:t>
            </a:r>
            <a:r>
              <a:rPr sz="1600" spc="-5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private </a:t>
            </a:r>
            <a:r>
              <a:rPr sz="1600" spc="-5" dirty="0">
                <a:latin typeface="Carlito"/>
                <a:cs typeface="Carlito"/>
              </a:rPr>
              <a:t>String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fullName;</a:t>
            </a:r>
            <a:endParaRPr sz="1600" dirty="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private </a:t>
            </a:r>
            <a:r>
              <a:rPr sz="1600" b="1" spc="-5" dirty="0">
                <a:solidFill>
                  <a:srgbClr val="FF0000"/>
                </a:solidFill>
                <a:latin typeface="Carlito"/>
                <a:cs typeface="Carlito"/>
              </a:rPr>
              <a:t>Department</a:t>
            </a:r>
            <a:r>
              <a:rPr sz="1600" b="1" spc="-2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department;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527" y="1808226"/>
            <a:ext cx="35210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Department getDepartment() </a:t>
            </a:r>
            <a:r>
              <a:rPr sz="1600" dirty="0">
                <a:latin typeface="Carlito"/>
                <a:cs typeface="Carlito"/>
              </a:rPr>
              <a:t>{  </a:t>
            </a:r>
            <a:r>
              <a:rPr sz="1600" spc="-10" dirty="0">
                <a:latin typeface="Carlito"/>
                <a:cs typeface="Carlito"/>
              </a:rPr>
              <a:t>return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department;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7527" y="2631440"/>
            <a:ext cx="50634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void setDepartment(Department </a:t>
            </a:r>
            <a:r>
              <a:rPr sz="1600" spc="-5" dirty="0">
                <a:latin typeface="Carlito"/>
                <a:cs typeface="Carlito"/>
              </a:rPr>
              <a:t>department)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7840" y="2905759"/>
            <a:ext cx="292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this.department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department;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411" y="3524250"/>
            <a:ext cx="43180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rlito"/>
                <a:cs typeface="Carlito"/>
              </a:rPr>
              <a:t>……</a:t>
            </a:r>
            <a:r>
              <a:rPr sz="1800" spc="-5" dirty="0">
                <a:latin typeface="Carlito"/>
                <a:cs typeface="Carlito"/>
              </a:rPr>
              <a:t>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5523" y="603504"/>
            <a:ext cx="3808729" cy="2585085"/>
          </a:xfrm>
          <a:custGeom>
            <a:avLst/>
            <a:gdLst/>
            <a:ahLst/>
            <a:cxnLst/>
            <a:rect l="l" t="t" r="r" b="b"/>
            <a:pathLst>
              <a:path w="3808729" h="2585085">
                <a:moveTo>
                  <a:pt x="3808476" y="0"/>
                </a:moveTo>
                <a:lnTo>
                  <a:pt x="0" y="0"/>
                </a:lnTo>
                <a:lnTo>
                  <a:pt x="0" y="2584704"/>
                </a:lnTo>
                <a:lnTo>
                  <a:pt x="3808476" y="2584704"/>
                </a:lnTo>
                <a:lnTo>
                  <a:pt x="3808476" y="0"/>
                </a:lnTo>
                <a:close/>
              </a:path>
            </a:pathLst>
          </a:custGeom>
          <a:solidFill>
            <a:srgbClr val="F5B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14517" y="621538"/>
            <a:ext cx="351218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 marR="960755" indent="-2089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class </a:t>
            </a:r>
            <a:r>
              <a:rPr sz="1800" b="1" spc="-5" dirty="0">
                <a:latin typeface="Carlito"/>
                <a:cs typeface="Carlito"/>
              </a:rPr>
              <a:t>Department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15" dirty="0">
                <a:latin typeface="Carlito"/>
                <a:cs typeface="Carlito"/>
              </a:rPr>
              <a:t>private </a:t>
            </a:r>
            <a:r>
              <a:rPr sz="1800" spc="-5" dirty="0">
                <a:latin typeface="Carlito"/>
                <a:cs typeface="Carlito"/>
              </a:rPr>
              <a:t>String name;  public String getName()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return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name;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setName(String name)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this.name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name;</a:t>
            </a:r>
            <a:endParaRPr sz="1800">
              <a:latin typeface="Carlito"/>
              <a:cs typeface="Carlito"/>
            </a:endParaRPr>
          </a:p>
          <a:p>
            <a:pPr marL="220979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8204" y="3508247"/>
            <a:ext cx="8963025" cy="2801620"/>
          </a:xfrm>
          <a:custGeom>
            <a:avLst/>
            <a:gdLst/>
            <a:ahLst/>
            <a:cxnLst/>
            <a:rect l="l" t="t" r="r" b="b"/>
            <a:pathLst>
              <a:path w="8963025" h="2801620">
                <a:moveTo>
                  <a:pt x="8962644" y="0"/>
                </a:moveTo>
                <a:lnTo>
                  <a:pt x="0" y="0"/>
                </a:lnTo>
                <a:lnTo>
                  <a:pt x="0" y="2801112"/>
                </a:lnTo>
                <a:lnTo>
                  <a:pt x="8962644" y="2801112"/>
                </a:lnTo>
                <a:lnTo>
                  <a:pt x="8962644" y="0"/>
                </a:lnTo>
                <a:close/>
              </a:path>
            </a:pathLst>
          </a:custGeom>
          <a:solidFill>
            <a:srgbClr val="F5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7527" y="3095327"/>
            <a:ext cx="624840" cy="70358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368300">
              <a:lnSpc>
                <a:spcPct val="100000"/>
              </a:lnSpc>
              <a:spcBef>
                <a:spcPts val="590"/>
              </a:spcBef>
            </a:pPr>
            <a:r>
              <a:rPr sz="1600" spc="-10" dirty="0">
                <a:latin typeface="Carlito"/>
                <a:cs typeface="Carlito"/>
              </a:rPr>
              <a:t>…</a:t>
            </a:r>
            <a:r>
              <a:rPr sz="1600" spc="-5" dirty="0">
                <a:latin typeface="Carlito"/>
                <a:cs typeface="Carlito"/>
              </a:rPr>
              <a:t>..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3534" y="4018026"/>
            <a:ext cx="7975600" cy="2219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rlito"/>
                <a:cs typeface="Carlito"/>
              </a:rPr>
              <a:t>&lt;bean id="</a:t>
            </a:r>
            <a:r>
              <a:rPr sz="1600" b="1" spc="-10" dirty="0">
                <a:latin typeface="Carlito"/>
                <a:cs typeface="Carlito"/>
              </a:rPr>
              <a:t>employeeBean</a:t>
            </a:r>
            <a:r>
              <a:rPr sz="1600" spc="-10" dirty="0">
                <a:latin typeface="Carlito"/>
                <a:cs typeface="Carlito"/>
              </a:rPr>
              <a:t>" </a:t>
            </a:r>
            <a:r>
              <a:rPr sz="1600" spc="-5" dirty="0">
                <a:latin typeface="Carlito"/>
                <a:cs typeface="Carlito"/>
              </a:rPr>
              <a:t>class= " </a:t>
            </a:r>
            <a:r>
              <a:rPr sz="1600" b="1" spc="-10" dirty="0">
                <a:latin typeface="Carlito"/>
                <a:cs typeface="Carlito"/>
              </a:rPr>
              <a:t>com.deloitte.businesstier.Employee</a:t>
            </a:r>
            <a:r>
              <a:rPr sz="1600" spc="-10" dirty="0">
                <a:latin typeface="Carlito"/>
                <a:cs typeface="Carlito"/>
              </a:rPr>
              <a:t>"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b="1" spc="-10" dirty="0">
                <a:solidFill>
                  <a:srgbClr val="FF0000"/>
                </a:solidFill>
                <a:latin typeface="Carlito"/>
                <a:cs typeface="Carlito"/>
              </a:rPr>
              <a:t>autowire="byType"&gt;</a:t>
            </a:r>
            <a:endParaRPr sz="1600">
              <a:latin typeface="Carlito"/>
              <a:cs typeface="Carlito"/>
            </a:endParaRPr>
          </a:p>
          <a:p>
            <a:pPr marL="381000">
              <a:lnSpc>
                <a:spcPts val="1914"/>
              </a:lnSpc>
              <a:spcBef>
                <a:spcPts val="10"/>
              </a:spcBef>
            </a:pPr>
            <a:r>
              <a:rPr sz="1600" spc="-10" dirty="0">
                <a:latin typeface="Carlito"/>
                <a:cs typeface="Carlito"/>
              </a:rPr>
              <a:t>&lt;property </a:t>
            </a:r>
            <a:r>
              <a:rPr sz="1600" spc="-5" dirty="0">
                <a:latin typeface="Carlito"/>
                <a:cs typeface="Carlito"/>
              </a:rPr>
              <a:t>name="fullName" </a:t>
            </a:r>
            <a:r>
              <a:rPr sz="1600" spc="-10" dirty="0">
                <a:latin typeface="Carlito"/>
                <a:cs typeface="Carlito"/>
              </a:rPr>
              <a:t>value=</a:t>
            </a:r>
            <a:r>
              <a:rPr sz="1600" spc="-10" dirty="0">
                <a:latin typeface="Arial"/>
                <a:cs typeface="Arial"/>
              </a:rPr>
              <a:t>"</a:t>
            </a:r>
            <a:r>
              <a:rPr sz="1600" spc="-10" dirty="0">
                <a:latin typeface="Carlito"/>
                <a:cs typeface="Carlito"/>
              </a:rPr>
              <a:t>Ravi</a:t>
            </a:r>
            <a:r>
              <a:rPr sz="1600" spc="60" dirty="0">
                <a:latin typeface="Carlito"/>
                <a:cs typeface="Carlito"/>
              </a:rPr>
              <a:t> </a:t>
            </a:r>
            <a:r>
              <a:rPr sz="1600" spc="-15" dirty="0">
                <a:latin typeface="Carlito"/>
                <a:cs typeface="Carlito"/>
              </a:rPr>
              <a:t>Kumar"/&gt;</a:t>
            </a:r>
            <a:endParaRPr sz="1600">
              <a:latin typeface="Carlito"/>
              <a:cs typeface="Carlito"/>
            </a:endParaRPr>
          </a:p>
          <a:p>
            <a:pPr marL="196850">
              <a:lnSpc>
                <a:spcPts val="1914"/>
              </a:lnSpc>
            </a:pPr>
            <a:r>
              <a:rPr sz="1600" spc="-10" dirty="0">
                <a:latin typeface="Carlito"/>
                <a:cs typeface="Carlito"/>
              </a:rPr>
              <a:t>&lt;/bean&gt;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19685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&lt;bean id="</a:t>
            </a:r>
            <a:r>
              <a:rPr sz="1600" b="1" spc="-5" dirty="0">
                <a:latin typeface="Carlito"/>
                <a:cs typeface="Carlito"/>
              </a:rPr>
              <a:t>departmentBean</a:t>
            </a:r>
            <a:r>
              <a:rPr sz="1600" spc="-5" dirty="0">
                <a:latin typeface="Carlito"/>
                <a:cs typeface="Carlito"/>
              </a:rPr>
              <a:t>" </a:t>
            </a:r>
            <a:r>
              <a:rPr sz="1600" spc="-10" dirty="0">
                <a:latin typeface="Carlito"/>
                <a:cs typeface="Carlito"/>
              </a:rPr>
              <a:t>class="</a:t>
            </a:r>
            <a:r>
              <a:rPr sz="1600" b="1" spc="-10" dirty="0">
                <a:latin typeface="Carlito"/>
                <a:cs typeface="Carlito"/>
              </a:rPr>
              <a:t>com.deloitte.businesstier.</a:t>
            </a:r>
            <a:r>
              <a:rPr sz="1600" spc="-10" dirty="0">
                <a:solidFill>
                  <a:srgbClr val="FF0000"/>
                </a:solidFill>
                <a:latin typeface="Carlito"/>
                <a:cs typeface="Carlito"/>
              </a:rPr>
              <a:t>Department</a:t>
            </a:r>
            <a:r>
              <a:rPr sz="1600" spc="-10" dirty="0">
                <a:latin typeface="Carlito"/>
                <a:cs typeface="Carlito"/>
              </a:rPr>
              <a:t>"</a:t>
            </a:r>
            <a:r>
              <a:rPr sz="1600" spc="3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&gt;</a:t>
            </a:r>
            <a:endParaRPr sz="1600">
              <a:latin typeface="Carlito"/>
              <a:cs typeface="Carlito"/>
            </a:endParaRPr>
          </a:p>
          <a:p>
            <a:pPr marL="3810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&lt;property name="name" value="Human Resources"</a:t>
            </a:r>
            <a:r>
              <a:rPr sz="1600" spc="12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/&gt;</a:t>
            </a:r>
            <a:endParaRPr sz="1600">
              <a:latin typeface="Carlito"/>
              <a:cs typeface="Carlito"/>
            </a:endParaRPr>
          </a:p>
          <a:p>
            <a:pPr marL="19685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&lt;/bean&gt;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rlito"/>
                <a:cs typeface="Carlito"/>
              </a:rPr>
              <a:t>….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0942" y="3428"/>
            <a:ext cx="66675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Spring bean </a:t>
            </a:r>
            <a:r>
              <a:rPr sz="2800" spc="-10" dirty="0"/>
              <a:t>autowire </a:t>
            </a:r>
            <a:r>
              <a:rPr sz="2800" spc="-5" dirty="0"/>
              <a:t>byName</a:t>
            </a:r>
            <a:r>
              <a:rPr sz="2800" spc="-100" dirty="0"/>
              <a:t> </a:t>
            </a:r>
            <a:r>
              <a:rPr sz="2800" spc="-1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335024"/>
            <a:ext cx="9144000" cy="3139440"/>
          </a:xfrm>
          <a:custGeom>
            <a:avLst/>
            <a:gdLst/>
            <a:ahLst/>
            <a:cxnLst/>
            <a:rect l="l" t="t" r="r" b="b"/>
            <a:pathLst>
              <a:path w="9144000" h="3139440">
                <a:moveTo>
                  <a:pt x="9144000" y="0"/>
                </a:moveTo>
                <a:lnTo>
                  <a:pt x="0" y="0"/>
                </a:lnTo>
                <a:lnTo>
                  <a:pt x="0" y="3139440"/>
                </a:lnTo>
                <a:lnTo>
                  <a:pt x="9144000" y="313944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7527" y="1627759"/>
            <a:ext cx="31115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Carlito"/>
                <a:cs typeface="Carlito"/>
              </a:rPr>
              <a:t>private </a:t>
            </a:r>
            <a:r>
              <a:rPr sz="1600" spc="-5" dirty="0">
                <a:latin typeface="Carlito"/>
                <a:cs typeface="Carlito"/>
              </a:rPr>
              <a:t>String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fullName;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arlito"/>
                <a:cs typeface="Carlito"/>
              </a:rPr>
              <a:t>private </a:t>
            </a:r>
            <a:r>
              <a:rPr sz="1600" spc="-5" dirty="0">
                <a:latin typeface="Carlito"/>
                <a:cs typeface="Carlito"/>
              </a:rPr>
              <a:t>Department </a:t>
            </a:r>
            <a:r>
              <a:rPr sz="1600" b="1" spc="-5" dirty="0">
                <a:latin typeface="Carlito"/>
                <a:cs typeface="Carlito"/>
              </a:rPr>
              <a:t>department;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7527" y="2450972"/>
            <a:ext cx="35210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885" marR="5080" indent="-21082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Department getDepartment() </a:t>
            </a:r>
            <a:r>
              <a:rPr sz="1600" dirty="0">
                <a:latin typeface="Carlito"/>
                <a:cs typeface="Carlito"/>
              </a:rPr>
              <a:t>{  </a:t>
            </a:r>
            <a:r>
              <a:rPr sz="1600" spc="-10" dirty="0">
                <a:latin typeface="Carlito"/>
                <a:cs typeface="Carlito"/>
              </a:rPr>
              <a:t>return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department;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arlito"/>
                <a:cs typeface="Carlito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7527" y="3273933"/>
            <a:ext cx="506349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public </a:t>
            </a:r>
            <a:r>
              <a:rPr sz="1600" spc="-10" dirty="0">
                <a:latin typeface="Carlito"/>
                <a:cs typeface="Carlito"/>
              </a:rPr>
              <a:t>void setDepartment(Department </a:t>
            </a:r>
            <a:r>
              <a:rPr sz="1600" spc="-5" dirty="0">
                <a:latin typeface="Carlito"/>
                <a:cs typeface="Carlito"/>
              </a:rPr>
              <a:t>department)</a:t>
            </a:r>
            <a:r>
              <a:rPr sz="1600" spc="13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97840" y="3548253"/>
            <a:ext cx="29260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this.department </a:t>
            </a:r>
            <a:r>
              <a:rPr sz="1600" dirty="0">
                <a:latin typeface="Carlito"/>
                <a:cs typeface="Carlito"/>
              </a:rPr>
              <a:t>=</a:t>
            </a:r>
            <a:r>
              <a:rPr sz="1600" spc="-5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department;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711" y="3822268"/>
            <a:ext cx="4572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……</a:t>
            </a:r>
            <a:r>
              <a:rPr sz="1800" spc="-5" dirty="0">
                <a:latin typeface="Carlito"/>
                <a:cs typeface="Carlito"/>
              </a:rPr>
              <a:t>..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20284" y="1751076"/>
            <a:ext cx="3810000" cy="2585085"/>
          </a:xfrm>
          <a:custGeom>
            <a:avLst/>
            <a:gdLst/>
            <a:ahLst/>
            <a:cxnLst/>
            <a:rect l="l" t="t" r="r" b="b"/>
            <a:pathLst>
              <a:path w="3810000" h="2585085">
                <a:moveTo>
                  <a:pt x="3810000" y="0"/>
                </a:moveTo>
                <a:lnTo>
                  <a:pt x="0" y="0"/>
                </a:lnTo>
                <a:lnTo>
                  <a:pt x="0" y="2584704"/>
                </a:lnTo>
                <a:lnTo>
                  <a:pt x="3810000" y="2584704"/>
                </a:lnTo>
                <a:lnTo>
                  <a:pt x="3810000" y="0"/>
                </a:lnTo>
                <a:close/>
              </a:path>
            </a:pathLst>
          </a:custGeom>
          <a:solidFill>
            <a:srgbClr val="F5B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00294" y="1768855"/>
            <a:ext cx="3513454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 marR="961390" indent="-2095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public class </a:t>
            </a:r>
            <a:r>
              <a:rPr sz="1800" b="1" spc="-5" dirty="0">
                <a:latin typeface="Carlito"/>
                <a:cs typeface="Carlito"/>
              </a:rPr>
              <a:t>Department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15" dirty="0">
                <a:latin typeface="Carlito"/>
                <a:cs typeface="Carlito"/>
              </a:rPr>
              <a:t>private </a:t>
            </a:r>
            <a:r>
              <a:rPr sz="1800" spc="-5" dirty="0">
                <a:latin typeface="Carlito"/>
                <a:cs typeface="Carlito"/>
              </a:rPr>
              <a:t>String name;  public String getName()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{</a:t>
            </a:r>
            <a:endParaRPr sz="1800">
              <a:latin typeface="Carlito"/>
              <a:cs typeface="Carlito"/>
            </a:endParaRPr>
          </a:p>
          <a:p>
            <a:pPr marL="431800">
              <a:lnSpc>
                <a:spcPct val="100000"/>
              </a:lnSpc>
            </a:pPr>
            <a:r>
              <a:rPr sz="1800" spc="-10" dirty="0">
                <a:latin typeface="Carlito"/>
                <a:cs typeface="Carlito"/>
              </a:rPr>
              <a:t>return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name;</a:t>
            </a:r>
            <a:endParaRPr sz="1800">
              <a:latin typeface="Carlito"/>
              <a:cs typeface="Carlito"/>
            </a:endParaRPr>
          </a:p>
          <a:p>
            <a:pPr marL="22161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431800" marR="5080" indent="-210820">
              <a:lnSpc>
                <a:spcPct val="100000"/>
              </a:lnSpc>
            </a:pPr>
            <a:r>
              <a:rPr sz="1800" spc="-5" dirty="0">
                <a:latin typeface="Carlito"/>
                <a:cs typeface="Carlito"/>
              </a:rPr>
              <a:t>public </a:t>
            </a:r>
            <a:r>
              <a:rPr sz="1800" spc="-10" dirty="0">
                <a:latin typeface="Carlito"/>
                <a:cs typeface="Carlito"/>
              </a:rPr>
              <a:t>void </a:t>
            </a:r>
            <a:r>
              <a:rPr sz="1800" spc="-5" dirty="0">
                <a:latin typeface="Carlito"/>
                <a:cs typeface="Carlito"/>
              </a:rPr>
              <a:t>setName(String name) </a:t>
            </a:r>
            <a:r>
              <a:rPr sz="1800" dirty="0">
                <a:latin typeface="Carlito"/>
                <a:cs typeface="Carlito"/>
              </a:rPr>
              <a:t>{  </a:t>
            </a:r>
            <a:r>
              <a:rPr sz="1800" spc="-5" dirty="0">
                <a:latin typeface="Carlito"/>
                <a:cs typeface="Carlito"/>
              </a:rPr>
              <a:t>this.name </a:t>
            </a:r>
            <a:r>
              <a:rPr sz="1800" dirty="0">
                <a:latin typeface="Carlito"/>
                <a:cs typeface="Carlito"/>
              </a:rPr>
              <a:t>=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name;</a:t>
            </a:r>
            <a:endParaRPr sz="1800">
              <a:latin typeface="Carlito"/>
              <a:cs typeface="Carlito"/>
            </a:endParaRPr>
          </a:p>
          <a:p>
            <a:pPr marL="221615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}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4517135"/>
            <a:ext cx="8964295" cy="2308860"/>
          </a:xfrm>
          <a:custGeom>
            <a:avLst/>
            <a:gdLst/>
            <a:ahLst/>
            <a:cxnLst/>
            <a:rect l="l" t="t" r="r" b="b"/>
            <a:pathLst>
              <a:path w="8964295" h="2308859">
                <a:moveTo>
                  <a:pt x="8964168" y="0"/>
                </a:moveTo>
                <a:lnTo>
                  <a:pt x="0" y="0"/>
                </a:lnTo>
                <a:lnTo>
                  <a:pt x="0" y="2308860"/>
                </a:lnTo>
                <a:lnTo>
                  <a:pt x="8964168" y="2308860"/>
                </a:lnTo>
                <a:lnTo>
                  <a:pt x="8964168" y="0"/>
                </a:lnTo>
                <a:close/>
              </a:path>
            </a:pathLst>
          </a:custGeom>
          <a:solidFill>
            <a:srgbClr val="F5E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" y="613028"/>
            <a:ext cx="8331200" cy="946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In </a:t>
            </a:r>
            <a:r>
              <a:rPr spc="-5" dirty="0">
                <a:latin typeface="Carlito"/>
                <a:cs typeface="Carlito"/>
              </a:rPr>
              <a:t>Spring, </a:t>
            </a:r>
            <a:r>
              <a:rPr b="1" spc="-5" dirty="0">
                <a:latin typeface="Carlito"/>
                <a:cs typeface="Carlito"/>
              </a:rPr>
              <a:t>Autowiring </a:t>
            </a:r>
            <a:r>
              <a:rPr b="1" spc="-10" dirty="0">
                <a:latin typeface="Carlito"/>
                <a:cs typeface="Carlito"/>
              </a:rPr>
              <a:t>by </a:t>
            </a:r>
            <a:r>
              <a:rPr b="1" spc="-5" dirty="0">
                <a:latin typeface="Carlito"/>
                <a:cs typeface="Carlito"/>
              </a:rPr>
              <a:t>Name </a:t>
            </a:r>
            <a:r>
              <a:rPr dirty="0">
                <a:latin typeface="Carlito"/>
                <a:cs typeface="Carlito"/>
              </a:rPr>
              <a:t>means, </a:t>
            </a:r>
            <a:r>
              <a:rPr spc="-5" dirty="0">
                <a:latin typeface="Carlito"/>
                <a:cs typeface="Carlito"/>
              </a:rPr>
              <a:t>if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5" dirty="0">
                <a:latin typeface="Carlito"/>
                <a:cs typeface="Carlito"/>
              </a:rPr>
              <a:t>bean </a:t>
            </a:r>
            <a:r>
              <a:rPr dirty="0">
                <a:latin typeface="Carlito"/>
                <a:cs typeface="Carlito"/>
              </a:rPr>
              <a:t>Id is </a:t>
            </a:r>
            <a:r>
              <a:rPr spc="-5" dirty="0">
                <a:latin typeface="Carlito"/>
                <a:cs typeface="Carlito"/>
              </a:rPr>
              <a:t>same </a:t>
            </a:r>
            <a:r>
              <a:rPr dirty="0">
                <a:latin typeface="Carlito"/>
                <a:cs typeface="Carlito"/>
              </a:rPr>
              <a:t>as the </a:t>
            </a:r>
            <a:r>
              <a:rPr spc="-10" dirty="0">
                <a:latin typeface="Carlito"/>
                <a:cs typeface="Carlito"/>
              </a:rPr>
              <a:t>property  </a:t>
            </a:r>
            <a:r>
              <a:rPr spc="-5" dirty="0">
                <a:latin typeface="Carlito"/>
                <a:cs typeface="Carlito"/>
              </a:rPr>
              <a:t>name of other bean, auto </a:t>
            </a:r>
            <a:r>
              <a:rPr spc="-10" dirty="0">
                <a:latin typeface="Carlito"/>
                <a:cs typeface="Carlito"/>
              </a:rPr>
              <a:t>wire</a:t>
            </a:r>
            <a:r>
              <a:rPr spc="2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it.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pc="-5" dirty="0">
                <a:latin typeface="Carlito"/>
                <a:cs typeface="Carlito"/>
              </a:rPr>
              <a:t>public class</a:t>
            </a:r>
            <a:r>
              <a:rPr spc="30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Employee</a:t>
            </a:r>
            <a:r>
              <a:rPr spc="-5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840" y="4539234"/>
            <a:ext cx="8125459" cy="17818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rlito"/>
                <a:cs typeface="Carlito"/>
              </a:rPr>
              <a:t>…..</a:t>
            </a:r>
            <a:endParaRPr sz="1400" dirty="0">
              <a:latin typeface="Carlito"/>
              <a:cs typeface="Carlito"/>
            </a:endParaRPr>
          </a:p>
          <a:p>
            <a:pPr marL="18923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&lt;bean id="</a:t>
            </a:r>
            <a:r>
              <a:rPr sz="1400" b="1" spc="-10" dirty="0">
                <a:latin typeface="Carlito"/>
                <a:cs typeface="Carlito"/>
              </a:rPr>
              <a:t>employeeBean</a:t>
            </a:r>
            <a:r>
              <a:rPr sz="1400" spc="-10" dirty="0">
                <a:latin typeface="Carlito"/>
                <a:cs typeface="Carlito"/>
              </a:rPr>
              <a:t>" </a:t>
            </a:r>
            <a:r>
              <a:rPr sz="1400" spc="-5" dirty="0">
                <a:latin typeface="Carlito"/>
                <a:cs typeface="Carlito"/>
              </a:rPr>
              <a:t>class= " </a:t>
            </a:r>
            <a:r>
              <a:rPr sz="1400" b="1" spc="-10" dirty="0">
                <a:latin typeface="Carlito"/>
                <a:cs typeface="Carlito"/>
              </a:rPr>
              <a:t>com.deloitte.businesstier.Employee</a:t>
            </a:r>
            <a:r>
              <a:rPr sz="1400" spc="-10" dirty="0">
                <a:latin typeface="Carlito"/>
                <a:cs typeface="Carlito"/>
              </a:rPr>
              <a:t>"</a:t>
            </a:r>
            <a:r>
              <a:rPr sz="1400" spc="45" dirty="0">
                <a:latin typeface="Carlito"/>
                <a:cs typeface="Carlito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rlito"/>
                <a:cs typeface="Carlito"/>
              </a:rPr>
              <a:t>autowire="byName"&gt;</a:t>
            </a:r>
            <a:endParaRPr sz="1400" dirty="0">
              <a:latin typeface="Carlito"/>
              <a:cs typeface="Carlito"/>
            </a:endParaRPr>
          </a:p>
          <a:p>
            <a:pPr marL="419100">
              <a:lnSpc>
                <a:spcPts val="1914"/>
              </a:lnSpc>
              <a:spcBef>
                <a:spcPts val="10"/>
              </a:spcBef>
            </a:pPr>
            <a:r>
              <a:rPr sz="1400" spc="-10" dirty="0">
                <a:latin typeface="Carlito"/>
                <a:cs typeface="Carlito"/>
              </a:rPr>
              <a:t>&lt;property </a:t>
            </a:r>
            <a:r>
              <a:rPr sz="1400" spc="-5" dirty="0">
                <a:latin typeface="Carlito"/>
                <a:cs typeface="Carlito"/>
              </a:rPr>
              <a:t>name="fullName" </a:t>
            </a:r>
            <a:r>
              <a:rPr sz="1400" spc="-10" dirty="0">
                <a:latin typeface="Carlito"/>
                <a:cs typeface="Carlito"/>
              </a:rPr>
              <a:t>value=</a:t>
            </a:r>
            <a:r>
              <a:rPr sz="1400" spc="-10" dirty="0">
                <a:latin typeface="Arial"/>
                <a:cs typeface="Arial"/>
              </a:rPr>
              <a:t>"</a:t>
            </a:r>
            <a:r>
              <a:rPr sz="1400" spc="-10" dirty="0">
                <a:latin typeface="Carlito"/>
                <a:cs typeface="Carlito"/>
              </a:rPr>
              <a:t>Ravi</a:t>
            </a:r>
            <a:r>
              <a:rPr sz="1400" spc="15" dirty="0">
                <a:latin typeface="Carlito"/>
                <a:cs typeface="Carlito"/>
              </a:rPr>
              <a:t> </a:t>
            </a:r>
            <a:r>
              <a:rPr sz="1400" spc="-15" dirty="0">
                <a:latin typeface="Carlito"/>
                <a:cs typeface="Carlito"/>
              </a:rPr>
              <a:t>Kumar"/&gt;</a:t>
            </a:r>
            <a:endParaRPr sz="1400" dirty="0">
              <a:latin typeface="Carlito"/>
              <a:cs typeface="Carlito"/>
            </a:endParaRPr>
          </a:p>
          <a:p>
            <a:pPr marL="234950">
              <a:lnSpc>
                <a:spcPts val="1914"/>
              </a:lnSpc>
            </a:pPr>
            <a:r>
              <a:rPr sz="1400" spc="-10" dirty="0">
                <a:latin typeface="Carlito"/>
                <a:cs typeface="Carlito"/>
              </a:rPr>
              <a:t>&lt;/bean&gt;</a:t>
            </a: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Carlito"/>
              <a:cs typeface="Carlito"/>
            </a:endParaRPr>
          </a:p>
          <a:p>
            <a:pPr marL="23495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&lt;bean id="</a:t>
            </a:r>
            <a:r>
              <a:rPr sz="1400" b="1" spc="-10" dirty="0">
                <a:latin typeface="Carlito"/>
                <a:cs typeface="Carlito"/>
              </a:rPr>
              <a:t>department</a:t>
            </a:r>
            <a:r>
              <a:rPr sz="1400" spc="-10" dirty="0">
                <a:latin typeface="Carlito"/>
                <a:cs typeface="Carlito"/>
              </a:rPr>
              <a:t>" class="</a:t>
            </a:r>
            <a:r>
              <a:rPr sz="1400" b="1" spc="-10" dirty="0">
                <a:latin typeface="Carlito"/>
                <a:cs typeface="Carlito"/>
              </a:rPr>
              <a:t>com.deloitte.businesstier.Department</a:t>
            </a:r>
            <a:r>
              <a:rPr sz="1400" spc="-10" dirty="0">
                <a:latin typeface="Carlito"/>
                <a:cs typeface="Carlito"/>
              </a:rPr>
              <a:t>"</a:t>
            </a:r>
            <a:r>
              <a:rPr sz="1400" spc="-7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&gt;</a:t>
            </a:r>
            <a:endParaRPr sz="1400" dirty="0">
              <a:latin typeface="Carlito"/>
              <a:cs typeface="Carlito"/>
            </a:endParaRPr>
          </a:p>
          <a:p>
            <a:pPr marL="419100">
              <a:lnSpc>
                <a:spcPct val="100000"/>
              </a:lnSpc>
            </a:pPr>
            <a:r>
              <a:rPr sz="1400" spc="-10" dirty="0">
                <a:latin typeface="Carlito"/>
                <a:cs typeface="Carlito"/>
              </a:rPr>
              <a:t>&lt;property </a:t>
            </a:r>
            <a:r>
              <a:rPr sz="1400" spc="-5" dirty="0">
                <a:latin typeface="Carlito"/>
                <a:cs typeface="Carlito"/>
              </a:rPr>
              <a:t>name="name" </a:t>
            </a:r>
            <a:r>
              <a:rPr sz="1400" spc="-10" dirty="0">
                <a:latin typeface="Carlito"/>
                <a:cs typeface="Carlito"/>
              </a:rPr>
              <a:t>value="Human Resources"</a:t>
            </a:r>
            <a:r>
              <a:rPr sz="1400" spc="125" dirty="0">
                <a:latin typeface="Carlito"/>
                <a:cs typeface="Carlito"/>
              </a:rPr>
              <a:t> </a:t>
            </a:r>
            <a:r>
              <a:rPr sz="1400" spc="-10" dirty="0">
                <a:latin typeface="Carlito"/>
                <a:cs typeface="Carlito"/>
              </a:rPr>
              <a:t>/&gt;</a:t>
            </a:r>
            <a:endParaRPr sz="1400" dirty="0">
              <a:latin typeface="Carlito"/>
              <a:cs typeface="Carlito"/>
            </a:endParaRPr>
          </a:p>
          <a:p>
            <a:pPr marL="234950">
              <a:lnSpc>
                <a:spcPts val="1550"/>
              </a:lnSpc>
            </a:pPr>
            <a:r>
              <a:rPr sz="1400" spc="-10" dirty="0">
                <a:latin typeface="Carlito"/>
                <a:cs typeface="Carlito"/>
              </a:rPr>
              <a:t>&lt;/bean</a:t>
            </a:r>
            <a:r>
              <a:rPr sz="1400" spc="-10" dirty="0" smtClean="0">
                <a:latin typeface="Carlito"/>
                <a:cs typeface="Carlito"/>
              </a:rPr>
              <a:t>&gt;</a:t>
            </a:r>
            <a:endParaRPr sz="14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88" y="2924555"/>
            <a:ext cx="8229600" cy="1143000"/>
          </a:xfrm>
          <a:prstGeom prst="rect">
            <a:avLst/>
          </a:prstGeom>
          <a:solidFill>
            <a:srgbClr val="FFEA9C"/>
          </a:solidFill>
        </p:spPr>
        <p:txBody>
          <a:bodyPr vert="horz" wrap="square" lIns="0" tIns="2012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85"/>
              </a:spcBef>
            </a:pPr>
            <a:r>
              <a:rPr sz="4400" b="0" spc="-5" dirty="0">
                <a:latin typeface="Carlito"/>
                <a:cs typeface="Carlito"/>
              </a:rPr>
              <a:t>Spring</a:t>
            </a:r>
            <a:r>
              <a:rPr sz="4400" b="0" spc="-15" dirty="0">
                <a:latin typeface="Carlito"/>
                <a:cs typeface="Carlito"/>
              </a:rPr>
              <a:t> </a:t>
            </a:r>
            <a:r>
              <a:rPr sz="4400" b="0" spc="-5" dirty="0">
                <a:latin typeface="Carlito"/>
                <a:cs typeface="Carlito"/>
              </a:rPr>
              <a:t>Annotations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3428"/>
            <a:ext cx="490804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90" dirty="0"/>
              <a:t> </a:t>
            </a:r>
            <a:r>
              <a:rPr spc="-5" dirty="0"/>
              <a:t>Annotations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755904" y="765048"/>
            <a:ext cx="7773924" cy="5111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90" dirty="0"/>
              <a:t> </a:t>
            </a:r>
            <a:r>
              <a:rPr spc="-5" dirty="0"/>
              <a:t>Annotations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222247" y="1196339"/>
            <a:ext cx="6699504" cy="3528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3428"/>
            <a:ext cx="528904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90" dirty="0"/>
              <a:t> </a:t>
            </a:r>
            <a:r>
              <a:rPr spc="-5" dirty="0"/>
              <a:t>Annotations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405" y="757466"/>
          <a:ext cx="8929370" cy="369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4245"/>
                <a:gridCol w="6715125"/>
              </a:tblGrid>
              <a:tr h="35238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958215">
                        <a:lnSpc>
                          <a:spcPts val="2385"/>
                        </a:lnSpc>
                      </a:pPr>
                      <a:r>
                        <a:rPr sz="2000" b="1" u="heavy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Spring </a:t>
                      </a:r>
                      <a:r>
                        <a:rPr sz="2000" b="1" u="heavy" spc="-10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MVC</a:t>
                      </a:r>
                      <a:r>
                        <a:rPr sz="2000" b="1" u="heavy" spc="-20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 </a:t>
                      </a:r>
                      <a:r>
                        <a:rPr sz="2000" b="1" u="heavy" spc="-5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Annotations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</a:tr>
              <a:tr h="302132">
                <a:tc>
                  <a:txBody>
                    <a:bodyPr/>
                    <a:lstStyle/>
                    <a:p>
                      <a:pPr marL="27940">
                        <a:lnSpc>
                          <a:spcPts val="2000"/>
                        </a:lnSpc>
                      </a:pPr>
                      <a:r>
                        <a:rPr sz="1800" u="heavy" spc="-10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@Controller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import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org.springframework.stereotype.Controller;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</a:tr>
              <a:tr h="302323">
                <a:tc>
                  <a:txBody>
                    <a:bodyPr/>
                    <a:lstStyle/>
                    <a:p>
                      <a:pPr marL="27940">
                        <a:lnSpc>
                          <a:spcPts val="2000"/>
                        </a:lnSpc>
                      </a:pPr>
                      <a:r>
                        <a:rPr sz="1800" u="heavy" spc="-10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@RequestMapping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1900"/>
                        </a:lnSpc>
                      </a:pPr>
                      <a:r>
                        <a:rPr sz="1600" spc="-5" dirty="0">
                          <a:latin typeface="Carlito"/>
                          <a:cs typeface="Carlito"/>
                        </a:rPr>
                        <a:t>import</a:t>
                      </a:r>
                      <a:r>
                        <a:rPr sz="1600" spc="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spc="-10" dirty="0">
                          <a:latin typeface="Carlito"/>
                          <a:cs typeface="Carlito"/>
                        </a:rPr>
                        <a:t>org.springframework.web.bind.annotation.RequestMapping;</a:t>
                      </a:r>
                      <a:endParaRPr sz="16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</a:tr>
              <a:tr h="302386">
                <a:tc>
                  <a:txBody>
                    <a:bodyPr/>
                    <a:lstStyle/>
                    <a:p>
                      <a:pPr marL="27940">
                        <a:lnSpc>
                          <a:spcPts val="2000"/>
                        </a:lnSpc>
                      </a:pPr>
                      <a:r>
                        <a:rPr sz="1800" u="heavy" spc="-15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@PathVariable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import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org.springframework.web.bind.annotation.PathVariable;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</a:tr>
              <a:tr h="302272">
                <a:tc>
                  <a:txBody>
                    <a:bodyPr/>
                    <a:lstStyle/>
                    <a:p>
                      <a:pPr marL="27940">
                        <a:lnSpc>
                          <a:spcPts val="2000"/>
                        </a:lnSpc>
                      </a:pPr>
                      <a:r>
                        <a:rPr sz="1800" u="heavy" spc="-15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@RequestParam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import</a:t>
                      </a:r>
                      <a:r>
                        <a:rPr sz="18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org.springframework.web.bind.annotation.RequestParam;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</a:tr>
              <a:tr h="302666">
                <a:tc>
                  <a:txBody>
                    <a:bodyPr/>
                    <a:lstStyle/>
                    <a:p>
                      <a:pPr marL="27940">
                        <a:lnSpc>
                          <a:spcPts val="2000"/>
                        </a:lnSpc>
                      </a:pPr>
                      <a:r>
                        <a:rPr sz="1800" u="heavy" spc="-15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@ModelAttribute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import</a:t>
                      </a:r>
                      <a:r>
                        <a:rPr sz="18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org.springframework.web.bind.annotation.ModelAttribute;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</a:tr>
              <a:tr h="579272">
                <a:tc>
                  <a:txBody>
                    <a:bodyPr/>
                    <a:lstStyle/>
                    <a:p>
                      <a:pPr marL="27940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800" u="heavy" spc="-10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@SessionAttributes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16839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import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36512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rlito"/>
                          <a:cs typeface="Carlito"/>
                        </a:rPr>
                        <a:t>org.springframework.web.bind.annotation.SessionAttributes;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</a:tr>
              <a:tr h="3305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782955">
                        <a:lnSpc>
                          <a:spcPts val="2215"/>
                        </a:lnSpc>
                      </a:pPr>
                      <a:r>
                        <a:rPr sz="2000" b="1" u="heavy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Spring </a:t>
                      </a:r>
                      <a:r>
                        <a:rPr sz="2000" b="1" u="heavy" spc="-5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Security</a:t>
                      </a:r>
                      <a:r>
                        <a:rPr sz="2000" b="1" u="heavy" spc="-35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 </a:t>
                      </a:r>
                      <a:r>
                        <a:rPr sz="2000" b="1" u="heavy" spc="-5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Annotations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</a:tr>
              <a:tr h="282320">
                <a:tc>
                  <a:txBody>
                    <a:bodyPr/>
                    <a:lstStyle/>
                    <a:p>
                      <a:pPr marL="27940">
                        <a:lnSpc>
                          <a:spcPts val="2000"/>
                        </a:lnSpc>
                      </a:pPr>
                      <a:r>
                        <a:rPr sz="1800" u="heavy" spc="-10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@PreAuthorize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2000"/>
                        </a:lnSpc>
                      </a:pPr>
                      <a:r>
                        <a:rPr sz="1800" spc="-5" dirty="0">
                          <a:latin typeface="Carlito"/>
                          <a:cs typeface="Carlito"/>
                        </a:rPr>
                        <a:t>import</a:t>
                      </a:r>
                      <a:r>
                        <a:rPr sz="1800" spc="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800" spc="-10" dirty="0">
                          <a:latin typeface="Carlito"/>
                          <a:cs typeface="Carlito"/>
                        </a:rPr>
                        <a:t>org.springframework.security.access.prepost.PreAuthorize;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solidFill>
                      <a:srgbClr val="DFDFD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3428"/>
            <a:ext cx="513664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90" dirty="0"/>
              <a:t> </a:t>
            </a:r>
            <a:r>
              <a:rPr spc="-5" dirty="0"/>
              <a:t>Annotations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620268"/>
            <a:ext cx="9144000" cy="1449705"/>
            <a:chOff x="0" y="620268"/>
            <a:chExt cx="9144000" cy="1449705"/>
          </a:xfrm>
        </p:grpSpPr>
        <p:sp>
          <p:nvSpPr>
            <p:cNvPr id="5" name="object 5"/>
            <p:cNvSpPr/>
            <p:nvPr/>
          </p:nvSpPr>
          <p:spPr>
            <a:xfrm>
              <a:off x="0" y="620268"/>
              <a:ext cx="9144000" cy="1062355"/>
            </a:xfrm>
            <a:custGeom>
              <a:avLst/>
              <a:gdLst/>
              <a:ahLst/>
              <a:cxnLst/>
              <a:rect l="l" t="t" r="r" b="b"/>
              <a:pathLst>
                <a:path w="9144000" h="1062355">
                  <a:moveTo>
                    <a:pt x="9144000" y="0"/>
                  </a:moveTo>
                  <a:lnTo>
                    <a:pt x="0" y="0"/>
                  </a:lnTo>
                  <a:lnTo>
                    <a:pt x="0" y="1062227"/>
                  </a:lnTo>
                  <a:lnTo>
                    <a:pt x="9144000" y="1062227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7C5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051" y="1700784"/>
              <a:ext cx="8001000" cy="368935"/>
            </a:xfrm>
            <a:custGeom>
              <a:avLst/>
              <a:gdLst/>
              <a:ahLst/>
              <a:cxnLst/>
              <a:rect l="l" t="t" r="r" b="b"/>
              <a:pathLst>
                <a:path w="8001000" h="368935">
                  <a:moveTo>
                    <a:pt x="8001000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8001000" y="368808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EF91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739" y="637159"/>
            <a:ext cx="8470900" cy="139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rlito"/>
                <a:cs typeface="Carlito"/>
              </a:rPr>
              <a:t>Once </a:t>
            </a:r>
            <a:r>
              <a:rPr sz="2100" b="1" spc="-10" dirty="0">
                <a:latin typeface="Carlito"/>
                <a:cs typeface="Carlito"/>
              </a:rPr>
              <a:t>&lt;context:annotation-config/&gt; </a:t>
            </a:r>
            <a:r>
              <a:rPr sz="2100" dirty="0">
                <a:latin typeface="Carlito"/>
                <a:cs typeface="Carlito"/>
              </a:rPr>
              <a:t>is </a:t>
            </a:r>
            <a:r>
              <a:rPr sz="2100" spc="-10" dirty="0">
                <a:latin typeface="Carlito"/>
                <a:cs typeface="Carlito"/>
              </a:rPr>
              <a:t>configured, </a:t>
            </a:r>
            <a:r>
              <a:rPr sz="2100" spc="-15" dirty="0">
                <a:latin typeface="Carlito"/>
                <a:cs typeface="Carlito"/>
              </a:rPr>
              <a:t>we </a:t>
            </a:r>
            <a:r>
              <a:rPr sz="2100" spc="-5" dirty="0">
                <a:latin typeface="Carlito"/>
                <a:cs typeface="Carlito"/>
              </a:rPr>
              <a:t>can </a:t>
            </a:r>
            <a:r>
              <a:rPr sz="2100" spc="-10" dirty="0">
                <a:latin typeface="Carlito"/>
                <a:cs typeface="Carlito"/>
              </a:rPr>
              <a:t>start </a:t>
            </a:r>
            <a:r>
              <a:rPr sz="2100" spc="-5" dirty="0">
                <a:latin typeface="Carlito"/>
                <a:cs typeface="Carlito"/>
              </a:rPr>
              <a:t>annotating our  </a:t>
            </a:r>
            <a:r>
              <a:rPr sz="2100" spc="-10" dirty="0">
                <a:latin typeface="Carlito"/>
                <a:cs typeface="Carlito"/>
              </a:rPr>
              <a:t>code to indicate </a:t>
            </a:r>
            <a:r>
              <a:rPr sz="2100" spc="-5" dirty="0">
                <a:latin typeface="Carlito"/>
                <a:cs typeface="Carlito"/>
              </a:rPr>
              <a:t>that Spring should </a:t>
            </a:r>
            <a:r>
              <a:rPr sz="2100" spc="-10" dirty="0">
                <a:latin typeface="Carlito"/>
                <a:cs typeface="Carlito"/>
              </a:rPr>
              <a:t>automatically wire values </a:t>
            </a:r>
            <a:r>
              <a:rPr sz="2100" spc="-15" dirty="0">
                <a:latin typeface="Carlito"/>
                <a:cs typeface="Carlito"/>
              </a:rPr>
              <a:t>into </a:t>
            </a:r>
            <a:r>
              <a:rPr sz="2100" spc="-10" dirty="0">
                <a:latin typeface="Carlito"/>
                <a:cs typeface="Carlito"/>
              </a:rPr>
              <a:t>properties,  </a:t>
            </a:r>
            <a:r>
              <a:rPr sz="2100" spc="-5" dirty="0">
                <a:latin typeface="Carlito"/>
                <a:cs typeface="Carlito"/>
              </a:rPr>
              <a:t>methods, </a:t>
            </a:r>
            <a:r>
              <a:rPr sz="2100" dirty="0">
                <a:latin typeface="Carlito"/>
                <a:cs typeface="Carlito"/>
              </a:rPr>
              <a:t>and</a:t>
            </a:r>
            <a:r>
              <a:rPr sz="2100" spc="-20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constructors.</a:t>
            </a:r>
            <a:endParaRPr sz="2100">
              <a:latin typeface="Carlito"/>
              <a:cs typeface="Carlito"/>
            </a:endParaRPr>
          </a:p>
          <a:p>
            <a:pPr marL="48260">
              <a:lnSpc>
                <a:spcPct val="100000"/>
              </a:lnSpc>
              <a:spcBef>
                <a:spcPts val="1025"/>
              </a:spcBef>
            </a:pPr>
            <a:r>
              <a:rPr sz="1800" dirty="0">
                <a:latin typeface="Arial"/>
                <a:cs typeface="Arial"/>
              </a:rPr>
              <a:t>Few </a:t>
            </a:r>
            <a:r>
              <a:rPr sz="1800" spc="-5" dirty="0">
                <a:latin typeface="Arial"/>
                <a:cs typeface="Arial"/>
              </a:rPr>
              <a:t>important annotations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5" dirty="0">
                <a:latin typeface="Arial"/>
                <a:cs typeface="Arial"/>
              </a:rPr>
              <a:t>understand </a:t>
            </a:r>
            <a:r>
              <a:rPr sz="1800" spc="-10" dirty="0">
                <a:latin typeface="Arial"/>
                <a:cs typeface="Arial"/>
              </a:rPr>
              <a:t>how </a:t>
            </a:r>
            <a:r>
              <a:rPr sz="1800" spc="-5" dirty="0">
                <a:latin typeface="Arial"/>
                <a:cs typeface="Arial"/>
              </a:rPr>
              <a:t>they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work: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38099" y="2163635"/>
          <a:ext cx="9001759" cy="4249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1375"/>
                <a:gridCol w="8160384"/>
              </a:tblGrid>
              <a:tr h="396493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S.N.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9525">
                      <a:solidFill>
                        <a:srgbClr val="D5D5D5"/>
                      </a:solidFill>
                      <a:prstDash val="solid"/>
                    </a:lnL>
                    <a:lnR w="9525">
                      <a:solidFill>
                        <a:srgbClr val="D5D5D5"/>
                      </a:solidFill>
                      <a:prstDash val="solid"/>
                    </a:lnR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Annotation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&amp;</a:t>
                      </a:r>
                      <a:r>
                        <a:rPr sz="17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Description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9525">
                      <a:solidFill>
                        <a:srgbClr val="D5D5D5"/>
                      </a:solidFill>
                      <a:prstDash val="solid"/>
                    </a:lnL>
                    <a:lnR w="9525">
                      <a:solidFill>
                        <a:srgbClr val="D5D5D5"/>
                      </a:solidFill>
                      <a:prstDash val="solid"/>
                    </a:lnR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86232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1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9525">
                      <a:solidFill>
                        <a:srgbClr val="D5D5D5"/>
                      </a:solidFill>
                      <a:prstDash val="solid"/>
                    </a:lnL>
                    <a:lnR w="9525">
                      <a:solidFill>
                        <a:srgbClr val="D5D5D5"/>
                      </a:solidFill>
                      <a:prstDash val="solid"/>
                    </a:lnR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u="heavy" spc="-5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2"/>
                        </a:rPr>
                        <a:t>@Required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@Required annotation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applies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bean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property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setter</a:t>
                      </a:r>
                      <a:r>
                        <a:rPr sz="1700" spc="-1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methods.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9525">
                      <a:solidFill>
                        <a:srgbClr val="D5D5D5"/>
                      </a:solidFill>
                      <a:prstDash val="solid"/>
                    </a:lnL>
                    <a:lnR w="9525">
                      <a:solidFill>
                        <a:srgbClr val="D5D5D5"/>
                      </a:solidFill>
                      <a:prstDash val="solid"/>
                    </a:lnR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1104392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2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9525">
                      <a:solidFill>
                        <a:srgbClr val="D5D5D5"/>
                      </a:solidFill>
                      <a:prstDash val="solid"/>
                    </a:lnL>
                    <a:lnR w="9525">
                      <a:solidFill>
                        <a:srgbClr val="D5D5D5"/>
                      </a:solidFill>
                      <a:prstDash val="solid"/>
                    </a:lnR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700" u="heavy" spc="-5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3"/>
                        </a:rPr>
                        <a:t>@Autowired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33655" marR="786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The @Autowired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annotation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apply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bean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property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setter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methods, non-setter 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methods,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constructor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properties. </a:t>
                      </a:r>
                      <a:r>
                        <a:rPr sz="1700" b="1" i="1" dirty="0">
                          <a:latin typeface="Carlito"/>
                          <a:cs typeface="Carlito"/>
                        </a:rPr>
                        <a:t>(specify </a:t>
                      </a:r>
                      <a:r>
                        <a:rPr sz="1700" b="1" i="1" spc="-10" dirty="0">
                          <a:latin typeface="Carlito"/>
                          <a:cs typeface="Carlito"/>
                        </a:rPr>
                        <a:t>&lt;context:annotation-config/&gt; </a:t>
                      </a:r>
                      <a:r>
                        <a:rPr sz="1700" b="1" i="1" dirty="0">
                          <a:latin typeface="Carlito"/>
                          <a:cs typeface="Carlito"/>
                        </a:rPr>
                        <a:t>in  </a:t>
                      </a:r>
                      <a:r>
                        <a:rPr sz="1700" b="1" i="1" spc="-5" dirty="0">
                          <a:latin typeface="Carlito"/>
                          <a:cs typeface="Carlito"/>
                        </a:rPr>
                        <a:t>configuration</a:t>
                      </a:r>
                      <a:r>
                        <a:rPr sz="1700" b="1" i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i="1" spc="-5" dirty="0">
                          <a:latin typeface="Carlito"/>
                          <a:cs typeface="Carlito"/>
                        </a:rPr>
                        <a:t>file)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0955" marB="0">
                    <a:lnL w="9525">
                      <a:solidFill>
                        <a:srgbClr val="D5D5D5"/>
                      </a:solidFill>
                      <a:prstDash val="solid"/>
                    </a:lnL>
                    <a:lnR w="9525">
                      <a:solidFill>
                        <a:srgbClr val="D5D5D5"/>
                      </a:solidFill>
                      <a:prstDash val="solid"/>
                    </a:lnR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88785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3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9525">
                      <a:solidFill>
                        <a:srgbClr val="D5D5D5"/>
                      </a:solidFill>
                      <a:prstDash val="solid"/>
                    </a:lnL>
                    <a:lnR w="9525">
                      <a:solidFill>
                        <a:srgbClr val="D5D5D5"/>
                      </a:solidFill>
                      <a:prstDash val="solid"/>
                    </a:lnR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u="heavy" spc="-5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4"/>
                        </a:rPr>
                        <a:t>@Qualifier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@Qualifier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annotation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along with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@Autowired can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be used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remove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ambiguity</a:t>
                      </a:r>
                      <a:r>
                        <a:rPr sz="1700" spc="229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by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specifying </a:t>
                      </a:r>
                      <a:r>
                        <a:rPr sz="1700" spc="-10" dirty="0">
                          <a:latin typeface="Carlito"/>
                          <a:cs typeface="Carlito"/>
                        </a:rPr>
                        <a:t>exactly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which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bean to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17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wired.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9525">
                      <a:solidFill>
                        <a:srgbClr val="D5D5D5"/>
                      </a:solidFill>
                      <a:prstDash val="solid"/>
                    </a:lnL>
                    <a:lnR w="9525">
                      <a:solidFill>
                        <a:srgbClr val="D5D5D5"/>
                      </a:solidFill>
                      <a:prstDash val="solid"/>
                    </a:lnR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  <a:tr h="1104417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4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9525">
                      <a:solidFill>
                        <a:srgbClr val="D5D5D5"/>
                      </a:solidFill>
                      <a:prstDash val="solid"/>
                    </a:lnL>
                    <a:lnR w="9525">
                      <a:solidFill>
                        <a:srgbClr val="D5D5D5"/>
                      </a:solidFill>
                      <a:prstDash val="solid"/>
                    </a:lnR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3655" algn="just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u="heavy" spc="-5" dirty="0">
                          <a:solidFill>
                            <a:srgbClr val="2997E2"/>
                          </a:solidFill>
                          <a:uFill>
                            <a:solidFill>
                              <a:srgbClr val="2997E2"/>
                            </a:solidFill>
                          </a:uFill>
                          <a:latin typeface="Carlito"/>
                          <a:cs typeface="Carlito"/>
                          <a:hlinkClick r:id="rId5"/>
                        </a:rPr>
                        <a:t>JSR-250 Annotations</a:t>
                      </a:r>
                      <a:endParaRPr sz="1700">
                        <a:latin typeface="Carlito"/>
                        <a:cs typeface="Carlito"/>
                      </a:endParaRPr>
                    </a:p>
                    <a:p>
                      <a:pPr marL="33655" marR="70485" algn="just">
                        <a:lnSpc>
                          <a:spcPct val="100000"/>
                        </a:lnSpc>
                      </a:pPr>
                      <a:r>
                        <a:rPr sz="1700" dirty="0">
                          <a:latin typeface="Carlito"/>
                          <a:cs typeface="Carlito"/>
                        </a:rPr>
                        <a:t>Spring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supports JSR-250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based </a:t>
                      </a:r>
                      <a:r>
                        <a:rPr sz="1700" spc="-5" dirty="0">
                          <a:latin typeface="Carlito"/>
                          <a:cs typeface="Carlito"/>
                        </a:rPr>
                        <a:t>annotations </a:t>
                      </a:r>
                      <a:r>
                        <a:rPr sz="1700" dirty="0">
                          <a:latin typeface="Carlito"/>
                          <a:cs typeface="Carlito"/>
                        </a:rPr>
                        <a:t>which include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@Resource, @PostConstruct </a:t>
                      </a:r>
                      <a:r>
                        <a:rPr sz="1700" b="1" dirty="0">
                          <a:latin typeface="Carlito"/>
                          <a:cs typeface="Carlito"/>
                        </a:rPr>
                        <a:t>and  </a:t>
                      </a:r>
                      <a:r>
                        <a:rPr sz="1700" b="1" spc="-10" dirty="0">
                          <a:latin typeface="Carlito"/>
                          <a:cs typeface="Carlito"/>
                        </a:rPr>
                        <a:t>@PreDestroy </a:t>
                      </a:r>
                      <a:r>
                        <a:rPr sz="1700" b="1" spc="-5" dirty="0">
                          <a:latin typeface="Carlito"/>
                          <a:cs typeface="Carlito"/>
                        </a:rPr>
                        <a:t>annotations </a:t>
                      </a:r>
                      <a:r>
                        <a:rPr sz="1700" b="1" i="1" dirty="0">
                          <a:latin typeface="Carlito"/>
                          <a:cs typeface="Carlito"/>
                        </a:rPr>
                        <a:t>( </a:t>
                      </a:r>
                      <a:r>
                        <a:rPr sz="1700" b="1" i="1" spc="-5" dirty="0">
                          <a:latin typeface="Carlito"/>
                          <a:cs typeface="Carlito"/>
                        </a:rPr>
                        <a:t>which </a:t>
                      </a:r>
                      <a:r>
                        <a:rPr sz="1700" b="1" i="1" dirty="0">
                          <a:latin typeface="Carlito"/>
                          <a:cs typeface="Carlito"/>
                        </a:rPr>
                        <a:t>are part </a:t>
                      </a:r>
                      <a:r>
                        <a:rPr sz="1700" b="1" i="1" spc="-5" dirty="0">
                          <a:latin typeface="Carlito"/>
                          <a:cs typeface="Carlito"/>
                        </a:rPr>
                        <a:t>of javax.annotation </a:t>
                      </a:r>
                      <a:r>
                        <a:rPr sz="1700" b="1" i="1" spc="-10" dirty="0">
                          <a:latin typeface="Carlito"/>
                          <a:cs typeface="Carlito"/>
                        </a:rPr>
                        <a:t>package </a:t>
                      </a:r>
                      <a:r>
                        <a:rPr sz="1700" b="1" i="1" dirty="0">
                          <a:latin typeface="Carlito"/>
                          <a:cs typeface="Carlito"/>
                        </a:rPr>
                        <a:t>that </a:t>
                      </a:r>
                      <a:r>
                        <a:rPr sz="1700" b="1" i="1" spc="-5" dirty="0">
                          <a:latin typeface="Carlito"/>
                          <a:cs typeface="Carlito"/>
                        </a:rPr>
                        <a:t>comes along  with Java </a:t>
                      </a:r>
                      <a:r>
                        <a:rPr sz="1700" b="1" i="1" dirty="0">
                          <a:latin typeface="Carlito"/>
                          <a:cs typeface="Carlito"/>
                        </a:rPr>
                        <a:t>EE 5</a:t>
                      </a:r>
                      <a:r>
                        <a:rPr sz="1700" b="1" i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700" b="1" i="1" spc="-5" dirty="0">
                          <a:latin typeface="Carlito"/>
                          <a:cs typeface="Carlito"/>
                        </a:rPr>
                        <a:t>platform).</a:t>
                      </a:r>
                      <a:endParaRPr sz="17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9525">
                      <a:solidFill>
                        <a:srgbClr val="D5D5D5"/>
                      </a:solidFill>
                      <a:prstDash val="solid"/>
                    </a:lnL>
                    <a:lnR w="9525">
                      <a:solidFill>
                        <a:srgbClr val="D5D5D5"/>
                      </a:solidFill>
                      <a:prstDash val="solid"/>
                    </a:lnR>
                    <a:lnT w="9525">
                      <a:solidFill>
                        <a:srgbClr val="D5D5D5"/>
                      </a:solidFill>
                      <a:prstDash val="solid"/>
                    </a:lnT>
                    <a:lnB w="9525">
                      <a:solidFill>
                        <a:srgbClr val="D5D5D5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3428"/>
            <a:ext cx="5212841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Spring</a:t>
            </a:r>
            <a:r>
              <a:rPr spc="-90" dirty="0"/>
              <a:t> </a:t>
            </a:r>
            <a:r>
              <a:rPr spc="-5" dirty="0"/>
              <a:t>Annotations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908303"/>
            <a:ext cx="9109075" cy="1446530"/>
          </a:xfrm>
          <a:custGeom>
            <a:avLst/>
            <a:gdLst/>
            <a:ahLst/>
            <a:cxnLst/>
            <a:rect l="l" t="t" r="r" b="b"/>
            <a:pathLst>
              <a:path w="9109075" h="1446530">
                <a:moveTo>
                  <a:pt x="9108948" y="0"/>
                </a:moveTo>
                <a:lnTo>
                  <a:pt x="0" y="0"/>
                </a:lnTo>
                <a:lnTo>
                  <a:pt x="0" y="1446276"/>
                </a:lnTo>
                <a:lnTo>
                  <a:pt x="9108948" y="1446276"/>
                </a:lnTo>
                <a:lnTo>
                  <a:pt x="9108948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857500"/>
            <a:ext cx="9144000" cy="2123440"/>
          </a:xfrm>
          <a:custGeom>
            <a:avLst/>
            <a:gdLst/>
            <a:ahLst/>
            <a:cxnLst/>
            <a:rect l="l" t="t" r="r" b="b"/>
            <a:pathLst>
              <a:path w="9144000" h="2123440">
                <a:moveTo>
                  <a:pt x="9144000" y="0"/>
                </a:moveTo>
                <a:lnTo>
                  <a:pt x="0" y="0"/>
                </a:lnTo>
                <a:lnTo>
                  <a:pt x="0" y="2122932"/>
                </a:lnTo>
                <a:lnTo>
                  <a:pt x="9144000" y="2122932"/>
                </a:lnTo>
                <a:lnTo>
                  <a:pt x="9144000" y="0"/>
                </a:lnTo>
                <a:close/>
              </a:path>
            </a:pathLst>
          </a:custGeom>
          <a:solidFill>
            <a:srgbClr val="D6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3383" y="932179"/>
            <a:ext cx="8825865" cy="397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0" dirty="0">
                <a:latin typeface="Carlito"/>
                <a:cs typeface="Carlito"/>
              </a:rPr>
              <a:t>process annotations, </a:t>
            </a:r>
            <a:r>
              <a:rPr sz="2200" spc="-5" dirty="0">
                <a:latin typeface="Carlito"/>
                <a:cs typeface="Carlito"/>
              </a:rPr>
              <a:t>add the </a:t>
            </a:r>
            <a:r>
              <a:rPr sz="2200" spc="-10" dirty="0">
                <a:latin typeface="Carlito"/>
                <a:cs typeface="Carlito"/>
              </a:rPr>
              <a:t>following </a:t>
            </a:r>
            <a:r>
              <a:rPr sz="2200" spc="-5" dirty="0">
                <a:latin typeface="Carlito"/>
                <a:cs typeface="Carlito"/>
              </a:rPr>
              <a:t>lines in </a:t>
            </a:r>
            <a:r>
              <a:rPr sz="2200" spc="-15" dirty="0">
                <a:latin typeface="Carlito"/>
                <a:cs typeface="Carlito"/>
              </a:rPr>
              <a:t>your</a:t>
            </a:r>
            <a:r>
              <a:rPr sz="2200" spc="14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application-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5" dirty="0">
                <a:latin typeface="Carlito"/>
                <a:cs typeface="Carlito"/>
              </a:rPr>
              <a:t>context.xml</a:t>
            </a:r>
            <a:r>
              <a:rPr sz="2200" spc="1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file.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b="1" spc="-15" dirty="0">
                <a:solidFill>
                  <a:srgbClr val="C00000"/>
                </a:solidFill>
                <a:latin typeface="Carlito"/>
                <a:cs typeface="Carlito"/>
              </a:rPr>
              <a:t>&lt;context:annotation-config</a:t>
            </a:r>
            <a:r>
              <a:rPr sz="2200" b="1" spc="6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sz="2200" b="1" spc="-5" dirty="0">
                <a:solidFill>
                  <a:srgbClr val="C00000"/>
                </a:solidFill>
                <a:latin typeface="Carlito"/>
                <a:cs typeface="Carlito"/>
              </a:rPr>
              <a:t>/&gt;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Carlito"/>
              <a:cs typeface="Carlito"/>
            </a:endParaRPr>
          </a:p>
          <a:p>
            <a:pPr marL="47625">
              <a:lnSpc>
                <a:spcPct val="100000"/>
              </a:lnSpc>
              <a:spcBef>
                <a:spcPts val="5"/>
              </a:spcBef>
            </a:pPr>
            <a:r>
              <a:rPr sz="2200" b="1" i="1" spc="-15" dirty="0">
                <a:latin typeface="Carlito"/>
                <a:cs typeface="Carlito"/>
              </a:rPr>
              <a:t>Note:</a:t>
            </a:r>
            <a:endParaRPr sz="2200">
              <a:latin typeface="Carlito"/>
              <a:cs typeface="Carlito"/>
            </a:endParaRPr>
          </a:p>
          <a:p>
            <a:pPr marL="47625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5" dirty="0">
                <a:latin typeface="Carlito"/>
                <a:cs typeface="Carlito"/>
              </a:rPr>
              <a:t>supports </a:t>
            </a:r>
            <a:r>
              <a:rPr sz="2200" spc="-10" dirty="0">
                <a:latin typeface="Carlito"/>
                <a:cs typeface="Carlito"/>
              </a:rPr>
              <a:t>both Annotation based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XML </a:t>
            </a:r>
            <a:r>
              <a:rPr sz="2200" spc="-5" dirty="0">
                <a:latin typeface="Carlito"/>
                <a:cs typeface="Carlito"/>
              </a:rPr>
              <a:t>based</a:t>
            </a:r>
            <a:r>
              <a:rPr sz="2200" spc="6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configurations.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47625" marR="5080">
              <a:lnSpc>
                <a:spcPct val="100000"/>
              </a:lnSpc>
            </a:pPr>
            <a:r>
              <a:rPr sz="2200" spc="-50" dirty="0">
                <a:latin typeface="Carlito"/>
                <a:cs typeface="Carlito"/>
              </a:rPr>
              <a:t>We </a:t>
            </a:r>
            <a:r>
              <a:rPr sz="2200" spc="-15" dirty="0">
                <a:latin typeface="Carlito"/>
                <a:cs typeface="Carlito"/>
              </a:rPr>
              <a:t>can even </a:t>
            </a:r>
            <a:r>
              <a:rPr sz="2200" spc="-5" dirty="0">
                <a:latin typeface="Carlito"/>
                <a:cs typeface="Carlito"/>
              </a:rPr>
              <a:t>mix them </a:t>
            </a:r>
            <a:r>
              <a:rPr sz="2200" spc="-15" dirty="0">
                <a:latin typeface="Carlito"/>
                <a:cs typeface="Carlito"/>
              </a:rPr>
              <a:t>together </a:t>
            </a: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0" dirty="0">
                <a:latin typeface="Carlito"/>
                <a:cs typeface="Carlito"/>
              </a:rPr>
              <a:t>which case Annotation </a:t>
            </a:r>
            <a:r>
              <a:rPr sz="2200" spc="-5" dirty="0">
                <a:latin typeface="Carlito"/>
                <a:cs typeface="Carlito"/>
              </a:rPr>
              <a:t>injection is  </a:t>
            </a:r>
            <a:r>
              <a:rPr sz="2200" spc="-10" dirty="0">
                <a:latin typeface="Carlito"/>
                <a:cs typeface="Carlito"/>
              </a:rPr>
              <a:t>performed </a:t>
            </a:r>
            <a:r>
              <a:rPr sz="2200" spc="-25" dirty="0">
                <a:latin typeface="Carlito"/>
                <a:cs typeface="Carlito"/>
              </a:rPr>
              <a:t>before </a:t>
            </a:r>
            <a:r>
              <a:rPr sz="2200" spc="-10" dirty="0">
                <a:latin typeface="Carlito"/>
                <a:cs typeface="Carlito"/>
              </a:rPr>
              <a:t>XML </a:t>
            </a:r>
            <a:r>
              <a:rPr sz="2200" spc="-5" dirty="0">
                <a:latin typeface="Carlito"/>
                <a:cs typeface="Carlito"/>
              </a:rPr>
              <a:t>injection, thus </a:t>
            </a: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i="1" spc="-10" dirty="0">
                <a:latin typeface="Carlito"/>
                <a:cs typeface="Carlito"/>
              </a:rPr>
              <a:t>later configuration </a:t>
            </a:r>
            <a:r>
              <a:rPr sz="2200" i="1" spc="-5" dirty="0">
                <a:latin typeface="Carlito"/>
                <a:cs typeface="Carlito"/>
              </a:rPr>
              <a:t>will override the  </a:t>
            </a:r>
            <a:r>
              <a:rPr sz="2200" i="1" spc="-10" dirty="0">
                <a:latin typeface="Carlito"/>
                <a:cs typeface="Carlito"/>
              </a:rPr>
              <a:t>former </a:t>
            </a:r>
            <a:r>
              <a:rPr sz="2200" spc="-15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properties </a:t>
            </a:r>
            <a:r>
              <a:rPr sz="2200" spc="-5" dirty="0">
                <a:latin typeface="Carlito"/>
                <a:cs typeface="Carlito"/>
              </a:rPr>
              <a:t>wired </a:t>
            </a:r>
            <a:r>
              <a:rPr sz="2200" spc="-10" dirty="0">
                <a:latin typeface="Carlito"/>
                <a:cs typeface="Carlito"/>
              </a:rPr>
              <a:t>through </a:t>
            </a:r>
            <a:r>
              <a:rPr sz="2200" spc="-5" dirty="0">
                <a:latin typeface="Carlito"/>
                <a:cs typeface="Carlito"/>
              </a:rPr>
              <a:t>both</a:t>
            </a:r>
            <a:r>
              <a:rPr sz="2200" spc="5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approaches.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4797" y="3428"/>
            <a:ext cx="55340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@Component </a:t>
            </a:r>
            <a:r>
              <a:rPr sz="3200" dirty="0"/>
              <a:t>Spring</a:t>
            </a:r>
            <a:r>
              <a:rPr sz="3200" spc="-65" dirty="0"/>
              <a:t> </a:t>
            </a:r>
            <a:r>
              <a:rPr sz="3200" spc="-5" dirty="0"/>
              <a:t>Annotation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643127"/>
            <a:ext cx="9144000" cy="1784985"/>
          </a:xfrm>
          <a:custGeom>
            <a:avLst/>
            <a:gdLst/>
            <a:ahLst/>
            <a:cxnLst/>
            <a:rect l="l" t="t" r="r" b="b"/>
            <a:pathLst>
              <a:path w="9144000" h="1784985">
                <a:moveTo>
                  <a:pt x="9144000" y="0"/>
                </a:moveTo>
                <a:lnTo>
                  <a:pt x="0" y="0"/>
                </a:lnTo>
                <a:lnTo>
                  <a:pt x="0" y="1784604"/>
                </a:lnTo>
                <a:lnTo>
                  <a:pt x="9144000" y="178460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667892"/>
            <a:ext cx="8750935" cy="1397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Carlito"/>
                <a:cs typeface="Carlito"/>
              </a:rPr>
              <a:t>@Component is a </a:t>
            </a:r>
            <a:r>
              <a:rPr spc="-10" dirty="0">
                <a:latin typeface="Carlito"/>
                <a:cs typeface="Carlito"/>
              </a:rPr>
              <a:t>generic stereotype </a:t>
            </a:r>
            <a:r>
              <a:rPr spc="-20" dirty="0">
                <a:latin typeface="Carlito"/>
                <a:cs typeface="Carlito"/>
              </a:rPr>
              <a:t>for any </a:t>
            </a:r>
            <a:r>
              <a:rPr spc="-10" dirty="0">
                <a:latin typeface="Carlito"/>
                <a:cs typeface="Carlito"/>
              </a:rPr>
              <a:t>Spring-managed</a:t>
            </a:r>
            <a:r>
              <a:rPr spc="15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component.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pc="-20" dirty="0">
                <a:latin typeface="Carlito"/>
                <a:cs typeface="Carlito"/>
              </a:rPr>
              <a:t>@Repository, </a:t>
            </a:r>
            <a:r>
              <a:rPr spc="-5" dirty="0">
                <a:latin typeface="Carlito"/>
                <a:cs typeface="Carlito"/>
              </a:rPr>
              <a:t>@Service, and </a:t>
            </a:r>
            <a:r>
              <a:rPr spc="-10" dirty="0">
                <a:latin typeface="Carlito"/>
                <a:cs typeface="Carlito"/>
              </a:rPr>
              <a:t>@Controller are specializations </a:t>
            </a:r>
            <a:r>
              <a:rPr dirty="0">
                <a:latin typeface="Carlito"/>
                <a:cs typeface="Carlito"/>
              </a:rPr>
              <a:t>of </a:t>
            </a:r>
            <a:r>
              <a:rPr spc="-5" dirty="0">
                <a:latin typeface="Carlito"/>
                <a:cs typeface="Carlito"/>
              </a:rPr>
              <a:t>@Component  </a:t>
            </a:r>
            <a:r>
              <a:rPr spc="-20" dirty="0">
                <a:latin typeface="Carlito"/>
                <a:cs typeface="Carlito"/>
              </a:rPr>
              <a:t>for </a:t>
            </a:r>
            <a:r>
              <a:rPr spc="-10" dirty="0">
                <a:latin typeface="Carlito"/>
                <a:cs typeface="Carlito"/>
              </a:rPr>
              <a:t>more specific use cases, </a:t>
            </a:r>
            <a:r>
              <a:rPr spc="-20" dirty="0">
                <a:latin typeface="Carlito"/>
                <a:cs typeface="Carlito"/>
              </a:rPr>
              <a:t>for </a:t>
            </a:r>
            <a:r>
              <a:rPr spc="-15" dirty="0">
                <a:latin typeface="Carlito"/>
                <a:cs typeface="Carlito"/>
              </a:rPr>
              <a:t>example, </a:t>
            </a:r>
            <a:r>
              <a:rPr spc="-5" dirty="0">
                <a:latin typeface="Carlito"/>
                <a:cs typeface="Carlito"/>
              </a:rPr>
              <a:t>in </a:t>
            </a:r>
            <a:r>
              <a:rPr spc="-10" dirty="0">
                <a:latin typeface="Carlito"/>
                <a:cs typeface="Carlito"/>
              </a:rPr>
              <a:t>the </a:t>
            </a:r>
            <a:r>
              <a:rPr spc="-15" dirty="0">
                <a:latin typeface="Carlito"/>
                <a:cs typeface="Carlito"/>
              </a:rPr>
              <a:t>persistence, </a:t>
            </a:r>
            <a:r>
              <a:rPr dirty="0">
                <a:latin typeface="Carlito"/>
                <a:cs typeface="Carlito"/>
              </a:rPr>
              <a:t>service, </a:t>
            </a:r>
            <a:r>
              <a:rPr spc="-5" dirty="0">
                <a:latin typeface="Carlito"/>
                <a:cs typeface="Carlito"/>
              </a:rPr>
              <a:t>and  </a:t>
            </a:r>
            <a:r>
              <a:rPr spc="-15" dirty="0">
                <a:latin typeface="Carlito"/>
                <a:cs typeface="Carlito"/>
              </a:rPr>
              <a:t>presentation </a:t>
            </a:r>
            <a:r>
              <a:rPr spc="-20" dirty="0">
                <a:latin typeface="Carlito"/>
                <a:cs typeface="Carlito"/>
              </a:rPr>
              <a:t>layers,</a:t>
            </a:r>
            <a:r>
              <a:rPr spc="5" dirty="0">
                <a:latin typeface="Carlito"/>
                <a:cs typeface="Carlito"/>
              </a:rPr>
              <a:t> </a:t>
            </a:r>
            <a:r>
              <a:rPr spc="-20" dirty="0">
                <a:latin typeface="Carlito"/>
                <a:cs typeface="Carlito"/>
              </a:rPr>
              <a:t>respectively.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86255" y="2500883"/>
            <a:ext cx="5071872" cy="21291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696967"/>
            <a:ext cx="9107805" cy="1539240"/>
          </a:xfrm>
          <a:custGeom>
            <a:avLst/>
            <a:gdLst/>
            <a:ahLst/>
            <a:cxnLst/>
            <a:rect l="l" t="t" r="r" b="b"/>
            <a:pathLst>
              <a:path w="9107805" h="1539239">
                <a:moveTo>
                  <a:pt x="9107424" y="0"/>
                </a:moveTo>
                <a:lnTo>
                  <a:pt x="0" y="0"/>
                </a:lnTo>
                <a:lnTo>
                  <a:pt x="0" y="1539239"/>
                </a:lnTo>
                <a:lnTo>
                  <a:pt x="9107424" y="1539239"/>
                </a:lnTo>
                <a:lnTo>
                  <a:pt x="9107424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-49276" y="4676394"/>
            <a:ext cx="9002395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@Component </a:t>
            </a:r>
            <a:r>
              <a:rPr dirty="0">
                <a:latin typeface="Carlito"/>
                <a:cs typeface="Carlito"/>
              </a:rPr>
              <a:t>(and @Service and </a:t>
            </a:r>
            <a:r>
              <a:rPr spc="-5" dirty="0">
                <a:latin typeface="Carlito"/>
                <a:cs typeface="Carlito"/>
              </a:rPr>
              <a:t>@Repository) </a:t>
            </a:r>
            <a:r>
              <a:rPr spc="-10" dirty="0">
                <a:latin typeface="Carlito"/>
                <a:cs typeface="Carlito"/>
              </a:rPr>
              <a:t>are </a:t>
            </a:r>
            <a:r>
              <a:rPr spc="-5" dirty="0">
                <a:latin typeface="Carlito"/>
                <a:cs typeface="Carlito"/>
              </a:rPr>
              <a:t>used </a:t>
            </a:r>
            <a:r>
              <a:rPr spc="-15" dirty="0">
                <a:latin typeface="Carlito"/>
                <a:cs typeface="Carlito"/>
              </a:rPr>
              <a:t>to </a:t>
            </a:r>
            <a:r>
              <a:rPr spc="-5" dirty="0">
                <a:latin typeface="Carlito"/>
                <a:cs typeface="Carlito"/>
              </a:rPr>
              <a:t>auto-detect </a:t>
            </a:r>
            <a:r>
              <a:rPr dirty="0">
                <a:latin typeface="Carlito"/>
                <a:cs typeface="Carlito"/>
              </a:rPr>
              <a:t>and</a:t>
            </a:r>
            <a:r>
              <a:rPr spc="-5" dirty="0">
                <a:latin typeface="Carlito"/>
                <a:cs typeface="Carlito"/>
              </a:rPr>
              <a:t> auto-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latin typeface="Carlito"/>
                <a:cs typeface="Carlito"/>
              </a:rPr>
              <a:t>configure </a:t>
            </a:r>
            <a:r>
              <a:rPr spc="-5" dirty="0">
                <a:latin typeface="Carlito"/>
                <a:cs typeface="Carlito"/>
              </a:rPr>
              <a:t>beans using </a:t>
            </a:r>
            <a:r>
              <a:rPr dirty="0">
                <a:latin typeface="Carlito"/>
                <a:cs typeface="Carlito"/>
              </a:rPr>
              <a:t>class </a:t>
            </a:r>
            <a:r>
              <a:rPr spc="-5" dirty="0">
                <a:latin typeface="Carlito"/>
                <a:cs typeface="Carlito"/>
              </a:rPr>
              <a:t>path</a:t>
            </a:r>
            <a:r>
              <a:rPr dirty="0">
                <a:latin typeface="Carlito"/>
                <a:cs typeface="Carlito"/>
              </a:rPr>
              <a:t> scanning.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There's </a:t>
            </a:r>
            <a:r>
              <a:rPr dirty="0">
                <a:latin typeface="Carlito"/>
                <a:cs typeface="Carlito"/>
              </a:rPr>
              <a:t>an </a:t>
            </a:r>
            <a:r>
              <a:rPr spc="-5" dirty="0">
                <a:latin typeface="Carlito"/>
                <a:cs typeface="Carlito"/>
              </a:rPr>
              <a:t>implicit one-to-one </a:t>
            </a:r>
            <a:r>
              <a:rPr dirty="0">
                <a:latin typeface="Carlito"/>
                <a:cs typeface="Carlito"/>
              </a:rPr>
              <a:t>mapping </a:t>
            </a:r>
            <a:r>
              <a:rPr spc="-5" dirty="0">
                <a:latin typeface="Carlito"/>
                <a:cs typeface="Carlito"/>
              </a:rPr>
              <a:t>between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annotated </a:t>
            </a:r>
            <a:r>
              <a:rPr dirty="0">
                <a:latin typeface="Carlito"/>
                <a:cs typeface="Carlito"/>
              </a:rPr>
              <a:t>class and the </a:t>
            </a:r>
            <a:r>
              <a:rPr spc="-5" dirty="0">
                <a:latin typeface="Carlito"/>
                <a:cs typeface="Carlito"/>
              </a:rPr>
              <a:t>bean (i.e.  one bean per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class).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335"/>
            <a:ext cx="9144000" cy="672465"/>
          </a:xfrm>
          <a:custGeom>
            <a:avLst/>
            <a:gdLst/>
            <a:ahLst/>
            <a:cxnLst/>
            <a:rect l="l" t="t" r="r" b="b"/>
            <a:pathLst>
              <a:path w="9144000" h="672465">
                <a:moveTo>
                  <a:pt x="9144000" y="0"/>
                </a:moveTo>
                <a:lnTo>
                  <a:pt x="0" y="0"/>
                </a:lnTo>
                <a:lnTo>
                  <a:pt x="0" y="672083"/>
                </a:lnTo>
                <a:lnTo>
                  <a:pt x="9144000" y="672083"/>
                </a:lnTo>
                <a:lnTo>
                  <a:pt x="9144000" y="0"/>
                </a:lnTo>
                <a:close/>
              </a:path>
            </a:pathLst>
          </a:custGeom>
          <a:solidFill>
            <a:srgbClr val="B6A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646" y="22606"/>
            <a:ext cx="75920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Introduction </a:t>
            </a:r>
            <a:r>
              <a:rPr sz="2800" spc="-20" dirty="0"/>
              <a:t>to </a:t>
            </a:r>
            <a:r>
              <a:rPr sz="2800" dirty="0"/>
              <a:t>the Spring</a:t>
            </a:r>
            <a:r>
              <a:rPr sz="2800" spc="-85" dirty="0"/>
              <a:t> </a:t>
            </a:r>
            <a:r>
              <a:rPr sz="2800" spc="-15" dirty="0"/>
              <a:t>Framework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182879" y="4821935"/>
            <a:ext cx="8874760" cy="1384300"/>
          </a:xfrm>
          <a:custGeom>
            <a:avLst/>
            <a:gdLst/>
            <a:ahLst/>
            <a:cxnLst/>
            <a:rect l="l" t="t" r="r" b="b"/>
            <a:pathLst>
              <a:path w="8874760" h="1384300">
                <a:moveTo>
                  <a:pt x="8874252" y="0"/>
                </a:moveTo>
                <a:lnTo>
                  <a:pt x="0" y="0"/>
                </a:lnTo>
                <a:lnTo>
                  <a:pt x="0" y="1383792"/>
                </a:lnTo>
                <a:lnTo>
                  <a:pt x="8874252" y="1383792"/>
                </a:lnTo>
                <a:lnTo>
                  <a:pt x="8874252" y="0"/>
                </a:lnTo>
                <a:close/>
              </a:path>
            </a:pathLst>
          </a:custGeom>
          <a:solidFill>
            <a:srgbClr val="FFE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466" y="920622"/>
            <a:ext cx="8563610" cy="5217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67335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600" dirty="0">
                <a:solidFill>
                  <a:srgbClr val="333333"/>
                </a:solidFill>
                <a:latin typeface="Carlito"/>
                <a:cs typeface="Carlito"/>
              </a:rPr>
              <a:t>Spring </a:t>
            </a:r>
            <a:r>
              <a:rPr sz="2600" spc="-15" dirty="0">
                <a:solidFill>
                  <a:srgbClr val="333333"/>
                </a:solidFill>
                <a:latin typeface="Carlito"/>
                <a:cs typeface="Carlito"/>
              </a:rPr>
              <a:t>Framework </a:t>
            </a:r>
            <a:r>
              <a:rPr sz="2600" spc="-10" dirty="0">
                <a:solidFill>
                  <a:srgbClr val="333333"/>
                </a:solidFill>
                <a:latin typeface="Carlito"/>
                <a:cs typeface="Carlito"/>
              </a:rPr>
              <a:t>provides comprehensive infrastructure 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support </a:t>
            </a:r>
            <a:r>
              <a:rPr sz="2600" spc="-25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developing </a:t>
            </a:r>
            <a:r>
              <a:rPr sz="2600" spc="-25" dirty="0">
                <a:solidFill>
                  <a:srgbClr val="333333"/>
                </a:solidFill>
                <a:latin typeface="Carlito"/>
                <a:cs typeface="Carlito"/>
              </a:rPr>
              <a:t>Java</a:t>
            </a:r>
            <a:r>
              <a:rPr sz="2600" spc="-3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applications.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50">
              <a:latin typeface="Carlito"/>
              <a:cs typeface="Carlito"/>
            </a:endParaRPr>
          </a:p>
          <a:p>
            <a:pPr marL="12700" marR="765175">
              <a:lnSpc>
                <a:spcPct val="100000"/>
              </a:lnSpc>
            </a:pPr>
            <a:r>
              <a:rPr sz="2600" dirty="0">
                <a:solidFill>
                  <a:srgbClr val="333333"/>
                </a:solidFill>
                <a:latin typeface="Carlito"/>
                <a:cs typeface="Carlito"/>
              </a:rPr>
              <a:t>Spring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handles </a:t>
            </a:r>
            <a:r>
              <a:rPr sz="260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600" spc="-10" dirty="0">
                <a:solidFill>
                  <a:srgbClr val="333333"/>
                </a:solidFill>
                <a:latin typeface="Carlito"/>
                <a:cs typeface="Carlito"/>
              </a:rPr>
              <a:t>infrastructure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so </a:t>
            </a:r>
            <a:r>
              <a:rPr sz="2600" spc="-15" dirty="0">
                <a:solidFill>
                  <a:srgbClr val="333333"/>
                </a:solidFill>
                <a:latin typeface="Carlito"/>
                <a:cs typeface="Carlito"/>
              </a:rPr>
              <a:t>you </a:t>
            </a:r>
            <a:r>
              <a:rPr sz="2600" spc="-10" dirty="0">
                <a:solidFill>
                  <a:srgbClr val="333333"/>
                </a:solidFill>
                <a:latin typeface="Carlito"/>
                <a:cs typeface="Carlito"/>
              </a:rPr>
              <a:t>can </a:t>
            </a:r>
            <a:r>
              <a:rPr sz="2600" spc="-15" dirty="0">
                <a:solidFill>
                  <a:srgbClr val="333333"/>
                </a:solidFill>
                <a:latin typeface="Carlito"/>
                <a:cs typeface="Carlito"/>
              </a:rPr>
              <a:t>focus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on </a:t>
            </a:r>
            <a:r>
              <a:rPr sz="2600" spc="-15" dirty="0">
                <a:solidFill>
                  <a:srgbClr val="333333"/>
                </a:solidFill>
                <a:latin typeface="Carlito"/>
                <a:cs typeface="Carlito"/>
              </a:rPr>
              <a:t>your 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application.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2600" dirty="0">
                <a:solidFill>
                  <a:srgbClr val="333333"/>
                </a:solidFill>
                <a:latin typeface="Carlito"/>
                <a:cs typeface="Carlito"/>
              </a:rPr>
              <a:t>Spring enables </a:t>
            </a:r>
            <a:r>
              <a:rPr sz="2600" spc="-15" dirty="0">
                <a:solidFill>
                  <a:srgbClr val="333333"/>
                </a:solidFill>
                <a:latin typeface="Carlito"/>
                <a:cs typeface="Carlito"/>
              </a:rPr>
              <a:t>you to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build applications </a:t>
            </a:r>
            <a:r>
              <a:rPr sz="2600" spc="-10" dirty="0">
                <a:solidFill>
                  <a:srgbClr val="333333"/>
                </a:solidFill>
                <a:latin typeface="Carlito"/>
                <a:cs typeface="Carlito"/>
              </a:rPr>
              <a:t>from </a:t>
            </a:r>
            <a:r>
              <a:rPr sz="2600" dirty="0">
                <a:solidFill>
                  <a:srgbClr val="333333"/>
                </a:solidFill>
                <a:latin typeface="Carlito"/>
                <a:cs typeface="Carlito"/>
              </a:rPr>
              <a:t>"plain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old </a:t>
            </a:r>
            <a:r>
              <a:rPr sz="2600" spc="-25" dirty="0">
                <a:solidFill>
                  <a:srgbClr val="333333"/>
                </a:solidFill>
                <a:latin typeface="Carlito"/>
                <a:cs typeface="Carlito"/>
              </a:rPr>
              <a:t>Java 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objects" (POJOs) </a:t>
            </a:r>
            <a:r>
              <a:rPr sz="2600" dirty="0">
                <a:solidFill>
                  <a:srgbClr val="333333"/>
                </a:solidFill>
                <a:latin typeface="Carlito"/>
                <a:cs typeface="Carlito"/>
              </a:rPr>
              <a:t>and </a:t>
            </a:r>
            <a:r>
              <a:rPr sz="2600" spc="-1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600" dirty="0">
                <a:solidFill>
                  <a:srgbClr val="333333"/>
                </a:solidFill>
                <a:latin typeface="Carlito"/>
                <a:cs typeface="Carlito"/>
              </a:rPr>
              <a:t>apply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enterprise </a:t>
            </a:r>
            <a:r>
              <a:rPr sz="2600" dirty="0">
                <a:solidFill>
                  <a:srgbClr val="333333"/>
                </a:solidFill>
                <a:latin typeface="Carlito"/>
                <a:cs typeface="Carlito"/>
              </a:rPr>
              <a:t>services </a:t>
            </a:r>
            <a:r>
              <a:rPr sz="2600" spc="-10" dirty="0">
                <a:solidFill>
                  <a:srgbClr val="333333"/>
                </a:solidFill>
                <a:latin typeface="Carlito"/>
                <a:cs typeface="Carlito"/>
              </a:rPr>
              <a:t>non-invasively  </a:t>
            </a:r>
            <a:r>
              <a:rPr sz="2600" spc="-15" dirty="0">
                <a:solidFill>
                  <a:srgbClr val="333333"/>
                </a:solidFill>
                <a:latin typeface="Carlito"/>
                <a:cs typeface="Carlito"/>
              </a:rPr>
              <a:t>to</a:t>
            </a:r>
            <a:r>
              <a:rPr sz="2600" spc="-1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600" spc="-5" dirty="0">
                <a:solidFill>
                  <a:srgbClr val="333333"/>
                </a:solidFill>
                <a:latin typeface="Carlito"/>
                <a:cs typeface="Carlito"/>
              </a:rPr>
              <a:t>POJOs.</a:t>
            </a:r>
            <a:endParaRPr sz="2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rlito"/>
              <a:cs typeface="Carlito"/>
            </a:endParaRPr>
          </a:p>
          <a:p>
            <a:pPr marL="173990" marR="112395">
              <a:lnSpc>
                <a:spcPct val="100000"/>
              </a:lnSpc>
            </a:pPr>
            <a:r>
              <a:rPr sz="2800" spc="-10" dirty="0">
                <a:latin typeface="Carlito"/>
                <a:cs typeface="Carlito"/>
                <a:hlinkClick r:id="rId2"/>
              </a:rPr>
              <a:t>The </a:t>
            </a:r>
            <a:r>
              <a:rPr sz="2800" b="1" spc="-5" dirty="0">
                <a:latin typeface="Carlito"/>
                <a:cs typeface="Carlito"/>
                <a:hlinkClick r:id="rId2"/>
              </a:rPr>
              <a:t>Spring </a:t>
            </a:r>
            <a:r>
              <a:rPr sz="2800" b="1" spc="-15" dirty="0">
                <a:latin typeface="Carlito"/>
                <a:cs typeface="Carlito"/>
                <a:hlinkClick r:id="rId2"/>
              </a:rPr>
              <a:t>Framework </a:t>
            </a:r>
            <a:r>
              <a:rPr sz="2800" spc="-5" dirty="0">
                <a:latin typeface="Carlito"/>
                <a:cs typeface="Carlito"/>
                <a:hlinkClick r:id="rId2"/>
              </a:rPr>
              <a:t>is an </a:t>
            </a:r>
            <a:r>
              <a:rPr sz="2800" spc="-10" dirty="0">
                <a:latin typeface="Carlito"/>
                <a:cs typeface="Carlito"/>
                <a:hlinkClick r:id="rId2"/>
              </a:rPr>
              <a:t>open </a:t>
            </a:r>
            <a:r>
              <a:rPr sz="2800" spc="-15" dirty="0">
                <a:latin typeface="Carlito"/>
                <a:cs typeface="Carlito"/>
                <a:hlinkClick r:id="rId2"/>
              </a:rPr>
              <a:t>source </a:t>
            </a:r>
            <a:r>
              <a:rPr sz="2800" u="heavy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application </a:t>
            </a:r>
            <a:r>
              <a:rPr sz="2800" spc="-10" dirty="0">
                <a:solidFill>
                  <a:srgbClr val="2997E2"/>
                </a:solidFill>
                <a:latin typeface="Carlito"/>
                <a:cs typeface="Carlito"/>
              </a:rPr>
              <a:t> </a:t>
            </a:r>
            <a:r>
              <a:rPr sz="28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framework</a:t>
            </a:r>
            <a:r>
              <a:rPr sz="2800" spc="-15" dirty="0">
                <a:solidFill>
                  <a:srgbClr val="2997E2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800" spc="-5" dirty="0">
                <a:latin typeface="Carlito"/>
                <a:cs typeface="Carlito"/>
                <a:hlinkClick r:id="rId3"/>
              </a:rPr>
              <a:t>and </a:t>
            </a:r>
            <a:r>
              <a:rPr sz="2800" u="heavy" spc="-2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inversion </a:t>
            </a:r>
            <a:r>
              <a:rPr sz="2800" u="heavy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of </a:t>
            </a:r>
            <a:r>
              <a:rPr sz="2800" u="heavy" spc="-2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control</a:t>
            </a:r>
            <a:r>
              <a:rPr sz="2800" spc="-20" dirty="0">
                <a:solidFill>
                  <a:srgbClr val="2997E2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8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container</a:t>
            </a:r>
            <a:r>
              <a:rPr sz="2800" spc="-15" dirty="0">
                <a:solidFill>
                  <a:srgbClr val="2997E2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800" spc="-25" dirty="0">
                <a:latin typeface="Carlito"/>
                <a:cs typeface="Carlito"/>
                <a:hlinkClick r:id="rId3"/>
              </a:rPr>
              <a:t>for </a:t>
            </a:r>
            <a:r>
              <a:rPr sz="2800" spc="-5" dirty="0">
                <a:latin typeface="Carlito"/>
                <a:cs typeface="Carlito"/>
                <a:hlinkClick r:id="rId3"/>
              </a:rPr>
              <a:t>the </a:t>
            </a:r>
            <a:r>
              <a:rPr sz="2800" u="heavy" spc="-2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Java </a:t>
            </a:r>
            <a:r>
              <a:rPr sz="2800" spc="-25" dirty="0">
                <a:solidFill>
                  <a:srgbClr val="2997E2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800" u="heavy" spc="-1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platform</a:t>
            </a:r>
            <a:r>
              <a:rPr sz="2800" spc="-15" dirty="0">
                <a:latin typeface="Carlito"/>
                <a:cs typeface="Carlito"/>
                <a:hlinkClick r:id="rId3"/>
              </a:rPr>
              <a:t>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21334"/>
          </a:xfrm>
          <a:custGeom>
            <a:avLst/>
            <a:gdLst/>
            <a:ahLst/>
            <a:cxnLst/>
            <a:rect l="l" t="t" r="r" b="b"/>
            <a:pathLst>
              <a:path w="9144000" h="521334">
                <a:moveTo>
                  <a:pt x="0" y="521207"/>
                </a:moveTo>
                <a:lnTo>
                  <a:pt x="9144000" y="521207"/>
                </a:lnTo>
                <a:lnTo>
                  <a:pt x="9144000" y="0"/>
                </a:lnTo>
                <a:lnTo>
                  <a:pt x="0" y="0"/>
                </a:lnTo>
                <a:lnTo>
                  <a:pt x="0" y="52120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5401" y="36956"/>
            <a:ext cx="8159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@Service, </a:t>
            </a:r>
            <a:r>
              <a:rPr sz="2800" spc="-10" dirty="0"/>
              <a:t>@Repository </a:t>
            </a:r>
            <a:r>
              <a:rPr sz="2800" spc="-5" dirty="0"/>
              <a:t>and </a:t>
            </a:r>
            <a:r>
              <a:rPr sz="2800" spc="-10" dirty="0"/>
              <a:t>@Component</a:t>
            </a:r>
            <a:r>
              <a:rPr sz="2800" spc="120" dirty="0"/>
              <a:t> </a:t>
            </a:r>
            <a:r>
              <a:rPr sz="2800" spc="-10" dirty="0"/>
              <a:t>Annotations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0" y="521208"/>
            <a:ext cx="9144000" cy="5815965"/>
          </a:xfrm>
          <a:custGeom>
            <a:avLst/>
            <a:gdLst/>
            <a:ahLst/>
            <a:cxnLst/>
            <a:rect l="l" t="t" r="r" b="b"/>
            <a:pathLst>
              <a:path w="9144000" h="5815965">
                <a:moveTo>
                  <a:pt x="9144000" y="0"/>
                </a:moveTo>
                <a:lnTo>
                  <a:pt x="0" y="0"/>
                </a:lnTo>
                <a:lnTo>
                  <a:pt x="0" y="5815584"/>
                </a:lnTo>
                <a:lnTo>
                  <a:pt x="9144000" y="581558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566673"/>
            <a:ext cx="8521700" cy="5191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rlito"/>
                <a:cs typeface="Carlito"/>
              </a:rPr>
              <a:t>@Service</a:t>
            </a:r>
            <a:endParaRPr sz="1600" dirty="0">
              <a:latin typeface="Carlito"/>
              <a:cs typeface="Carlito"/>
            </a:endParaRPr>
          </a:p>
          <a:p>
            <a:pPr marL="12700" marR="6350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Annotate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10" dirty="0">
                <a:latin typeface="Carlito"/>
                <a:cs typeface="Carlito"/>
              </a:rPr>
              <a:t>your </a:t>
            </a:r>
            <a:r>
              <a:rPr sz="1600" spc="-5" dirty="0">
                <a:latin typeface="Carlito"/>
                <a:cs typeface="Carlito"/>
              </a:rPr>
              <a:t>service classes with @Service.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10" dirty="0">
                <a:latin typeface="Carlito"/>
                <a:cs typeface="Carlito"/>
              </a:rPr>
              <a:t>your </a:t>
            </a:r>
            <a:r>
              <a:rPr sz="1600" spc="-5" dirty="0">
                <a:latin typeface="Carlito"/>
                <a:cs typeface="Carlito"/>
              </a:rPr>
              <a:t>business logic should be in Service  classes.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@Service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class CompanyService </a:t>
            </a:r>
            <a:r>
              <a:rPr sz="1600" b="1" spc="-10" dirty="0">
                <a:latin typeface="Carlito"/>
                <a:cs typeface="Carlito"/>
              </a:rPr>
              <a:t>implements </a:t>
            </a:r>
            <a:r>
              <a:rPr sz="1600" b="1" spc="-5" dirty="0">
                <a:latin typeface="Carlito"/>
                <a:cs typeface="Carlito"/>
              </a:rPr>
              <a:t>ICompanyService</a:t>
            </a:r>
            <a:r>
              <a:rPr sz="1600" b="1" spc="-114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35"/>
              </a:spcBef>
            </a:pPr>
            <a:r>
              <a:rPr sz="1600" b="1" spc="-60" dirty="0">
                <a:latin typeface="Arial"/>
                <a:cs typeface="Arial"/>
              </a:rPr>
              <a:t>@Autowired</a:t>
            </a:r>
            <a:endParaRPr sz="1600" dirty="0">
              <a:latin typeface="Arial"/>
              <a:cs typeface="Arial"/>
            </a:endParaRPr>
          </a:p>
          <a:p>
            <a:pPr marL="1137285">
              <a:lnSpc>
                <a:spcPts val="1780"/>
              </a:lnSpc>
              <a:spcBef>
                <a:spcPts val="5"/>
              </a:spcBef>
            </a:pPr>
            <a:r>
              <a:rPr sz="1600" spc="180" dirty="0">
                <a:latin typeface="Arial"/>
                <a:cs typeface="Arial"/>
              </a:rPr>
              <a:t>private </a:t>
            </a:r>
            <a:r>
              <a:rPr sz="1600" spc="-95" dirty="0">
                <a:latin typeface="Arial"/>
                <a:cs typeface="Arial"/>
              </a:rPr>
              <a:t>ICompanyDAO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companyDAO;</a:t>
            </a:r>
            <a:endParaRPr sz="1600" dirty="0">
              <a:latin typeface="Arial"/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@Repository</a:t>
            </a:r>
            <a:endParaRPr sz="16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</a:pPr>
            <a:r>
              <a:rPr sz="1600" spc="-10" dirty="0">
                <a:latin typeface="Carlito"/>
                <a:cs typeface="Carlito"/>
              </a:rPr>
              <a:t>Annotate </a:t>
            </a:r>
            <a:r>
              <a:rPr sz="1600" dirty="0">
                <a:latin typeface="Carlito"/>
                <a:cs typeface="Carlito"/>
              </a:rPr>
              <a:t>all </a:t>
            </a:r>
            <a:r>
              <a:rPr sz="1600" spc="-10" dirty="0">
                <a:latin typeface="Carlito"/>
                <a:cs typeface="Carlito"/>
              </a:rPr>
              <a:t>your </a:t>
            </a:r>
            <a:r>
              <a:rPr sz="1600" spc="-20" dirty="0">
                <a:latin typeface="Carlito"/>
                <a:cs typeface="Carlito"/>
              </a:rPr>
              <a:t>DAO </a:t>
            </a:r>
            <a:r>
              <a:rPr sz="1600" spc="-5" dirty="0">
                <a:latin typeface="Carlito"/>
                <a:cs typeface="Carlito"/>
              </a:rPr>
              <a:t>classes with </a:t>
            </a:r>
            <a:r>
              <a:rPr sz="1600" spc="-20" dirty="0">
                <a:latin typeface="Carlito"/>
                <a:cs typeface="Carlito"/>
              </a:rPr>
              <a:t>@Repository. </a:t>
            </a:r>
            <a:r>
              <a:rPr sz="1600" spc="-5" dirty="0">
                <a:latin typeface="Carlito"/>
                <a:cs typeface="Carlito"/>
              </a:rPr>
              <a:t>All </a:t>
            </a:r>
            <a:r>
              <a:rPr sz="1600" spc="-10" dirty="0">
                <a:latin typeface="Carlito"/>
                <a:cs typeface="Carlito"/>
              </a:rPr>
              <a:t>your database </a:t>
            </a:r>
            <a:r>
              <a:rPr sz="1600" spc="-5" dirty="0">
                <a:latin typeface="Carlito"/>
                <a:cs typeface="Carlito"/>
              </a:rPr>
              <a:t>access logic should be </a:t>
            </a:r>
            <a:r>
              <a:rPr sz="1600" dirty="0">
                <a:latin typeface="Carlito"/>
                <a:cs typeface="Carlito"/>
              </a:rPr>
              <a:t>in  </a:t>
            </a:r>
            <a:r>
              <a:rPr sz="1600" spc="-20" dirty="0">
                <a:latin typeface="Carlito"/>
                <a:cs typeface="Carlito"/>
              </a:rPr>
              <a:t>DAO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classes.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@Repository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class </a:t>
            </a:r>
            <a:r>
              <a:rPr sz="1600" b="1" spc="-15" dirty="0">
                <a:latin typeface="Carlito"/>
                <a:cs typeface="Carlito"/>
              </a:rPr>
              <a:t>CompanyDAO </a:t>
            </a:r>
            <a:r>
              <a:rPr sz="1600" b="1" spc="-5" dirty="0">
                <a:latin typeface="Carlito"/>
                <a:cs typeface="Carlito"/>
              </a:rPr>
              <a:t>implements </a:t>
            </a:r>
            <a:r>
              <a:rPr sz="1600" b="1" spc="-10" dirty="0">
                <a:latin typeface="Carlito"/>
                <a:cs typeface="Carlito"/>
              </a:rPr>
              <a:t>ICompanyDAO</a:t>
            </a:r>
            <a:r>
              <a:rPr sz="1600" b="1" spc="-13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...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@Controller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spc="-80" dirty="0">
                <a:latin typeface="Carlito"/>
                <a:cs typeface="Carlito"/>
              </a:rPr>
              <a:t>To </a:t>
            </a:r>
            <a:r>
              <a:rPr sz="1600" spc="-15" dirty="0">
                <a:latin typeface="Carlito"/>
                <a:cs typeface="Carlito"/>
              </a:rPr>
              <a:t>annotate </a:t>
            </a:r>
            <a:r>
              <a:rPr sz="1600" spc="-5" dirty="0">
                <a:latin typeface="Carlito"/>
                <a:cs typeface="Carlito"/>
              </a:rPr>
              <a:t>classes of client/web</a:t>
            </a:r>
            <a:r>
              <a:rPr sz="1600" spc="155" dirty="0">
                <a:latin typeface="Carlito"/>
                <a:cs typeface="Carlito"/>
              </a:rPr>
              <a:t> </a:t>
            </a:r>
            <a:r>
              <a:rPr sz="1600" spc="-45" dirty="0">
                <a:latin typeface="Carlito"/>
                <a:cs typeface="Carlito"/>
              </a:rPr>
              <a:t>layer.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@Controller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class </a:t>
            </a:r>
            <a:r>
              <a:rPr sz="1600" b="1" spc="-10" dirty="0">
                <a:latin typeface="Carlito"/>
                <a:cs typeface="Carlito"/>
              </a:rPr>
              <a:t>CompanyController</a:t>
            </a:r>
            <a:r>
              <a:rPr sz="1600" b="1" spc="-100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...</a:t>
            </a:r>
            <a:endParaRPr sz="16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104" y="6476"/>
            <a:ext cx="44164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@Autowired</a:t>
            </a:r>
            <a:r>
              <a:rPr sz="3200" spc="-260" dirty="0">
                <a:latin typeface="Arial"/>
                <a:cs typeface="Arial"/>
              </a:rPr>
              <a:t> </a:t>
            </a:r>
            <a:r>
              <a:rPr sz="3200" spc="-5" dirty="0"/>
              <a:t>Annotation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71500"/>
            <a:ext cx="9144000" cy="4709160"/>
          </a:xfrm>
          <a:custGeom>
            <a:avLst/>
            <a:gdLst/>
            <a:ahLst/>
            <a:cxnLst/>
            <a:rect l="l" t="t" r="r" b="b"/>
            <a:pathLst>
              <a:path w="9144000" h="4709160">
                <a:moveTo>
                  <a:pt x="9144000" y="0"/>
                </a:moveTo>
                <a:lnTo>
                  <a:pt x="0" y="0"/>
                </a:lnTo>
                <a:lnTo>
                  <a:pt x="0" y="4709160"/>
                </a:lnTo>
                <a:lnTo>
                  <a:pt x="9144000" y="4709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588009"/>
            <a:ext cx="520319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spc="-5" dirty="0">
                <a:latin typeface="Carlito"/>
                <a:cs typeface="Carlito"/>
              </a:rPr>
              <a:t>Spring beans </a:t>
            </a:r>
            <a:r>
              <a:rPr i="1" spc="-10" dirty="0">
                <a:latin typeface="Carlito"/>
                <a:cs typeface="Carlito"/>
              </a:rPr>
              <a:t>can </a:t>
            </a:r>
            <a:r>
              <a:rPr i="1" spc="-5" dirty="0">
                <a:latin typeface="Carlito"/>
                <a:cs typeface="Carlito"/>
              </a:rPr>
              <a:t>be wired </a:t>
            </a:r>
            <a:r>
              <a:rPr b="1" i="1" dirty="0">
                <a:latin typeface="Carlito"/>
                <a:cs typeface="Carlito"/>
              </a:rPr>
              <a:t>byName </a:t>
            </a:r>
            <a:r>
              <a:rPr i="1" spc="-5" dirty="0">
                <a:latin typeface="Carlito"/>
                <a:cs typeface="Carlito"/>
              </a:rPr>
              <a:t>or</a:t>
            </a:r>
            <a:r>
              <a:rPr i="1" spc="-100" dirty="0">
                <a:latin typeface="Carlito"/>
                <a:cs typeface="Carlito"/>
              </a:rPr>
              <a:t> </a:t>
            </a:r>
            <a:r>
              <a:rPr b="1" i="1" spc="-10" dirty="0">
                <a:latin typeface="Carlito"/>
                <a:cs typeface="Carlito"/>
              </a:rPr>
              <a:t>byType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solidFill>
                  <a:srgbClr val="C00000"/>
                </a:solidFill>
                <a:latin typeface="Carlito"/>
                <a:cs typeface="Carlito"/>
              </a:rPr>
              <a:t>@Autowired by default </a:t>
            </a: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is a type </a:t>
            </a:r>
            <a:r>
              <a:rPr b="1" spc="-5" dirty="0">
                <a:solidFill>
                  <a:srgbClr val="C00000"/>
                </a:solidFill>
                <a:latin typeface="Carlito"/>
                <a:cs typeface="Carlito"/>
              </a:rPr>
              <a:t>driven</a:t>
            </a:r>
            <a:r>
              <a:rPr b="1" spc="-125" dirty="0">
                <a:solidFill>
                  <a:srgbClr val="C00000"/>
                </a:solidFill>
                <a:latin typeface="Carlito"/>
                <a:cs typeface="Carlito"/>
              </a:rPr>
              <a:t> </a:t>
            </a:r>
            <a:r>
              <a:rPr b="1" dirty="0">
                <a:solidFill>
                  <a:srgbClr val="C00000"/>
                </a:solidFill>
                <a:latin typeface="Carlito"/>
                <a:cs typeface="Carlito"/>
              </a:rPr>
              <a:t>injection.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502409"/>
            <a:ext cx="412369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2B231F"/>
                </a:solidFill>
                <a:latin typeface="Carlito"/>
                <a:cs typeface="Carlito"/>
              </a:rPr>
              <a:t>Autowired</a:t>
            </a:r>
            <a:r>
              <a:rPr sz="2000" b="1" spc="-25" dirty="0">
                <a:solidFill>
                  <a:srgbClr val="2B231F"/>
                </a:solidFill>
                <a:latin typeface="Carlito"/>
                <a:cs typeface="Carlito"/>
              </a:rPr>
              <a:t> </a:t>
            </a:r>
            <a:r>
              <a:rPr sz="2000" b="1" spc="-5" dirty="0">
                <a:solidFill>
                  <a:srgbClr val="2B231F"/>
                </a:solidFill>
                <a:latin typeface="Carlito"/>
                <a:cs typeface="Carlito"/>
              </a:rPr>
              <a:t>byName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i="1" spc="-10" dirty="0">
                <a:latin typeface="Carlito"/>
                <a:cs typeface="Carlito"/>
              </a:rPr>
              <a:t>Example:</a:t>
            </a:r>
            <a:endParaRPr sz="2000">
              <a:latin typeface="Carlito"/>
              <a:cs typeface="Carlito"/>
            </a:endParaRPr>
          </a:p>
          <a:p>
            <a:pPr marL="469900" marR="5080">
              <a:lnSpc>
                <a:spcPct val="100000"/>
              </a:lnSpc>
            </a:pPr>
            <a:r>
              <a:rPr sz="2000" spc="-10" dirty="0">
                <a:latin typeface="Carlito"/>
                <a:cs typeface="Carlito"/>
              </a:rPr>
              <a:t>@Autowired(required=false)  </a:t>
            </a:r>
            <a:r>
              <a:rPr sz="2000" spc="-5" dirty="0">
                <a:latin typeface="Carlito"/>
                <a:cs typeface="Carlito"/>
              </a:rPr>
              <a:t>@Qualifier(value="addressBean1")  </a:t>
            </a:r>
            <a:r>
              <a:rPr sz="2000" spc="-15" dirty="0">
                <a:latin typeface="Carlito"/>
                <a:cs typeface="Carlito"/>
              </a:rPr>
              <a:t>private </a:t>
            </a:r>
            <a:r>
              <a:rPr sz="2000" spc="-5" dirty="0">
                <a:latin typeface="Carlito"/>
                <a:cs typeface="Carlito"/>
              </a:rPr>
              <a:t>Address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residentialAddress;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331590"/>
            <a:ext cx="36347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@Autowired(required=false)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@Qualifier(value="addressBean2")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027" y="4551045"/>
            <a:ext cx="37909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@Resource(name="addressBean2")  </a:t>
            </a:r>
            <a:r>
              <a:rPr sz="2000" spc="-15" dirty="0">
                <a:latin typeface="Carlito"/>
                <a:cs typeface="Carlito"/>
              </a:rPr>
              <a:t>private </a:t>
            </a:r>
            <a:r>
              <a:rPr sz="2000" spc="-5" dirty="0">
                <a:latin typeface="Carlito"/>
                <a:cs typeface="Carlito"/>
              </a:rPr>
              <a:t>Address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permanentAddress;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7316" y="4076700"/>
            <a:ext cx="845819" cy="370840"/>
          </a:xfrm>
          <a:prstGeom prst="rect">
            <a:avLst/>
          </a:prstGeom>
          <a:solidFill>
            <a:srgbClr val="DCD4D0"/>
          </a:solidFill>
        </p:spPr>
        <p:txBody>
          <a:bodyPr vert="horz" wrap="square" lIns="0" tIns="4064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00371" y="1595627"/>
            <a:ext cx="4535805" cy="923925"/>
          </a:xfrm>
          <a:custGeom>
            <a:avLst/>
            <a:gdLst/>
            <a:ahLst/>
            <a:cxnLst/>
            <a:rect l="l" t="t" r="r" b="b"/>
            <a:pathLst>
              <a:path w="4535805" h="923925">
                <a:moveTo>
                  <a:pt x="4535424" y="0"/>
                </a:moveTo>
                <a:lnTo>
                  <a:pt x="0" y="0"/>
                </a:lnTo>
                <a:lnTo>
                  <a:pt x="0" y="923544"/>
                </a:lnTo>
                <a:lnTo>
                  <a:pt x="4535424" y="923544"/>
                </a:lnTo>
                <a:lnTo>
                  <a:pt x="4535424" y="0"/>
                </a:lnTo>
                <a:close/>
              </a:path>
            </a:pathLst>
          </a:custGeom>
          <a:solidFill>
            <a:srgbClr val="EDE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91430" y="1637410"/>
            <a:ext cx="601345" cy="27940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80"/>
              </a:lnSpc>
            </a:pPr>
            <a:r>
              <a:rPr sz="1800" b="1" spc="-5" dirty="0">
                <a:latin typeface="Carlito"/>
                <a:cs typeface="Carlito"/>
              </a:rPr>
              <a:t>Note: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1430" y="1916302"/>
            <a:ext cx="4124325" cy="274320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39"/>
              </a:lnSpc>
            </a:pPr>
            <a:r>
              <a:rPr sz="1800" b="1" spc="-5" dirty="0">
                <a:latin typeface="Carlito"/>
                <a:cs typeface="Carlito"/>
              </a:rPr>
              <a:t>@Qualifier </a:t>
            </a:r>
            <a:r>
              <a:rPr sz="1800" b="1" dirty="0">
                <a:latin typeface="Carlito"/>
                <a:cs typeface="Carlito"/>
              </a:rPr>
              <a:t>is </a:t>
            </a:r>
            <a:r>
              <a:rPr sz="1800" b="1" spc="-5" dirty="0">
                <a:latin typeface="Carlito"/>
                <a:cs typeface="Carlito"/>
              </a:rPr>
              <a:t>Spring </a:t>
            </a:r>
            <a:r>
              <a:rPr sz="1800" b="1" spc="-10" dirty="0">
                <a:latin typeface="Carlito"/>
                <a:cs typeface="Carlito"/>
              </a:rPr>
              <a:t>framework</a:t>
            </a:r>
            <a:r>
              <a:rPr sz="1800" b="1" spc="-110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annotation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1430" y="2163317"/>
            <a:ext cx="3786504" cy="301625"/>
          </a:xfrm>
          <a:prstGeom prst="rect">
            <a:avLst/>
          </a:prstGeom>
          <a:solidFill>
            <a:srgbClr val="E8F1FD"/>
          </a:solidFill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while </a:t>
            </a:r>
            <a:r>
              <a:rPr sz="1800" b="1" spc="-10" dirty="0">
                <a:latin typeface="Carlito"/>
                <a:cs typeface="Carlito"/>
              </a:rPr>
              <a:t>@Resource </a:t>
            </a:r>
            <a:r>
              <a:rPr sz="1800" b="1" dirty="0">
                <a:latin typeface="Carlito"/>
                <a:cs typeface="Carlito"/>
              </a:rPr>
              <a:t>is </a:t>
            </a:r>
            <a:r>
              <a:rPr sz="1800" b="1" spc="-15" dirty="0">
                <a:latin typeface="Carlito"/>
                <a:cs typeface="Carlito"/>
              </a:rPr>
              <a:t>Java </a:t>
            </a:r>
            <a:r>
              <a:rPr sz="1800" b="1" dirty="0">
                <a:latin typeface="Carlito"/>
                <a:cs typeface="Carlito"/>
              </a:rPr>
              <a:t>EE</a:t>
            </a:r>
            <a:r>
              <a:rPr sz="1800" b="1" spc="-105" dirty="0">
                <a:latin typeface="Carlito"/>
                <a:cs typeface="Carlito"/>
              </a:rPr>
              <a:t> </a:t>
            </a:r>
            <a:r>
              <a:rPr sz="1800" b="1" spc="-5" dirty="0">
                <a:latin typeface="Carlito"/>
                <a:cs typeface="Carlito"/>
              </a:rPr>
              <a:t>annotation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71500"/>
          </a:xfrm>
          <a:custGeom>
            <a:avLst/>
            <a:gdLst/>
            <a:ahLst/>
            <a:cxnLst/>
            <a:rect l="l" t="t" r="r" b="b"/>
            <a:pathLst>
              <a:path w="9144000" h="571500">
                <a:moveTo>
                  <a:pt x="9144000" y="0"/>
                </a:moveTo>
                <a:lnTo>
                  <a:pt x="0" y="0"/>
                </a:lnTo>
                <a:lnTo>
                  <a:pt x="0" y="571500"/>
                </a:lnTo>
                <a:lnTo>
                  <a:pt x="9144000" y="571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1" y="38430"/>
            <a:ext cx="57833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@Scope </a:t>
            </a:r>
            <a:r>
              <a:rPr sz="2800" dirty="0"/>
              <a:t>Spring</a:t>
            </a:r>
            <a:r>
              <a:rPr sz="2800" spc="-110" dirty="0"/>
              <a:t> </a:t>
            </a:r>
            <a:r>
              <a:rPr sz="2800" spc="-5" dirty="0"/>
              <a:t>Annotation</a:t>
            </a:r>
          </a:p>
        </p:txBody>
      </p:sp>
      <p:sp>
        <p:nvSpPr>
          <p:cNvPr id="4" name="object 4"/>
          <p:cNvSpPr/>
          <p:nvPr/>
        </p:nvSpPr>
        <p:spPr>
          <a:xfrm>
            <a:off x="89915" y="935736"/>
            <a:ext cx="9054465" cy="1477010"/>
          </a:xfrm>
          <a:custGeom>
            <a:avLst/>
            <a:gdLst/>
            <a:ahLst/>
            <a:cxnLst/>
            <a:rect l="l" t="t" r="r" b="b"/>
            <a:pathLst>
              <a:path w="9054465" h="1477010">
                <a:moveTo>
                  <a:pt x="0" y="1476756"/>
                </a:moveTo>
                <a:lnTo>
                  <a:pt x="9054083" y="1476756"/>
                </a:lnTo>
                <a:lnTo>
                  <a:pt x="9054083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solidFill>
            <a:srgbClr val="F9D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7215" y="909650"/>
            <a:ext cx="866521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rlito"/>
                <a:cs typeface="Carlito"/>
              </a:rPr>
              <a:t>@Scope</a:t>
            </a:r>
            <a:endParaRPr sz="2400" dirty="0">
              <a:latin typeface="Carlito"/>
              <a:cs typeface="Carlito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As with </a:t>
            </a:r>
            <a:r>
              <a:rPr sz="2400" spc="-5" dirty="0">
                <a:latin typeface="Carlito"/>
                <a:cs typeface="Carlito"/>
              </a:rPr>
              <a:t>Spring-managed </a:t>
            </a:r>
            <a:r>
              <a:rPr sz="2400" spc="-10" dirty="0">
                <a:latin typeface="Carlito"/>
                <a:cs typeface="Carlito"/>
              </a:rPr>
              <a:t>components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general,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5" dirty="0">
                <a:latin typeface="Carlito"/>
                <a:cs typeface="Carlito"/>
              </a:rPr>
              <a:t>default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most  common scope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auto-detected components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b="1" spc="-5" dirty="0">
                <a:latin typeface="Carlito"/>
                <a:cs typeface="Carlito"/>
              </a:rPr>
              <a:t>singleton</a:t>
            </a:r>
            <a:r>
              <a:rPr sz="2400" spc="-5" dirty="0">
                <a:latin typeface="Carlito"/>
                <a:cs typeface="Carlito"/>
              </a:rPr>
              <a:t>. </a:t>
            </a:r>
            <a:r>
              <a:rPr sz="2400" spc="-114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change 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15" dirty="0">
                <a:latin typeface="Carlito"/>
                <a:cs typeface="Carlito"/>
              </a:rPr>
              <a:t>default </a:t>
            </a:r>
            <a:r>
              <a:rPr sz="2400" spc="-30" dirty="0">
                <a:latin typeface="Carlito"/>
                <a:cs typeface="Carlito"/>
              </a:rPr>
              <a:t>behaviour, </a:t>
            </a:r>
            <a:r>
              <a:rPr sz="2400" spc="-5" dirty="0">
                <a:latin typeface="Carlito"/>
                <a:cs typeface="Carlito"/>
              </a:rPr>
              <a:t>use </a:t>
            </a:r>
            <a:r>
              <a:rPr sz="2400" spc="-10" dirty="0">
                <a:latin typeface="Carlito"/>
                <a:cs typeface="Carlito"/>
              </a:rPr>
              <a:t>@Scope </a:t>
            </a:r>
            <a:r>
              <a:rPr sz="2400" spc="-5" dirty="0">
                <a:latin typeface="Carlito"/>
                <a:cs typeface="Carlito"/>
              </a:rPr>
              <a:t>spring</a:t>
            </a:r>
            <a:r>
              <a:rPr sz="2400" spc="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annotation.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15" y="5167884"/>
            <a:ext cx="9054465" cy="431800"/>
          </a:xfrm>
          <a:custGeom>
            <a:avLst/>
            <a:gdLst/>
            <a:ahLst/>
            <a:cxnLst/>
            <a:rect l="l" t="t" r="r" b="b"/>
            <a:pathLst>
              <a:path w="9054465" h="431800">
                <a:moveTo>
                  <a:pt x="9054084" y="0"/>
                </a:moveTo>
                <a:lnTo>
                  <a:pt x="0" y="0"/>
                </a:lnTo>
                <a:lnTo>
                  <a:pt x="0" y="431292"/>
                </a:lnTo>
                <a:lnTo>
                  <a:pt x="9054084" y="431292"/>
                </a:lnTo>
                <a:lnTo>
                  <a:pt x="9054084" y="0"/>
                </a:lnTo>
                <a:close/>
              </a:path>
            </a:pathLst>
          </a:custGeom>
          <a:solidFill>
            <a:srgbClr val="F7C5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8655" y="5185664"/>
            <a:ext cx="8462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Note: request, </a:t>
            </a:r>
            <a:r>
              <a:rPr sz="2200" spc="-5" dirty="0">
                <a:latin typeface="Carlito"/>
                <a:cs typeface="Carlito"/>
              </a:rPr>
              <a:t>session &amp; global-session </a:t>
            </a:r>
            <a:r>
              <a:rPr sz="2200" spc="-15" dirty="0">
                <a:latin typeface="Carlito"/>
                <a:cs typeface="Carlito"/>
              </a:rPr>
              <a:t>are </a:t>
            </a:r>
            <a:r>
              <a:rPr sz="2200" spc="-10" dirty="0">
                <a:latin typeface="Carlito"/>
                <a:cs typeface="Carlito"/>
              </a:rPr>
              <a:t>applicable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web</a:t>
            </a:r>
            <a:r>
              <a:rPr sz="2200" spc="18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applications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3955" y="3051048"/>
            <a:ext cx="3924300" cy="1693545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595"/>
              </a:lnSpc>
            </a:pPr>
            <a:r>
              <a:rPr sz="2200" b="1" spc="-229" dirty="0">
                <a:solidFill>
                  <a:srgbClr val="808080"/>
                </a:solidFill>
                <a:latin typeface="Arial"/>
                <a:cs typeface="Arial"/>
              </a:rPr>
              <a:t>@Component</a:t>
            </a:r>
            <a:endParaRPr sz="2200">
              <a:latin typeface="Arial"/>
              <a:cs typeface="Arial"/>
            </a:endParaRPr>
          </a:p>
          <a:p>
            <a:pPr marL="635">
              <a:lnSpc>
                <a:spcPts val="2635"/>
              </a:lnSpc>
            </a:pPr>
            <a:r>
              <a:rPr sz="2200" b="1" spc="25" dirty="0">
                <a:solidFill>
                  <a:srgbClr val="808080"/>
                </a:solidFill>
                <a:latin typeface="Arial"/>
                <a:cs typeface="Arial"/>
              </a:rPr>
              <a:t>@Scope</a:t>
            </a:r>
            <a:r>
              <a:rPr sz="2200" b="1" spc="25" dirty="0">
                <a:latin typeface="Arial"/>
                <a:cs typeface="Arial"/>
              </a:rPr>
              <a:t>("prototype")</a:t>
            </a:r>
            <a:endParaRPr sz="2200">
              <a:latin typeface="Arial"/>
              <a:cs typeface="Arial"/>
            </a:endParaRPr>
          </a:p>
          <a:p>
            <a:pPr marL="635">
              <a:lnSpc>
                <a:spcPct val="100000"/>
              </a:lnSpc>
              <a:spcBef>
                <a:spcPts val="15"/>
              </a:spcBef>
              <a:tabLst>
                <a:tab pos="1078230" algn="l"/>
                <a:tab pos="2002155" algn="l"/>
                <a:tab pos="3541395" algn="l"/>
              </a:tabLst>
            </a:pPr>
            <a:r>
              <a:rPr sz="2200" b="1" spc="125" dirty="0">
                <a:solidFill>
                  <a:srgbClr val="006699"/>
                </a:solidFill>
                <a:latin typeface="Arial"/>
                <a:cs typeface="Arial"/>
              </a:rPr>
              <a:t>public	</a:t>
            </a:r>
            <a:r>
              <a:rPr sz="2200" b="1" spc="105" dirty="0">
                <a:solidFill>
                  <a:srgbClr val="006699"/>
                </a:solidFill>
                <a:latin typeface="Arial"/>
                <a:cs typeface="Arial"/>
              </a:rPr>
              <a:t>class	</a:t>
            </a:r>
            <a:r>
              <a:rPr sz="2200" spc="-55" dirty="0">
                <a:latin typeface="Arial"/>
                <a:cs typeface="Arial"/>
              </a:rPr>
              <a:t>ClassName	</a:t>
            </a:r>
            <a:r>
              <a:rPr sz="2200" spc="470" dirty="0">
                <a:latin typeface="Arial"/>
                <a:cs typeface="Arial"/>
              </a:rPr>
              <a:t>{</a:t>
            </a:r>
            <a:endParaRPr sz="2200">
              <a:latin typeface="Arial"/>
              <a:cs typeface="Arial"/>
            </a:endParaRPr>
          </a:p>
          <a:p>
            <a:pPr marL="635">
              <a:lnSpc>
                <a:spcPct val="100000"/>
              </a:lnSpc>
            </a:pPr>
            <a:r>
              <a:rPr sz="2200" spc="595" dirty="0">
                <a:latin typeface="Arial"/>
                <a:cs typeface="Arial"/>
              </a:rPr>
              <a:t>...</a:t>
            </a:r>
            <a:endParaRPr sz="2200">
              <a:latin typeface="Arial"/>
              <a:cs typeface="Arial"/>
            </a:endParaRPr>
          </a:p>
          <a:p>
            <a:pPr marL="635">
              <a:lnSpc>
                <a:spcPct val="100000"/>
              </a:lnSpc>
            </a:pPr>
            <a:r>
              <a:rPr sz="2200" spc="470" dirty="0">
                <a:latin typeface="Arial"/>
                <a:cs typeface="Arial"/>
              </a:rPr>
              <a:t>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4000" y="0"/>
                </a:moveTo>
                <a:lnTo>
                  <a:pt x="0" y="0"/>
                </a:lnTo>
                <a:lnTo>
                  <a:pt x="0" y="643127"/>
                </a:lnTo>
                <a:lnTo>
                  <a:pt x="9144000" y="643127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038" y="0"/>
            <a:ext cx="741425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Spring </a:t>
            </a:r>
            <a:r>
              <a:rPr sz="4400" spc="-30" dirty="0"/>
              <a:t>Java </a:t>
            </a:r>
            <a:r>
              <a:rPr sz="4400" dirty="0"/>
              <a:t>Based</a:t>
            </a:r>
            <a:r>
              <a:rPr sz="4400" spc="-35" dirty="0"/>
              <a:t> </a:t>
            </a:r>
            <a:r>
              <a:rPr sz="4400" spc="-15" dirty="0"/>
              <a:t>Configuration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71627" y="786383"/>
            <a:ext cx="9001125" cy="1199515"/>
          </a:xfrm>
          <a:custGeom>
            <a:avLst/>
            <a:gdLst/>
            <a:ahLst/>
            <a:cxnLst/>
            <a:rect l="l" t="t" r="r" b="b"/>
            <a:pathLst>
              <a:path w="9001125" h="1199514">
                <a:moveTo>
                  <a:pt x="9000744" y="0"/>
                </a:moveTo>
                <a:lnTo>
                  <a:pt x="0" y="0"/>
                </a:lnTo>
                <a:lnTo>
                  <a:pt x="0" y="1199388"/>
                </a:lnTo>
                <a:lnTo>
                  <a:pt x="9000744" y="1199388"/>
                </a:lnTo>
                <a:lnTo>
                  <a:pt x="9000744" y="0"/>
                </a:lnTo>
                <a:close/>
              </a:path>
            </a:pathLst>
          </a:custGeom>
          <a:solidFill>
            <a:srgbClr val="F9D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627" y="2369820"/>
            <a:ext cx="4785360" cy="429895"/>
          </a:xfrm>
          <a:custGeom>
            <a:avLst/>
            <a:gdLst/>
            <a:ahLst/>
            <a:cxnLst/>
            <a:rect l="l" t="t" r="r" b="b"/>
            <a:pathLst>
              <a:path w="4785360" h="429894">
                <a:moveTo>
                  <a:pt x="4785360" y="0"/>
                </a:moveTo>
                <a:lnTo>
                  <a:pt x="0" y="0"/>
                </a:lnTo>
                <a:lnTo>
                  <a:pt x="0" y="429767"/>
                </a:lnTo>
                <a:lnTo>
                  <a:pt x="4785360" y="429767"/>
                </a:lnTo>
                <a:lnTo>
                  <a:pt x="4785360" y="0"/>
                </a:lnTo>
                <a:close/>
              </a:path>
            </a:pathLst>
          </a:custGeom>
          <a:solidFill>
            <a:srgbClr val="C4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200" y="3083051"/>
            <a:ext cx="9067800" cy="2463165"/>
          </a:xfrm>
          <a:custGeom>
            <a:avLst/>
            <a:gdLst/>
            <a:ahLst/>
            <a:cxnLst/>
            <a:rect l="l" t="t" r="r" b="b"/>
            <a:pathLst>
              <a:path w="9067800" h="2463165">
                <a:moveTo>
                  <a:pt x="0" y="2462784"/>
                </a:moveTo>
                <a:lnTo>
                  <a:pt x="9067799" y="2462784"/>
                </a:lnTo>
                <a:lnTo>
                  <a:pt x="9067799" y="0"/>
                </a:lnTo>
                <a:lnTo>
                  <a:pt x="0" y="0"/>
                </a:lnTo>
                <a:lnTo>
                  <a:pt x="0" y="2462784"/>
                </a:lnTo>
                <a:close/>
              </a:path>
            </a:pathLst>
          </a:custGeom>
          <a:solidFill>
            <a:srgbClr val="F5B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0063" y="799338"/>
            <a:ext cx="8792845" cy="467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684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spc="-5" dirty="0">
                <a:latin typeface="Carlito"/>
                <a:cs typeface="Carlito"/>
              </a:rPr>
              <a:t>based </a:t>
            </a:r>
            <a:r>
              <a:rPr sz="2400" spc="-15" dirty="0">
                <a:latin typeface="Carlito"/>
                <a:cs typeface="Carlito"/>
              </a:rPr>
              <a:t>configuration </a:t>
            </a:r>
            <a:r>
              <a:rPr sz="2400" spc="-5" dirty="0">
                <a:latin typeface="Carlito"/>
                <a:cs typeface="Carlito"/>
              </a:rPr>
              <a:t>option enables </a:t>
            </a:r>
            <a:r>
              <a:rPr sz="2400" spc="-10" dirty="0">
                <a:latin typeface="Carlito"/>
                <a:cs typeface="Carlito"/>
              </a:rPr>
              <a:t>you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write </a:t>
            </a:r>
            <a:r>
              <a:rPr sz="2400" spc="-10" dirty="0">
                <a:latin typeface="Carlito"/>
                <a:cs typeface="Carlito"/>
              </a:rPr>
              <a:t>most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spc="-10" dirty="0">
                <a:latin typeface="Carlito"/>
                <a:cs typeface="Carlito"/>
              </a:rPr>
              <a:t>your  </a:t>
            </a:r>
            <a:r>
              <a:rPr sz="2400" spc="-5" dirty="0">
                <a:latin typeface="Carlito"/>
                <a:cs typeface="Carlito"/>
              </a:rPr>
              <a:t>Spring </a:t>
            </a:r>
            <a:r>
              <a:rPr sz="2400" spc="-15" dirty="0">
                <a:latin typeface="Carlito"/>
                <a:cs typeface="Carlito"/>
              </a:rPr>
              <a:t>configuration </a:t>
            </a:r>
            <a:r>
              <a:rPr sz="2400" dirty="0">
                <a:latin typeface="Carlito"/>
                <a:cs typeface="Carlito"/>
              </a:rPr>
              <a:t>without </a:t>
            </a:r>
            <a:r>
              <a:rPr sz="2400" spc="-5" dirty="0">
                <a:latin typeface="Carlito"/>
                <a:cs typeface="Carlito"/>
              </a:rPr>
              <a:t>XML but </a:t>
            </a:r>
            <a:r>
              <a:rPr sz="2400" dirty="0">
                <a:latin typeface="Carlito"/>
                <a:cs typeface="Carlito"/>
              </a:rPr>
              <a:t>with the </a:t>
            </a:r>
            <a:r>
              <a:rPr sz="2400" spc="-5" dirty="0">
                <a:latin typeface="Carlito"/>
                <a:cs typeface="Carlito"/>
              </a:rPr>
              <a:t>help of </a:t>
            </a:r>
            <a:r>
              <a:rPr sz="2400" spc="-25" dirty="0">
                <a:latin typeface="Carlito"/>
                <a:cs typeface="Carlito"/>
              </a:rPr>
              <a:t>few </a:t>
            </a:r>
            <a:r>
              <a:rPr sz="2400" spc="-10" dirty="0">
                <a:latin typeface="Carlito"/>
                <a:cs typeface="Carlito"/>
              </a:rPr>
              <a:t>Java-based  </a:t>
            </a:r>
            <a:r>
              <a:rPr sz="2400" spc="-5" dirty="0">
                <a:latin typeface="Carlito"/>
                <a:cs typeface="Carlito"/>
              </a:rPr>
              <a:t>annotations </a:t>
            </a:r>
            <a:r>
              <a:rPr sz="2400" spc="-10" dirty="0">
                <a:latin typeface="Carlito"/>
                <a:cs typeface="Carlito"/>
              </a:rPr>
              <a:t>explained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30" dirty="0">
                <a:latin typeface="Carlito"/>
                <a:cs typeface="Carlito"/>
              </a:rPr>
              <a:t>below.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1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b="1" spc="-15" dirty="0">
                <a:latin typeface="Carlito"/>
                <a:cs typeface="Carlito"/>
              </a:rPr>
              <a:t>@Configuration </a:t>
            </a:r>
            <a:r>
              <a:rPr sz="2200" b="1" spc="-5" dirty="0">
                <a:latin typeface="Carlito"/>
                <a:cs typeface="Carlito"/>
              </a:rPr>
              <a:t>&amp; </a:t>
            </a:r>
            <a:r>
              <a:rPr sz="2200" b="1" spc="-10" dirty="0">
                <a:latin typeface="Carlito"/>
                <a:cs typeface="Carlito"/>
              </a:rPr>
              <a:t>@Bean</a:t>
            </a:r>
            <a:r>
              <a:rPr sz="2200" b="1" spc="7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Annotations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Carlito"/>
              <a:cs typeface="Carlito"/>
            </a:endParaRPr>
          </a:p>
          <a:p>
            <a:pPr marL="17780" marR="28067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Annotating </a:t>
            </a:r>
            <a:r>
              <a:rPr sz="2200" spc="-5" dirty="0">
                <a:latin typeface="Carlito"/>
                <a:cs typeface="Carlito"/>
              </a:rPr>
              <a:t>a class with the </a:t>
            </a:r>
            <a:r>
              <a:rPr sz="2200" b="1" spc="-15" dirty="0">
                <a:latin typeface="Carlito"/>
                <a:cs typeface="Carlito"/>
              </a:rPr>
              <a:t>@Configuration </a:t>
            </a:r>
            <a:r>
              <a:rPr sz="2200" spc="-15" dirty="0">
                <a:latin typeface="Carlito"/>
                <a:cs typeface="Carlito"/>
              </a:rPr>
              <a:t>indicates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the class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10" dirty="0">
                <a:latin typeface="Carlito"/>
                <a:cs typeface="Carlito"/>
              </a:rPr>
              <a:t>be  used by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Spring </a:t>
            </a:r>
            <a:r>
              <a:rPr sz="2200" spc="-5" dirty="0">
                <a:latin typeface="Carlito"/>
                <a:cs typeface="Carlito"/>
              </a:rPr>
              <a:t>IoC </a:t>
            </a:r>
            <a:r>
              <a:rPr sz="2200" spc="-15" dirty="0">
                <a:latin typeface="Carlito"/>
                <a:cs typeface="Carlito"/>
              </a:rPr>
              <a:t>container </a:t>
            </a:r>
            <a:r>
              <a:rPr sz="2200" spc="-5" dirty="0">
                <a:latin typeface="Carlito"/>
                <a:cs typeface="Carlito"/>
              </a:rPr>
              <a:t>as a </a:t>
            </a:r>
            <a:r>
              <a:rPr sz="2200" spc="-15" dirty="0">
                <a:latin typeface="Carlito"/>
                <a:cs typeface="Carlito"/>
              </a:rPr>
              <a:t>source </a:t>
            </a:r>
            <a:r>
              <a:rPr sz="2200" dirty="0">
                <a:latin typeface="Carlito"/>
                <a:cs typeface="Carlito"/>
              </a:rPr>
              <a:t>of </a:t>
            </a:r>
            <a:r>
              <a:rPr sz="2200" spc="-10" dirty="0">
                <a:latin typeface="Carlito"/>
                <a:cs typeface="Carlito"/>
              </a:rPr>
              <a:t>bean definitions. (acts </a:t>
            </a:r>
            <a:r>
              <a:rPr sz="2200" spc="-25" dirty="0">
                <a:latin typeface="Carlito"/>
                <a:cs typeface="Carlito"/>
              </a:rPr>
              <a:t>like </a:t>
            </a:r>
            <a:r>
              <a:rPr sz="2200" spc="-5" dirty="0">
                <a:latin typeface="Carlito"/>
                <a:cs typeface="Carlito"/>
              </a:rPr>
              <a:t>a  </a:t>
            </a:r>
            <a:r>
              <a:rPr sz="2200" spc="-15" dirty="0">
                <a:latin typeface="Carlito"/>
                <a:cs typeface="Carlito"/>
              </a:rPr>
              <a:t>configuration</a:t>
            </a:r>
            <a:r>
              <a:rPr sz="2200" spc="-10" dirty="0">
                <a:latin typeface="Carlito"/>
                <a:cs typeface="Carlito"/>
              </a:rPr>
              <a:t> file).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rlito"/>
              <a:cs typeface="Carlito"/>
            </a:endParaRPr>
          </a:p>
          <a:p>
            <a:pPr marL="17780" marR="5080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The </a:t>
            </a:r>
            <a:r>
              <a:rPr sz="2200" b="1" spc="-10" dirty="0">
                <a:latin typeface="Carlito"/>
                <a:cs typeface="Carlito"/>
              </a:rPr>
              <a:t>@Bean </a:t>
            </a:r>
            <a:r>
              <a:rPr sz="2200" spc="-10" dirty="0">
                <a:latin typeface="Carlito"/>
                <a:cs typeface="Carlito"/>
              </a:rPr>
              <a:t>annotation tells Spring that </a:t>
            </a:r>
            <a:r>
              <a:rPr sz="2200" spc="-5" dirty="0">
                <a:latin typeface="Carlito"/>
                <a:cs typeface="Carlito"/>
              </a:rPr>
              <a:t>a method </a:t>
            </a:r>
            <a:r>
              <a:rPr sz="2200" spc="-15" dirty="0">
                <a:latin typeface="Carlito"/>
                <a:cs typeface="Carlito"/>
              </a:rPr>
              <a:t>annotated </a:t>
            </a:r>
            <a:r>
              <a:rPr sz="2200" spc="-5" dirty="0">
                <a:latin typeface="Carlito"/>
                <a:cs typeface="Carlito"/>
              </a:rPr>
              <a:t>with @Bean will  </a:t>
            </a:r>
            <a:r>
              <a:rPr sz="2200" spc="-10" dirty="0">
                <a:latin typeface="Carlito"/>
                <a:cs typeface="Carlito"/>
              </a:rPr>
              <a:t>return </a:t>
            </a:r>
            <a:r>
              <a:rPr sz="2200" spc="-5" dirty="0">
                <a:latin typeface="Carlito"/>
                <a:cs typeface="Carlito"/>
              </a:rPr>
              <a:t>an object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should be </a:t>
            </a:r>
            <a:r>
              <a:rPr sz="2200" spc="-15" dirty="0">
                <a:latin typeface="Carlito"/>
                <a:cs typeface="Carlito"/>
              </a:rPr>
              <a:t>registered </a:t>
            </a:r>
            <a:r>
              <a:rPr sz="2200" spc="-5" dirty="0">
                <a:latin typeface="Carlito"/>
                <a:cs typeface="Carlito"/>
              </a:rPr>
              <a:t>as a </a:t>
            </a:r>
            <a:r>
              <a:rPr sz="2200" spc="-10" dirty="0">
                <a:latin typeface="Carlito"/>
                <a:cs typeface="Carlito"/>
              </a:rPr>
              <a:t>bean </a:t>
            </a:r>
            <a:r>
              <a:rPr sz="2200" spc="-5" dirty="0">
                <a:latin typeface="Carlito"/>
                <a:cs typeface="Carlito"/>
              </a:rPr>
              <a:t>in the Spring </a:t>
            </a:r>
            <a:r>
              <a:rPr sz="2200" spc="-10" dirty="0">
                <a:latin typeface="Carlito"/>
                <a:cs typeface="Carlito"/>
              </a:rPr>
              <a:t>application  </a:t>
            </a:r>
            <a:r>
              <a:rPr sz="2200" spc="-20" dirty="0">
                <a:latin typeface="Carlito"/>
                <a:cs typeface="Carlito"/>
              </a:rPr>
              <a:t>context.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4000" y="0"/>
                </a:moveTo>
                <a:lnTo>
                  <a:pt x="0" y="0"/>
                </a:lnTo>
                <a:lnTo>
                  <a:pt x="0" y="643127"/>
                </a:lnTo>
                <a:lnTo>
                  <a:pt x="9144000" y="643127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038" y="0"/>
            <a:ext cx="741425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Spring </a:t>
            </a:r>
            <a:r>
              <a:rPr sz="2800" spc="-30" dirty="0"/>
              <a:t>Java </a:t>
            </a:r>
            <a:r>
              <a:rPr sz="2800" dirty="0"/>
              <a:t>Based</a:t>
            </a:r>
            <a:r>
              <a:rPr sz="2800" spc="-35" dirty="0"/>
              <a:t> </a:t>
            </a:r>
            <a:r>
              <a:rPr sz="2800" spc="-15" dirty="0"/>
              <a:t>Configuration</a:t>
            </a:r>
            <a:endParaRPr sz="2800" dirty="0"/>
          </a:p>
        </p:txBody>
      </p:sp>
      <p:sp>
        <p:nvSpPr>
          <p:cNvPr id="4" name="object 4"/>
          <p:cNvSpPr/>
          <p:nvPr/>
        </p:nvSpPr>
        <p:spPr>
          <a:xfrm>
            <a:off x="71627" y="786383"/>
            <a:ext cx="9001125" cy="429895"/>
          </a:xfrm>
          <a:custGeom>
            <a:avLst/>
            <a:gdLst/>
            <a:ahLst/>
            <a:cxnLst/>
            <a:rect l="l" t="t" r="r" b="b"/>
            <a:pathLst>
              <a:path w="9001125" h="429894">
                <a:moveTo>
                  <a:pt x="9000744" y="0"/>
                </a:moveTo>
                <a:lnTo>
                  <a:pt x="0" y="0"/>
                </a:lnTo>
                <a:lnTo>
                  <a:pt x="0" y="429768"/>
                </a:lnTo>
                <a:lnTo>
                  <a:pt x="9000744" y="429768"/>
                </a:lnTo>
                <a:lnTo>
                  <a:pt x="9000744" y="0"/>
                </a:lnTo>
                <a:close/>
              </a:path>
            </a:pathLst>
          </a:custGeom>
          <a:solidFill>
            <a:srgbClr val="F9D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0063" y="802386"/>
            <a:ext cx="72599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rlito"/>
                <a:cs typeface="Carlito"/>
              </a:rPr>
              <a:t>The simplest </a:t>
            </a:r>
            <a:r>
              <a:rPr sz="2000" spc="-5" dirty="0">
                <a:latin typeface="Carlito"/>
                <a:cs typeface="Carlito"/>
              </a:rPr>
              <a:t>possible </a:t>
            </a:r>
            <a:r>
              <a:rPr sz="2000" spc="-10" dirty="0">
                <a:latin typeface="Carlito"/>
                <a:cs typeface="Carlito"/>
              </a:rPr>
              <a:t>@Configuration </a:t>
            </a:r>
            <a:r>
              <a:rPr sz="2000" spc="-5" dirty="0">
                <a:latin typeface="Carlito"/>
                <a:cs typeface="Carlito"/>
              </a:rPr>
              <a:t>class </a:t>
            </a:r>
            <a:r>
              <a:rPr sz="2000" spc="-10" dirty="0">
                <a:latin typeface="Carlito"/>
                <a:cs typeface="Carlito"/>
              </a:rPr>
              <a:t>would </a:t>
            </a:r>
            <a:r>
              <a:rPr sz="2000" spc="-5" dirty="0">
                <a:latin typeface="Carlito"/>
                <a:cs typeface="Carlito"/>
              </a:rPr>
              <a:t>be as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15" dirty="0">
                <a:latin typeface="Carlito"/>
                <a:cs typeface="Carlito"/>
              </a:rPr>
              <a:t>follows: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500628"/>
            <a:ext cx="9144000" cy="431800"/>
          </a:xfrm>
          <a:custGeom>
            <a:avLst/>
            <a:gdLst/>
            <a:ahLst/>
            <a:cxnLst/>
            <a:rect l="l" t="t" r="r" b="b"/>
            <a:pathLst>
              <a:path w="9144000" h="431800">
                <a:moveTo>
                  <a:pt x="9144000" y="0"/>
                </a:moveTo>
                <a:lnTo>
                  <a:pt x="0" y="0"/>
                </a:lnTo>
                <a:lnTo>
                  <a:pt x="0" y="431292"/>
                </a:lnTo>
                <a:lnTo>
                  <a:pt x="9144000" y="431292"/>
                </a:lnTo>
                <a:lnTo>
                  <a:pt x="9144000" y="0"/>
                </a:lnTo>
                <a:close/>
              </a:path>
            </a:pathLst>
          </a:custGeom>
          <a:solidFill>
            <a:srgbClr val="F5B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257300"/>
            <a:ext cx="5930265" cy="2028825"/>
          </a:xfrm>
          <a:custGeom>
            <a:avLst/>
            <a:gdLst/>
            <a:ahLst/>
            <a:cxnLst/>
            <a:rect l="l" t="t" r="r" b="b"/>
            <a:pathLst>
              <a:path w="5930265" h="2028825">
                <a:moveTo>
                  <a:pt x="5929884" y="0"/>
                </a:moveTo>
                <a:lnTo>
                  <a:pt x="0" y="0"/>
                </a:lnTo>
                <a:lnTo>
                  <a:pt x="0" y="2028444"/>
                </a:lnTo>
                <a:lnTo>
                  <a:pt x="5929884" y="2028444"/>
                </a:lnTo>
                <a:lnTo>
                  <a:pt x="5929884" y="0"/>
                </a:lnTo>
                <a:close/>
              </a:path>
            </a:pathLst>
          </a:custGeom>
          <a:solidFill>
            <a:srgbClr val="EBD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500" y="1245184"/>
            <a:ext cx="318897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6666"/>
                </a:solidFill>
                <a:latin typeface="Arial"/>
                <a:cs typeface="Arial"/>
              </a:rPr>
              <a:t>@Configuration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000087"/>
                </a:solidFill>
                <a:latin typeface="Arial"/>
                <a:cs typeface="Arial"/>
              </a:rPr>
              <a:t>public </a:t>
            </a:r>
            <a:r>
              <a:rPr sz="1800" spc="-5" dirty="0">
                <a:solidFill>
                  <a:srgbClr val="000087"/>
                </a:solidFill>
                <a:latin typeface="Arial"/>
                <a:cs typeface="Arial"/>
              </a:rPr>
              <a:t>class </a:t>
            </a: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HelloWorldConfig</a:t>
            </a:r>
            <a:r>
              <a:rPr sz="1800" spc="80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66600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4329684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0"/>
                </a:moveTo>
                <a:lnTo>
                  <a:pt x="0" y="365760"/>
                </a:lnTo>
                <a:lnTo>
                  <a:pt x="9143999" y="365760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7C5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128259"/>
            <a:ext cx="9144000" cy="1015365"/>
          </a:xfrm>
          <a:custGeom>
            <a:avLst/>
            <a:gdLst/>
            <a:ahLst/>
            <a:cxnLst/>
            <a:rect l="l" t="t" r="r" b="b"/>
            <a:pathLst>
              <a:path w="9144000" h="1015364">
                <a:moveTo>
                  <a:pt x="9144000" y="0"/>
                </a:moveTo>
                <a:lnTo>
                  <a:pt x="0" y="0"/>
                </a:lnTo>
                <a:lnTo>
                  <a:pt x="0" y="1014983"/>
                </a:lnTo>
                <a:lnTo>
                  <a:pt x="9144000" y="101498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E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-27330" y="1794509"/>
            <a:ext cx="9083675" cy="429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6666"/>
                </a:solidFill>
                <a:latin typeface="Arial"/>
                <a:cs typeface="Arial"/>
              </a:rPr>
              <a:t>@Bean</a:t>
            </a:r>
            <a:endParaRPr sz="1800">
              <a:latin typeface="Arial"/>
              <a:cs typeface="Arial"/>
            </a:endParaRPr>
          </a:p>
          <a:p>
            <a:pPr marL="941705" marR="5444490" indent="-457834">
              <a:lnSpc>
                <a:spcPct val="100000"/>
              </a:lnSpc>
            </a:pPr>
            <a:r>
              <a:rPr sz="1800" spc="-10" dirty="0">
                <a:solidFill>
                  <a:srgbClr val="000087"/>
                </a:solidFill>
                <a:latin typeface="Arial"/>
                <a:cs typeface="Arial"/>
              </a:rPr>
              <a:t>public </a:t>
            </a:r>
            <a:r>
              <a:rPr sz="1800" spc="-10" dirty="0">
                <a:solidFill>
                  <a:srgbClr val="7E0054"/>
                </a:solidFill>
                <a:latin typeface="Arial"/>
                <a:cs typeface="Arial"/>
              </a:rPr>
              <a:t>HelloWorld </a:t>
            </a:r>
            <a:r>
              <a:rPr sz="1800" spc="-5" dirty="0">
                <a:latin typeface="Arial"/>
                <a:cs typeface="Arial"/>
              </a:rPr>
              <a:t>helloWorld</a:t>
            </a:r>
            <a:r>
              <a:rPr sz="1800" spc="-5" dirty="0">
                <a:solidFill>
                  <a:srgbClr val="666600"/>
                </a:solidFill>
                <a:latin typeface="Arial"/>
                <a:cs typeface="Arial"/>
              </a:rPr>
              <a:t>(){  </a:t>
            </a:r>
            <a:r>
              <a:rPr sz="1800" spc="-5" dirty="0">
                <a:solidFill>
                  <a:srgbClr val="000087"/>
                </a:solidFill>
                <a:latin typeface="Arial"/>
                <a:cs typeface="Arial"/>
              </a:rPr>
              <a:t>return </a:t>
            </a:r>
            <a:r>
              <a:rPr sz="1800" spc="-10" dirty="0">
                <a:solidFill>
                  <a:srgbClr val="000087"/>
                </a:solidFill>
                <a:latin typeface="Arial"/>
                <a:cs typeface="Arial"/>
              </a:rPr>
              <a:t>new</a:t>
            </a:r>
            <a:r>
              <a:rPr sz="1800" spc="-20" dirty="0">
                <a:solidFill>
                  <a:srgbClr val="00008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HelloWorld</a:t>
            </a:r>
            <a:r>
              <a:rPr sz="1800" spc="-5" dirty="0">
                <a:solidFill>
                  <a:srgbClr val="666600"/>
                </a:solidFill>
                <a:latin typeface="Arial"/>
                <a:cs typeface="Arial"/>
              </a:rPr>
              <a:t>();</a:t>
            </a:r>
            <a:endParaRPr sz="180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800" dirty="0">
                <a:solidFill>
                  <a:srgbClr val="6666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</a:pPr>
            <a:r>
              <a:rPr sz="1800" dirty="0">
                <a:solidFill>
                  <a:srgbClr val="666600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18745">
              <a:lnSpc>
                <a:spcPct val="100000"/>
              </a:lnSpc>
            </a:pPr>
            <a:r>
              <a:rPr sz="2200" spc="-10" dirty="0">
                <a:latin typeface="Carlito"/>
                <a:cs typeface="Carlito"/>
              </a:rPr>
              <a:t>Above code </a:t>
            </a:r>
            <a:r>
              <a:rPr sz="2200" spc="-5" dirty="0">
                <a:latin typeface="Carlito"/>
                <a:cs typeface="Carlito"/>
              </a:rPr>
              <a:t>will be </a:t>
            </a:r>
            <a:r>
              <a:rPr sz="2200" spc="-10" dirty="0">
                <a:latin typeface="Carlito"/>
                <a:cs typeface="Carlito"/>
              </a:rPr>
              <a:t>equivalent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following XML</a:t>
            </a:r>
            <a:r>
              <a:rPr sz="2200" spc="9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configuration: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00087"/>
                </a:solidFill>
                <a:latin typeface="Arial"/>
                <a:cs typeface="Arial"/>
              </a:rPr>
              <a:t>&lt;beans&gt; &lt;bean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id</a:t>
            </a:r>
            <a:r>
              <a:rPr sz="1800" spc="-5" dirty="0">
                <a:solidFill>
                  <a:srgbClr val="6666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</a:rPr>
              <a:t>"helloWorld" </a:t>
            </a:r>
            <a:r>
              <a:rPr sz="1800" spc="-5" dirty="0">
                <a:solidFill>
                  <a:srgbClr val="7E0054"/>
                </a:solidFill>
                <a:latin typeface="Arial"/>
                <a:cs typeface="Arial"/>
              </a:rPr>
              <a:t>class</a:t>
            </a:r>
            <a:r>
              <a:rPr sz="1800" spc="-5" dirty="0">
                <a:solidFill>
                  <a:srgbClr val="666600"/>
                </a:solidFill>
                <a:latin typeface="Arial"/>
                <a:cs typeface="Arial"/>
              </a:rPr>
              <a:t>=</a:t>
            </a:r>
            <a:r>
              <a:rPr sz="1800" spc="-5" dirty="0">
                <a:solidFill>
                  <a:srgbClr val="008700"/>
                </a:solidFill>
                <a:latin typeface="Arial"/>
                <a:cs typeface="Arial"/>
              </a:rPr>
              <a:t>“com.deloitte.businesstier.HelloWorld" </a:t>
            </a:r>
            <a:r>
              <a:rPr sz="1800" dirty="0">
                <a:solidFill>
                  <a:srgbClr val="000087"/>
                </a:solidFill>
                <a:latin typeface="Arial"/>
                <a:cs typeface="Arial"/>
              </a:rPr>
              <a:t>/&gt;</a:t>
            </a:r>
            <a:r>
              <a:rPr sz="1800" spc="140" dirty="0">
                <a:solidFill>
                  <a:srgbClr val="000087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0087"/>
                </a:solidFill>
                <a:latin typeface="Arial"/>
                <a:cs typeface="Arial"/>
              </a:rPr>
              <a:t>&lt;/beans&gt;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 marL="118745" marR="394335">
              <a:lnSpc>
                <a:spcPct val="100000"/>
              </a:lnSpc>
              <a:spcBef>
                <a:spcPts val="1660"/>
              </a:spcBef>
            </a:pPr>
            <a:r>
              <a:rPr sz="2000" spc="-10" dirty="0">
                <a:latin typeface="Carlito"/>
                <a:cs typeface="Carlito"/>
              </a:rPr>
              <a:t>Here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method name </a:t>
            </a:r>
            <a:r>
              <a:rPr sz="2000" spc="-10" dirty="0">
                <a:latin typeface="Carlito"/>
                <a:cs typeface="Carlito"/>
              </a:rPr>
              <a:t>annotated </a:t>
            </a:r>
            <a:r>
              <a:rPr sz="2000" spc="-5" dirty="0">
                <a:latin typeface="Carlito"/>
                <a:cs typeface="Carlito"/>
              </a:rPr>
              <a:t>with @Bean </a:t>
            </a:r>
            <a:r>
              <a:rPr sz="2000" spc="-15" dirty="0">
                <a:latin typeface="Carlito"/>
                <a:cs typeface="Carlito"/>
              </a:rPr>
              <a:t>works </a:t>
            </a:r>
            <a:r>
              <a:rPr sz="2000" dirty="0">
                <a:latin typeface="Carlito"/>
                <a:cs typeface="Carlito"/>
              </a:rPr>
              <a:t>as </a:t>
            </a:r>
            <a:r>
              <a:rPr sz="2000" spc="-5" dirty="0">
                <a:latin typeface="Carlito"/>
                <a:cs typeface="Carlito"/>
              </a:rPr>
              <a:t>bean </a:t>
            </a:r>
            <a:r>
              <a:rPr sz="2000" dirty="0">
                <a:latin typeface="Carlito"/>
                <a:cs typeface="Carlito"/>
              </a:rPr>
              <a:t>ID and it </a:t>
            </a:r>
            <a:r>
              <a:rPr sz="2000" spc="-10" dirty="0">
                <a:latin typeface="Carlito"/>
                <a:cs typeface="Carlito"/>
              </a:rPr>
              <a:t>creates </a:t>
            </a:r>
            <a:r>
              <a:rPr sz="2000" dirty="0">
                <a:latin typeface="Carlito"/>
                <a:cs typeface="Carlito"/>
              </a:rPr>
              <a:t>and  </a:t>
            </a:r>
            <a:r>
              <a:rPr sz="2000" spc="-5" dirty="0">
                <a:latin typeface="Carlito"/>
                <a:cs typeface="Carlito"/>
              </a:rPr>
              <a:t>returns </a:t>
            </a:r>
            <a:r>
              <a:rPr sz="2000" dirty="0">
                <a:latin typeface="Carlito"/>
                <a:cs typeface="Carlito"/>
              </a:rPr>
              <a:t>actual bean.</a:t>
            </a:r>
            <a:endParaRPr sz="2000">
              <a:latin typeface="Carlito"/>
              <a:cs typeface="Carlito"/>
            </a:endParaRPr>
          </a:p>
          <a:p>
            <a:pPr marL="118745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The </a:t>
            </a:r>
            <a:r>
              <a:rPr sz="2000" spc="-10" dirty="0">
                <a:latin typeface="Carlito"/>
                <a:cs typeface="Carlito"/>
              </a:rPr>
              <a:t>above configuration </a:t>
            </a:r>
            <a:r>
              <a:rPr sz="2000" dirty="0">
                <a:latin typeface="Carlito"/>
                <a:cs typeface="Carlito"/>
              </a:rPr>
              <a:t>class </a:t>
            </a:r>
            <a:r>
              <a:rPr sz="2000" spc="-5" dirty="0">
                <a:latin typeface="Carlito"/>
                <a:cs typeface="Carlito"/>
              </a:rPr>
              <a:t>can </a:t>
            </a:r>
            <a:r>
              <a:rPr sz="2000" spc="-20" dirty="0">
                <a:latin typeface="Carlito"/>
                <a:cs typeface="Carlito"/>
              </a:rPr>
              <a:t>have </a:t>
            </a:r>
            <a:r>
              <a:rPr sz="2000" spc="-10" dirty="0">
                <a:latin typeface="Carlito"/>
                <a:cs typeface="Carlito"/>
              </a:rPr>
              <a:t>declaration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more </a:t>
            </a:r>
            <a:r>
              <a:rPr sz="2000" dirty="0">
                <a:latin typeface="Carlito"/>
                <a:cs typeface="Carlito"/>
              </a:rPr>
              <a:t>than </a:t>
            </a:r>
            <a:r>
              <a:rPr sz="2000" spc="-5" dirty="0">
                <a:latin typeface="Carlito"/>
                <a:cs typeface="Carlito"/>
              </a:rPr>
              <a:t>one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@Bean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67428" y="1281683"/>
            <a:ext cx="2540635" cy="378460"/>
            <a:chOff x="4567428" y="1281683"/>
            <a:chExt cx="2540635" cy="378460"/>
          </a:xfrm>
        </p:grpSpPr>
        <p:sp>
          <p:nvSpPr>
            <p:cNvPr id="13" name="object 13"/>
            <p:cNvSpPr/>
            <p:nvPr/>
          </p:nvSpPr>
          <p:spPr>
            <a:xfrm>
              <a:off x="4572000" y="1286255"/>
              <a:ext cx="2531745" cy="368935"/>
            </a:xfrm>
            <a:custGeom>
              <a:avLst/>
              <a:gdLst/>
              <a:ahLst/>
              <a:cxnLst/>
              <a:rect l="l" t="t" r="r" b="b"/>
              <a:pathLst>
                <a:path w="2531745" h="368935">
                  <a:moveTo>
                    <a:pt x="2531363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531363" y="368808"/>
                  </a:lnTo>
                  <a:lnTo>
                    <a:pt x="253136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2000" y="1286255"/>
              <a:ext cx="2531745" cy="368935"/>
            </a:xfrm>
            <a:custGeom>
              <a:avLst/>
              <a:gdLst/>
              <a:ahLst/>
              <a:cxnLst/>
              <a:rect l="l" t="t" r="r" b="b"/>
              <a:pathLst>
                <a:path w="2531745" h="368935">
                  <a:moveTo>
                    <a:pt x="0" y="368808"/>
                  </a:moveTo>
                  <a:lnTo>
                    <a:pt x="2531363" y="368808"/>
                  </a:lnTo>
                  <a:lnTo>
                    <a:pt x="2531363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3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651375" y="1310132"/>
            <a:ext cx="2354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solidFill>
                  <a:srgbClr val="7E0054"/>
                </a:solidFill>
                <a:latin typeface="Arial"/>
                <a:cs typeface="Arial"/>
              </a:rPr>
              <a:t>HelloWorldConfig</a:t>
            </a:r>
            <a:r>
              <a:rPr sz="1800" b="1" spc="-105" dirty="0">
                <a:solidFill>
                  <a:srgbClr val="7E0054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.java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83"/>
            <a:ext cx="9144000" cy="524510"/>
          </a:xfrm>
          <a:custGeom>
            <a:avLst/>
            <a:gdLst/>
            <a:ahLst/>
            <a:cxnLst/>
            <a:rect l="l" t="t" r="r" b="b"/>
            <a:pathLst>
              <a:path w="9144000" h="524510">
                <a:moveTo>
                  <a:pt x="9144000" y="0"/>
                </a:moveTo>
                <a:lnTo>
                  <a:pt x="0" y="0"/>
                </a:ln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326" y="0"/>
            <a:ext cx="73748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35" dirty="0">
                <a:latin typeface="Carlito"/>
                <a:cs typeface="Carlito"/>
              </a:rPr>
              <a:t>Java </a:t>
            </a:r>
            <a:r>
              <a:rPr sz="2000" b="0" spc="-5" dirty="0">
                <a:latin typeface="Carlito"/>
                <a:cs typeface="Carlito"/>
              </a:rPr>
              <a:t>Based </a:t>
            </a:r>
            <a:r>
              <a:rPr sz="2000" b="0" spc="-15" dirty="0">
                <a:latin typeface="Carlito"/>
                <a:cs typeface="Carlito"/>
              </a:rPr>
              <a:t>Configuration</a:t>
            </a:r>
            <a:r>
              <a:rPr sz="2000" b="0" spc="-20" dirty="0">
                <a:latin typeface="Carlito"/>
                <a:cs typeface="Carlito"/>
              </a:rPr>
              <a:t> </a:t>
            </a:r>
            <a:r>
              <a:rPr sz="2000" b="0" spc="-10" dirty="0">
                <a:latin typeface="Carlito"/>
                <a:cs typeface="Carlito"/>
              </a:rPr>
              <a:t>Example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800" y="854709"/>
            <a:ext cx="8319134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latin typeface="Carlito"/>
                <a:cs typeface="Carlito"/>
              </a:rPr>
              <a:t>@Configuration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class </a:t>
            </a:r>
            <a:r>
              <a:rPr sz="1600" b="1" spc="-10" dirty="0">
                <a:latin typeface="Carlito"/>
                <a:cs typeface="Carlito"/>
              </a:rPr>
              <a:t>JavaBasedConfiguration</a:t>
            </a:r>
            <a:r>
              <a:rPr sz="1600" b="1" spc="-75" dirty="0">
                <a:latin typeface="Carlito"/>
                <a:cs typeface="Carlito"/>
              </a:rPr>
              <a:t> </a:t>
            </a:r>
            <a:r>
              <a:rPr sz="1600" b="1" dirty="0">
                <a:latin typeface="Carlito"/>
                <a:cs typeface="Carlito"/>
              </a:rPr>
              <a:t>{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@Bean(name="addressBean1")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Address</a:t>
            </a:r>
            <a:r>
              <a:rPr sz="1600" b="1" spc="-8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setHouseAddress(){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return </a:t>
            </a:r>
            <a:r>
              <a:rPr sz="1600" b="1" spc="-5" dirty="0">
                <a:latin typeface="Carlito"/>
                <a:cs typeface="Carlito"/>
              </a:rPr>
              <a:t>new Address("3-4-569","MG</a:t>
            </a:r>
            <a:r>
              <a:rPr sz="1600" b="1" spc="2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Road","Bangalore","Karnataka","India",400156L);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@Bean(name="addressBean2")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5" dirty="0">
                <a:latin typeface="Carlito"/>
                <a:cs typeface="Carlito"/>
              </a:rPr>
              <a:t>Address</a:t>
            </a:r>
            <a:r>
              <a:rPr sz="1600" b="1" spc="-8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setOfficeAddress(){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rlito"/>
                <a:cs typeface="Carlito"/>
              </a:rPr>
              <a:t>return </a:t>
            </a:r>
            <a:r>
              <a:rPr sz="1600" b="1" spc="-5" dirty="0">
                <a:latin typeface="Carlito"/>
                <a:cs typeface="Carlito"/>
              </a:rPr>
              <a:t>new Address("3-4-570","Kings</a:t>
            </a:r>
            <a:r>
              <a:rPr sz="1600" b="1" spc="90" dirty="0">
                <a:latin typeface="Carlito"/>
                <a:cs typeface="Carlito"/>
              </a:rPr>
              <a:t> </a:t>
            </a:r>
            <a:r>
              <a:rPr sz="1600" b="1" spc="-10" dirty="0">
                <a:latin typeface="Carlito"/>
                <a:cs typeface="Carlito"/>
              </a:rPr>
              <a:t>Road","Bangalore","Karnataka","India",400156L);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arlito"/>
              <a:cs typeface="Carlito"/>
            </a:endParaRPr>
          </a:p>
          <a:p>
            <a:pPr marL="12700" marR="5255260" algn="just">
              <a:lnSpc>
                <a:spcPct val="100000"/>
              </a:lnSpc>
            </a:pPr>
            <a:r>
              <a:rPr sz="1600" b="1" spc="-5" dirty="0">
                <a:latin typeface="Carlito"/>
                <a:cs typeface="Carlito"/>
              </a:rPr>
              <a:t>@B</a:t>
            </a:r>
            <a:r>
              <a:rPr sz="1600" b="1" spc="5" dirty="0">
                <a:latin typeface="Carlito"/>
                <a:cs typeface="Carlito"/>
              </a:rPr>
              <a:t>e</a:t>
            </a:r>
            <a:r>
              <a:rPr sz="1600" b="1" dirty="0">
                <a:latin typeface="Carlito"/>
                <a:cs typeface="Carlito"/>
              </a:rPr>
              <a:t>an</a:t>
            </a:r>
            <a:r>
              <a:rPr sz="1600" b="1" spc="5" dirty="0">
                <a:latin typeface="Carlito"/>
                <a:cs typeface="Carlito"/>
              </a:rPr>
              <a:t>(</a:t>
            </a:r>
            <a:r>
              <a:rPr sz="1600" b="1" dirty="0">
                <a:latin typeface="Carlito"/>
                <a:cs typeface="Carlito"/>
              </a:rPr>
              <a:t>nam</a:t>
            </a:r>
            <a:r>
              <a:rPr sz="1600" b="1" spc="-5" dirty="0">
                <a:latin typeface="Carlito"/>
                <a:cs typeface="Carlito"/>
              </a:rPr>
              <a:t>e="c</a:t>
            </a:r>
            <a:r>
              <a:rPr sz="1600" b="1" spc="-10" dirty="0">
                <a:latin typeface="Carlito"/>
                <a:cs typeface="Carlito"/>
              </a:rPr>
              <a:t>u</a:t>
            </a:r>
            <a:r>
              <a:rPr sz="1600" b="1" spc="-25" dirty="0">
                <a:latin typeface="Carlito"/>
                <a:cs typeface="Carlito"/>
              </a:rPr>
              <a:t>s</a:t>
            </a:r>
            <a:r>
              <a:rPr sz="1600" b="1" spc="-15" dirty="0">
                <a:latin typeface="Carlito"/>
                <a:cs typeface="Carlito"/>
              </a:rPr>
              <a:t>t</a:t>
            </a:r>
            <a:r>
              <a:rPr sz="1600" b="1" spc="-10" dirty="0">
                <a:latin typeface="Carlito"/>
                <a:cs typeface="Carlito"/>
              </a:rPr>
              <a:t>o</a:t>
            </a:r>
            <a:r>
              <a:rPr sz="1600" b="1" spc="-5" dirty="0">
                <a:latin typeface="Carlito"/>
                <a:cs typeface="Carlito"/>
              </a:rPr>
              <a:t>me</a:t>
            </a:r>
            <a:r>
              <a:rPr sz="1600" b="1" spc="-10" dirty="0">
                <a:latin typeface="Carlito"/>
                <a:cs typeface="Carlito"/>
              </a:rPr>
              <a:t>r</a:t>
            </a:r>
            <a:r>
              <a:rPr sz="1600" b="1" dirty="0">
                <a:latin typeface="Carlito"/>
                <a:cs typeface="Carlito"/>
              </a:rPr>
              <a:t>B</a:t>
            </a:r>
            <a:r>
              <a:rPr sz="1600" b="1" spc="-10" dirty="0">
                <a:latin typeface="Carlito"/>
                <a:cs typeface="Carlito"/>
              </a:rPr>
              <a:t>e</a:t>
            </a:r>
            <a:r>
              <a:rPr sz="1600" b="1" dirty="0">
                <a:latin typeface="Carlito"/>
                <a:cs typeface="Carlito"/>
              </a:rPr>
              <a:t>a</a:t>
            </a:r>
            <a:r>
              <a:rPr sz="1600" b="1" spc="-10" dirty="0">
                <a:latin typeface="Carlito"/>
                <a:cs typeface="Carlito"/>
              </a:rPr>
              <a:t>n</a:t>
            </a:r>
            <a:r>
              <a:rPr sz="1600" b="1" spc="-5" dirty="0">
                <a:latin typeface="Carlito"/>
                <a:cs typeface="Carlito"/>
              </a:rPr>
              <a:t>")  </a:t>
            </a:r>
            <a:r>
              <a:rPr sz="1600" b="1" dirty="0">
                <a:latin typeface="Carlito"/>
                <a:cs typeface="Carlito"/>
              </a:rPr>
              <a:t>public </a:t>
            </a:r>
            <a:r>
              <a:rPr sz="1600" b="1" spc="-10" dirty="0">
                <a:latin typeface="Carlito"/>
                <a:cs typeface="Carlito"/>
              </a:rPr>
              <a:t>Customer setCustomer(){  return</a:t>
            </a:r>
            <a:r>
              <a:rPr sz="1600" b="1" spc="-25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new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latin typeface="Carlito"/>
                <a:cs typeface="Carlito"/>
              </a:rPr>
              <a:t>Customer("101","Jones",</a:t>
            </a:r>
            <a:r>
              <a:rPr sz="1600" b="1" spc="-10" dirty="0">
                <a:solidFill>
                  <a:srgbClr val="C00000"/>
                </a:solidFill>
                <a:latin typeface="Carlito"/>
                <a:cs typeface="Carlito"/>
              </a:rPr>
              <a:t>setHouseAddress(),setOfficeAddress()</a:t>
            </a:r>
            <a:r>
              <a:rPr sz="1600" b="1" spc="-10" dirty="0">
                <a:latin typeface="Carlito"/>
                <a:cs typeface="Carlito"/>
                <a:hlinkClick r:id="rId2"/>
              </a:rPr>
              <a:t>,"jone</a:t>
            </a:r>
            <a:r>
              <a:rPr sz="1600" b="1" spc="-10" dirty="0">
                <a:latin typeface="Carlito"/>
                <a:cs typeface="Carlito"/>
              </a:rPr>
              <a:t>s@</a:t>
            </a:r>
            <a:r>
              <a:rPr sz="1600" b="1" spc="-10" dirty="0">
                <a:latin typeface="Carlito"/>
                <a:cs typeface="Carlito"/>
                <a:hlinkClick r:id="rId2"/>
              </a:rPr>
              <a:t>gmail.com")</a:t>
            </a:r>
            <a:r>
              <a:rPr sz="1600" b="1" spc="-10" dirty="0">
                <a:latin typeface="Carlito"/>
                <a:cs typeface="Carlito"/>
              </a:rPr>
              <a:t>;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latin typeface="Carlito"/>
                <a:cs typeface="Carlito"/>
              </a:rPr>
              <a:t>}</a:t>
            </a:r>
            <a:endParaRPr sz="16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383"/>
            <a:ext cx="9144000" cy="524510"/>
          </a:xfrm>
          <a:custGeom>
            <a:avLst/>
            <a:gdLst/>
            <a:ahLst/>
            <a:cxnLst/>
            <a:rect l="l" t="t" r="r" b="b"/>
            <a:pathLst>
              <a:path w="9144000" h="524510">
                <a:moveTo>
                  <a:pt x="9144000" y="0"/>
                </a:moveTo>
                <a:lnTo>
                  <a:pt x="0" y="0"/>
                </a:lnTo>
                <a:lnTo>
                  <a:pt x="0" y="524256"/>
                </a:lnTo>
                <a:lnTo>
                  <a:pt x="9144000" y="52425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326" y="0"/>
            <a:ext cx="737489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35" dirty="0">
                <a:latin typeface="Carlito"/>
                <a:cs typeface="Carlito"/>
              </a:rPr>
              <a:t>Java </a:t>
            </a:r>
            <a:r>
              <a:rPr sz="2800" b="0" spc="-5" dirty="0">
                <a:latin typeface="Carlito"/>
                <a:cs typeface="Carlito"/>
              </a:rPr>
              <a:t>Based </a:t>
            </a:r>
            <a:r>
              <a:rPr sz="2800" b="0" spc="-15" dirty="0">
                <a:latin typeface="Carlito"/>
                <a:cs typeface="Carlito"/>
              </a:rPr>
              <a:t>Configuration</a:t>
            </a:r>
            <a:r>
              <a:rPr sz="2800" b="0" spc="-20" dirty="0">
                <a:latin typeface="Carlito"/>
                <a:cs typeface="Carlito"/>
              </a:rPr>
              <a:t> </a:t>
            </a:r>
            <a:r>
              <a:rPr sz="2800" b="0" spc="-10" dirty="0">
                <a:latin typeface="Carlito"/>
                <a:cs typeface="Carlito"/>
              </a:rPr>
              <a:t>Example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3255" y="3957828"/>
            <a:ext cx="9001125" cy="431800"/>
          </a:xfrm>
          <a:custGeom>
            <a:avLst/>
            <a:gdLst/>
            <a:ahLst/>
            <a:cxnLst/>
            <a:rect l="l" t="t" r="r" b="b"/>
            <a:pathLst>
              <a:path w="9001125" h="431800">
                <a:moveTo>
                  <a:pt x="9000744" y="0"/>
                </a:moveTo>
                <a:lnTo>
                  <a:pt x="0" y="0"/>
                </a:lnTo>
                <a:lnTo>
                  <a:pt x="0" y="431292"/>
                </a:lnTo>
                <a:lnTo>
                  <a:pt x="9000744" y="431292"/>
                </a:lnTo>
                <a:lnTo>
                  <a:pt x="9000744" y="0"/>
                </a:lnTo>
                <a:close/>
              </a:path>
            </a:pathLst>
          </a:custGeom>
          <a:solidFill>
            <a:srgbClr val="D2C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764" y="4652771"/>
            <a:ext cx="9127490" cy="1201420"/>
          </a:xfrm>
          <a:custGeom>
            <a:avLst/>
            <a:gdLst/>
            <a:ahLst/>
            <a:cxnLst/>
            <a:rect l="l" t="t" r="r" b="b"/>
            <a:pathLst>
              <a:path w="9127490" h="1201420">
                <a:moveTo>
                  <a:pt x="0" y="1200911"/>
                </a:moveTo>
                <a:lnTo>
                  <a:pt x="9127236" y="1200911"/>
                </a:lnTo>
                <a:lnTo>
                  <a:pt x="9127236" y="0"/>
                </a:lnTo>
                <a:lnTo>
                  <a:pt x="0" y="0"/>
                </a:lnTo>
                <a:lnTo>
                  <a:pt x="0" y="1200911"/>
                </a:lnTo>
                <a:close/>
              </a:path>
            </a:pathLst>
          </a:custGeom>
          <a:solidFill>
            <a:srgbClr val="FFE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334" y="712089"/>
            <a:ext cx="8816340" cy="480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0" dirty="0">
                <a:latin typeface="Arial"/>
                <a:cs typeface="Arial"/>
              </a:rPr>
              <a:t>public </a:t>
            </a:r>
            <a:r>
              <a:rPr sz="1800" b="1" spc="85" dirty="0">
                <a:latin typeface="Arial"/>
                <a:cs typeface="Arial"/>
              </a:rPr>
              <a:t>class </a:t>
            </a:r>
            <a:r>
              <a:rPr sz="1800" b="1" spc="40" dirty="0">
                <a:latin typeface="Arial"/>
                <a:cs typeface="Arial"/>
              </a:rPr>
              <a:t>JavaConfigureTester</a:t>
            </a:r>
            <a:r>
              <a:rPr sz="1800" b="1" spc="70" dirty="0">
                <a:latin typeface="Arial"/>
                <a:cs typeface="Arial"/>
              </a:rPr>
              <a:t> </a:t>
            </a:r>
            <a:r>
              <a:rPr sz="1800" b="1" spc="285" dirty="0">
                <a:latin typeface="Arial"/>
                <a:cs typeface="Arial"/>
              </a:rPr>
              <a:t>{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 marR="3782695">
              <a:lnSpc>
                <a:spcPct val="100000"/>
              </a:lnSpc>
            </a:pPr>
            <a:r>
              <a:rPr sz="1800" b="1" spc="100" dirty="0">
                <a:latin typeface="Arial"/>
                <a:cs typeface="Arial"/>
              </a:rPr>
              <a:t>public </a:t>
            </a:r>
            <a:r>
              <a:rPr sz="1800" b="1" spc="200" dirty="0">
                <a:latin typeface="Arial"/>
                <a:cs typeface="Arial"/>
              </a:rPr>
              <a:t>static </a:t>
            </a:r>
            <a:r>
              <a:rPr sz="1800" b="1" spc="60" dirty="0">
                <a:latin typeface="Arial"/>
                <a:cs typeface="Arial"/>
              </a:rPr>
              <a:t>void </a:t>
            </a:r>
            <a:r>
              <a:rPr sz="1800" b="1" spc="120" dirty="0">
                <a:latin typeface="Arial"/>
                <a:cs typeface="Arial"/>
              </a:rPr>
              <a:t>main(String[] </a:t>
            </a:r>
            <a:r>
              <a:rPr sz="1800" b="1" spc="105" dirty="0">
                <a:latin typeface="Arial"/>
                <a:cs typeface="Arial"/>
              </a:rPr>
              <a:t>args) </a:t>
            </a:r>
            <a:r>
              <a:rPr sz="1800" b="1" spc="285" dirty="0">
                <a:latin typeface="Arial"/>
                <a:cs typeface="Arial"/>
              </a:rPr>
              <a:t>{  </a:t>
            </a:r>
            <a:r>
              <a:rPr sz="1800" b="1" spc="65" dirty="0">
                <a:latin typeface="Arial"/>
                <a:cs typeface="Arial"/>
              </a:rPr>
              <a:t>ApplicationContext</a:t>
            </a:r>
            <a:r>
              <a:rPr sz="1800" b="1" spc="470" dirty="0">
                <a:latin typeface="Arial"/>
                <a:cs typeface="Arial"/>
              </a:rPr>
              <a:t> </a:t>
            </a:r>
            <a:r>
              <a:rPr sz="1800" b="1" spc="55" dirty="0">
                <a:latin typeface="Arial"/>
                <a:cs typeface="Arial"/>
              </a:rPr>
              <a:t>context</a:t>
            </a:r>
            <a:r>
              <a:rPr sz="1800" b="1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=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85" dirty="0">
                <a:latin typeface="Arial"/>
                <a:cs typeface="Arial"/>
              </a:rPr>
              <a:t>new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65" dirty="0">
                <a:latin typeface="Arial"/>
                <a:cs typeface="Arial"/>
              </a:rPr>
              <a:t>AnnotationConfigApplicationContext(JavaBasedConfiguration.class);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12700" marR="1149985">
              <a:lnSpc>
                <a:spcPct val="100000"/>
              </a:lnSpc>
            </a:pPr>
            <a:r>
              <a:rPr sz="1800" b="1" spc="-65" dirty="0">
                <a:latin typeface="Arial"/>
                <a:cs typeface="Arial"/>
              </a:rPr>
              <a:t>Customer </a:t>
            </a:r>
            <a:r>
              <a:rPr sz="1800" b="1" spc="-5" dirty="0">
                <a:latin typeface="Arial"/>
                <a:cs typeface="Arial"/>
              </a:rPr>
              <a:t>customer=(Customer) </a:t>
            </a:r>
            <a:r>
              <a:rPr sz="1800" b="1" spc="45" dirty="0">
                <a:latin typeface="Arial"/>
                <a:cs typeface="Arial"/>
              </a:rPr>
              <a:t>context.getBean("customerBean");  </a:t>
            </a:r>
            <a:r>
              <a:rPr sz="1800" b="1" spc="95" dirty="0">
                <a:latin typeface="Arial"/>
                <a:cs typeface="Arial"/>
              </a:rPr>
              <a:t>System.</a:t>
            </a:r>
            <a:r>
              <a:rPr sz="1800" b="1" i="1" spc="95" dirty="0">
                <a:latin typeface="Arial"/>
                <a:cs typeface="Arial"/>
              </a:rPr>
              <a:t>out.println(customer);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8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285" dirty="0">
                <a:latin typeface="Arial"/>
                <a:cs typeface="Arial"/>
              </a:rPr>
              <a:t>}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 dirty="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</a:pPr>
            <a:r>
              <a:rPr sz="2200" b="1" spc="-10" dirty="0">
                <a:latin typeface="Carlito"/>
                <a:cs typeface="Carlito"/>
              </a:rPr>
              <a:t>Loading </a:t>
            </a:r>
            <a:r>
              <a:rPr sz="2200" b="1" spc="-5" dirty="0">
                <a:latin typeface="Carlito"/>
                <a:cs typeface="Carlito"/>
              </a:rPr>
              <a:t>multiple </a:t>
            </a:r>
            <a:r>
              <a:rPr sz="2200" b="1" spc="-15" dirty="0">
                <a:latin typeface="Carlito"/>
                <a:cs typeface="Carlito"/>
              </a:rPr>
              <a:t>configuration </a:t>
            </a:r>
            <a:r>
              <a:rPr sz="2200" b="1" spc="-10" dirty="0">
                <a:latin typeface="Carlito"/>
                <a:cs typeface="Carlito"/>
              </a:rPr>
              <a:t>classes</a:t>
            </a:r>
            <a:r>
              <a:rPr sz="2200" b="1" spc="9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: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 dirty="0">
              <a:latin typeface="Carlito"/>
              <a:cs typeface="Carlito"/>
            </a:endParaRPr>
          </a:p>
          <a:p>
            <a:pPr marL="184150" marR="5080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AnnotationConfigApplicationContext </a:t>
            </a:r>
            <a:r>
              <a:rPr sz="1800" b="1" spc="-15" dirty="0">
                <a:latin typeface="Carlito"/>
                <a:cs typeface="Carlito"/>
              </a:rPr>
              <a:t>context </a:t>
            </a:r>
            <a:r>
              <a:rPr sz="1800" b="1" dirty="0">
                <a:latin typeface="Carlito"/>
                <a:cs typeface="Carlito"/>
              </a:rPr>
              <a:t>= new </a:t>
            </a:r>
            <a:r>
              <a:rPr sz="1800" b="1" spc="-10" dirty="0">
                <a:latin typeface="Carlito"/>
                <a:cs typeface="Carlito"/>
              </a:rPr>
              <a:t>AnnotationConfigApplicationContext();  context.register(AppConfig.class, </a:t>
            </a:r>
            <a:r>
              <a:rPr sz="1800" b="1" spc="-5" dirty="0">
                <a:latin typeface="Carlito"/>
                <a:cs typeface="Carlito"/>
              </a:rPr>
              <a:t>OtherConfig.class);  </a:t>
            </a:r>
            <a:r>
              <a:rPr sz="1800" b="1" spc="-10" dirty="0">
                <a:latin typeface="Carlito"/>
                <a:cs typeface="Carlito"/>
              </a:rPr>
              <a:t>context.register(AdditionalConfig.class);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>
                <a:moveTo>
                  <a:pt x="9144000" y="0"/>
                </a:moveTo>
                <a:lnTo>
                  <a:pt x="0" y="0"/>
                </a:lnTo>
                <a:lnTo>
                  <a:pt x="0" y="643127"/>
                </a:lnTo>
                <a:lnTo>
                  <a:pt x="9144000" y="643127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0"/>
            <a:ext cx="6593967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5" dirty="0"/>
              <a:t>Configuration</a:t>
            </a:r>
            <a:r>
              <a:rPr sz="4400" spc="-85" dirty="0"/>
              <a:t> </a:t>
            </a:r>
            <a:r>
              <a:rPr sz="4400" spc="-25" dirty="0"/>
              <a:t>data</a:t>
            </a:r>
            <a:endParaRPr sz="4400" dirty="0"/>
          </a:p>
        </p:txBody>
      </p:sp>
      <p:sp>
        <p:nvSpPr>
          <p:cNvPr id="4" name="object 4"/>
          <p:cNvSpPr/>
          <p:nvPr/>
        </p:nvSpPr>
        <p:spPr>
          <a:xfrm>
            <a:off x="71627" y="786383"/>
            <a:ext cx="9001125" cy="429895"/>
          </a:xfrm>
          <a:custGeom>
            <a:avLst/>
            <a:gdLst/>
            <a:ahLst/>
            <a:cxnLst/>
            <a:rect l="l" t="t" r="r" b="b"/>
            <a:pathLst>
              <a:path w="9001125" h="429894">
                <a:moveTo>
                  <a:pt x="9000744" y="0"/>
                </a:moveTo>
                <a:lnTo>
                  <a:pt x="0" y="0"/>
                </a:lnTo>
                <a:lnTo>
                  <a:pt x="0" y="429768"/>
                </a:lnTo>
                <a:lnTo>
                  <a:pt x="9000744" y="429768"/>
                </a:lnTo>
                <a:lnTo>
                  <a:pt x="9000744" y="0"/>
                </a:lnTo>
                <a:close/>
              </a:path>
            </a:pathLst>
          </a:custGeom>
          <a:solidFill>
            <a:srgbClr val="F9D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1642872"/>
            <a:ext cx="9144000" cy="2463165"/>
          </a:xfrm>
          <a:custGeom>
            <a:avLst/>
            <a:gdLst/>
            <a:ahLst/>
            <a:cxnLst/>
            <a:rect l="l" t="t" r="r" b="b"/>
            <a:pathLst>
              <a:path w="9144000" h="2463165">
                <a:moveTo>
                  <a:pt x="9144000" y="0"/>
                </a:moveTo>
                <a:lnTo>
                  <a:pt x="0" y="0"/>
                </a:lnTo>
                <a:lnTo>
                  <a:pt x="0" y="2462784"/>
                </a:lnTo>
                <a:lnTo>
                  <a:pt x="9144000" y="2462784"/>
                </a:lnTo>
                <a:lnTo>
                  <a:pt x="9144000" y="0"/>
                </a:lnTo>
                <a:close/>
              </a:path>
            </a:pathLst>
          </a:custGeom>
          <a:solidFill>
            <a:srgbClr val="FDE9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739" y="802386"/>
            <a:ext cx="8234680" cy="322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One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choose the </a:t>
            </a:r>
            <a:r>
              <a:rPr sz="2200" spc="-10" dirty="0">
                <a:latin typeface="Carlito"/>
                <a:cs typeface="Carlito"/>
              </a:rPr>
              <a:t>following </a:t>
            </a:r>
            <a:r>
              <a:rPr sz="2200" spc="-5" dirty="0">
                <a:latin typeface="Carlito"/>
                <a:cs typeface="Carlito"/>
              </a:rPr>
              <a:t>methods </a:t>
            </a:r>
            <a:r>
              <a:rPr sz="2200" spc="-20" dirty="0">
                <a:latin typeface="Carlito"/>
                <a:cs typeface="Carlito"/>
              </a:rPr>
              <a:t>for </a:t>
            </a:r>
            <a:r>
              <a:rPr sz="2200" spc="-10" dirty="0">
                <a:latin typeface="Carlito"/>
                <a:cs typeface="Carlito"/>
              </a:rPr>
              <a:t>providing </a:t>
            </a:r>
            <a:r>
              <a:rPr sz="2200" spc="-15" dirty="0">
                <a:latin typeface="Carlito"/>
                <a:cs typeface="Carlito"/>
              </a:rPr>
              <a:t>configuration</a:t>
            </a:r>
            <a:r>
              <a:rPr sz="2200" spc="110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data: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latin typeface="Carlito"/>
                <a:cs typeface="Carlito"/>
              </a:rPr>
              <a:t>Using </a:t>
            </a:r>
            <a:r>
              <a:rPr sz="2200" spc="-10" dirty="0">
                <a:latin typeface="Carlito"/>
                <a:cs typeface="Carlito"/>
              </a:rPr>
              <a:t>XML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file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21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200" spc="-10" dirty="0">
                <a:latin typeface="Carlito"/>
                <a:cs typeface="Carlito"/>
              </a:rPr>
              <a:t>Only </a:t>
            </a:r>
            <a:r>
              <a:rPr sz="2200" spc="-20" dirty="0">
                <a:latin typeface="Carlito"/>
                <a:cs typeface="Carlito"/>
              </a:rPr>
              <a:t>Java</a:t>
            </a:r>
            <a:r>
              <a:rPr sz="2200" spc="-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Annotations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21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200" b="1" spc="-25" dirty="0">
                <a:latin typeface="Carlito"/>
                <a:cs typeface="Carlito"/>
              </a:rPr>
              <a:t>Java </a:t>
            </a:r>
            <a:r>
              <a:rPr sz="2200" b="1" spc="-10" dirty="0">
                <a:latin typeface="Carlito"/>
                <a:cs typeface="Carlito"/>
              </a:rPr>
              <a:t>Annotations with minimal </a:t>
            </a:r>
            <a:r>
              <a:rPr sz="2200" b="1" spc="-5" dirty="0">
                <a:latin typeface="Carlito"/>
                <a:cs typeface="Carlito"/>
              </a:rPr>
              <a:t>XML</a:t>
            </a:r>
            <a:r>
              <a:rPr sz="2200" b="1" spc="85" dirty="0">
                <a:latin typeface="Carlito"/>
                <a:cs typeface="Carlito"/>
              </a:rPr>
              <a:t> </a:t>
            </a:r>
            <a:r>
              <a:rPr sz="2200" b="1" spc="-5" dirty="0">
                <a:latin typeface="Carlito"/>
                <a:cs typeface="Carlito"/>
              </a:rPr>
              <a:t>file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/>
            </a:pPr>
            <a:endParaRPr sz="215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  <a:tab pos="469900" algn="l"/>
                <a:tab pos="3089910" algn="l"/>
              </a:tabLst>
            </a:pPr>
            <a:r>
              <a:rPr sz="2200" spc="-25" dirty="0">
                <a:latin typeface="Carlito"/>
                <a:cs typeface="Carlito"/>
              </a:rPr>
              <a:t>Java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Configuration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file	- a </a:t>
            </a:r>
            <a:r>
              <a:rPr sz="2200" spc="-20" dirty="0">
                <a:latin typeface="Carlito"/>
                <a:cs typeface="Carlito"/>
              </a:rPr>
              <a:t>java </a:t>
            </a:r>
            <a:r>
              <a:rPr sz="2200" spc="-5" dirty="0">
                <a:latin typeface="Carlito"/>
                <a:cs typeface="Carlito"/>
              </a:rPr>
              <a:t>class with </a:t>
            </a:r>
            <a:r>
              <a:rPr sz="2200" spc="-15" dirty="0">
                <a:latin typeface="Carlito"/>
                <a:cs typeface="Carlito"/>
              </a:rPr>
              <a:t>appropriate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annotations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097010" cy="620395"/>
          </a:xfrm>
          <a:custGeom>
            <a:avLst/>
            <a:gdLst/>
            <a:ahLst/>
            <a:cxnLst/>
            <a:rect l="l" t="t" r="r" b="b"/>
            <a:pathLst>
              <a:path w="9097010" h="620395">
                <a:moveTo>
                  <a:pt x="9096756" y="0"/>
                </a:moveTo>
                <a:lnTo>
                  <a:pt x="0" y="0"/>
                </a:lnTo>
                <a:lnTo>
                  <a:pt x="0" y="620267"/>
                </a:lnTo>
                <a:lnTo>
                  <a:pt x="9096756" y="620267"/>
                </a:lnTo>
                <a:lnTo>
                  <a:pt x="9096756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624611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Event </a:t>
            </a:r>
            <a:r>
              <a:rPr sz="3600" dirty="0"/>
              <a:t>Handling in</a:t>
            </a:r>
            <a:r>
              <a:rPr sz="3600" spc="-20" dirty="0"/>
              <a:t> </a:t>
            </a:r>
            <a:r>
              <a:rPr sz="3600" dirty="0"/>
              <a:t>Spring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252" y="1066291"/>
            <a:ext cx="815784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475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Spring has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10" dirty="0">
                <a:latin typeface="Carlito"/>
                <a:cs typeface="Carlito"/>
              </a:rPr>
              <a:t>eventing </a:t>
            </a:r>
            <a:r>
              <a:rPr sz="2400" spc="-5" dirty="0">
                <a:latin typeface="Carlito"/>
                <a:cs typeface="Carlito"/>
              </a:rPr>
              <a:t>mechanism </a:t>
            </a:r>
            <a:r>
              <a:rPr sz="2400" dirty="0">
                <a:latin typeface="Carlito"/>
                <a:cs typeface="Carlito"/>
              </a:rPr>
              <a:t>which is </a:t>
            </a:r>
            <a:r>
              <a:rPr sz="2400" spc="-5" dirty="0">
                <a:latin typeface="Carlito"/>
                <a:cs typeface="Carlito"/>
              </a:rPr>
              <a:t>built </a:t>
            </a:r>
            <a:r>
              <a:rPr sz="2400" spc="-10" dirty="0">
                <a:latin typeface="Carlito"/>
                <a:cs typeface="Carlito"/>
              </a:rPr>
              <a:t>around 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i="1" spc="-10" dirty="0">
                <a:latin typeface="Carlito"/>
                <a:cs typeface="Carlito"/>
              </a:rPr>
              <a:t>ApplicationContext.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5" dirty="0">
                <a:latin typeface="Carlito"/>
                <a:cs typeface="Carlito"/>
              </a:rPr>
              <a:t>be used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b="1" spc="-20" dirty="0">
                <a:latin typeface="Carlito"/>
                <a:cs typeface="Carlito"/>
              </a:rPr>
              <a:t>exchange </a:t>
            </a:r>
            <a:r>
              <a:rPr sz="2400" b="1" spc="-10" dirty="0">
                <a:latin typeface="Carlito"/>
                <a:cs typeface="Carlito"/>
              </a:rPr>
              <a:t>information between </a:t>
            </a:r>
            <a:r>
              <a:rPr sz="2400" b="1" spc="-15" dirty="0">
                <a:latin typeface="Carlito"/>
                <a:cs typeface="Carlito"/>
              </a:rPr>
              <a:t>different</a:t>
            </a:r>
            <a:r>
              <a:rPr sz="2400" b="1" spc="80" dirty="0">
                <a:latin typeface="Carlito"/>
                <a:cs typeface="Carlito"/>
              </a:rPr>
              <a:t> </a:t>
            </a:r>
            <a:r>
              <a:rPr sz="2400" b="1" spc="-5" dirty="0">
                <a:latin typeface="Carlito"/>
                <a:cs typeface="Carlito"/>
              </a:rPr>
              <a:t>beans.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rlito"/>
              <a:cs typeface="Carlito"/>
            </a:endParaRPr>
          </a:p>
          <a:p>
            <a:pPr marL="12700" marR="27305">
              <a:lnSpc>
                <a:spcPct val="100000"/>
              </a:lnSpc>
              <a:spcBef>
                <a:spcPts val="5"/>
              </a:spcBef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spc="-10" dirty="0">
                <a:latin typeface="Carlito"/>
                <a:cs typeface="Carlito"/>
              </a:rPr>
              <a:t>can </a:t>
            </a: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spc="-5" dirty="0">
                <a:latin typeface="Carlito"/>
                <a:cs typeface="Carlito"/>
              </a:rPr>
              <a:t>use of application </a:t>
            </a:r>
            <a:r>
              <a:rPr sz="2400" spc="-10" dirty="0">
                <a:latin typeface="Carlito"/>
                <a:cs typeface="Carlito"/>
              </a:rPr>
              <a:t>events by listening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5" dirty="0">
                <a:latin typeface="Carlito"/>
                <a:cs typeface="Carlito"/>
              </a:rPr>
              <a:t>events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5" dirty="0">
                <a:latin typeface="Carlito"/>
                <a:cs typeface="Carlito"/>
              </a:rPr>
              <a:t>executing </a:t>
            </a:r>
            <a:r>
              <a:rPr sz="2400" spc="-10" dirty="0">
                <a:latin typeface="Carlito"/>
                <a:cs typeface="Carlito"/>
              </a:rPr>
              <a:t>custom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code.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0" y="620267"/>
                </a:ln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62299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Standard </a:t>
            </a:r>
            <a:r>
              <a:rPr sz="4000" spc="-30" dirty="0"/>
              <a:t>Context</a:t>
            </a:r>
            <a:r>
              <a:rPr sz="4000" spc="20" dirty="0"/>
              <a:t> </a:t>
            </a:r>
            <a:r>
              <a:rPr sz="4000" spc="-35" dirty="0"/>
              <a:t>Events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355498" y="717930"/>
            <a:ext cx="8410575" cy="5102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0485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Carlito"/>
                <a:cs typeface="Carlito"/>
              </a:rPr>
              <a:t>In </a:t>
            </a:r>
            <a:r>
              <a:rPr sz="2200" spc="-15" dirty="0">
                <a:latin typeface="Carlito"/>
                <a:cs typeface="Carlito"/>
              </a:rPr>
              <a:t>fact, there’re </a:t>
            </a:r>
            <a:r>
              <a:rPr sz="2200" spc="-5" dirty="0">
                <a:latin typeface="Carlito"/>
                <a:cs typeface="Carlito"/>
              </a:rPr>
              <a:t>a </a:t>
            </a:r>
            <a:r>
              <a:rPr sz="2200" spc="-10" dirty="0">
                <a:latin typeface="Carlito"/>
                <a:cs typeface="Carlito"/>
              </a:rPr>
              <a:t>variety </a:t>
            </a:r>
            <a:r>
              <a:rPr sz="2200" spc="-5" dirty="0">
                <a:latin typeface="Carlito"/>
                <a:cs typeface="Carlito"/>
              </a:rPr>
              <a:t>of built-in </a:t>
            </a:r>
            <a:r>
              <a:rPr sz="2200" spc="-15" dirty="0">
                <a:latin typeface="Carlito"/>
                <a:cs typeface="Carlito"/>
              </a:rPr>
              <a:t>events </a:t>
            </a:r>
            <a:r>
              <a:rPr sz="2200" spc="-5" dirty="0">
                <a:latin typeface="Carlito"/>
                <a:cs typeface="Carlito"/>
              </a:rPr>
              <a:t>in Spring,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b="1" spc="-10" dirty="0">
                <a:latin typeface="Carlito"/>
                <a:cs typeface="Carlito"/>
              </a:rPr>
              <a:t>lets </a:t>
            </a:r>
            <a:r>
              <a:rPr sz="2200" b="1" spc="-5" dirty="0">
                <a:latin typeface="Carlito"/>
                <a:cs typeface="Carlito"/>
              </a:rPr>
              <a:t>a </a:t>
            </a:r>
            <a:r>
              <a:rPr sz="2200" b="1" spc="-15" dirty="0">
                <a:latin typeface="Carlito"/>
                <a:cs typeface="Carlito"/>
              </a:rPr>
              <a:t>developer  </a:t>
            </a:r>
            <a:r>
              <a:rPr sz="2200" b="1" spc="-5" dirty="0">
                <a:latin typeface="Carlito"/>
                <a:cs typeface="Carlito"/>
              </a:rPr>
              <a:t>hook </a:t>
            </a:r>
            <a:r>
              <a:rPr sz="2200" b="1" spc="-20" dirty="0">
                <a:latin typeface="Carlito"/>
                <a:cs typeface="Carlito"/>
              </a:rPr>
              <a:t>into </a:t>
            </a:r>
            <a:r>
              <a:rPr sz="2200" b="1" spc="-10" dirty="0">
                <a:latin typeface="Carlito"/>
                <a:cs typeface="Carlito"/>
              </a:rPr>
              <a:t>the lifecycle </a:t>
            </a:r>
            <a:r>
              <a:rPr sz="2200" b="1" spc="-5" dirty="0">
                <a:latin typeface="Carlito"/>
                <a:cs typeface="Carlito"/>
              </a:rPr>
              <a:t>of an </a:t>
            </a:r>
            <a:r>
              <a:rPr sz="2200" b="1" spc="-10" dirty="0">
                <a:latin typeface="Carlito"/>
                <a:cs typeface="Carlito"/>
              </a:rPr>
              <a:t>application and </a:t>
            </a:r>
            <a:r>
              <a:rPr sz="2200" b="1" spc="-5" dirty="0">
                <a:latin typeface="Carlito"/>
                <a:cs typeface="Carlito"/>
              </a:rPr>
              <a:t>the </a:t>
            </a:r>
            <a:r>
              <a:rPr sz="2200" b="1" spc="-20" dirty="0">
                <a:latin typeface="Carlito"/>
                <a:cs typeface="Carlito"/>
              </a:rPr>
              <a:t>context </a:t>
            </a:r>
            <a:r>
              <a:rPr sz="2200" spc="-5" dirty="0">
                <a:latin typeface="Carlito"/>
                <a:cs typeface="Carlito"/>
              </a:rPr>
              <a:t>and do some  </a:t>
            </a:r>
            <a:r>
              <a:rPr sz="2200" spc="-15" dirty="0">
                <a:latin typeface="Carlito"/>
                <a:cs typeface="Carlito"/>
              </a:rPr>
              <a:t>custom</a:t>
            </a:r>
            <a:r>
              <a:rPr sz="2200" spc="1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operation.</a:t>
            </a:r>
            <a:endParaRPr sz="2200" dirty="0">
              <a:latin typeface="Carlito"/>
              <a:cs typeface="Carlito"/>
            </a:endParaRPr>
          </a:p>
          <a:p>
            <a:pPr marL="12700" marR="360045">
              <a:lnSpc>
                <a:spcPct val="100000"/>
              </a:lnSpc>
            </a:pPr>
            <a:r>
              <a:rPr sz="2200" spc="-25" dirty="0">
                <a:latin typeface="Carlito"/>
                <a:cs typeface="Carlito"/>
              </a:rPr>
              <a:t>Even </a:t>
            </a:r>
            <a:r>
              <a:rPr sz="2200" spc="-5" dirty="0">
                <a:latin typeface="Carlito"/>
                <a:cs typeface="Carlito"/>
              </a:rPr>
              <a:t>though </a:t>
            </a:r>
            <a:r>
              <a:rPr sz="2200" spc="-10" dirty="0">
                <a:latin typeface="Carlito"/>
                <a:cs typeface="Carlito"/>
              </a:rPr>
              <a:t>we </a:t>
            </a:r>
            <a:r>
              <a:rPr sz="2200" spc="-15" dirty="0">
                <a:latin typeface="Carlito"/>
                <a:cs typeface="Carlito"/>
              </a:rPr>
              <a:t>rarely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these </a:t>
            </a:r>
            <a:r>
              <a:rPr sz="2200" spc="-15" dirty="0">
                <a:latin typeface="Carlito"/>
                <a:cs typeface="Carlito"/>
              </a:rPr>
              <a:t>events </a:t>
            </a:r>
            <a:r>
              <a:rPr sz="2200" spc="-5" dirty="0">
                <a:latin typeface="Carlito"/>
                <a:cs typeface="Carlito"/>
              </a:rPr>
              <a:t>manually in an </a:t>
            </a:r>
            <a:r>
              <a:rPr sz="2200" spc="-10" dirty="0">
                <a:latin typeface="Carlito"/>
                <a:cs typeface="Carlito"/>
              </a:rPr>
              <a:t>application, </a:t>
            </a:r>
            <a:r>
              <a:rPr sz="2200" spc="-5" dirty="0">
                <a:latin typeface="Carlito"/>
                <a:cs typeface="Carlito"/>
              </a:rPr>
              <a:t>the  </a:t>
            </a:r>
            <a:r>
              <a:rPr sz="2200" spc="-15" dirty="0">
                <a:latin typeface="Carlito"/>
                <a:cs typeface="Carlito"/>
              </a:rPr>
              <a:t>framework </a:t>
            </a:r>
            <a:r>
              <a:rPr sz="2200" spc="-10" dirty="0">
                <a:latin typeface="Carlito"/>
                <a:cs typeface="Carlito"/>
              </a:rPr>
              <a:t>uses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10" dirty="0">
                <a:latin typeface="Carlito"/>
                <a:cs typeface="Carlito"/>
              </a:rPr>
              <a:t>extensively </a:t>
            </a:r>
            <a:r>
              <a:rPr sz="2200" spc="-5" dirty="0">
                <a:latin typeface="Carlito"/>
                <a:cs typeface="Carlito"/>
              </a:rPr>
              <a:t>within</a:t>
            </a:r>
            <a:r>
              <a:rPr sz="2200" spc="5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itself.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tabLst>
                <a:tab pos="840105" algn="l"/>
                <a:tab pos="2015489" algn="l"/>
                <a:tab pos="2423795" algn="l"/>
                <a:tab pos="3002915" algn="l"/>
                <a:tab pos="5337810" algn="l"/>
                <a:tab pos="5709920" algn="l"/>
                <a:tab pos="6915784" algn="l"/>
                <a:tab pos="8017509" algn="l"/>
              </a:tabLst>
            </a:pPr>
            <a:r>
              <a:rPr sz="2200" spc="-60" dirty="0">
                <a:latin typeface="Carlito"/>
                <a:cs typeface="Carlito"/>
              </a:rPr>
              <a:t>E</a:t>
            </a:r>
            <a:r>
              <a:rPr sz="2200" spc="-25" dirty="0">
                <a:latin typeface="Carlito"/>
                <a:cs typeface="Carlito"/>
              </a:rPr>
              <a:t>v</a:t>
            </a:r>
            <a:r>
              <a:rPr sz="2200" spc="-5" dirty="0">
                <a:latin typeface="Carlito"/>
                <a:cs typeface="Carlito"/>
              </a:rPr>
              <a:t>e</a:t>
            </a:r>
            <a:r>
              <a:rPr sz="2200" spc="-35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t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handl</a:t>
            </a:r>
            <a:r>
              <a:rPr sz="2200" spc="-20" dirty="0">
                <a:latin typeface="Carlito"/>
                <a:cs typeface="Carlito"/>
              </a:rPr>
              <a:t>i</a:t>
            </a:r>
            <a:r>
              <a:rPr sz="2200" spc="-10" dirty="0">
                <a:latin typeface="Carlito"/>
                <a:cs typeface="Carlito"/>
              </a:rPr>
              <a:t>n</a:t>
            </a:r>
            <a:r>
              <a:rPr sz="2200" spc="-5" dirty="0">
                <a:latin typeface="Carlito"/>
                <a:cs typeface="Carlito"/>
              </a:rPr>
              <a:t>g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in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i="1" spc="-5" dirty="0">
                <a:latin typeface="Carlito"/>
                <a:cs typeface="Carlito"/>
              </a:rPr>
              <a:t>Appli</a:t>
            </a:r>
            <a:r>
              <a:rPr sz="2200" i="1" spc="-25" dirty="0">
                <a:latin typeface="Carlito"/>
                <a:cs typeface="Carlito"/>
              </a:rPr>
              <a:t>c</a:t>
            </a:r>
            <a:r>
              <a:rPr sz="2200" i="1" spc="-10" dirty="0">
                <a:latin typeface="Carlito"/>
                <a:cs typeface="Carlito"/>
              </a:rPr>
              <a:t>ati</a:t>
            </a:r>
            <a:r>
              <a:rPr sz="2200" i="1" spc="-25" dirty="0">
                <a:latin typeface="Carlito"/>
                <a:cs typeface="Carlito"/>
              </a:rPr>
              <a:t>o</a:t>
            </a:r>
            <a:r>
              <a:rPr sz="2200" i="1" spc="-10" dirty="0">
                <a:latin typeface="Carlito"/>
                <a:cs typeface="Carlito"/>
              </a:rPr>
              <a:t>n</a:t>
            </a:r>
            <a:r>
              <a:rPr sz="2200" i="1" spc="-15" dirty="0">
                <a:latin typeface="Carlito"/>
                <a:cs typeface="Carlito"/>
              </a:rPr>
              <a:t>C</a:t>
            </a:r>
            <a:r>
              <a:rPr sz="2200" i="1" spc="-10" dirty="0">
                <a:latin typeface="Carlito"/>
                <a:cs typeface="Carlito"/>
              </a:rPr>
              <a:t>o</a:t>
            </a:r>
            <a:r>
              <a:rPr sz="2200" i="1" spc="-30" dirty="0">
                <a:latin typeface="Carlito"/>
                <a:cs typeface="Carlito"/>
              </a:rPr>
              <a:t>n</a:t>
            </a:r>
            <a:r>
              <a:rPr sz="2200" i="1" spc="-35" dirty="0">
                <a:latin typeface="Carlito"/>
                <a:cs typeface="Carlito"/>
              </a:rPr>
              <a:t>t</a:t>
            </a:r>
            <a:r>
              <a:rPr sz="2200" i="1" spc="-60" dirty="0">
                <a:latin typeface="Carlito"/>
                <a:cs typeface="Carlito"/>
              </a:rPr>
              <a:t>e</a:t>
            </a:r>
            <a:r>
              <a:rPr sz="2200" i="1" dirty="0">
                <a:latin typeface="Carlito"/>
                <a:cs typeface="Carlito"/>
              </a:rPr>
              <a:t>x</a:t>
            </a:r>
            <a:r>
              <a:rPr sz="2200" i="1" spc="-5" dirty="0">
                <a:latin typeface="Carlito"/>
                <a:cs typeface="Carlito"/>
              </a:rPr>
              <a:t>t</a:t>
            </a:r>
            <a:r>
              <a:rPr sz="2200" i="1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is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10" dirty="0">
                <a:latin typeface="Carlito"/>
                <a:cs typeface="Carlito"/>
              </a:rPr>
              <a:t>p</a:t>
            </a:r>
            <a:r>
              <a:rPr sz="2200" spc="-45" dirty="0">
                <a:latin typeface="Carlito"/>
                <a:cs typeface="Carlito"/>
              </a:rPr>
              <a:t>r</a:t>
            </a:r>
            <a:r>
              <a:rPr sz="2200" spc="-10" dirty="0">
                <a:latin typeface="Carlito"/>
                <a:cs typeface="Carlito"/>
              </a:rPr>
              <a:t>ovide</a:t>
            </a:r>
            <a:r>
              <a:rPr sz="2200" spc="-5" dirty="0">
                <a:latin typeface="Carlito"/>
                <a:cs typeface="Carlito"/>
              </a:rPr>
              <a:t>d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th</a:t>
            </a:r>
            <a:r>
              <a:rPr sz="2200" spc="-45" dirty="0">
                <a:latin typeface="Carlito"/>
                <a:cs typeface="Carlito"/>
              </a:rPr>
              <a:t>r</a:t>
            </a:r>
            <a:r>
              <a:rPr sz="2200" spc="-5" dirty="0">
                <a:latin typeface="Carlito"/>
                <a:cs typeface="Carlito"/>
              </a:rPr>
              <a:t>o</a:t>
            </a:r>
            <a:r>
              <a:rPr sz="2200" spc="-10" dirty="0">
                <a:latin typeface="Carlito"/>
                <a:cs typeface="Carlito"/>
              </a:rPr>
              <a:t>ug</a:t>
            </a:r>
            <a:r>
              <a:rPr sz="2200" spc="-5" dirty="0">
                <a:latin typeface="Carlito"/>
                <a:cs typeface="Carlito"/>
              </a:rPr>
              <a:t>h</a:t>
            </a:r>
            <a:r>
              <a:rPr sz="2200" dirty="0">
                <a:latin typeface="Carlito"/>
                <a:cs typeface="Carlito"/>
              </a:rPr>
              <a:t>	</a:t>
            </a:r>
            <a:r>
              <a:rPr sz="2200" spc="-5" dirty="0">
                <a:latin typeface="Carlito"/>
                <a:cs typeface="Carlito"/>
              </a:rPr>
              <a:t>the</a:t>
            </a:r>
            <a:endParaRPr sz="22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i="1" spc="-15" dirty="0">
                <a:latin typeface="Carlito"/>
                <a:cs typeface="Carlito"/>
              </a:rPr>
              <a:t>ApplicationEvent </a:t>
            </a:r>
            <a:r>
              <a:rPr sz="2200" spc="-5" dirty="0">
                <a:latin typeface="Carlito"/>
                <a:cs typeface="Carlito"/>
              </a:rPr>
              <a:t>class and </a:t>
            </a:r>
            <a:r>
              <a:rPr sz="2200" i="1" spc="-10" dirty="0">
                <a:latin typeface="Carlito"/>
                <a:cs typeface="Carlito"/>
              </a:rPr>
              <a:t>ApplicationListener </a:t>
            </a:r>
            <a:r>
              <a:rPr sz="2200" spc="-15" dirty="0">
                <a:latin typeface="Carlito"/>
                <a:cs typeface="Carlito"/>
              </a:rPr>
              <a:t>interface.</a:t>
            </a:r>
            <a:endParaRPr sz="2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buAutoNum type="arabicPeriod"/>
              <a:tabLst>
                <a:tab pos="241935" algn="l"/>
              </a:tabLst>
            </a:pPr>
            <a:r>
              <a:rPr sz="1800" b="1" spc="-15" dirty="0">
                <a:latin typeface="Carlito"/>
                <a:cs typeface="Carlito"/>
              </a:rPr>
              <a:t>ContextRefreshedEvent:</a:t>
            </a:r>
            <a:endParaRPr sz="1800" dirty="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dirty="0">
                <a:latin typeface="Carlito"/>
                <a:cs typeface="Carlito"/>
              </a:rPr>
              <a:t>either </a:t>
            </a:r>
            <a:r>
              <a:rPr sz="1700" b="1" spc="-5" dirty="0">
                <a:latin typeface="Carlito"/>
                <a:cs typeface="Carlito"/>
              </a:rPr>
              <a:t>initializing </a:t>
            </a:r>
            <a:r>
              <a:rPr sz="1700" b="1" dirty="0">
                <a:latin typeface="Carlito"/>
                <a:cs typeface="Carlito"/>
              </a:rPr>
              <a:t>or </a:t>
            </a:r>
            <a:r>
              <a:rPr sz="1700" b="1" spc="-10" dirty="0">
                <a:latin typeface="Carlito"/>
                <a:cs typeface="Carlito"/>
              </a:rPr>
              <a:t>refreshing </a:t>
            </a:r>
            <a:r>
              <a:rPr sz="1700" b="1" spc="-5" dirty="0">
                <a:latin typeface="Carlito"/>
                <a:cs typeface="Carlito"/>
              </a:rPr>
              <a:t>the </a:t>
            </a:r>
            <a:r>
              <a:rPr sz="1700" b="1" i="1" spc="-5" dirty="0">
                <a:latin typeface="Carlito"/>
                <a:cs typeface="Carlito"/>
              </a:rPr>
              <a:t>ApplicationContext</a:t>
            </a:r>
            <a:r>
              <a:rPr sz="1700" i="1" spc="-5" dirty="0">
                <a:latin typeface="Carlito"/>
                <a:cs typeface="Carlito"/>
              </a:rPr>
              <a:t>, </a:t>
            </a:r>
            <a:r>
              <a:rPr sz="1700" spc="-5" dirty="0">
                <a:latin typeface="Carlito"/>
                <a:cs typeface="Carlito"/>
              </a:rPr>
              <a:t>Spring</a:t>
            </a:r>
            <a:r>
              <a:rPr sz="1700" spc="-13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raises</a:t>
            </a:r>
            <a:endParaRPr sz="1700" dirty="0">
              <a:latin typeface="Carlito"/>
              <a:cs typeface="Carlito"/>
            </a:endParaRPr>
          </a:p>
          <a:p>
            <a:pPr marL="469900" marR="149225">
              <a:lnSpc>
                <a:spcPct val="100000"/>
              </a:lnSpc>
            </a:pPr>
            <a:r>
              <a:rPr sz="1700" spc="5" dirty="0">
                <a:latin typeface="Carlito"/>
                <a:cs typeface="Carlito"/>
              </a:rPr>
              <a:t>the </a:t>
            </a:r>
            <a:r>
              <a:rPr sz="1700" i="1" spc="-10" dirty="0">
                <a:latin typeface="Carlito"/>
                <a:cs typeface="Carlito"/>
              </a:rPr>
              <a:t>ContextRefreshedEvent</a:t>
            </a:r>
            <a:r>
              <a:rPr sz="1700" spc="-10" dirty="0">
                <a:latin typeface="Carlito"/>
                <a:cs typeface="Carlito"/>
              </a:rPr>
              <a:t>. Typically </a:t>
            </a:r>
            <a:r>
              <a:rPr sz="1700" dirty="0">
                <a:latin typeface="Carlito"/>
                <a:cs typeface="Carlito"/>
              </a:rPr>
              <a:t>a </a:t>
            </a:r>
            <a:r>
              <a:rPr sz="1700" spc="-10" dirty="0">
                <a:latin typeface="Carlito"/>
                <a:cs typeface="Carlito"/>
              </a:rPr>
              <a:t>refresh </a:t>
            </a:r>
            <a:r>
              <a:rPr sz="1700" spc="-5" dirty="0">
                <a:latin typeface="Carlito"/>
                <a:cs typeface="Carlito"/>
              </a:rPr>
              <a:t>can get </a:t>
            </a:r>
            <a:r>
              <a:rPr sz="1700" dirty="0">
                <a:latin typeface="Carlito"/>
                <a:cs typeface="Carlito"/>
              </a:rPr>
              <a:t>triggered </a:t>
            </a:r>
            <a:r>
              <a:rPr sz="1700" spc="-5" dirty="0">
                <a:latin typeface="Carlito"/>
                <a:cs typeface="Carlito"/>
              </a:rPr>
              <a:t>multiple </a:t>
            </a:r>
            <a:r>
              <a:rPr sz="1700" dirty="0">
                <a:latin typeface="Carlito"/>
                <a:cs typeface="Carlito"/>
              </a:rPr>
              <a:t>times as long as  the </a:t>
            </a:r>
            <a:r>
              <a:rPr sz="1700" spc="-10" dirty="0">
                <a:latin typeface="Carlito"/>
                <a:cs typeface="Carlito"/>
              </a:rPr>
              <a:t>context </a:t>
            </a:r>
            <a:r>
              <a:rPr sz="1700" dirty="0">
                <a:latin typeface="Carlito"/>
                <a:cs typeface="Carlito"/>
              </a:rPr>
              <a:t>has not been</a:t>
            </a:r>
            <a:r>
              <a:rPr sz="1700" spc="-75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closed.</a:t>
            </a:r>
          </a:p>
          <a:p>
            <a:pPr marL="469900">
              <a:lnSpc>
                <a:spcPct val="100000"/>
              </a:lnSpc>
            </a:pPr>
            <a:r>
              <a:rPr sz="1700" dirty="0">
                <a:latin typeface="Carlito"/>
                <a:cs typeface="Carlito"/>
              </a:rPr>
              <a:t>Notice that, </a:t>
            </a:r>
            <a:r>
              <a:rPr sz="1700" spc="-5" dirty="0">
                <a:latin typeface="Carlito"/>
                <a:cs typeface="Carlito"/>
              </a:rPr>
              <a:t>we can </a:t>
            </a:r>
            <a:r>
              <a:rPr sz="1700" dirty="0">
                <a:latin typeface="Carlito"/>
                <a:cs typeface="Carlito"/>
              </a:rPr>
              <a:t>also </a:t>
            </a:r>
            <a:r>
              <a:rPr sz="1700" spc="-10" dirty="0">
                <a:latin typeface="Carlito"/>
                <a:cs typeface="Carlito"/>
              </a:rPr>
              <a:t>have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event triggered </a:t>
            </a:r>
            <a:r>
              <a:rPr sz="1700" dirty="0">
                <a:latin typeface="Carlito"/>
                <a:cs typeface="Carlito"/>
              </a:rPr>
              <a:t>manually </a:t>
            </a:r>
            <a:r>
              <a:rPr sz="1700" spc="-5" dirty="0">
                <a:latin typeface="Carlito"/>
                <a:cs typeface="Carlito"/>
              </a:rPr>
              <a:t>by </a:t>
            </a:r>
            <a:r>
              <a:rPr sz="1700" dirty="0">
                <a:latin typeface="Carlito"/>
                <a:cs typeface="Carlito"/>
              </a:rPr>
              <a:t>calling the </a:t>
            </a:r>
            <a:r>
              <a:rPr sz="1700" i="1" dirty="0">
                <a:latin typeface="Carlito"/>
                <a:cs typeface="Carlito"/>
              </a:rPr>
              <a:t>refresh()</a:t>
            </a:r>
            <a:r>
              <a:rPr sz="1700" i="1" spc="-105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method</a:t>
            </a:r>
            <a:endParaRPr sz="1700" dirty="0">
              <a:latin typeface="Carlito"/>
              <a:cs typeface="Carlito"/>
            </a:endParaRPr>
          </a:p>
          <a:p>
            <a:pPr marL="469900">
              <a:lnSpc>
                <a:spcPts val="2030"/>
              </a:lnSpc>
              <a:spcBef>
                <a:spcPts val="5"/>
              </a:spcBef>
            </a:pPr>
            <a:r>
              <a:rPr sz="1700" spc="-5" dirty="0">
                <a:latin typeface="Carlito"/>
                <a:cs typeface="Carlito"/>
              </a:rPr>
              <a:t>on </a:t>
            </a:r>
            <a:r>
              <a:rPr sz="1700" dirty="0">
                <a:latin typeface="Carlito"/>
                <a:cs typeface="Carlito"/>
              </a:rPr>
              <a:t>the </a:t>
            </a:r>
            <a:r>
              <a:rPr sz="1700" i="1" spc="-5" dirty="0">
                <a:latin typeface="Carlito"/>
                <a:cs typeface="Carlito"/>
              </a:rPr>
              <a:t>ConfigurableApplicationContext</a:t>
            </a:r>
            <a:r>
              <a:rPr sz="1700" i="1" spc="-2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interface.</a:t>
            </a:r>
            <a:endParaRPr sz="1700" dirty="0">
              <a:latin typeface="Carlito"/>
              <a:cs typeface="Carlito"/>
            </a:endParaRPr>
          </a:p>
          <a:p>
            <a:pPr marL="241300" indent="-229235">
              <a:lnSpc>
                <a:spcPts val="2150"/>
              </a:lnSpc>
              <a:buAutoNum type="arabicPeriod" startAt="2"/>
              <a:tabLst>
                <a:tab pos="241935" algn="l"/>
              </a:tabLst>
            </a:pPr>
            <a:r>
              <a:rPr sz="1800" b="1" spc="-15" dirty="0">
                <a:latin typeface="Carlito"/>
                <a:cs typeface="Carlito"/>
              </a:rPr>
              <a:t>ContextStartedEvent</a:t>
            </a:r>
            <a:endParaRPr sz="1800" dirty="0">
              <a:latin typeface="Carlito"/>
              <a:cs typeface="Carlito"/>
            </a:endParaRPr>
          </a:p>
          <a:p>
            <a:pPr marL="238125" indent="-226060">
              <a:lnSpc>
                <a:spcPct val="100000"/>
              </a:lnSpc>
              <a:buFont typeface="Carlito"/>
              <a:buAutoNum type="arabicPeriod" startAt="2"/>
              <a:tabLst>
                <a:tab pos="238760" algn="l"/>
              </a:tabLst>
            </a:pPr>
            <a:r>
              <a:rPr sz="1800" b="1" spc="-15" dirty="0">
                <a:latin typeface="Carlito"/>
                <a:cs typeface="Carlito"/>
              </a:rPr>
              <a:t>ContextStoppedEvent</a:t>
            </a:r>
            <a:endParaRPr sz="1800" dirty="0">
              <a:latin typeface="Carlito"/>
              <a:cs typeface="Carlito"/>
            </a:endParaRPr>
          </a:p>
          <a:p>
            <a:pPr marL="238125" indent="-226060">
              <a:lnSpc>
                <a:spcPct val="100000"/>
              </a:lnSpc>
              <a:buFont typeface="Carlito"/>
              <a:buAutoNum type="arabicPeriod" startAt="2"/>
              <a:tabLst>
                <a:tab pos="238760" algn="l"/>
              </a:tabLst>
            </a:pPr>
            <a:r>
              <a:rPr sz="1800" b="1" spc="-15" dirty="0">
                <a:latin typeface="Carlito"/>
                <a:cs typeface="Carlito"/>
              </a:rPr>
              <a:t>ContextClosedEvent</a:t>
            </a: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335"/>
            <a:ext cx="9144000" cy="672465"/>
          </a:xfrm>
          <a:custGeom>
            <a:avLst/>
            <a:gdLst/>
            <a:ahLst/>
            <a:cxnLst/>
            <a:rect l="l" t="t" r="r" b="b"/>
            <a:pathLst>
              <a:path w="9144000" h="672465">
                <a:moveTo>
                  <a:pt x="9144000" y="0"/>
                </a:moveTo>
                <a:lnTo>
                  <a:pt x="0" y="0"/>
                </a:lnTo>
                <a:lnTo>
                  <a:pt x="0" y="672083"/>
                </a:lnTo>
                <a:lnTo>
                  <a:pt x="9144000" y="672083"/>
                </a:lnTo>
                <a:lnTo>
                  <a:pt x="9144000" y="0"/>
                </a:lnTo>
                <a:close/>
              </a:path>
            </a:pathLst>
          </a:custGeom>
          <a:solidFill>
            <a:srgbClr val="B6A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600" y="40894"/>
            <a:ext cx="794920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Introduction </a:t>
            </a:r>
            <a:r>
              <a:rPr sz="2800" spc="-20" dirty="0"/>
              <a:t>to </a:t>
            </a:r>
            <a:r>
              <a:rPr sz="2800" dirty="0"/>
              <a:t>the Spring</a:t>
            </a:r>
            <a:r>
              <a:rPr sz="2800" spc="30" dirty="0"/>
              <a:t> </a:t>
            </a:r>
            <a:r>
              <a:rPr sz="2800" spc="-15" dirty="0"/>
              <a:t>Framework</a:t>
            </a:r>
            <a:endParaRPr sz="28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01672" y="2562383"/>
          <a:ext cx="2736849" cy="3272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405"/>
                <a:gridCol w="1020444"/>
              </a:tblGrid>
              <a:tr h="467360">
                <a:tc>
                  <a:txBody>
                    <a:bodyPr/>
                    <a:lstStyle/>
                    <a:p>
                      <a:pPr marL="43624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spc="-25" dirty="0">
                          <a:latin typeface="Carlito"/>
                          <a:cs typeface="Carlito"/>
                        </a:rPr>
                        <a:t>Version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8895" marB="0">
                    <a:lnL w="6350">
                      <a:solidFill>
                        <a:srgbClr val="A1A9B0"/>
                      </a:solidFill>
                      <a:prstDash val="solid"/>
                    </a:lnL>
                    <a:lnR w="6350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  <a:tc>
                  <a:txBody>
                    <a:bodyPr/>
                    <a:lstStyle/>
                    <a:p>
                      <a:pPr marL="24511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200" spc="-20" dirty="0">
                          <a:latin typeface="Carlito"/>
                          <a:cs typeface="Carlito"/>
                        </a:rPr>
                        <a:t>Date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8895" marB="0">
                    <a:lnL w="6350">
                      <a:solidFill>
                        <a:srgbClr val="A1A9B0"/>
                      </a:solidFill>
                      <a:prstDash val="solid"/>
                    </a:lnL>
                    <a:lnR w="6350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EAEBEF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0.9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6350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2002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9525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1.0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6350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2003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9525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2.0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6350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2006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9525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3.0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6350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2009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9525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</a:tr>
              <a:tr h="467487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4.0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6350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2013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9525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</a:tr>
              <a:tr h="467448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5.0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6350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200" spc="-5" dirty="0">
                          <a:latin typeface="Carlito"/>
                          <a:cs typeface="Carlito"/>
                        </a:rPr>
                        <a:t>2017</a:t>
                      </a:r>
                      <a:endParaRPr sz="2200">
                        <a:latin typeface="Carlito"/>
                        <a:cs typeface="Carlito"/>
                      </a:endParaRPr>
                    </a:p>
                  </a:txBody>
                  <a:tcPr marL="0" marR="0" marT="49530" marB="0">
                    <a:lnL w="6350">
                      <a:solidFill>
                        <a:srgbClr val="A1A9B0"/>
                      </a:solidFill>
                      <a:prstDash val="solid"/>
                    </a:lnL>
                    <a:lnR w="6350">
                      <a:solidFill>
                        <a:srgbClr val="A1A9B0"/>
                      </a:solidFill>
                      <a:prstDash val="solid"/>
                    </a:lnR>
                    <a:lnT w="6350">
                      <a:solidFill>
                        <a:srgbClr val="A1A9B0"/>
                      </a:solidFill>
                      <a:prstDash val="solid"/>
                    </a:lnT>
                    <a:lnB w="6350">
                      <a:solidFill>
                        <a:srgbClr val="A1A9B0"/>
                      </a:solidFill>
                      <a:prstDash val="solid"/>
                    </a:lnB>
                    <a:solidFill>
                      <a:srgbClr val="F8F8F9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739" y="825500"/>
            <a:ext cx="8873490" cy="1214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2600" spc="-20" dirty="0">
                <a:solidFill>
                  <a:srgbClr val="212121"/>
                </a:solidFill>
                <a:latin typeface="Carlito"/>
                <a:cs typeface="Carlito"/>
              </a:rPr>
              <a:t>first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version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was written by </a:t>
            </a:r>
            <a:r>
              <a:rPr sz="2600" u="heavy" spc="-2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Rod </a:t>
            </a:r>
            <a:r>
              <a:rPr sz="26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2"/>
              </a:rPr>
              <a:t>Johnson</a:t>
            </a:r>
            <a:r>
              <a:rPr sz="2600" dirty="0">
                <a:solidFill>
                  <a:srgbClr val="2997E2"/>
                </a:solidFill>
                <a:latin typeface="Carlito"/>
                <a:cs typeface="Carlito"/>
                <a:hlinkClick r:id="rId2"/>
              </a:rPr>
              <a:t>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in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October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2002.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The 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framework </a:t>
            </a:r>
            <a:r>
              <a:rPr sz="2600" spc="-10" dirty="0">
                <a:solidFill>
                  <a:srgbClr val="212121"/>
                </a:solidFill>
                <a:latin typeface="Carlito"/>
                <a:cs typeface="Carlito"/>
              </a:rPr>
              <a:t>was </a:t>
            </a:r>
            <a:r>
              <a:rPr sz="2600" spc="-15" dirty="0">
                <a:solidFill>
                  <a:srgbClr val="212121"/>
                </a:solidFill>
                <a:latin typeface="Carlito"/>
                <a:cs typeface="Carlito"/>
              </a:rPr>
              <a:t>first </a:t>
            </a:r>
            <a:r>
              <a:rPr sz="2600" spc="-5" dirty="0">
                <a:solidFill>
                  <a:srgbClr val="212121"/>
                </a:solidFill>
                <a:latin typeface="Carlito"/>
                <a:cs typeface="Carlito"/>
              </a:rPr>
              <a:t>released under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the </a:t>
            </a:r>
            <a:r>
              <a:rPr sz="2600" u="heavy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arlito"/>
                <a:cs typeface="Carlito"/>
                <a:hlinkClick r:id="rId3"/>
              </a:rPr>
              <a:t>Apache 2.0 license</a:t>
            </a:r>
            <a:r>
              <a:rPr sz="2600" dirty="0">
                <a:solidFill>
                  <a:srgbClr val="2997E2"/>
                </a:solidFill>
                <a:latin typeface="Carlito"/>
                <a:cs typeface="Carlito"/>
                <a:hlinkClick r:id="rId3"/>
              </a:rPr>
              <a:t> </a:t>
            </a:r>
            <a:r>
              <a:rPr sz="2600" dirty="0">
                <a:solidFill>
                  <a:srgbClr val="212121"/>
                </a:solidFill>
                <a:latin typeface="Carlito"/>
                <a:cs typeface="Carlito"/>
              </a:rPr>
              <a:t>in June  2003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4691" y="2564892"/>
            <a:ext cx="2433828" cy="32720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0" y="620267"/>
                </a:ln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6213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latin typeface="Carlito"/>
                <a:cs typeface="Carlito"/>
              </a:rPr>
              <a:t>Event </a:t>
            </a:r>
            <a:r>
              <a:rPr sz="4000" b="0" spc="-20" dirty="0">
                <a:latin typeface="Carlito"/>
                <a:cs typeface="Carlito"/>
              </a:rPr>
              <a:t>Listener </a:t>
            </a:r>
            <a:r>
              <a:rPr sz="4000" b="0" spc="-5" dirty="0">
                <a:latin typeface="Carlito"/>
                <a:cs typeface="Carlito"/>
              </a:rPr>
              <a:t>in</a:t>
            </a:r>
            <a:r>
              <a:rPr sz="4000" b="0" spc="20" dirty="0">
                <a:latin typeface="Carlito"/>
                <a:cs typeface="Carlito"/>
              </a:rPr>
              <a:t> </a:t>
            </a:r>
            <a:r>
              <a:rPr sz="4000" b="0" spc="-10" dirty="0">
                <a:latin typeface="Carlito"/>
                <a:cs typeface="Carlito"/>
              </a:rPr>
              <a:t>Spring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459" y="2493264"/>
            <a:ext cx="8892540" cy="1754505"/>
          </a:xfrm>
          <a:custGeom>
            <a:avLst/>
            <a:gdLst/>
            <a:ahLst/>
            <a:cxnLst/>
            <a:rect l="l" t="t" r="r" b="b"/>
            <a:pathLst>
              <a:path w="8892540" h="1754504">
                <a:moveTo>
                  <a:pt x="0" y="1754124"/>
                </a:moveTo>
                <a:lnTo>
                  <a:pt x="8892540" y="1754124"/>
                </a:lnTo>
                <a:lnTo>
                  <a:pt x="8892540" y="0"/>
                </a:lnTo>
                <a:lnTo>
                  <a:pt x="0" y="0"/>
                </a:lnTo>
                <a:lnTo>
                  <a:pt x="0" y="1754124"/>
                </a:lnTo>
                <a:close/>
              </a:path>
            </a:pathLst>
          </a:custGeom>
          <a:solidFill>
            <a:srgbClr val="ADF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6511" y="4354067"/>
            <a:ext cx="8857615" cy="1754505"/>
          </a:xfrm>
          <a:custGeom>
            <a:avLst/>
            <a:gdLst/>
            <a:ahLst/>
            <a:cxnLst/>
            <a:rect l="l" t="t" r="r" b="b"/>
            <a:pathLst>
              <a:path w="8857615" h="1754504">
                <a:moveTo>
                  <a:pt x="0" y="1754123"/>
                </a:moveTo>
                <a:lnTo>
                  <a:pt x="8857488" y="1754123"/>
                </a:lnTo>
                <a:lnTo>
                  <a:pt x="8857488" y="0"/>
                </a:lnTo>
                <a:lnTo>
                  <a:pt x="0" y="0"/>
                </a:lnTo>
                <a:lnTo>
                  <a:pt x="0" y="1754123"/>
                </a:lnTo>
                <a:close/>
              </a:path>
            </a:pathLst>
          </a:custGeom>
          <a:solidFill>
            <a:srgbClr val="ADF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368" y="789559"/>
            <a:ext cx="8915400" cy="530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If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10" dirty="0">
                <a:latin typeface="Carlito"/>
                <a:cs typeface="Carlito"/>
              </a:rPr>
              <a:t>bean </a:t>
            </a:r>
            <a:r>
              <a:rPr spc="-5" dirty="0">
                <a:latin typeface="Carlito"/>
                <a:cs typeface="Carlito"/>
              </a:rPr>
              <a:t>implements </a:t>
            </a:r>
            <a:r>
              <a:rPr dirty="0">
                <a:latin typeface="Carlito"/>
                <a:cs typeface="Carlito"/>
              </a:rPr>
              <a:t>the </a:t>
            </a:r>
            <a:r>
              <a:rPr i="1" spc="-10" dirty="0">
                <a:latin typeface="Carlito"/>
                <a:cs typeface="Carlito"/>
              </a:rPr>
              <a:t>ApplicationListener</a:t>
            </a:r>
            <a:r>
              <a:rPr spc="-10" dirty="0">
                <a:latin typeface="Carlito"/>
                <a:cs typeface="Carlito"/>
              </a:rPr>
              <a:t>, </a:t>
            </a:r>
            <a:r>
              <a:rPr dirty="0">
                <a:latin typeface="Carlito"/>
                <a:cs typeface="Carlito"/>
              </a:rPr>
              <a:t>then </a:t>
            </a:r>
            <a:r>
              <a:rPr spc="-5" dirty="0">
                <a:latin typeface="Carlito"/>
                <a:cs typeface="Carlito"/>
              </a:rPr>
              <a:t>every </a:t>
            </a:r>
            <a:r>
              <a:rPr dirty="0">
                <a:latin typeface="Carlito"/>
                <a:cs typeface="Carlito"/>
              </a:rPr>
              <a:t>time </a:t>
            </a:r>
            <a:r>
              <a:rPr spc="-5" dirty="0">
                <a:latin typeface="Carlito"/>
                <a:cs typeface="Carlito"/>
              </a:rPr>
              <a:t>an</a:t>
            </a:r>
            <a:r>
              <a:rPr spc="220" dirty="0">
                <a:latin typeface="Carlito"/>
                <a:cs typeface="Carlito"/>
              </a:rPr>
              <a:t> </a:t>
            </a:r>
            <a:r>
              <a:rPr i="1" spc="-15" dirty="0">
                <a:latin typeface="Carlito"/>
                <a:cs typeface="Carlito"/>
              </a:rPr>
              <a:t>ApplicationEvent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gets </a:t>
            </a:r>
            <a:r>
              <a:rPr spc="-5" dirty="0">
                <a:latin typeface="Carlito"/>
                <a:cs typeface="Carlito"/>
              </a:rPr>
              <a:t>published </a:t>
            </a:r>
            <a:r>
              <a:rPr spc="-10" dirty="0">
                <a:latin typeface="Carlito"/>
                <a:cs typeface="Carlito"/>
              </a:rPr>
              <a:t>to </a:t>
            </a:r>
            <a:r>
              <a:rPr dirty="0">
                <a:latin typeface="Carlito"/>
                <a:cs typeface="Carlito"/>
              </a:rPr>
              <a:t>the </a:t>
            </a:r>
            <a:r>
              <a:rPr spc="-10" dirty="0">
                <a:latin typeface="Carlito"/>
                <a:cs typeface="Carlito"/>
              </a:rPr>
              <a:t>ApplicationContext, </a:t>
            </a:r>
            <a:r>
              <a:rPr spc="-5" dirty="0">
                <a:latin typeface="Carlito"/>
                <a:cs typeface="Carlito"/>
              </a:rPr>
              <a:t>that bean is</a:t>
            </a:r>
            <a:r>
              <a:rPr spc="5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notified.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95" dirty="0">
                <a:latin typeface="Carlito"/>
                <a:cs typeface="Carlito"/>
              </a:rPr>
              <a:t>To </a:t>
            </a:r>
            <a:r>
              <a:rPr spc="-10" dirty="0">
                <a:latin typeface="Carlito"/>
                <a:cs typeface="Carlito"/>
              </a:rPr>
              <a:t>listen to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20" dirty="0">
                <a:latin typeface="Carlito"/>
                <a:cs typeface="Carlito"/>
              </a:rPr>
              <a:t>context </a:t>
            </a:r>
            <a:r>
              <a:rPr spc="-10" dirty="0">
                <a:latin typeface="Carlito"/>
                <a:cs typeface="Carlito"/>
              </a:rPr>
              <a:t>event, </a:t>
            </a:r>
            <a:r>
              <a:rPr dirty="0">
                <a:latin typeface="Carlito"/>
                <a:cs typeface="Carlito"/>
              </a:rPr>
              <a:t>a </a:t>
            </a:r>
            <a:r>
              <a:rPr spc="-5" dirty="0">
                <a:latin typeface="Carlito"/>
                <a:cs typeface="Carlito"/>
              </a:rPr>
              <a:t>bean should implement </a:t>
            </a:r>
            <a:r>
              <a:rPr dirty="0">
                <a:latin typeface="Carlito"/>
                <a:cs typeface="Carlito"/>
              </a:rPr>
              <a:t>the</a:t>
            </a:r>
            <a:r>
              <a:rPr spc="-60" dirty="0">
                <a:latin typeface="Carlito"/>
                <a:cs typeface="Carlito"/>
              </a:rPr>
              <a:t> </a:t>
            </a:r>
            <a:r>
              <a:rPr i="1" spc="-10" dirty="0">
                <a:latin typeface="Carlito"/>
                <a:cs typeface="Carlito"/>
              </a:rPr>
              <a:t>ApplicationListener</a:t>
            </a:r>
            <a:endParaRPr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interface </a:t>
            </a:r>
            <a:r>
              <a:rPr dirty="0">
                <a:latin typeface="Carlito"/>
                <a:cs typeface="Carlito"/>
              </a:rPr>
              <a:t>which has </a:t>
            </a:r>
            <a:r>
              <a:rPr spc="-10" dirty="0">
                <a:latin typeface="Carlito"/>
                <a:cs typeface="Carlito"/>
              </a:rPr>
              <a:t>just </a:t>
            </a:r>
            <a:r>
              <a:rPr spc="-5" dirty="0">
                <a:latin typeface="Carlito"/>
                <a:cs typeface="Carlito"/>
              </a:rPr>
              <a:t>one method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onApplicationEvent()</a:t>
            </a:r>
            <a:r>
              <a:rPr spc="-10" dirty="0">
                <a:latin typeface="Carlito"/>
                <a:cs typeface="Carlito"/>
              </a:rPr>
              <a:t>.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latin typeface="Carlito"/>
              <a:cs typeface="Carlito"/>
            </a:endParaRPr>
          </a:p>
          <a:p>
            <a:pPr marL="611505" marR="226060" indent="-511175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public </a:t>
            </a:r>
            <a:r>
              <a:rPr spc="-5" dirty="0">
                <a:latin typeface="Carlito"/>
                <a:cs typeface="Carlito"/>
              </a:rPr>
              <a:t>class </a:t>
            </a:r>
            <a:r>
              <a:rPr spc="-10" dirty="0">
                <a:latin typeface="Carlito"/>
                <a:cs typeface="Carlito"/>
              </a:rPr>
              <a:t>CStartEventHandler implements ApplicationListener&lt;ContextStartedEvent&gt;{  public </a:t>
            </a:r>
            <a:r>
              <a:rPr spc="-15" dirty="0">
                <a:latin typeface="Carlito"/>
                <a:cs typeface="Carlito"/>
              </a:rPr>
              <a:t>void onApplicationEvent(ContextStartedEvent event)</a:t>
            </a:r>
            <a:r>
              <a:rPr spc="14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1015365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System.out.println("ContextStartedEvent</a:t>
            </a:r>
            <a:r>
              <a:rPr spc="5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Received");</a:t>
            </a:r>
            <a:endParaRPr dirty="0">
              <a:latin typeface="Carlito"/>
              <a:cs typeface="Carlito"/>
            </a:endParaRPr>
          </a:p>
          <a:p>
            <a:pPr marL="15430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  <a:p>
            <a:pPr marL="10096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rlito"/>
              <a:cs typeface="Carlito"/>
            </a:endParaRPr>
          </a:p>
          <a:p>
            <a:pPr marL="645795" marR="115570" indent="-510540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public </a:t>
            </a:r>
            <a:r>
              <a:rPr spc="-5" dirty="0">
                <a:latin typeface="Carlito"/>
                <a:cs typeface="Carlito"/>
              </a:rPr>
              <a:t>class </a:t>
            </a:r>
            <a:r>
              <a:rPr spc="-15" dirty="0">
                <a:latin typeface="Carlito"/>
                <a:cs typeface="Carlito"/>
              </a:rPr>
              <a:t>CStopEventHandler </a:t>
            </a:r>
            <a:r>
              <a:rPr spc="-10" dirty="0">
                <a:latin typeface="Carlito"/>
                <a:cs typeface="Carlito"/>
              </a:rPr>
              <a:t>implements ApplicationListener&lt;ContextStoppedEvent&gt;{  public </a:t>
            </a:r>
            <a:r>
              <a:rPr spc="-15" dirty="0">
                <a:latin typeface="Carlito"/>
                <a:cs typeface="Carlito"/>
              </a:rPr>
              <a:t>void onApplicationEvent(ContextStoppeddEvent event)</a:t>
            </a:r>
            <a:r>
              <a:rPr spc="15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{</a:t>
            </a:r>
            <a:endParaRPr dirty="0">
              <a:latin typeface="Carlito"/>
              <a:cs typeface="Carlito"/>
            </a:endParaRPr>
          </a:p>
          <a:p>
            <a:pPr marL="1049655">
              <a:lnSpc>
                <a:spcPct val="100000"/>
              </a:lnSpc>
            </a:pPr>
            <a:r>
              <a:rPr spc="-10" dirty="0">
                <a:latin typeface="Carlito"/>
                <a:cs typeface="Carlito"/>
              </a:rPr>
              <a:t>System.out.println("ContextStoppedEvent</a:t>
            </a:r>
            <a:r>
              <a:rPr spc="15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Received");</a:t>
            </a:r>
            <a:endParaRPr dirty="0">
              <a:latin typeface="Carlito"/>
              <a:cs typeface="Carlito"/>
            </a:endParaRPr>
          </a:p>
          <a:p>
            <a:pPr marL="18859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  <a:p>
            <a:pPr marL="135255">
              <a:lnSpc>
                <a:spcPct val="100000"/>
              </a:lnSpc>
            </a:pPr>
            <a:r>
              <a:rPr spc="-5" dirty="0">
                <a:latin typeface="Carlito"/>
                <a:cs typeface="Carlito"/>
              </a:rPr>
              <a:t>}</a:t>
            </a:r>
            <a:endParaRPr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0" y="620267"/>
                </a:ln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5756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40" dirty="0">
                <a:latin typeface="Carlito"/>
                <a:cs typeface="Carlito"/>
              </a:rPr>
              <a:t>Event </a:t>
            </a:r>
            <a:r>
              <a:rPr sz="4000" b="0" spc="-20" dirty="0">
                <a:latin typeface="Carlito"/>
                <a:cs typeface="Carlito"/>
              </a:rPr>
              <a:t>Listener </a:t>
            </a:r>
            <a:r>
              <a:rPr sz="4000" b="0" spc="-5" dirty="0">
                <a:latin typeface="Carlito"/>
                <a:cs typeface="Carlito"/>
              </a:rPr>
              <a:t>in</a:t>
            </a:r>
            <a:r>
              <a:rPr sz="4000" b="0" spc="20" dirty="0">
                <a:latin typeface="Carlito"/>
                <a:cs typeface="Carlito"/>
              </a:rPr>
              <a:t> </a:t>
            </a:r>
            <a:r>
              <a:rPr sz="4000" b="0" spc="-10" dirty="0">
                <a:latin typeface="Carlito"/>
                <a:cs typeface="Carlito"/>
              </a:rPr>
              <a:t>Spring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368" y="789559"/>
            <a:ext cx="8916670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indent="6096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latin typeface="Carlito"/>
                <a:cs typeface="Carlito"/>
              </a:rPr>
              <a:t>Starting </a:t>
            </a:r>
            <a:r>
              <a:rPr sz="2100" spc="-15" dirty="0">
                <a:latin typeface="Carlito"/>
                <a:cs typeface="Carlito"/>
              </a:rPr>
              <a:t>from </a:t>
            </a:r>
            <a:r>
              <a:rPr sz="2100" spc="-10" dirty="0">
                <a:latin typeface="Carlito"/>
                <a:cs typeface="Carlito"/>
              </a:rPr>
              <a:t>version </a:t>
            </a:r>
            <a:r>
              <a:rPr sz="2100" spc="-5" dirty="0">
                <a:latin typeface="Carlito"/>
                <a:cs typeface="Carlito"/>
              </a:rPr>
              <a:t>4.2, </a:t>
            </a:r>
            <a:r>
              <a:rPr sz="2100" spc="-105" dirty="0">
                <a:latin typeface="Carlito"/>
                <a:cs typeface="Carlito"/>
              </a:rPr>
              <a:t>To </a:t>
            </a:r>
            <a:r>
              <a:rPr sz="2100" spc="-10" dirty="0">
                <a:latin typeface="Carlito"/>
                <a:cs typeface="Carlito"/>
              </a:rPr>
              <a:t>consume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published </a:t>
            </a:r>
            <a:r>
              <a:rPr sz="2100" spc="-10" dirty="0">
                <a:latin typeface="Carlito"/>
                <a:cs typeface="Carlito"/>
              </a:rPr>
              <a:t>events. </a:t>
            </a:r>
            <a:r>
              <a:rPr sz="2100" spc="-5" dirty="0">
                <a:latin typeface="Carlito"/>
                <a:cs typeface="Carlito"/>
              </a:rPr>
              <a:t>Spring supports </a:t>
            </a:r>
            <a:r>
              <a:rPr sz="2100" dirty="0">
                <a:latin typeface="Carlito"/>
                <a:cs typeface="Carlito"/>
              </a:rPr>
              <a:t>an  </a:t>
            </a:r>
            <a:r>
              <a:rPr sz="2100" spc="-10" dirty="0">
                <a:latin typeface="Carlito"/>
                <a:cs typeface="Carlito"/>
              </a:rPr>
              <a:t>annotation-driven </a:t>
            </a:r>
            <a:r>
              <a:rPr sz="2100" spc="-15" dirty="0">
                <a:latin typeface="Carlito"/>
                <a:cs typeface="Carlito"/>
              </a:rPr>
              <a:t>event </a:t>
            </a:r>
            <a:r>
              <a:rPr sz="2100" spc="-10" dirty="0">
                <a:latin typeface="Carlito"/>
                <a:cs typeface="Carlito"/>
              </a:rPr>
              <a:t>listener </a:t>
            </a:r>
            <a:r>
              <a:rPr sz="2100" dirty="0">
                <a:latin typeface="Carlito"/>
                <a:cs typeface="Carlito"/>
              </a:rPr>
              <a:t>–</a:t>
            </a:r>
            <a:r>
              <a:rPr sz="2100" spc="70" dirty="0">
                <a:latin typeface="Carlito"/>
                <a:cs typeface="Carlito"/>
              </a:rPr>
              <a:t> </a:t>
            </a:r>
            <a:r>
              <a:rPr sz="2100" i="1" spc="-20" dirty="0">
                <a:latin typeface="Carlito"/>
                <a:cs typeface="Carlito"/>
              </a:rPr>
              <a:t>@EventListener.</a:t>
            </a: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100" spc="-5" dirty="0">
                <a:latin typeface="Carlito"/>
                <a:cs typeface="Carlito"/>
              </a:rPr>
              <a:t>This </a:t>
            </a:r>
            <a:r>
              <a:rPr sz="2100" dirty="0">
                <a:latin typeface="Carlito"/>
                <a:cs typeface="Carlito"/>
              </a:rPr>
              <a:t>will </a:t>
            </a:r>
            <a:r>
              <a:rPr sz="2100" spc="-10" dirty="0">
                <a:latin typeface="Carlito"/>
                <a:cs typeface="Carlito"/>
              </a:rPr>
              <a:t>automatically register </a:t>
            </a:r>
            <a:r>
              <a:rPr sz="2100" dirty="0">
                <a:latin typeface="Carlito"/>
                <a:cs typeface="Carlito"/>
              </a:rPr>
              <a:t>an </a:t>
            </a:r>
            <a:r>
              <a:rPr sz="2100" i="1" spc="-10" dirty="0">
                <a:latin typeface="Carlito"/>
                <a:cs typeface="Carlito"/>
              </a:rPr>
              <a:t>ApplicationListener </a:t>
            </a:r>
            <a:r>
              <a:rPr sz="2100" spc="-5" dirty="0">
                <a:latin typeface="Carlito"/>
                <a:cs typeface="Carlito"/>
              </a:rPr>
              <a:t>based on the </a:t>
            </a:r>
            <a:r>
              <a:rPr sz="2100" spc="-10" dirty="0">
                <a:latin typeface="Carlito"/>
                <a:cs typeface="Carlito"/>
              </a:rPr>
              <a:t>signature </a:t>
            </a:r>
            <a:r>
              <a:rPr sz="2100" spc="-5" dirty="0">
                <a:latin typeface="Carlito"/>
                <a:cs typeface="Carlito"/>
              </a:rPr>
              <a:t>of 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5" dirty="0">
                <a:latin typeface="Carlito"/>
                <a:cs typeface="Carlito"/>
              </a:rPr>
              <a:t>method</a:t>
            </a:r>
            <a:r>
              <a:rPr sz="2100" spc="-15" dirty="0">
                <a:latin typeface="Carlito"/>
                <a:cs typeface="Carlito"/>
              </a:rPr>
              <a:t> </a:t>
            </a:r>
            <a:r>
              <a:rPr sz="2100" dirty="0">
                <a:latin typeface="Carlito"/>
                <a:cs typeface="Carlito"/>
              </a:rPr>
              <a:t>: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276" y="2816351"/>
            <a:ext cx="8063865" cy="1231900"/>
          </a:xfrm>
          <a:prstGeom prst="rect">
            <a:avLst/>
          </a:prstGeom>
          <a:solidFill>
            <a:srgbClr val="ADFB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0"/>
              </a:lnSpc>
            </a:pPr>
            <a:r>
              <a:rPr sz="2000" dirty="0">
                <a:solidFill>
                  <a:srgbClr val="808080"/>
                </a:solidFill>
                <a:latin typeface="Times New Roman"/>
                <a:cs typeface="Times New Roman"/>
              </a:rPr>
              <a:t>@EventListener</a:t>
            </a:r>
            <a:endParaRPr sz="2000">
              <a:latin typeface="Times New Roman"/>
              <a:cs typeface="Times New Roman"/>
            </a:endParaRPr>
          </a:p>
          <a:p>
            <a:pPr marL="253365" marR="254635" indent="-254635">
              <a:lnSpc>
                <a:spcPct val="100000"/>
              </a:lnSpc>
            </a:pPr>
            <a:r>
              <a:rPr sz="2000" b="1" dirty="0">
                <a:solidFill>
                  <a:srgbClr val="62B075"/>
                </a:solidFill>
                <a:latin typeface="Times New Roman"/>
                <a:cs typeface="Times New Roman"/>
              </a:rPr>
              <a:t>public void </a:t>
            </a:r>
            <a:r>
              <a:rPr sz="2000" spc="-5" dirty="0">
                <a:latin typeface="Times New Roman"/>
                <a:cs typeface="Times New Roman"/>
              </a:rPr>
              <a:t>handleContextRefreshEvent(ContextStartedEvent </a:t>
            </a:r>
            <a:r>
              <a:rPr sz="2000" dirty="0">
                <a:latin typeface="Times New Roman"/>
                <a:cs typeface="Times New Roman"/>
              </a:rPr>
              <a:t>ctxStartEvt) {  </a:t>
            </a:r>
            <a:r>
              <a:rPr sz="2000" spc="-5" dirty="0">
                <a:latin typeface="Times New Roman"/>
                <a:cs typeface="Times New Roman"/>
              </a:rPr>
              <a:t>System.out.println(</a:t>
            </a:r>
            <a:r>
              <a:rPr sz="2000" b="1" spc="-5" dirty="0">
                <a:solidFill>
                  <a:srgbClr val="62B075"/>
                </a:solidFill>
                <a:latin typeface="Times New Roman"/>
                <a:cs typeface="Times New Roman"/>
              </a:rPr>
              <a:t>"Context </a:t>
            </a:r>
            <a:r>
              <a:rPr sz="2000" b="1" dirty="0">
                <a:solidFill>
                  <a:srgbClr val="62B075"/>
                </a:solidFill>
                <a:latin typeface="Times New Roman"/>
                <a:cs typeface="Times New Roman"/>
              </a:rPr>
              <a:t>Start Event</a:t>
            </a:r>
            <a:r>
              <a:rPr sz="2000" b="1" spc="-75" dirty="0">
                <a:solidFill>
                  <a:srgbClr val="62B07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62B075"/>
                </a:solidFill>
                <a:latin typeface="Times New Roman"/>
                <a:cs typeface="Times New Roman"/>
              </a:rPr>
              <a:t>received."</a:t>
            </a:r>
            <a:r>
              <a:rPr sz="2000" spc="-5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231" y="4611623"/>
            <a:ext cx="8034655" cy="1231900"/>
          </a:xfrm>
          <a:prstGeom prst="rect">
            <a:avLst/>
          </a:prstGeom>
          <a:solidFill>
            <a:srgbClr val="ADFB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0"/>
              </a:lnSpc>
            </a:pPr>
            <a:r>
              <a:rPr sz="2000" dirty="0">
                <a:solidFill>
                  <a:srgbClr val="808080"/>
                </a:solidFill>
                <a:latin typeface="Times New Roman"/>
                <a:cs typeface="Times New Roman"/>
              </a:rPr>
              <a:t>@EventListener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00" b="1" dirty="0">
                <a:solidFill>
                  <a:srgbClr val="62B075"/>
                </a:solidFill>
                <a:latin typeface="Times New Roman"/>
                <a:cs typeface="Times New Roman"/>
              </a:rPr>
              <a:t>public </a:t>
            </a:r>
            <a:r>
              <a:rPr sz="2000" b="1" spc="5" dirty="0">
                <a:solidFill>
                  <a:srgbClr val="62B075"/>
                </a:solidFill>
                <a:latin typeface="Times New Roman"/>
                <a:cs typeface="Times New Roman"/>
              </a:rPr>
              <a:t>void </a:t>
            </a:r>
            <a:r>
              <a:rPr sz="2000" spc="-5" dirty="0">
                <a:latin typeface="Times New Roman"/>
                <a:cs typeface="Times New Roman"/>
              </a:rPr>
              <a:t>handleContextStoppedEvent(ContextStoppedEvent </a:t>
            </a:r>
            <a:r>
              <a:rPr sz="2000" dirty="0">
                <a:latin typeface="Times New Roman"/>
                <a:cs typeface="Times New Roman"/>
              </a:rPr>
              <a:t>ctxStopEvt)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endParaRPr sz="2000">
              <a:latin typeface="Times New Roman"/>
              <a:cs typeface="Times New Roman"/>
            </a:endParaRPr>
          </a:p>
          <a:p>
            <a:pPr marL="2540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System.out.println(</a:t>
            </a:r>
            <a:r>
              <a:rPr sz="2000" b="1" spc="-5" dirty="0">
                <a:solidFill>
                  <a:srgbClr val="62B075"/>
                </a:solidFill>
                <a:latin typeface="Times New Roman"/>
                <a:cs typeface="Times New Roman"/>
              </a:rPr>
              <a:t>"Context </a:t>
            </a:r>
            <a:r>
              <a:rPr sz="2000" b="1" dirty="0">
                <a:solidFill>
                  <a:srgbClr val="62B075"/>
                </a:solidFill>
                <a:latin typeface="Times New Roman"/>
                <a:cs typeface="Times New Roman"/>
              </a:rPr>
              <a:t>Stopped Event</a:t>
            </a:r>
            <a:r>
              <a:rPr sz="2000" b="1" spc="-80" dirty="0">
                <a:solidFill>
                  <a:srgbClr val="62B075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62B075"/>
                </a:solidFill>
                <a:latin typeface="Times New Roman"/>
                <a:cs typeface="Times New Roman"/>
              </a:rPr>
              <a:t>received."</a:t>
            </a:r>
            <a:r>
              <a:rPr sz="2000" spc="-5" dirty="0">
                <a:latin typeface="Times New Roman"/>
                <a:cs typeface="Times New Roman"/>
              </a:rPr>
              <a:t>);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0" y="620267"/>
                </a:ln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659129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rlito"/>
                <a:cs typeface="Carlito"/>
              </a:rPr>
              <a:t>Running the</a:t>
            </a:r>
            <a:r>
              <a:rPr sz="4000" b="0" spc="-55" dirty="0">
                <a:latin typeface="Carlito"/>
                <a:cs typeface="Carlito"/>
              </a:rPr>
              <a:t> </a:t>
            </a:r>
            <a:r>
              <a:rPr sz="4000" b="0" spc="-10" dirty="0">
                <a:latin typeface="Carlito"/>
                <a:cs typeface="Carlito"/>
              </a:rPr>
              <a:t>Application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4968" y="1914144"/>
            <a:ext cx="9019540" cy="2924810"/>
          </a:xfrm>
          <a:custGeom>
            <a:avLst/>
            <a:gdLst/>
            <a:ahLst/>
            <a:cxnLst/>
            <a:rect l="l" t="t" r="r" b="b"/>
            <a:pathLst>
              <a:path w="9019540" h="2924810">
                <a:moveTo>
                  <a:pt x="0" y="2924555"/>
                </a:moveTo>
                <a:lnTo>
                  <a:pt x="9019031" y="2924555"/>
                </a:lnTo>
                <a:lnTo>
                  <a:pt x="9019031" y="0"/>
                </a:lnTo>
                <a:lnTo>
                  <a:pt x="0" y="0"/>
                </a:lnTo>
                <a:lnTo>
                  <a:pt x="0" y="2924555"/>
                </a:lnTo>
                <a:close/>
              </a:path>
            </a:pathLst>
          </a:custGeom>
          <a:solidFill>
            <a:srgbClr val="ADFB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268" y="1900808"/>
            <a:ext cx="6120130" cy="2921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10" dirty="0">
                <a:latin typeface="Carlito"/>
                <a:cs typeface="Carlito"/>
              </a:rPr>
              <a:t>public </a:t>
            </a:r>
            <a:r>
              <a:rPr sz="1900" spc="-5" dirty="0">
                <a:latin typeface="Carlito"/>
                <a:cs typeface="Carlito"/>
              </a:rPr>
              <a:t>class MainApp</a:t>
            </a:r>
            <a:r>
              <a:rPr sz="1900" spc="4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rlito"/>
                <a:cs typeface="Carlito"/>
              </a:rPr>
              <a:t>public </a:t>
            </a:r>
            <a:r>
              <a:rPr sz="1900" spc="-15" dirty="0">
                <a:latin typeface="Carlito"/>
                <a:cs typeface="Carlito"/>
              </a:rPr>
              <a:t>static </a:t>
            </a:r>
            <a:r>
              <a:rPr sz="1900" spc="-10" dirty="0">
                <a:latin typeface="Carlito"/>
                <a:cs typeface="Carlito"/>
              </a:rPr>
              <a:t>void </a:t>
            </a:r>
            <a:r>
              <a:rPr sz="1900" spc="-5" dirty="0">
                <a:latin typeface="Carlito"/>
                <a:cs typeface="Carlito"/>
              </a:rPr>
              <a:t>main(String[] </a:t>
            </a:r>
            <a:r>
              <a:rPr sz="1900" spc="-10" dirty="0">
                <a:latin typeface="Carlito"/>
                <a:cs typeface="Carlito"/>
              </a:rPr>
              <a:t>args)</a:t>
            </a:r>
            <a:r>
              <a:rPr sz="1900" spc="6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{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latin typeface="Carlito"/>
                <a:cs typeface="Carlito"/>
              </a:rPr>
              <a:t>ConfigurableApplicationContext </a:t>
            </a:r>
            <a:r>
              <a:rPr sz="1900" spc="-15" dirty="0">
                <a:latin typeface="Carlito"/>
                <a:cs typeface="Carlito"/>
              </a:rPr>
              <a:t>context</a:t>
            </a:r>
            <a:r>
              <a:rPr sz="1900" spc="75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=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ts val="2275"/>
              </a:lnSpc>
              <a:spcBef>
                <a:spcPts val="15"/>
              </a:spcBef>
            </a:pPr>
            <a:r>
              <a:rPr sz="1900" spc="-10" dirty="0">
                <a:latin typeface="Carlito"/>
                <a:cs typeface="Carlito"/>
              </a:rPr>
              <a:t>new</a:t>
            </a:r>
            <a:r>
              <a:rPr sz="1900" spc="10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ClassPathXmlApplicationContext(</a:t>
            </a:r>
            <a:r>
              <a:rPr sz="1900" spc="-10" dirty="0">
                <a:latin typeface="Arial"/>
                <a:cs typeface="Arial"/>
              </a:rPr>
              <a:t>"</a:t>
            </a:r>
            <a:r>
              <a:rPr sz="1900" spc="-10" dirty="0">
                <a:latin typeface="Carlito"/>
                <a:cs typeface="Carlito"/>
              </a:rPr>
              <a:t>beans.xml");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ts val="2275"/>
              </a:lnSpc>
            </a:pPr>
            <a:r>
              <a:rPr sz="1900" i="1" spc="-5" dirty="0">
                <a:latin typeface="Carlito"/>
                <a:cs typeface="Carlito"/>
              </a:rPr>
              <a:t>// raise a </a:t>
            </a:r>
            <a:r>
              <a:rPr sz="1900" i="1" spc="-15" dirty="0">
                <a:latin typeface="Carlito"/>
                <a:cs typeface="Carlito"/>
              </a:rPr>
              <a:t>start</a:t>
            </a:r>
            <a:r>
              <a:rPr sz="1900" i="1" spc="10" dirty="0">
                <a:latin typeface="Carlito"/>
                <a:cs typeface="Carlito"/>
              </a:rPr>
              <a:t> </a:t>
            </a:r>
            <a:r>
              <a:rPr sz="1900" i="1" spc="-15" dirty="0">
                <a:latin typeface="Carlito"/>
                <a:cs typeface="Carlito"/>
              </a:rPr>
              <a:t>event.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spc="-15" dirty="0">
                <a:latin typeface="Carlito"/>
                <a:cs typeface="Carlito"/>
              </a:rPr>
              <a:t>context.start();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latin typeface="Carlito"/>
                <a:cs typeface="Carlito"/>
              </a:rPr>
              <a:t>HelloWorld </a:t>
            </a:r>
            <a:r>
              <a:rPr sz="1900" spc="-10" dirty="0">
                <a:latin typeface="Carlito"/>
                <a:cs typeface="Carlito"/>
              </a:rPr>
              <a:t>obj </a:t>
            </a:r>
            <a:r>
              <a:rPr sz="1900" spc="-5" dirty="0">
                <a:latin typeface="Carlito"/>
                <a:cs typeface="Carlito"/>
              </a:rPr>
              <a:t>= </a:t>
            </a:r>
            <a:r>
              <a:rPr sz="1900" spc="-15" dirty="0">
                <a:latin typeface="Carlito"/>
                <a:cs typeface="Carlito"/>
              </a:rPr>
              <a:t>(HelloWorld)</a:t>
            </a:r>
            <a:r>
              <a:rPr sz="1900" spc="145" dirty="0">
                <a:latin typeface="Carlito"/>
                <a:cs typeface="Carlito"/>
              </a:rPr>
              <a:t> </a:t>
            </a:r>
            <a:r>
              <a:rPr sz="1900" spc="-10" dirty="0">
                <a:latin typeface="Carlito"/>
                <a:cs typeface="Carlito"/>
              </a:rPr>
              <a:t>context.getBean("helloWorld");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Carlito"/>
                <a:cs typeface="Carlito"/>
              </a:rPr>
              <a:t>obj.getMessage();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i="1" spc="-5" dirty="0">
                <a:latin typeface="Carlito"/>
                <a:cs typeface="Carlito"/>
              </a:rPr>
              <a:t>// raise a</a:t>
            </a:r>
            <a:r>
              <a:rPr sz="1900" i="1" spc="10" dirty="0">
                <a:latin typeface="Carlito"/>
                <a:cs typeface="Carlito"/>
              </a:rPr>
              <a:t> </a:t>
            </a:r>
            <a:r>
              <a:rPr sz="1900" i="1" spc="-20" dirty="0">
                <a:latin typeface="Carlito"/>
                <a:cs typeface="Carlito"/>
              </a:rPr>
              <a:t>stop</a:t>
            </a:r>
            <a:endParaRPr sz="19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900" spc="-15" dirty="0">
                <a:latin typeface="Carlito"/>
                <a:cs typeface="Carlito"/>
              </a:rPr>
              <a:t>event. context.stop(); </a:t>
            </a:r>
            <a:r>
              <a:rPr sz="1900" spc="-5" dirty="0">
                <a:latin typeface="Carlito"/>
                <a:cs typeface="Carlito"/>
              </a:rPr>
              <a:t>}</a:t>
            </a:r>
            <a:r>
              <a:rPr sz="1900" spc="50" dirty="0">
                <a:latin typeface="Carlito"/>
                <a:cs typeface="Carlito"/>
              </a:rPr>
              <a:t> </a:t>
            </a:r>
            <a:r>
              <a:rPr sz="1900" spc="-5" dirty="0">
                <a:latin typeface="Carlito"/>
                <a:cs typeface="Carlito"/>
              </a:rPr>
              <a:t>}</a:t>
            </a:r>
            <a:endParaRPr sz="19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7868" y="737616"/>
            <a:ext cx="7862570" cy="1138555"/>
          </a:xfrm>
          <a:prstGeom prst="rect">
            <a:avLst/>
          </a:prstGeom>
          <a:solidFill>
            <a:srgbClr val="FFEA9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700" dirty="0">
                <a:solidFill>
                  <a:srgbClr val="000087"/>
                </a:solidFill>
                <a:latin typeface="Arial"/>
                <a:cs typeface="Arial"/>
              </a:rPr>
              <a:t>&lt;bean </a:t>
            </a:r>
            <a:r>
              <a:rPr sz="1700" dirty="0">
                <a:solidFill>
                  <a:srgbClr val="7E0054"/>
                </a:solidFill>
                <a:latin typeface="Arial"/>
                <a:cs typeface="Arial"/>
              </a:rPr>
              <a:t>id </a:t>
            </a:r>
            <a:r>
              <a:rPr sz="1700" dirty="0">
                <a:solidFill>
                  <a:srgbClr val="666600"/>
                </a:solidFill>
                <a:latin typeface="Arial"/>
                <a:cs typeface="Arial"/>
              </a:rPr>
              <a:t>= </a:t>
            </a:r>
            <a:r>
              <a:rPr sz="1700" spc="-5" dirty="0">
                <a:solidFill>
                  <a:srgbClr val="008700"/>
                </a:solidFill>
                <a:latin typeface="Arial"/>
                <a:cs typeface="Arial"/>
              </a:rPr>
              <a:t>"helloWorld" </a:t>
            </a:r>
            <a:r>
              <a:rPr sz="1700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700" dirty="0">
                <a:solidFill>
                  <a:srgbClr val="666600"/>
                </a:solidFill>
                <a:latin typeface="Arial"/>
                <a:cs typeface="Arial"/>
              </a:rPr>
              <a:t>=</a:t>
            </a:r>
            <a:r>
              <a:rPr sz="1700" spc="-40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8700"/>
                </a:solidFill>
                <a:latin typeface="Arial"/>
                <a:cs typeface="Arial"/>
              </a:rPr>
              <a:t>"com.trg.HelloWorld"</a:t>
            </a:r>
            <a:r>
              <a:rPr sz="1700" spc="-5" dirty="0">
                <a:solidFill>
                  <a:srgbClr val="000087"/>
                </a:solidFill>
                <a:latin typeface="Arial"/>
                <a:cs typeface="Arial"/>
              </a:rPr>
              <a:t>&gt;</a:t>
            </a:r>
            <a:endParaRPr sz="17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700" dirty="0">
                <a:solidFill>
                  <a:srgbClr val="000087"/>
                </a:solidFill>
                <a:latin typeface="Arial"/>
                <a:cs typeface="Arial"/>
              </a:rPr>
              <a:t>&lt;property </a:t>
            </a:r>
            <a:r>
              <a:rPr sz="1700" dirty="0">
                <a:solidFill>
                  <a:srgbClr val="7E0054"/>
                </a:solidFill>
                <a:latin typeface="Arial"/>
                <a:cs typeface="Arial"/>
              </a:rPr>
              <a:t>name </a:t>
            </a:r>
            <a:r>
              <a:rPr sz="1700" dirty="0">
                <a:solidFill>
                  <a:srgbClr val="666600"/>
                </a:solidFill>
                <a:latin typeface="Arial"/>
                <a:cs typeface="Arial"/>
              </a:rPr>
              <a:t>= </a:t>
            </a:r>
            <a:r>
              <a:rPr sz="1700" dirty="0">
                <a:solidFill>
                  <a:srgbClr val="008700"/>
                </a:solidFill>
                <a:latin typeface="Arial"/>
                <a:cs typeface="Arial"/>
              </a:rPr>
              <a:t>"message" </a:t>
            </a:r>
            <a:r>
              <a:rPr sz="1700" dirty="0">
                <a:solidFill>
                  <a:srgbClr val="7E0054"/>
                </a:solidFill>
                <a:latin typeface="Arial"/>
                <a:cs typeface="Arial"/>
              </a:rPr>
              <a:t>value </a:t>
            </a:r>
            <a:r>
              <a:rPr sz="1700" dirty="0">
                <a:solidFill>
                  <a:srgbClr val="666600"/>
                </a:solidFill>
                <a:latin typeface="Arial"/>
                <a:cs typeface="Arial"/>
              </a:rPr>
              <a:t>= </a:t>
            </a:r>
            <a:r>
              <a:rPr sz="1700" dirty="0">
                <a:solidFill>
                  <a:srgbClr val="008700"/>
                </a:solidFill>
                <a:latin typeface="Arial"/>
                <a:cs typeface="Arial"/>
              </a:rPr>
              <a:t>"Hello </a:t>
            </a:r>
            <a:r>
              <a:rPr sz="1700" spc="-5" dirty="0">
                <a:solidFill>
                  <a:srgbClr val="008700"/>
                </a:solidFill>
                <a:latin typeface="Arial"/>
                <a:cs typeface="Arial"/>
              </a:rPr>
              <a:t>World!"</a:t>
            </a:r>
            <a:r>
              <a:rPr sz="1700" spc="-5" dirty="0">
                <a:solidFill>
                  <a:srgbClr val="000087"/>
                </a:solidFill>
                <a:latin typeface="Arial"/>
                <a:cs typeface="Arial"/>
              </a:rPr>
              <a:t>/&gt;</a:t>
            </a:r>
            <a:r>
              <a:rPr sz="1700" spc="-45" dirty="0">
                <a:solidFill>
                  <a:srgbClr val="000087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0087"/>
                </a:solidFill>
                <a:latin typeface="Arial"/>
                <a:cs typeface="Arial"/>
              </a:rPr>
              <a:t>&lt;/bean&gt;</a:t>
            </a:r>
            <a:endParaRPr sz="17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700" dirty="0">
                <a:solidFill>
                  <a:srgbClr val="000087"/>
                </a:solidFill>
                <a:latin typeface="Arial"/>
                <a:cs typeface="Arial"/>
              </a:rPr>
              <a:t>&lt;bean </a:t>
            </a:r>
            <a:r>
              <a:rPr sz="1700" dirty="0">
                <a:solidFill>
                  <a:srgbClr val="7E0054"/>
                </a:solidFill>
                <a:latin typeface="Arial"/>
                <a:cs typeface="Arial"/>
              </a:rPr>
              <a:t>id </a:t>
            </a:r>
            <a:r>
              <a:rPr sz="1700" dirty="0">
                <a:solidFill>
                  <a:srgbClr val="666600"/>
                </a:solidFill>
                <a:latin typeface="Arial"/>
                <a:cs typeface="Arial"/>
              </a:rPr>
              <a:t>= </a:t>
            </a:r>
            <a:r>
              <a:rPr sz="1700" dirty="0">
                <a:solidFill>
                  <a:srgbClr val="008700"/>
                </a:solidFill>
                <a:latin typeface="Arial"/>
                <a:cs typeface="Arial"/>
              </a:rPr>
              <a:t>"cStartEventHandler" </a:t>
            </a:r>
            <a:r>
              <a:rPr sz="1700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700" dirty="0">
                <a:solidFill>
                  <a:srgbClr val="666600"/>
                </a:solidFill>
                <a:latin typeface="Arial"/>
                <a:cs typeface="Arial"/>
              </a:rPr>
              <a:t>=</a:t>
            </a:r>
            <a:r>
              <a:rPr sz="1700" spc="55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008700"/>
                </a:solidFill>
                <a:latin typeface="Arial"/>
                <a:cs typeface="Arial"/>
              </a:rPr>
              <a:t>"com.trg.CStartEventHandler"</a:t>
            </a:r>
            <a:r>
              <a:rPr sz="1700" spc="-5" dirty="0">
                <a:solidFill>
                  <a:srgbClr val="000087"/>
                </a:solidFill>
                <a:latin typeface="Arial"/>
                <a:cs typeface="Arial"/>
              </a:rPr>
              <a:t>/&gt;</a:t>
            </a:r>
            <a:endParaRPr sz="17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700" dirty="0">
                <a:solidFill>
                  <a:srgbClr val="000087"/>
                </a:solidFill>
                <a:latin typeface="Arial"/>
                <a:cs typeface="Arial"/>
              </a:rPr>
              <a:t>&lt;bean </a:t>
            </a:r>
            <a:r>
              <a:rPr sz="1700" dirty="0">
                <a:solidFill>
                  <a:srgbClr val="7E0054"/>
                </a:solidFill>
                <a:latin typeface="Arial"/>
                <a:cs typeface="Arial"/>
              </a:rPr>
              <a:t>id </a:t>
            </a:r>
            <a:r>
              <a:rPr sz="1700" dirty="0">
                <a:solidFill>
                  <a:srgbClr val="666600"/>
                </a:solidFill>
                <a:latin typeface="Arial"/>
                <a:cs typeface="Arial"/>
              </a:rPr>
              <a:t>= </a:t>
            </a:r>
            <a:r>
              <a:rPr sz="1700" dirty="0">
                <a:solidFill>
                  <a:srgbClr val="008700"/>
                </a:solidFill>
                <a:latin typeface="Arial"/>
                <a:cs typeface="Arial"/>
              </a:rPr>
              <a:t>"cStopEventHandler" </a:t>
            </a:r>
            <a:r>
              <a:rPr sz="1700" dirty="0">
                <a:solidFill>
                  <a:srgbClr val="7E0054"/>
                </a:solidFill>
                <a:latin typeface="Arial"/>
                <a:cs typeface="Arial"/>
              </a:rPr>
              <a:t>class </a:t>
            </a:r>
            <a:r>
              <a:rPr sz="1700" dirty="0">
                <a:solidFill>
                  <a:srgbClr val="666600"/>
                </a:solidFill>
                <a:latin typeface="Arial"/>
                <a:cs typeface="Arial"/>
              </a:rPr>
              <a:t>=</a:t>
            </a:r>
            <a:r>
              <a:rPr sz="1700" spc="-75" dirty="0">
                <a:solidFill>
                  <a:srgbClr val="6666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8700"/>
                </a:solidFill>
                <a:latin typeface="Arial"/>
                <a:cs typeface="Arial"/>
              </a:rPr>
              <a:t>"com.trg.CStopEventHandler"</a:t>
            </a:r>
            <a:r>
              <a:rPr sz="1700" dirty="0">
                <a:solidFill>
                  <a:srgbClr val="000087"/>
                </a:solidFill>
                <a:latin typeface="Arial"/>
                <a:cs typeface="Arial"/>
              </a:rPr>
              <a:t>/&gt;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0" y="620267"/>
                </a:ln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4922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latin typeface="Carlito"/>
                <a:cs typeface="Carlito"/>
              </a:rPr>
              <a:t>Custom</a:t>
            </a:r>
            <a:r>
              <a:rPr sz="4000" b="0" spc="-60" dirty="0">
                <a:latin typeface="Carlito"/>
                <a:cs typeface="Carlito"/>
              </a:rPr>
              <a:t> </a:t>
            </a:r>
            <a:r>
              <a:rPr sz="4000" b="0" spc="-40" dirty="0">
                <a:latin typeface="Carlito"/>
                <a:cs typeface="Carlito"/>
              </a:rPr>
              <a:t>Event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203" y="811784"/>
            <a:ext cx="81743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Let’s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create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a simple </a:t>
            </a:r>
            <a:r>
              <a:rPr sz="1800" b="1" spc="-15" dirty="0">
                <a:solidFill>
                  <a:srgbClr val="333333"/>
                </a:solidFill>
                <a:latin typeface="Arial"/>
                <a:cs typeface="Arial"/>
              </a:rPr>
              <a:t>event </a:t>
            </a:r>
            <a:r>
              <a:rPr sz="1800" b="1" spc="-5" dirty="0">
                <a:solidFill>
                  <a:srgbClr val="333333"/>
                </a:solidFill>
                <a:latin typeface="Arial"/>
                <a:cs typeface="Arial"/>
              </a:rPr>
              <a:t>class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–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just a placeholder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store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event data.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In  this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case, the event class holds a String</a:t>
            </a:r>
            <a:r>
              <a:rPr sz="1800" spc="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message: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1975" y="1988820"/>
            <a:ext cx="6840220" cy="2708275"/>
          </a:xfrm>
          <a:prstGeom prst="rect">
            <a:avLst/>
          </a:prstGeom>
          <a:solidFill>
            <a:srgbClr val="EDEAE7"/>
          </a:solidFill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public class </a:t>
            </a:r>
            <a:r>
              <a:rPr sz="1600" spc="-5" dirty="0">
                <a:latin typeface="Arial"/>
                <a:cs typeface="Arial"/>
              </a:rPr>
              <a:t>CustomSpringEvent </a:t>
            </a: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extends </a:t>
            </a:r>
            <a:r>
              <a:rPr sz="1600" spc="-5" dirty="0">
                <a:latin typeface="Arial"/>
                <a:cs typeface="Arial"/>
              </a:rPr>
              <a:t>ApplicationEvent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b="1" spc="-10" dirty="0">
                <a:solidFill>
                  <a:srgbClr val="62B075"/>
                </a:solidFill>
                <a:latin typeface="Arial"/>
                <a:cs typeface="Arial"/>
              </a:rPr>
              <a:t>private </a:t>
            </a:r>
            <a:r>
              <a:rPr sz="1600" spc="-5" dirty="0">
                <a:latin typeface="Arial"/>
                <a:cs typeface="Arial"/>
              </a:rPr>
              <a:t>String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message;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1600" spc="-5" dirty="0">
                <a:latin typeface="Arial"/>
                <a:cs typeface="Arial"/>
              </a:rPr>
              <a:t>CustomSpringEvent(Object source, String message)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57200" marR="4016375">
              <a:lnSpc>
                <a:spcPct val="100000"/>
              </a:lnSpc>
            </a:pP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super</a:t>
            </a:r>
            <a:r>
              <a:rPr sz="1600" spc="-5" dirty="0">
                <a:latin typeface="Arial"/>
                <a:cs typeface="Arial"/>
              </a:rPr>
              <a:t>(source);  </a:t>
            </a: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.message =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message;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1600" spc="-5" dirty="0">
                <a:latin typeface="Arial"/>
                <a:cs typeface="Arial"/>
              </a:rPr>
              <a:t>String getMessage()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</a:pP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return</a:t>
            </a:r>
            <a:r>
              <a:rPr sz="1600" b="1" spc="15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message;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20395"/>
          </a:xfrm>
          <a:custGeom>
            <a:avLst/>
            <a:gdLst/>
            <a:ahLst/>
            <a:cxnLst/>
            <a:rect l="l" t="t" r="r" b="b"/>
            <a:pathLst>
              <a:path w="9144000" h="620395">
                <a:moveTo>
                  <a:pt x="0" y="0"/>
                </a:moveTo>
                <a:lnTo>
                  <a:pt x="0" y="620267"/>
                </a:lnTo>
                <a:lnTo>
                  <a:pt x="9143999" y="62026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0"/>
            <a:ext cx="3633342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Carlito"/>
                <a:cs typeface="Carlito"/>
              </a:rPr>
              <a:t>Publisher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436" y="2389632"/>
            <a:ext cx="8144509" cy="2708275"/>
          </a:xfrm>
          <a:custGeom>
            <a:avLst/>
            <a:gdLst/>
            <a:ahLst/>
            <a:cxnLst/>
            <a:rect l="l" t="t" r="r" b="b"/>
            <a:pathLst>
              <a:path w="8144509" h="2708275">
                <a:moveTo>
                  <a:pt x="8144256" y="0"/>
                </a:moveTo>
                <a:lnTo>
                  <a:pt x="0" y="0"/>
                </a:lnTo>
                <a:lnTo>
                  <a:pt x="0" y="2708148"/>
                </a:lnTo>
                <a:lnTo>
                  <a:pt x="8144256" y="2708148"/>
                </a:lnTo>
                <a:lnTo>
                  <a:pt x="8144256" y="0"/>
                </a:lnTo>
                <a:close/>
              </a:path>
            </a:pathLst>
          </a:custGeom>
          <a:solidFill>
            <a:srgbClr val="EDE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705104"/>
            <a:ext cx="8823960" cy="4389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rlito"/>
                <a:cs typeface="Carlito"/>
              </a:rPr>
              <a:t>Now </a:t>
            </a:r>
            <a:r>
              <a:rPr sz="2200" spc="-20" dirty="0">
                <a:latin typeface="Carlito"/>
                <a:cs typeface="Carlito"/>
              </a:rPr>
              <a:t>let’s create </a:t>
            </a:r>
            <a:r>
              <a:rPr sz="2200" b="1" spc="-5" dirty="0">
                <a:latin typeface="Carlito"/>
                <a:cs typeface="Carlito"/>
              </a:rPr>
              <a:t>a publisher of </a:t>
            </a:r>
            <a:r>
              <a:rPr sz="2200" b="1" spc="-15" dirty="0">
                <a:latin typeface="Carlito"/>
                <a:cs typeface="Carlito"/>
              </a:rPr>
              <a:t>that </a:t>
            </a:r>
            <a:r>
              <a:rPr sz="2200" b="1" spc="-20" dirty="0">
                <a:latin typeface="Carlito"/>
                <a:cs typeface="Carlito"/>
              </a:rPr>
              <a:t>event</a:t>
            </a:r>
            <a:r>
              <a:rPr sz="2200" spc="-20" dirty="0">
                <a:latin typeface="Carlito"/>
                <a:cs typeface="Carlito"/>
              </a:rPr>
              <a:t>. </a:t>
            </a:r>
            <a:r>
              <a:rPr sz="2200" spc="-10" dirty="0">
                <a:latin typeface="Carlito"/>
                <a:cs typeface="Carlito"/>
              </a:rPr>
              <a:t>The publisher constructs </a:t>
            </a:r>
            <a:r>
              <a:rPr sz="2200" spc="-5" dirty="0">
                <a:latin typeface="Carlito"/>
                <a:cs typeface="Carlito"/>
              </a:rPr>
              <a:t>the</a:t>
            </a:r>
            <a:r>
              <a:rPr sz="2200" spc="305" dirty="0">
                <a:latin typeface="Carlito"/>
                <a:cs typeface="Carlito"/>
              </a:rPr>
              <a:t> </a:t>
            </a:r>
            <a:r>
              <a:rPr sz="2200" spc="-15" dirty="0">
                <a:latin typeface="Carlito"/>
                <a:cs typeface="Carlito"/>
              </a:rPr>
              <a:t>event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rlito"/>
                <a:cs typeface="Carlito"/>
              </a:rPr>
              <a:t>object and </a:t>
            </a:r>
            <a:r>
              <a:rPr sz="2200" spc="-10" dirty="0">
                <a:latin typeface="Carlito"/>
                <a:cs typeface="Carlito"/>
              </a:rPr>
              <a:t>publishes </a:t>
            </a:r>
            <a:r>
              <a:rPr sz="2200" spc="-5" dirty="0">
                <a:latin typeface="Carlito"/>
                <a:cs typeface="Carlito"/>
              </a:rPr>
              <a:t>it </a:t>
            </a:r>
            <a:r>
              <a:rPr sz="2200" spc="-20" dirty="0">
                <a:latin typeface="Carlito"/>
                <a:cs typeface="Carlito"/>
              </a:rPr>
              <a:t>to </a:t>
            </a:r>
            <a:r>
              <a:rPr sz="2200" spc="-15" dirty="0">
                <a:latin typeface="Carlito"/>
                <a:cs typeface="Carlito"/>
              </a:rPr>
              <a:t>anyone </a:t>
            </a:r>
            <a:r>
              <a:rPr sz="2200" spc="-30" dirty="0">
                <a:latin typeface="Carlito"/>
                <a:cs typeface="Carlito"/>
              </a:rPr>
              <a:t>who’s</a:t>
            </a:r>
            <a:r>
              <a:rPr sz="2200" spc="4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listening.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5" dirty="0">
                <a:latin typeface="Carlito"/>
                <a:cs typeface="Carlito"/>
              </a:rPr>
              <a:t>To </a:t>
            </a:r>
            <a:r>
              <a:rPr sz="2200" spc="-5" dirty="0">
                <a:latin typeface="Carlito"/>
                <a:cs typeface="Carlito"/>
              </a:rPr>
              <a:t>publish the </a:t>
            </a:r>
            <a:r>
              <a:rPr sz="2200" spc="-15" dirty="0">
                <a:latin typeface="Carlito"/>
                <a:cs typeface="Carlito"/>
              </a:rPr>
              <a:t>event,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0" dirty="0">
                <a:latin typeface="Carlito"/>
                <a:cs typeface="Carlito"/>
              </a:rPr>
              <a:t>publisher </a:t>
            </a:r>
            <a:r>
              <a:rPr sz="2200" spc="-15" dirty="0">
                <a:latin typeface="Carlito"/>
                <a:cs typeface="Carlito"/>
              </a:rPr>
              <a:t>can </a:t>
            </a:r>
            <a:r>
              <a:rPr sz="2200" spc="-5" dirty="0">
                <a:latin typeface="Carlito"/>
                <a:cs typeface="Carlito"/>
              </a:rPr>
              <a:t>simply inject</a:t>
            </a:r>
            <a:r>
              <a:rPr sz="2200" spc="15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the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i="1" spc="-10" dirty="0">
                <a:latin typeface="Carlito"/>
                <a:cs typeface="Carlito"/>
              </a:rPr>
              <a:t>ApplicationEventPublisher </a:t>
            </a:r>
            <a:r>
              <a:rPr sz="2200" spc="-5" dirty="0">
                <a:latin typeface="Carlito"/>
                <a:cs typeface="Carlito"/>
              </a:rPr>
              <a:t>and </a:t>
            </a:r>
            <a:r>
              <a:rPr sz="2200" spc="-10" dirty="0">
                <a:latin typeface="Carlito"/>
                <a:cs typeface="Carlito"/>
              </a:rPr>
              <a:t>use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i="1" spc="-15" dirty="0">
                <a:latin typeface="Carlito"/>
                <a:cs typeface="Carlito"/>
              </a:rPr>
              <a:t>publishEvent()</a:t>
            </a:r>
            <a:r>
              <a:rPr sz="2200" i="1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API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arlito"/>
              <a:cs typeface="Carlito"/>
            </a:endParaRPr>
          </a:p>
          <a:p>
            <a:pPr marL="361950">
              <a:lnSpc>
                <a:spcPct val="100000"/>
              </a:lnSpc>
            </a:pPr>
            <a:r>
              <a:rPr sz="1600" spc="-5" dirty="0">
                <a:solidFill>
                  <a:srgbClr val="808080"/>
                </a:solidFill>
                <a:latin typeface="Arial"/>
                <a:cs typeface="Arial"/>
              </a:rPr>
              <a:t>@Component</a:t>
            </a:r>
            <a:endParaRPr sz="1600">
              <a:latin typeface="Arial"/>
              <a:cs typeface="Arial"/>
            </a:endParaRPr>
          </a:p>
          <a:p>
            <a:pPr marL="590550" marR="4457700" indent="-228600">
              <a:lnSpc>
                <a:spcPct val="100000"/>
              </a:lnSpc>
            </a:pP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public class </a:t>
            </a:r>
            <a:r>
              <a:rPr sz="1600" spc="-5" dirty="0">
                <a:latin typeface="Arial"/>
                <a:cs typeface="Arial"/>
              </a:rPr>
              <a:t>CustomSpringEventPublisher {  </a:t>
            </a:r>
            <a:r>
              <a:rPr sz="1600" spc="-5" dirty="0">
                <a:solidFill>
                  <a:srgbClr val="808080"/>
                </a:solidFill>
                <a:latin typeface="Arial"/>
                <a:cs typeface="Arial"/>
              </a:rPr>
              <a:t>@Autowired</a:t>
            </a:r>
            <a:endParaRPr sz="1600">
              <a:latin typeface="Arial"/>
              <a:cs typeface="Arial"/>
            </a:endParaRPr>
          </a:p>
          <a:p>
            <a:pPr marL="59055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62B075"/>
                </a:solidFill>
                <a:latin typeface="Arial"/>
                <a:cs typeface="Arial"/>
              </a:rPr>
              <a:t>private </a:t>
            </a:r>
            <a:r>
              <a:rPr sz="1600" spc="-5" dirty="0">
                <a:latin typeface="Arial"/>
                <a:cs typeface="Arial"/>
              </a:rPr>
              <a:t>ApplicationEventPublisher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applicationEventPublisher;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Arial"/>
              <a:cs typeface="Arial"/>
            </a:endParaRPr>
          </a:p>
          <a:p>
            <a:pPr marL="819150" marR="2513965" indent="-228600">
              <a:lnSpc>
                <a:spcPct val="100000"/>
              </a:lnSpc>
            </a:pP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1600" b="1" spc="-15" dirty="0">
                <a:solidFill>
                  <a:srgbClr val="62B075"/>
                </a:solidFill>
                <a:latin typeface="Arial"/>
                <a:cs typeface="Arial"/>
              </a:rPr>
              <a:t>void </a:t>
            </a:r>
            <a:r>
              <a:rPr sz="1600" spc="-5" dirty="0">
                <a:latin typeface="Arial"/>
                <a:cs typeface="Arial"/>
              </a:rPr>
              <a:t>doStuffAndPublishAnEvent(</a:t>
            </a: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final </a:t>
            </a:r>
            <a:r>
              <a:rPr sz="1600" spc="-5" dirty="0">
                <a:latin typeface="Arial"/>
                <a:cs typeface="Arial"/>
              </a:rPr>
              <a:t>String message) {  System.out.println(</a:t>
            </a: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"Publishing custom </a:t>
            </a:r>
            <a:r>
              <a:rPr sz="1600" b="1" spc="-15" dirty="0">
                <a:solidFill>
                  <a:srgbClr val="62B075"/>
                </a:solidFill>
                <a:latin typeface="Arial"/>
                <a:cs typeface="Arial"/>
              </a:rPr>
              <a:t>event.</a:t>
            </a:r>
            <a:r>
              <a:rPr sz="1600" b="1" spc="145" dirty="0">
                <a:solidFill>
                  <a:srgbClr val="62B075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"</a:t>
            </a:r>
            <a:r>
              <a:rPr sz="1600" spc="-5" dirty="0"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CustomSpringEvent customSpringEvent = </a:t>
            </a: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new </a:t>
            </a:r>
            <a:r>
              <a:rPr sz="1600" spc="-5" dirty="0">
                <a:latin typeface="Arial"/>
                <a:cs typeface="Arial"/>
              </a:rPr>
              <a:t>CustomSpringEvent(</a:t>
            </a: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this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1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message);</a:t>
            </a:r>
            <a:endParaRPr sz="1600">
              <a:latin typeface="Arial"/>
              <a:cs typeface="Arial"/>
            </a:endParaRPr>
          </a:p>
          <a:p>
            <a:pPr marL="81915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applicationEventPublisher.publishEvent(customSpringEvent);</a:t>
            </a:r>
            <a:endParaRPr sz="1600">
              <a:latin typeface="Arial"/>
              <a:cs typeface="Arial"/>
            </a:endParaRPr>
          </a:p>
          <a:p>
            <a:pPr marL="59055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36195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12775"/>
          </a:xfrm>
          <a:custGeom>
            <a:avLst/>
            <a:gdLst/>
            <a:ahLst/>
            <a:cxnLst/>
            <a:rect l="l" t="t" r="r" b="b"/>
            <a:pathLst>
              <a:path w="9144000" h="612775">
                <a:moveTo>
                  <a:pt x="0" y="612648"/>
                </a:moveTo>
                <a:lnTo>
                  <a:pt x="9143999" y="612648"/>
                </a:lnTo>
                <a:lnTo>
                  <a:pt x="9144000" y="0"/>
                </a:lnTo>
                <a:lnTo>
                  <a:pt x="0" y="0"/>
                </a:lnTo>
                <a:lnTo>
                  <a:pt x="0" y="61264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1" y="0"/>
            <a:ext cx="305079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20" dirty="0">
                <a:latin typeface="Carlito"/>
                <a:cs typeface="Carlito"/>
              </a:rPr>
              <a:t>Listener</a:t>
            </a:r>
            <a:endParaRPr sz="40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5071" y="2711195"/>
            <a:ext cx="8949055" cy="1724025"/>
          </a:xfrm>
          <a:custGeom>
            <a:avLst/>
            <a:gdLst/>
            <a:ahLst/>
            <a:cxnLst/>
            <a:rect l="l" t="t" r="r" b="b"/>
            <a:pathLst>
              <a:path w="8949055" h="1724025">
                <a:moveTo>
                  <a:pt x="8948928" y="0"/>
                </a:moveTo>
                <a:lnTo>
                  <a:pt x="0" y="0"/>
                </a:lnTo>
                <a:lnTo>
                  <a:pt x="0" y="1723643"/>
                </a:lnTo>
                <a:lnTo>
                  <a:pt x="8948928" y="1723643"/>
                </a:lnTo>
                <a:lnTo>
                  <a:pt x="8948928" y="0"/>
                </a:lnTo>
                <a:close/>
              </a:path>
            </a:pathLst>
          </a:custGeom>
          <a:solidFill>
            <a:srgbClr val="EDEA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1762" y="2702813"/>
            <a:ext cx="889000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808080"/>
                </a:solidFill>
                <a:latin typeface="Arial"/>
                <a:cs typeface="Arial"/>
              </a:rPr>
              <a:t>@Component</a:t>
            </a:r>
            <a:endParaRPr sz="1600">
              <a:latin typeface="Arial"/>
              <a:cs typeface="Arial"/>
            </a:endParaRPr>
          </a:p>
          <a:p>
            <a:pPr marL="241300" marR="5080" indent="-229235">
              <a:lnSpc>
                <a:spcPct val="100000"/>
              </a:lnSpc>
            </a:pP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public class </a:t>
            </a:r>
            <a:r>
              <a:rPr sz="1600" spc="-5" dirty="0">
                <a:latin typeface="Arial"/>
                <a:cs typeface="Arial"/>
              </a:rPr>
              <a:t>CustomSpringEventListener </a:t>
            </a: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implements </a:t>
            </a:r>
            <a:r>
              <a:rPr sz="1600" spc="-5" dirty="0">
                <a:latin typeface="Arial"/>
                <a:cs typeface="Arial"/>
              </a:rPr>
              <a:t>ApplicationListener&lt;CustomSpringEvent&gt; {  </a:t>
            </a:r>
            <a:r>
              <a:rPr sz="1600" spc="-5" dirty="0">
                <a:solidFill>
                  <a:srgbClr val="808080"/>
                </a:solidFill>
                <a:latin typeface="Arial"/>
                <a:cs typeface="Arial"/>
              </a:rPr>
              <a:t>@Override</a:t>
            </a:r>
            <a:endParaRPr sz="1600">
              <a:latin typeface="Arial"/>
              <a:cs typeface="Arial"/>
            </a:endParaRPr>
          </a:p>
          <a:p>
            <a:pPr marL="469900" marR="1252855" indent="-228600">
              <a:lnSpc>
                <a:spcPct val="100000"/>
              </a:lnSpc>
            </a:pP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public </a:t>
            </a:r>
            <a:r>
              <a:rPr sz="1600" b="1" spc="-15" dirty="0">
                <a:solidFill>
                  <a:srgbClr val="62B075"/>
                </a:solidFill>
                <a:latin typeface="Arial"/>
                <a:cs typeface="Arial"/>
              </a:rPr>
              <a:t>void </a:t>
            </a:r>
            <a:r>
              <a:rPr sz="1600" spc="-5" dirty="0">
                <a:latin typeface="Arial"/>
                <a:cs typeface="Arial"/>
              </a:rPr>
              <a:t>onApplicationEvent(CustomSpringEvent event) {  System.out.println(</a:t>
            </a: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"Received spring custom </a:t>
            </a:r>
            <a:r>
              <a:rPr sz="1600" b="1" spc="-15" dirty="0">
                <a:solidFill>
                  <a:srgbClr val="62B075"/>
                </a:solidFill>
                <a:latin typeface="Arial"/>
                <a:cs typeface="Arial"/>
              </a:rPr>
              <a:t>event </a:t>
            </a:r>
            <a:r>
              <a:rPr sz="1600" b="1" spc="-5" dirty="0">
                <a:solidFill>
                  <a:srgbClr val="62B075"/>
                </a:solidFill>
                <a:latin typeface="Arial"/>
                <a:cs typeface="Arial"/>
              </a:rPr>
              <a:t>- " </a:t>
            </a:r>
            <a:r>
              <a:rPr sz="1600" spc="-5" dirty="0">
                <a:latin typeface="Arial"/>
                <a:cs typeface="Arial"/>
              </a:rPr>
              <a:t>+</a:t>
            </a:r>
            <a:r>
              <a:rPr sz="1600" spc="2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event.getMessage());</a:t>
            </a:r>
            <a:endParaRPr sz="16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882142"/>
            <a:ext cx="642239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333333"/>
                </a:solidFill>
                <a:latin typeface="Carlito"/>
                <a:cs typeface="Carlito"/>
              </a:rPr>
              <a:t>Finally,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let’s create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the</a:t>
            </a:r>
            <a:r>
              <a:rPr sz="2200" spc="8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333333"/>
                </a:solidFill>
                <a:latin typeface="Carlito"/>
                <a:cs typeface="Carlito"/>
              </a:rPr>
              <a:t>listener.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The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only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requirement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for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the listener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is </a:t>
            </a:r>
            <a:r>
              <a:rPr sz="2200" spc="-20" dirty="0">
                <a:solidFill>
                  <a:srgbClr val="333333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be a </a:t>
            </a: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bean</a:t>
            </a:r>
            <a:r>
              <a:rPr sz="2200" spc="130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333333"/>
                </a:solidFill>
                <a:latin typeface="Carlito"/>
                <a:cs typeface="Carlito"/>
              </a:rPr>
              <a:t>and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333333"/>
                </a:solidFill>
                <a:latin typeface="Carlito"/>
                <a:cs typeface="Carlito"/>
              </a:rPr>
              <a:t>implement </a:t>
            </a:r>
            <a:r>
              <a:rPr sz="2200" i="1" spc="-10" dirty="0">
                <a:solidFill>
                  <a:srgbClr val="333333"/>
                </a:solidFill>
                <a:latin typeface="Carlito"/>
                <a:cs typeface="Carlito"/>
              </a:rPr>
              <a:t>ApplicationListener</a:t>
            </a:r>
            <a:r>
              <a:rPr sz="2200" i="1" spc="2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333333"/>
                </a:solidFill>
                <a:latin typeface="Carlito"/>
                <a:cs typeface="Carlito"/>
              </a:rPr>
              <a:t>interface: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3022" y="2059620"/>
            <a:ext cx="3803730" cy="2068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87700" y="4859273"/>
            <a:ext cx="242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solidFill>
                  <a:srgbClr val="008000"/>
                </a:solidFill>
                <a:latin typeface="Times New Roman"/>
                <a:cs typeface="Times New Roman"/>
              </a:rPr>
              <a:t>Thank</a:t>
            </a:r>
            <a:r>
              <a:rPr sz="4000" b="0" spc="-2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4000" b="0" spc="-105" dirty="0">
                <a:solidFill>
                  <a:srgbClr val="008000"/>
                </a:solidFill>
                <a:latin typeface="Times New Roman"/>
                <a:cs typeface="Times New Roman"/>
              </a:rPr>
              <a:t>You!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3182" y="6379261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77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335"/>
            <a:ext cx="9144000" cy="672465"/>
          </a:xfrm>
          <a:custGeom>
            <a:avLst/>
            <a:gdLst/>
            <a:ahLst/>
            <a:cxnLst/>
            <a:rect l="l" t="t" r="r" b="b"/>
            <a:pathLst>
              <a:path w="9144000" h="672465">
                <a:moveTo>
                  <a:pt x="9144000" y="0"/>
                </a:moveTo>
                <a:lnTo>
                  <a:pt x="0" y="0"/>
                </a:lnTo>
                <a:lnTo>
                  <a:pt x="0" y="672083"/>
                </a:lnTo>
                <a:lnTo>
                  <a:pt x="9144000" y="672083"/>
                </a:lnTo>
                <a:lnTo>
                  <a:pt x="9144000" y="0"/>
                </a:lnTo>
                <a:close/>
              </a:path>
            </a:pathLst>
          </a:custGeom>
          <a:solidFill>
            <a:srgbClr val="B6A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1" y="22606"/>
            <a:ext cx="5725032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/>
              <a:t>Spring</a:t>
            </a:r>
            <a:r>
              <a:rPr sz="3800" spc="-90" dirty="0"/>
              <a:t> </a:t>
            </a:r>
            <a:r>
              <a:rPr sz="3800" spc="-15" dirty="0"/>
              <a:t>Framework</a:t>
            </a:r>
            <a:endParaRPr sz="3800" dirty="0"/>
          </a:p>
        </p:txBody>
      </p:sp>
      <p:sp>
        <p:nvSpPr>
          <p:cNvPr id="4" name="object 4"/>
          <p:cNvSpPr/>
          <p:nvPr/>
        </p:nvSpPr>
        <p:spPr>
          <a:xfrm>
            <a:off x="467868" y="908303"/>
            <a:ext cx="8171688" cy="5113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1335"/>
            <a:ext cx="9144000" cy="672465"/>
          </a:xfrm>
          <a:custGeom>
            <a:avLst/>
            <a:gdLst/>
            <a:ahLst/>
            <a:cxnLst/>
            <a:rect l="l" t="t" r="r" b="b"/>
            <a:pathLst>
              <a:path w="9144000" h="672465">
                <a:moveTo>
                  <a:pt x="9144000" y="0"/>
                </a:moveTo>
                <a:lnTo>
                  <a:pt x="0" y="0"/>
                </a:lnTo>
                <a:lnTo>
                  <a:pt x="0" y="672083"/>
                </a:lnTo>
                <a:lnTo>
                  <a:pt x="9144000" y="672083"/>
                </a:lnTo>
                <a:lnTo>
                  <a:pt x="9144000" y="0"/>
                </a:lnTo>
                <a:close/>
              </a:path>
            </a:pathLst>
          </a:custGeom>
          <a:solidFill>
            <a:srgbClr val="B6A1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1" y="22606"/>
            <a:ext cx="488683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Spring</a:t>
            </a:r>
            <a:r>
              <a:rPr sz="2400" spc="-90" dirty="0"/>
              <a:t> </a:t>
            </a:r>
            <a:r>
              <a:rPr sz="2400" spc="-15" dirty="0"/>
              <a:t>Framework</a:t>
            </a:r>
            <a:endParaRPr sz="2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1260347" y="1328927"/>
            <a:ext cx="6300470" cy="3289300"/>
            <a:chOff x="1260347" y="1328927"/>
            <a:chExt cx="6300470" cy="3289300"/>
          </a:xfrm>
        </p:grpSpPr>
        <p:sp>
          <p:nvSpPr>
            <p:cNvPr id="5" name="object 5"/>
            <p:cNvSpPr/>
            <p:nvPr/>
          </p:nvSpPr>
          <p:spPr>
            <a:xfrm>
              <a:off x="1260347" y="1341119"/>
              <a:ext cx="6286500" cy="3276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44233" y="1341881"/>
              <a:ext cx="1103630" cy="431800"/>
            </a:xfrm>
            <a:custGeom>
              <a:avLst/>
              <a:gdLst/>
              <a:ahLst/>
              <a:cxnLst/>
              <a:rect l="l" t="t" r="r" b="b"/>
              <a:pathLst>
                <a:path w="1103629" h="431800">
                  <a:moveTo>
                    <a:pt x="1103375" y="0"/>
                  </a:moveTo>
                  <a:lnTo>
                    <a:pt x="0" y="0"/>
                  </a:lnTo>
                  <a:lnTo>
                    <a:pt x="0" y="431291"/>
                  </a:lnTo>
                  <a:lnTo>
                    <a:pt x="1103375" y="431291"/>
                  </a:lnTo>
                  <a:lnTo>
                    <a:pt x="110337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44233" y="1341881"/>
              <a:ext cx="1103630" cy="431800"/>
            </a:xfrm>
            <a:custGeom>
              <a:avLst/>
              <a:gdLst/>
              <a:ahLst/>
              <a:cxnLst/>
              <a:rect l="l" t="t" r="r" b="b"/>
              <a:pathLst>
                <a:path w="1103629" h="431800">
                  <a:moveTo>
                    <a:pt x="0" y="431291"/>
                  </a:moveTo>
                  <a:lnTo>
                    <a:pt x="1103375" y="431291"/>
                  </a:lnTo>
                  <a:lnTo>
                    <a:pt x="1103375" y="0"/>
                  </a:lnTo>
                  <a:lnTo>
                    <a:pt x="0" y="0"/>
                  </a:lnTo>
                  <a:lnTo>
                    <a:pt x="0" y="431291"/>
                  </a:lnTo>
                  <a:close/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5354</Words>
  <Application>Microsoft Office PowerPoint</Application>
  <PresentationFormat>On-screen Show (4:3)</PresentationFormat>
  <Paragraphs>906</Paragraphs>
  <Slides>76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Slide 1</vt:lpstr>
      <vt:lpstr>Course Objectives</vt:lpstr>
      <vt:lpstr>Building Web Applications</vt:lpstr>
      <vt:lpstr>MVC Model 2 Architecture</vt:lpstr>
      <vt:lpstr>Spring Projects at a glance</vt:lpstr>
      <vt:lpstr>Introduction to the Spring Framework</vt:lpstr>
      <vt:lpstr>Introduction to the Spring Framework</vt:lpstr>
      <vt:lpstr>Spring Framework</vt:lpstr>
      <vt:lpstr>Spring Framework</vt:lpstr>
      <vt:lpstr>Spring Framework</vt:lpstr>
      <vt:lpstr>The Spring IoC Container</vt:lpstr>
      <vt:lpstr>Dependency Injection (DI)</vt:lpstr>
      <vt:lpstr>Constructor Injection Example</vt:lpstr>
      <vt:lpstr>Setter Injection Example</vt:lpstr>
      <vt:lpstr>Interface Injection Example</vt:lpstr>
      <vt:lpstr>Inversion of Control and Dependency Injection</vt:lpstr>
      <vt:lpstr>Inversion of Control and Dependency Injection</vt:lpstr>
      <vt:lpstr>Bean Factory and Application Context</vt:lpstr>
      <vt:lpstr>The Spring IoC container</vt:lpstr>
      <vt:lpstr>Java Bean Lifecycle</vt:lpstr>
      <vt:lpstr>Slide 21</vt:lpstr>
      <vt:lpstr>Bean Container : ApplicationContext</vt:lpstr>
      <vt:lpstr>Implementations of ApplicationContext</vt:lpstr>
      <vt:lpstr>Configuration Metadata</vt:lpstr>
      <vt:lpstr>XML-based configuration metadata</vt:lpstr>
      <vt:lpstr>Versionless XSD</vt:lpstr>
      <vt:lpstr>Sample Spring application using Maven build tool</vt:lpstr>
      <vt:lpstr>Instantiating a container</vt:lpstr>
      <vt:lpstr>Address and Person POJOs</vt:lpstr>
      <vt:lpstr>spring.xml</vt:lpstr>
      <vt:lpstr>Tester class</vt:lpstr>
      <vt:lpstr>Constructor Namespaces ( P’s and C’s)</vt:lpstr>
      <vt:lpstr>Bean Properties</vt:lpstr>
      <vt:lpstr>Bean Scope</vt:lpstr>
      <vt:lpstr>Bean Scopes</vt:lpstr>
      <vt:lpstr>The singleton scope</vt:lpstr>
      <vt:lpstr>Stateless and Stateful beans</vt:lpstr>
      <vt:lpstr>The prototype scope</vt:lpstr>
      <vt:lpstr>Bean Life Cycle</vt:lpstr>
      <vt:lpstr>Initialization Callbacks</vt:lpstr>
      <vt:lpstr>Destruction Callbacks</vt:lpstr>
      <vt:lpstr>Customizing beans with BeanPostProcessor</vt:lpstr>
      <vt:lpstr>Customizing beans with BeanPostProcessor</vt:lpstr>
      <vt:lpstr>Loading ResourceBundle by Spring IoC container</vt:lpstr>
      <vt:lpstr>Loading ResourceBundle by Spring IoC container</vt:lpstr>
      <vt:lpstr>Loading ResourceBundle by Spring IoC container</vt:lpstr>
      <vt:lpstr>Loading ResourceBundle by Spring IoC container</vt:lpstr>
      <vt:lpstr>Injecting collections</vt:lpstr>
      <vt:lpstr>Spring Configuration file</vt:lpstr>
      <vt:lpstr>Auto-Wiring Modes</vt:lpstr>
      <vt:lpstr>Spring bean autowire byType example</vt:lpstr>
      <vt:lpstr>Spring bean autowire byName example</vt:lpstr>
      <vt:lpstr>Spring Annotations</vt:lpstr>
      <vt:lpstr>Spring Annotations</vt:lpstr>
      <vt:lpstr>Spring Annotations</vt:lpstr>
      <vt:lpstr>Spring Annotations</vt:lpstr>
      <vt:lpstr>Spring Annotations</vt:lpstr>
      <vt:lpstr>Spring Annotations</vt:lpstr>
      <vt:lpstr>@Component Spring Annotation</vt:lpstr>
      <vt:lpstr>@Service, @Repository and @Component Annotations</vt:lpstr>
      <vt:lpstr>@Autowired Annotation</vt:lpstr>
      <vt:lpstr>@Scope Spring Annotation</vt:lpstr>
      <vt:lpstr>Spring Java Based Configuration</vt:lpstr>
      <vt:lpstr>Spring Java Based Configuration</vt:lpstr>
      <vt:lpstr>Java Based Configuration Example</vt:lpstr>
      <vt:lpstr>Java Based Configuration Example</vt:lpstr>
      <vt:lpstr>Configuration data</vt:lpstr>
      <vt:lpstr>Event Handling in Spring</vt:lpstr>
      <vt:lpstr>Standard Context Events</vt:lpstr>
      <vt:lpstr>Event Listener in Spring</vt:lpstr>
      <vt:lpstr>Event Listener in Spring</vt:lpstr>
      <vt:lpstr>Running the Application</vt:lpstr>
      <vt:lpstr>Custom Event</vt:lpstr>
      <vt:lpstr>Publisher</vt:lpstr>
      <vt:lpstr>Listener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</dc:creator>
  <cp:lastModifiedBy>admi</cp:lastModifiedBy>
  <cp:revision>7</cp:revision>
  <dcterms:created xsi:type="dcterms:W3CDTF">2021-06-25T02:27:23Z</dcterms:created>
  <dcterms:modified xsi:type="dcterms:W3CDTF">2021-06-26T07:00:51Z</dcterms:modified>
</cp:coreProperties>
</file>