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8" r:id="rId2"/>
    <p:sldId id="656" r:id="rId3"/>
    <p:sldId id="657" r:id="rId4"/>
    <p:sldId id="658" r:id="rId5"/>
    <p:sldId id="659" r:id="rId6"/>
    <p:sldId id="660" r:id="rId7"/>
    <p:sldId id="669" r:id="rId8"/>
    <p:sldId id="654" r:id="rId9"/>
    <p:sldId id="655" r:id="rId10"/>
    <p:sldId id="661" r:id="rId11"/>
    <p:sldId id="662" r:id="rId12"/>
    <p:sldId id="663" r:id="rId13"/>
    <p:sldId id="664" r:id="rId14"/>
    <p:sldId id="6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0178D-C6A7-4A2A-B0EA-2C1BDB248A1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153A-BD9D-48B4-A0CE-4F4DB0BB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the Grouping Selector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464050"/>
            <a:ext cx="5680075" cy="4933950"/>
          </a:xfrm>
        </p:spPr>
        <p:txBody>
          <a:bodyPr/>
          <a:lstStyle/>
          <a:p>
            <a:r>
              <a:rPr lang="en-IN" sz="1100" b="1" dirty="0">
                <a:latin typeface="Bookman Old Style" panose="02050604050505020204" pitchFamily="18" charset="0"/>
              </a:rPr>
              <a:t>Explain Multiple Style Sheets</a:t>
            </a:r>
          </a:p>
          <a:p>
            <a:endParaRPr lang="en-IN" sz="1100" dirty="0">
              <a:latin typeface="Bookman Old Style" panose="02050604050505020204" pitchFamily="18" charset="0"/>
            </a:endParaRPr>
          </a:p>
          <a:p>
            <a:r>
              <a:rPr lang="en-IN" sz="1100" dirty="0">
                <a:latin typeface="Bookman Old Style" panose="02050604050505020204" pitchFamily="18" charset="0"/>
              </a:rPr>
              <a:t>Example</a:t>
            </a:r>
          </a:p>
          <a:p>
            <a:r>
              <a:rPr lang="en-IN" sz="1100" dirty="0">
                <a:latin typeface="Bookman Old Style" panose="02050604050505020204" pitchFamily="18" charset="0"/>
              </a:rPr>
              <a:t>Assume that an external style sheet has the following style for the &lt;h1&gt; element:</a:t>
            </a:r>
          </a:p>
          <a:p>
            <a:r>
              <a:rPr lang="en-IN" sz="1100" dirty="0">
                <a:latin typeface="Bookman Old Style" panose="02050604050505020204" pitchFamily="18" charset="0"/>
              </a:rPr>
              <a:t>h1 {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    </a:t>
            </a:r>
            <a:r>
              <a:rPr lang="en-IN" sz="1100" dirty="0" err="1">
                <a:latin typeface="Bookman Old Style" panose="02050604050505020204" pitchFamily="18" charset="0"/>
              </a:rPr>
              <a:t>color</a:t>
            </a:r>
            <a:r>
              <a:rPr lang="en-IN" sz="1100" dirty="0">
                <a:latin typeface="Bookman Old Style" panose="02050604050505020204" pitchFamily="18" charset="0"/>
              </a:rPr>
              <a:t>: navy;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}</a:t>
            </a:r>
          </a:p>
          <a:p>
            <a:endParaRPr lang="en-IN" sz="1100" dirty="0">
              <a:latin typeface="Bookman Old Style" panose="02050604050505020204" pitchFamily="18" charset="0"/>
            </a:endParaRPr>
          </a:p>
          <a:p>
            <a:r>
              <a:rPr lang="en-IN" sz="1100" dirty="0">
                <a:latin typeface="Bookman Old Style" panose="02050604050505020204" pitchFamily="18" charset="0"/>
              </a:rPr>
              <a:t>then, assume that an internal style sheet also has the following style for the &lt;h1&gt; element:</a:t>
            </a:r>
          </a:p>
          <a:p>
            <a:r>
              <a:rPr lang="en-IN" sz="1100" dirty="0">
                <a:latin typeface="Bookman Old Style" panose="02050604050505020204" pitchFamily="18" charset="0"/>
              </a:rPr>
              <a:t>h1 {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    </a:t>
            </a:r>
            <a:r>
              <a:rPr lang="en-IN" sz="1100" dirty="0" err="1">
                <a:latin typeface="Bookman Old Style" panose="02050604050505020204" pitchFamily="18" charset="0"/>
              </a:rPr>
              <a:t>color</a:t>
            </a:r>
            <a:r>
              <a:rPr lang="en-IN" sz="1100" dirty="0">
                <a:latin typeface="Bookman Old Style" panose="02050604050505020204" pitchFamily="18" charset="0"/>
              </a:rPr>
              <a:t>: orange;    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}</a:t>
            </a:r>
          </a:p>
          <a:p>
            <a:endParaRPr lang="en-IN" sz="1100" dirty="0">
              <a:latin typeface="Bookman Old Style" panose="02050604050505020204" pitchFamily="18" charset="0"/>
            </a:endParaRPr>
          </a:p>
          <a:p>
            <a:r>
              <a:rPr lang="en-IN" sz="1100" dirty="0">
                <a:latin typeface="Bookman Old Style" panose="02050604050505020204" pitchFamily="18" charset="0"/>
              </a:rPr>
              <a:t>If the internal style is defined after the link to the external style sheet, then the &lt;h1&gt; element will be "orange“ and not “navy”:</a:t>
            </a:r>
          </a:p>
          <a:p>
            <a:r>
              <a:rPr lang="en-IN" sz="1100" dirty="0">
                <a:latin typeface="Bookman Old Style" panose="02050604050505020204" pitchFamily="18" charset="0"/>
              </a:rPr>
              <a:t>&lt;head&gt;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&lt;link </a:t>
            </a:r>
            <a:r>
              <a:rPr lang="en-IN" sz="1100" dirty="0" err="1">
                <a:latin typeface="Bookman Old Style" panose="02050604050505020204" pitchFamily="18" charset="0"/>
              </a:rPr>
              <a:t>rel</a:t>
            </a:r>
            <a:r>
              <a:rPr lang="en-IN" sz="1100" dirty="0">
                <a:latin typeface="Bookman Old Style" panose="02050604050505020204" pitchFamily="18" charset="0"/>
              </a:rPr>
              <a:t>="stylesheet" type="text/</a:t>
            </a:r>
            <a:r>
              <a:rPr lang="en-IN" sz="1100" dirty="0" err="1">
                <a:latin typeface="Bookman Old Style" panose="02050604050505020204" pitchFamily="18" charset="0"/>
              </a:rPr>
              <a:t>css</a:t>
            </a:r>
            <a:r>
              <a:rPr lang="en-IN" sz="1100" dirty="0">
                <a:latin typeface="Bookman Old Style" panose="02050604050505020204" pitchFamily="18" charset="0"/>
              </a:rPr>
              <a:t>" </a:t>
            </a:r>
            <a:r>
              <a:rPr lang="en-IN" sz="1100" dirty="0" err="1">
                <a:latin typeface="Bookman Old Style" panose="02050604050505020204" pitchFamily="18" charset="0"/>
              </a:rPr>
              <a:t>href</a:t>
            </a:r>
            <a:r>
              <a:rPr lang="en-IN" sz="1100" dirty="0">
                <a:latin typeface="Bookman Old Style" panose="02050604050505020204" pitchFamily="18" charset="0"/>
              </a:rPr>
              <a:t>="mystyle.css"&gt;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&lt;style&gt;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h1 {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    </a:t>
            </a:r>
            <a:r>
              <a:rPr lang="en-IN" sz="1100" dirty="0" err="1">
                <a:latin typeface="Bookman Old Style" panose="02050604050505020204" pitchFamily="18" charset="0"/>
              </a:rPr>
              <a:t>color</a:t>
            </a:r>
            <a:r>
              <a:rPr lang="en-IN" sz="1100" dirty="0">
                <a:latin typeface="Bookman Old Style" panose="02050604050505020204" pitchFamily="18" charset="0"/>
              </a:rPr>
              <a:t>: orange;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}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&lt;/style&gt;</a:t>
            </a:r>
            <a:br>
              <a:rPr lang="en-IN" sz="1100" dirty="0">
                <a:latin typeface="Bookman Old Style" panose="02050604050505020204" pitchFamily="18" charset="0"/>
              </a:rPr>
            </a:br>
            <a:r>
              <a:rPr lang="en-IN" sz="1100" dirty="0">
                <a:latin typeface="Bookman Old Style" panose="02050604050505020204" pitchFamily="18" charset="0"/>
              </a:rPr>
              <a:t>&lt;/head&gt;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907" indent="-294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8319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646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974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2301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3629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4956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6284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767-6496-42F9-AB55-D155F4DB9525}" type="slidenum">
              <a:rPr lang="en-US" altLang="en-US">
                <a:solidFill>
                  <a:prstClr val="black"/>
                </a:solidFill>
              </a:rPr>
              <a:pPr eaLnBrk="1" hangingPunct="1"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907" indent="-294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8319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646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974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2301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3629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4956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6284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767-6496-42F9-AB55-D155F4DB9525}" type="slidenum">
              <a:rPr lang="en-US" altLang="en-US">
                <a:solidFill>
                  <a:prstClr val="black"/>
                </a:solidFill>
              </a:rPr>
              <a:pPr eaLnBrk="1" hangingPunct="1"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“form-group” and “form-control”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47201-DF54-46B2-990E-CADEF99352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0E5D-D60B-4F8C-9961-9B4B87D4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6995-1E55-4BB7-850E-9345FAA5C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45A1-0053-4F43-82A2-5E4AAAC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46D3-58B4-487D-9C02-7C9EA483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2E4A-1EC0-455F-B02E-DAE19B5A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36E7-EFDE-41F5-B1EB-FC408AD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826DE-C656-4156-9BF8-DD4A2B4A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B217-9045-4480-949D-1450406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A1B3-9827-47A9-B59A-FAABA01F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5F0C-ED50-4418-BFDA-DDD2DC59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D8DA1-4490-4749-8DF3-D3ED612A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4A738-F206-4B8A-8200-D89BCD64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F73E-BB23-448F-8540-D63C0FC8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4D5D-80A8-4180-BA46-F6A9692D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D864-5DCB-450C-8EFA-06FEAAE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4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6B4E-29D1-415F-8B17-5E2DAD2E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362F-BA2F-470D-A7E3-1CDA3B97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A514-C305-4884-9C53-AD57D962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4487-DF99-4181-A05F-BA8782C2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7C2D-5D72-443C-8137-987C1E2A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599F-AB06-48CE-A1E4-32DE8E9B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25D0-BBF3-4D63-9D80-E76F48AE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DDBF-1308-4417-9857-93AF57B5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6B5C-6F99-4A43-B946-7FDAE732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499D-BA39-4217-8D2D-C8FBCE2F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39EC-EF2D-4B69-BE16-52B835BE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F0E4-12FC-467B-B4CB-F750F1B57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FFAF7-BB8F-4E67-A0CF-E221FB45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A17A-EA16-4C7A-A52B-505596EB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7E3F-8F29-4F77-99D4-66E51C2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B2AA-13FE-4760-9C2F-CDD238CA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0077-034E-4996-A2F9-DDF89D27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FCDC-4C91-4801-8DFF-40DAEAB7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481B-EB92-4846-8386-6AAC7852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1F0F-9A6B-4030-AEE0-F87C963FD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19528-C78B-4C74-A9DB-AD323ED6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F7082-F131-40EE-AF69-95638EDC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6F00D-AB76-44C3-B9D1-87D8BD27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7DC88-36C8-4DC0-A3F9-FC294DD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EB9A-C465-46F7-8667-5A2517B6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764C3-543F-4F03-931A-68114B84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839E1-DC61-4360-88B2-72CA6B7C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88D4-1076-41F6-B168-105B37E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4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B94AE-12C3-4C95-9065-1A11AE0F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0A2D-3264-4B8B-B0B0-1587281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EAD5D-61A0-40CC-9175-199DBBD7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66D9-6D6C-4DF4-97E2-C894E2D6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1770-1802-4F0D-A5B5-24A7B44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33CC1-5274-4E49-BFB9-99DB6CE9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F9A3-345A-43FA-9CCF-438C1C3C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2C5B-68D7-493B-A24F-ABB55FB3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8E45-4016-43F0-AD89-70598614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46A5-3C80-4D6F-A937-E0DC67CA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04D59-9CFF-484B-84C8-4B34266E4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F4685-AB8C-4BEE-B5BA-E1CCE97B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F94B-2441-41AD-9D4A-1A4EFB6F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31847-6001-4623-84BD-E316B54B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12F0-B16C-474D-9CF6-3992F82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3D0D-6892-4A79-8474-1DC371EC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F57F-C1AC-4A72-B186-27CC8CFA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7D44-71AD-4EE6-A375-9C6594FD5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21A9-03E5-4F53-A58B-37D2FD07EF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10E8-DAF0-4521-BE81-471C6061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3926-A195-4871-A844-BA10D1C8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FDE0-1BC6-4037-BB09-FFF39F83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2316540"/>
            <a:ext cx="358140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CSS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7010400" y="1524000"/>
            <a:ext cx="1676400" cy="1143000"/>
          </a:xfrm>
          <a:prstGeom prst="wedgeEllipseCallout">
            <a:avLst>
              <a:gd name="adj1" fmla="val -43501"/>
              <a:gd name="adj2" fmla="val 552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27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1" y="9906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4" name="TextBox 3"/>
          <p:cNvSpPr txBox="1"/>
          <p:nvPr/>
        </p:nvSpPr>
        <p:spPr>
          <a:xfrm>
            <a:off x="2895601" y="990601"/>
            <a:ext cx="64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GRID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676400"/>
            <a:ext cx="76962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ookman Old Style" panose="02050604050505020204" pitchFamily="18" charset="0"/>
              </a:rPr>
              <a:t>Bootstrap’s grid system allows </a:t>
            </a:r>
            <a:r>
              <a:rPr lang="en-IN" sz="1400" b="1" dirty="0">
                <a:latin typeface="Bookman Old Style" panose="02050604050505020204" pitchFamily="18" charset="0"/>
              </a:rPr>
              <a:t>12 columns </a:t>
            </a:r>
            <a:r>
              <a:rPr lang="en-IN" sz="1400" dirty="0">
                <a:latin typeface="Bookman Old Style" panose="02050604050505020204" pitchFamily="18" charset="0"/>
              </a:rPr>
              <a:t>across the page.</a:t>
            </a:r>
          </a:p>
          <a:p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The grid system has 4 classes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Bookman Old Style" panose="02050604050505020204" pitchFamily="18" charset="0"/>
              </a:rPr>
              <a:t>xs</a:t>
            </a:r>
            <a:r>
              <a:rPr lang="en-IN" sz="1400" dirty="0">
                <a:latin typeface="Bookman Old Style" panose="02050604050505020204" pitchFamily="18" charset="0"/>
              </a:rPr>
              <a:t> (for phones)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Bookman Old Style" panose="02050604050505020204" pitchFamily="18" charset="0"/>
              </a:rPr>
              <a:t>sm</a:t>
            </a:r>
            <a:r>
              <a:rPr lang="en-IN" sz="1400" dirty="0">
                <a:latin typeface="Bookman Old Style" panose="02050604050505020204" pitchFamily="18" charset="0"/>
              </a:rPr>
              <a:t> (for tablets)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Bookman Old Style" panose="02050604050505020204" pitchFamily="18" charset="0"/>
              </a:rPr>
              <a:t>md (for small laptops)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Bookman Old Style" panose="02050604050505020204" pitchFamily="18" charset="0"/>
              </a:rPr>
              <a:t>lg</a:t>
            </a:r>
            <a:r>
              <a:rPr lang="en-IN" sz="1400" dirty="0">
                <a:latin typeface="Bookman Old Style" panose="02050604050505020204" pitchFamily="18" charset="0"/>
              </a:rPr>
              <a:t> (for laptops and desktops)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Basic structure of Bootstrap grid :</a:t>
            </a:r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IN" sz="1400" dirty="0">
                <a:latin typeface="+mj-lt"/>
              </a:rPr>
              <a:t>&lt;div class="row"&gt;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 &lt;div class="col-*-*"&gt;&lt;/div&gt;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 &lt;div class="col-*-*"&gt;&lt;/div&gt;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&lt;div class="row"&gt;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 &lt;div class="col-*-*"&gt;&lt;/div&gt;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 &lt;div class="col-*-*"&gt;&lt;/div&gt;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 &lt;div class="col-*-*"&gt;&lt;/div&gt;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&lt;/div&gt;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&lt;div class="row"&gt;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  ...</a:t>
            </a:r>
            <a:br>
              <a:rPr lang="en-IN" sz="1400" dirty="0">
                <a:latin typeface="+mj-lt"/>
              </a:rPr>
            </a:br>
            <a:r>
              <a:rPr lang="en-IN" sz="1400" dirty="0">
                <a:latin typeface="+mj-lt"/>
              </a:rPr>
              <a:t>&lt;/div&gt;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47244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953000" y="4728359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C00CC"/>
                </a:solidFill>
              </a:rPr>
              <a:t>Add the desired number of columns but it should always add up to 12 for each row</a:t>
            </a:r>
          </a:p>
        </p:txBody>
      </p:sp>
    </p:spTree>
    <p:extLst>
      <p:ext uri="{BB962C8B-B14F-4D97-AF65-F5344CB8AC3E}">
        <p14:creationId xmlns:p14="http://schemas.microsoft.com/office/powerpoint/2010/main" val="164227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1" y="8382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2895601" y="838201"/>
            <a:ext cx="64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BUTTON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676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47901" y="1447800"/>
          <a:ext cx="7772398" cy="47504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effectLst/>
                          <a:latin typeface="Bookman Old Style" panose="02050604050505020204" pitchFamily="18" charset="0"/>
                        </a:rPr>
                        <a:t>Class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effectLst/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effectLst/>
                          <a:latin typeface="Bookman Old Style" panose="02050604050505020204" pitchFamily="18" charset="0"/>
                        </a:rPr>
                        <a:t>Example</a:t>
                      </a: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.</a:t>
                      </a:r>
                      <a:r>
                        <a:rPr lang="en-IN" sz="1100" dirty="0" err="1">
                          <a:effectLst/>
                        </a:rPr>
                        <a:t>btn</a:t>
                      </a:r>
                      <a:endParaRPr lang="en-IN" sz="1100" dirty="0">
                        <a:effectLst/>
                      </a:endParaRP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Adds basic styling to any button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.</a:t>
                      </a:r>
                      <a:r>
                        <a:rPr lang="en-IN" sz="1100" dirty="0" err="1">
                          <a:effectLst/>
                        </a:rPr>
                        <a:t>btn</a:t>
                      </a:r>
                      <a:r>
                        <a:rPr lang="en-IN" sz="1100" dirty="0">
                          <a:effectLst/>
                        </a:rPr>
                        <a:t>-default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Indicates a default/standard button</a:t>
                      </a:r>
                      <a:endParaRPr lang="en-IN" sz="1100" dirty="0">
                        <a:effectLst/>
                      </a:endParaRP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.</a:t>
                      </a:r>
                      <a:r>
                        <a:rPr lang="en-IN" sz="1100" dirty="0" err="1">
                          <a:effectLst/>
                        </a:rPr>
                        <a:t>btn</a:t>
                      </a:r>
                      <a:r>
                        <a:rPr lang="en-IN" sz="1100" dirty="0">
                          <a:effectLst/>
                        </a:rPr>
                        <a:t>-primary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Provides extra visual weight and identifies the primary action in a set of buttons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.btn-success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Indicates a successful or positive action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.btn-info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Contextual button for informational alert messages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.btn-warning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Indicates caution should be taken with this action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.btn-danger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Indicates a dangerous or potentially negative action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.btn-link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a button look like a link (will still have button </a:t>
                      </a:r>
                      <a:r>
                        <a:rPr lang="en-IN" sz="1100" dirty="0" err="1">
                          <a:effectLst/>
                        </a:rPr>
                        <a:t>behavior</a:t>
                      </a:r>
                      <a:r>
                        <a:rPr lang="en-IN" sz="1100" dirty="0">
                          <a:effectLst/>
                        </a:rPr>
                        <a:t>)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.btn-lg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a large button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.btn-sm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a small button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.btn-xs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an extra small button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.btn-block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a block-level button (spans the full width of the parent element)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.active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the button appear pressed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.disabled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Makes the button disabled</a:t>
                      </a: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43519" marR="43519" marT="43519" marB="4351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70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.navbar-btn</a:t>
                      </a:r>
                    </a:p>
                  </a:txBody>
                  <a:tcPr marL="87038" marR="43519" marT="43519" marB="435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Vertically aligns a button inside a </a:t>
                      </a:r>
                      <a:r>
                        <a:rPr lang="en-IN" sz="1100" dirty="0" err="1">
                          <a:effectLst/>
                        </a:rPr>
                        <a:t>navbar</a:t>
                      </a:r>
                      <a:endParaRPr lang="en-IN" sz="1100" dirty="0">
                        <a:effectLst/>
                      </a:endParaRPr>
                    </a:p>
                  </a:txBody>
                  <a:tcPr marL="43519" marR="43519" marT="43519" marB="43519"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52223" marR="52223" marT="26111" marB="2611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1786354"/>
            <a:ext cx="962025" cy="19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82" y="2095670"/>
            <a:ext cx="681718" cy="1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178" y="2340121"/>
            <a:ext cx="671822" cy="25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2635333"/>
            <a:ext cx="6667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2971801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283032"/>
            <a:ext cx="685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33156"/>
            <a:ext cx="700645" cy="20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843578"/>
            <a:ext cx="700645" cy="2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4143352"/>
            <a:ext cx="1190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481637"/>
            <a:ext cx="685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4800601"/>
            <a:ext cx="9810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5105401"/>
            <a:ext cx="1485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5374636"/>
            <a:ext cx="1333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5715001"/>
            <a:ext cx="1438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5943601"/>
            <a:ext cx="10096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2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676401"/>
            <a:ext cx="5638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&lt;div class="container"&gt;</a:t>
            </a:r>
          </a:p>
          <a:p>
            <a:r>
              <a:rPr lang="en-IN" sz="1400" dirty="0"/>
              <a:t>  &lt;h2&gt;Login&lt;/h2&gt;</a:t>
            </a:r>
          </a:p>
          <a:p>
            <a:r>
              <a:rPr lang="en-IN" sz="1400" dirty="0"/>
              <a:t>  &lt;form&gt;</a:t>
            </a:r>
          </a:p>
          <a:p>
            <a:r>
              <a:rPr lang="en-IN" sz="1400" dirty="0"/>
              <a:t>    &lt;div class="</a:t>
            </a:r>
            <a:r>
              <a:rPr lang="en-IN" sz="1400" b="1" dirty="0"/>
              <a:t>form-group</a:t>
            </a:r>
            <a:r>
              <a:rPr lang="en-IN" sz="1400" dirty="0"/>
              <a:t>"&gt;</a:t>
            </a:r>
          </a:p>
          <a:p>
            <a:r>
              <a:rPr lang="en-IN" sz="1400" dirty="0"/>
              <a:t>      &lt;label for="email"&gt;Username:&lt;/label&gt;</a:t>
            </a:r>
          </a:p>
          <a:p>
            <a:r>
              <a:rPr lang="en-IN" sz="1400" dirty="0"/>
              <a:t>      &lt;input type=“username" class="</a:t>
            </a:r>
            <a:r>
              <a:rPr lang="en-IN" sz="1400" b="1" dirty="0"/>
              <a:t>form-control</a:t>
            </a:r>
            <a:r>
              <a:rPr lang="en-IN" sz="1400" dirty="0"/>
              <a:t>" id=“username" 	placeholder="Enter username"&gt;</a:t>
            </a:r>
          </a:p>
          <a:p>
            <a:r>
              <a:rPr lang="en-IN" sz="1400" dirty="0"/>
              <a:t>    &lt;/div&gt;</a:t>
            </a:r>
          </a:p>
          <a:p>
            <a:r>
              <a:rPr lang="en-IN" sz="1400" dirty="0"/>
              <a:t>    &lt;div class="</a:t>
            </a:r>
            <a:r>
              <a:rPr lang="en-IN" sz="1400" b="1" dirty="0"/>
              <a:t>form-group</a:t>
            </a:r>
            <a:r>
              <a:rPr lang="en-IN" sz="1400" dirty="0"/>
              <a:t>"&gt;</a:t>
            </a:r>
          </a:p>
          <a:p>
            <a:r>
              <a:rPr lang="en-IN" sz="1400" dirty="0"/>
              <a:t>      &lt;label for="</a:t>
            </a:r>
            <a:r>
              <a:rPr lang="en-IN" sz="1400" dirty="0" err="1"/>
              <a:t>pwd</a:t>
            </a:r>
            <a:r>
              <a:rPr lang="en-IN" sz="1400" dirty="0"/>
              <a:t>"&gt;Password:&lt;/label&gt;</a:t>
            </a:r>
          </a:p>
          <a:p>
            <a:r>
              <a:rPr lang="en-IN" sz="1400" dirty="0"/>
              <a:t>      &lt;input type="password" class="</a:t>
            </a:r>
            <a:r>
              <a:rPr lang="en-IN" sz="1400" b="1" dirty="0"/>
              <a:t>form-control</a:t>
            </a:r>
            <a:r>
              <a:rPr lang="en-IN" sz="1400" dirty="0"/>
              <a:t>" id="</a:t>
            </a:r>
            <a:r>
              <a:rPr lang="en-IN" sz="1400" dirty="0" err="1"/>
              <a:t>pwd</a:t>
            </a:r>
            <a:r>
              <a:rPr lang="en-IN" sz="1400" dirty="0"/>
              <a:t>" 	placeholder="Enter password"&gt;</a:t>
            </a:r>
          </a:p>
          <a:p>
            <a:r>
              <a:rPr lang="en-IN" sz="1400" dirty="0"/>
              <a:t>    &lt;/div&gt;</a:t>
            </a:r>
          </a:p>
          <a:p>
            <a:r>
              <a:rPr lang="en-IN" sz="1400" dirty="0"/>
              <a:t>    &lt;div class="checkbox"&gt;</a:t>
            </a:r>
          </a:p>
          <a:p>
            <a:r>
              <a:rPr lang="en-IN" sz="1400" dirty="0"/>
              <a:t>      &lt;label&gt;&lt;input type="checkbox"&gt; Remember me&lt;/label&gt;</a:t>
            </a:r>
          </a:p>
          <a:p>
            <a:r>
              <a:rPr lang="en-IN" sz="1400" dirty="0"/>
              <a:t>    &lt;/div&gt;</a:t>
            </a:r>
          </a:p>
          <a:p>
            <a:r>
              <a:rPr lang="en-IN" sz="1400" dirty="0"/>
              <a:t>    &lt;button type="submit" class="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-default"&gt;Submit&lt;/button&gt;</a:t>
            </a:r>
          </a:p>
          <a:p>
            <a:r>
              <a:rPr lang="en-IN" sz="1400" dirty="0"/>
              <a:t>  &lt;/form&gt;</a:t>
            </a:r>
          </a:p>
          <a:p>
            <a:r>
              <a:rPr lang="en-IN" sz="1400" dirty="0"/>
              <a:t>&lt;/div&gt;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1" y="1600200"/>
            <a:ext cx="4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7" y="1843202"/>
            <a:ext cx="3038475" cy="3508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819401" y="909936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7" name="TextBox 6"/>
          <p:cNvSpPr txBox="1"/>
          <p:nvPr/>
        </p:nvSpPr>
        <p:spPr>
          <a:xfrm>
            <a:off x="2895601" y="909936"/>
            <a:ext cx="64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1399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1" y="909936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2895601" y="909936"/>
            <a:ext cx="64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&lt;</a:t>
            </a:r>
            <a:r>
              <a:rPr lang="en-IN" sz="2400" b="1" dirty="0" err="1">
                <a:solidFill>
                  <a:schemeClr val="bg1"/>
                </a:solidFill>
              </a:rPr>
              <a:t>img</a:t>
            </a:r>
            <a:r>
              <a:rPr lang="en-IN" sz="2400" b="1" dirty="0">
                <a:solidFill>
                  <a:schemeClr val="bg1"/>
                </a:solidFill>
              </a:rPr>
              <a:t>&gt;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752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classes below can be used to style any image: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99" y="2362200"/>
            <a:ext cx="7877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1" y="5105401"/>
            <a:ext cx="7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: </a:t>
            </a:r>
          </a:p>
          <a:p>
            <a:r>
              <a:rPr lang="en-IN" dirty="0"/>
              <a:t>	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=“image.jpg" class="</a:t>
            </a:r>
            <a:r>
              <a:rPr lang="en-IN" dirty="0" err="1"/>
              <a:t>img</a:t>
            </a:r>
            <a:r>
              <a:rPr lang="en-IN" dirty="0"/>
              <a:t>-responsive" alt=“My Image"&gt;</a:t>
            </a:r>
          </a:p>
        </p:txBody>
      </p:sp>
    </p:spTree>
    <p:extLst>
      <p:ext uri="{BB962C8B-B14F-4D97-AF65-F5344CB8AC3E}">
        <p14:creationId xmlns:p14="http://schemas.microsoft.com/office/powerpoint/2010/main" val="46677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648200" y="2819400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Trebuchet M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10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19401" y="931189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/>
          <p:cNvSpPr txBox="1"/>
          <p:nvPr/>
        </p:nvSpPr>
        <p:spPr>
          <a:xfrm>
            <a:off x="3352800" y="9144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CSS?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6197" y="1564244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&lt;!DOCTYPE html&gt;</a:t>
            </a:r>
          </a:p>
          <a:p>
            <a:r>
              <a:rPr lang="en-IN" sz="1200" dirty="0"/>
              <a:t>&lt;html&gt;</a:t>
            </a:r>
          </a:p>
          <a:p>
            <a:r>
              <a:rPr lang="en-IN" sz="1200" dirty="0"/>
              <a:t>&lt;head&gt;</a:t>
            </a:r>
          </a:p>
          <a:p>
            <a:r>
              <a:rPr lang="en-IN" sz="1200" dirty="0"/>
              <a:t>&lt;style&gt;</a:t>
            </a:r>
          </a:p>
          <a:p>
            <a:r>
              <a:rPr lang="en-IN" sz="1200" dirty="0"/>
              <a:t>body {</a:t>
            </a:r>
          </a:p>
          <a:p>
            <a:r>
              <a:rPr lang="en-IN" sz="1200" dirty="0"/>
              <a:t>    background-</a:t>
            </a:r>
            <a:r>
              <a:rPr lang="en-IN" sz="1200" dirty="0" err="1"/>
              <a:t>color</a:t>
            </a:r>
            <a:r>
              <a:rPr lang="en-IN" sz="1200" dirty="0"/>
              <a:t>: </a:t>
            </a:r>
            <a:r>
              <a:rPr lang="en-IN" sz="1200" dirty="0" err="1"/>
              <a:t>lightgreen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h1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color</a:t>
            </a:r>
            <a:r>
              <a:rPr lang="en-IN" sz="1200" dirty="0"/>
              <a:t>: red;</a:t>
            </a:r>
          </a:p>
          <a:p>
            <a:r>
              <a:rPr lang="en-IN" sz="1200" dirty="0"/>
              <a:t>  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p {</a:t>
            </a:r>
          </a:p>
          <a:p>
            <a:r>
              <a:rPr lang="en-IN" sz="1200" dirty="0"/>
              <a:t>    font-family: </a:t>
            </a:r>
            <a:r>
              <a:rPr lang="en-IN" sz="1200" dirty="0" err="1"/>
              <a:t>verdana</a:t>
            </a:r>
            <a:r>
              <a:rPr lang="en-IN" sz="1200" dirty="0"/>
              <a:t>;</a:t>
            </a:r>
          </a:p>
          <a:p>
            <a:r>
              <a:rPr lang="en-IN" sz="1200" dirty="0"/>
              <a:t>    font-size: 50px;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&lt;/style&gt;</a:t>
            </a:r>
          </a:p>
          <a:p>
            <a:r>
              <a:rPr lang="en-IN" sz="1200" dirty="0"/>
              <a:t>&lt;/head&gt;</a:t>
            </a:r>
          </a:p>
          <a:p>
            <a:r>
              <a:rPr lang="en-IN" sz="1200" dirty="0"/>
              <a:t>&lt;body&gt;</a:t>
            </a:r>
          </a:p>
          <a:p>
            <a:r>
              <a:rPr lang="en-IN" sz="1200" dirty="0"/>
              <a:t>&lt;h1&gt;First CSS Example&lt;/h1&gt;</a:t>
            </a:r>
          </a:p>
          <a:p>
            <a:r>
              <a:rPr lang="en-IN" sz="1200" dirty="0"/>
              <a:t>&lt;p&gt; My Name is Ram &lt;/p&gt;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133600"/>
            <a:ext cx="3769303" cy="39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Brace 10"/>
          <p:cNvSpPr/>
          <p:nvPr/>
        </p:nvSpPr>
        <p:spPr>
          <a:xfrm>
            <a:off x="4267200" y="2362200"/>
            <a:ext cx="2286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562104" y="23723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provide background colour to the page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791197" y="3124200"/>
            <a:ext cx="228600" cy="702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114800" y="31242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provide colour and alignment to the heading of the page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791197" y="4038600"/>
            <a:ext cx="228600" cy="642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232564" y="3990468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provide colour and size to the content of the page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2514600"/>
            <a:ext cx="1905000" cy="96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3600" y="3493532"/>
            <a:ext cx="8763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1" y="3974724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352800" y="395793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CSS?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4729372"/>
            <a:ext cx="6781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CSS stands for Cascading Style Sheets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CSS is a style sheet language used to make webpages more presentable which are written using HTML elements.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19401" y="931189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7" name="TextBox 6"/>
          <p:cNvSpPr txBox="1"/>
          <p:nvPr/>
        </p:nvSpPr>
        <p:spPr>
          <a:xfrm>
            <a:off x="3352800" y="9144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CSS?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676401"/>
            <a:ext cx="6781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HTML is used to create content of a web page whereas CSS is used to give designs to those content of the web page.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CSS provides presentation to different types of devices irrespective of the screen size.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Redesign your website easily and quickly.</a:t>
            </a:r>
          </a:p>
        </p:txBody>
      </p:sp>
    </p:spTree>
    <p:extLst>
      <p:ext uri="{BB962C8B-B14F-4D97-AF65-F5344CB8AC3E}">
        <p14:creationId xmlns:p14="http://schemas.microsoft.com/office/powerpoint/2010/main" val="35246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19401" y="931189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352800" y="9144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CSS SYNTAX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524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CSS Syntax </a:t>
            </a:r>
            <a:r>
              <a:rPr lang="en-IN" dirty="0">
                <a:latin typeface="Bookman Old Style" panose="02050604050505020204" pitchFamily="18" charset="0"/>
              </a:rPr>
              <a:t>consist of following two parts:</a:t>
            </a:r>
          </a:p>
          <a:p>
            <a:endParaRPr lang="en-IN" b="1" dirty="0"/>
          </a:p>
          <a:p>
            <a:pPr lvl="2"/>
            <a:r>
              <a:rPr lang="en-IN" b="1" dirty="0"/>
              <a:t>	</a:t>
            </a:r>
            <a:r>
              <a:rPr lang="en-IN" b="1" dirty="0">
                <a:latin typeface="Bookman Old Style" panose="02050604050505020204" pitchFamily="18" charset="0"/>
              </a:rPr>
              <a:t>h1 {</a:t>
            </a:r>
          </a:p>
          <a:p>
            <a:pPr lvl="2"/>
            <a:r>
              <a:rPr lang="en-IN" b="1" dirty="0">
                <a:latin typeface="Bookman Old Style" panose="02050604050505020204" pitchFamily="18" charset="0"/>
              </a:rPr>
              <a:t>    		</a:t>
            </a:r>
            <a:r>
              <a:rPr lang="en-IN" b="1" dirty="0" err="1">
                <a:latin typeface="Bookman Old Style" panose="02050604050505020204" pitchFamily="18" charset="0"/>
              </a:rPr>
              <a:t>color</a:t>
            </a:r>
            <a:r>
              <a:rPr lang="en-IN" b="1" dirty="0">
                <a:latin typeface="Bookman Old Style" panose="02050604050505020204" pitchFamily="18" charset="0"/>
              </a:rPr>
              <a:t>: red;</a:t>
            </a:r>
          </a:p>
          <a:p>
            <a:pPr lvl="2"/>
            <a:r>
              <a:rPr lang="en-IN" b="1" dirty="0">
                <a:latin typeface="Bookman Old Style" panose="02050604050505020204" pitchFamily="18" charset="0"/>
              </a:rPr>
              <a:t>		text-align: </a:t>
            </a:r>
            <a:r>
              <a:rPr lang="en-IN" b="1" dirty="0" err="1">
                <a:latin typeface="Bookman Old Style" panose="02050604050505020204" pitchFamily="18" charset="0"/>
              </a:rPr>
              <a:t>center</a:t>
            </a:r>
            <a:r>
              <a:rPr lang="en-IN" b="1" dirty="0">
                <a:latin typeface="Bookman Old Style" panose="02050604050505020204" pitchFamily="18" charset="0"/>
              </a:rPr>
              <a:t>;</a:t>
            </a:r>
          </a:p>
          <a:p>
            <a:pPr lvl="2"/>
            <a:r>
              <a:rPr lang="en-IN" b="1" dirty="0">
                <a:latin typeface="Bookman Old Style" panose="02050604050505020204" pitchFamily="18" charset="0"/>
              </a:rPr>
              <a:t>	     }</a:t>
            </a:r>
          </a:p>
          <a:p>
            <a:pPr lvl="2"/>
            <a:endParaRPr lang="en-IN" b="1" dirty="0"/>
          </a:p>
          <a:p>
            <a:r>
              <a:rPr lang="en-IN" b="1" dirty="0">
                <a:latin typeface="Bookman Old Style" panose="02050604050505020204" pitchFamily="18" charset="0"/>
              </a:rPr>
              <a:t>Declaration </a:t>
            </a:r>
            <a:r>
              <a:rPr lang="en-IN" dirty="0">
                <a:latin typeface="Bookman Old Style" panose="02050604050505020204" pitchFamily="18" charset="0"/>
              </a:rPr>
              <a:t>consist of two parts :</a:t>
            </a:r>
          </a:p>
          <a:p>
            <a:r>
              <a:rPr lang="en-IN" b="1" dirty="0"/>
              <a:t> 		 </a:t>
            </a:r>
            <a:r>
              <a:rPr lang="en-IN" b="1" dirty="0" err="1"/>
              <a:t>color</a:t>
            </a:r>
            <a:r>
              <a:rPr lang="en-IN" b="1" dirty="0"/>
              <a:t>: red;</a:t>
            </a:r>
          </a:p>
          <a:p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261920"/>
            <a:ext cx="12192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SELECTOR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2261919"/>
            <a:ext cx="685800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7048500" y="2261920"/>
            <a:ext cx="114300" cy="5934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924800" y="2332104"/>
            <a:ext cx="16002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DECLARATION 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62800" y="2502559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3959424"/>
            <a:ext cx="12192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PROPERTY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3959424"/>
            <a:ext cx="9144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VALUE</a:t>
            </a: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4114800" y="3733801"/>
            <a:ext cx="2286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29200" y="3733800"/>
            <a:ext cx="228600" cy="22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9800" y="4648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b="1" kern="0" dirty="0">
                <a:solidFill>
                  <a:prstClr val="black"/>
                </a:solidFill>
                <a:latin typeface="Bookman Old Style" pitchFamily="18" charset="0"/>
              </a:rPr>
              <a:t>SELECTOR </a:t>
            </a: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points to HTML element for which you want style</a:t>
            </a:r>
            <a:endParaRPr lang="en-US" b="1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Each </a:t>
            </a:r>
            <a:r>
              <a:rPr lang="en-US" b="1" kern="0" dirty="0">
                <a:solidFill>
                  <a:prstClr val="black"/>
                </a:solidFill>
                <a:latin typeface="Bookman Old Style" pitchFamily="18" charset="0"/>
              </a:rPr>
              <a:t>DECELARATION BLOCK </a:t>
            </a: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consists of more than one declaration separated by a semicolon (;).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Each declaration consist of property and value pair.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3201" y="931189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352800" y="9144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CSS SELECTOR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600200"/>
            <a:ext cx="838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ookman Old Style" panose="02050604050505020204" pitchFamily="18" charset="0"/>
              </a:rPr>
              <a:t>Used to find HTML elements based on their name, id, class, attribute and more.</a:t>
            </a:r>
          </a:p>
          <a:p>
            <a:endParaRPr lang="en-IN" sz="1400" dirty="0"/>
          </a:p>
          <a:p>
            <a:r>
              <a:rPr lang="en-IN" sz="1400" b="1" dirty="0"/>
              <a:t>1. The element Selector : </a:t>
            </a:r>
            <a:endParaRPr lang="en-IN" sz="1400" dirty="0"/>
          </a:p>
          <a:p>
            <a:pPr lvl="1"/>
            <a:r>
              <a:rPr lang="en-IN" sz="1400" dirty="0"/>
              <a:t>p {</a:t>
            </a:r>
          </a:p>
          <a:p>
            <a:pPr lvl="1"/>
            <a:r>
              <a:rPr lang="en-IN" sz="1400" dirty="0"/>
              <a:t>    	text-align: </a:t>
            </a:r>
            <a:r>
              <a:rPr lang="en-IN" sz="1400" dirty="0" err="1"/>
              <a:t>center</a:t>
            </a:r>
            <a:r>
              <a:rPr lang="en-IN" sz="1400" dirty="0"/>
              <a:t>;</a:t>
            </a:r>
          </a:p>
          <a:p>
            <a:pPr lvl="1"/>
            <a:r>
              <a:rPr lang="en-IN" sz="1400" dirty="0"/>
              <a:t>   } </a:t>
            </a:r>
          </a:p>
          <a:p>
            <a:pPr lvl="1"/>
            <a:r>
              <a:rPr lang="en-IN" sz="1400" dirty="0"/>
              <a:t>&lt;p id="para1"&gt;How are you?&lt;/p&gt; /* Here the selection is based on element </a:t>
            </a:r>
            <a:r>
              <a:rPr lang="en-IN" sz="1400" dirty="0" err="1"/>
              <a:t>i.e</a:t>
            </a:r>
            <a:r>
              <a:rPr lang="en-IN" sz="1400" dirty="0"/>
              <a:t> &lt;p&gt; */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r>
              <a:rPr lang="en-IN" sz="1400" b="1" dirty="0"/>
              <a:t>2. The id Selector : </a:t>
            </a:r>
          </a:p>
          <a:p>
            <a:pPr lvl="1"/>
            <a:r>
              <a:rPr lang="es-ES" sz="1400" dirty="0"/>
              <a:t>#para {</a:t>
            </a:r>
          </a:p>
          <a:p>
            <a:pPr lvl="1"/>
            <a:r>
              <a:rPr lang="es-ES" sz="1400" dirty="0"/>
              <a:t>    </a:t>
            </a:r>
            <a:r>
              <a:rPr lang="es-ES" sz="1400" dirty="0" err="1"/>
              <a:t>text-align</a:t>
            </a:r>
            <a:r>
              <a:rPr lang="es-ES" sz="1400" dirty="0"/>
              <a:t>: center;</a:t>
            </a:r>
          </a:p>
          <a:p>
            <a:pPr lvl="1"/>
            <a:r>
              <a:rPr lang="es-ES" sz="1400" dirty="0"/>
              <a:t>    color: red;</a:t>
            </a:r>
          </a:p>
          <a:p>
            <a:pPr lvl="1"/>
            <a:r>
              <a:rPr lang="es-ES" sz="1400" dirty="0"/>
              <a:t>}</a:t>
            </a:r>
          </a:p>
          <a:p>
            <a:pPr lvl="1"/>
            <a:r>
              <a:rPr lang="en-IN" sz="1400" dirty="0"/>
              <a:t>&lt;p id="para"&gt;How are you?&lt;/p&gt; /* Here the selection is based on id </a:t>
            </a:r>
            <a:r>
              <a:rPr lang="en-IN" sz="1400" dirty="0" err="1"/>
              <a:t>i.e</a:t>
            </a:r>
            <a:r>
              <a:rPr lang="en-IN" sz="1400" dirty="0"/>
              <a:t> “para” */</a:t>
            </a:r>
          </a:p>
          <a:p>
            <a:pPr lvl="1"/>
            <a:endParaRPr lang="en-IN" sz="1400" dirty="0"/>
          </a:p>
          <a:p>
            <a:r>
              <a:rPr lang="en-IN" sz="1400" b="1" dirty="0"/>
              <a:t>3. The class Selector : </a:t>
            </a:r>
          </a:p>
          <a:p>
            <a:pPr lvl="1"/>
            <a:r>
              <a:rPr lang="en-IN" sz="1400" dirty="0"/>
              <a:t>.</a:t>
            </a:r>
            <a:r>
              <a:rPr lang="en-IN" sz="1400" dirty="0" err="1"/>
              <a:t>center</a:t>
            </a:r>
            <a:r>
              <a:rPr lang="en-IN" sz="1400" dirty="0"/>
              <a:t> {</a:t>
            </a:r>
          </a:p>
          <a:p>
            <a:pPr lvl="1"/>
            <a:r>
              <a:rPr lang="en-IN" sz="1400" dirty="0"/>
              <a:t>    text-align: </a:t>
            </a:r>
            <a:r>
              <a:rPr lang="en-IN" sz="1400" dirty="0" err="1"/>
              <a:t>center</a:t>
            </a:r>
            <a:r>
              <a:rPr lang="en-IN" sz="1400" dirty="0"/>
              <a:t>;</a:t>
            </a:r>
          </a:p>
          <a:p>
            <a:pPr lvl="1"/>
            <a:r>
              <a:rPr lang="en-IN" sz="1400" dirty="0"/>
              <a:t>    </a:t>
            </a:r>
            <a:r>
              <a:rPr lang="en-IN" sz="1400" dirty="0" err="1"/>
              <a:t>color</a:t>
            </a:r>
            <a:r>
              <a:rPr lang="en-IN" sz="1400" dirty="0"/>
              <a:t>: red;</a:t>
            </a:r>
          </a:p>
          <a:p>
            <a:pPr lvl="1"/>
            <a:r>
              <a:rPr lang="en-IN" sz="1400" dirty="0"/>
              <a:t>}</a:t>
            </a:r>
          </a:p>
          <a:p>
            <a:pPr lvl="1"/>
            <a:r>
              <a:rPr lang="en-IN" sz="1400" dirty="0"/>
              <a:t>&lt;h1 class="</a:t>
            </a:r>
            <a:r>
              <a:rPr lang="en-IN" sz="1400" dirty="0" err="1"/>
              <a:t>center</a:t>
            </a:r>
            <a:r>
              <a:rPr lang="en-IN" sz="1400" dirty="0"/>
              <a:t>"&gt; How are you?&lt;/h1&gt; /* Here the selection is based on class </a:t>
            </a:r>
            <a:r>
              <a:rPr lang="en-IN" sz="1400" dirty="0" err="1"/>
              <a:t>i.e</a:t>
            </a:r>
            <a:r>
              <a:rPr lang="en-IN" sz="1400" dirty="0"/>
              <a:t> “.</a:t>
            </a:r>
            <a:r>
              <a:rPr lang="en-IN" sz="1400" dirty="0" err="1"/>
              <a:t>center</a:t>
            </a:r>
            <a:r>
              <a:rPr lang="en-IN" sz="1400" dirty="0"/>
              <a:t>” */</a:t>
            </a:r>
          </a:p>
        </p:txBody>
      </p:sp>
    </p:spTree>
    <p:extLst>
      <p:ext uri="{BB962C8B-B14F-4D97-AF65-F5344CB8AC3E}">
        <p14:creationId xmlns:p14="http://schemas.microsoft.com/office/powerpoint/2010/main" val="1333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3201" y="931189"/>
            <a:ext cx="6539099" cy="44487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352800" y="9144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WAYS TO INSERT CSS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52400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r>
              <a:rPr lang="en-IN" sz="1400" b="1" dirty="0"/>
              <a:t>. </a:t>
            </a:r>
            <a:r>
              <a:rPr lang="en-IN" sz="1400" b="1" u="sng" dirty="0"/>
              <a:t>External Style Sheet</a:t>
            </a:r>
            <a:r>
              <a:rPr lang="en-IN" sz="1400" b="1" dirty="0"/>
              <a:t> : </a:t>
            </a:r>
            <a:r>
              <a:rPr lang="en-IN" sz="1400" dirty="0"/>
              <a:t>In External Style Sheet the file should be mentioned in the &lt;link&gt; element and the &lt;link&gt; element resides inside the &lt;head&gt; element.</a:t>
            </a:r>
          </a:p>
          <a:p>
            <a:r>
              <a:rPr lang="en-IN" sz="1400" b="1" dirty="0"/>
              <a:t>	</a:t>
            </a:r>
          </a:p>
          <a:p>
            <a:r>
              <a:rPr lang="en-IN" sz="1400" b="1" dirty="0"/>
              <a:t>	Example: </a:t>
            </a:r>
            <a:r>
              <a:rPr lang="en-IN" sz="1400" dirty="0"/>
              <a:t>&lt;head&gt;</a:t>
            </a:r>
            <a:br>
              <a:rPr lang="en-IN" sz="1400" dirty="0"/>
            </a:br>
            <a:r>
              <a:rPr lang="en-IN" sz="1400" dirty="0"/>
              <a:t>		&lt;link </a:t>
            </a:r>
            <a:r>
              <a:rPr lang="en-IN" sz="1400" dirty="0" err="1"/>
              <a:t>rel</a:t>
            </a:r>
            <a:r>
              <a:rPr lang="en-IN" sz="1400" dirty="0"/>
              <a:t>="stylesheet" type="text/</a:t>
            </a:r>
            <a:r>
              <a:rPr lang="en-IN" sz="1400" dirty="0" err="1"/>
              <a:t>css</a:t>
            </a:r>
            <a:r>
              <a:rPr lang="en-IN" sz="1400" dirty="0"/>
              <a:t>" </a:t>
            </a:r>
            <a:r>
              <a:rPr lang="en-IN" sz="1400" dirty="0" err="1"/>
              <a:t>href</a:t>
            </a:r>
            <a:r>
              <a:rPr lang="en-IN" sz="1400" dirty="0"/>
              <a:t>=“externalstyle.css"&gt;</a:t>
            </a:r>
            <a:br>
              <a:rPr lang="en-IN" sz="1400" dirty="0"/>
            </a:br>
            <a:r>
              <a:rPr lang="en-IN" sz="1400" dirty="0"/>
              <a:t>		&lt;/head&gt;</a:t>
            </a:r>
          </a:p>
          <a:p>
            <a:endParaRPr lang="en-IN" sz="1400" dirty="0"/>
          </a:p>
          <a:p>
            <a:r>
              <a:rPr lang="en-IN" sz="1400" b="1" dirty="0"/>
              <a:t>2. </a:t>
            </a:r>
            <a:r>
              <a:rPr lang="en-IN" sz="1400" b="1" u="sng" dirty="0"/>
              <a:t>Internal Style Sheet</a:t>
            </a:r>
            <a:r>
              <a:rPr lang="en-IN" sz="1400" b="1" dirty="0"/>
              <a:t> : </a:t>
            </a:r>
            <a:r>
              <a:rPr lang="en-IN" sz="1400" dirty="0"/>
              <a:t>In Internal Style Sheet the internal styles are mentioned in the same page within the &lt;style&gt; element, which is inside the &lt;head&gt; element.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  <a:r>
              <a:rPr lang="en-IN" sz="1400" b="1" dirty="0"/>
              <a:t> Example: </a:t>
            </a:r>
            <a:r>
              <a:rPr lang="en-IN" sz="1400" dirty="0"/>
              <a:t>&lt;head&gt;</a:t>
            </a:r>
            <a:br>
              <a:rPr lang="en-IN" sz="1400" dirty="0"/>
            </a:br>
            <a:r>
              <a:rPr lang="en-IN" sz="1400" dirty="0"/>
              <a:t>		&lt;style&gt;</a:t>
            </a:r>
            <a:br>
              <a:rPr lang="en-IN" sz="1400" dirty="0"/>
            </a:br>
            <a:r>
              <a:rPr lang="en-IN" sz="1400" dirty="0"/>
              <a:t>		body {</a:t>
            </a:r>
            <a:br>
              <a:rPr lang="en-IN" sz="1400" dirty="0"/>
            </a:br>
            <a:r>
              <a:rPr lang="en-IN" sz="1400" dirty="0"/>
              <a:t>    			background-</a:t>
            </a:r>
            <a:r>
              <a:rPr lang="en-IN" sz="1400" dirty="0" err="1"/>
              <a:t>color</a:t>
            </a:r>
            <a:r>
              <a:rPr lang="en-IN" sz="1400" dirty="0"/>
              <a:t>: blue;</a:t>
            </a:r>
            <a:br>
              <a:rPr lang="en-IN" sz="1400" dirty="0"/>
            </a:br>
            <a:r>
              <a:rPr lang="en-IN" sz="1400" dirty="0"/>
              <a:t>		} </a:t>
            </a:r>
          </a:p>
          <a:p>
            <a:r>
              <a:rPr lang="en-IN" sz="1400" dirty="0"/>
              <a:t>		&lt;/style&gt;</a:t>
            </a:r>
            <a:br>
              <a:rPr lang="en-IN" sz="1400" dirty="0"/>
            </a:br>
            <a:r>
              <a:rPr lang="en-IN" sz="1400" dirty="0"/>
              <a:t>		&lt;/head&gt; 	 </a:t>
            </a:r>
          </a:p>
          <a:p>
            <a:r>
              <a:rPr lang="en-IN" sz="1400" b="1" dirty="0"/>
              <a:t>3. </a:t>
            </a:r>
            <a:r>
              <a:rPr lang="en-IN" sz="1400" b="1" u="sng" dirty="0"/>
              <a:t>Inline Style Sheet</a:t>
            </a:r>
            <a:r>
              <a:rPr lang="en-IN" sz="1400" b="1" dirty="0"/>
              <a:t> : </a:t>
            </a:r>
            <a:r>
              <a:rPr lang="en-IN" sz="1400" dirty="0"/>
              <a:t>An inline style is used to apply style on a single element.</a:t>
            </a:r>
          </a:p>
          <a:p>
            <a:endParaRPr lang="en-IN" sz="1400" b="1" dirty="0"/>
          </a:p>
          <a:p>
            <a:r>
              <a:rPr lang="en-IN" b="1" dirty="0"/>
              <a:t>	</a:t>
            </a:r>
            <a:r>
              <a:rPr lang="en-IN" sz="1400" b="1" dirty="0"/>
              <a:t>Example: </a:t>
            </a:r>
            <a:r>
              <a:rPr lang="en-IN" sz="1400" dirty="0"/>
              <a:t>&lt;h1 style="</a:t>
            </a:r>
            <a:r>
              <a:rPr lang="en-IN" sz="1400" dirty="0" err="1"/>
              <a:t>color:blue</a:t>
            </a:r>
            <a:r>
              <a:rPr lang="en-IN" sz="1400" dirty="0"/>
              <a:t>;"&gt;My CSS File&lt;/h1&gt;</a:t>
            </a:r>
            <a:endParaRPr lang="en-IN" sz="1400" u="sng" dirty="0"/>
          </a:p>
        </p:txBody>
      </p:sp>
    </p:spTree>
    <p:extLst>
      <p:ext uri="{BB962C8B-B14F-4D97-AF65-F5344CB8AC3E}">
        <p14:creationId xmlns:p14="http://schemas.microsoft.com/office/powerpoint/2010/main" val="26065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14600"/>
            <a:ext cx="7924800" cy="1446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8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BOOTSTRAP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8839200" y="1600200"/>
            <a:ext cx="1676400" cy="1143000"/>
          </a:xfrm>
          <a:prstGeom prst="wedgeEllipseCallout">
            <a:avLst>
              <a:gd name="adj1" fmla="val -43501"/>
              <a:gd name="adj2" fmla="val 552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1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8410" y="838200"/>
            <a:ext cx="71637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>
              <a:spcBef>
                <a:spcPts val="1800"/>
              </a:spcBef>
              <a:buClr>
                <a:srgbClr val="4F81BD"/>
              </a:buClr>
              <a:buSzPct val="80000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Bootstrap has responsive features.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kern="0" dirty="0">
                <a:solidFill>
                  <a:prstClr val="black"/>
                </a:solidFill>
                <a:latin typeface="Bookman Old Style" pitchFamily="18" charset="0"/>
              </a:rPr>
              <a:t>Bootstrap is compatible with mostly all browsers.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9980" y="1134565"/>
            <a:ext cx="6539099" cy="516612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extBox 1"/>
          <p:cNvSpPr txBox="1"/>
          <p:nvPr/>
        </p:nvSpPr>
        <p:spPr>
          <a:xfrm>
            <a:off x="3429000" y="116203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BOOTSTRAP?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8410" y="3657125"/>
            <a:ext cx="716379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Clr>
                <a:srgbClr val="4F81BD"/>
              </a:buClr>
              <a:buSzPct val="80000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IN" dirty="0">
                <a:latin typeface="Bookman Old Style" panose="02050604050505020204" pitchFamily="18" charset="0"/>
              </a:rPr>
              <a:t>Bootstrap is used to create free front-end framework which can automatically adjust in any device irrespective of it’s screen size.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IN" dirty="0">
                <a:latin typeface="Bookman Old Style" panose="02050604050505020204" pitchFamily="18" charset="0"/>
              </a:rPr>
              <a:t>Bootstrap also gives you the ability to easily create responsive designs.</a:t>
            </a:r>
          </a:p>
          <a:p>
            <a:pPr>
              <a:spcBef>
                <a:spcPts val="1800"/>
              </a:spcBef>
              <a:buClr>
                <a:srgbClr val="4F81BD"/>
              </a:buClr>
              <a:buSzPct val="80000"/>
            </a:pPr>
            <a:endParaRPr lang="en-IN" dirty="0"/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1" y="3445788"/>
            <a:ext cx="6539099" cy="516612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10" name="TextBox 9"/>
          <p:cNvSpPr txBox="1"/>
          <p:nvPr/>
        </p:nvSpPr>
        <p:spPr>
          <a:xfrm>
            <a:off x="3429000" y="350073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98485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838200"/>
            <a:ext cx="83820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Clr>
                <a:srgbClr val="4F81BD"/>
              </a:buClr>
              <a:buSzPct val="80000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>
              <a:buClr>
                <a:srgbClr val="4F81BD"/>
              </a:buClr>
              <a:buSzPct val="80000"/>
            </a:pPr>
            <a:endParaRPr lang="en-US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buClr>
                <a:srgbClr val="4F81BD"/>
              </a:buClr>
              <a:buSzPct val="80000"/>
            </a:pPr>
            <a:endParaRPr lang="en-US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228600" indent="-228600"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IN" dirty="0">
                <a:latin typeface="Bookman Old Style" panose="02050604050505020204" pitchFamily="18" charset="0"/>
              </a:rPr>
              <a:t>Include the HTML5 </a:t>
            </a:r>
            <a:r>
              <a:rPr lang="en-IN" dirty="0" err="1">
                <a:latin typeface="Bookman Old Style" panose="02050604050505020204" pitchFamily="18" charset="0"/>
              </a:rPr>
              <a:t>doctype</a:t>
            </a:r>
            <a:r>
              <a:rPr lang="en-IN" dirty="0">
                <a:latin typeface="Bookman Old Style" panose="02050604050505020204" pitchFamily="18" charset="0"/>
              </a:rPr>
              <a:t> at the beginning of the page, along with the </a:t>
            </a:r>
            <a:r>
              <a:rPr lang="en-IN" dirty="0" err="1">
                <a:latin typeface="Bookman Old Style" panose="02050604050505020204" pitchFamily="18" charset="0"/>
              </a:rPr>
              <a:t>lang</a:t>
            </a:r>
            <a:r>
              <a:rPr lang="en-IN" dirty="0">
                <a:latin typeface="Bookman Old Style" panose="02050604050505020204" pitchFamily="18" charset="0"/>
              </a:rPr>
              <a:t> attribute and the correct character set as follows :</a:t>
            </a:r>
          </a:p>
          <a:p>
            <a:pPr lvl="2">
              <a:buClr>
                <a:srgbClr val="4F81BD"/>
              </a:buClr>
              <a:buSzPct val="80000"/>
            </a:pPr>
            <a:r>
              <a:rPr lang="en-IN" b="1" dirty="0">
                <a:latin typeface="Bookman Old Style" panose="02050604050505020204" pitchFamily="18" charset="0"/>
              </a:rPr>
              <a:t>&lt;!DOCTYPE html&gt;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&lt;html </a:t>
            </a:r>
            <a:r>
              <a:rPr lang="en-IN" b="1" dirty="0" err="1">
                <a:latin typeface="Bookman Old Style" panose="02050604050505020204" pitchFamily="18" charset="0"/>
              </a:rPr>
              <a:t>lang</a:t>
            </a:r>
            <a:r>
              <a:rPr lang="en-IN" b="1" dirty="0">
                <a:latin typeface="Bookman Old Style" panose="02050604050505020204" pitchFamily="18" charset="0"/>
              </a:rPr>
              <a:t>="</a:t>
            </a:r>
            <a:r>
              <a:rPr lang="en-IN" b="1" dirty="0" err="1">
                <a:latin typeface="Bookman Old Style" panose="02050604050505020204" pitchFamily="18" charset="0"/>
              </a:rPr>
              <a:t>en</a:t>
            </a:r>
            <a:r>
              <a:rPr lang="en-IN" b="1" dirty="0">
                <a:latin typeface="Bookman Old Style" panose="02050604050505020204" pitchFamily="18" charset="0"/>
              </a:rPr>
              <a:t>"&gt;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  &lt;head&gt;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    &lt;meta charset="utf-8"&gt; 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  &lt;/head&gt;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&lt;/html&gt;</a:t>
            </a:r>
          </a:p>
          <a:p>
            <a:pPr lvl="1">
              <a:buClr>
                <a:srgbClr val="4F81BD"/>
              </a:buClr>
              <a:buSzPct val="80000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IN" dirty="0">
                <a:latin typeface="Bookman Old Style" panose="02050604050505020204" pitchFamily="18" charset="0"/>
              </a:rPr>
              <a:t>To ensure proper rendering and touch zooming, add the following &lt;meta&gt; tag inside the &lt;head&gt; element:</a:t>
            </a:r>
          </a:p>
          <a:p>
            <a:pPr>
              <a:buClr>
                <a:srgbClr val="4F81BD"/>
              </a:buClr>
              <a:buSzPct val="80000"/>
            </a:pP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b="1" dirty="0">
                <a:latin typeface="Bookman Old Style" panose="02050604050505020204" pitchFamily="18" charset="0"/>
              </a:rPr>
              <a:t>&lt;meta name="viewport" content="width=device-width, initial-scale=1"&gt;</a:t>
            </a:r>
          </a:p>
          <a:p>
            <a:pPr>
              <a:buClr>
                <a:srgbClr val="4F81BD"/>
              </a:buClr>
              <a:buSzPct val="80000"/>
            </a:pPr>
            <a:endParaRPr lang="en-IN" dirty="0">
              <a:latin typeface="Bookman Old Style" panose="02050604050505020204" pitchFamily="18" charset="0"/>
            </a:endParaRPr>
          </a:p>
          <a:p>
            <a:pPr marL="228600" indent="-228600"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IN" dirty="0">
                <a:latin typeface="Bookman Old Style" panose="02050604050505020204" pitchFamily="18" charset="0"/>
              </a:rPr>
              <a:t>To wrap site contents containing elements are required.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</a:t>
            </a:r>
            <a:r>
              <a:rPr lang="en-IN" b="1" dirty="0">
                <a:latin typeface="Bookman Old Style" panose="02050604050505020204" pitchFamily="18" charset="0"/>
              </a:rPr>
              <a:t>1. </a:t>
            </a:r>
            <a:r>
              <a:rPr lang="en-IN" dirty="0">
                <a:latin typeface="Bookman Old Style" panose="02050604050505020204" pitchFamily="18" charset="0"/>
              </a:rPr>
              <a:t>The .container class provides a responsive </a:t>
            </a:r>
            <a:r>
              <a:rPr lang="en-IN" b="1" dirty="0">
                <a:latin typeface="Bookman Old Style" panose="02050604050505020204" pitchFamily="18" charset="0"/>
              </a:rPr>
              <a:t>fixed width container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</a:t>
            </a:r>
            <a:r>
              <a:rPr lang="en-IN" b="1" dirty="0">
                <a:latin typeface="Bookman Old Style" panose="02050604050505020204" pitchFamily="18" charset="0"/>
              </a:rPr>
              <a:t>2.</a:t>
            </a:r>
            <a:r>
              <a:rPr lang="en-IN" dirty="0">
                <a:latin typeface="Bookman Old Style" panose="02050604050505020204" pitchFamily="18" charset="0"/>
              </a:rPr>
              <a:t> The .container-fluid class provides a </a:t>
            </a:r>
            <a:r>
              <a:rPr lang="en-IN" b="1" dirty="0">
                <a:latin typeface="Bookman Old Style" panose="02050604050505020204" pitchFamily="18" charset="0"/>
              </a:rPr>
              <a:t>full width container</a:t>
            </a:r>
            <a:r>
              <a:rPr lang="en-IN" dirty="0">
                <a:latin typeface="Bookman Old Style" panose="02050604050505020204" pitchFamily="18" charset="0"/>
              </a:rPr>
              <a:t>, spanning 	the entire width of the viewport</a:t>
            </a: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IN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IN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marL="228600" indent="-228600">
              <a:spcBef>
                <a:spcPts val="1800"/>
              </a:spcBef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9980" y="9906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extBox 1"/>
          <p:cNvSpPr txBox="1"/>
          <p:nvPr/>
        </p:nvSpPr>
        <p:spPr>
          <a:xfrm>
            <a:off x="3124200" y="990601"/>
            <a:ext cx="646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How To Create Web Page with Bootstrap</a:t>
            </a:r>
          </a:p>
        </p:txBody>
      </p:sp>
    </p:spTree>
    <p:extLst>
      <p:ext uri="{BB962C8B-B14F-4D97-AF65-F5344CB8AC3E}">
        <p14:creationId xmlns:p14="http://schemas.microsoft.com/office/powerpoint/2010/main" val="357515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1483</Words>
  <Application>Microsoft Office PowerPoint</Application>
  <PresentationFormat>Widescreen</PresentationFormat>
  <Paragraphs>204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Chandra</dc:creator>
  <cp:lastModifiedBy>Prabhat Chandra</cp:lastModifiedBy>
  <cp:revision>1</cp:revision>
  <dcterms:created xsi:type="dcterms:W3CDTF">2020-10-11T11:54:23Z</dcterms:created>
  <dcterms:modified xsi:type="dcterms:W3CDTF">2020-10-11T12:01:34Z</dcterms:modified>
</cp:coreProperties>
</file>