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4046-C3DC-40B6-92D0-9C9BFEA74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C5D0A-6B1C-4BD2-B30E-BA568D34D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162C2-624C-42F5-A7D6-F88316A1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D818-2C2F-4F23-BFF8-199C389A307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238EE-B513-4ED3-B5C3-CD9EBD2E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B6EBA-9A25-47CA-AE94-6D90FC59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6F50-59B8-4537-BAD0-83EA73374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4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0F89-1857-46F6-BD56-4EC02AB93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0390B-5AB4-4AC7-8E3A-6141D9E04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B516F-59B6-42F6-AA62-3CF10CC17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D818-2C2F-4F23-BFF8-199C389A307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4BEFC-7BB0-47E9-9A4D-BDA2079D5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CD06F-E788-47CF-9CB6-AA7DF8BDE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6F50-59B8-4537-BAD0-83EA73374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4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695CE1-B3AA-4685-83A5-410AEDAE4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E8907-A771-482C-AC8E-DBB8FFC05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CD21A-F73E-45AD-A4CF-F9A8D2F4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D818-2C2F-4F23-BFF8-199C389A307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52BD3-A61A-4C59-A7C3-D1332E68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AFD07-A389-4C8A-BBC2-F8D2750C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6F50-59B8-4537-BAD0-83EA73374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0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0307-A9CA-4FE9-A861-1AB22591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E3CCF-3AF9-466E-BA1B-C9AA32D32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88B97-4CEF-43DB-A18F-E7A0FB023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D818-2C2F-4F23-BFF8-199C389A307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A6E64-DDCF-4324-B79A-4DE73AD7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FAEC4-5463-4E79-8659-175B9AEF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6F50-59B8-4537-BAD0-83EA73374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9E9C9-321D-46CE-930C-AFDABEE6B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C743A-A5CB-4D3D-9A6D-4F21E585B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10863-08B0-42F9-8775-9DB13699C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D818-2C2F-4F23-BFF8-199C389A307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A8015-7EE2-4070-8C39-705B3427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71C4D-E5FF-4E89-86E0-1A4D0543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6F50-59B8-4537-BAD0-83EA73374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9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82736-3E90-46B5-9A6C-7E3CB4C1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0DB8-3541-48DD-B36C-FFFA8BF69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6F0D8-3F3E-428B-8924-B93FAADA8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5E5FA-4F15-486B-9335-1832F390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D818-2C2F-4F23-BFF8-199C389A307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1BC31-CD11-4F35-8644-ECD18968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8CE96-7A54-43EF-8BB5-E304A23B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6F50-59B8-4537-BAD0-83EA73374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DD68-99CE-4658-A4B5-101080AE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79781-9F32-4BBC-AB32-21E190A27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D7219-C484-4CBC-9F29-B593CE180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4AB76-DB4C-4B43-AC82-C6FF543FC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44750B-EE27-482A-B712-A497F5FBE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AF87F7-F257-4009-986C-A0E71CFB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D818-2C2F-4F23-BFF8-199C389A307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5AF16F-FAD8-497C-93C6-BB06F44D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D9946-D012-4E7B-81D6-499E70E8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6F50-59B8-4537-BAD0-83EA73374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6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C4FD-33EA-49A3-BA37-117AE411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8CBDB-1276-49AA-85DC-509AE70C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D818-2C2F-4F23-BFF8-199C389A307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BCE16C-C8A1-4774-9261-A7FD7D26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E9129-C94D-41E5-88FE-3B2E09CD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6F50-59B8-4537-BAD0-83EA73374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4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E3A80C-05B5-4852-8BBD-263527E54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D818-2C2F-4F23-BFF8-199C389A307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B2C6A-B72C-43F9-8307-D7245AC80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85522-5ADC-4637-B26E-34000FA6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6F50-59B8-4537-BAD0-83EA73374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3FED-C831-4695-A1F2-86B385A6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092C0-0382-41B8-A01C-D31D9619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BF4DF-9BCA-404D-AD29-E0208B8DE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74956-E017-4EBB-86A9-08A67308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D818-2C2F-4F23-BFF8-199C389A307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8AA35-4053-4601-9020-0DE14824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8A978-0EE2-4999-A67C-C287292C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6F50-59B8-4537-BAD0-83EA73374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5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A1D5-5E29-47BA-8539-F8B77DAA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5716F-849C-4B74-A5E3-BF1A12605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E0553-CCFC-4376-A841-E05F1ABF2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CD705-8AD5-457D-91CB-21A848E7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D818-2C2F-4F23-BFF8-199C389A307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5990C-2302-4807-8CBC-830811EE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0D3EA-D2E6-4F79-932E-98A5CF0CF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6F50-59B8-4537-BAD0-83EA73374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1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35DBF-D826-4F9C-AADD-1238BA58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87DBC-9A81-412A-902B-81AC9BEEC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00E32-53D7-4126-884F-3F82D2515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ED818-2C2F-4F23-BFF8-199C389A307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882A1-0DB4-4720-81C0-65341C766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A1D58-ADAA-4C63-83DA-01673B093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D6F50-59B8-4537-BAD0-83EA73374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2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CC6D4-9992-4806-AC2B-820609E43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008B5-9130-4E87-B506-BD55B62F5B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2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6CCD-82A9-404F-9D93-ADF0C16F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Blank Data Cell (Code)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48BFD-F461-46CF-AF1E-338DA378C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Inserting Blank Data Cell :</a:t>
            </a:r>
          </a:p>
          <a:p>
            <a:pPr marL="457200" lvl="1" indent="0">
              <a:buNone/>
            </a:pPr>
            <a:r>
              <a:rPr lang="en-US" dirty="0"/>
              <a:t>&lt;td&gt;&lt;/td&gt;</a:t>
            </a:r>
          </a:p>
          <a:p>
            <a:pPr marL="457200" lvl="1" indent="0">
              <a:buNone/>
            </a:pPr>
            <a:r>
              <a:rPr lang="en-US" dirty="0"/>
              <a:t>&lt;td&gt;&lt;</a:t>
            </a:r>
            <a:r>
              <a:rPr lang="en-US" dirty="0" err="1"/>
              <a:t>br</a:t>
            </a:r>
            <a:r>
              <a:rPr lang="en-US" dirty="0"/>
              <a:t>&gt;&lt;/td&gt;</a:t>
            </a:r>
          </a:p>
        </p:txBody>
      </p:sp>
    </p:spTree>
    <p:extLst>
      <p:ext uri="{BB962C8B-B14F-4D97-AF65-F5344CB8AC3E}">
        <p14:creationId xmlns:p14="http://schemas.microsoft.com/office/powerpoint/2010/main" val="2596834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17B7-3BF0-4330-A6E0-12DD7FB3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59686-55A2-40E5-8C4D-8170CC59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TableHeading.html</a:t>
            </a:r>
          </a:p>
        </p:txBody>
      </p:sp>
    </p:spTree>
    <p:extLst>
      <p:ext uri="{BB962C8B-B14F-4D97-AF65-F5344CB8AC3E}">
        <p14:creationId xmlns:p14="http://schemas.microsoft.com/office/powerpoint/2010/main" val="1043652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DC5B-2318-45F1-B264-C6654D60C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Tables (Code)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EAFF1-F1C8-447C-8F05-5E97CF3A6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 cell can contain another table within it.</a:t>
            </a:r>
          </a:p>
          <a:p>
            <a:pPr marL="0" indent="0">
              <a:buNone/>
            </a:pPr>
            <a:r>
              <a:rPr lang="en-US" dirty="0"/>
              <a:t>&lt;table&gt;</a:t>
            </a:r>
          </a:p>
          <a:p>
            <a:pPr marL="0" indent="0">
              <a:buNone/>
            </a:pPr>
            <a:r>
              <a:rPr lang="en-US" dirty="0"/>
              <a:t>&lt;tr&gt; &lt;</a:t>
            </a:r>
            <a:r>
              <a:rPr lang="en-US" dirty="0" err="1"/>
              <a:t>th</a:t>
            </a:r>
            <a:r>
              <a:rPr lang="en-US" dirty="0"/>
              <a:t>&gt;Zone&lt;/</a:t>
            </a:r>
            <a:r>
              <a:rPr lang="en-US" dirty="0" err="1"/>
              <a:t>th</a:t>
            </a:r>
            <a:r>
              <a:rPr lang="en-US" dirty="0"/>
              <a:t>&gt; &lt;</a:t>
            </a:r>
            <a:r>
              <a:rPr lang="en-US" dirty="0" err="1"/>
              <a:t>th</a:t>
            </a:r>
            <a:r>
              <a:rPr lang="en-US" dirty="0"/>
              <a:t>&gt; State &lt;/</a:t>
            </a:r>
            <a:r>
              <a:rPr lang="en-US" dirty="0" err="1"/>
              <a:t>th</a:t>
            </a:r>
            <a:r>
              <a:rPr lang="en-US" dirty="0"/>
              <a:t>&gt; &lt;/tr&gt;</a:t>
            </a:r>
          </a:p>
          <a:p>
            <a:pPr marL="0" indent="0">
              <a:buNone/>
            </a:pPr>
            <a:r>
              <a:rPr lang="en-US" dirty="0"/>
              <a:t>&lt;tr&gt; &lt;td&gt;South&lt;/td&gt;</a:t>
            </a:r>
          </a:p>
          <a:p>
            <a:pPr marL="0" indent="0">
              <a:buNone/>
            </a:pPr>
            <a:r>
              <a:rPr lang="en-US" dirty="0"/>
              <a:t>&lt;td&gt;&lt;table&gt;</a:t>
            </a:r>
          </a:p>
          <a:p>
            <a:pPr marL="0" indent="0">
              <a:buNone/>
            </a:pPr>
            <a:r>
              <a:rPr lang="en-US" dirty="0"/>
              <a:t>&lt;tr&gt; &lt;</a:t>
            </a:r>
            <a:r>
              <a:rPr lang="en-US" dirty="0" err="1"/>
              <a:t>th</a:t>
            </a:r>
            <a:r>
              <a:rPr lang="en-US" dirty="0"/>
              <a:t>&gt;Name&lt;/</a:t>
            </a:r>
            <a:r>
              <a:rPr lang="en-US" dirty="0" err="1"/>
              <a:t>th</a:t>
            </a:r>
            <a:r>
              <a:rPr lang="en-US" dirty="0"/>
              <a:t>&gt; &lt;</a:t>
            </a:r>
            <a:r>
              <a:rPr lang="en-US" dirty="0" err="1"/>
              <a:t>th</a:t>
            </a:r>
            <a:r>
              <a:rPr lang="en-US" dirty="0"/>
              <a:t>&gt;Capital City&lt;/</a:t>
            </a:r>
            <a:r>
              <a:rPr lang="en-US" dirty="0" err="1"/>
              <a:t>th</a:t>
            </a:r>
            <a:r>
              <a:rPr lang="en-US" dirty="0"/>
              <a:t>&gt; &lt;/tr&gt;</a:t>
            </a:r>
          </a:p>
          <a:p>
            <a:pPr marL="0" indent="0">
              <a:buNone/>
            </a:pPr>
            <a:r>
              <a:rPr lang="en-US" dirty="0"/>
              <a:t>&lt;tr&gt; &lt;td&gt;Karnataka&lt;/td&gt; &lt;td&gt;Bangalore&lt;/td&gt; &lt;/tr&gt;</a:t>
            </a:r>
          </a:p>
          <a:p>
            <a:pPr marL="0" indent="0">
              <a:buNone/>
            </a:pPr>
            <a:r>
              <a:rPr lang="en-US" dirty="0"/>
              <a:t>&lt;tr&gt; &lt;td&gt;</a:t>
            </a:r>
            <a:r>
              <a:rPr lang="en-US" dirty="0" err="1"/>
              <a:t>Tamilnadu</a:t>
            </a:r>
            <a:r>
              <a:rPr lang="en-US" dirty="0"/>
              <a:t>&lt;/td&gt; &lt;td&gt;Chennai&lt;/td&gt; &lt;/tr&gt;</a:t>
            </a:r>
          </a:p>
          <a:p>
            <a:pPr marL="0" indent="0">
              <a:buNone/>
            </a:pPr>
            <a:r>
              <a:rPr lang="en-US" dirty="0"/>
              <a:t>&lt;tr&gt; &lt;td&gt;Andhra Pradesh&lt;/td&gt; &lt;td&gt;Hyderabad&lt;/td&gt;</a:t>
            </a:r>
          </a:p>
          <a:p>
            <a:pPr marL="0" indent="0">
              <a:buNone/>
            </a:pPr>
            <a:r>
              <a:rPr lang="en-US" dirty="0"/>
              <a:t>&lt;/tr&gt;</a:t>
            </a:r>
          </a:p>
          <a:p>
            <a:pPr marL="0" indent="0">
              <a:buNone/>
            </a:pPr>
            <a:r>
              <a:rPr lang="en-US" dirty="0"/>
              <a:t>&lt;/table&gt;&lt;/td&gt;&lt;/tr&gt;</a:t>
            </a:r>
          </a:p>
          <a:p>
            <a:pPr marL="0" indent="0">
              <a:buNone/>
            </a:pPr>
            <a:r>
              <a:rPr lang="en-US" dirty="0"/>
              <a:t>&lt;/table&gt;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360CE-149E-45B7-A309-55135B6BC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179" y="3337130"/>
            <a:ext cx="34575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6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218C-0E6B-4AEC-ACB3-E2903B45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89870-C01E-4843-9E10-251E21A3C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tabnest4.htm </a:t>
            </a:r>
          </a:p>
        </p:txBody>
      </p:sp>
    </p:spTree>
    <p:extLst>
      <p:ext uri="{BB962C8B-B14F-4D97-AF65-F5344CB8AC3E}">
        <p14:creationId xmlns:p14="http://schemas.microsoft.com/office/powerpoint/2010/main" val="2665626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C9D9C1-A27B-42B6-A27B-7D556974A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 Formatting</a:t>
            </a:r>
          </a:p>
        </p:txBody>
      </p:sp>
    </p:spTree>
    <p:extLst>
      <p:ext uri="{BB962C8B-B14F-4D97-AF65-F5344CB8AC3E}">
        <p14:creationId xmlns:p14="http://schemas.microsoft.com/office/powerpoint/2010/main" val="3173810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6063-A292-426E-B3C3-5C29765A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74461-0BE6-4E5E-806C-9D72A6E10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Cell Spanning</a:t>
            </a:r>
          </a:p>
          <a:p>
            <a:r>
              <a:rPr lang="en-US" dirty="0"/>
              <a:t>Table cells can span across more than one column or row.</a:t>
            </a:r>
          </a:p>
          <a:p>
            <a:r>
              <a:rPr lang="en-US" dirty="0"/>
              <a:t>Types of cell spanning</a:t>
            </a:r>
          </a:p>
          <a:p>
            <a:pPr marL="457200" lvl="1" indent="0">
              <a:buNone/>
            </a:pPr>
            <a:r>
              <a:rPr lang="en-US" dirty="0"/>
              <a:t>• Row spanning</a:t>
            </a:r>
          </a:p>
          <a:p>
            <a:pPr marL="457200" lvl="1" indent="0">
              <a:buNone/>
            </a:pPr>
            <a:r>
              <a:rPr lang="en-US" dirty="0"/>
              <a:t>• Column spanning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Example of </a:t>
            </a:r>
            <a:r>
              <a:rPr lang="en-US" dirty="0" err="1"/>
              <a:t>Colspan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F55E71-9064-4475-83C3-1FEB5FD9A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343" y="4214191"/>
            <a:ext cx="5662236" cy="184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40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B4EA-DFA3-4F44-9664-3D7B165D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Spanning (Code)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48C5-C960-4770-9BC5-01524A0B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Row spanning/Column spanning:</a:t>
            </a:r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rowspan</a:t>
            </a:r>
            <a:r>
              <a:rPr lang="en-US" dirty="0"/>
              <a:t> and </a:t>
            </a:r>
            <a:r>
              <a:rPr lang="en-US" dirty="0" err="1"/>
              <a:t>colspan</a:t>
            </a:r>
            <a:r>
              <a:rPr lang="en-US" dirty="0"/>
              <a:t> attribute either in &lt;td&gt; or &lt;</a:t>
            </a:r>
            <a:r>
              <a:rPr lang="en-US" dirty="0" err="1"/>
              <a:t>th</a:t>
            </a:r>
            <a:r>
              <a:rPr lang="en-US" dirty="0"/>
              <a:t>&gt; element.</a:t>
            </a:r>
          </a:p>
          <a:p>
            <a:pPr marL="457200" lvl="1" indent="0">
              <a:buNone/>
            </a:pPr>
            <a:r>
              <a:rPr lang="en-US" dirty="0"/>
              <a:t>&lt;table&gt;</a:t>
            </a:r>
          </a:p>
          <a:p>
            <a:pPr marL="457200" lvl="1" indent="0">
              <a:buNone/>
            </a:pPr>
            <a:r>
              <a:rPr lang="en-US" dirty="0"/>
              <a:t>&lt;tr&gt;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err="1"/>
              <a:t>rowspan</a:t>
            </a:r>
            <a:r>
              <a:rPr lang="en-US" dirty="0"/>
              <a:t>=m&gt;Multiple Column</a:t>
            </a:r>
          </a:p>
          <a:p>
            <a:pPr marL="457200" lvl="1" indent="0">
              <a:buNone/>
            </a:pPr>
            <a:r>
              <a:rPr lang="en-US" dirty="0"/>
              <a:t>Header&lt;/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err="1"/>
              <a:t>colspan</a:t>
            </a:r>
            <a:r>
              <a:rPr lang="en-US" dirty="0"/>
              <a:t>=n&gt;Multiple Row</a:t>
            </a:r>
          </a:p>
          <a:p>
            <a:pPr marL="457200" lvl="1" indent="0">
              <a:buNone/>
            </a:pPr>
            <a:r>
              <a:rPr lang="en-US" dirty="0"/>
              <a:t>Header&lt;/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dirty="0"/>
              <a:t>&lt;/tr&gt;</a:t>
            </a:r>
          </a:p>
          <a:p>
            <a:pPr marL="457200" lvl="1" indent="0">
              <a:buNone/>
            </a:pPr>
            <a:r>
              <a:rPr lang="en-US" dirty="0"/>
              <a:t>&lt;/table&gt;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 &amp; n are integers specifying number of rows and columns respectively</a:t>
            </a:r>
          </a:p>
        </p:txBody>
      </p:sp>
    </p:spTree>
    <p:extLst>
      <p:ext uri="{BB962C8B-B14F-4D97-AF65-F5344CB8AC3E}">
        <p14:creationId xmlns:p14="http://schemas.microsoft.com/office/powerpoint/2010/main" val="1219785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0AD7-4B55-429C-93A0-726BA4CE8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Spanning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1BF9A-F344-45CF-93D1-E795FEC56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Table-span.html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C20566-D07B-4823-865B-BD5D880F9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808" y="2477659"/>
            <a:ext cx="39909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43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A05A-FA5F-4E79-89FF-C4B344852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of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EC511-CC88-45BC-81F6-571A6A1FD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39186"/>
            <a:ext cx="11171582" cy="52240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&lt;</a:t>
            </a:r>
            <a:r>
              <a:rPr lang="en-US" sz="1200" dirty="0" err="1"/>
              <a:t>colgroup</a:t>
            </a:r>
            <a:r>
              <a:rPr lang="en-US" sz="1200" dirty="0"/>
              <a:t>&gt; tag specifies a group of one or more columns in a table for</a:t>
            </a:r>
          </a:p>
          <a:p>
            <a:pPr marL="0" indent="0">
              <a:buNone/>
            </a:pPr>
            <a:r>
              <a:rPr lang="en-US" sz="1200" dirty="0"/>
              <a:t>formatting</a:t>
            </a:r>
          </a:p>
          <a:p>
            <a:pPr marL="0" indent="0">
              <a:buNone/>
            </a:pPr>
            <a:r>
              <a:rPr lang="en-US" sz="1200" dirty="0"/>
              <a:t>The &lt;col&gt; tag specifies column properties for each column within a</a:t>
            </a:r>
          </a:p>
          <a:p>
            <a:pPr marL="0" indent="0">
              <a:buNone/>
            </a:pPr>
            <a:r>
              <a:rPr lang="en-US" sz="1200" dirty="0"/>
              <a:t>&lt;</a:t>
            </a:r>
            <a:r>
              <a:rPr lang="en-US" sz="1200" dirty="0" err="1"/>
              <a:t>colgroup</a:t>
            </a:r>
            <a:r>
              <a:rPr lang="en-US" sz="1200" dirty="0"/>
              <a:t>&gt; element.</a:t>
            </a:r>
          </a:p>
          <a:p>
            <a:pPr marL="0" indent="0">
              <a:buNone/>
            </a:pPr>
            <a:r>
              <a:rPr lang="en-US" sz="1200" dirty="0"/>
              <a:t>Use &lt;</a:t>
            </a:r>
            <a:r>
              <a:rPr lang="en-US" sz="1200" dirty="0" err="1"/>
              <a:t>colgroup</a:t>
            </a:r>
            <a:r>
              <a:rPr lang="en-US" sz="1200" dirty="0"/>
              <a:t>&gt; and &lt;col&gt; tags to group columns with common properties</a:t>
            </a:r>
          </a:p>
          <a:p>
            <a:pPr marL="0" indent="0">
              <a:buNone/>
            </a:pPr>
            <a:r>
              <a:rPr lang="en-US" sz="1200" dirty="0"/>
              <a:t>like</a:t>
            </a:r>
          </a:p>
          <a:p>
            <a:pPr marL="0" indent="0">
              <a:buNone/>
            </a:pPr>
            <a:r>
              <a:rPr lang="en-US" sz="1200" dirty="0"/>
              <a:t>Span attribute :</a:t>
            </a:r>
          </a:p>
          <a:p>
            <a:pPr marL="457200" lvl="1" indent="0">
              <a:buNone/>
            </a:pPr>
            <a:r>
              <a:rPr lang="en-US" sz="1200" dirty="0"/>
              <a:t>• Identifies number of columns in the current group.</a:t>
            </a:r>
          </a:p>
          <a:p>
            <a:pPr marL="457200" lvl="1" indent="0">
              <a:buNone/>
            </a:pPr>
            <a:r>
              <a:rPr lang="en-US" sz="1200" dirty="0"/>
              <a:t>• Default value is 1</a:t>
            </a:r>
          </a:p>
          <a:p>
            <a:pPr marL="457200" lvl="1" indent="0">
              <a:buNone/>
            </a:pPr>
            <a:r>
              <a:rPr lang="en-US" sz="1200" dirty="0"/>
              <a:t>• Provide span attribute and omit &lt;col&gt; tag</a:t>
            </a:r>
          </a:p>
          <a:p>
            <a:pPr marL="0" indent="0">
              <a:buNone/>
            </a:pPr>
            <a:r>
              <a:rPr lang="en-US" sz="1200" dirty="0"/>
              <a:t>Example for grouping 3 columns and applying background color as green</a:t>
            </a:r>
          </a:p>
          <a:p>
            <a:pPr marL="3657600" lvl="8" indent="0">
              <a:buNone/>
            </a:pPr>
            <a:r>
              <a:rPr lang="en-US" sz="1200" dirty="0"/>
              <a:t>&lt;table&gt;</a:t>
            </a:r>
          </a:p>
          <a:p>
            <a:pPr marL="3657600" lvl="8" indent="0">
              <a:buNone/>
            </a:pPr>
            <a:r>
              <a:rPr lang="en-US" sz="1200" dirty="0"/>
              <a:t>&lt;</a:t>
            </a:r>
            <a:r>
              <a:rPr lang="en-US" sz="1200" dirty="0" err="1"/>
              <a:t>colgroup</a:t>
            </a:r>
            <a:r>
              <a:rPr lang="en-US" sz="1200" dirty="0"/>
              <a:t> span=“3” style=“</a:t>
            </a:r>
            <a:r>
              <a:rPr lang="en-US" sz="1200" dirty="0" err="1"/>
              <a:t>background-color:green</a:t>
            </a:r>
            <a:r>
              <a:rPr lang="en-US" sz="1200" dirty="0"/>
              <a:t>”&gt; &lt;/</a:t>
            </a:r>
            <a:r>
              <a:rPr lang="en-US" sz="1200" dirty="0" err="1"/>
              <a:t>colgroup</a:t>
            </a:r>
            <a:r>
              <a:rPr lang="en-US" sz="1200" dirty="0"/>
              <a:t>&gt;</a:t>
            </a:r>
          </a:p>
          <a:p>
            <a:pPr marL="3657600" lvl="8" indent="0">
              <a:buNone/>
            </a:pPr>
            <a:r>
              <a:rPr lang="en-US" sz="1200" dirty="0"/>
              <a:t>&lt;col&gt;</a:t>
            </a:r>
          </a:p>
          <a:p>
            <a:pPr marL="3657600" lvl="8" indent="0">
              <a:buNone/>
            </a:pPr>
            <a:r>
              <a:rPr lang="en-US" sz="1200" dirty="0"/>
              <a:t>&lt;col&gt;</a:t>
            </a:r>
          </a:p>
          <a:p>
            <a:pPr marL="3657600" lvl="8" indent="0">
              <a:buNone/>
            </a:pPr>
            <a:r>
              <a:rPr lang="en-US" sz="1200" dirty="0"/>
              <a:t>&lt;tr&gt;</a:t>
            </a:r>
          </a:p>
          <a:p>
            <a:pPr marL="3657600" lvl="8" indent="0">
              <a:buNone/>
            </a:pPr>
            <a:r>
              <a:rPr lang="en-US" sz="1200" dirty="0"/>
              <a:t>table contents……</a:t>
            </a:r>
          </a:p>
          <a:p>
            <a:pPr marL="3657600" lvl="8" indent="0">
              <a:buNone/>
            </a:pPr>
            <a:r>
              <a:rPr lang="en-US" sz="1200" dirty="0"/>
              <a:t>&lt;/tr&gt;</a:t>
            </a:r>
          </a:p>
          <a:p>
            <a:pPr marL="3657600" lvl="8" indent="0">
              <a:buNone/>
            </a:pPr>
            <a:r>
              <a:rPr lang="en-US" sz="1200" dirty="0"/>
              <a:t>&lt;/table&gt;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95837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BE4B-A231-451A-9AA4-35F02ED8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67897-8061-4D98-8B65-D3813B7E4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tabcol3.htm</a:t>
            </a:r>
          </a:p>
        </p:txBody>
      </p:sp>
    </p:spTree>
    <p:extLst>
      <p:ext uri="{BB962C8B-B14F-4D97-AF65-F5344CB8AC3E}">
        <p14:creationId xmlns:p14="http://schemas.microsoft.com/office/powerpoint/2010/main" val="198058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720B-7BF3-4D49-BBB2-85323CD5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1D7DC-B4BA-49EC-9015-3B84D2E0D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completing this module, you will be able to:</a:t>
            </a:r>
          </a:p>
          <a:p>
            <a:pPr lvl="1"/>
            <a:r>
              <a:rPr lang="en-US" dirty="0"/>
              <a:t>Understand the structure of an HTML table.</a:t>
            </a:r>
          </a:p>
          <a:p>
            <a:pPr lvl="1"/>
            <a:r>
              <a:rPr lang="en-US" dirty="0"/>
              <a:t>Controlling table format</a:t>
            </a:r>
          </a:p>
        </p:txBody>
      </p:sp>
    </p:spTree>
    <p:extLst>
      <p:ext uri="{BB962C8B-B14F-4D97-AF65-F5344CB8AC3E}">
        <p14:creationId xmlns:p14="http://schemas.microsoft.com/office/powerpoint/2010/main" val="1817646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0AF96-2ED8-48C6-BAA7-4D1B458C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16E5E-E308-4E3B-BA5A-6C97EB34C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completing this module you know:</a:t>
            </a:r>
          </a:p>
          <a:p>
            <a:r>
              <a:rPr lang="en-US" dirty="0"/>
              <a:t>Structure of an HTML table</a:t>
            </a:r>
          </a:p>
          <a:p>
            <a:r>
              <a:rPr lang="en-US" dirty="0"/>
              <a:t>Control table format such as cell spanning</a:t>
            </a:r>
          </a:p>
          <a:p>
            <a:r>
              <a:rPr lang="en-US" dirty="0"/>
              <a:t>Use tables to format contents of an HTML Page.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59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B7911-9416-4BE9-B9E1-16C760782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88858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504E-9529-4C48-917B-565840525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65CBB-9618-4BEE-868A-5D1D62EA9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Table contains data in the format of rows and columns. </a:t>
            </a:r>
          </a:p>
          <a:p>
            <a:pPr marL="0" indent="0">
              <a:buNone/>
            </a:pPr>
            <a:r>
              <a:rPr lang="en-US" dirty="0"/>
              <a:t>For an example, department information’s are displayed in the tabular format as shown below :-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above “Department” table contains 4 rows and 2 columns.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D0C3B5-FE3E-416F-8FF5-1BF229AA5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949065"/>
              </p:ext>
            </p:extLst>
          </p:nvPr>
        </p:nvGraphicFramePr>
        <p:xfrm>
          <a:off x="2392900" y="3204890"/>
          <a:ext cx="7406199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733">
                  <a:extLst>
                    <a:ext uri="{9D8B030D-6E8A-4147-A177-3AD203B41FA5}">
                      <a16:colId xmlns:a16="http://schemas.microsoft.com/office/drawing/2014/main" val="3089140494"/>
                    </a:ext>
                  </a:extLst>
                </a:gridCol>
                <a:gridCol w="2468733">
                  <a:extLst>
                    <a:ext uri="{9D8B030D-6E8A-4147-A177-3AD203B41FA5}">
                      <a16:colId xmlns:a16="http://schemas.microsoft.com/office/drawing/2014/main" val="2814290854"/>
                    </a:ext>
                  </a:extLst>
                </a:gridCol>
                <a:gridCol w="2468733">
                  <a:extLst>
                    <a:ext uri="{9D8B030D-6E8A-4147-A177-3AD203B41FA5}">
                      <a16:colId xmlns:a16="http://schemas.microsoft.com/office/drawing/2014/main" val="844581826"/>
                    </a:ext>
                  </a:extLst>
                </a:gridCol>
              </a:tblGrid>
              <a:tr h="57179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Deptno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Location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070193"/>
                  </a:ext>
                </a:extLst>
              </a:tr>
              <a:tr h="331277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York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012709"/>
                  </a:ext>
                </a:extLst>
              </a:tr>
              <a:tr h="331277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93879"/>
                  </a:ext>
                </a:extLst>
              </a:tr>
              <a:tr h="331277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Chicago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642663"/>
                  </a:ext>
                </a:extLst>
              </a:tr>
              <a:tr h="331277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Boston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927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37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87E5A-176C-4F83-81E4-754F0CE2B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19100-C5BF-4282-BC71-4211CC97B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An HTML table can be created using &lt;table&gt; elements</a:t>
            </a:r>
          </a:p>
          <a:p>
            <a:r>
              <a:rPr lang="en-US" dirty="0"/>
              <a:t>&lt;table&gt;</a:t>
            </a:r>
          </a:p>
          <a:p>
            <a:pPr marL="457200" lvl="1" indent="0">
              <a:buNone/>
            </a:pPr>
            <a:r>
              <a:rPr lang="en-US" dirty="0"/>
              <a:t>• Define an HTML table</a:t>
            </a:r>
          </a:p>
          <a:p>
            <a:pPr marL="457200" lvl="1" indent="0">
              <a:buNone/>
            </a:pPr>
            <a:r>
              <a:rPr lang="en-US" dirty="0"/>
              <a:t>• Other elements like &lt;tr&gt;, &lt;caption&gt;,.. can be nested inside &lt;table&gt; element</a:t>
            </a:r>
          </a:p>
          <a:p>
            <a:pPr marL="0" indent="0">
              <a:buNone/>
            </a:pPr>
            <a:r>
              <a:rPr lang="en-US" dirty="0"/>
              <a:t>An HTML table has two kinds of cells</a:t>
            </a:r>
          </a:p>
          <a:p>
            <a:r>
              <a:rPr lang="en-US" dirty="0"/>
              <a:t>Header Cells</a:t>
            </a:r>
          </a:p>
          <a:p>
            <a:pPr marL="457200" lvl="1" indent="0">
              <a:buNone/>
            </a:pPr>
            <a:r>
              <a:rPr lang="en-US" dirty="0"/>
              <a:t>• &lt;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‒ Defines a table header</a:t>
            </a:r>
          </a:p>
          <a:p>
            <a:r>
              <a:rPr lang="en-US" dirty="0"/>
              <a:t>Standard Cells</a:t>
            </a:r>
          </a:p>
          <a:p>
            <a:pPr marL="0" indent="0">
              <a:buNone/>
            </a:pPr>
            <a:r>
              <a:rPr lang="en-US" dirty="0"/>
              <a:t>&lt;tr&gt;</a:t>
            </a:r>
          </a:p>
          <a:p>
            <a:pPr marL="457200" lvl="1" indent="0">
              <a:buNone/>
            </a:pPr>
            <a:r>
              <a:rPr lang="en-US" dirty="0"/>
              <a:t>• Defines a table row</a:t>
            </a:r>
          </a:p>
          <a:p>
            <a:pPr marL="457200" lvl="1" indent="0">
              <a:buNone/>
            </a:pPr>
            <a:r>
              <a:rPr lang="en-US" dirty="0"/>
              <a:t>• A row can have one or more &lt;td&gt; or &lt;</a:t>
            </a:r>
            <a:r>
              <a:rPr lang="en-US" dirty="0" err="1"/>
              <a:t>th</a:t>
            </a:r>
            <a:r>
              <a:rPr lang="en-US" dirty="0"/>
              <a:t>&gt; elements</a:t>
            </a:r>
          </a:p>
          <a:p>
            <a:pPr marL="0" indent="0">
              <a:buNone/>
            </a:pPr>
            <a:r>
              <a:rPr lang="en-US" dirty="0"/>
              <a:t>&lt;td&gt;</a:t>
            </a:r>
          </a:p>
          <a:p>
            <a:r>
              <a:rPr lang="en-US" dirty="0"/>
              <a:t>Defines a table cell data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A86B54D-B77D-471B-9880-1ED6F5C83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335728"/>
              </p:ext>
            </p:extLst>
          </p:nvPr>
        </p:nvGraphicFramePr>
        <p:xfrm>
          <a:off x="6667610" y="3287274"/>
          <a:ext cx="38758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910">
                  <a:extLst>
                    <a:ext uri="{9D8B030D-6E8A-4147-A177-3AD203B41FA5}">
                      <a16:colId xmlns:a16="http://schemas.microsoft.com/office/drawing/2014/main" val="1152265412"/>
                    </a:ext>
                  </a:extLst>
                </a:gridCol>
                <a:gridCol w="1937910">
                  <a:extLst>
                    <a:ext uri="{9D8B030D-6E8A-4147-A177-3AD203B41FA5}">
                      <a16:colId xmlns:a16="http://schemas.microsoft.com/office/drawing/2014/main" val="3778792449"/>
                    </a:ext>
                  </a:extLst>
                </a:gridCol>
              </a:tblGrid>
              <a:tr h="32448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Employee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301489"/>
                  </a:ext>
                </a:extLst>
              </a:tr>
              <a:tr h="32448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Ajay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99322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717571"/>
                  </a:ext>
                </a:extLst>
              </a:tr>
              <a:tr h="32448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Sandeep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441118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2CE348-551D-443F-843F-4F6D140D0288}"/>
              </a:ext>
            </a:extLst>
          </p:cNvPr>
          <p:cNvCxnSpPr/>
          <p:nvPr/>
        </p:nvCxnSpPr>
        <p:spPr>
          <a:xfrm>
            <a:off x="10320793" y="3429000"/>
            <a:ext cx="612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2A19F7-B329-4F31-922B-34039C188191}"/>
              </a:ext>
            </a:extLst>
          </p:cNvPr>
          <p:cNvSpPr txBox="1"/>
          <p:nvPr/>
        </p:nvSpPr>
        <p:spPr>
          <a:xfrm>
            <a:off x="10933043" y="3189583"/>
            <a:ext cx="1104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Header    Cells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E274467-EA3A-4671-977C-C026C1A32E48}"/>
              </a:ext>
            </a:extLst>
          </p:cNvPr>
          <p:cNvSpPr/>
          <p:nvPr/>
        </p:nvSpPr>
        <p:spPr>
          <a:xfrm>
            <a:off x="10543430" y="3657600"/>
            <a:ext cx="389613" cy="7269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667CBD-FE26-4FBA-BC97-2B38ACA7DC58}"/>
              </a:ext>
            </a:extLst>
          </p:cNvPr>
          <p:cNvSpPr txBox="1"/>
          <p:nvPr/>
        </p:nvSpPr>
        <p:spPr>
          <a:xfrm>
            <a:off x="11011836" y="3857526"/>
            <a:ext cx="1104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Standard </a:t>
            </a:r>
          </a:p>
          <a:p>
            <a:r>
              <a:rPr lang="en-US" dirty="0"/>
              <a:t>Cells</a:t>
            </a:r>
          </a:p>
        </p:txBody>
      </p:sp>
    </p:spTree>
    <p:extLst>
      <p:ext uri="{BB962C8B-B14F-4D97-AF65-F5344CB8AC3E}">
        <p14:creationId xmlns:p14="http://schemas.microsoft.com/office/powerpoint/2010/main" val="282176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DF53-25EB-4C2C-9C3D-0E5DED84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D806B-2EEE-4331-9B4D-7D31C5FE1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&lt;table&gt;</a:t>
            </a:r>
          </a:p>
          <a:p>
            <a:pPr marL="457200" lvl="1" indent="0">
              <a:buNone/>
            </a:pPr>
            <a:r>
              <a:rPr lang="en-US" dirty="0"/>
              <a:t>&lt;tr&gt; &lt;</a:t>
            </a:r>
            <a:r>
              <a:rPr lang="en-US" dirty="0" err="1"/>
              <a:t>th</a:t>
            </a:r>
            <a:r>
              <a:rPr lang="en-US" dirty="0"/>
              <a:t>&gt;Column1 Header&lt;/</a:t>
            </a:r>
            <a:r>
              <a:rPr lang="en-US" dirty="0" err="1"/>
              <a:t>th</a:t>
            </a:r>
            <a:r>
              <a:rPr lang="en-US" dirty="0"/>
              <a:t>&gt; &lt;</a:t>
            </a:r>
            <a:r>
              <a:rPr lang="en-US" dirty="0" err="1"/>
              <a:t>th</a:t>
            </a:r>
            <a:r>
              <a:rPr lang="en-US" dirty="0"/>
              <a:t>&gt;Column2</a:t>
            </a:r>
          </a:p>
          <a:p>
            <a:pPr marL="457200" lvl="1" indent="0">
              <a:buNone/>
            </a:pPr>
            <a:r>
              <a:rPr lang="en-US" dirty="0"/>
              <a:t>Header&lt;/</a:t>
            </a:r>
            <a:r>
              <a:rPr lang="en-US" dirty="0" err="1"/>
              <a:t>th</a:t>
            </a:r>
            <a:r>
              <a:rPr lang="en-US" dirty="0"/>
              <a:t>&gt;&lt;/tr&gt;</a:t>
            </a:r>
          </a:p>
          <a:p>
            <a:pPr marL="457200" lvl="1" indent="0">
              <a:buNone/>
            </a:pPr>
            <a:r>
              <a:rPr lang="en-US" dirty="0"/>
              <a:t>&lt;tr&gt; &lt;td&gt;Cell 1,1&lt;/td&gt; &lt;td&gt;Cell 1,2&lt;/td&gt;</a:t>
            </a:r>
          </a:p>
          <a:p>
            <a:pPr marL="457200" lvl="1" indent="0">
              <a:buNone/>
            </a:pPr>
            <a:r>
              <a:rPr lang="en-US" dirty="0"/>
              <a:t>&lt;/tr&gt;</a:t>
            </a:r>
          </a:p>
          <a:p>
            <a:pPr marL="457200" lvl="1" indent="0">
              <a:buNone/>
            </a:pPr>
            <a:r>
              <a:rPr lang="en-US" dirty="0"/>
              <a:t>&lt;tr&gt; &lt;td&gt;Cell 2,1&lt;/td&gt; &lt;td&gt;Cell 2,2&lt;/td&gt;</a:t>
            </a:r>
          </a:p>
          <a:p>
            <a:pPr marL="457200" lvl="1" indent="0">
              <a:buNone/>
            </a:pPr>
            <a:r>
              <a:rPr lang="en-US" dirty="0"/>
              <a:t>&lt;/tr&gt;</a:t>
            </a:r>
          </a:p>
          <a:p>
            <a:pPr marL="0" indent="0">
              <a:buNone/>
            </a:pPr>
            <a:r>
              <a:rPr lang="en-US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338534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4869-81A4-4ED7-B578-77D71A15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B601C-0F71-4EE9-BE03-0E279251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Some more elements which can be used while creating tables are:</a:t>
            </a:r>
          </a:p>
          <a:p>
            <a:r>
              <a:rPr lang="en-US" dirty="0"/>
              <a:t>&lt;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Group header content in an HTML table</a:t>
            </a:r>
          </a:p>
          <a:p>
            <a:r>
              <a:rPr lang="en-US" dirty="0"/>
              <a:t>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Group the body content in an HTML table</a:t>
            </a:r>
          </a:p>
          <a:p>
            <a:r>
              <a:rPr lang="en-US" dirty="0"/>
              <a:t>&lt;</a:t>
            </a:r>
            <a:r>
              <a:rPr lang="en-US" dirty="0" err="1"/>
              <a:t>tfoot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Group footer content in an HTML table</a:t>
            </a:r>
          </a:p>
          <a:p>
            <a:r>
              <a:rPr lang="en-US" dirty="0"/>
              <a:t>&lt;caption&gt;</a:t>
            </a:r>
          </a:p>
          <a:p>
            <a:pPr lvl="1"/>
            <a:r>
              <a:rPr lang="en-US" dirty="0"/>
              <a:t>Defines a caption for the table</a:t>
            </a:r>
          </a:p>
          <a:p>
            <a:pPr lvl="1"/>
            <a:r>
              <a:rPr lang="en-US" dirty="0"/>
              <a:t>&lt;caption&gt; element should follow with &lt;table&gt; element immediately.</a:t>
            </a:r>
          </a:p>
          <a:p>
            <a:pPr lvl="1"/>
            <a:r>
              <a:rPr lang="en-US" dirty="0"/>
              <a:t>&lt;caption&gt; element value will be center aligned and displayed above the table</a:t>
            </a:r>
          </a:p>
        </p:txBody>
      </p:sp>
    </p:spTree>
    <p:extLst>
      <p:ext uri="{BB962C8B-B14F-4D97-AF65-F5344CB8AC3E}">
        <p14:creationId xmlns:p14="http://schemas.microsoft.com/office/powerpoint/2010/main" val="2780268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2795-24CE-4327-8B81-28B8BF95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329A8-B10F-4D38-BBE9-BADD4B9C8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Syntax </a:t>
            </a:r>
          </a:p>
          <a:p>
            <a:pPr marL="0" indent="0">
              <a:buNone/>
            </a:pPr>
            <a:r>
              <a:rPr lang="en-US" dirty="0"/>
              <a:t>Table column headings:</a:t>
            </a:r>
          </a:p>
          <a:p>
            <a:pPr marL="0" indent="0">
              <a:buNone/>
            </a:pPr>
            <a:r>
              <a:rPr lang="en-US" dirty="0"/>
              <a:t>&lt;table&gt;</a:t>
            </a:r>
          </a:p>
          <a:p>
            <a:pPr marL="0" indent="0">
              <a:buNone/>
            </a:pPr>
            <a:r>
              <a:rPr lang="en-US" dirty="0"/>
              <a:t>&lt;caption&gt;This is table caption&lt;/caption&gt;</a:t>
            </a:r>
          </a:p>
          <a:p>
            <a:pPr marL="0" indent="0">
              <a:buNone/>
            </a:pPr>
            <a:r>
              <a:rPr lang="en-US" dirty="0"/>
              <a:t>&lt;tr&gt;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&gt;COLUMN 1&lt;/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&gt;COLUMN 2&lt;/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&gt;COLUMN 3&lt;/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&lt;/tr&gt;</a:t>
            </a:r>
          </a:p>
          <a:p>
            <a:pPr marL="0" indent="0">
              <a:buNone/>
            </a:pPr>
            <a:r>
              <a:rPr lang="en-US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1683077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2795-24CE-4327-8B81-28B8BF95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329A8-B10F-4D38-BBE9-BADD4B9C8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Syntax </a:t>
            </a:r>
          </a:p>
          <a:p>
            <a:pPr marL="0" indent="0">
              <a:buNone/>
            </a:pPr>
            <a:r>
              <a:rPr lang="en-US" dirty="0"/>
              <a:t>&lt;table&gt;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&lt;tr&gt;&lt;td&gt;.....&lt;/td&gt;&lt;/tr&gt;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tfoot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&lt;tr&gt;&lt;td&gt;.....&lt;/td&gt;&lt;/tr&gt;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tfoot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&lt;tr&gt;&lt;td&gt;....&lt;/td&gt;&lt;/tr&gt;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36855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902</Words>
  <Application>Microsoft Office PowerPoint</Application>
  <PresentationFormat>Widescreen</PresentationFormat>
  <Paragraphs>172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HTML 5</vt:lpstr>
      <vt:lpstr>Lesson Objectives</vt:lpstr>
      <vt:lpstr>Tables</vt:lpstr>
      <vt:lpstr>Creating Tables</vt:lpstr>
      <vt:lpstr>Creating Tables</vt:lpstr>
      <vt:lpstr>Creating Tables</vt:lpstr>
      <vt:lpstr>Creating Tables</vt:lpstr>
      <vt:lpstr>Creating Tables</vt:lpstr>
      <vt:lpstr>Creating Tables</vt:lpstr>
      <vt:lpstr>Blank Data Cell (Code)</vt:lpstr>
      <vt:lpstr>Creating Tables</vt:lpstr>
      <vt:lpstr>Nested Tables (Code)</vt:lpstr>
      <vt:lpstr>DEMO</vt:lpstr>
      <vt:lpstr>Table Formatting</vt:lpstr>
      <vt:lpstr>Table Formatting</vt:lpstr>
      <vt:lpstr>Cell Spanning (Code)</vt:lpstr>
      <vt:lpstr>Cell Spanning Demo</vt:lpstr>
      <vt:lpstr>Grouping of Columns</vt:lpstr>
      <vt:lpstr>DEMO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Prabhat Chandra</dc:creator>
  <cp:lastModifiedBy>Prabhat Chandra</cp:lastModifiedBy>
  <cp:revision>3</cp:revision>
  <dcterms:created xsi:type="dcterms:W3CDTF">2020-10-10T08:20:24Z</dcterms:created>
  <dcterms:modified xsi:type="dcterms:W3CDTF">2020-10-10T08:48:45Z</dcterms:modified>
</cp:coreProperties>
</file>