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48" autoAdjust="0"/>
  </p:normalViewPr>
  <p:slideViewPr>
    <p:cSldViewPr snapToGrid="0">
      <p:cViewPr varScale="1">
        <p:scale>
          <a:sx n="64" d="100"/>
          <a:sy n="64" d="100"/>
        </p:scale>
        <p:origin x="14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EC54B-6D46-4529-8792-6EF00EF6D533}"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1DD1C-7F5B-4EEA-82E3-12E3B09A0787}" type="slidenum">
              <a:rPr lang="en-IN" smtClean="0"/>
              <a:t>‹#›</a:t>
            </a:fld>
            <a:endParaRPr lang="en-IN"/>
          </a:p>
        </p:txBody>
      </p:sp>
    </p:spTree>
    <p:extLst>
      <p:ext uri="{BB962C8B-B14F-4D97-AF65-F5344CB8AC3E}">
        <p14:creationId xmlns:p14="http://schemas.microsoft.com/office/powerpoint/2010/main" val="2535039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3000/images/logo.p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the above code, we have required the </a:t>
            </a:r>
            <a:r>
              <a:rPr lang="en-US" dirty="0"/>
              <a:t>express</a:t>
            </a:r>
            <a:r>
              <a:rPr lang="en-US" b="0" i="0" dirty="0">
                <a:solidFill>
                  <a:srgbClr val="242424"/>
                </a:solidFill>
                <a:effectLst/>
                <a:latin typeface="source-serif-pro"/>
              </a:rPr>
              <a:t> module and created a new Express application by calling the </a:t>
            </a:r>
            <a:r>
              <a:rPr lang="en-US" dirty="0"/>
              <a:t>express()</a:t>
            </a:r>
            <a:r>
              <a:rPr lang="en-US" b="0" i="0" dirty="0">
                <a:solidFill>
                  <a:srgbClr val="242424"/>
                </a:solidFill>
                <a:effectLst/>
                <a:latin typeface="source-serif-pro"/>
              </a:rPr>
              <a:t> function, which returns an instance of the application. We have then defined a route for the root URL </a:t>
            </a:r>
            <a:r>
              <a:rPr lang="en-US" dirty="0"/>
              <a:t>/</a:t>
            </a:r>
            <a:r>
              <a:rPr lang="en-US" b="0" i="0" dirty="0">
                <a:solidFill>
                  <a:srgbClr val="242424"/>
                </a:solidFill>
                <a:effectLst/>
                <a:latin typeface="source-serif-pro"/>
              </a:rPr>
              <a:t> using the </a:t>
            </a:r>
            <a:r>
              <a:rPr lang="en-US" dirty="0" err="1"/>
              <a:t>app.get</a:t>
            </a:r>
            <a:r>
              <a:rPr lang="en-US" dirty="0"/>
              <a:t>()</a:t>
            </a:r>
            <a:r>
              <a:rPr lang="en-US" b="0" i="0" dirty="0">
                <a:solidFill>
                  <a:srgbClr val="242424"/>
                </a:solidFill>
                <a:effectLst/>
                <a:latin typeface="source-serif-pro"/>
              </a:rPr>
              <a:t> method. When the root URL is requested, the server will send the response </a:t>
            </a:r>
            <a:r>
              <a:rPr lang="en-US" dirty="0"/>
              <a:t>Hello, World!</a:t>
            </a:r>
            <a:r>
              <a:rPr lang="en-US" b="0" i="0" dirty="0">
                <a:solidFill>
                  <a:srgbClr val="242424"/>
                </a:solidFill>
                <a:effectLst/>
                <a:latin typeface="source-serif-pro"/>
              </a:rPr>
              <a:t>.</a:t>
            </a:r>
          </a:p>
          <a:p>
            <a:endParaRPr lang="en-US" b="0" i="0" dirty="0">
              <a:solidFill>
                <a:srgbClr val="242424"/>
              </a:solidFill>
              <a:effectLst/>
              <a:latin typeface="source-serif-pro"/>
            </a:endParaRPr>
          </a:p>
          <a:p>
            <a:r>
              <a:rPr lang="en-US" b="0" i="0" dirty="0">
                <a:solidFill>
                  <a:srgbClr val="242424"/>
                </a:solidFill>
                <a:effectLst/>
                <a:latin typeface="source-serif-pro"/>
              </a:rPr>
              <a:t>We have then defined a route for the root URL </a:t>
            </a:r>
            <a:r>
              <a:rPr lang="en-US" dirty="0"/>
              <a:t>/</a:t>
            </a:r>
            <a:r>
              <a:rPr lang="en-US" b="0" i="0" dirty="0">
                <a:solidFill>
                  <a:srgbClr val="242424"/>
                </a:solidFill>
                <a:effectLst/>
                <a:latin typeface="source-serif-pro"/>
              </a:rPr>
              <a:t> using the </a:t>
            </a:r>
            <a:r>
              <a:rPr lang="en-US" dirty="0" err="1"/>
              <a:t>app.get</a:t>
            </a:r>
            <a:r>
              <a:rPr lang="en-US" dirty="0"/>
              <a:t>()</a:t>
            </a:r>
            <a:r>
              <a:rPr lang="en-US" b="0" i="0" dirty="0">
                <a:solidFill>
                  <a:srgbClr val="242424"/>
                </a:solidFill>
                <a:effectLst/>
                <a:latin typeface="source-serif-pro"/>
              </a:rPr>
              <a:t> method. When the root URL is requested, the server will send the response </a:t>
            </a:r>
            <a:r>
              <a:rPr lang="en-US" dirty="0"/>
              <a:t>Hello,</a:t>
            </a:r>
          </a:p>
          <a:p>
            <a:r>
              <a:rPr lang="en-US" dirty="0"/>
              <a:t> World!</a:t>
            </a:r>
            <a:r>
              <a:rPr lang="en-US" b="0" i="0" dirty="0">
                <a:solidFill>
                  <a:srgbClr val="242424"/>
                </a:solidFill>
                <a:effectLst/>
                <a:latin typeface="source-serif-pro"/>
              </a:rPr>
              <a:t>.</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5</a:t>
            </a:fld>
            <a:endParaRPr lang="en-IN"/>
          </a:p>
        </p:txBody>
      </p:sp>
    </p:spTree>
    <p:extLst>
      <p:ext uri="{BB962C8B-B14F-4D97-AF65-F5344CB8AC3E}">
        <p14:creationId xmlns:p14="http://schemas.microsoft.com/office/powerpoint/2010/main" val="91691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the example above, the </a:t>
            </a:r>
            <a:r>
              <a:rPr lang="en-US" dirty="0" err="1"/>
              <a:t>express.static</a:t>
            </a:r>
            <a:r>
              <a:rPr lang="en-US" dirty="0"/>
              <a:t>()</a:t>
            </a:r>
            <a:r>
              <a:rPr lang="en-US" b="0" i="0" dirty="0">
                <a:solidFill>
                  <a:srgbClr val="242424"/>
                </a:solidFill>
                <a:effectLst/>
                <a:latin typeface="source-serif-pro"/>
              </a:rPr>
              <a:t> function is used to serve files from the </a:t>
            </a:r>
            <a:r>
              <a:rPr lang="en-US" dirty="0"/>
              <a:t>public</a:t>
            </a:r>
            <a:r>
              <a:rPr lang="en-US" b="0" i="0" dirty="0">
                <a:solidFill>
                  <a:srgbClr val="242424"/>
                </a:solidFill>
                <a:effectLst/>
                <a:latin typeface="source-serif-pro"/>
              </a:rPr>
              <a:t> directory. This means that any file in the </a:t>
            </a:r>
            <a:r>
              <a:rPr lang="en-US" dirty="0"/>
              <a:t>public</a:t>
            </a:r>
            <a:r>
              <a:rPr lang="en-US" b="0" i="0" dirty="0">
                <a:solidFill>
                  <a:srgbClr val="242424"/>
                </a:solidFill>
                <a:effectLst/>
                <a:latin typeface="source-serif-pro"/>
              </a:rPr>
              <a:t> directory can be accessed from the browser with the URL path, for example: </a:t>
            </a:r>
            <a:r>
              <a:rPr lang="en-US" u="sng" dirty="0">
                <a:effectLst/>
                <a:hlinkClick r:id="rId3"/>
              </a:rPr>
              <a:t>http://localhost:3000/images/logo.png</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19</a:t>
            </a:fld>
            <a:endParaRPr lang="en-IN"/>
          </a:p>
        </p:txBody>
      </p:sp>
    </p:spTree>
    <p:extLst>
      <p:ext uri="{BB962C8B-B14F-4D97-AF65-F5344CB8AC3E}">
        <p14:creationId xmlns:p14="http://schemas.microsoft.com/office/powerpoint/2010/main" val="4167525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F3E3E-0513-21E3-81A4-07EB80875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E3C926-FDFB-F9E7-392E-33DBD93B37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3CDD2C-0F5B-6BD4-0648-379382EC7E79}"/>
              </a:ext>
            </a:extLst>
          </p:cNvPr>
          <p:cNvSpPr>
            <a:spLocks noGrp="1"/>
          </p:cNvSpPr>
          <p:nvPr>
            <p:ph type="body" idx="1"/>
          </p:nvPr>
        </p:nvSpPr>
        <p:spPr/>
        <p:txBody>
          <a:bodyPr/>
          <a:lstStyle/>
          <a:p>
            <a:r>
              <a:rPr lang="en-US" b="0" i="0" dirty="0">
                <a:solidFill>
                  <a:srgbClr val="242424"/>
                </a:solidFill>
                <a:effectLst/>
                <a:latin typeface="source-serif-pro"/>
              </a:rPr>
              <a:t>In the example above, files from both the </a:t>
            </a:r>
            <a:r>
              <a:rPr lang="en-US" dirty="0"/>
              <a:t>public</a:t>
            </a:r>
            <a:r>
              <a:rPr lang="en-US" b="0" i="0" dirty="0">
                <a:solidFill>
                  <a:srgbClr val="242424"/>
                </a:solidFill>
                <a:effectLst/>
                <a:latin typeface="source-serif-pro"/>
              </a:rPr>
              <a:t> and </a:t>
            </a:r>
            <a:r>
              <a:rPr lang="en-US" dirty="0"/>
              <a:t>assets</a:t>
            </a:r>
            <a:r>
              <a:rPr lang="en-US" b="0" i="0" dirty="0">
                <a:solidFill>
                  <a:srgbClr val="242424"/>
                </a:solidFill>
                <a:effectLst/>
                <a:latin typeface="source-serif-pro"/>
              </a:rPr>
              <a:t> directories can be accessed from the browser.</a:t>
            </a:r>
          </a:p>
          <a:p>
            <a:r>
              <a:rPr lang="en-US" b="0" i="0" dirty="0">
                <a:solidFill>
                  <a:srgbClr val="242424"/>
                </a:solidFill>
                <a:effectLst/>
                <a:latin typeface="source-serif-pro"/>
              </a:rPr>
              <a:t>Serving static files with Express.js is a simple and efficient way to serve static assets for your web application.</a:t>
            </a:r>
            <a:endParaRPr lang="en-IN" dirty="0"/>
          </a:p>
        </p:txBody>
      </p:sp>
      <p:sp>
        <p:nvSpPr>
          <p:cNvPr id="4" name="Slide Number Placeholder 3">
            <a:extLst>
              <a:ext uri="{FF2B5EF4-FFF2-40B4-BE49-F238E27FC236}">
                <a16:creationId xmlns:a16="http://schemas.microsoft.com/office/drawing/2014/main" id="{DE1A5538-9E3E-5217-E66C-EF5E233FCE10}"/>
              </a:ext>
            </a:extLst>
          </p:cNvPr>
          <p:cNvSpPr>
            <a:spLocks noGrp="1"/>
          </p:cNvSpPr>
          <p:nvPr>
            <p:ph type="sldNum" sz="quarter" idx="5"/>
          </p:nvPr>
        </p:nvSpPr>
        <p:spPr/>
        <p:txBody>
          <a:bodyPr/>
          <a:lstStyle/>
          <a:p>
            <a:fld id="{01B1DD1C-7F5B-4EEA-82E3-12E3B09A0787}" type="slidenum">
              <a:rPr lang="en-IN" smtClean="0"/>
              <a:t>20</a:t>
            </a:fld>
            <a:endParaRPr lang="en-IN"/>
          </a:p>
        </p:txBody>
      </p:sp>
    </p:spTree>
    <p:extLst>
      <p:ext uri="{BB962C8B-B14F-4D97-AF65-F5344CB8AC3E}">
        <p14:creationId xmlns:p14="http://schemas.microsoft.com/office/powerpoint/2010/main" val="834935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this example, a route handler is set up to handle the </a:t>
            </a:r>
            <a:r>
              <a:rPr lang="en-US" dirty="0"/>
              <a:t>POST</a:t>
            </a:r>
            <a:r>
              <a:rPr lang="en-US" b="0" i="0" dirty="0">
                <a:solidFill>
                  <a:srgbClr val="242424"/>
                </a:solidFill>
                <a:effectLst/>
                <a:latin typeface="source-serif-pro"/>
              </a:rPr>
              <a:t> request made when a form is submitted. </a:t>
            </a:r>
          </a:p>
          <a:p>
            <a:r>
              <a:rPr lang="en-US" b="0" i="0" dirty="0">
                <a:solidFill>
                  <a:srgbClr val="242424"/>
                </a:solidFill>
                <a:effectLst/>
                <a:latin typeface="source-serif-pro"/>
              </a:rPr>
              <a:t>The data submitted in the form is available in the </a:t>
            </a:r>
            <a:r>
              <a:rPr lang="en-US" dirty="0" err="1"/>
              <a:t>req.body</a:t>
            </a:r>
            <a:r>
              <a:rPr lang="en-US" b="0" i="0" dirty="0">
                <a:solidFill>
                  <a:srgbClr val="242424"/>
                </a:solidFill>
                <a:effectLst/>
                <a:latin typeface="source-serif-pro"/>
              </a:rPr>
              <a:t> object. In this case, the data is logged to the console and a response is sent to the client.</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22</a:t>
            </a:fld>
            <a:endParaRPr lang="en-IN"/>
          </a:p>
        </p:txBody>
      </p:sp>
    </p:spTree>
    <p:extLst>
      <p:ext uri="{BB962C8B-B14F-4D97-AF65-F5344CB8AC3E}">
        <p14:creationId xmlns:p14="http://schemas.microsoft.com/office/powerpoint/2010/main" val="3443811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19B75-9BFB-EA3F-8AE7-D04F9A1258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1C0EF-BBAA-41C8-993A-E8250EC7F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314E14-E97B-2B68-2FBE-77C04963F9D4}"/>
              </a:ext>
            </a:extLst>
          </p:cNvPr>
          <p:cNvSpPr>
            <a:spLocks noGrp="1"/>
          </p:cNvSpPr>
          <p:nvPr>
            <p:ph type="body" idx="1"/>
          </p:nvPr>
        </p:nvSpPr>
        <p:spPr/>
        <p:txBody>
          <a:bodyPr/>
          <a:lstStyle/>
          <a:p>
            <a:r>
              <a:rPr lang="en-US" b="0" i="0" dirty="0">
                <a:solidFill>
                  <a:srgbClr val="242424"/>
                </a:solidFill>
                <a:effectLst/>
                <a:latin typeface="source-serif-pro"/>
              </a:rPr>
              <a:t>In this example, </a:t>
            </a:r>
            <a:r>
              <a:rPr lang="en-US" dirty="0" err="1"/>
              <a:t>multer</a:t>
            </a:r>
            <a:r>
              <a:rPr lang="en-US" b="0" i="0" dirty="0">
                <a:solidFill>
                  <a:srgbClr val="242424"/>
                </a:solidFill>
                <a:effectLst/>
                <a:latin typeface="source-serif-pro"/>
              </a:rPr>
              <a:t> middleware is used to handle file uploads. The </a:t>
            </a:r>
            <a:r>
              <a:rPr lang="en-US" dirty="0"/>
              <a:t>upload</a:t>
            </a:r>
            <a:r>
              <a:rPr lang="en-US" b="0" i="0" dirty="0">
                <a:solidFill>
                  <a:srgbClr val="242424"/>
                </a:solidFill>
                <a:effectLst/>
                <a:latin typeface="source-serif-pro"/>
              </a:rPr>
              <a:t> object is created with a configuration object that specifies where the files should be stored and how the files should be named. The </a:t>
            </a:r>
            <a:r>
              <a:rPr lang="en-US" dirty="0" err="1"/>
              <a:t>upload.single</a:t>
            </a:r>
            <a:r>
              <a:rPr lang="en-US" b="0" i="0" dirty="0">
                <a:solidFill>
                  <a:srgbClr val="242424"/>
                </a:solidFill>
                <a:effectLst/>
                <a:latin typeface="source-serif-pro"/>
              </a:rPr>
              <a:t> function is used to specify that only one file should be uploaded. In this case, the file is expected to be submitted with the name </a:t>
            </a:r>
            <a:r>
              <a:rPr lang="en-US" dirty="0"/>
              <a:t>file</a:t>
            </a:r>
            <a:r>
              <a:rPr lang="en-US" b="0" i="0" dirty="0">
                <a:solidFill>
                  <a:srgbClr val="242424"/>
                </a:solidFill>
                <a:effectLst/>
                <a:latin typeface="source-serif-pro"/>
              </a:rPr>
              <a:t>. The uploaded file is available in the </a:t>
            </a:r>
            <a:r>
              <a:rPr lang="en-US" dirty="0" err="1"/>
              <a:t>req.file</a:t>
            </a:r>
            <a:r>
              <a:rPr lang="en-US" b="0" i="0" dirty="0">
                <a:solidFill>
                  <a:srgbClr val="242424"/>
                </a:solidFill>
                <a:effectLst/>
                <a:latin typeface="source-serif-pro"/>
              </a:rPr>
              <a:t> object. In this case, the file information is logged to the console and a response is sent to the client.</a:t>
            </a:r>
            <a:endParaRPr lang="en-IN" dirty="0"/>
          </a:p>
        </p:txBody>
      </p:sp>
      <p:sp>
        <p:nvSpPr>
          <p:cNvPr id="4" name="Slide Number Placeholder 3">
            <a:extLst>
              <a:ext uri="{FF2B5EF4-FFF2-40B4-BE49-F238E27FC236}">
                <a16:creationId xmlns:a16="http://schemas.microsoft.com/office/drawing/2014/main" id="{5FC5A64A-E034-13E7-2C93-4B355FE325FF}"/>
              </a:ext>
            </a:extLst>
          </p:cNvPr>
          <p:cNvSpPr>
            <a:spLocks noGrp="1"/>
          </p:cNvSpPr>
          <p:nvPr>
            <p:ph type="sldNum" sz="quarter" idx="5"/>
          </p:nvPr>
        </p:nvSpPr>
        <p:spPr/>
        <p:txBody>
          <a:bodyPr/>
          <a:lstStyle/>
          <a:p>
            <a:fld id="{01B1DD1C-7F5B-4EEA-82E3-12E3B09A0787}" type="slidenum">
              <a:rPr lang="en-IN" smtClean="0"/>
              <a:t>23</a:t>
            </a:fld>
            <a:endParaRPr lang="en-IN"/>
          </a:p>
        </p:txBody>
      </p:sp>
    </p:spTree>
    <p:extLst>
      <p:ext uri="{BB962C8B-B14F-4D97-AF65-F5344CB8AC3E}">
        <p14:creationId xmlns:p14="http://schemas.microsoft.com/office/powerpoint/2010/main" val="358296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Here, we are setting a cookie with the name </a:t>
            </a:r>
            <a:r>
              <a:rPr lang="en-US" dirty="0"/>
              <a:t>username</a:t>
            </a:r>
            <a:r>
              <a:rPr lang="en-US" b="0" i="0" dirty="0">
                <a:solidFill>
                  <a:srgbClr val="242424"/>
                </a:solidFill>
                <a:effectLst/>
                <a:latin typeface="source-serif-pro"/>
              </a:rPr>
              <a:t> and the value </a:t>
            </a:r>
            <a:r>
              <a:rPr lang="en-US" dirty="0"/>
              <a:t>john</a:t>
            </a:r>
            <a:r>
              <a:rPr lang="en-US" b="0" i="0" dirty="0">
                <a:solidFill>
                  <a:srgbClr val="242424"/>
                </a:solidFill>
                <a:effectLst/>
                <a:latin typeface="source-serif-pro"/>
              </a:rPr>
              <a:t>. The </a:t>
            </a:r>
            <a:r>
              <a:rPr lang="en-US" dirty="0" err="1"/>
              <a:t>res.cookie</a:t>
            </a:r>
            <a:r>
              <a:rPr lang="en-US" dirty="0"/>
              <a:t>()</a:t>
            </a:r>
            <a:r>
              <a:rPr lang="en-US" b="0" i="0" dirty="0">
                <a:solidFill>
                  <a:srgbClr val="242424"/>
                </a:solidFill>
                <a:effectLst/>
                <a:latin typeface="source-serif-pro"/>
              </a:rPr>
              <a:t> method is used to set cookies in the response.</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25</a:t>
            </a:fld>
            <a:endParaRPr lang="en-IN"/>
          </a:p>
        </p:txBody>
      </p:sp>
    </p:spTree>
    <p:extLst>
      <p:ext uri="{BB962C8B-B14F-4D97-AF65-F5344CB8AC3E}">
        <p14:creationId xmlns:p14="http://schemas.microsoft.com/office/powerpoint/2010/main" val="393400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F1FF3-93DA-33BA-ED48-4368D5168F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EA50F8-6974-6C05-A15A-9D23BF190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C79C0-2DF2-95D7-C51C-CB144A5E7B1F}"/>
              </a:ext>
            </a:extLst>
          </p:cNvPr>
          <p:cNvSpPr>
            <a:spLocks noGrp="1"/>
          </p:cNvSpPr>
          <p:nvPr>
            <p:ph type="body" idx="1"/>
          </p:nvPr>
        </p:nvSpPr>
        <p:spPr/>
        <p:txBody>
          <a:bodyPr/>
          <a:lstStyle/>
          <a:p>
            <a:r>
              <a:rPr lang="en-US" b="0" i="0" dirty="0">
                <a:solidFill>
                  <a:srgbClr val="242424"/>
                </a:solidFill>
                <a:effectLst/>
                <a:latin typeface="source-serif-pro"/>
              </a:rPr>
              <a:t>Here, we are configuring the </a:t>
            </a:r>
            <a:r>
              <a:rPr lang="en-US" dirty="0"/>
              <a:t>express-session</a:t>
            </a:r>
            <a:r>
              <a:rPr lang="en-US" b="0" i="0" dirty="0">
                <a:solidFill>
                  <a:srgbClr val="242424"/>
                </a:solidFill>
                <a:effectLst/>
                <a:latin typeface="source-serif-pro"/>
              </a:rPr>
              <a:t> middleware to use a secret key for encrypting session data. The </a:t>
            </a:r>
            <a:r>
              <a:rPr lang="en-US" dirty="0"/>
              <a:t>resave</a:t>
            </a:r>
            <a:r>
              <a:rPr lang="en-US" b="0" i="0" dirty="0">
                <a:solidFill>
                  <a:srgbClr val="242424"/>
                </a:solidFill>
                <a:effectLst/>
                <a:latin typeface="source-serif-pro"/>
              </a:rPr>
              <a:t> option is set to </a:t>
            </a:r>
            <a:r>
              <a:rPr lang="en-US" dirty="0"/>
              <a:t>false</a:t>
            </a:r>
            <a:r>
              <a:rPr lang="en-US" b="0" i="0" dirty="0">
                <a:solidFill>
                  <a:srgbClr val="242424"/>
                </a:solidFill>
                <a:effectLst/>
                <a:latin typeface="source-serif-pro"/>
              </a:rPr>
              <a:t> to prevent resaving the session data on every request, and the </a:t>
            </a:r>
            <a:r>
              <a:rPr lang="en-US" dirty="0" err="1"/>
              <a:t>saveUninitialized</a:t>
            </a:r>
            <a:r>
              <a:rPr lang="en-US" b="0" i="0" dirty="0">
                <a:solidFill>
                  <a:srgbClr val="242424"/>
                </a:solidFill>
                <a:effectLst/>
                <a:latin typeface="source-serif-pro"/>
              </a:rPr>
              <a:t> option is set to </a:t>
            </a:r>
            <a:r>
              <a:rPr lang="en-US" dirty="0"/>
              <a:t>true</a:t>
            </a:r>
            <a:r>
              <a:rPr lang="en-US" b="0" i="0" dirty="0">
                <a:solidFill>
                  <a:srgbClr val="242424"/>
                </a:solidFill>
                <a:effectLst/>
                <a:latin typeface="source-serif-pro"/>
              </a:rPr>
              <a:t> to save the session data even if it is empty. The </a:t>
            </a:r>
            <a:r>
              <a:rPr lang="en-US" dirty="0"/>
              <a:t>cookie</a:t>
            </a:r>
            <a:r>
              <a:rPr lang="en-US" b="0" i="0" dirty="0">
                <a:solidFill>
                  <a:srgbClr val="242424"/>
                </a:solidFill>
                <a:effectLst/>
                <a:latin typeface="source-serif-pro"/>
              </a:rPr>
              <a:t> option is set to </a:t>
            </a:r>
            <a:r>
              <a:rPr lang="en-US" dirty="0"/>
              <a:t>{ secure: false }</a:t>
            </a:r>
            <a:r>
              <a:rPr lang="en-US" b="0" i="0" dirty="0">
                <a:solidFill>
                  <a:srgbClr val="242424"/>
                </a:solidFill>
                <a:effectLst/>
                <a:latin typeface="source-serif-pro"/>
              </a:rPr>
              <a:t> to allow the session cookie to be sent over HTTP.</a:t>
            </a:r>
          </a:p>
          <a:p>
            <a:r>
              <a:rPr lang="en-US" b="0" i="0" dirty="0">
                <a:solidFill>
                  <a:srgbClr val="242424"/>
                </a:solidFill>
                <a:effectLst/>
                <a:latin typeface="source-serif-pro"/>
              </a:rPr>
              <a:t>Now, you can set and read session data in your application. Here is an example of setting session data:</a:t>
            </a:r>
            <a:endParaRPr lang="en-IN" dirty="0"/>
          </a:p>
        </p:txBody>
      </p:sp>
      <p:sp>
        <p:nvSpPr>
          <p:cNvPr id="4" name="Slide Number Placeholder 3">
            <a:extLst>
              <a:ext uri="{FF2B5EF4-FFF2-40B4-BE49-F238E27FC236}">
                <a16:creationId xmlns:a16="http://schemas.microsoft.com/office/drawing/2014/main" id="{991E3D16-CBDA-3F1F-8AC9-E8A92B6904C4}"/>
              </a:ext>
            </a:extLst>
          </p:cNvPr>
          <p:cNvSpPr>
            <a:spLocks noGrp="1"/>
          </p:cNvSpPr>
          <p:nvPr>
            <p:ph type="sldNum" sz="quarter" idx="5"/>
          </p:nvPr>
        </p:nvSpPr>
        <p:spPr/>
        <p:txBody>
          <a:bodyPr/>
          <a:lstStyle/>
          <a:p>
            <a:fld id="{01B1DD1C-7F5B-4EEA-82E3-12E3B09A0787}" type="slidenum">
              <a:rPr lang="en-IN" smtClean="0"/>
              <a:t>26</a:t>
            </a:fld>
            <a:endParaRPr lang="en-IN"/>
          </a:p>
        </p:txBody>
      </p:sp>
    </p:spTree>
    <p:extLst>
      <p:ext uri="{BB962C8B-B14F-4D97-AF65-F5344CB8AC3E}">
        <p14:creationId xmlns:p14="http://schemas.microsoft.com/office/powerpoint/2010/main" val="1152761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81573-CD9A-5AB8-69D3-B9FE3EC7F0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F84A03-232C-EB0D-D56A-3315F95F0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134D9A-8394-1A88-1537-EBD1C7178618}"/>
              </a:ext>
            </a:extLst>
          </p:cNvPr>
          <p:cNvSpPr>
            <a:spLocks noGrp="1"/>
          </p:cNvSpPr>
          <p:nvPr>
            <p:ph type="body" idx="1"/>
          </p:nvPr>
        </p:nvSpPr>
        <p:spPr/>
        <p:txBody>
          <a:bodyPr/>
          <a:lstStyle/>
          <a:p>
            <a:r>
              <a:rPr lang="en-US" b="0" i="0" dirty="0">
                <a:solidFill>
                  <a:srgbClr val="242424"/>
                </a:solidFill>
                <a:effectLst/>
                <a:latin typeface="source-serif-pro"/>
              </a:rPr>
              <a:t>Here, we are setting a session variable with the name </a:t>
            </a:r>
            <a:r>
              <a:rPr lang="en-US" dirty="0"/>
              <a:t>username</a:t>
            </a:r>
            <a:r>
              <a:rPr lang="en-US" b="0" i="0" dirty="0">
                <a:solidFill>
                  <a:srgbClr val="242424"/>
                </a:solidFill>
                <a:effectLst/>
                <a:latin typeface="source-serif-pro"/>
              </a:rPr>
              <a:t> and the value </a:t>
            </a:r>
            <a:r>
              <a:rPr lang="en-US" dirty="0"/>
              <a:t>john</a:t>
            </a:r>
            <a:r>
              <a:rPr lang="en-US" b="0" i="0" dirty="0">
                <a:solidFill>
                  <a:srgbClr val="242424"/>
                </a:solidFill>
                <a:effectLst/>
                <a:latin typeface="source-serif-pro"/>
              </a:rPr>
              <a:t>. The </a:t>
            </a:r>
            <a:r>
              <a:rPr lang="en-US" dirty="0" err="1"/>
              <a:t>req.session</a:t>
            </a:r>
            <a:r>
              <a:rPr lang="en-US" b="0" i="0" dirty="0">
                <a:solidFill>
                  <a:srgbClr val="242424"/>
                </a:solidFill>
                <a:effectLst/>
                <a:latin typeface="source-serif-pro"/>
              </a:rPr>
              <a:t> object is used to store session data.</a:t>
            </a:r>
            <a:endParaRPr lang="en-IN" dirty="0"/>
          </a:p>
        </p:txBody>
      </p:sp>
      <p:sp>
        <p:nvSpPr>
          <p:cNvPr id="4" name="Slide Number Placeholder 3">
            <a:extLst>
              <a:ext uri="{FF2B5EF4-FFF2-40B4-BE49-F238E27FC236}">
                <a16:creationId xmlns:a16="http://schemas.microsoft.com/office/drawing/2014/main" id="{9F3AD927-4E15-4195-76D2-A8D635B4CC7D}"/>
              </a:ext>
            </a:extLst>
          </p:cNvPr>
          <p:cNvSpPr>
            <a:spLocks noGrp="1"/>
          </p:cNvSpPr>
          <p:nvPr>
            <p:ph type="sldNum" sz="quarter" idx="5"/>
          </p:nvPr>
        </p:nvSpPr>
        <p:spPr/>
        <p:txBody>
          <a:bodyPr/>
          <a:lstStyle/>
          <a:p>
            <a:fld id="{01B1DD1C-7F5B-4EEA-82E3-12E3B09A0787}" type="slidenum">
              <a:rPr lang="en-IN" smtClean="0"/>
              <a:t>27</a:t>
            </a:fld>
            <a:endParaRPr lang="en-IN"/>
          </a:p>
        </p:txBody>
      </p:sp>
    </p:spTree>
    <p:extLst>
      <p:ext uri="{BB962C8B-B14F-4D97-AF65-F5344CB8AC3E}">
        <p14:creationId xmlns:p14="http://schemas.microsoft.com/office/powerpoint/2010/main" val="210829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667DD-2FF6-3846-6C65-D5B2A5E9D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FB1794-1361-0959-3175-CFC287689E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57564-6004-04BD-4206-FD215B919A2D}"/>
              </a:ext>
            </a:extLst>
          </p:cNvPr>
          <p:cNvSpPr>
            <a:spLocks noGrp="1"/>
          </p:cNvSpPr>
          <p:nvPr>
            <p:ph type="body" idx="1"/>
          </p:nvPr>
        </p:nvSpPr>
        <p:spPr/>
        <p:txBody>
          <a:bodyPr/>
          <a:lstStyle/>
          <a:p>
            <a:r>
              <a:rPr lang="en-US" b="0" i="0" dirty="0">
                <a:solidFill>
                  <a:srgbClr val="242424"/>
                </a:solidFill>
                <a:effectLst/>
                <a:latin typeface="source-serif-pro"/>
              </a:rPr>
              <a:t>Here, we are reading the value of the </a:t>
            </a:r>
            <a:r>
              <a:rPr lang="en-US" dirty="0"/>
              <a:t>username</a:t>
            </a:r>
            <a:r>
              <a:rPr lang="en-US" b="0" i="0" dirty="0">
                <a:solidFill>
                  <a:srgbClr val="242424"/>
                </a:solidFill>
                <a:effectLst/>
                <a:latin typeface="source-serif-pro"/>
              </a:rPr>
              <a:t> session variable and sending it as a response.</a:t>
            </a:r>
            <a:endParaRPr lang="en-IN" dirty="0"/>
          </a:p>
        </p:txBody>
      </p:sp>
      <p:sp>
        <p:nvSpPr>
          <p:cNvPr id="4" name="Slide Number Placeholder 3">
            <a:extLst>
              <a:ext uri="{FF2B5EF4-FFF2-40B4-BE49-F238E27FC236}">
                <a16:creationId xmlns:a16="http://schemas.microsoft.com/office/drawing/2014/main" id="{8FDAD237-BEB2-D6E3-F9A6-B8A63F5F78A0}"/>
              </a:ext>
            </a:extLst>
          </p:cNvPr>
          <p:cNvSpPr>
            <a:spLocks noGrp="1"/>
          </p:cNvSpPr>
          <p:nvPr>
            <p:ph type="sldNum" sz="quarter" idx="5"/>
          </p:nvPr>
        </p:nvSpPr>
        <p:spPr/>
        <p:txBody>
          <a:bodyPr/>
          <a:lstStyle/>
          <a:p>
            <a:fld id="{01B1DD1C-7F5B-4EEA-82E3-12E3B09A0787}" type="slidenum">
              <a:rPr lang="en-IN" smtClean="0"/>
              <a:t>28</a:t>
            </a:fld>
            <a:endParaRPr lang="en-IN"/>
          </a:p>
        </p:txBody>
      </p:sp>
    </p:spTree>
    <p:extLst>
      <p:ext uri="{BB962C8B-B14F-4D97-AF65-F5344CB8AC3E}">
        <p14:creationId xmlns:p14="http://schemas.microsoft.com/office/powerpoint/2010/main" val="2643379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ACAFD-89C4-2641-D146-56C144043F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3AAE9-C955-5A8F-794F-AD1F0573B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B2B3C-3B0A-2534-2D21-C64D5CEF8E4E}"/>
              </a:ext>
            </a:extLst>
          </p:cNvPr>
          <p:cNvSpPr>
            <a:spLocks noGrp="1"/>
          </p:cNvSpPr>
          <p:nvPr>
            <p:ph type="body" idx="1"/>
          </p:nvPr>
        </p:nvSpPr>
        <p:spPr/>
        <p:txBody>
          <a:bodyPr/>
          <a:lstStyle/>
          <a:p>
            <a:pPr algn="l">
              <a:lnSpc>
                <a:spcPts val="2400"/>
              </a:lnSpc>
            </a:pPr>
            <a:r>
              <a:rPr lang="en-US" b="0" i="0" dirty="0">
                <a:solidFill>
                  <a:srgbClr val="242424"/>
                </a:solidFill>
                <a:effectLst/>
                <a:latin typeface="source-serif-pro"/>
              </a:rPr>
              <a:t>In this example, we first import the required modules: express, cookie-parser, and express-session. We then initialize an instance of the express application and use the cookie-parser and express-session middleware to handle cookies and sessions.</a:t>
            </a:r>
          </a:p>
          <a:p>
            <a:pPr algn="l">
              <a:lnSpc>
                <a:spcPts val="2400"/>
              </a:lnSpc>
            </a:pPr>
            <a:r>
              <a:rPr lang="en-US" b="0" i="0" dirty="0">
                <a:solidFill>
                  <a:srgbClr val="242424"/>
                </a:solidFill>
                <a:effectLst/>
                <a:latin typeface="source-serif-pro"/>
              </a:rPr>
              <a:t>The cookie-parser middleware parses the cookies attached to the incoming HTTP request and makes them available on the </a:t>
            </a:r>
            <a:r>
              <a:rPr lang="en-US" b="0" i="0" dirty="0" err="1">
                <a:solidFill>
                  <a:srgbClr val="242424"/>
                </a:solidFill>
                <a:effectLst/>
                <a:latin typeface="source-serif-pro"/>
              </a:rPr>
              <a:t>req.cookies</a:t>
            </a:r>
            <a:r>
              <a:rPr lang="en-US" b="0" i="0" dirty="0">
                <a:solidFill>
                  <a:srgbClr val="242424"/>
                </a:solidFill>
                <a:effectLst/>
                <a:latin typeface="source-serif-pro"/>
              </a:rPr>
              <a:t> object.</a:t>
            </a:r>
          </a:p>
          <a:p>
            <a:pPr algn="l">
              <a:lnSpc>
                <a:spcPts val="2400"/>
              </a:lnSpc>
            </a:pPr>
            <a:r>
              <a:rPr lang="en-US" b="0" i="0" dirty="0">
                <a:solidFill>
                  <a:srgbClr val="242424"/>
                </a:solidFill>
                <a:effectLst/>
                <a:latin typeface="source-serif-pro"/>
              </a:rPr>
              <a:t>The express-session middleware provides a way to manage user sessions in the application. In this example, we configure it with a secret key that is used to sign the session ID cookie, and set resave and </a:t>
            </a:r>
            <a:r>
              <a:rPr lang="en-US" b="0" i="0" dirty="0" err="1">
                <a:solidFill>
                  <a:srgbClr val="242424"/>
                </a:solidFill>
                <a:effectLst/>
                <a:latin typeface="source-serif-pro"/>
              </a:rPr>
              <a:t>saveUninitialized</a:t>
            </a:r>
            <a:r>
              <a:rPr lang="en-US" b="0" i="0" dirty="0">
                <a:solidFill>
                  <a:srgbClr val="242424"/>
                </a:solidFill>
                <a:effectLst/>
                <a:latin typeface="source-serif-pro"/>
              </a:rPr>
              <a:t> options to true.</a:t>
            </a:r>
          </a:p>
          <a:p>
            <a:pPr algn="l">
              <a:lnSpc>
                <a:spcPts val="2400"/>
              </a:lnSpc>
            </a:pPr>
            <a:r>
              <a:rPr lang="en-US" b="0" i="0" dirty="0">
                <a:solidFill>
                  <a:srgbClr val="242424"/>
                </a:solidFill>
                <a:effectLst/>
                <a:latin typeface="source-serif-pro"/>
              </a:rPr>
              <a:t>We then define a single route for the root path /. Inside the route handler function, we first check if the session already exists by accessing the count property on the </a:t>
            </a:r>
            <a:r>
              <a:rPr lang="en-US" b="0" i="0" dirty="0" err="1">
                <a:solidFill>
                  <a:srgbClr val="242424"/>
                </a:solidFill>
                <a:effectLst/>
                <a:latin typeface="source-serif-pro"/>
              </a:rPr>
              <a:t>req.session</a:t>
            </a:r>
            <a:r>
              <a:rPr lang="en-US" b="0" i="0" dirty="0">
                <a:solidFill>
                  <a:srgbClr val="242424"/>
                </a:solidFill>
                <a:effectLst/>
                <a:latin typeface="source-serif-pro"/>
              </a:rPr>
              <a:t> object. If it doesn't exist, we initialize it with a value of 0. We then set a cookie named name with the value John. Finally, we increment the count property and send a response to the client with a personalized greeting that includes the cookie value and the number of times the user has visited the page.</a:t>
            </a:r>
          </a:p>
          <a:p>
            <a:pPr algn="l">
              <a:lnSpc>
                <a:spcPts val="2400"/>
              </a:lnSpc>
            </a:pPr>
            <a:r>
              <a:rPr lang="en-US" b="0" i="0" dirty="0">
                <a:solidFill>
                  <a:srgbClr val="242424"/>
                </a:solidFill>
                <a:effectLst/>
                <a:latin typeface="source-serif-pro"/>
              </a:rPr>
              <a:t>When we run this application and open it in the browser, we should see a message that says “Hello John, you have visited this page 1 times!”. On subsequent visits, the count should increment and the message should reflect the new count.</a:t>
            </a:r>
          </a:p>
          <a:p>
            <a:pPr algn="l">
              <a:lnSpc>
                <a:spcPts val="2400"/>
              </a:lnSpc>
            </a:pPr>
            <a:r>
              <a:rPr lang="en-US" b="0" i="0" dirty="0">
                <a:solidFill>
                  <a:srgbClr val="242424"/>
                </a:solidFill>
                <a:effectLst/>
                <a:latin typeface="source-serif-pro"/>
              </a:rPr>
              <a:t>This is a very basic example, but it demonstrates the use of sessions and cookies in an Express.js application. In a real-world application, you would likely use more sophisticated session management techniques and include error handling and security measures to protect against attacks such as cross-site scripting (XSS) and cross-site request forgery (CSRF).</a:t>
            </a:r>
          </a:p>
          <a:p>
            <a:endParaRPr lang="en-IN" dirty="0"/>
          </a:p>
        </p:txBody>
      </p:sp>
      <p:sp>
        <p:nvSpPr>
          <p:cNvPr id="4" name="Slide Number Placeholder 3">
            <a:extLst>
              <a:ext uri="{FF2B5EF4-FFF2-40B4-BE49-F238E27FC236}">
                <a16:creationId xmlns:a16="http://schemas.microsoft.com/office/drawing/2014/main" id="{B39EA303-E974-C149-058B-D345A30B2EE4}"/>
              </a:ext>
            </a:extLst>
          </p:cNvPr>
          <p:cNvSpPr>
            <a:spLocks noGrp="1"/>
          </p:cNvSpPr>
          <p:nvPr>
            <p:ph type="sldNum" sz="quarter" idx="5"/>
          </p:nvPr>
        </p:nvSpPr>
        <p:spPr/>
        <p:txBody>
          <a:bodyPr/>
          <a:lstStyle/>
          <a:p>
            <a:fld id="{01B1DD1C-7F5B-4EEA-82E3-12E3B09A0787}" type="slidenum">
              <a:rPr lang="en-IN" smtClean="0"/>
              <a:t>29</a:t>
            </a:fld>
            <a:endParaRPr lang="en-IN"/>
          </a:p>
        </p:txBody>
      </p:sp>
    </p:spTree>
    <p:extLst>
      <p:ext uri="{BB962C8B-B14F-4D97-AF65-F5344CB8AC3E}">
        <p14:creationId xmlns:p14="http://schemas.microsoft.com/office/powerpoint/2010/main" val="3094599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D6EF5-D20B-D0BA-F164-835A29AC4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0A07FD-889C-CA65-A306-0E6B59EF7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778E7-DD13-C8AE-F71C-A6C96FDD29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586480-0B28-882B-5A25-4CE9B3993961}"/>
              </a:ext>
            </a:extLst>
          </p:cNvPr>
          <p:cNvSpPr>
            <a:spLocks noGrp="1"/>
          </p:cNvSpPr>
          <p:nvPr>
            <p:ph type="sldNum" sz="quarter" idx="5"/>
          </p:nvPr>
        </p:nvSpPr>
        <p:spPr/>
        <p:txBody>
          <a:bodyPr/>
          <a:lstStyle/>
          <a:p>
            <a:fld id="{01B1DD1C-7F5B-4EEA-82E3-12E3B09A0787}" type="slidenum">
              <a:rPr lang="en-IN" smtClean="0"/>
              <a:t>30</a:t>
            </a:fld>
            <a:endParaRPr lang="en-IN"/>
          </a:p>
        </p:txBody>
      </p:sp>
    </p:spTree>
    <p:extLst>
      <p:ext uri="{BB962C8B-B14F-4D97-AF65-F5344CB8AC3E}">
        <p14:creationId xmlns:p14="http://schemas.microsoft.com/office/powerpoint/2010/main" val="304514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FD60E-6426-E125-9B38-5C1376282D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46CDA1-AB51-2847-DD01-4C38027701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B7E8D5-D048-E311-5AA6-3D9D188B93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9673A9-D5CF-3FF8-57ED-4F7729F156AF}"/>
              </a:ext>
            </a:extLst>
          </p:cNvPr>
          <p:cNvSpPr>
            <a:spLocks noGrp="1"/>
          </p:cNvSpPr>
          <p:nvPr>
            <p:ph type="sldNum" sz="quarter" idx="5"/>
          </p:nvPr>
        </p:nvSpPr>
        <p:spPr/>
        <p:txBody>
          <a:bodyPr/>
          <a:lstStyle/>
          <a:p>
            <a:fld id="{01B1DD1C-7F5B-4EEA-82E3-12E3B09A0787}" type="slidenum">
              <a:rPr lang="en-IN" smtClean="0"/>
              <a:t>6</a:t>
            </a:fld>
            <a:endParaRPr lang="en-IN"/>
          </a:p>
        </p:txBody>
      </p:sp>
    </p:spTree>
    <p:extLst>
      <p:ext uri="{BB962C8B-B14F-4D97-AF65-F5344CB8AC3E}">
        <p14:creationId xmlns:p14="http://schemas.microsoft.com/office/powerpoint/2010/main" val="3227047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ED399-D293-B3E8-B4BF-5C20CD620A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AAFC6-B2FC-25CD-39CB-D3FF37834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92B08-1F3A-E110-DEFA-BBE16F33F0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E1EBBB-C844-2CEC-3FC3-03FDA0155885}"/>
              </a:ext>
            </a:extLst>
          </p:cNvPr>
          <p:cNvSpPr>
            <a:spLocks noGrp="1"/>
          </p:cNvSpPr>
          <p:nvPr>
            <p:ph type="sldNum" sz="quarter" idx="5"/>
          </p:nvPr>
        </p:nvSpPr>
        <p:spPr/>
        <p:txBody>
          <a:bodyPr/>
          <a:lstStyle/>
          <a:p>
            <a:fld id="{01B1DD1C-7F5B-4EEA-82E3-12E3B09A0787}" type="slidenum">
              <a:rPr lang="en-IN" smtClean="0"/>
              <a:t>31</a:t>
            </a:fld>
            <a:endParaRPr lang="en-IN"/>
          </a:p>
        </p:txBody>
      </p:sp>
    </p:spTree>
    <p:extLst>
      <p:ext uri="{BB962C8B-B14F-4D97-AF65-F5344CB8AC3E}">
        <p14:creationId xmlns:p14="http://schemas.microsoft.com/office/powerpoint/2010/main" val="887978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85F92-9C1C-0718-EFA3-86BFE913C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2B954E-C7F0-7E96-F9BE-ABCE426C32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C523A-DA21-C908-80FB-8C69F1DF1CD9}"/>
              </a:ext>
            </a:extLst>
          </p:cNvPr>
          <p:cNvSpPr>
            <a:spLocks noGrp="1"/>
          </p:cNvSpPr>
          <p:nvPr>
            <p:ph type="body" idx="1"/>
          </p:nvPr>
        </p:nvSpPr>
        <p:spPr/>
        <p:txBody>
          <a:bodyPr/>
          <a:lstStyle/>
          <a:p>
            <a:pPr algn="l">
              <a:lnSpc>
                <a:spcPts val="2400"/>
              </a:lnSpc>
            </a:pPr>
            <a:r>
              <a:rPr lang="en-US" b="0" i="0" dirty="0">
                <a:solidFill>
                  <a:srgbClr val="242424"/>
                </a:solidFill>
                <a:effectLst/>
                <a:latin typeface="source-serif-pro"/>
              </a:rPr>
              <a:t>When the user logs in successfully, we set a user object in the session that contains the user's username. When the user logs out, we destroy the session, which removes all session data.</a:t>
            </a:r>
          </a:p>
          <a:p>
            <a:pPr algn="l">
              <a:lnSpc>
                <a:spcPts val="2400"/>
              </a:lnSpc>
            </a:pPr>
            <a:r>
              <a:rPr lang="en-US" b="0" i="0" dirty="0">
                <a:solidFill>
                  <a:srgbClr val="242424"/>
                </a:solidFill>
                <a:effectLst/>
                <a:latin typeface="source-serif-pro"/>
              </a:rPr>
              <a:t>In the protected route, we check if the user is authenticated by checking if the user object exists in the session. If the user is not authenticated, we return a 401 Unauthorized response.</a:t>
            </a:r>
          </a:p>
          <a:p>
            <a:pPr algn="l">
              <a:lnSpc>
                <a:spcPts val="2400"/>
              </a:lnSpc>
            </a:pPr>
            <a:r>
              <a:rPr lang="en-US" b="0" i="0" dirty="0">
                <a:solidFill>
                  <a:srgbClr val="242424"/>
                </a:solidFill>
                <a:effectLst/>
                <a:latin typeface="source-serif-pro"/>
              </a:rPr>
              <a:t>Overall, user authentication is a critical aspect of web development, and using the right authentication mechanism can help ensure the security of your application.</a:t>
            </a:r>
          </a:p>
          <a:p>
            <a:br>
              <a:rPr lang="en-US" dirty="0"/>
            </a:br>
            <a:endParaRPr lang="en-IN" dirty="0"/>
          </a:p>
        </p:txBody>
      </p:sp>
      <p:sp>
        <p:nvSpPr>
          <p:cNvPr id="4" name="Slide Number Placeholder 3">
            <a:extLst>
              <a:ext uri="{FF2B5EF4-FFF2-40B4-BE49-F238E27FC236}">
                <a16:creationId xmlns:a16="http://schemas.microsoft.com/office/drawing/2014/main" id="{4B684CC7-DC93-D105-77C9-73E88CFBEC0D}"/>
              </a:ext>
            </a:extLst>
          </p:cNvPr>
          <p:cNvSpPr>
            <a:spLocks noGrp="1"/>
          </p:cNvSpPr>
          <p:nvPr>
            <p:ph type="sldNum" sz="quarter" idx="5"/>
          </p:nvPr>
        </p:nvSpPr>
        <p:spPr/>
        <p:txBody>
          <a:bodyPr/>
          <a:lstStyle/>
          <a:p>
            <a:fld id="{01B1DD1C-7F5B-4EEA-82E3-12E3B09A0787}" type="slidenum">
              <a:rPr lang="en-IN" smtClean="0"/>
              <a:t>32</a:t>
            </a:fld>
            <a:endParaRPr lang="en-IN"/>
          </a:p>
        </p:txBody>
      </p:sp>
    </p:spTree>
    <p:extLst>
      <p:ext uri="{BB962C8B-B14F-4D97-AF65-F5344CB8AC3E}">
        <p14:creationId xmlns:p14="http://schemas.microsoft.com/office/powerpoint/2010/main" val="117603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the above example, we have defined a route that listens for GET requests to the </a:t>
            </a:r>
            <a:r>
              <a:rPr lang="en-US" dirty="0"/>
              <a:t>/hello</a:t>
            </a:r>
            <a:r>
              <a:rPr lang="en-US" b="0" i="0" dirty="0">
                <a:solidFill>
                  <a:srgbClr val="242424"/>
                </a:solidFill>
                <a:effectLst/>
                <a:latin typeface="source-serif-pro"/>
              </a:rPr>
              <a:t> endpoint. When a request is made to this endpoint, the server will respond with the message "Hello, world!".</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7</a:t>
            </a:fld>
            <a:endParaRPr lang="en-IN"/>
          </a:p>
        </p:txBody>
      </p:sp>
    </p:spTree>
    <p:extLst>
      <p:ext uri="{BB962C8B-B14F-4D97-AF65-F5344CB8AC3E}">
        <p14:creationId xmlns:p14="http://schemas.microsoft.com/office/powerpoint/2010/main" val="86116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B59CB-D69A-8437-7D20-B8543FA22B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597AA-1A1D-55E7-FECB-99EF556620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62669F-FE7D-472E-8742-2D04E618FB67}"/>
              </a:ext>
            </a:extLst>
          </p:cNvPr>
          <p:cNvSpPr>
            <a:spLocks noGrp="1"/>
          </p:cNvSpPr>
          <p:nvPr>
            <p:ph type="body" idx="1"/>
          </p:nvPr>
        </p:nvSpPr>
        <p:spPr/>
        <p:txBody>
          <a:bodyPr/>
          <a:lstStyle/>
          <a:p>
            <a:pPr algn="l">
              <a:lnSpc>
                <a:spcPts val="2400"/>
              </a:lnSpc>
            </a:pPr>
            <a:r>
              <a:rPr lang="en-US" b="0" i="0" dirty="0">
                <a:solidFill>
                  <a:srgbClr val="242424"/>
                </a:solidFill>
                <a:effectLst/>
                <a:latin typeface="source-serif-pro"/>
              </a:rPr>
              <a:t>In this example, we are defining a route that accepts a parameter id in the URL. We then retrieve the user with that ID from the database, and render a template with the user's information. If the user is not found, we pass control to the error handler middleware by calling next() with an error object.</a:t>
            </a:r>
          </a:p>
          <a:p>
            <a:pPr algn="l">
              <a:lnSpc>
                <a:spcPts val="2400"/>
              </a:lnSpc>
            </a:pPr>
            <a:r>
              <a:rPr lang="en-US" b="0" i="0" dirty="0">
                <a:solidFill>
                  <a:srgbClr val="242424"/>
                </a:solidFill>
                <a:effectLst/>
                <a:latin typeface="source-serif-pro"/>
              </a:rPr>
              <a:t>Routing is a fundamental concept in building web applications with Express.js, and is used extensively throughout the framework.</a:t>
            </a:r>
          </a:p>
          <a:p>
            <a:endParaRPr lang="en-IN" dirty="0"/>
          </a:p>
        </p:txBody>
      </p:sp>
      <p:sp>
        <p:nvSpPr>
          <p:cNvPr id="4" name="Slide Number Placeholder 3">
            <a:extLst>
              <a:ext uri="{FF2B5EF4-FFF2-40B4-BE49-F238E27FC236}">
                <a16:creationId xmlns:a16="http://schemas.microsoft.com/office/drawing/2014/main" id="{5E2D11D8-9CA6-8B3D-F3FC-51AF9C4B0798}"/>
              </a:ext>
            </a:extLst>
          </p:cNvPr>
          <p:cNvSpPr>
            <a:spLocks noGrp="1"/>
          </p:cNvSpPr>
          <p:nvPr>
            <p:ph type="sldNum" sz="quarter" idx="5"/>
          </p:nvPr>
        </p:nvSpPr>
        <p:spPr/>
        <p:txBody>
          <a:bodyPr/>
          <a:lstStyle/>
          <a:p>
            <a:fld id="{01B1DD1C-7F5B-4EEA-82E3-12E3B09A0787}" type="slidenum">
              <a:rPr lang="en-IN" smtClean="0"/>
              <a:t>8</a:t>
            </a:fld>
            <a:endParaRPr lang="en-IN"/>
          </a:p>
        </p:txBody>
      </p:sp>
    </p:spTree>
    <p:extLst>
      <p:ext uri="{BB962C8B-B14F-4D97-AF65-F5344CB8AC3E}">
        <p14:creationId xmlns:p14="http://schemas.microsoft.com/office/powerpoint/2010/main" val="250417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400"/>
              </a:lnSpc>
            </a:pPr>
            <a:r>
              <a:rPr lang="en-US" b="0" i="0" dirty="0">
                <a:solidFill>
                  <a:srgbClr val="242424"/>
                </a:solidFill>
                <a:effectLst/>
                <a:latin typeface="source-serif-pro"/>
              </a:rPr>
              <a:t>In this example, we define a middleware function </a:t>
            </a:r>
            <a:r>
              <a:rPr lang="en-US" b="0" i="0" dirty="0" err="1">
                <a:solidFill>
                  <a:srgbClr val="242424"/>
                </a:solidFill>
                <a:effectLst/>
                <a:latin typeface="source-serif-pro"/>
              </a:rPr>
              <a:t>logRequest</a:t>
            </a:r>
            <a:r>
              <a:rPr lang="en-US" b="0" i="0" dirty="0">
                <a:solidFill>
                  <a:srgbClr val="242424"/>
                </a:solidFill>
                <a:effectLst/>
                <a:latin typeface="source-serif-pro"/>
              </a:rPr>
              <a:t> that logs a message to the console every time a request is made. We use the </a:t>
            </a:r>
            <a:r>
              <a:rPr lang="en-US" b="0" i="0" dirty="0" err="1">
                <a:solidFill>
                  <a:srgbClr val="242424"/>
                </a:solidFill>
                <a:effectLst/>
                <a:latin typeface="source-serif-pro"/>
              </a:rPr>
              <a:t>app.use</a:t>
            </a:r>
            <a:r>
              <a:rPr lang="en-US" b="0" i="0" dirty="0">
                <a:solidFill>
                  <a:srgbClr val="242424"/>
                </a:solidFill>
                <a:effectLst/>
                <a:latin typeface="source-serif-pro"/>
              </a:rPr>
              <a:t>() method to attach the middleware to the Express app. When a request is received, the middleware function is executed first, then the route handler is executed.</a:t>
            </a:r>
          </a:p>
          <a:p>
            <a:pPr algn="l">
              <a:lnSpc>
                <a:spcPts val="2400"/>
              </a:lnSpc>
            </a:pPr>
            <a:r>
              <a:rPr lang="en-US" b="0" i="0" dirty="0">
                <a:solidFill>
                  <a:srgbClr val="242424"/>
                </a:solidFill>
                <a:effectLst/>
                <a:latin typeface="source-serif-pro"/>
              </a:rPr>
              <a:t>There are several other ways to use middleware in Express, such as attaching it to a specific route, or a group of routes. You can also apply middleware globally to all requests by using </a:t>
            </a:r>
            <a:r>
              <a:rPr lang="en-US" b="0" i="0" dirty="0" err="1">
                <a:solidFill>
                  <a:srgbClr val="242424"/>
                </a:solidFill>
                <a:effectLst/>
                <a:latin typeface="source-serif-pro"/>
              </a:rPr>
              <a:t>app.use</a:t>
            </a:r>
            <a:r>
              <a:rPr lang="en-US" b="0" i="0" dirty="0">
                <a:solidFill>
                  <a:srgbClr val="242424"/>
                </a:solidFill>
                <a:effectLst/>
                <a:latin typeface="source-serif-pro"/>
              </a:rPr>
              <a:t>() without a specific path.</a:t>
            </a:r>
          </a:p>
          <a:p>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9</a:t>
            </a:fld>
            <a:endParaRPr lang="en-IN"/>
          </a:p>
        </p:txBody>
      </p:sp>
    </p:spTree>
    <p:extLst>
      <p:ext uri="{BB962C8B-B14F-4D97-AF65-F5344CB8AC3E}">
        <p14:creationId xmlns:p14="http://schemas.microsoft.com/office/powerpoint/2010/main" val="159014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general, middleware can be used for any logic that needs to be executed before the route handler is called. It’s a powerful feature that makes it easy to modularize and reuse your code, making it easier to maintain and scale your application.</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10</a:t>
            </a:fld>
            <a:endParaRPr lang="en-IN"/>
          </a:p>
        </p:txBody>
      </p:sp>
    </p:spTree>
    <p:extLst>
      <p:ext uri="{BB962C8B-B14F-4D97-AF65-F5344CB8AC3E}">
        <p14:creationId xmlns:p14="http://schemas.microsoft.com/office/powerpoint/2010/main" val="243920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Now, start the server and navigate to </a:t>
            </a:r>
            <a:r>
              <a:rPr lang="en-US" dirty="0"/>
              <a:t>http://localhost:3000</a:t>
            </a:r>
            <a:r>
              <a:rPr lang="en-US" b="0" i="0" dirty="0">
                <a:solidFill>
                  <a:srgbClr val="242424"/>
                </a:solidFill>
                <a:effectLst/>
                <a:latin typeface="source-serif-pro"/>
              </a:rPr>
              <a:t> to see the home page, or </a:t>
            </a:r>
            <a:r>
              <a:rPr lang="en-US" dirty="0"/>
              <a:t>http://localhost:3000/about</a:t>
            </a:r>
            <a:r>
              <a:rPr lang="en-US" b="0" i="0" dirty="0">
                <a:solidFill>
                  <a:srgbClr val="242424"/>
                </a:solidFill>
                <a:effectLst/>
                <a:latin typeface="source-serif-pro"/>
              </a:rPr>
              <a:t> to see the about page. Express.js will automatically render the </a:t>
            </a:r>
            <a:r>
              <a:rPr lang="en-US" dirty="0" err="1"/>
              <a:t>index.ejs</a:t>
            </a:r>
            <a:r>
              <a:rPr lang="en-US" b="0" i="0" dirty="0">
                <a:solidFill>
                  <a:srgbClr val="242424"/>
                </a:solidFill>
                <a:effectLst/>
                <a:latin typeface="source-serif-pro"/>
              </a:rPr>
              <a:t> or </a:t>
            </a:r>
            <a:r>
              <a:rPr lang="en-US" dirty="0" err="1"/>
              <a:t>about.ejs</a:t>
            </a:r>
            <a:r>
              <a:rPr lang="en-US" b="0" i="0" dirty="0">
                <a:solidFill>
                  <a:srgbClr val="242424"/>
                </a:solidFill>
                <a:effectLst/>
                <a:latin typeface="source-serif-pro"/>
              </a:rPr>
              <a:t> file, depending on the requested route.</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15</a:t>
            </a:fld>
            <a:endParaRPr lang="en-IN"/>
          </a:p>
        </p:txBody>
      </p:sp>
    </p:spTree>
    <p:extLst>
      <p:ext uri="{BB962C8B-B14F-4D97-AF65-F5344CB8AC3E}">
        <p14:creationId xmlns:p14="http://schemas.microsoft.com/office/powerpoint/2010/main" val="355351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this example, we define two routes: one for the home page and one for the about page. For each page, we create an object called </a:t>
            </a:r>
            <a:r>
              <a:rPr lang="en-US" dirty="0"/>
              <a:t>data</a:t>
            </a:r>
            <a:r>
              <a:rPr lang="en-US" b="0" i="0" dirty="0">
                <a:solidFill>
                  <a:srgbClr val="242424"/>
                </a:solidFill>
                <a:effectLst/>
                <a:latin typeface="source-serif-pro"/>
              </a:rPr>
              <a:t> that contains the page title and message. We then pass this object to the </a:t>
            </a:r>
            <a:r>
              <a:rPr lang="en-US" dirty="0"/>
              <a:t>render</a:t>
            </a:r>
            <a:r>
              <a:rPr lang="en-US" b="0" i="0" dirty="0">
                <a:solidFill>
                  <a:srgbClr val="242424"/>
                </a:solidFill>
                <a:effectLst/>
                <a:latin typeface="source-serif-pro"/>
              </a:rPr>
              <a:t> method along with the name of the view file (e.g. </a:t>
            </a:r>
            <a:r>
              <a:rPr lang="en-US" dirty="0" err="1"/>
              <a:t>home.ejs</a:t>
            </a:r>
            <a:r>
              <a:rPr lang="en-US" b="0" i="0" dirty="0">
                <a:solidFill>
                  <a:srgbClr val="242424"/>
                </a:solidFill>
                <a:effectLst/>
                <a:latin typeface="source-serif-pro"/>
              </a:rPr>
              <a:t> or </a:t>
            </a:r>
            <a:r>
              <a:rPr lang="en-US" dirty="0" err="1"/>
              <a:t>about.ejs</a:t>
            </a:r>
            <a:r>
              <a:rPr lang="en-US" b="0" i="0" dirty="0">
                <a:solidFill>
                  <a:srgbClr val="242424"/>
                </a:solidFill>
                <a:effectLst/>
                <a:latin typeface="source-serif-pro"/>
              </a:rPr>
              <a:t>).</a:t>
            </a:r>
            <a:endParaRPr lang="en-IN" dirty="0"/>
          </a:p>
        </p:txBody>
      </p:sp>
      <p:sp>
        <p:nvSpPr>
          <p:cNvPr id="4" name="Slide Number Placeholder 3"/>
          <p:cNvSpPr>
            <a:spLocks noGrp="1"/>
          </p:cNvSpPr>
          <p:nvPr>
            <p:ph type="sldNum" sz="quarter" idx="5"/>
          </p:nvPr>
        </p:nvSpPr>
        <p:spPr/>
        <p:txBody>
          <a:bodyPr/>
          <a:lstStyle/>
          <a:p>
            <a:fld id="{01B1DD1C-7F5B-4EEA-82E3-12E3B09A0787}" type="slidenum">
              <a:rPr lang="en-IN" smtClean="0"/>
              <a:t>16</a:t>
            </a:fld>
            <a:endParaRPr lang="en-IN"/>
          </a:p>
        </p:txBody>
      </p:sp>
    </p:spTree>
    <p:extLst>
      <p:ext uri="{BB962C8B-B14F-4D97-AF65-F5344CB8AC3E}">
        <p14:creationId xmlns:p14="http://schemas.microsoft.com/office/powerpoint/2010/main" val="305537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03B9B-4B32-2E35-0FAA-6CDDAE3A3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11A9BD-B589-0973-69B8-2F9D8004A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B24C2-88F0-3C6A-B491-073C1760DCD8}"/>
              </a:ext>
            </a:extLst>
          </p:cNvPr>
          <p:cNvSpPr>
            <a:spLocks noGrp="1"/>
          </p:cNvSpPr>
          <p:nvPr>
            <p:ph type="body" idx="1"/>
          </p:nvPr>
        </p:nvSpPr>
        <p:spPr/>
        <p:txBody>
          <a:bodyPr/>
          <a:lstStyle/>
          <a:p>
            <a:r>
              <a:rPr lang="en-US" b="0" i="0" dirty="0">
                <a:solidFill>
                  <a:srgbClr val="242424"/>
                </a:solidFill>
                <a:effectLst/>
                <a:latin typeface="source-serif-pro"/>
              </a:rPr>
              <a:t>When the user visits the home page, they will see a message that says “Welcome to the home page!” with the title “Home Page” in the browser tab. When they visit the about page, they will see a message that says “Learn more about us!” with the title “About Page” in the browser tab.</a:t>
            </a:r>
            <a:endParaRPr lang="en-IN" dirty="0"/>
          </a:p>
        </p:txBody>
      </p:sp>
      <p:sp>
        <p:nvSpPr>
          <p:cNvPr id="4" name="Slide Number Placeholder 3">
            <a:extLst>
              <a:ext uri="{FF2B5EF4-FFF2-40B4-BE49-F238E27FC236}">
                <a16:creationId xmlns:a16="http://schemas.microsoft.com/office/drawing/2014/main" id="{5F40EBDB-990B-30F1-DF22-6B03004A7C4F}"/>
              </a:ext>
            </a:extLst>
          </p:cNvPr>
          <p:cNvSpPr>
            <a:spLocks noGrp="1"/>
          </p:cNvSpPr>
          <p:nvPr>
            <p:ph type="sldNum" sz="quarter" idx="5"/>
          </p:nvPr>
        </p:nvSpPr>
        <p:spPr/>
        <p:txBody>
          <a:bodyPr/>
          <a:lstStyle/>
          <a:p>
            <a:fld id="{01B1DD1C-7F5B-4EEA-82E3-12E3B09A0787}" type="slidenum">
              <a:rPr lang="en-IN" smtClean="0"/>
              <a:t>17</a:t>
            </a:fld>
            <a:endParaRPr lang="en-IN"/>
          </a:p>
        </p:txBody>
      </p:sp>
    </p:spTree>
    <p:extLst>
      <p:ext uri="{BB962C8B-B14F-4D97-AF65-F5344CB8AC3E}">
        <p14:creationId xmlns:p14="http://schemas.microsoft.com/office/powerpoint/2010/main" val="216355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3883-9A2C-73AD-96A8-57CB9E616D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F95FE2-4DC9-D95E-86BF-0CE796CC2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84ED36-0455-283B-3430-F73A0B30EE79}"/>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5" name="Footer Placeholder 4">
            <a:extLst>
              <a:ext uri="{FF2B5EF4-FFF2-40B4-BE49-F238E27FC236}">
                <a16:creationId xmlns:a16="http://schemas.microsoft.com/office/drawing/2014/main" id="{3C06F0EB-FA4E-A8C9-2C08-1D0800CB5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1674F-1E95-9346-1C63-8C68E241779E}"/>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80503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CEB5-74BD-ADFA-1318-9ED7E65A7F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008C8F-3144-036A-9B97-0AC28BD0E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1284A-60AA-10BC-0A5C-9FE6FDFAB515}"/>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5" name="Footer Placeholder 4">
            <a:extLst>
              <a:ext uri="{FF2B5EF4-FFF2-40B4-BE49-F238E27FC236}">
                <a16:creationId xmlns:a16="http://schemas.microsoft.com/office/drawing/2014/main" id="{F11988F7-5AA4-53BE-495F-71930BABC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B92E2-C1D6-2AD3-7D26-F24D2D06C032}"/>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25512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34CBA-E830-F8FB-91E0-FB3A3054D9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DE83A-4982-F54A-E5E6-615AA8C8E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6598C-889E-55B9-F020-461B305FFF09}"/>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5" name="Footer Placeholder 4">
            <a:extLst>
              <a:ext uri="{FF2B5EF4-FFF2-40B4-BE49-F238E27FC236}">
                <a16:creationId xmlns:a16="http://schemas.microsoft.com/office/drawing/2014/main" id="{7408A2EA-574A-82C9-7BC7-45FD8FB29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83207A-0891-F9CF-09D3-B78E9AD82FCB}"/>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292188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3E91-4714-AF4F-2E9D-962EE36F0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B22A0E-20D4-3803-5275-1DDEA6BAE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BF01F-ECDC-D41F-327B-E6DD26717F41}"/>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5" name="Footer Placeholder 4">
            <a:extLst>
              <a:ext uri="{FF2B5EF4-FFF2-40B4-BE49-F238E27FC236}">
                <a16:creationId xmlns:a16="http://schemas.microsoft.com/office/drawing/2014/main" id="{F4945AD0-FE11-6671-4EA5-B5B38ACBA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87E3A-DFDA-1C20-597E-451A7C8E4868}"/>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8692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050B-16E0-3AF1-112B-976C3495E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3BEF0F-A17C-8E51-B3FD-421EE80E2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E0912-379E-1A8E-E79D-4D85A9BD01C0}"/>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5" name="Footer Placeholder 4">
            <a:extLst>
              <a:ext uri="{FF2B5EF4-FFF2-40B4-BE49-F238E27FC236}">
                <a16:creationId xmlns:a16="http://schemas.microsoft.com/office/drawing/2014/main" id="{4498F609-ACCD-55E6-FA53-6A066C1DC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E7264-6753-83CF-1E31-8712A0A0726D}"/>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49341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7256-0048-EC5C-62C9-8A69FD8F6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D0F20-0B4C-3ED1-D6E8-CB10B3B29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85095F-9DF3-3410-5A28-3989C8053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B4122E-C19A-C3FC-8140-9BE3745FB202}"/>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6" name="Footer Placeholder 5">
            <a:extLst>
              <a:ext uri="{FF2B5EF4-FFF2-40B4-BE49-F238E27FC236}">
                <a16:creationId xmlns:a16="http://schemas.microsoft.com/office/drawing/2014/main" id="{EECF167C-6B47-D6CC-57A3-F12AFA1EA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3F8EB-B8C5-8868-94E7-033FF56D0959}"/>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428351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D84D-7A1E-8A34-BB00-C599F8361E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BBB39-ABE7-43A3-6740-6FC74692F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71E5A-EABA-C3C4-A4B5-816AE1544A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469331-2556-6CC9-7EDA-26F76158C5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88DA0-5DF2-7144-926F-D9C0686C23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08692A-BD4D-98E3-6415-ADAE7DFD8939}"/>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8" name="Footer Placeholder 7">
            <a:extLst>
              <a:ext uri="{FF2B5EF4-FFF2-40B4-BE49-F238E27FC236}">
                <a16:creationId xmlns:a16="http://schemas.microsoft.com/office/drawing/2014/main" id="{F1784EBF-5F43-F85B-A640-A6F545DDB9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091209-99AF-3580-8F15-F599E75E0ED0}"/>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177541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94C8-4A5F-DCB2-EF0D-0AFD97CEF5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093786-2655-E1AF-70BD-56482534865E}"/>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4" name="Footer Placeholder 3">
            <a:extLst>
              <a:ext uri="{FF2B5EF4-FFF2-40B4-BE49-F238E27FC236}">
                <a16:creationId xmlns:a16="http://schemas.microsoft.com/office/drawing/2014/main" id="{6027BDA4-B72B-13D2-C9E0-BFA55B17FA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8BB51-BB13-4FA5-6C4E-E174BA2DDAF0}"/>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401077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CD561-2876-E6FE-F701-2AAA74CC4902}"/>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3" name="Footer Placeholder 2">
            <a:extLst>
              <a:ext uri="{FF2B5EF4-FFF2-40B4-BE49-F238E27FC236}">
                <a16:creationId xmlns:a16="http://schemas.microsoft.com/office/drawing/2014/main" id="{92025F43-C65C-11F4-F1AE-BE27F03E39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8964FC-6642-8023-E9B4-74FEA213E02D}"/>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413356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9739-B056-3637-7EE9-022F5F260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54BBCA-9F38-DB3B-3B05-0F6E1F1F5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C41848-0FEC-D034-7FC9-3F43A7F0A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0B77-7E9F-6664-1270-7F08014F141D}"/>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6" name="Footer Placeholder 5">
            <a:extLst>
              <a:ext uri="{FF2B5EF4-FFF2-40B4-BE49-F238E27FC236}">
                <a16:creationId xmlns:a16="http://schemas.microsoft.com/office/drawing/2014/main" id="{D41F0B72-DAFF-4B81-2FB8-0B9D09A3B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3E3768-41B7-0920-7A03-89D997F1046F}"/>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332385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4F1E-9D9E-66B5-7417-4363CF36D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B863D4-EFCA-C6EF-3A6E-1A97190ED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F61336-B19E-0900-DBFE-43B9371FF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01AE9-05AF-1E89-9BA1-ADAD9D4BD83E}"/>
              </a:ext>
            </a:extLst>
          </p:cNvPr>
          <p:cNvSpPr>
            <a:spLocks noGrp="1"/>
          </p:cNvSpPr>
          <p:nvPr>
            <p:ph type="dt" sz="half" idx="10"/>
          </p:nvPr>
        </p:nvSpPr>
        <p:spPr/>
        <p:txBody>
          <a:bodyPr/>
          <a:lstStyle/>
          <a:p>
            <a:fld id="{4E2BFD34-991B-48E9-929D-330CA36EDE75}" type="datetimeFigureOut">
              <a:rPr lang="en-IN" smtClean="0"/>
              <a:t>19-12-2024</a:t>
            </a:fld>
            <a:endParaRPr lang="en-IN"/>
          </a:p>
        </p:txBody>
      </p:sp>
      <p:sp>
        <p:nvSpPr>
          <p:cNvPr id="6" name="Footer Placeholder 5">
            <a:extLst>
              <a:ext uri="{FF2B5EF4-FFF2-40B4-BE49-F238E27FC236}">
                <a16:creationId xmlns:a16="http://schemas.microsoft.com/office/drawing/2014/main" id="{6A3599EC-2289-C775-C71F-FB0AE3B32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CAE13-5F40-4688-8914-5E3DDB77F820}"/>
              </a:ext>
            </a:extLst>
          </p:cNvPr>
          <p:cNvSpPr>
            <a:spLocks noGrp="1"/>
          </p:cNvSpPr>
          <p:nvPr>
            <p:ph type="sldNum" sz="quarter" idx="12"/>
          </p:nvPr>
        </p:nvSpPr>
        <p:spPr/>
        <p:txBody>
          <a:bodyPr/>
          <a:lstStyle/>
          <a:p>
            <a:fld id="{294C4B47-3918-4B91-92EB-2D80CC9C9401}" type="slidenum">
              <a:rPr lang="en-IN" smtClean="0"/>
              <a:t>‹#›</a:t>
            </a:fld>
            <a:endParaRPr lang="en-IN"/>
          </a:p>
        </p:txBody>
      </p:sp>
    </p:spTree>
    <p:extLst>
      <p:ext uri="{BB962C8B-B14F-4D97-AF65-F5344CB8AC3E}">
        <p14:creationId xmlns:p14="http://schemas.microsoft.com/office/powerpoint/2010/main" val="397323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8DD11-5E90-2FA5-B074-9264A5842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5094E-1D0D-2B4C-DD57-9F53DEA5FA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7BBCE-C9CC-0C45-8C7A-516C5B643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BFD34-991B-48E9-929D-330CA36EDE75}" type="datetimeFigureOut">
              <a:rPr lang="en-IN" smtClean="0"/>
              <a:t>19-12-2024</a:t>
            </a:fld>
            <a:endParaRPr lang="en-IN"/>
          </a:p>
        </p:txBody>
      </p:sp>
      <p:sp>
        <p:nvSpPr>
          <p:cNvPr id="5" name="Footer Placeholder 4">
            <a:extLst>
              <a:ext uri="{FF2B5EF4-FFF2-40B4-BE49-F238E27FC236}">
                <a16:creationId xmlns:a16="http://schemas.microsoft.com/office/drawing/2014/main" id="{866C0736-A612-44AF-E372-0904F625C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8A15DB-1A02-C115-E5A2-28886085A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4B47-3918-4B91-92EB-2D80CC9C9401}" type="slidenum">
              <a:rPr lang="en-IN" smtClean="0"/>
              <a:t>‹#›</a:t>
            </a:fld>
            <a:endParaRPr lang="en-IN"/>
          </a:p>
        </p:txBody>
      </p:sp>
    </p:spTree>
    <p:extLst>
      <p:ext uri="{BB962C8B-B14F-4D97-AF65-F5344CB8AC3E}">
        <p14:creationId xmlns:p14="http://schemas.microsoft.com/office/powerpoint/2010/main" val="1568915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17D1-8E2A-18AE-B991-13D41489B249}"/>
              </a:ext>
            </a:extLst>
          </p:cNvPr>
          <p:cNvSpPr>
            <a:spLocks noGrp="1"/>
          </p:cNvSpPr>
          <p:nvPr>
            <p:ph type="ctrTitle"/>
          </p:nvPr>
        </p:nvSpPr>
        <p:spPr/>
        <p:txBody>
          <a:bodyPr/>
          <a:lstStyle/>
          <a:p>
            <a:r>
              <a:rPr lang="en-IN" dirty="0"/>
              <a:t>Building Web Application Using Express JS</a:t>
            </a:r>
          </a:p>
        </p:txBody>
      </p:sp>
      <p:sp>
        <p:nvSpPr>
          <p:cNvPr id="3" name="Subtitle 2">
            <a:extLst>
              <a:ext uri="{FF2B5EF4-FFF2-40B4-BE49-F238E27FC236}">
                <a16:creationId xmlns:a16="http://schemas.microsoft.com/office/drawing/2014/main" id="{D978277A-C7FE-919C-3D8C-727FA3306A1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5102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79DF-E8DC-8639-F701-3E989A0A2273}"/>
              </a:ext>
            </a:extLst>
          </p:cNvPr>
          <p:cNvSpPr>
            <a:spLocks noGrp="1"/>
          </p:cNvSpPr>
          <p:nvPr>
            <p:ph type="title"/>
          </p:nvPr>
        </p:nvSpPr>
        <p:spPr/>
        <p:txBody>
          <a:bodyPr/>
          <a:lstStyle/>
          <a:p>
            <a:r>
              <a:rPr lang="en-US" dirty="0"/>
              <a:t>Is it essential to use middleware? and what are more use cases of them?</a:t>
            </a:r>
            <a:endParaRPr lang="en-IN" dirty="0"/>
          </a:p>
        </p:txBody>
      </p:sp>
      <p:sp>
        <p:nvSpPr>
          <p:cNvPr id="3" name="Content Placeholder 2">
            <a:extLst>
              <a:ext uri="{FF2B5EF4-FFF2-40B4-BE49-F238E27FC236}">
                <a16:creationId xmlns:a16="http://schemas.microsoft.com/office/drawing/2014/main" id="{093A79A6-4C69-8567-96E2-7638257F9445}"/>
              </a:ext>
            </a:extLst>
          </p:cNvPr>
          <p:cNvSpPr>
            <a:spLocks noGrp="1"/>
          </p:cNvSpPr>
          <p:nvPr>
            <p:ph idx="1"/>
          </p:nvPr>
        </p:nvSpPr>
        <p:spPr/>
        <p:txBody>
          <a:bodyPr>
            <a:normAutofit fontScale="70000" lnSpcReduction="20000"/>
          </a:bodyPr>
          <a:lstStyle/>
          <a:p>
            <a:pPr marL="0" indent="0">
              <a:buNone/>
            </a:pPr>
            <a:r>
              <a:rPr lang="en-US" dirty="0"/>
              <a:t>Using middleware is not essential, but it’s a very useful feature that can greatly enhance the functionality of your Express application. Here are some common use cases for middleware:</a:t>
            </a:r>
          </a:p>
          <a:p>
            <a:endParaRPr lang="en-US" dirty="0"/>
          </a:p>
          <a:p>
            <a:r>
              <a:rPr lang="en-US" dirty="0"/>
              <a:t>Authentication: You can use middleware to authenticate users before allowing them to access certain routes.</a:t>
            </a:r>
          </a:p>
          <a:p>
            <a:r>
              <a:rPr lang="en-US" dirty="0"/>
              <a:t>Data parsing: You can use middleware to parse incoming data, such as JSON or form data, so that it can be easily accessed in your route handlers.</a:t>
            </a:r>
          </a:p>
          <a:p>
            <a:r>
              <a:rPr lang="en-US" dirty="0"/>
              <a:t>Error handling: You can use middleware to handle errors that occur during the processing of requests.</a:t>
            </a:r>
          </a:p>
          <a:p>
            <a:r>
              <a:rPr lang="en-US" dirty="0"/>
              <a:t>Logging: You can use middleware to log information about requests, such as the request method, IP address, and request/response time.</a:t>
            </a:r>
          </a:p>
          <a:p>
            <a:r>
              <a:rPr lang="en-US" dirty="0"/>
              <a:t>CORS: You can use middleware to handle Cross-Origin Resource Sharing (CORS) and set appropriate headers to control who can access your API.</a:t>
            </a:r>
          </a:p>
          <a:p>
            <a:r>
              <a:rPr lang="en-US" dirty="0"/>
              <a:t>Static file serving: You can use middleware to serve static files, such as images, CSS, and JavaScript files, from your Express application.</a:t>
            </a:r>
            <a:endParaRPr lang="en-IN" dirty="0"/>
          </a:p>
        </p:txBody>
      </p:sp>
    </p:spTree>
    <p:extLst>
      <p:ext uri="{BB962C8B-B14F-4D97-AF65-F5344CB8AC3E}">
        <p14:creationId xmlns:p14="http://schemas.microsoft.com/office/powerpoint/2010/main" val="107259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2CA2-632B-0CFD-E922-2DE2D65C6714}"/>
              </a:ext>
            </a:extLst>
          </p:cNvPr>
          <p:cNvSpPr>
            <a:spLocks noGrp="1"/>
          </p:cNvSpPr>
          <p:nvPr>
            <p:ph type="title"/>
          </p:nvPr>
        </p:nvSpPr>
        <p:spPr/>
        <p:txBody>
          <a:bodyPr/>
          <a:lstStyle/>
          <a:p>
            <a:r>
              <a:rPr lang="en-IN" dirty="0"/>
              <a:t>Templates and Views</a:t>
            </a:r>
          </a:p>
        </p:txBody>
      </p:sp>
      <p:sp>
        <p:nvSpPr>
          <p:cNvPr id="3" name="Content Placeholder 2">
            <a:extLst>
              <a:ext uri="{FF2B5EF4-FFF2-40B4-BE49-F238E27FC236}">
                <a16:creationId xmlns:a16="http://schemas.microsoft.com/office/drawing/2014/main" id="{64FBD386-BCF0-9FD7-6637-1E475415E180}"/>
              </a:ext>
            </a:extLst>
          </p:cNvPr>
          <p:cNvSpPr>
            <a:spLocks noGrp="1"/>
          </p:cNvSpPr>
          <p:nvPr>
            <p:ph idx="1"/>
          </p:nvPr>
        </p:nvSpPr>
        <p:spPr/>
        <p:txBody>
          <a:bodyPr>
            <a:normAutofit fontScale="92500" lnSpcReduction="10000"/>
          </a:bodyPr>
          <a:lstStyle/>
          <a:p>
            <a:r>
              <a:rPr lang="en-US" dirty="0"/>
              <a:t>In Express.js, templates and views are used to render dynamic content and display it to the user in a structured way. </a:t>
            </a:r>
          </a:p>
          <a:p>
            <a:r>
              <a:rPr lang="en-US" dirty="0"/>
              <a:t>Templates are HTML files that contain placeholders for dynamic content, while views are templates that are dynamically rendered with data to generate HTML. In this way, we can create dynamic web pages with reusable templates.</a:t>
            </a:r>
          </a:p>
          <a:p>
            <a:endParaRPr lang="en-US" dirty="0"/>
          </a:p>
          <a:p>
            <a:r>
              <a:rPr lang="en-US" dirty="0"/>
              <a:t>To use templates and views in Express.js, we need a view engine. </a:t>
            </a:r>
          </a:p>
          <a:p>
            <a:r>
              <a:rPr lang="en-US" dirty="0"/>
              <a:t>A view engine is a module that can parse templates and generate HTML output. There are many view engines available for Express.js, such as EJS, Pug, Handlebars, and Mustache.</a:t>
            </a:r>
            <a:endParaRPr lang="en-IN" dirty="0"/>
          </a:p>
        </p:txBody>
      </p:sp>
    </p:spTree>
    <p:extLst>
      <p:ext uri="{BB962C8B-B14F-4D97-AF65-F5344CB8AC3E}">
        <p14:creationId xmlns:p14="http://schemas.microsoft.com/office/powerpoint/2010/main" val="297501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2AF20-0D3E-961A-2529-45F12538D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9DE78-8E0A-00F6-5407-39DF4A3CF58D}"/>
              </a:ext>
            </a:extLst>
          </p:cNvPr>
          <p:cNvSpPr>
            <a:spLocks noGrp="1"/>
          </p:cNvSpPr>
          <p:nvPr>
            <p:ph type="title"/>
          </p:nvPr>
        </p:nvSpPr>
        <p:spPr/>
        <p:txBody>
          <a:bodyPr/>
          <a:lstStyle/>
          <a:p>
            <a:r>
              <a:rPr lang="en-IN" dirty="0"/>
              <a:t>Templates and Views – Installing View Engine</a:t>
            </a:r>
          </a:p>
        </p:txBody>
      </p:sp>
      <p:sp>
        <p:nvSpPr>
          <p:cNvPr id="3" name="Content Placeholder 2">
            <a:extLst>
              <a:ext uri="{FF2B5EF4-FFF2-40B4-BE49-F238E27FC236}">
                <a16:creationId xmlns:a16="http://schemas.microsoft.com/office/drawing/2014/main" id="{C6DC2E4A-8D92-16B0-8B21-2EBB9D4F2AC3}"/>
              </a:ext>
            </a:extLst>
          </p:cNvPr>
          <p:cNvSpPr>
            <a:spLocks noGrp="1"/>
          </p:cNvSpPr>
          <p:nvPr>
            <p:ph idx="1"/>
          </p:nvPr>
        </p:nvSpPr>
        <p:spPr/>
        <p:txBody>
          <a:bodyPr>
            <a:normAutofit fontScale="92500" lnSpcReduction="10000"/>
          </a:bodyPr>
          <a:lstStyle/>
          <a:p>
            <a:r>
              <a:rPr lang="en-IN" b="0" i="0" dirty="0" err="1">
                <a:solidFill>
                  <a:srgbClr val="242424"/>
                </a:solidFill>
                <a:effectLst/>
                <a:latin typeface="source-code-pro"/>
              </a:rPr>
              <a:t>npm</a:t>
            </a:r>
            <a:r>
              <a:rPr lang="en-IN" b="0" i="0" dirty="0">
                <a:solidFill>
                  <a:srgbClr val="242424"/>
                </a:solidFill>
                <a:effectLst/>
                <a:latin typeface="source-code-pro"/>
              </a:rPr>
              <a:t> install </a:t>
            </a:r>
            <a:r>
              <a:rPr lang="en-IN" b="0" i="0" dirty="0" err="1">
                <a:solidFill>
                  <a:srgbClr val="242424"/>
                </a:solidFill>
                <a:effectLst/>
                <a:latin typeface="source-code-pro"/>
              </a:rPr>
              <a:t>ejs</a:t>
            </a:r>
            <a:endParaRPr lang="en-IN" b="0" i="0" dirty="0">
              <a:solidFill>
                <a:srgbClr val="242424"/>
              </a:solidFill>
              <a:effectLst/>
              <a:latin typeface="source-code-pro"/>
            </a:endParaRPr>
          </a:p>
          <a:p>
            <a:r>
              <a:rPr lang="en-US" dirty="0"/>
              <a:t>Next, create an </a:t>
            </a:r>
            <a:r>
              <a:rPr lang="en-US" dirty="0" err="1"/>
              <a:t>index.ejs</a:t>
            </a:r>
            <a:r>
              <a:rPr lang="en-US" dirty="0"/>
              <a:t> file in a views directory in your project:</a:t>
            </a:r>
          </a:p>
          <a:p>
            <a:pPr marL="457200" lvl="1" indent="0">
              <a:buNone/>
            </a:pPr>
            <a:r>
              <a:rPr lang="en-US" b="0" i="0" dirty="0">
                <a:solidFill>
                  <a:srgbClr val="007400"/>
                </a:solidFill>
                <a:effectLst/>
                <a:latin typeface="source-code-pro"/>
              </a:rPr>
              <a:t>&lt;!-- views/</a:t>
            </a:r>
            <a:r>
              <a:rPr lang="en-US" b="0" i="0" dirty="0" err="1">
                <a:solidFill>
                  <a:srgbClr val="007400"/>
                </a:solidFill>
                <a:effectLst/>
                <a:latin typeface="source-code-pro"/>
              </a:rPr>
              <a:t>index.ejs</a:t>
            </a:r>
            <a:r>
              <a:rPr lang="en-US" b="0" i="0" dirty="0">
                <a:solidFill>
                  <a:srgbClr val="007400"/>
                </a:solidFill>
                <a:effectLst/>
                <a:latin typeface="source-code-pro"/>
              </a:rPr>
              <a:t> --&gt;</a:t>
            </a:r>
            <a:br>
              <a:rPr lang="en-US" dirty="0"/>
            </a:br>
            <a:br>
              <a:rPr lang="en-US" dirty="0"/>
            </a:br>
            <a:r>
              <a:rPr lang="en-US" b="0" i="0" dirty="0">
                <a:solidFill>
                  <a:srgbClr val="643820"/>
                </a:solidFill>
                <a:effectLst/>
                <a:latin typeface="source-code-pro"/>
              </a:rPr>
              <a:t>&lt;!DOCTYPE </a:t>
            </a:r>
            <a:r>
              <a:rPr lang="en-US" b="0" i="0" dirty="0">
                <a:solidFill>
                  <a:srgbClr val="AA0D91"/>
                </a:solidFill>
                <a:effectLst/>
                <a:latin typeface="source-code-pro"/>
              </a:rPr>
              <a:t>html</a:t>
            </a:r>
            <a:r>
              <a:rPr lang="en-US" b="0" i="0" dirty="0">
                <a:solidFill>
                  <a:srgbClr val="643820"/>
                </a:solidFill>
                <a:effectLst/>
                <a:latin typeface="source-code-pro"/>
              </a:rPr>
              <a:t>&gt;</a:t>
            </a:r>
            <a:br>
              <a:rPr lang="en-US" dirty="0"/>
            </a:br>
            <a:r>
              <a:rPr lang="en-US" b="0" i="0" dirty="0">
                <a:solidFill>
                  <a:srgbClr val="AA0D91"/>
                </a:solidFill>
                <a:effectLst/>
                <a:latin typeface="source-code-pro"/>
              </a:rPr>
              <a:t>&lt;html&gt;</a:t>
            </a:r>
            <a:br>
              <a:rPr lang="en-US" dirty="0"/>
            </a:br>
            <a:r>
              <a:rPr lang="en-US" b="0" i="0" dirty="0">
                <a:solidFill>
                  <a:srgbClr val="AA0D91"/>
                </a:solidFill>
                <a:effectLst/>
                <a:latin typeface="source-code-pro"/>
              </a:rPr>
              <a:t>&lt;head&gt;</a:t>
            </a:r>
            <a:br>
              <a:rPr lang="en-US" dirty="0"/>
            </a:br>
            <a:r>
              <a:rPr lang="en-US" b="0" i="0" dirty="0">
                <a:solidFill>
                  <a:srgbClr val="AA0D91"/>
                </a:solidFill>
                <a:effectLst/>
                <a:latin typeface="source-code-pro"/>
              </a:rPr>
              <a:t>&lt;title&gt;</a:t>
            </a:r>
            <a:r>
              <a:rPr lang="en-US" b="0" i="0" dirty="0">
                <a:solidFill>
                  <a:srgbClr val="242424"/>
                </a:solidFill>
                <a:effectLst/>
                <a:latin typeface="source-code-pro"/>
              </a:rPr>
              <a:t>Home Page</a:t>
            </a:r>
            <a:r>
              <a:rPr lang="en-US" b="0" i="0" dirty="0">
                <a:solidFill>
                  <a:srgbClr val="AA0D91"/>
                </a:solidFill>
                <a:effectLst/>
                <a:latin typeface="source-code-pro"/>
              </a:rPr>
              <a:t>&lt;/title&gt;</a:t>
            </a:r>
            <a:br>
              <a:rPr lang="en-US" dirty="0"/>
            </a:br>
            <a:r>
              <a:rPr lang="en-US" b="0" i="0" dirty="0">
                <a:solidFill>
                  <a:srgbClr val="AA0D91"/>
                </a:solidFill>
                <a:effectLst/>
                <a:latin typeface="source-code-pro"/>
              </a:rPr>
              <a:t>&lt;/head&gt;</a:t>
            </a:r>
            <a:br>
              <a:rPr lang="en-US" dirty="0"/>
            </a:br>
            <a:r>
              <a:rPr lang="en-US" b="0" i="0" dirty="0">
                <a:solidFill>
                  <a:srgbClr val="AA0D91"/>
                </a:solidFill>
                <a:effectLst/>
                <a:latin typeface="source-code-pro"/>
              </a:rPr>
              <a:t>&lt;body&gt;</a:t>
            </a:r>
            <a:br>
              <a:rPr lang="en-US" dirty="0"/>
            </a:br>
            <a:r>
              <a:rPr lang="en-US" b="0" i="0" dirty="0">
                <a:solidFill>
                  <a:srgbClr val="AA0D91"/>
                </a:solidFill>
                <a:effectLst/>
                <a:latin typeface="source-code-pro"/>
              </a:rPr>
              <a:t>&lt;h1&gt;</a:t>
            </a:r>
            <a:r>
              <a:rPr lang="en-US" b="0" i="0" dirty="0">
                <a:solidFill>
                  <a:srgbClr val="242424"/>
                </a:solidFill>
                <a:effectLst/>
                <a:latin typeface="source-code-pro"/>
              </a:rPr>
              <a:t>Welcome to the Home Page</a:t>
            </a:r>
            <a:r>
              <a:rPr lang="en-US" b="0" i="0" dirty="0">
                <a:solidFill>
                  <a:srgbClr val="AA0D91"/>
                </a:solidFill>
                <a:effectLst/>
                <a:latin typeface="source-code-pro"/>
              </a:rPr>
              <a:t>&lt;/h1&gt;</a:t>
            </a:r>
            <a:br>
              <a:rPr lang="en-US" dirty="0"/>
            </a:br>
            <a:r>
              <a:rPr lang="en-US" b="0" i="0" dirty="0">
                <a:solidFill>
                  <a:srgbClr val="AA0D91"/>
                </a:solidFill>
                <a:effectLst/>
                <a:latin typeface="source-code-pro"/>
              </a:rPr>
              <a:t>&lt;p&gt;</a:t>
            </a:r>
            <a:r>
              <a:rPr lang="en-US" b="0" i="0" dirty="0">
                <a:solidFill>
                  <a:srgbClr val="242424"/>
                </a:solidFill>
                <a:effectLst/>
                <a:latin typeface="source-code-pro"/>
              </a:rPr>
              <a:t>This is some content for the home page.</a:t>
            </a:r>
            <a:r>
              <a:rPr lang="en-US" b="0" i="0" dirty="0">
                <a:solidFill>
                  <a:srgbClr val="AA0D91"/>
                </a:solidFill>
                <a:effectLst/>
                <a:latin typeface="source-code-pro"/>
              </a:rPr>
              <a:t>&lt;/p&gt;</a:t>
            </a:r>
            <a:br>
              <a:rPr lang="en-US" dirty="0"/>
            </a:br>
            <a:r>
              <a:rPr lang="en-US" b="0" i="0" dirty="0">
                <a:solidFill>
                  <a:srgbClr val="AA0D91"/>
                </a:solidFill>
                <a:effectLst/>
                <a:latin typeface="source-code-pro"/>
              </a:rPr>
              <a:t>&lt;/body&gt;</a:t>
            </a:r>
            <a:br>
              <a:rPr lang="en-US" dirty="0"/>
            </a:br>
            <a:r>
              <a:rPr lang="en-US" b="0" i="0" dirty="0">
                <a:solidFill>
                  <a:srgbClr val="AA0D91"/>
                </a:solidFill>
                <a:effectLst/>
                <a:latin typeface="source-code-pro"/>
              </a:rPr>
              <a:t>&lt;/html&gt;</a:t>
            </a:r>
          </a:p>
        </p:txBody>
      </p:sp>
    </p:spTree>
    <p:extLst>
      <p:ext uri="{BB962C8B-B14F-4D97-AF65-F5344CB8AC3E}">
        <p14:creationId xmlns:p14="http://schemas.microsoft.com/office/powerpoint/2010/main" val="223795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FEB32-1B59-CE22-5198-0AFA98263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16959-2722-6D17-C587-7B734B994E43}"/>
              </a:ext>
            </a:extLst>
          </p:cNvPr>
          <p:cNvSpPr>
            <a:spLocks noGrp="1"/>
          </p:cNvSpPr>
          <p:nvPr>
            <p:ph type="title"/>
          </p:nvPr>
        </p:nvSpPr>
        <p:spPr/>
        <p:txBody>
          <a:bodyPr/>
          <a:lstStyle/>
          <a:p>
            <a:r>
              <a:rPr lang="en-IN" dirty="0"/>
              <a:t>Templates and Views – Installing View Engine  </a:t>
            </a:r>
            <a:r>
              <a:rPr lang="en-IN" dirty="0" err="1"/>
              <a:t>contd</a:t>
            </a:r>
            <a:r>
              <a:rPr lang="en-IN" dirty="0"/>
              <a:t>…</a:t>
            </a:r>
          </a:p>
        </p:txBody>
      </p:sp>
      <p:sp>
        <p:nvSpPr>
          <p:cNvPr id="3" name="Content Placeholder 2">
            <a:extLst>
              <a:ext uri="{FF2B5EF4-FFF2-40B4-BE49-F238E27FC236}">
                <a16:creationId xmlns:a16="http://schemas.microsoft.com/office/drawing/2014/main" id="{EB15A5BE-398C-D90E-E686-55C4946CF497}"/>
              </a:ext>
            </a:extLst>
          </p:cNvPr>
          <p:cNvSpPr>
            <a:spLocks noGrp="1"/>
          </p:cNvSpPr>
          <p:nvPr>
            <p:ph idx="1"/>
          </p:nvPr>
        </p:nvSpPr>
        <p:spPr/>
        <p:txBody>
          <a:bodyPr>
            <a:normAutofit lnSpcReduction="10000"/>
          </a:bodyPr>
          <a:lstStyle/>
          <a:p>
            <a:r>
              <a:rPr lang="en-US" b="0" i="0" dirty="0">
                <a:solidFill>
                  <a:srgbClr val="AA0D91"/>
                </a:solidFill>
                <a:effectLst/>
                <a:latin typeface="source-code-pro"/>
              </a:rPr>
              <a:t> create an </a:t>
            </a:r>
            <a:r>
              <a:rPr lang="en-US" b="0" i="0" dirty="0" err="1">
                <a:solidFill>
                  <a:srgbClr val="AA0D91"/>
                </a:solidFill>
                <a:effectLst/>
                <a:latin typeface="source-code-pro"/>
              </a:rPr>
              <a:t>about.ejs</a:t>
            </a:r>
            <a:r>
              <a:rPr lang="en-US" b="0" i="0" dirty="0">
                <a:solidFill>
                  <a:srgbClr val="AA0D91"/>
                </a:solidFill>
                <a:effectLst/>
                <a:latin typeface="source-code-pro"/>
              </a:rPr>
              <a:t> file in the same views directory:</a:t>
            </a:r>
          </a:p>
          <a:p>
            <a:pPr marL="457200" lvl="1" indent="0">
              <a:buNone/>
            </a:pPr>
            <a:r>
              <a:rPr lang="en-US" b="0" i="0" dirty="0">
                <a:solidFill>
                  <a:srgbClr val="007400"/>
                </a:solidFill>
                <a:effectLst/>
                <a:latin typeface="source-code-pro"/>
              </a:rPr>
              <a:t>&lt;!-- views/</a:t>
            </a:r>
            <a:r>
              <a:rPr lang="en-US" b="0" i="0" dirty="0" err="1">
                <a:solidFill>
                  <a:srgbClr val="007400"/>
                </a:solidFill>
                <a:effectLst/>
                <a:latin typeface="source-code-pro"/>
              </a:rPr>
              <a:t>about.ejs</a:t>
            </a:r>
            <a:r>
              <a:rPr lang="en-US" b="0" i="0" dirty="0">
                <a:solidFill>
                  <a:srgbClr val="007400"/>
                </a:solidFill>
                <a:effectLst/>
                <a:latin typeface="source-code-pro"/>
              </a:rPr>
              <a:t> --&gt;</a:t>
            </a:r>
            <a:br>
              <a:rPr lang="en-US" dirty="0"/>
            </a:br>
            <a:br>
              <a:rPr lang="en-US" dirty="0"/>
            </a:br>
            <a:r>
              <a:rPr lang="en-US" b="0" i="0" dirty="0">
                <a:solidFill>
                  <a:srgbClr val="643820"/>
                </a:solidFill>
                <a:effectLst/>
                <a:latin typeface="source-code-pro"/>
              </a:rPr>
              <a:t>&lt;!DOCTYPE </a:t>
            </a:r>
            <a:r>
              <a:rPr lang="en-US" b="0" i="0" dirty="0">
                <a:solidFill>
                  <a:srgbClr val="AA0D91"/>
                </a:solidFill>
                <a:effectLst/>
                <a:latin typeface="source-code-pro"/>
              </a:rPr>
              <a:t>html</a:t>
            </a:r>
            <a:r>
              <a:rPr lang="en-US" b="0" i="0" dirty="0">
                <a:solidFill>
                  <a:srgbClr val="643820"/>
                </a:solidFill>
                <a:effectLst/>
                <a:latin typeface="source-code-pro"/>
              </a:rPr>
              <a:t>&gt;</a:t>
            </a:r>
            <a:br>
              <a:rPr lang="en-US" dirty="0"/>
            </a:br>
            <a:r>
              <a:rPr lang="en-US" b="0" i="0" dirty="0">
                <a:solidFill>
                  <a:srgbClr val="AA0D91"/>
                </a:solidFill>
                <a:effectLst/>
                <a:latin typeface="source-code-pro"/>
              </a:rPr>
              <a:t>&lt;html&gt;</a:t>
            </a:r>
            <a:br>
              <a:rPr lang="en-US" dirty="0"/>
            </a:br>
            <a:r>
              <a:rPr lang="en-US" b="0" i="0" dirty="0">
                <a:solidFill>
                  <a:srgbClr val="AA0D91"/>
                </a:solidFill>
                <a:effectLst/>
                <a:latin typeface="source-code-pro"/>
              </a:rPr>
              <a:t>&lt;head&gt;</a:t>
            </a:r>
            <a:br>
              <a:rPr lang="en-US" dirty="0"/>
            </a:br>
            <a:r>
              <a:rPr lang="en-US" b="0" i="0" dirty="0">
                <a:solidFill>
                  <a:srgbClr val="AA0D91"/>
                </a:solidFill>
                <a:effectLst/>
                <a:latin typeface="source-code-pro"/>
              </a:rPr>
              <a:t>&lt;title&gt;</a:t>
            </a:r>
            <a:r>
              <a:rPr lang="en-US" b="0" i="0" dirty="0">
                <a:solidFill>
                  <a:srgbClr val="242424"/>
                </a:solidFill>
                <a:effectLst/>
                <a:latin typeface="source-code-pro"/>
              </a:rPr>
              <a:t>About Page</a:t>
            </a:r>
            <a:r>
              <a:rPr lang="en-US" b="0" i="0" dirty="0">
                <a:solidFill>
                  <a:srgbClr val="AA0D91"/>
                </a:solidFill>
                <a:effectLst/>
                <a:latin typeface="source-code-pro"/>
              </a:rPr>
              <a:t>&lt;/title&gt;</a:t>
            </a:r>
            <a:br>
              <a:rPr lang="en-US" dirty="0"/>
            </a:br>
            <a:r>
              <a:rPr lang="en-US" b="0" i="0" dirty="0">
                <a:solidFill>
                  <a:srgbClr val="AA0D91"/>
                </a:solidFill>
                <a:effectLst/>
                <a:latin typeface="source-code-pro"/>
              </a:rPr>
              <a:t>&lt;/head&gt;</a:t>
            </a:r>
            <a:br>
              <a:rPr lang="en-US" dirty="0"/>
            </a:br>
            <a:r>
              <a:rPr lang="en-US" b="0" i="0" dirty="0">
                <a:solidFill>
                  <a:srgbClr val="AA0D91"/>
                </a:solidFill>
                <a:effectLst/>
                <a:latin typeface="source-code-pro"/>
              </a:rPr>
              <a:t>&lt;body&gt;</a:t>
            </a:r>
            <a:br>
              <a:rPr lang="en-US" dirty="0"/>
            </a:br>
            <a:r>
              <a:rPr lang="en-US" b="0" i="0" dirty="0">
                <a:solidFill>
                  <a:srgbClr val="AA0D91"/>
                </a:solidFill>
                <a:effectLst/>
                <a:latin typeface="source-code-pro"/>
              </a:rPr>
              <a:t>&lt;h1&gt;</a:t>
            </a:r>
            <a:r>
              <a:rPr lang="en-US" b="0" i="0" dirty="0">
                <a:solidFill>
                  <a:srgbClr val="242424"/>
                </a:solidFill>
                <a:effectLst/>
                <a:latin typeface="source-code-pro"/>
              </a:rPr>
              <a:t>About Us</a:t>
            </a:r>
            <a:r>
              <a:rPr lang="en-US" b="0" i="0" dirty="0">
                <a:solidFill>
                  <a:srgbClr val="AA0D91"/>
                </a:solidFill>
                <a:effectLst/>
                <a:latin typeface="source-code-pro"/>
              </a:rPr>
              <a:t>&lt;/h1&gt;</a:t>
            </a:r>
            <a:br>
              <a:rPr lang="en-US" dirty="0"/>
            </a:br>
            <a:r>
              <a:rPr lang="en-US" b="0" i="0" dirty="0">
                <a:solidFill>
                  <a:srgbClr val="AA0D91"/>
                </a:solidFill>
                <a:effectLst/>
                <a:latin typeface="source-code-pro"/>
              </a:rPr>
              <a:t>&lt;p&gt;</a:t>
            </a:r>
            <a:r>
              <a:rPr lang="en-US" b="0" i="0" dirty="0">
                <a:solidFill>
                  <a:srgbClr val="242424"/>
                </a:solidFill>
                <a:effectLst/>
                <a:latin typeface="source-code-pro"/>
              </a:rPr>
              <a:t>This is some content for the about page.</a:t>
            </a:r>
            <a:r>
              <a:rPr lang="en-US" b="0" i="0" dirty="0">
                <a:solidFill>
                  <a:srgbClr val="AA0D91"/>
                </a:solidFill>
                <a:effectLst/>
                <a:latin typeface="source-code-pro"/>
              </a:rPr>
              <a:t>&lt;/p&gt;</a:t>
            </a:r>
            <a:br>
              <a:rPr lang="en-US" dirty="0"/>
            </a:br>
            <a:r>
              <a:rPr lang="en-US" b="0" i="0" dirty="0">
                <a:solidFill>
                  <a:srgbClr val="AA0D91"/>
                </a:solidFill>
                <a:effectLst/>
                <a:latin typeface="source-code-pro"/>
              </a:rPr>
              <a:t>&lt;/body&gt;</a:t>
            </a:r>
            <a:br>
              <a:rPr lang="en-US" dirty="0"/>
            </a:br>
            <a:r>
              <a:rPr lang="en-US" b="0" i="0" dirty="0">
                <a:solidFill>
                  <a:srgbClr val="AA0D91"/>
                </a:solidFill>
                <a:effectLst/>
                <a:latin typeface="source-code-pro"/>
              </a:rPr>
              <a:t>&lt;/html&gt;</a:t>
            </a:r>
          </a:p>
        </p:txBody>
      </p:sp>
    </p:spTree>
    <p:extLst>
      <p:ext uri="{BB962C8B-B14F-4D97-AF65-F5344CB8AC3E}">
        <p14:creationId xmlns:p14="http://schemas.microsoft.com/office/powerpoint/2010/main" val="80893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F80D-10D8-85B6-A7C6-E1BDD957DB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02E30-5C5C-9DE3-DD1D-30C2B6879EDB}"/>
              </a:ext>
            </a:extLst>
          </p:cNvPr>
          <p:cNvSpPr>
            <a:spLocks noGrp="1"/>
          </p:cNvSpPr>
          <p:nvPr>
            <p:ph type="title"/>
          </p:nvPr>
        </p:nvSpPr>
        <p:spPr/>
        <p:txBody>
          <a:bodyPr/>
          <a:lstStyle/>
          <a:p>
            <a:r>
              <a:rPr lang="en-IN" dirty="0"/>
              <a:t>Templates and Views – Installing View Engine  </a:t>
            </a:r>
            <a:r>
              <a:rPr lang="en-IN" dirty="0" err="1"/>
              <a:t>contd</a:t>
            </a:r>
            <a:r>
              <a:rPr lang="en-IN" dirty="0"/>
              <a:t>…</a:t>
            </a:r>
          </a:p>
        </p:txBody>
      </p:sp>
      <p:sp>
        <p:nvSpPr>
          <p:cNvPr id="3" name="Content Placeholder 2">
            <a:extLst>
              <a:ext uri="{FF2B5EF4-FFF2-40B4-BE49-F238E27FC236}">
                <a16:creationId xmlns:a16="http://schemas.microsoft.com/office/drawing/2014/main" id="{92E5AB90-4076-56E8-25DE-DB08D8CE7D2D}"/>
              </a:ext>
            </a:extLst>
          </p:cNvPr>
          <p:cNvSpPr>
            <a:spLocks noGrp="1"/>
          </p:cNvSpPr>
          <p:nvPr>
            <p:ph idx="1"/>
          </p:nvPr>
        </p:nvSpPr>
        <p:spPr/>
        <p:txBody>
          <a:bodyPr>
            <a:normAutofit fontScale="62500" lnSpcReduction="20000"/>
          </a:bodyPr>
          <a:lstStyle/>
          <a:p>
            <a:r>
              <a:rPr lang="en-US" b="0" i="0" dirty="0">
                <a:solidFill>
                  <a:srgbClr val="AA0D91"/>
                </a:solidFill>
                <a:effectLst/>
                <a:latin typeface="source-code-pro"/>
              </a:rPr>
              <a:t>In your app.js file, set the view engine to EJS and define routes for the home page and the about page:</a:t>
            </a:r>
          </a:p>
          <a:p>
            <a:pPr lvl="1"/>
            <a:r>
              <a:rPr lang="en-IN" b="0" i="0" dirty="0">
                <a:solidFill>
                  <a:srgbClr val="007400"/>
                </a:solidFill>
                <a:effectLst/>
                <a:latin typeface="source-code-pro"/>
              </a:rPr>
              <a:t>// app.js</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path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'path'</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Set view engine to EJS</a:t>
            </a:r>
            <a:br>
              <a:rPr lang="en-IN" dirty="0"/>
            </a:br>
            <a:r>
              <a:rPr lang="en-IN" b="0" i="0" dirty="0" err="1">
                <a:solidFill>
                  <a:srgbClr val="242424"/>
                </a:solidFill>
                <a:effectLst/>
                <a:latin typeface="source-code-pro"/>
              </a:rPr>
              <a:t>app.set</a:t>
            </a:r>
            <a:r>
              <a:rPr lang="en-IN" b="0" i="0" dirty="0">
                <a:solidFill>
                  <a:srgbClr val="242424"/>
                </a:solidFill>
                <a:effectLst/>
                <a:latin typeface="source-code-pro"/>
              </a:rPr>
              <a:t>(</a:t>
            </a:r>
            <a:r>
              <a:rPr lang="en-IN" b="0" i="0" dirty="0">
                <a:solidFill>
                  <a:srgbClr val="C41A16"/>
                </a:solidFill>
                <a:effectLst/>
                <a:latin typeface="source-code-pro"/>
              </a:rPr>
              <a:t>'view engine'</a:t>
            </a:r>
            <a:r>
              <a:rPr lang="en-IN" b="0" i="0" dirty="0">
                <a:solidFill>
                  <a:srgbClr val="242424"/>
                </a:solidFill>
                <a:effectLst/>
                <a:latin typeface="source-code-pro"/>
              </a:rPr>
              <a:t>, </a:t>
            </a:r>
            <a:r>
              <a:rPr lang="en-IN" b="0" i="0" dirty="0">
                <a:solidFill>
                  <a:srgbClr val="C41A16"/>
                </a:solidFill>
                <a:effectLst/>
                <a:latin typeface="source-code-pro"/>
              </a:rPr>
              <a:t>'</a:t>
            </a:r>
            <a:r>
              <a:rPr lang="en-IN" b="0" i="0" dirty="0" err="1">
                <a:solidFill>
                  <a:srgbClr val="C41A16"/>
                </a:solidFill>
                <a:effectLst/>
                <a:latin typeface="source-code-pro"/>
              </a:rPr>
              <a:t>ejs</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app.set</a:t>
            </a:r>
            <a:r>
              <a:rPr lang="en-IN" b="0" i="0" dirty="0">
                <a:solidFill>
                  <a:srgbClr val="242424"/>
                </a:solidFill>
                <a:effectLst/>
                <a:latin typeface="source-code-pro"/>
              </a:rPr>
              <a:t>(</a:t>
            </a:r>
            <a:r>
              <a:rPr lang="en-IN" b="0" i="0" dirty="0">
                <a:solidFill>
                  <a:srgbClr val="C41A16"/>
                </a:solidFill>
                <a:effectLst/>
                <a:latin typeface="source-code-pro"/>
              </a:rPr>
              <a:t>'views'</a:t>
            </a:r>
            <a:r>
              <a:rPr lang="en-IN" b="0" i="0" dirty="0">
                <a:solidFill>
                  <a:srgbClr val="242424"/>
                </a:solidFill>
                <a:effectLst/>
                <a:latin typeface="source-code-pro"/>
              </a:rPr>
              <a:t>, </a:t>
            </a:r>
            <a:r>
              <a:rPr lang="en-IN" b="0" i="0" dirty="0" err="1">
                <a:solidFill>
                  <a:srgbClr val="242424"/>
                </a:solidFill>
                <a:effectLst/>
                <a:latin typeface="source-code-pro"/>
              </a:rPr>
              <a:t>path.join</a:t>
            </a:r>
            <a:r>
              <a:rPr lang="en-IN" b="0" i="0" dirty="0">
                <a:solidFill>
                  <a:srgbClr val="242424"/>
                </a:solidFill>
                <a:effectLst/>
                <a:latin typeface="source-code-pro"/>
              </a:rPr>
              <a:t>(__</a:t>
            </a:r>
            <a:r>
              <a:rPr lang="en-IN" b="0" i="0" dirty="0" err="1">
                <a:solidFill>
                  <a:srgbClr val="242424"/>
                </a:solidFill>
                <a:effectLst/>
                <a:latin typeface="source-code-pro"/>
              </a:rPr>
              <a:t>dirname</a:t>
            </a:r>
            <a:r>
              <a:rPr lang="en-IN" b="0" i="0" dirty="0">
                <a:solidFill>
                  <a:srgbClr val="242424"/>
                </a:solidFill>
                <a:effectLst/>
                <a:latin typeface="source-code-pro"/>
              </a:rPr>
              <a:t>, </a:t>
            </a:r>
            <a:r>
              <a:rPr lang="en-IN" b="0" i="0" dirty="0">
                <a:solidFill>
                  <a:srgbClr val="C41A16"/>
                </a:solidFill>
                <a:effectLst/>
                <a:latin typeface="source-code-pro"/>
              </a:rPr>
              <a:t>'views'</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Define routes</a:t>
            </a: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'index'</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'/about'</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'about'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Start server</a:t>
            </a: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started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US" b="0" i="0" dirty="0">
              <a:solidFill>
                <a:srgbClr val="AA0D91"/>
              </a:solidFill>
              <a:effectLst/>
              <a:latin typeface="source-code-pro"/>
            </a:endParaRPr>
          </a:p>
        </p:txBody>
      </p:sp>
    </p:spTree>
    <p:extLst>
      <p:ext uri="{BB962C8B-B14F-4D97-AF65-F5344CB8AC3E}">
        <p14:creationId xmlns:p14="http://schemas.microsoft.com/office/powerpoint/2010/main" val="196589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FE060-483A-24E0-F9CA-299E2E1F0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E0E8EF-1F45-97DB-034C-377D2E5D7F35}"/>
              </a:ext>
            </a:extLst>
          </p:cNvPr>
          <p:cNvSpPr>
            <a:spLocks noGrp="1"/>
          </p:cNvSpPr>
          <p:nvPr>
            <p:ph type="title"/>
          </p:nvPr>
        </p:nvSpPr>
        <p:spPr/>
        <p:txBody>
          <a:bodyPr/>
          <a:lstStyle/>
          <a:p>
            <a:r>
              <a:rPr lang="en-IN" dirty="0"/>
              <a:t>Templates and Views – Installing View Engine  </a:t>
            </a:r>
            <a:r>
              <a:rPr lang="en-IN" dirty="0" err="1"/>
              <a:t>contd</a:t>
            </a:r>
            <a:r>
              <a:rPr lang="en-IN" dirty="0"/>
              <a:t>…</a:t>
            </a:r>
          </a:p>
        </p:txBody>
      </p:sp>
      <p:sp>
        <p:nvSpPr>
          <p:cNvPr id="3" name="Content Placeholder 2">
            <a:extLst>
              <a:ext uri="{FF2B5EF4-FFF2-40B4-BE49-F238E27FC236}">
                <a16:creationId xmlns:a16="http://schemas.microsoft.com/office/drawing/2014/main" id="{BA3AA737-1E2B-FD69-EFBA-0E4E6BFB9C2F}"/>
              </a:ext>
            </a:extLst>
          </p:cNvPr>
          <p:cNvSpPr>
            <a:spLocks noGrp="1"/>
          </p:cNvSpPr>
          <p:nvPr>
            <p:ph idx="1"/>
          </p:nvPr>
        </p:nvSpPr>
        <p:spPr/>
        <p:txBody>
          <a:bodyPr>
            <a:normAutofit fontScale="62500" lnSpcReduction="20000"/>
          </a:bodyPr>
          <a:lstStyle/>
          <a:p>
            <a:r>
              <a:rPr lang="en-US" b="0" i="0" dirty="0">
                <a:solidFill>
                  <a:srgbClr val="AA0D91"/>
                </a:solidFill>
                <a:effectLst/>
                <a:latin typeface="source-code-pro"/>
              </a:rPr>
              <a:t>In your app.js file, set the view engine to EJS and define routes for the home page and the about page:</a:t>
            </a:r>
          </a:p>
          <a:p>
            <a:pPr lvl="1"/>
            <a:r>
              <a:rPr lang="en-IN" b="0" i="0" dirty="0">
                <a:solidFill>
                  <a:srgbClr val="007400"/>
                </a:solidFill>
                <a:effectLst/>
                <a:latin typeface="source-code-pro"/>
              </a:rPr>
              <a:t>// app.js</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path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'path'</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Set view engine to EJS</a:t>
            </a:r>
            <a:br>
              <a:rPr lang="en-IN" dirty="0"/>
            </a:br>
            <a:r>
              <a:rPr lang="en-IN" b="0" i="0" dirty="0" err="1">
                <a:solidFill>
                  <a:srgbClr val="242424"/>
                </a:solidFill>
                <a:effectLst/>
                <a:latin typeface="source-code-pro"/>
              </a:rPr>
              <a:t>app.set</a:t>
            </a:r>
            <a:r>
              <a:rPr lang="en-IN" b="0" i="0" dirty="0">
                <a:solidFill>
                  <a:srgbClr val="242424"/>
                </a:solidFill>
                <a:effectLst/>
                <a:latin typeface="source-code-pro"/>
              </a:rPr>
              <a:t>(</a:t>
            </a:r>
            <a:r>
              <a:rPr lang="en-IN" b="0" i="0" dirty="0">
                <a:solidFill>
                  <a:srgbClr val="C41A16"/>
                </a:solidFill>
                <a:effectLst/>
                <a:latin typeface="source-code-pro"/>
              </a:rPr>
              <a:t>'view engine'</a:t>
            </a:r>
            <a:r>
              <a:rPr lang="en-IN" b="0" i="0" dirty="0">
                <a:solidFill>
                  <a:srgbClr val="242424"/>
                </a:solidFill>
                <a:effectLst/>
                <a:latin typeface="source-code-pro"/>
              </a:rPr>
              <a:t>, </a:t>
            </a:r>
            <a:r>
              <a:rPr lang="en-IN" b="0" i="0" dirty="0">
                <a:solidFill>
                  <a:srgbClr val="C41A16"/>
                </a:solidFill>
                <a:effectLst/>
                <a:latin typeface="source-code-pro"/>
              </a:rPr>
              <a:t>'</a:t>
            </a:r>
            <a:r>
              <a:rPr lang="en-IN" b="0" i="0" dirty="0" err="1">
                <a:solidFill>
                  <a:srgbClr val="C41A16"/>
                </a:solidFill>
                <a:effectLst/>
                <a:latin typeface="source-code-pro"/>
              </a:rPr>
              <a:t>ejs</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app.set</a:t>
            </a:r>
            <a:r>
              <a:rPr lang="en-IN" b="0" i="0" dirty="0">
                <a:solidFill>
                  <a:srgbClr val="242424"/>
                </a:solidFill>
                <a:effectLst/>
                <a:latin typeface="source-code-pro"/>
              </a:rPr>
              <a:t>(</a:t>
            </a:r>
            <a:r>
              <a:rPr lang="en-IN" b="0" i="0" dirty="0">
                <a:solidFill>
                  <a:srgbClr val="C41A16"/>
                </a:solidFill>
                <a:effectLst/>
                <a:latin typeface="source-code-pro"/>
              </a:rPr>
              <a:t>'views'</a:t>
            </a:r>
            <a:r>
              <a:rPr lang="en-IN" b="0" i="0" dirty="0">
                <a:solidFill>
                  <a:srgbClr val="242424"/>
                </a:solidFill>
                <a:effectLst/>
                <a:latin typeface="source-code-pro"/>
              </a:rPr>
              <a:t>, </a:t>
            </a:r>
            <a:r>
              <a:rPr lang="en-IN" b="0" i="0" dirty="0" err="1">
                <a:solidFill>
                  <a:srgbClr val="242424"/>
                </a:solidFill>
                <a:effectLst/>
                <a:latin typeface="source-code-pro"/>
              </a:rPr>
              <a:t>path.join</a:t>
            </a:r>
            <a:r>
              <a:rPr lang="en-IN" b="0" i="0" dirty="0">
                <a:solidFill>
                  <a:srgbClr val="242424"/>
                </a:solidFill>
                <a:effectLst/>
                <a:latin typeface="source-code-pro"/>
              </a:rPr>
              <a:t>(__</a:t>
            </a:r>
            <a:r>
              <a:rPr lang="en-IN" b="0" i="0" dirty="0" err="1">
                <a:solidFill>
                  <a:srgbClr val="242424"/>
                </a:solidFill>
                <a:effectLst/>
                <a:latin typeface="source-code-pro"/>
              </a:rPr>
              <a:t>dirname</a:t>
            </a:r>
            <a:r>
              <a:rPr lang="en-IN" b="0" i="0" dirty="0">
                <a:solidFill>
                  <a:srgbClr val="242424"/>
                </a:solidFill>
                <a:effectLst/>
                <a:latin typeface="source-code-pro"/>
              </a:rPr>
              <a:t>, </a:t>
            </a:r>
            <a:r>
              <a:rPr lang="en-IN" b="0" i="0" dirty="0">
                <a:solidFill>
                  <a:srgbClr val="C41A16"/>
                </a:solidFill>
                <a:effectLst/>
                <a:latin typeface="source-code-pro"/>
              </a:rPr>
              <a:t>'views'</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Define routes</a:t>
            </a: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'index'</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'/about'</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'about'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Start server</a:t>
            </a: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started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US" b="0" i="0" dirty="0">
              <a:solidFill>
                <a:srgbClr val="AA0D91"/>
              </a:solidFill>
              <a:effectLst/>
              <a:latin typeface="source-code-pro"/>
            </a:endParaRPr>
          </a:p>
        </p:txBody>
      </p:sp>
    </p:spTree>
    <p:extLst>
      <p:ext uri="{BB962C8B-B14F-4D97-AF65-F5344CB8AC3E}">
        <p14:creationId xmlns:p14="http://schemas.microsoft.com/office/powerpoint/2010/main" val="27330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1802-F751-1019-B7CD-B31868A7D7A0}"/>
              </a:ext>
            </a:extLst>
          </p:cNvPr>
          <p:cNvSpPr>
            <a:spLocks noGrp="1"/>
          </p:cNvSpPr>
          <p:nvPr>
            <p:ph type="title"/>
          </p:nvPr>
        </p:nvSpPr>
        <p:spPr/>
        <p:txBody>
          <a:bodyPr>
            <a:normAutofit/>
          </a:bodyPr>
          <a:lstStyle/>
          <a:p>
            <a:r>
              <a:rPr lang="en-IN" dirty="0"/>
              <a:t>Dynamic View Example</a:t>
            </a:r>
          </a:p>
        </p:txBody>
      </p:sp>
      <p:sp>
        <p:nvSpPr>
          <p:cNvPr id="3" name="Content Placeholder 2">
            <a:extLst>
              <a:ext uri="{FF2B5EF4-FFF2-40B4-BE49-F238E27FC236}">
                <a16:creationId xmlns:a16="http://schemas.microsoft.com/office/drawing/2014/main" id="{A26F3FC4-6F40-5C6E-1047-139174C0D8FC}"/>
              </a:ext>
            </a:extLst>
          </p:cNvPr>
          <p:cNvSpPr>
            <a:spLocks noGrp="1"/>
          </p:cNvSpPr>
          <p:nvPr>
            <p:ph idx="1"/>
          </p:nvPr>
        </p:nvSpPr>
        <p:spPr/>
        <p:txBody>
          <a:bodyPr>
            <a:normAutofit fontScale="47500" lnSpcReduction="20000"/>
          </a:bodyPr>
          <a:lstStyle/>
          <a:p>
            <a:r>
              <a:rPr lang="en-US" dirty="0"/>
              <a:t>Using the previous example and making dynamic templates that can take the data and show case:</a:t>
            </a:r>
          </a:p>
          <a:p>
            <a:r>
              <a:rPr lang="en-US" dirty="0"/>
              <a:t>Here’s an example that uses EJS as the view engine and passes data to the home page and about page:</a:t>
            </a:r>
          </a:p>
          <a:p>
            <a:pPr marL="457200" lvl="1" indent="0">
              <a:buNone/>
            </a:pPr>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port = </a:t>
            </a:r>
            <a:r>
              <a:rPr lang="en-IN" b="0" i="0" dirty="0">
                <a:solidFill>
                  <a:srgbClr val="1C00CF"/>
                </a:solidFill>
                <a:effectLst/>
                <a:latin typeface="source-code-pro"/>
              </a:rPr>
              <a:t>3000</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path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'path'</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Set EJS as the view engine</a:t>
            </a:r>
            <a:br>
              <a:rPr lang="en-IN" dirty="0"/>
            </a:br>
            <a:r>
              <a:rPr lang="en-IN" b="0" i="0" dirty="0" err="1">
                <a:solidFill>
                  <a:srgbClr val="242424"/>
                </a:solidFill>
                <a:effectLst/>
                <a:latin typeface="source-code-pro"/>
              </a:rPr>
              <a:t>app.set</a:t>
            </a:r>
            <a:r>
              <a:rPr lang="en-IN" b="0" i="0" dirty="0">
                <a:solidFill>
                  <a:srgbClr val="242424"/>
                </a:solidFill>
                <a:effectLst/>
                <a:latin typeface="source-code-pro"/>
              </a:rPr>
              <a:t>(</a:t>
            </a:r>
            <a:r>
              <a:rPr lang="en-IN" b="0" i="0" dirty="0">
                <a:solidFill>
                  <a:srgbClr val="C41A16"/>
                </a:solidFill>
                <a:effectLst/>
                <a:latin typeface="source-code-pro"/>
              </a:rPr>
              <a:t>'view engine'</a:t>
            </a:r>
            <a:r>
              <a:rPr lang="en-IN" b="0" i="0" dirty="0">
                <a:solidFill>
                  <a:srgbClr val="242424"/>
                </a:solidFill>
                <a:effectLst/>
                <a:latin typeface="source-code-pro"/>
              </a:rPr>
              <a:t>, </a:t>
            </a:r>
            <a:r>
              <a:rPr lang="en-IN" b="0" i="0" dirty="0">
                <a:solidFill>
                  <a:srgbClr val="C41A16"/>
                </a:solidFill>
                <a:effectLst/>
                <a:latin typeface="source-code-pro"/>
              </a:rPr>
              <a:t>'</a:t>
            </a:r>
            <a:r>
              <a:rPr lang="en-IN" b="0" i="0" dirty="0" err="1">
                <a:solidFill>
                  <a:srgbClr val="C41A16"/>
                </a:solidFill>
                <a:effectLst/>
                <a:latin typeface="source-code-pro"/>
              </a:rPr>
              <a:t>ejs</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app.set</a:t>
            </a:r>
            <a:r>
              <a:rPr lang="en-IN" b="0" i="0" dirty="0">
                <a:solidFill>
                  <a:srgbClr val="242424"/>
                </a:solidFill>
                <a:effectLst/>
                <a:latin typeface="source-code-pro"/>
              </a:rPr>
              <a:t>(</a:t>
            </a:r>
            <a:r>
              <a:rPr lang="en-IN" b="0" i="0" dirty="0">
                <a:solidFill>
                  <a:srgbClr val="C41A16"/>
                </a:solidFill>
                <a:effectLst/>
                <a:latin typeface="source-code-pro"/>
              </a:rPr>
              <a:t>'views'</a:t>
            </a:r>
            <a:r>
              <a:rPr lang="en-IN" b="0" i="0" dirty="0">
                <a:solidFill>
                  <a:srgbClr val="242424"/>
                </a:solidFill>
                <a:effectLst/>
                <a:latin typeface="source-code-pro"/>
              </a:rPr>
              <a:t>, </a:t>
            </a:r>
            <a:r>
              <a:rPr lang="en-IN" b="0" i="0" dirty="0" err="1">
                <a:solidFill>
                  <a:srgbClr val="242424"/>
                </a:solidFill>
                <a:effectLst/>
                <a:latin typeface="source-code-pro"/>
              </a:rPr>
              <a:t>path.join</a:t>
            </a:r>
            <a:r>
              <a:rPr lang="en-IN" b="0" i="0" dirty="0">
                <a:solidFill>
                  <a:srgbClr val="242424"/>
                </a:solidFill>
                <a:effectLst/>
                <a:latin typeface="source-code-pro"/>
              </a:rPr>
              <a:t>(__</a:t>
            </a:r>
            <a:r>
              <a:rPr lang="en-IN" b="0" i="0" dirty="0" err="1">
                <a:solidFill>
                  <a:srgbClr val="242424"/>
                </a:solidFill>
                <a:effectLst/>
                <a:latin typeface="source-code-pro"/>
              </a:rPr>
              <a:t>dirname</a:t>
            </a:r>
            <a:r>
              <a:rPr lang="en-IN" b="0" i="0" dirty="0">
                <a:solidFill>
                  <a:srgbClr val="242424"/>
                </a:solidFill>
                <a:effectLst/>
                <a:latin typeface="source-code-pro"/>
              </a:rPr>
              <a:t>, </a:t>
            </a:r>
            <a:r>
              <a:rPr lang="en-IN" b="0" i="0" dirty="0">
                <a:solidFill>
                  <a:srgbClr val="C41A16"/>
                </a:solidFill>
                <a:effectLst/>
                <a:latin typeface="source-code-pro"/>
              </a:rPr>
              <a:t>'views'</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Home page route</a:t>
            </a: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data = {</a:t>
            </a:r>
            <a:br>
              <a:rPr lang="en-IN" dirty="0"/>
            </a:br>
            <a:r>
              <a:rPr lang="en-IN" b="0" i="0" dirty="0">
                <a:solidFill>
                  <a:srgbClr val="836C28"/>
                </a:solidFill>
                <a:effectLst/>
                <a:latin typeface="source-code-pro"/>
              </a:rPr>
              <a:t>title</a:t>
            </a:r>
            <a:r>
              <a:rPr lang="en-IN" b="0" i="0" dirty="0">
                <a:solidFill>
                  <a:srgbClr val="242424"/>
                </a:solidFill>
                <a:effectLst/>
                <a:latin typeface="source-code-pro"/>
              </a:rPr>
              <a:t>: </a:t>
            </a:r>
            <a:r>
              <a:rPr lang="en-IN" b="0" i="0" dirty="0">
                <a:solidFill>
                  <a:srgbClr val="C41A16"/>
                </a:solidFill>
                <a:effectLst/>
                <a:latin typeface="source-code-pro"/>
              </a:rPr>
              <a:t>'Home Page'</a:t>
            </a:r>
            <a:r>
              <a:rPr lang="en-IN" b="0" i="0" dirty="0">
                <a:solidFill>
                  <a:srgbClr val="242424"/>
                </a:solidFill>
                <a:effectLst/>
                <a:latin typeface="source-code-pro"/>
              </a:rPr>
              <a:t>,</a:t>
            </a:r>
            <a:br>
              <a:rPr lang="en-IN" dirty="0"/>
            </a:br>
            <a:r>
              <a:rPr lang="en-IN" b="0" i="0" dirty="0">
                <a:solidFill>
                  <a:srgbClr val="836C28"/>
                </a:solidFill>
                <a:effectLst/>
                <a:latin typeface="source-code-pro"/>
              </a:rPr>
              <a:t>message</a:t>
            </a:r>
            <a:r>
              <a:rPr lang="en-IN" b="0" i="0" dirty="0">
                <a:solidFill>
                  <a:srgbClr val="242424"/>
                </a:solidFill>
                <a:effectLst/>
                <a:latin typeface="source-code-pro"/>
              </a:rPr>
              <a:t>: </a:t>
            </a:r>
            <a:r>
              <a:rPr lang="en-IN" b="0" i="0" dirty="0">
                <a:solidFill>
                  <a:srgbClr val="C41A16"/>
                </a:solidFill>
                <a:effectLst/>
                <a:latin typeface="source-code-pro"/>
              </a:rPr>
              <a:t>'Welcome to the home page!'</a:t>
            </a:r>
            <a:br>
              <a:rPr lang="en-IN" dirty="0"/>
            </a:b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'index'</a:t>
            </a:r>
            <a:r>
              <a:rPr lang="en-IN" b="0" i="0" dirty="0">
                <a:solidFill>
                  <a:srgbClr val="242424"/>
                </a:solidFill>
                <a:effectLst/>
                <a:latin typeface="source-code-pro"/>
              </a:rPr>
              <a:t>, { data });</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About page route</a:t>
            </a: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'/about'</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data = {</a:t>
            </a:r>
            <a:br>
              <a:rPr lang="en-IN" dirty="0"/>
            </a:br>
            <a:r>
              <a:rPr lang="en-IN" b="0" i="0" dirty="0">
                <a:solidFill>
                  <a:srgbClr val="836C28"/>
                </a:solidFill>
                <a:effectLst/>
                <a:latin typeface="source-code-pro"/>
              </a:rPr>
              <a:t>title</a:t>
            </a:r>
            <a:r>
              <a:rPr lang="en-IN" b="0" i="0" dirty="0">
                <a:solidFill>
                  <a:srgbClr val="242424"/>
                </a:solidFill>
                <a:effectLst/>
                <a:latin typeface="source-code-pro"/>
              </a:rPr>
              <a:t>: </a:t>
            </a:r>
            <a:r>
              <a:rPr lang="en-IN" b="0" i="0" dirty="0">
                <a:solidFill>
                  <a:srgbClr val="C41A16"/>
                </a:solidFill>
                <a:effectLst/>
                <a:latin typeface="source-code-pro"/>
              </a:rPr>
              <a:t>'About Page'</a:t>
            </a:r>
            <a:r>
              <a:rPr lang="en-IN" b="0" i="0" dirty="0">
                <a:solidFill>
                  <a:srgbClr val="242424"/>
                </a:solidFill>
                <a:effectLst/>
                <a:latin typeface="source-code-pro"/>
              </a:rPr>
              <a:t>,</a:t>
            </a:r>
            <a:br>
              <a:rPr lang="en-IN" dirty="0"/>
            </a:br>
            <a:r>
              <a:rPr lang="en-IN" b="0" i="0" dirty="0">
                <a:solidFill>
                  <a:srgbClr val="836C28"/>
                </a:solidFill>
                <a:effectLst/>
                <a:latin typeface="source-code-pro"/>
              </a:rPr>
              <a:t>message</a:t>
            </a:r>
            <a:r>
              <a:rPr lang="en-IN" b="0" i="0" dirty="0">
                <a:solidFill>
                  <a:srgbClr val="242424"/>
                </a:solidFill>
                <a:effectLst/>
                <a:latin typeface="source-code-pro"/>
              </a:rPr>
              <a:t>: </a:t>
            </a:r>
            <a:r>
              <a:rPr lang="en-IN" b="0" i="0" dirty="0">
                <a:solidFill>
                  <a:srgbClr val="C41A16"/>
                </a:solidFill>
                <a:effectLst/>
                <a:latin typeface="source-code-pro"/>
              </a:rPr>
              <a:t>'Learn more about us!'</a:t>
            </a:r>
            <a:br>
              <a:rPr lang="en-IN" dirty="0"/>
            </a:b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'about'</a:t>
            </a:r>
            <a:r>
              <a:rPr lang="en-IN" b="0" i="0" dirty="0">
                <a:solidFill>
                  <a:srgbClr val="242424"/>
                </a:solidFill>
                <a:effectLst/>
                <a:latin typeface="source-code-pro"/>
              </a:rPr>
              <a:t>, { data });</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Listen on the port</a:t>
            </a: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(port, () =&gt; console.log(</a:t>
            </a:r>
            <a:r>
              <a:rPr lang="en-IN" b="0" i="0" dirty="0">
                <a:solidFill>
                  <a:srgbClr val="C41A16"/>
                </a:solidFill>
                <a:effectLst/>
                <a:latin typeface="source-code-pro"/>
              </a:rPr>
              <a:t>`App listening on port </a:t>
            </a:r>
            <a:r>
              <a:rPr lang="en-IN" b="0" i="0" dirty="0">
                <a:solidFill>
                  <a:srgbClr val="000000"/>
                </a:solidFill>
                <a:effectLst/>
                <a:latin typeface="source-code-pro"/>
              </a:rPr>
              <a:t>${port}</a:t>
            </a:r>
            <a:r>
              <a:rPr lang="en-IN" b="0" i="0" dirty="0">
                <a:solidFill>
                  <a:srgbClr val="C41A16"/>
                </a:solidFill>
                <a:effectLst/>
                <a:latin typeface="source-code-pro"/>
              </a:rPr>
              <a:t>`</a:t>
            </a: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184031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78AEC-F99E-AE2B-1158-114DD39B2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D1CCE-68DA-3C44-018D-2FF7E86B5F4B}"/>
              </a:ext>
            </a:extLst>
          </p:cNvPr>
          <p:cNvSpPr>
            <a:spLocks noGrp="1"/>
          </p:cNvSpPr>
          <p:nvPr>
            <p:ph type="title"/>
          </p:nvPr>
        </p:nvSpPr>
        <p:spPr/>
        <p:txBody>
          <a:bodyPr>
            <a:normAutofit/>
          </a:bodyPr>
          <a:lstStyle/>
          <a:p>
            <a:r>
              <a:rPr lang="en-IN" dirty="0"/>
              <a:t>Dynamic View Example     </a:t>
            </a:r>
            <a:r>
              <a:rPr lang="en-IN" dirty="0" err="1"/>
              <a:t>contd</a:t>
            </a:r>
            <a:r>
              <a:rPr lang="en-IN" dirty="0"/>
              <a:t>…</a:t>
            </a:r>
          </a:p>
        </p:txBody>
      </p:sp>
      <p:sp>
        <p:nvSpPr>
          <p:cNvPr id="3" name="Content Placeholder 2">
            <a:extLst>
              <a:ext uri="{FF2B5EF4-FFF2-40B4-BE49-F238E27FC236}">
                <a16:creationId xmlns:a16="http://schemas.microsoft.com/office/drawing/2014/main" id="{6FF10938-7E83-4B9D-C9B6-96B12967B76A}"/>
              </a:ext>
            </a:extLst>
          </p:cNvPr>
          <p:cNvSpPr>
            <a:spLocks noGrp="1"/>
          </p:cNvSpPr>
          <p:nvPr>
            <p:ph idx="1"/>
          </p:nvPr>
        </p:nvSpPr>
        <p:spPr/>
        <p:txBody>
          <a:bodyPr>
            <a:noAutofit/>
          </a:bodyPr>
          <a:lstStyle/>
          <a:p>
            <a:r>
              <a:rPr lang="en-US" sz="1600" dirty="0"/>
              <a:t>Inside the view files, we can access the data using the data variable. Here's an example of what the </a:t>
            </a:r>
            <a:r>
              <a:rPr lang="en-US" sz="1600" dirty="0" err="1"/>
              <a:t>home.ejs</a:t>
            </a:r>
            <a:r>
              <a:rPr lang="en-US" sz="1600" dirty="0"/>
              <a:t> file might look like: </a:t>
            </a:r>
          </a:p>
          <a:p>
            <a:pPr lvl="1"/>
            <a:r>
              <a:rPr lang="en-US" sz="1600" b="0" i="0" dirty="0">
                <a:solidFill>
                  <a:srgbClr val="643820"/>
                </a:solidFill>
                <a:effectLst/>
              </a:rPr>
              <a:t>&lt;!DOCTYPE </a:t>
            </a:r>
            <a:r>
              <a:rPr lang="en-US" sz="1600" b="0" i="0" dirty="0">
                <a:solidFill>
                  <a:srgbClr val="AA0D91"/>
                </a:solidFill>
                <a:effectLst/>
              </a:rPr>
              <a:t>html</a:t>
            </a:r>
            <a:r>
              <a:rPr lang="en-US" sz="1600" b="0" i="0" dirty="0">
                <a:solidFill>
                  <a:srgbClr val="643820"/>
                </a:solidFill>
                <a:effectLst/>
              </a:rPr>
              <a:t>&gt;</a:t>
            </a:r>
            <a:br>
              <a:rPr lang="en-US" sz="1600" dirty="0"/>
            </a:br>
            <a:r>
              <a:rPr lang="en-US" sz="1600" b="0" i="0" dirty="0">
                <a:solidFill>
                  <a:srgbClr val="AA0D91"/>
                </a:solidFill>
                <a:effectLst/>
              </a:rPr>
              <a:t>&lt;html&gt;</a:t>
            </a:r>
            <a:br>
              <a:rPr lang="en-US" sz="1600" dirty="0"/>
            </a:br>
            <a:r>
              <a:rPr lang="en-US" sz="1600" b="0" i="0" dirty="0">
                <a:solidFill>
                  <a:srgbClr val="AA0D91"/>
                </a:solidFill>
                <a:effectLst/>
              </a:rPr>
              <a:t>&lt;head&gt;</a:t>
            </a:r>
            <a:br>
              <a:rPr lang="en-US" sz="1600" dirty="0"/>
            </a:br>
            <a:r>
              <a:rPr lang="en-US" sz="1600" b="0" i="0" dirty="0">
                <a:solidFill>
                  <a:srgbClr val="AA0D91"/>
                </a:solidFill>
                <a:effectLst/>
              </a:rPr>
              <a:t>&lt;title&gt;</a:t>
            </a:r>
            <a:r>
              <a:rPr lang="en-US" sz="1600" b="0" i="0" dirty="0">
                <a:solidFill>
                  <a:srgbClr val="242424"/>
                </a:solidFill>
                <a:effectLst/>
              </a:rPr>
              <a:t>&lt;%= </a:t>
            </a:r>
            <a:r>
              <a:rPr lang="en-US" sz="1600" b="0" i="0" dirty="0" err="1">
                <a:solidFill>
                  <a:srgbClr val="242424"/>
                </a:solidFill>
                <a:effectLst/>
              </a:rPr>
              <a:t>data.title</a:t>
            </a:r>
            <a:r>
              <a:rPr lang="en-US" sz="1600" b="0" i="0" dirty="0">
                <a:solidFill>
                  <a:srgbClr val="242424"/>
                </a:solidFill>
                <a:effectLst/>
              </a:rPr>
              <a:t> %&gt;</a:t>
            </a:r>
            <a:r>
              <a:rPr lang="en-US" sz="1600" b="0" i="0" dirty="0">
                <a:solidFill>
                  <a:srgbClr val="AA0D91"/>
                </a:solidFill>
                <a:effectLst/>
              </a:rPr>
              <a:t>&lt;/title&gt;</a:t>
            </a:r>
            <a:br>
              <a:rPr lang="en-US" sz="1600" dirty="0"/>
            </a:br>
            <a:r>
              <a:rPr lang="en-US" sz="1600" b="0" i="0" dirty="0">
                <a:solidFill>
                  <a:srgbClr val="AA0D91"/>
                </a:solidFill>
                <a:effectLst/>
              </a:rPr>
              <a:t>&lt;/head&gt;</a:t>
            </a:r>
            <a:br>
              <a:rPr lang="en-US" sz="1600" dirty="0"/>
            </a:br>
            <a:r>
              <a:rPr lang="en-US" sz="1600" b="0" i="0" dirty="0">
                <a:solidFill>
                  <a:srgbClr val="AA0D91"/>
                </a:solidFill>
                <a:effectLst/>
              </a:rPr>
              <a:t>&lt;body&gt;</a:t>
            </a:r>
            <a:br>
              <a:rPr lang="en-US" sz="1600" dirty="0"/>
            </a:br>
            <a:r>
              <a:rPr lang="en-US" sz="1600" b="0" i="0" dirty="0">
                <a:solidFill>
                  <a:srgbClr val="AA0D91"/>
                </a:solidFill>
                <a:effectLst/>
              </a:rPr>
              <a:t>&lt;h1&gt;</a:t>
            </a:r>
            <a:r>
              <a:rPr lang="en-US" sz="1600" b="0" i="0" dirty="0">
                <a:solidFill>
                  <a:srgbClr val="242424"/>
                </a:solidFill>
                <a:effectLst/>
              </a:rPr>
              <a:t>&lt;%= </a:t>
            </a:r>
            <a:r>
              <a:rPr lang="en-US" sz="1600" b="0" i="0" dirty="0" err="1">
                <a:solidFill>
                  <a:srgbClr val="242424"/>
                </a:solidFill>
                <a:effectLst/>
              </a:rPr>
              <a:t>data.message</a:t>
            </a:r>
            <a:r>
              <a:rPr lang="en-US" sz="1600" b="0" i="0" dirty="0">
                <a:solidFill>
                  <a:srgbClr val="242424"/>
                </a:solidFill>
                <a:effectLst/>
              </a:rPr>
              <a:t> %&gt;</a:t>
            </a:r>
            <a:r>
              <a:rPr lang="en-US" sz="1600" b="0" i="0" dirty="0">
                <a:solidFill>
                  <a:srgbClr val="AA0D91"/>
                </a:solidFill>
                <a:effectLst/>
              </a:rPr>
              <a:t>&lt;/h1&gt;</a:t>
            </a:r>
            <a:br>
              <a:rPr lang="en-US" sz="1600" dirty="0"/>
            </a:br>
            <a:r>
              <a:rPr lang="en-US" sz="1600" b="0" i="0" dirty="0">
                <a:solidFill>
                  <a:srgbClr val="AA0D91"/>
                </a:solidFill>
                <a:effectLst/>
              </a:rPr>
              <a:t>&lt;/body&gt;</a:t>
            </a:r>
            <a:br>
              <a:rPr lang="en-US" sz="1600" dirty="0"/>
            </a:br>
            <a:r>
              <a:rPr lang="en-US" sz="1600" b="0" i="0" dirty="0">
                <a:solidFill>
                  <a:srgbClr val="AA0D91"/>
                </a:solidFill>
                <a:effectLst/>
              </a:rPr>
              <a:t>&lt;/html&gt;</a:t>
            </a:r>
          </a:p>
          <a:p>
            <a:pPr marL="457200" lvl="1" indent="0">
              <a:buNone/>
            </a:pPr>
            <a:r>
              <a:rPr lang="en-US" sz="1600" dirty="0"/>
              <a:t>Similarly, the </a:t>
            </a:r>
            <a:r>
              <a:rPr lang="en-US" sz="1600" dirty="0" err="1"/>
              <a:t>about.ejs</a:t>
            </a:r>
            <a:r>
              <a:rPr lang="en-US" sz="1600" dirty="0"/>
              <a:t> file might look like this</a:t>
            </a:r>
          </a:p>
          <a:p>
            <a:pPr marL="457200" lvl="1" indent="0">
              <a:buNone/>
            </a:pPr>
            <a:r>
              <a:rPr lang="en-US" sz="1600" b="0" i="0" dirty="0">
                <a:solidFill>
                  <a:srgbClr val="643820"/>
                </a:solidFill>
                <a:effectLst/>
              </a:rPr>
              <a:t>&lt;!DOCTYPE </a:t>
            </a:r>
            <a:r>
              <a:rPr lang="en-US" sz="1600" b="0" i="0" dirty="0">
                <a:solidFill>
                  <a:srgbClr val="AA0D91"/>
                </a:solidFill>
                <a:effectLst/>
              </a:rPr>
              <a:t>html</a:t>
            </a:r>
            <a:r>
              <a:rPr lang="en-US" sz="1600" b="0" i="0" dirty="0">
                <a:solidFill>
                  <a:srgbClr val="643820"/>
                </a:solidFill>
                <a:effectLst/>
              </a:rPr>
              <a:t>&gt;</a:t>
            </a:r>
            <a:br>
              <a:rPr lang="en-US" sz="1600" dirty="0"/>
            </a:br>
            <a:r>
              <a:rPr lang="en-US" sz="1600" b="0" i="0" dirty="0">
                <a:solidFill>
                  <a:srgbClr val="AA0D91"/>
                </a:solidFill>
                <a:effectLst/>
              </a:rPr>
              <a:t>&lt;html&gt;</a:t>
            </a:r>
            <a:br>
              <a:rPr lang="en-US" sz="1600" dirty="0"/>
            </a:br>
            <a:r>
              <a:rPr lang="en-US" sz="1600" b="0" i="0" dirty="0">
                <a:solidFill>
                  <a:srgbClr val="AA0D91"/>
                </a:solidFill>
                <a:effectLst/>
              </a:rPr>
              <a:t>&lt;head&gt;</a:t>
            </a:r>
            <a:br>
              <a:rPr lang="en-US" sz="1600" dirty="0"/>
            </a:br>
            <a:r>
              <a:rPr lang="en-US" sz="1600" b="0" i="0" dirty="0">
                <a:solidFill>
                  <a:srgbClr val="AA0D91"/>
                </a:solidFill>
                <a:effectLst/>
              </a:rPr>
              <a:t>&lt;title&gt;</a:t>
            </a:r>
            <a:r>
              <a:rPr lang="en-US" sz="1600" b="0" i="0" dirty="0">
                <a:solidFill>
                  <a:srgbClr val="242424"/>
                </a:solidFill>
                <a:effectLst/>
              </a:rPr>
              <a:t>&lt;%= </a:t>
            </a:r>
            <a:r>
              <a:rPr lang="en-US" sz="1600" b="0" i="0" dirty="0" err="1">
                <a:solidFill>
                  <a:srgbClr val="242424"/>
                </a:solidFill>
                <a:effectLst/>
              </a:rPr>
              <a:t>data.title</a:t>
            </a:r>
            <a:r>
              <a:rPr lang="en-US" sz="1600" b="0" i="0" dirty="0">
                <a:solidFill>
                  <a:srgbClr val="242424"/>
                </a:solidFill>
                <a:effectLst/>
              </a:rPr>
              <a:t> %&gt;</a:t>
            </a:r>
            <a:r>
              <a:rPr lang="en-US" sz="1600" b="0" i="0" dirty="0">
                <a:solidFill>
                  <a:srgbClr val="AA0D91"/>
                </a:solidFill>
                <a:effectLst/>
              </a:rPr>
              <a:t>&lt;/title&gt;</a:t>
            </a:r>
            <a:br>
              <a:rPr lang="en-US" sz="1600" dirty="0"/>
            </a:br>
            <a:r>
              <a:rPr lang="en-US" sz="1600" b="0" i="0" dirty="0">
                <a:solidFill>
                  <a:srgbClr val="AA0D91"/>
                </a:solidFill>
                <a:effectLst/>
              </a:rPr>
              <a:t>&lt;/head&gt;</a:t>
            </a:r>
            <a:br>
              <a:rPr lang="en-US" sz="1600" dirty="0"/>
            </a:br>
            <a:r>
              <a:rPr lang="en-US" sz="1600" b="0" i="0" dirty="0">
                <a:solidFill>
                  <a:srgbClr val="AA0D91"/>
                </a:solidFill>
                <a:effectLst/>
              </a:rPr>
              <a:t>&lt;body&gt;</a:t>
            </a:r>
            <a:br>
              <a:rPr lang="en-US" sz="1600" dirty="0"/>
            </a:br>
            <a:r>
              <a:rPr lang="en-US" sz="1600" b="0" i="0" dirty="0">
                <a:solidFill>
                  <a:srgbClr val="AA0D91"/>
                </a:solidFill>
                <a:effectLst/>
              </a:rPr>
              <a:t>&lt;h1&gt;</a:t>
            </a:r>
            <a:r>
              <a:rPr lang="en-US" sz="1600" b="0" i="0" dirty="0">
                <a:solidFill>
                  <a:srgbClr val="242424"/>
                </a:solidFill>
                <a:effectLst/>
              </a:rPr>
              <a:t>&lt;%= </a:t>
            </a:r>
            <a:r>
              <a:rPr lang="en-US" sz="1600" b="0" i="0" dirty="0" err="1">
                <a:solidFill>
                  <a:srgbClr val="242424"/>
                </a:solidFill>
                <a:effectLst/>
              </a:rPr>
              <a:t>data.message</a:t>
            </a:r>
            <a:r>
              <a:rPr lang="en-US" sz="1600" b="0" i="0" dirty="0">
                <a:solidFill>
                  <a:srgbClr val="242424"/>
                </a:solidFill>
                <a:effectLst/>
              </a:rPr>
              <a:t> %&gt;</a:t>
            </a:r>
            <a:r>
              <a:rPr lang="en-US" sz="1600" b="0" i="0" dirty="0">
                <a:solidFill>
                  <a:srgbClr val="AA0D91"/>
                </a:solidFill>
                <a:effectLst/>
              </a:rPr>
              <a:t>&lt;/h1&gt;</a:t>
            </a:r>
            <a:br>
              <a:rPr lang="en-US" sz="1600" dirty="0"/>
            </a:br>
            <a:r>
              <a:rPr lang="en-US" sz="1600" b="0" i="0" dirty="0">
                <a:solidFill>
                  <a:srgbClr val="AA0D91"/>
                </a:solidFill>
                <a:effectLst/>
              </a:rPr>
              <a:t>&lt;/body&gt;</a:t>
            </a:r>
            <a:br>
              <a:rPr lang="en-US" sz="1600" dirty="0"/>
            </a:br>
            <a:r>
              <a:rPr lang="en-US" sz="1600" b="0" i="0" dirty="0">
                <a:solidFill>
                  <a:srgbClr val="AA0D91"/>
                </a:solidFill>
                <a:effectLst/>
              </a:rPr>
              <a:t>&lt;/html&gt;</a:t>
            </a:r>
            <a:endParaRPr lang="en-IN" sz="1600" dirty="0"/>
          </a:p>
        </p:txBody>
      </p:sp>
    </p:spTree>
    <p:extLst>
      <p:ext uri="{BB962C8B-B14F-4D97-AF65-F5344CB8AC3E}">
        <p14:creationId xmlns:p14="http://schemas.microsoft.com/office/powerpoint/2010/main" val="26297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36F7-8393-A0CE-E53A-3EA17BDE8294}"/>
              </a:ext>
            </a:extLst>
          </p:cNvPr>
          <p:cNvSpPr>
            <a:spLocks noGrp="1"/>
          </p:cNvSpPr>
          <p:nvPr>
            <p:ph type="title"/>
          </p:nvPr>
        </p:nvSpPr>
        <p:spPr/>
        <p:txBody>
          <a:bodyPr/>
          <a:lstStyle/>
          <a:p>
            <a:r>
              <a:rPr lang="en-US" dirty="0"/>
              <a:t>Serving static files in </a:t>
            </a:r>
            <a:r>
              <a:rPr lang="en-US" dirty="0" err="1"/>
              <a:t>Express.Js</a:t>
            </a:r>
            <a:endParaRPr lang="en-IN" dirty="0"/>
          </a:p>
        </p:txBody>
      </p:sp>
      <p:sp>
        <p:nvSpPr>
          <p:cNvPr id="3" name="Content Placeholder 2">
            <a:extLst>
              <a:ext uri="{FF2B5EF4-FFF2-40B4-BE49-F238E27FC236}">
                <a16:creationId xmlns:a16="http://schemas.microsoft.com/office/drawing/2014/main" id="{0DFE70C8-7A88-6E25-CEC2-F6AD180FE306}"/>
              </a:ext>
            </a:extLst>
          </p:cNvPr>
          <p:cNvSpPr>
            <a:spLocks noGrp="1"/>
          </p:cNvSpPr>
          <p:nvPr>
            <p:ph idx="1"/>
          </p:nvPr>
        </p:nvSpPr>
        <p:spPr/>
        <p:txBody>
          <a:bodyPr>
            <a:normAutofit/>
          </a:bodyPr>
          <a:lstStyle/>
          <a:p>
            <a:r>
              <a:rPr lang="en-US" dirty="0"/>
              <a:t>In Express.js, serving static files such as images, CSS, and JavaScript files is a common task.</a:t>
            </a:r>
          </a:p>
          <a:p>
            <a:r>
              <a:rPr lang="en-US" dirty="0"/>
              <a:t>Express.js makes it easy to serve static files using the </a:t>
            </a:r>
            <a:r>
              <a:rPr lang="en-US" dirty="0" err="1"/>
              <a:t>express.static</a:t>
            </a:r>
            <a:r>
              <a:rPr lang="en-US" dirty="0"/>
              <a:t>() middleware function.</a:t>
            </a:r>
          </a:p>
          <a:p>
            <a:r>
              <a:rPr lang="en-US" dirty="0"/>
              <a:t>The </a:t>
            </a:r>
            <a:r>
              <a:rPr lang="en-US" dirty="0" err="1"/>
              <a:t>express.static</a:t>
            </a:r>
            <a:r>
              <a:rPr lang="en-US" dirty="0"/>
              <a:t>() function takes one argument, which is the directory from where the static files should be served. Once the middleware function is set up, any file in the specified directory can be accessed from the browser with the URL path.</a:t>
            </a:r>
          </a:p>
          <a:p>
            <a:endParaRPr lang="en-US" dirty="0"/>
          </a:p>
        </p:txBody>
      </p:sp>
    </p:spTree>
    <p:extLst>
      <p:ext uri="{BB962C8B-B14F-4D97-AF65-F5344CB8AC3E}">
        <p14:creationId xmlns:p14="http://schemas.microsoft.com/office/powerpoint/2010/main" val="136942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48EF9-BC43-6FFB-0297-D7A121815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D254F-918C-D71A-71BD-89AB0E2EE59C}"/>
              </a:ext>
            </a:extLst>
          </p:cNvPr>
          <p:cNvSpPr>
            <a:spLocks noGrp="1"/>
          </p:cNvSpPr>
          <p:nvPr>
            <p:ph type="title"/>
          </p:nvPr>
        </p:nvSpPr>
        <p:spPr/>
        <p:txBody>
          <a:bodyPr/>
          <a:lstStyle/>
          <a:p>
            <a:r>
              <a:rPr lang="en-US" dirty="0"/>
              <a:t>Serving static files in </a:t>
            </a:r>
            <a:r>
              <a:rPr lang="en-US" dirty="0" err="1"/>
              <a:t>Express.Js</a:t>
            </a:r>
            <a:r>
              <a:rPr lang="en-US" dirty="0"/>
              <a: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7862F92D-3CDD-EF3C-F6A1-B321BEEA6B67}"/>
              </a:ext>
            </a:extLst>
          </p:cNvPr>
          <p:cNvSpPr>
            <a:spLocks noGrp="1"/>
          </p:cNvSpPr>
          <p:nvPr>
            <p:ph idx="1"/>
          </p:nvPr>
        </p:nvSpPr>
        <p:spPr/>
        <p:txBody>
          <a:bodyPr>
            <a:normAutofit/>
          </a:bodyPr>
          <a:lstStyle/>
          <a:p>
            <a:r>
              <a:rPr lang="en-US" dirty="0"/>
              <a:t>Here’s an example of how to set up the </a:t>
            </a:r>
            <a:r>
              <a:rPr lang="en-US" dirty="0" err="1"/>
              <a:t>express.static</a:t>
            </a:r>
            <a:r>
              <a:rPr lang="en-US" dirty="0"/>
              <a:t>() middleware function in an Express.js app:</a:t>
            </a:r>
            <a:endParaRPr lang="en-IN" dirty="0"/>
          </a:p>
          <a:p>
            <a:pPr lvl="1"/>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a:solidFill>
                  <a:srgbClr val="007400"/>
                </a:solidFill>
                <a:effectLst/>
                <a:latin typeface="source-code-pro"/>
              </a:rPr>
              <a:t>// serve static files from the public directory</a:t>
            </a:r>
            <a:br>
              <a:rPr lang="en-IN" dirty="0"/>
            </a:br>
            <a:r>
              <a:rPr lang="en-IN" b="0" i="0" dirty="0" err="1">
                <a:solidFill>
                  <a:srgbClr val="242424"/>
                </a:solidFill>
                <a:effectLst/>
                <a:latin typeface="source-code-pro"/>
              </a:rPr>
              <a:t>app.use</a:t>
            </a:r>
            <a:r>
              <a:rPr lang="en-IN" b="0" i="0" dirty="0">
                <a:solidFill>
                  <a:srgbClr val="242424"/>
                </a:solidFill>
                <a:effectLst/>
                <a:latin typeface="source-code-pro"/>
              </a:rPr>
              <a:t>(</a:t>
            </a:r>
            <a:r>
              <a:rPr lang="en-IN" b="0" i="0" dirty="0" err="1">
                <a:solidFill>
                  <a:srgbClr val="242424"/>
                </a:solidFill>
                <a:effectLst/>
                <a:latin typeface="source-code-pro"/>
              </a:rPr>
              <a:t>express.static</a:t>
            </a:r>
            <a:r>
              <a:rPr lang="en-IN" b="0" i="0" dirty="0">
                <a:solidFill>
                  <a:srgbClr val="242424"/>
                </a:solidFill>
                <a:effectLst/>
                <a:latin typeface="source-code-pro"/>
              </a:rPr>
              <a:t>(</a:t>
            </a:r>
            <a:r>
              <a:rPr lang="en-IN" b="0" i="0" dirty="0">
                <a:solidFill>
                  <a:srgbClr val="C41A16"/>
                </a:solidFill>
                <a:effectLst/>
                <a:latin typeface="source-code-pro"/>
              </a:rPr>
              <a:t>'public'</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start the server</a:t>
            </a: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listening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335666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2513-F7B8-47D7-D66C-DC7EEF4AA282}"/>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728E9974-FAF2-B5E7-F02A-0A4245E1F4C0}"/>
              </a:ext>
            </a:extLst>
          </p:cNvPr>
          <p:cNvSpPr>
            <a:spLocks noGrp="1"/>
          </p:cNvSpPr>
          <p:nvPr>
            <p:ph idx="1"/>
          </p:nvPr>
        </p:nvSpPr>
        <p:spPr/>
        <p:txBody>
          <a:bodyPr/>
          <a:lstStyle/>
          <a:p>
            <a:r>
              <a:rPr lang="en-US" dirty="0"/>
              <a:t>Setting up a basic Express.js application</a:t>
            </a:r>
          </a:p>
          <a:p>
            <a:r>
              <a:rPr lang="en-US" dirty="0"/>
              <a:t>Routing</a:t>
            </a:r>
          </a:p>
          <a:p>
            <a:r>
              <a:rPr lang="en-US" dirty="0"/>
              <a:t>Middleware</a:t>
            </a:r>
          </a:p>
          <a:p>
            <a:r>
              <a:rPr lang="en-US" dirty="0"/>
              <a:t>Templates and Views</a:t>
            </a:r>
          </a:p>
          <a:p>
            <a:r>
              <a:rPr lang="en-US" dirty="0"/>
              <a:t>Serving static files</a:t>
            </a:r>
          </a:p>
          <a:p>
            <a:r>
              <a:rPr lang="en-US" dirty="0"/>
              <a:t>Handling forms and input data</a:t>
            </a:r>
          </a:p>
          <a:p>
            <a:r>
              <a:rPr lang="en-US" dirty="0"/>
              <a:t>Cookies and sessions</a:t>
            </a:r>
          </a:p>
          <a:p>
            <a:r>
              <a:rPr lang="en-US" dirty="0"/>
              <a:t>User authentication</a:t>
            </a:r>
            <a:endParaRPr lang="en-IN" dirty="0"/>
          </a:p>
        </p:txBody>
      </p:sp>
    </p:spTree>
    <p:extLst>
      <p:ext uri="{BB962C8B-B14F-4D97-AF65-F5344CB8AC3E}">
        <p14:creationId xmlns:p14="http://schemas.microsoft.com/office/powerpoint/2010/main" val="140380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2021-B734-23FB-EE51-165929AD4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34FE4-785B-B2FB-E2C7-B39F3F83949D}"/>
              </a:ext>
            </a:extLst>
          </p:cNvPr>
          <p:cNvSpPr>
            <a:spLocks noGrp="1"/>
          </p:cNvSpPr>
          <p:nvPr>
            <p:ph type="title"/>
          </p:nvPr>
        </p:nvSpPr>
        <p:spPr/>
        <p:txBody>
          <a:bodyPr/>
          <a:lstStyle/>
          <a:p>
            <a:r>
              <a:rPr lang="en-US" dirty="0"/>
              <a:t>Serving static files in </a:t>
            </a:r>
            <a:r>
              <a:rPr lang="en-US" dirty="0" err="1"/>
              <a:t>Express.Js</a:t>
            </a:r>
            <a:r>
              <a:rPr lang="en-US" dirty="0"/>
              <a:t>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8A3C9E4-919F-2022-31B5-24017B132100}"/>
              </a:ext>
            </a:extLst>
          </p:cNvPr>
          <p:cNvSpPr>
            <a:spLocks noGrp="1"/>
          </p:cNvSpPr>
          <p:nvPr>
            <p:ph idx="1"/>
          </p:nvPr>
        </p:nvSpPr>
        <p:spPr/>
        <p:txBody>
          <a:bodyPr>
            <a:normAutofit fontScale="92500" lnSpcReduction="20000"/>
          </a:bodyPr>
          <a:lstStyle/>
          <a:p>
            <a:r>
              <a:rPr lang="en-US" dirty="0"/>
              <a:t>It’s also possible to serve static files from multiple directories by calling the </a:t>
            </a:r>
            <a:r>
              <a:rPr lang="en-US" dirty="0" err="1"/>
              <a:t>express.static</a:t>
            </a:r>
            <a:r>
              <a:rPr lang="en-US" dirty="0"/>
              <a:t>() middleware function multiple times, passing a different directory each time.</a:t>
            </a:r>
          </a:p>
          <a:p>
            <a:pPr marL="457200" lvl="1" indent="0">
              <a:buNone/>
            </a:pPr>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AA0D91"/>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a:solidFill>
                  <a:srgbClr val="007400"/>
                </a:solidFill>
                <a:effectLst/>
                <a:latin typeface="source-code-pro"/>
              </a:rPr>
              <a:t>// serve static files from the public directory</a:t>
            </a:r>
            <a:br>
              <a:rPr lang="en-IN" dirty="0"/>
            </a:br>
            <a:r>
              <a:rPr lang="en-IN" b="0" i="0" dirty="0" err="1">
                <a:solidFill>
                  <a:srgbClr val="242424"/>
                </a:solidFill>
                <a:effectLst/>
                <a:latin typeface="source-code-pro"/>
              </a:rPr>
              <a:t>app.</a:t>
            </a:r>
            <a:r>
              <a:rPr lang="en-IN" b="0" i="0" dirty="0" err="1">
                <a:solidFill>
                  <a:srgbClr val="AA0D91"/>
                </a:solidFill>
                <a:effectLst/>
                <a:latin typeface="source-code-pro"/>
              </a:rPr>
              <a:t>use</a:t>
            </a:r>
            <a:r>
              <a:rPr lang="en-IN" b="0" i="0" dirty="0">
                <a:solidFill>
                  <a:srgbClr val="242424"/>
                </a:solidFill>
                <a:effectLst/>
                <a:latin typeface="source-code-pro"/>
              </a:rPr>
              <a:t>(</a:t>
            </a:r>
            <a:r>
              <a:rPr lang="en-IN" b="0" i="0" dirty="0" err="1">
                <a:solidFill>
                  <a:srgbClr val="242424"/>
                </a:solidFill>
                <a:effectLst/>
                <a:latin typeface="source-code-pro"/>
              </a:rPr>
              <a:t>express.</a:t>
            </a:r>
            <a:r>
              <a:rPr lang="en-IN" b="0" i="0" dirty="0" err="1">
                <a:solidFill>
                  <a:srgbClr val="5C2699"/>
                </a:solidFill>
                <a:effectLst/>
                <a:latin typeface="source-code-pro"/>
              </a:rPr>
              <a:t>static</a:t>
            </a:r>
            <a:r>
              <a:rPr lang="en-IN" b="0" i="0" dirty="0">
                <a:solidFill>
                  <a:srgbClr val="242424"/>
                </a:solidFill>
                <a:effectLst/>
                <a:latin typeface="source-code-pro"/>
              </a:rPr>
              <a:t>(</a:t>
            </a:r>
            <a:r>
              <a:rPr lang="en-IN" b="0" i="0" dirty="0">
                <a:solidFill>
                  <a:srgbClr val="C41A16"/>
                </a:solidFill>
                <a:effectLst/>
                <a:latin typeface="source-code-pro"/>
              </a:rPr>
              <a:t>'public'</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serve static files from the assets directory</a:t>
            </a:r>
            <a:br>
              <a:rPr lang="en-IN" dirty="0"/>
            </a:br>
            <a:r>
              <a:rPr lang="en-IN" b="0" i="0" dirty="0" err="1">
                <a:solidFill>
                  <a:srgbClr val="242424"/>
                </a:solidFill>
                <a:effectLst/>
                <a:latin typeface="source-code-pro"/>
              </a:rPr>
              <a:t>app.</a:t>
            </a:r>
            <a:r>
              <a:rPr lang="en-IN" b="0" i="0" dirty="0" err="1">
                <a:solidFill>
                  <a:srgbClr val="AA0D91"/>
                </a:solidFill>
                <a:effectLst/>
                <a:latin typeface="source-code-pro"/>
              </a:rPr>
              <a:t>use</a:t>
            </a:r>
            <a:r>
              <a:rPr lang="en-IN" b="0" i="0" dirty="0">
                <a:solidFill>
                  <a:srgbClr val="242424"/>
                </a:solidFill>
                <a:effectLst/>
                <a:latin typeface="source-code-pro"/>
              </a:rPr>
              <a:t>(</a:t>
            </a:r>
            <a:r>
              <a:rPr lang="en-IN" b="0" i="0" dirty="0" err="1">
                <a:solidFill>
                  <a:srgbClr val="242424"/>
                </a:solidFill>
                <a:effectLst/>
                <a:latin typeface="source-code-pro"/>
              </a:rPr>
              <a:t>express.</a:t>
            </a:r>
            <a:r>
              <a:rPr lang="en-IN" b="0" i="0" dirty="0" err="1">
                <a:solidFill>
                  <a:srgbClr val="5C2699"/>
                </a:solidFill>
                <a:effectLst/>
                <a:latin typeface="source-code-pro"/>
              </a:rPr>
              <a:t>static</a:t>
            </a:r>
            <a:r>
              <a:rPr lang="en-IN" b="0" i="0" dirty="0">
                <a:solidFill>
                  <a:srgbClr val="242424"/>
                </a:solidFill>
                <a:effectLst/>
                <a:latin typeface="source-code-pro"/>
              </a:rPr>
              <a:t>(</a:t>
            </a:r>
            <a:r>
              <a:rPr lang="en-IN" b="0" i="0" dirty="0">
                <a:solidFill>
                  <a:srgbClr val="C41A16"/>
                </a:solidFill>
                <a:effectLst/>
                <a:latin typeface="source-code-pro"/>
              </a:rPr>
              <a:t>'assets'</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start the server</a:t>
            </a: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listening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4155629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4799-DAD3-F8A1-7517-591C46067050}"/>
              </a:ext>
            </a:extLst>
          </p:cNvPr>
          <p:cNvSpPr>
            <a:spLocks noGrp="1"/>
          </p:cNvSpPr>
          <p:nvPr>
            <p:ph type="title"/>
          </p:nvPr>
        </p:nvSpPr>
        <p:spPr/>
        <p:txBody>
          <a:bodyPr/>
          <a:lstStyle/>
          <a:p>
            <a:r>
              <a:rPr lang="en-US" dirty="0"/>
              <a:t>Handling forms and input data in </a:t>
            </a:r>
            <a:r>
              <a:rPr lang="en-US" dirty="0" err="1"/>
              <a:t>Express.Js</a:t>
            </a:r>
            <a:endParaRPr lang="en-IN" dirty="0"/>
          </a:p>
        </p:txBody>
      </p:sp>
      <p:sp>
        <p:nvSpPr>
          <p:cNvPr id="3" name="Content Placeholder 2">
            <a:extLst>
              <a:ext uri="{FF2B5EF4-FFF2-40B4-BE49-F238E27FC236}">
                <a16:creationId xmlns:a16="http://schemas.microsoft.com/office/drawing/2014/main" id="{ABF7E5F1-E0B8-1807-873A-937651A7AE06}"/>
              </a:ext>
            </a:extLst>
          </p:cNvPr>
          <p:cNvSpPr>
            <a:spLocks noGrp="1"/>
          </p:cNvSpPr>
          <p:nvPr>
            <p:ph idx="1"/>
          </p:nvPr>
        </p:nvSpPr>
        <p:spPr/>
        <p:txBody>
          <a:bodyPr>
            <a:normAutofit/>
          </a:bodyPr>
          <a:lstStyle/>
          <a:p>
            <a:r>
              <a:rPr lang="en-US" b="0" i="0" dirty="0">
                <a:solidFill>
                  <a:srgbClr val="242424"/>
                </a:solidFill>
                <a:effectLst/>
                <a:latin typeface="source-serif-pro"/>
              </a:rPr>
              <a:t>In a web application, forms are commonly used to collect input data from users. Express.js provides built-in functionality to handle forms and input data through middleware.</a:t>
            </a:r>
          </a:p>
          <a:p>
            <a:r>
              <a:rPr lang="en-US" dirty="0"/>
              <a:t>The middleware used for handling forms and input data in Express.js is body-parser.</a:t>
            </a:r>
          </a:p>
          <a:p>
            <a:r>
              <a:rPr lang="en-US" dirty="0"/>
              <a:t>body-parser middleware parses the data submitted through a form and makes it available in the </a:t>
            </a:r>
            <a:r>
              <a:rPr lang="en-US" dirty="0" err="1"/>
              <a:t>req.body</a:t>
            </a:r>
            <a:r>
              <a:rPr lang="en-US" dirty="0"/>
              <a:t> object.</a:t>
            </a:r>
          </a:p>
          <a:p>
            <a:r>
              <a:rPr lang="en-US" dirty="0"/>
              <a:t>To use body-parser, it must be installed and required in the application:</a:t>
            </a:r>
          </a:p>
          <a:p>
            <a:pPr lvl="1"/>
            <a:r>
              <a:rPr lang="en-IN" b="0" i="0" dirty="0" err="1">
                <a:solidFill>
                  <a:srgbClr val="242424"/>
                </a:solidFill>
                <a:effectLst/>
                <a:latin typeface="source-code-pro"/>
              </a:rPr>
              <a:t>npm</a:t>
            </a:r>
            <a:r>
              <a:rPr lang="en-IN" b="0" i="0" dirty="0">
                <a:solidFill>
                  <a:srgbClr val="242424"/>
                </a:solidFill>
                <a:effectLst/>
                <a:latin typeface="source-code-pro"/>
              </a:rPr>
              <a:t> install </a:t>
            </a:r>
            <a:r>
              <a:rPr lang="en-IN" b="0" i="0" dirty="0">
                <a:solidFill>
                  <a:srgbClr val="AA0D91"/>
                </a:solidFill>
                <a:effectLst/>
                <a:latin typeface="source-code-pro"/>
              </a:rPr>
              <a:t>body</a:t>
            </a:r>
            <a:r>
              <a:rPr lang="en-IN" b="0" i="0" dirty="0">
                <a:solidFill>
                  <a:srgbClr val="242424"/>
                </a:solidFill>
                <a:effectLst/>
                <a:latin typeface="source-code-pro"/>
              </a:rPr>
              <a:t>-parser</a:t>
            </a:r>
            <a:endParaRPr lang="en-IN" dirty="0"/>
          </a:p>
        </p:txBody>
      </p:sp>
    </p:spTree>
    <p:extLst>
      <p:ext uri="{BB962C8B-B14F-4D97-AF65-F5344CB8AC3E}">
        <p14:creationId xmlns:p14="http://schemas.microsoft.com/office/powerpoint/2010/main" val="374601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005CE-233B-B4EB-0D51-87A63FB61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2F7E6-FD4F-249A-E0E3-B04D982B9BC1}"/>
              </a:ext>
            </a:extLst>
          </p:cNvPr>
          <p:cNvSpPr>
            <a:spLocks noGrp="1"/>
          </p:cNvSpPr>
          <p:nvPr>
            <p:ph type="title"/>
          </p:nvPr>
        </p:nvSpPr>
        <p:spPr/>
        <p:txBody>
          <a:bodyPr/>
          <a:lstStyle/>
          <a:p>
            <a:r>
              <a:rPr lang="en-US" dirty="0"/>
              <a:t>Handling forms and input data in </a:t>
            </a:r>
            <a:r>
              <a:rPr lang="en-US" dirty="0" err="1"/>
              <a:t>Express.Js</a:t>
            </a:r>
            <a:r>
              <a:rPr lang="en-US" dirty="0"/>
              <a:t>      </a:t>
            </a:r>
            <a:r>
              <a:rPr lang="en-US" dirty="0" err="1"/>
              <a:t>contd</a:t>
            </a:r>
            <a:r>
              <a:rPr lang="en-US" dirty="0"/>
              <a:t> …</a:t>
            </a:r>
            <a:endParaRPr lang="en-IN" dirty="0"/>
          </a:p>
        </p:txBody>
      </p:sp>
      <p:sp>
        <p:nvSpPr>
          <p:cNvPr id="3" name="Content Placeholder 2">
            <a:extLst>
              <a:ext uri="{FF2B5EF4-FFF2-40B4-BE49-F238E27FC236}">
                <a16:creationId xmlns:a16="http://schemas.microsoft.com/office/drawing/2014/main" id="{59F673C5-9149-9FA9-8D24-E8858383B264}"/>
              </a:ext>
            </a:extLst>
          </p:cNvPr>
          <p:cNvSpPr>
            <a:spLocks noGrp="1"/>
          </p:cNvSpPr>
          <p:nvPr>
            <p:ph idx="1"/>
          </p:nvPr>
        </p:nvSpPr>
        <p:spPr/>
        <p:txBody>
          <a:bodyPr>
            <a:normAutofit fontScale="77500" lnSpcReduction="20000"/>
          </a:bodyPr>
          <a:lstStyle/>
          <a:p>
            <a:r>
              <a:rPr lang="en-IN" dirty="0"/>
              <a:t>Now let’s use it:</a:t>
            </a:r>
          </a:p>
          <a:p>
            <a:pPr lvl="1"/>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AA0D91"/>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t>
            </a:r>
            <a:r>
              <a:rPr lang="en-IN" b="0" i="0" dirty="0" err="1">
                <a:solidFill>
                  <a:srgbClr val="242424"/>
                </a:solidFill>
                <a:effectLst/>
                <a:latin typeface="source-code-pro"/>
              </a:rPr>
              <a:t>bodyParser</a:t>
            </a:r>
            <a:r>
              <a:rPr lang="en-IN" b="0" i="0" dirty="0">
                <a:solidFill>
                  <a:srgbClr val="242424"/>
                </a:solidFill>
                <a:effectLst/>
                <a:latin typeface="source-code-pro"/>
              </a:rPr>
              <a:t> = </a:t>
            </a:r>
            <a:r>
              <a:rPr lang="en-IN" b="0" i="0" dirty="0">
                <a:solidFill>
                  <a:srgbClr val="AA0D91"/>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'body-parser'</a:t>
            </a:r>
            <a:r>
              <a:rPr lang="en-IN" b="0" i="0" dirty="0">
                <a:solidFill>
                  <a:srgbClr val="242424"/>
                </a:solidFill>
                <a:effectLst/>
                <a:latin typeface="source-code-pro"/>
              </a:rPr>
              <a:t>);</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err="1">
                <a:solidFill>
                  <a:srgbClr val="242424"/>
                </a:solidFill>
                <a:effectLst/>
                <a:latin typeface="source-code-pro"/>
              </a:rPr>
              <a:t>app.</a:t>
            </a:r>
            <a:r>
              <a:rPr lang="en-IN" b="0" i="0" dirty="0" err="1">
                <a:solidFill>
                  <a:srgbClr val="AA0D91"/>
                </a:solidFill>
                <a:effectLst/>
                <a:latin typeface="source-code-pro"/>
              </a:rPr>
              <a:t>use</a:t>
            </a:r>
            <a:r>
              <a:rPr lang="en-IN" b="0" i="0" dirty="0">
                <a:solidFill>
                  <a:srgbClr val="242424"/>
                </a:solidFill>
                <a:effectLst/>
                <a:latin typeface="source-code-pro"/>
              </a:rPr>
              <a:t>(</a:t>
            </a:r>
            <a:r>
              <a:rPr lang="en-IN" b="0" i="0" dirty="0" err="1">
                <a:solidFill>
                  <a:srgbClr val="242424"/>
                </a:solidFill>
                <a:effectLst/>
                <a:latin typeface="source-code-pro"/>
              </a:rPr>
              <a:t>bodyParser.urlencoded</a:t>
            </a:r>
            <a:r>
              <a:rPr lang="en-IN" b="0" i="0" dirty="0">
                <a:solidFill>
                  <a:srgbClr val="242424"/>
                </a:solidFill>
                <a:effectLst/>
                <a:latin typeface="source-code-pro"/>
              </a:rPr>
              <a:t>({ </a:t>
            </a:r>
            <a:r>
              <a:rPr lang="en-IN" b="0" i="0" dirty="0">
                <a:solidFill>
                  <a:srgbClr val="836C28"/>
                </a:solidFill>
                <a:effectLst/>
                <a:latin typeface="source-code-pro"/>
              </a:rPr>
              <a:t>extended</a:t>
            </a:r>
            <a:r>
              <a:rPr lang="en-IN" b="0" i="0" dirty="0">
                <a:solidFill>
                  <a:srgbClr val="242424"/>
                </a:solidFill>
                <a:effectLst/>
                <a:latin typeface="source-code-pro"/>
              </a:rPr>
              <a:t>: </a:t>
            </a:r>
            <a:r>
              <a:rPr lang="en-IN" b="0" i="0" dirty="0">
                <a:solidFill>
                  <a:srgbClr val="AA0D91"/>
                </a:solidFill>
                <a:effectLst/>
                <a:latin typeface="source-code-pro"/>
              </a:rPr>
              <a:t>false</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app.</a:t>
            </a:r>
            <a:r>
              <a:rPr lang="en-IN" b="0" i="0" dirty="0" err="1">
                <a:solidFill>
                  <a:srgbClr val="AA0D91"/>
                </a:solidFill>
                <a:effectLst/>
                <a:latin typeface="source-code-pro"/>
              </a:rPr>
              <a:t>use</a:t>
            </a:r>
            <a:r>
              <a:rPr lang="en-IN" b="0" i="0" dirty="0">
                <a:solidFill>
                  <a:srgbClr val="242424"/>
                </a:solidFill>
                <a:effectLst/>
                <a:latin typeface="source-code-pro"/>
              </a:rPr>
              <a:t>(</a:t>
            </a:r>
            <a:r>
              <a:rPr lang="en-IN" b="0" i="0" dirty="0" err="1">
                <a:solidFill>
                  <a:srgbClr val="242424"/>
                </a:solidFill>
                <a:effectLst/>
                <a:latin typeface="source-code-pro"/>
              </a:rPr>
              <a:t>bodyParser.json</a:t>
            </a:r>
            <a:r>
              <a:rPr lang="en-IN" b="0" i="0" dirty="0">
                <a:solidFill>
                  <a:srgbClr val="242424"/>
                </a:solidFill>
                <a:effectLst/>
                <a:latin typeface="source-code-pro"/>
              </a:rPr>
              <a:t>());</a:t>
            </a:r>
          </a:p>
          <a:p>
            <a:r>
              <a:rPr lang="en-US" dirty="0"/>
              <a:t>body-parser can handle different types of data. The </a:t>
            </a:r>
            <a:r>
              <a:rPr lang="en-US" dirty="0" err="1"/>
              <a:t>urlencoded</a:t>
            </a:r>
            <a:r>
              <a:rPr lang="en-US" dirty="0"/>
              <a:t> function of body-parser is used to parse data submitted in a form using the POST method. The </a:t>
            </a:r>
            <a:r>
              <a:rPr lang="en-US" dirty="0" err="1"/>
              <a:t>json</a:t>
            </a:r>
            <a:r>
              <a:rPr lang="en-US" dirty="0"/>
              <a:t> function is used to parse JSON data.</a:t>
            </a:r>
          </a:p>
          <a:p>
            <a:r>
              <a:rPr lang="en-US" dirty="0"/>
              <a:t>After body-parser is set up, it can be used in a route handler to handle form submission:</a:t>
            </a:r>
          </a:p>
          <a:p>
            <a:pPr marL="457200" lvl="1" indent="0">
              <a:buNone/>
            </a:pPr>
            <a:r>
              <a:rPr lang="en-IN" b="0" i="0" dirty="0" err="1">
                <a:solidFill>
                  <a:srgbClr val="242424"/>
                </a:solidFill>
                <a:effectLst/>
                <a:latin typeface="source-code-pro"/>
              </a:rPr>
              <a:t>app.post</a:t>
            </a:r>
            <a:r>
              <a:rPr lang="en-IN" b="0" i="0" dirty="0">
                <a:solidFill>
                  <a:srgbClr val="242424"/>
                </a:solidFill>
                <a:effectLst/>
                <a:latin typeface="source-code-pro"/>
              </a:rPr>
              <a:t>(</a:t>
            </a:r>
            <a:r>
              <a:rPr lang="en-IN" b="0" i="0" dirty="0">
                <a:solidFill>
                  <a:srgbClr val="C41A16"/>
                </a:solidFill>
                <a:effectLst/>
                <a:latin typeface="source-code-pro"/>
              </a:rPr>
              <a:t>'/submit-form'</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t>
            </a:r>
            <a:r>
              <a:rPr lang="en-IN" b="0" i="0" dirty="0" err="1">
                <a:solidFill>
                  <a:srgbClr val="242424"/>
                </a:solidFill>
                <a:effectLst/>
                <a:latin typeface="source-code-pro"/>
              </a:rPr>
              <a:t>formData</a:t>
            </a:r>
            <a:r>
              <a:rPr lang="en-IN" b="0" i="0" dirty="0">
                <a:solidFill>
                  <a:srgbClr val="242424"/>
                </a:solidFill>
                <a:effectLst/>
                <a:latin typeface="source-code-pro"/>
              </a:rPr>
              <a:t> = </a:t>
            </a:r>
            <a:r>
              <a:rPr lang="en-IN" b="0" i="0" dirty="0" err="1">
                <a:solidFill>
                  <a:srgbClr val="242424"/>
                </a:solidFill>
                <a:effectLst/>
                <a:latin typeface="source-code-pro"/>
              </a:rPr>
              <a:t>req.body</a:t>
            </a:r>
            <a:r>
              <a:rPr lang="en-IN" b="0" i="0" dirty="0">
                <a:solidFill>
                  <a:srgbClr val="242424"/>
                </a:solidFill>
                <a:effectLst/>
                <a:latin typeface="source-code-pro"/>
              </a:rPr>
              <a:t>;</a:t>
            </a:r>
            <a:br>
              <a:rPr lang="en-IN" dirty="0"/>
            </a:br>
            <a:r>
              <a:rPr lang="en-IN" b="0" i="0" dirty="0">
                <a:solidFill>
                  <a:srgbClr val="242424"/>
                </a:solidFill>
                <a:effectLst/>
                <a:latin typeface="source-code-pro"/>
              </a:rPr>
              <a:t>console.log(</a:t>
            </a:r>
            <a:r>
              <a:rPr lang="en-IN" b="0" i="0" dirty="0" err="1">
                <a:solidFill>
                  <a:srgbClr val="242424"/>
                </a:solidFill>
                <a:effectLst/>
                <a:latin typeface="source-code-pro"/>
              </a:rPr>
              <a:t>formData</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'Form submitted successfully'</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1290853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6020-10AC-0431-35FB-9A253F9C9B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0EB5F-1A5E-74C5-860F-8F7126C3F707}"/>
              </a:ext>
            </a:extLst>
          </p:cNvPr>
          <p:cNvSpPr>
            <a:spLocks noGrp="1"/>
          </p:cNvSpPr>
          <p:nvPr>
            <p:ph type="title"/>
          </p:nvPr>
        </p:nvSpPr>
        <p:spPr/>
        <p:txBody>
          <a:bodyPr/>
          <a:lstStyle/>
          <a:p>
            <a:r>
              <a:rPr lang="en-US" dirty="0"/>
              <a:t>Handling forms and input data in </a:t>
            </a:r>
            <a:r>
              <a:rPr lang="en-US" dirty="0" err="1"/>
              <a:t>Express.Js</a:t>
            </a:r>
            <a:r>
              <a:rPr lang="en-US" dirty="0"/>
              <a:t>      </a:t>
            </a:r>
            <a:r>
              <a:rPr lang="en-US" dirty="0" err="1"/>
              <a:t>contd</a:t>
            </a:r>
            <a:r>
              <a:rPr lang="en-US" dirty="0"/>
              <a:t> …</a:t>
            </a:r>
            <a:endParaRPr lang="en-IN" dirty="0"/>
          </a:p>
        </p:txBody>
      </p:sp>
      <p:sp>
        <p:nvSpPr>
          <p:cNvPr id="3" name="Content Placeholder 2">
            <a:extLst>
              <a:ext uri="{FF2B5EF4-FFF2-40B4-BE49-F238E27FC236}">
                <a16:creationId xmlns:a16="http://schemas.microsoft.com/office/drawing/2014/main" id="{8D174463-029E-5DDF-B9D0-48DF76C9B6C8}"/>
              </a:ext>
            </a:extLst>
          </p:cNvPr>
          <p:cNvSpPr>
            <a:spLocks noGrp="1"/>
          </p:cNvSpPr>
          <p:nvPr>
            <p:ph idx="1"/>
          </p:nvPr>
        </p:nvSpPr>
        <p:spPr/>
        <p:txBody>
          <a:bodyPr>
            <a:normAutofit fontScale="85000" lnSpcReduction="20000"/>
          </a:bodyPr>
          <a:lstStyle/>
          <a:p>
            <a:r>
              <a:rPr lang="en-US" dirty="0"/>
              <a:t>Other types of input data, such as files, can also be handled using middleware such as </a:t>
            </a:r>
            <a:r>
              <a:rPr lang="en-US" dirty="0" err="1"/>
              <a:t>multer</a:t>
            </a:r>
            <a:r>
              <a:rPr lang="en-US" dirty="0"/>
              <a:t>.</a:t>
            </a:r>
          </a:p>
          <a:p>
            <a:pPr marL="457200" lvl="1" indent="0">
              <a:buNone/>
            </a:pPr>
            <a:r>
              <a:rPr lang="en-IN" b="0" i="0" dirty="0" err="1">
                <a:solidFill>
                  <a:srgbClr val="AA0D91"/>
                </a:solidFill>
                <a:effectLst/>
                <a:latin typeface="source-code-pro"/>
              </a:rPr>
              <a:t>const</a:t>
            </a:r>
            <a:r>
              <a:rPr lang="en-IN" b="0" i="0" dirty="0">
                <a:solidFill>
                  <a:srgbClr val="242424"/>
                </a:solidFill>
                <a:effectLst/>
                <a:latin typeface="source-code-pro"/>
              </a:rPr>
              <a:t> </a:t>
            </a:r>
            <a:r>
              <a:rPr lang="en-IN" b="0" i="0" dirty="0" err="1">
                <a:solidFill>
                  <a:srgbClr val="242424"/>
                </a:solidFill>
                <a:effectLst/>
                <a:latin typeface="source-code-pro"/>
              </a:rPr>
              <a:t>multer</a:t>
            </a:r>
            <a:r>
              <a:rPr lang="en-IN" b="0" i="0" dirty="0">
                <a:solidFill>
                  <a:srgbClr val="242424"/>
                </a:solidFill>
                <a:effectLst/>
                <a:latin typeface="source-code-pro"/>
              </a:rPr>
              <a:t>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err="1">
                <a:solidFill>
                  <a:srgbClr val="C41A16"/>
                </a:solidFill>
                <a:effectLst/>
                <a:latin typeface="source-code-pro"/>
              </a:rPr>
              <a:t>multer</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storage = </a:t>
            </a:r>
            <a:r>
              <a:rPr lang="en-IN" b="0" i="0" dirty="0" err="1">
                <a:solidFill>
                  <a:srgbClr val="242424"/>
                </a:solidFill>
                <a:effectLst/>
                <a:latin typeface="source-code-pro"/>
              </a:rPr>
              <a:t>multer.diskStorage</a:t>
            </a:r>
            <a:r>
              <a:rPr lang="en-IN" b="0" i="0" dirty="0">
                <a:solidFill>
                  <a:srgbClr val="242424"/>
                </a:solidFill>
                <a:effectLst/>
                <a:latin typeface="source-code-pro"/>
              </a:rPr>
              <a:t>({</a:t>
            </a:r>
            <a:br>
              <a:rPr lang="en-IN" dirty="0"/>
            </a:br>
            <a:r>
              <a:rPr lang="en-IN" b="0" i="0" dirty="0">
                <a:solidFill>
                  <a:srgbClr val="836C28"/>
                </a:solidFill>
                <a:effectLst/>
                <a:latin typeface="source-code-pro"/>
              </a:rPr>
              <a:t>destination</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file, </a:t>
            </a:r>
            <a:r>
              <a:rPr lang="en-IN" b="0" i="0" dirty="0" err="1">
                <a:solidFill>
                  <a:srgbClr val="5C2699"/>
                </a:solidFill>
                <a:effectLst/>
                <a:latin typeface="source-code-pro"/>
              </a:rPr>
              <a:t>cb</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cb</a:t>
            </a:r>
            <a:r>
              <a:rPr lang="en-IN" b="0" i="0" dirty="0">
                <a:solidFill>
                  <a:srgbClr val="242424"/>
                </a:solidFill>
                <a:effectLst/>
                <a:latin typeface="source-code-pro"/>
              </a:rPr>
              <a:t>(</a:t>
            </a:r>
            <a:r>
              <a:rPr lang="en-IN" b="0" i="0" dirty="0">
                <a:solidFill>
                  <a:srgbClr val="AA0D91"/>
                </a:solidFill>
                <a:effectLst/>
                <a:latin typeface="source-code-pro"/>
              </a:rPr>
              <a:t>null</a:t>
            </a:r>
            <a:r>
              <a:rPr lang="en-IN" b="0" i="0" dirty="0">
                <a:solidFill>
                  <a:srgbClr val="242424"/>
                </a:solidFill>
                <a:effectLst/>
                <a:latin typeface="source-code-pro"/>
              </a:rPr>
              <a:t>, </a:t>
            </a:r>
            <a:r>
              <a:rPr lang="en-IN" b="0" i="0" dirty="0">
                <a:solidFill>
                  <a:srgbClr val="C41A16"/>
                </a:solidFill>
                <a:effectLst/>
                <a:latin typeface="source-code-pro"/>
              </a:rPr>
              <a:t>'uploads/'</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r>
              <a:rPr lang="en-IN" b="0" i="0" dirty="0">
                <a:solidFill>
                  <a:srgbClr val="836C28"/>
                </a:solidFill>
                <a:effectLst/>
                <a:latin typeface="source-code-pro"/>
              </a:rPr>
              <a:t>filename</a:t>
            </a:r>
            <a:r>
              <a:rPr lang="en-IN" b="0" i="0" dirty="0">
                <a:solidFill>
                  <a:srgbClr val="242424"/>
                </a:solidFill>
                <a:effectLst/>
                <a:latin typeface="source-code-pro"/>
              </a:rPr>
              <a:t>: </a:t>
            </a:r>
            <a:r>
              <a:rPr lang="en-IN" b="0" i="0" dirty="0">
                <a:solidFill>
                  <a:srgbClr val="AA0D91"/>
                </a:solidFill>
                <a:effectLst/>
                <a:latin typeface="source-code-pro"/>
              </a:rPr>
              <a:t>function</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file, </a:t>
            </a:r>
            <a:r>
              <a:rPr lang="en-IN" b="0" i="0" dirty="0" err="1">
                <a:solidFill>
                  <a:srgbClr val="5C2699"/>
                </a:solidFill>
                <a:effectLst/>
                <a:latin typeface="source-code-pro"/>
              </a:rPr>
              <a:t>cb</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cb</a:t>
            </a:r>
            <a:r>
              <a:rPr lang="en-IN" b="0" i="0" dirty="0">
                <a:solidFill>
                  <a:srgbClr val="242424"/>
                </a:solidFill>
                <a:effectLst/>
                <a:latin typeface="source-code-pro"/>
              </a:rPr>
              <a:t>(</a:t>
            </a:r>
            <a:r>
              <a:rPr lang="en-IN" b="0" i="0" dirty="0">
                <a:solidFill>
                  <a:srgbClr val="AA0D91"/>
                </a:solidFill>
                <a:effectLst/>
                <a:latin typeface="source-code-pro"/>
              </a:rPr>
              <a:t>null</a:t>
            </a:r>
            <a:r>
              <a:rPr lang="en-IN" b="0" i="0" dirty="0">
                <a:solidFill>
                  <a:srgbClr val="242424"/>
                </a:solidFill>
                <a:effectLst/>
                <a:latin typeface="source-code-pro"/>
              </a:rPr>
              <a:t>, </a:t>
            </a:r>
            <a:r>
              <a:rPr lang="en-IN" b="0" i="0" dirty="0" err="1">
                <a:solidFill>
                  <a:srgbClr val="242424"/>
                </a:solidFill>
                <a:effectLst/>
                <a:latin typeface="source-code-pro"/>
              </a:rPr>
              <a:t>file.fieldname</a:t>
            </a:r>
            <a:r>
              <a:rPr lang="en-IN" b="0" i="0" dirty="0">
                <a:solidFill>
                  <a:srgbClr val="242424"/>
                </a:solidFill>
                <a:effectLst/>
                <a:latin typeface="source-code-pro"/>
              </a:rPr>
              <a:t> + </a:t>
            </a:r>
            <a:r>
              <a:rPr lang="en-IN" b="0" i="0" dirty="0">
                <a:solidFill>
                  <a:srgbClr val="C41A16"/>
                </a:solidFill>
                <a:effectLst/>
                <a:latin typeface="source-code-pro"/>
              </a:rPr>
              <a:t>'-'</a:t>
            </a:r>
            <a:r>
              <a:rPr lang="en-IN" b="0" i="0" dirty="0">
                <a:solidFill>
                  <a:srgbClr val="242424"/>
                </a:solidFill>
                <a:effectLst/>
                <a:latin typeface="source-code-pro"/>
              </a:rPr>
              <a:t> + </a:t>
            </a:r>
            <a:r>
              <a:rPr lang="en-IN" b="0" i="0" dirty="0" err="1">
                <a:solidFill>
                  <a:srgbClr val="242424"/>
                </a:solidFill>
                <a:effectLst/>
                <a:latin typeface="source-code-pro"/>
              </a:rPr>
              <a:t>Date.now</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upload = </a:t>
            </a:r>
            <a:r>
              <a:rPr lang="en-IN" b="0" i="0" dirty="0" err="1">
                <a:solidFill>
                  <a:srgbClr val="242424"/>
                </a:solidFill>
                <a:effectLst/>
                <a:latin typeface="source-code-pro"/>
              </a:rPr>
              <a:t>multer</a:t>
            </a:r>
            <a:r>
              <a:rPr lang="en-IN" b="0" i="0" dirty="0">
                <a:solidFill>
                  <a:srgbClr val="242424"/>
                </a:solidFill>
                <a:effectLst/>
                <a:latin typeface="source-code-pro"/>
              </a:rPr>
              <a:t>({ </a:t>
            </a:r>
            <a:r>
              <a:rPr lang="en-IN" b="0" i="0" dirty="0">
                <a:solidFill>
                  <a:srgbClr val="836C28"/>
                </a:solidFill>
                <a:effectLst/>
                <a:latin typeface="source-code-pro"/>
              </a:rPr>
              <a:t>storage</a:t>
            </a:r>
            <a:r>
              <a:rPr lang="en-IN" b="0" i="0" dirty="0">
                <a:solidFill>
                  <a:srgbClr val="242424"/>
                </a:solidFill>
                <a:effectLst/>
                <a:latin typeface="source-code-pro"/>
              </a:rPr>
              <a:t>: storage })</a:t>
            </a:r>
            <a:br>
              <a:rPr lang="en-IN" dirty="0"/>
            </a:br>
            <a:br>
              <a:rPr lang="en-IN" dirty="0"/>
            </a:br>
            <a:r>
              <a:rPr lang="en-IN" b="0" i="0" dirty="0" err="1">
                <a:solidFill>
                  <a:srgbClr val="242424"/>
                </a:solidFill>
                <a:effectLst/>
                <a:latin typeface="source-code-pro"/>
              </a:rPr>
              <a:t>app.post</a:t>
            </a:r>
            <a:r>
              <a:rPr lang="en-IN" b="0" i="0" dirty="0">
                <a:solidFill>
                  <a:srgbClr val="242424"/>
                </a:solidFill>
                <a:effectLst/>
                <a:latin typeface="source-code-pro"/>
              </a:rPr>
              <a:t>(</a:t>
            </a:r>
            <a:r>
              <a:rPr lang="en-IN" b="0" i="0" dirty="0">
                <a:solidFill>
                  <a:srgbClr val="C41A16"/>
                </a:solidFill>
                <a:effectLst/>
                <a:latin typeface="source-code-pro"/>
              </a:rPr>
              <a:t>'/upload-file'</a:t>
            </a:r>
            <a:r>
              <a:rPr lang="en-IN" b="0" i="0" dirty="0">
                <a:solidFill>
                  <a:srgbClr val="242424"/>
                </a:solidFill>
                <a:effectLst/>
                <a:latin typeface="source-code-pro"/>
              </a:rPr>
              <a:t>, </a:t>
            </a:r>
            <a:r>
              <a:rPr lang="en-IN" b="0" i="0" dirty="0" err="1">
                <a:solidFill>
                  <a:srgbClr val="242424"/>
                </a:solidFill>
                <a:effectLst/>
                <a:latin typeface="source-code-pro"/>
              </a:rPr>
              <a:t>upload.single</a:t>
            </a:r>
            <a:r>
              <a:rPr lang="en-IN" b="0" i="0" dirty="0">
                <a:solidFill>
                  <a:srgbClr val="242424"/>
                </a:solidFill>
                <a:effectLst/>
                <a:latin typeface="source-code-pro"/>
              </a:rPr>
              <a:t>(</a:t>
            </a:r>
            <a:r>
              <a:rPr lang="en-IN" b="0" i="0" dirty="0">
                <a:solidFill>
                  <a:srgbClr val="C41A16"/>
                </a:solidFill>
                <a:effectLst/>
                <a:latin typeface="source-code-pro"/>
              </a:rPr>
              <a:t>'file'</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a:solidFill>
                  <a:srgbClr val="242424"/>
                </a:solidFill>
                <a:effectLst/>
                <a:latin typeface="source-code-pro"/>
              </a:rPr>
              <a:t>console.log(</a:t>
            </a:r>
            <a:r>
              <a:rPr lang="en-IN" b="0" i="0" dirty="0" err="1">
                <a:solidFill>
                  <a:srgbClr val="242424"/>
                </a:solidFill>
                <a:effectLst/>
                <a:latin typeface="source-code-pro"/>
              </a:rPr>
              <a:t>req.file</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'File uploaded successfully'</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48651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E9D4-92AE-8774-A3D6-938B3CB95BAF}"/>
              </a:ext>
            </a:extLst>
          </p:cNvPr>
          <p:cNvSpPr>
            <a:spLocks noGrp="1"/>
          </p:cNvSpPr>
          <p:nvPr>
            <p:ph type="title"/>
          </p:nvPr>
        </p:nvSpPr>
        <p:spPr/>
        <p:txBody>
          <a:bodyPr/>
          <a:lstStyle/>
          <a:p>
            <a:r>
              <a:rPr lang="en-US" dirty="0"/>
              <a:t>Cookies and sessions in Express.js</a:t>
            </a:r>
            <a:endParaRPr lang="en-IN" dirty="0"/>
          </a:p>
        </p:txBody>
      </p:sp>
      <p:sp>
        <p:nvSpPr>
          <p:cNvPr id="3" name="Content Placeholder 2">
            <a:extLst>
              <a:ext uri="{FF2B5EF4-FFF2-40B4-BE49-F238E27FC236}">
                <a16:creationId xmlns:a16="http://schemas.microsoft.com/office/drawing/2014/main" id="{C5085239-C22F-1674-DF6F-C8347F2A746C}"/>
              </a:ext>
            </a:extLst>
          </p:cNvPr>
          <p:cNvSpPr>
            <a:spLocks noGrp="1"/>
          </p:cNvSpPr>
          <p:nvPr>
            <p:ph idx="1"/>
          </p:nvPr>
        </p:nvSpPr>
        <p:spPr/>
        <p:txBody>
          <a:bodyPr/>
          <a:lstStyle/>
          <a:p>
            <a:r>
              <a:rPr lang="en-US" dirty="0"/>
              <a:t>Cookies and sessions are used for maintaining state between HTTP requests. They are used to store data on the client’s side and server-side, respectively. </a:t>
            </a:r>
            <a:r>
              <a:rPr lang="en-US" b="1" dirty="0"/>
              <a:t>Cookies are used to store data in the browser, whereas sessions are used to store data on the server-side.</a:t>
            </a:r>
          </a:p>
          <a:p>
            <a:endParaRPr lang="en-US" b="1" dirty="0"/>
          </a:p>
          <a:p>
            <a:pPr algn="l">
              <a:lnSpc>
                <a:spcPts val="2400"/>
              </a:lnSpc>
            </a:pPr>
            <a:r>
              <a:rPr lang="en-US" b="0" i="0" dirty="0">
                <a:solidFill>
                  <a:srgbClr val="242424"/>
                </a:solidFill>
                <a:effectLst/>
                <a:latin typeface="source-serif-pro"/>
              </a:rPr>
              <a:t>In Express.js, cookies and sessions are implemented using middleware.</a:t>
            </a:r>
          </a:p>
          <a:p>
            <a:pPr algn="l">
              <a:lnSpc>
                <a:spcPts val="2400"/>
              </a:lnSpc>
            </a:pPr>
            <a:r>
              <a:rPr lang="en-US" b="1" i="0" dirty="0">
                <a:solidFill>
                  <a:srgbClr val="242424"/>
                </a:solidFill>
                <a:effectLst/>
                <a:latin typeface="source-serif-pro"/>
              </a:rPr>
              <a:t>To use cookies in Express.js, you need to install the cookie-parser middleware using NPM.</a:t>
            </a:r>
            <a:endParaRPr lang="en-US" b="0" i="0" dirty="0">
              <a:solidFill>
                <a:srgbClr val="242424"/>
              </a:solidFill>
              <a:effectLst/>
              <a:latin typeface="source-serif-pro"/>
            </a:endParaRPr>
          </a:p>
          <a:p>
            <a:pPr lvl="1"/>
            <a:r>
              <a:rPr lang="en-IN" b="0" i="0" dirty="0" err="1">
                <a:solidFill>
                  <a:srgbClr val="242424"/>
                </a:solidFill>
                <a:effectLst/>
                <a:latin typeface="source-code-pro"/>
              </a:rPr>
              <a:t>npm</a:t>
            </a:r>
            <a:r>
              <a:rPr lang="en-IN" b="0" i="0" dirty="0">
                <a:solidFill>
                  <a:srgbClr val="242424"/>
                </a:solidFill>
                <a:effectLst/>
                <a:latin typeface="source-code-pro"/>
              </a:rPr>
              <a:t> install cookie-parser</a:t>
            </a:r>
            <a:endParaRPr lang="en-IN" b="1" dirty="0"/>
          </a:p>
        </p:txBody>
      </p:sp>
    </p:spTree>
    <p:extLst>
      <p:ext uri="{BB962C8B-B14F-4D97-AF65-F5344CB8AC3E}">
        <p14:creationId xmlns:p14="http://schemas.microsoft.com/office/powerpoint/2010/main" val="174764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26FB-2E8A-7B20-535F-8044A5C6E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9E49F-704E-977D-AE2B-42062C703F02}"/>
              </a:ext>
            </a:extLst>
          </p:cNvPr>
          <p:cNvSpPr>
            <a:spLocks noGrp="1"/>
          </p:cNvSpPr>
          <p:nvPr>
            <p:ph type="title"/>
          </p:nvPr>
        </p:nvSpPr>
        <p:spPr/>
        <p:txBody>
          <a:bodyPr/>
          <a:lstStyle/>
          <a:p>
            <a:r>
              <a:rPr lang="en-US" dirty="0"/>
              <a:t>Cookies and sessions in Express.js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F259C5F2-4119-F748-F530-46F3A85BB440}"/>
              </a:ext>
            </a:extLst>
          </p:cNvPr>
          <p:cNvSpPr>
            <a:spLocks noGrp="1"/>
          </p:cNvSpPr>
          <p:nvPr>
            <p:ph idx="1"/>
          </p:nvPr>
        </p:nvSpPr>
        <p:spPr/>
        <p:txBody>
          <a:bodyPr>
            <a:normAutofit fontScale="92500" lnSpcReduction="10000"/>
          </a:bodyPr>
          <a:lstStyle/>
          <a:p>
            <a:r>
              <a:rPr lang="en-US" dirty="0"/>
              <a:t>After installing the cookie-parser middleware, we can use it in your Express.js application by requiring it and using it as middleware.</a:t>
            </a:r>
          </a:p>
          <a:p>
            <a:pPr marL="457200" lvl="1" indent="0">
              <a:buNone/>
            </a:pPr>
            <a:r>
              <a:rPr lang="en-US" b="0" i="0" dirty="0">
                <a:solidFill>
                  <a:srgbClr val="AA0D91"/>
                </a:solidFill>
                <a:effectLst/>
                <a:latin typeface="source-code-pro"/>
              </a:rPr>
              <a:t>const</a:t>
            </a:r>
            <a:r>
              <a:rPr lang="en-US" b="0" i="0" dirty="0">
                <a:solidFill>
                  <a:srgbClr val="242424"/>
                </a:solidFill>
                <a:effectLst/>
                <a:latin typeface="source-code-pro"/>
              </a:rPr>
              <a:t> express = </a:t>
            </a:r>
            <a:r>
              <a:rPr lang="en-US" b="0" i="0" dirty="0">
                <a:solidFill>
                  <a:srgbClr val="AA0D91"/>
                </a:solidFill>
                <a:effectLst/>
                <a:latin typeface="source-code-pro"/>
              </a:rPr>
              <a:t>require</a:t>
            </a:r>
            <a:r>
              <a:rPr lang="en-US" b="0" i="0" dirty="0">
                <a:solidFill>
                  <a:srgbClr val="242424"/>
                </a:solidFill>
                <a:effectLst/>
                <a:latin typeface="source-code-pro"/>
              </a:rPr>
              <a:t>(</a:t>
            </a:r>
            <a:r>
              <a:rPr lang="en-US" b="0" i="0" dirty="0">
                <a:solidFill>
                  <a:srgbClr val="C41A16"/>
                </a:solidFill>
                <a:effectLst/>
                <a:latin typeface="source-code-pro"/>
              </a:rPr>
              <a:t>'express'</a:t>
            </a:r>
            <a:r>
              <a:rPr lang="en-US" b="0" i="0" dirty="0">
                <a:solidFill>
                  <a:srgbClr val="242424"/>
                </a:solidFill>
                <a:effectLst/>
                <a:latin typeface="source-code-pro"/>
              </a:rPr>
              <a:t>);</a:t>
            </a:r>
            <a:br>
              <a:rPr lang="en-US" dirty="0"/>
            </a:br>
            <a:r>
              <a:rPr lang="en-US" b="0" i="0" dirty="0">
                <a:solidFill>
                  <a:srgbClr val="AA0D91"/>
                </a:solidFill>
                <a:effectLst/>
                <a:latin typeface="source-code-pro"/>
              </a:rPr>
              <a:t>const</a:t>
            </a:r>
            <a:r>
              <a:rPr lang="en-US" b="0" i="0" dirty="0">
                <a:solidFill>
                  <a:srgbClr val="242424"/>
                </a:solidFill>
                <a:effectLst/>
                <a:latin typeface="source-code-pro"/>
              </a:rPr>
              <a:t> </a:t>
            </a:r>
            <a:r>
              <a:rPr lang="en-US" b="0" i="0" dirty="0" err="1">
                <a:solidFill>
                  <a:srgbClr val="242424"/>
                </a:solidFill>
                <a:effectLst/>
                <a:latin typeface="source-code-pro"/>
              </a:rPr>
              <a:t>cookieParser</a:t>
            </a:r>
            <a:r>
              <a:rPr lang="en-US" b="0" i="0" dirty="0">
                <a:solidFill>
                  <a:srgbClr val="242424"/>
                </a:solidFill>
                <a:effectLst/>
                <a:latin typeface="source-code-pro"/>
              </a:rPr>
              <a:t> = </a:t>
            </a:r>
            <a:r>
              <a:rPr lang="en-US" b="0" i="0" dirty="0">
                <a:solidFill>
                  <a:srgbClr val="AA0D91"/>
                </a:solidFill>
                <a:effectLst/>
                <a:latin typeface="source-code-pro"/>
              </a:rPr>
              <a:t>require</a:t>
            </a:r>
            <a:r>
              <a:rPr lang="en-US" b="0" i="0" dirty="0">
                <a:solidFill>
                  <a:srgbClr val="242424"/>
                </a:solidFill>
                <a:effectLst/>
                <a:latin typeface="source-code-pro"/>
              </a:rPr>
              <a:t>(</a:t>
            </a:r>
            <a:r>
              <a:rPr lang="en-US" b="0" i="0" dirty="0">
                <a:solidFill>
                  <a:srgbClr val="C41A16"/>
                </a:solidFill>
                <a:effectLst/>
                <a:latin typeface="source-code-pro"/>
              </a:rPr>
              <a:t>'cookie-parser'</a:t>
            </a:r>
            <a:r>
              <a:rPr lang="en-US" b="0" i="0" dirty="0">
                <a:solidFill>
                  <a:srgbClr val="242424"/>
                </a:solidFill>
                <a:effectLst/>
                <a:latin typeface="source-code-pro"/>
              </a:rPr>
              <a:t>);</a:t>
            </a:r>
            <a:br>
              <a:rPr lang="en-US" dirty="0"/>
            </a:br>
            <a:br>
              <a:rPr lang="en-US" dirty="0"/>
            </a:br>
            <a:r>
              <a:rPr lang="en-US" b="0" i="0" dirty="0">
                <a:solidFill>
                  <a:srgbClr val="AA0D91"/>
                </a:solidFill>
                <a:effectLst/>
                <a:latin typeface="source-code-pro"/>
              </a:rPr>
              <a:t>const</a:t>
            </a:r>
            <a:r>
              <a:rPr lang="en-US" b="0" i="0" dirty="0">
                <a:solidFill>
                  <a:srgbClr val="242424"/>
                </a:solidFill>
                <a:effectLst/>
                <a:latin typeface="source-code-pro"/>
              </a:rPr>
              <a:t> app = express();</a:t>
            </a:r>
            <a:br>
              <a:rPr lang="en-US" dirty="0"/>
            </a:br>
            <a:br>
              <a:rPr lang="en-US" dirty="0"/>
            </a:br>
            <a:r>
              <a:rPr lang="en-US" b="0" i="0" dirty="0" err="1">
                <a:solidFill>
                  <a:srgbClr val="242424"/>
                </a:solidFill>
                <a:effectLst/>
                <a:latin typeface="source-code-pro"/>
              </a:rPr>
              <a:t>app.</a:t>
            </a:r>
            <a:r>
              <a:rPr lang="en-US" b="0" i="0" dirty="0" err="1">
                <a:solidFill>
                  <a:srgbClr val="AA0D91"/>
                </a:solidFill>
                <a:effectLst/>
                <a:latin typeface="source-code-pro"/>
              </a:rPr>
              <a:t>use</a:t>
            </a:r>
            <a:r>
              <a:rPr lang="en-US" b="0" i="0" dirty="0">
                <a:solidFill>
                  <a:srgbClr val="242424"/>
                </a:solidFill>
                <a:effectLst/>
                <a:latin typeface="source-code-pro"/>
              </a:rPr>
              <a:t>(</a:t>
            </a:r>
            <a:r>
              <a:rPr lang="en-US" b="0" i="0" dirty="0" err="1">
                <a:solidFill>
                  <a:srgbClr val="242424"/>
                </a:solidFill>
                <a:effectLst/>
                <a:latin typeface="source-code-pro"/>
              </a:rPr>
              <a:t>cookieParser</a:t>
            </a:r>
            <a:r>
              <a:rPr lang="en-US" b="0" i="0" dirty="0">
                <a:solidFill>
                  <a:srgbClr val="242424"/>
                </a:solidFill>
                <a:effectLst/>
                <a:latin typeface="source-code-pro"/>
              </a:rPr>
              <a:t>());</a:t>
            </a:r>
          </a:p>
          <a:p>
            <a:r>
              <a:rPr lang="en-US" dirty="0"/>
              <a:t>Now, you can set and read cookies in your application. Here is an example of setting a cookie:</a:t>
            </a:r>
          </a:p>
          <a:p>
            <a:pPr marL="457200" lvl="1" indent="0">
              <a:buNone/>
            </a:pP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'/set-cookie'</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242424"/>
                </a:solidFill>
                <a:effectLst/>
                <a:latin typeface="source-code-pro"/>
              </a:rPr>
              <a:t>res.cookie</a:t>
            </a:r>
            <a:r>
              <a:rPr lang="en-IN" b="0" i="0" dirty="0">
                <a:solidFill>
                  <a:srgbClr val="242424"/>
                </a:solidFill>
                <a:effectLst/>
                <a:latin typeface="source-code-pro"/>
              </a:rPr>
              <a:t>(</a:t>
            </a:r>
            <a:r>
              <a:rPr lang="en-IN" b="0" i="0" dirty="0">
                <a:solidFill>
                  <a:srgbClr val="C41A16"/>
                </a:solidFill>
                <a:effectLst/>
                <a:latin typeface="source-code-pro"/>
              </a:rPr>
              <a:t>'username'</a:t>
            </a:r>
            <a:r>
              <a:rPr lang="en-IN" b="0" i="0" dirty="0">
                <a:solidFill>
                  <a:srgbClr val="242424"/>
                </a:solidFill>
                <a:effectLst/>
                <a:latin typeface="source-code-pro"/>
              </a:rPr>
              <a:t>, </a:t>
            </a:r>
            <a:r>
              <a:rPr lang="en-IN" b="0" i="0" dirty="0">
                <a:solidFill>
                  <a:srgbClr val="C41A16"/>
                </a:solidFill>
                <a:effectLst/>
                <a:latin typeface="source-code-pro"/>
              </a:rPr>
              <a:t>'john'</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'Cookie has been set'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856492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97BE1-D3D6-372F-311E-7A543FCD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BEE22-90F1-44DF-ECAA-27429BA3D061}"/>
              </a:ext>
            </a:extLst>
          </p:cNvPr>
          <p:cNvSpPr>
            <a:spLocks noGrp="1"/>
          </p:cNvSpPr>
          <p:nvPr>
            <p:ph type="title"/>
          </p:nvPr>
        </p:nvSpPr>
        <p:spPr/>
        <p:txBody>
          <a:bodyPr/>
          <a:lstStyle/>
          <a:p>
            <a:r>
              <a:rPr lang="en-US" dirty="0"/>
              <a:t>Cookies and sessions in Express.js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B159A5D9-38E5-7EAD-1F37-E50EA437170D}"/>
              </a:ext>
            </a:extLst>
          </p:cNvPr>
          <p:cNvSpPr>
            <a:spLocks noGrp="1"/>
          </p:cNvSpPr>
          <p:nvPr>
            <p:ph idx="1"/>
          </p:nvPr>
        </p:nvSpPr>
        <p:spPr/>
        <p:txBody>
          <a:bodyPr>
            <a:normAutofit fontScale="55000" lnSpcReduction="20000"/>
          </a:bodyPr>
          <a:lstStyle/>
          <a:p>
            <a:r>
              <a:rPr lang="en-US" dirty="0"/>
              <a:t>To read cookies, you can use the </a:t>
            </a:r>
            <a:r>
              <a:rPr lang="en-US" dirty="0" err="1"/>
              <a:t>req.cookies</a:t>
            </a:r>
            <a:r>
              <a:rPr lang="en-US" dirty="0"/>
              <a:t> object. Here is an example:</a:t>
            </a:r>
          </a:p>
          <a:p>
            <a:pPr lvl="1"/>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'/get-cookie'</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username = </a:t>
            </a:r>
            <a:r>
              <a:rPr lang="en-IN" b="0" i="0" dirty="0" err="1">
                <a:solidFill>
                  <a:srgbClr val="242424"/>
                </a:solidFill>
                <a:effectLst/>
                <a:latin typeface="source-code-pro"/>
              </a:rPr>
              <a:t>req.cookies.username</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`The value of username cookie is </a:t>
            </a:r>
            <a:r>
              <a:rPr lang="en-IN" b="0" i="0" dirty="0">
                <a:solidFill>
                  <a:srgbClr val="000000"/>
                </a:solidFill>
                <a:effectLst/>
                <a:latin typeface="source-code-pro"/>
              </a:rPr>
              <a:t>${username}</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p>
          <a:p>
            <a:r>
              <a:rPr lang="en-US" dirty="0"/>
              <a:t>Here, we are reading the value of the username cookie and sending it as a response.</a:t>
            </a:r>
          </a:p>
          <a:p>
            <a:r>
              <a:rPr lang="en-US" dirty="0"/>
              <a:t>Sessions, on the other hand, require a bit more setup. To use sessions in Express.js, you need to install the express-session middleware using NPM.</a:t>
            </a:r>
          </a:p>
          <a:p>
            <a:pPr lvl="1"/>
            <a:r>
              <a:rPr lang="en-IN" b="0" i="0" dirty="0" err="1">
                <a:solidFill>
                  <a:srgbClr val="242424"/>
                </a:solidFill>
                <a:effectLst/>
                <a:latin typeface="source-code-pro"/>
              </a:rPr>
              <a:t>npm</a:t>
            </a:r>
            <a:r>
              <a:rPr lang="en-IN" b="0" i="0" dirty="0">
                <a:solidFill>
                  <a:srgbClr val="242424"/>
                </a:solidFill>
                <a:effectLst/>
                <a:latin typeface="source-code-pro"/>
              </a:rPr>
              <a:t> install express-session</a:t>
            </a:r>
          </a:p>
          <a:p>
            <a:r>
              <a:rPr lang="en-US" b="0" i="0" dirty="0">
                <a:solidFill>
                  <a:srgbClr val="242424"/>
                </a:solidFill>
                <a:effectLst/>
                <a:latin typeface="source-serif-pro"/>
              </a:rPr>
              <a:t>After installing the express-session middleware, you can use it in your Express.js application by requiring it and using it as middleware.</a:t>
            </a:r>
          </a:p>
          <a:p>
            <a:pPr lvl="1"/>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AA0D91"/>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session = </a:t>
            </a:r>
            <a:r>
              <a:rPr lang="en-IN" b="0" i="0" dirty="0">
                <a:solidFill>
                  <a:srgbClr val="AA0D91"/>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'express-session'</a:t>
            </a:r>
            <a:r>
              <a:rPr lang="en-IN" b="0" i="0" dirty="0">
                <a:solidFill>
                  <a:srgbClr val="242424"/>
                </a:solidFill>
                <a:effectLst/>
                <a:latin typeface="source-code-pro"/>
              </a:rPr>
              <a:t>);</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err="1">
                <a:solidFill>
                  <a:srgbClr val="242424"/>
                </a:solidFill>
                <a:effectLst/>
                <a:latin typeface="source-code-pro"/>
              </a:rPr>
              <a:t>app.</a:t>
            </a:r>
            <a:r>
              <a:rPr lang="en-IN" b="0" i="0" dirty="0" err="1">
                <a:solidFill>
                  <a:srgbClr val="AA0D91"/>
                </a:solidFill>
                <a:effectLst/>
                <a:latin typeface="source-code-pro"/>
              </a:rPr>
              <a:t>use</a:t>
            </a:r>
            <a:r>
              <a:rPr lang="en-IN" b="0" i="0" dirty="0">
                <a:solidFill>
                  <a:srgbClr val="242424"/>
                </a:solidFill>
                <a:effectLst/>
                <a:latin typeface="source-code-pro"/>
              </a:rPr>
              <a:t>(session({</a:t>
            </a:r>
            <a:br>
              <a:rPr lang="en-IN" dirty="0"/>
            </a:br>
            <a:r>
              <a:rPr lang="en-IN" b="0" i="0" dirty="0">
                <a:solidFill>
                  <a:srgbClr val="836C28"/>
                </a:solidFill>
                <a:effectLst/>
                <a:latin typeface="source-code-pro"/>
              </a:rPr>
              <a:t>secret</a:t>
            </a:r>
            <a:r>
              <a:rPr lang="en-IN" b="0" i="0" dirty="0">
                <a:solidFill>
                  <a:srgbClr val="242424"/>
                </a:solidFill>
                <a:effectLst/>
                <a:latin typeface="source-code-pro"/>
              </a:rPr>
              <a:t>: </a:t>
            </a:r>
            <a:r>
              <a:rPr lang="en-IN" b="0" i="0" dirty="0">
                <a:solidFill>
                  <a:srgbClr val="C41A16"/>
                </a:solidFill>
                <a:effectLst/>
                <a:latin typeface="source-code-pro"/>
              </a:rPr>
              <a:t>'your secret key'</a:t>
            </a:r>
            <a:r>
              <a:rPr lang="en-IN" b="0" i="0" dirty="0">
                <a:solidFill>
                  <a:srgbClr val="242424"/>
                </a:solidFill>
                <a:effectLst/>
                <a:latin typeface="source-code-pro"/>
              </a:rPr>
              <a:t>,</a:t>
            </a:r>
            <a:br>
              <a:rPr lang="en-IN" dirty="0"/>
            </a:br>
            <a:r>
              <a:rPr lang="en-IN" b="0" i="0" dirty="0">
                <a:solidFill>
                  <a:srgbClr val="836C28"/>
                </a:solidFill>
                <a:effectLst/>
                <a:latin typeface="source-code-pro"/>
              </a:rPr>
              <a:t>resave</a:t>
            </a:r>
            <a:r>
              <a:rPr lang="en-IN" b="0" i="0" dirty="0">
                <a:solidFill>
                  <a:srgbClr val="242424"/>
                </a:solidFill>
                <a:effectLst/>
                <a:latin typeface="source-code-pro"/>
              </a:rPr>
              <a:t>: </a:t>
            </a:r>
            <a:r>
              <a:rPr lang="en-IN" b="0" i="0" dirty="0">
                <a:solidFill>
                  <a:srgbClr val="AA0D91"/>
                </a:solidFill>
                <a:effectLst/>
                <a:latin typeface="source-code-pro"/>
              </a:rPr>
              <a:t>false</a:t>
            </a:r>
            <a:r>
              <a:rPr lang="en-IN" b="0" i="0" dirty="0">
                <a:solidFill>
                  <a:srgbClr val="242424"/>
                </a:solidFill>
                <a:effectLst/>
                <a:latin typeface="source-code-pro"/>
              </a:rPr>
              <a:t>,</a:t>
            </a:r>
            <a:br>
              <a:rPr lang="en-IN" dirty="0"/>
            </a:br>
            <a:r>
              <a:rPr lang="en-IN" b="0" i="0" dirty="0" err="1">
                <a:solidFill>
                  <a:srgbClr val="836C28"/>
                </a:solidFill>
                <a:effectLst/>
                <a:latin typeface="source-code-pro"/>
              </a:rPr>
              <a:t>saveUninitialized</a:t>
            </a:r>
            <a:r>
              <a:rPr lang="en-IN" b="0" i="0" dirty="0">
                <a:solidFill>
                  <a:srgbClr val="242424"/>
                </a:solidFill>
                <a:effectLst/>
                <a:latin typeface="source-code-pro"/>
              </a:rPr>
              <a:t>: </a:t>
            </a:r>
            <a:r>
              <a:rPr lang="en-IN" b="0" i="0" dirty="0">
                <a:solidFill>
                  <a:srgbClr val="AA0D91"/>
                </a:solidFill>
                <a:effectLst/>
                <a:latin typeface="source-code-pro"/>
              </a:rPr>
              <a:t>true</a:t>
            </a:r>
            <a:r>
              <a:rPr lang="en-IN" b="0" i="0" dirty="0">
                <a:solidFill>
                  <a:srgbClr val="242424"/>
                </a:solidFill>
                <a:effectLst/>
                <a:latin typeface="source-code-pro"/>
              </a:rPr>
              <a:t>,</a:t>
            </a:r>
            <a:br>
              <a:rPr lang="en-IN" dirty="0"/>
            </a:br>
            <a:r>
              <a:rPr lang="en-IN" b="0" i="0" dirty="0">
                <a:solidFill>
                  <a:srgbClr val="836C28"/>
                </a:solidFill>
                <a:effectLst/>
                <a:latin typeface="source-code-pro"/>
              </a:rPr>
              <a:t>cookie</a:t>
            </a:r>
            <a:r>
              <a:rPr lang="en-IN" b="0" i="0" dirty="0">
                <a:solidFill>
                  <a:srgbClr val="242424"/>
                </a:solidFill>
                <a:effectLst/>
                <a:latin typeface="source-code-pro"/>
              </a:rPr>
              <a:t>: { </a:t>
            </a:r>
            <a:r>
              <a:rPr lang="en-IN" b="0" i="0" dirty="0">
                <a:solidFill>
                  <a:srgbClr val="836C28"/>
                </a:solidFill>
                <a:effectLst/>
                <a:latin typeface="source-code-pro"/>
              </a:rPr>
              <a:t>secure</a:t>
            </a:r>
            <a:r>
              <a:rPr lang="en-IN" b="0" i="0" dirty="0">
                <a:solidFill>
                  <a:srgbClr val="242424"/>
                </a:solidFill>
                <a:effectLst/>
                <a:latin typeface="source-code-pro"/>
              </a:rPr>
              <a:t>: </a:t>
            </a:r>
            <a:r>
              <a:rPr lang="en-IN" b="0" i="0" dirty="0">
                <a:solidFill>
                  <a:srgbClr val="AA0D91"/>
                </a:solidFill>
                <a:effectLst/>
                <a:latin typeface="source-code-pro"/>
              </a:rPr>
              <a:t>false</a:t>
            </a:r>
            <a:r>
              <a:rPr lang="en-IN" b="0" i="0" dirty="0">
                <a:solidFill>
                  <a:srgbClr val="242424"/>
                </a:solidFill>
                <a:effectLst/>
                <a:latin typeface="source-code-pro"/>
              </a:rPr>
              <a:t> }</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777656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C5F8-F8D3-5A12-8E55-658BA3B55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7587F-F9EA-925D-1C67-9AB1E04137BA}"/>
              </a:ext>
            </a:extLst>
          </p:cNvPr>
          <p:cNvSpPr>
            <a:spLocks noGrp="1"/>
          </p:cNvSpPr>
          <p:nvPr>
            <p:ph type="title"/>
          </p:nvPr>
        </p:nvSpPr>
        <p:spPr/>
        <p:txBody>
          <a:bodyPr/>
          <a:lstStyle/>
          <a:p>
            <a:r>
              <a:rPr lang="en-US" dirty="0"/>
              <a:t>Cookies and sessions in Express.js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96EBD8E5-7ECA-002C-713D-F9229E033DBC}"/>
              </a:ext>
            </a:extLst>
          </p:cNvPr>
          <p:cNvSpPr>
            <a:spLocks noGrp="1"/>
          </p:cNvSpPr>
          <p:nvPr>
            <p:ph idx="1"/>
          </p:nvPr>
        </p:nvSpPr>
        <p:spPr/>
        <p:txBody>
          <a:bodyPr>
            <a:normAutofit/>
          </a:bodyPr>
          <a:lstStyle/>
          <a:p>
            <a:r>
              <a:rPr lang="en-US" dirty="0"/>
              <a:t>Now, you can set and read session data in your application. Here is an example of setting session data:</a:t>
            </a:r>
          </a:p>
          <a:p>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'/set-session'</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242424"/>
                </a:solidFill>
                <a:effectLst/>
                <a:latin typeface="source-code-pro"/>
              </a:rPr>
              <a:t>req.session.username</a:t>
            </a:r>
            <a:r>
              <a:rPr lang="en-IN" b="0" i="0" dirty="0">
                <a:solidFill>
                  <a:srgbClr val="242424"/>
                </a:solidFill>
                <a:effectLst/>
                <a:latin typeface="source-code-pro"/>
              </a:rPr>
              <a:t> = </a:t>
            </a:r>
            <a:r>
              <a:rPr lang="en-IN" b="0" i="0" dirty="0">
                <a:solidFill>
                  <a:srgbClr val="C41A16"/>
                </a:solidFill>
                <a:effectLst/>
                <a:latin typeface="source-code-pro"/>
              </a:rPr>
              <a:t>'john'</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'Session data has been set'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231733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E8B38-03FB-10AE-471F-DDDB2F410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A0D2B-99C5-A6C5-DBC1-15A937DBB621}"/>
              </a:ext>
            </a:extLst>
          </p:cNvPr>
          <p:cNvSpPr>
            <a:spLocks noGrp="1"/>
          </p:cNvSpPr>
          <p:nvPr>
            <p:ph type="title"/>
          </p:nvPr>
        </p:nvSpPr>
        <p:spPr/>
        <p:txBody>
          <a:bodyPr/>
          <a:lstStyle/>
          <a:p>
            <a:r>
              <a:rPr lang="en-US" dirty="0"/>
              <a:t>Cookies and sessions in Express.js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CC7D8617-AC33-5BC9-533E-DCAEF6DCF3C5}"/>
              </a:ext>
            </a:extLst>
          </p:cNvPr>
          <p:cNvSpPr>
            <a:spLocks noGrp="1"/>
          </p:cNvSpPr>
          <p:nvPr>
            <p:ph idx="1"/>
          </p:nvPr>
        </p:nvSpPr>
        <p:spPr/>
        <p:txBody>
          <a:bodyPr>
            <a:normAutofit/>
          </a:bodyPr>
          <a:lstStyle/>
          <a:p>
            <a:r>
              <a:rPr lang="en-US" dirty="0"/>
              <a:t>To read session data, you can use the </a:t>
            </a:r>
            <a:r>
              <a:rPr lang="en-US" dirty="0" err="1"/>
              <a:t>req.session</a:t>
            </a:r>
            <a:r>
              <a:rPr lang="en-US" dirty="0"/>
              <a:t> object. Here is an example:</a:t>
            </a:r>
          </a:p>
          <a:p>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'/get-session'</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username = </a:t>
            </a:r>
            <a:r>
              <a:rPr lang="en-IN" b="0" i="0" dirty="0" err="1">
                <a:solidFill>
                  <a:srgbClr val="242424"/>
                </a:solidFill>
                <a:effectLst/>
                <a:latin typeface="source-code-pro"/>
              </a:rPr>
              <a:t>req.session.username</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`The value of username session variable is </a:t>
            </a:r>
            <a:r>
              <a:rPr lang="en-IN" b="0" i="0" dirty="0">
                <a:solidFill>
                  <a:srgbClr val="000000"/>
                </a:solidFill>
                <a:effectLst/>
                <a:latin typeface="source-code-pro"/>
              </a:rPr>
              <a:t>${username}</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US" b="0" i="0" dirty="0">
              <a:solidFill>
                <a:srgbClr val="242424"/>
              </a:solidFill>
              <a:effectLst/>
              <a:latin typeface="source-code-pro"/>
            </a:endParaRPr>
          </a:p>
          <a:p>
            <a:endParaRPr lang="en-IN" dirty="0"/>
          </a:p>
        </p:txBody>
      </p:sp>
    </p:spTree>
    <p:extLst>
      <p:ext uri="{BB962C8B-B14F-4D97-AF65-F5344CB8AC3E}">
        <p14:creationId xmlns:p14="http://schemas.microsoft.com/office/powerpoint/2010/main" val="361900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DA454-3D46-FF68-A6A4-B8A75416C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506AD-386C-4A5C-32F9-DE2CC96BA410}"/>
              </a:ext>
            </a:extLst>
          </p:cNvPr>
          <p:cNvSpPr>
            <a:spLocks noGrp="1"/>
          </p:cNvSpPr>
          <p:nvPr>
            <p:ph type="title"/>
          </p:nvPr>
        </p:nvSpPr>
        <p:spPr/>
        <p:txBody>
          <a:bodyPr/>
          <a:lstStyle/>
          <a:p>
            <a:r>
              <a:rPr lang="en-US" dirty="0"/>
              <a:t>Cookies and sessions in Express.js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1D196594-D729-DDDD-7623-1FEE59C84960}"/>
              </a:ext>
            </a:extLst>
          </p:cNvPr>
          <p:cNvSpPr>
            <a:spLocks noGrp="1"/>
          </p:cNvSpPr>
          <p:nvPr>
            <p:ph idx="1"/>
          </p:nvPr>
        </p:nvSpPr>
        <p:spPr/>
        <p:txBody>
          <a:bodyPr>
            <a:normAutofit fontScale="55000" lnSpcReduction="20000"/>
          </a:bodyPr>
          <a:lstStyle/>
          <a:p>
            <a:r>
              <a:rPr lang="en-US" dirty="0"/>
              <a:t>“Hello World” application that uses sessions and cookies in Express.js:</a:t>
            </a:r>
          </a:p>
          <a:p>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t>
            </a:r>
            <a:r>
              <a:rPr lang="en-IN" b="0" i="0" dirty="0" err="1">
                <a:solidFill>
                  <a:srgbClr val="242424"/>
                </a:solidFill>
                <a:effectLst/>
                <a:latin typeface="source-code-pro"/>
              </a:rPr>
              <a:t>cookieParser</a:t>
            </a:r>
            <a:r>
              <a:rPr lang="en-IN" b="0" i="0" dirty="0">
                <a:solidFill>
                  <a:srgbClr val="242424"/>
                </a:solidFill>
                <a:effectLst/>
                <a:latin typeface="source-code-pro"/>
              </a:rPr>
              <a:t>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'cookie-parser'</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session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'express-session'</a:t>
            </a:r>
            <a:r>
              <a:rPr lang="en-IN" b="0" i="0" dirty="0">
                <a:solidFill>
                  <a:srgbClr val="242424"/>
                </a:solidFill>
                <a:effectLst/>
                <a:latin typeface="source-code-pro"/>
              </a:rPr>
              <a:t>);</a:t>
            </a:r>
            <a:br>
              <a:rPr lang="en-IN" dirty="0"/>
            </a:b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err="1">
                <a:solidFill>
                  <a:srgbClr val="242424"/>
                </a:solidFill>
                <a:effectLst/>
                <a:latin typeface="source-code-pro"/>
              </a:rPr>
              <a:t>app.use</a:t>
            </a:r>
            <a:r>
              <a:rPr lang="en-IN" b="0" i="0" dirty="0">
                <a:solidFill>
                  <a:srgbClr val="242424"/>
                </a:solidFill>
                <a:effectLst/>
                <a:latin typeface="source-code-pro"/>
              </a:rPr>
              <a:t>(</a:t>
            </a:r>
            <a:r>
              <a:rPr lang="en-IN" b="0" i="0" dirty="0" err="1">
                <a:solidFill>
                  <a:srgbClr val="242424"/>
                </a:solidFill>
                <a:effectLst/>
                <a:latin typeface="source-code-pro"/>
              </a:rPr>
              <a:t>cookieParser</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app.use</a:t>
            </a:r>
            <a:r>
              <a:rPr lang="en-IN" b="0" i="0" dirty="0">
                <a:solidFill>
                  <a:srgbClr val="242424"/>
                </a:solidFill>
                <a:effectLst/>
                <a:latin typeface="source-code-pro"/>
              </a:rPr>
              <a:t>(session({</a:t>
            </a:r>
            <a:br>
              <a:rPr lang="en-IN" dirty="0"/>
            </a:br>
            <a:r>
              <a:rPr lang="en-IN" b="0" i="0" dirty="0">
                <a:solidFill>
                  <a:srgbClr val="836C28"/>
                </a:solidFill>
                <a:effectLst/>
                <a:latin typeface="source-code-pro"/>
              </a:rPr>
              <a:t>secret</a:t>
            </a:r>
            <a:r>
              <a:rPr lang="en-IN" b="0" i="0" dirty="0">
                <a:solidFill>
                  <a:srgbClr val="242424"/>
                </a:solidFill>
                <a:effectLst/>
                <a:latin typeface="source-code-pro"/>
              </a:rPr>
              <a:t>: </a:t>
            </a:r>
            <a:r>
              <a:rPr lang="en-IN" b="0" i="0" dirty="0">
                <a:solidFill>
                  <a:srgbClr val="C41A16"/>
                </a:solidFill>
                <a:effectLst/>
                <a:latin typeface="source-code-pro"/>
              </a:rPr>
              <a:t>'</a:t>
            </a:r>
            <a:r>
              <a:rPr lang="en-IN" b="0" i="0" dirty="0" err="1">
                <a:solidFill>
                  <a:srgbClr val="C41A16"/>
                </a:solidFill>
                <a:effectLst/>
                <a:latin typeface="source-code-pro"/>
              </a:rPr>
              <a:t>mysecretkey</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a:solidFill>
                  <a:srgbClr val="836C28"/>
                </a:solidFill>
                <a:effectLst/>
                <a:latin typeface="source-code-pro"/>
              </a:rPr>
              <a:t>resave</a:t>
            </a:r>
            <a:r>
              <a:rPr lang="en-IN" b="0" i="0" dirty="0">
                <a:solidFill>
                  <a:srgbClr val="242424"/>
                </a:solidFill>
                <a:effectLst/>
                <a:latin typeface="source-code-pro"/>
              </a:rPr>
              <a:t>: </a:t>
            </a:r>
            <a:r>
              <a:rPr lang="en-IN" b="0" i="0" dirty="0">
                <a:solidFill>
                  <a:srgbClr val="AA0D91"/>
                </a:solidFill>
                <a:effectLst/>
                <a:latin typeface="source-code-pro"/>
              </a:rPr>
              <a:t>true</a:t>
            </a:r>
            <a:r>
              <a:rPr lang="en-IN" b="0" i="0" dirty="0">
                <a:solidFill>
                  <a:srgbClr val="242424"/>
                </a:solidFill>
                <a:effectLst/>
                <a:latin typeface="source-code-pro"/>
              </a:rPr>
              <a:t>,</a:t>
            </a:r>
            <a:br>
              <a:rPr lang="en-IN" dirty="0"/>
            </a:br>
            <a:r>
              <a:rPr lang="en-IN" b="0" i="0" dirty="0" err="1">
                <a:solidFill>
                  <a:srgbClr val="836C28"/>
                </a:solidFill>
                <a:effectLst/>
                <a:latin typeface="source-code-pro"/>
              </a:rPr>
              <a:t>saveUninitialized</a:t>
            </a:r>
            <a:r>
              <a:rPr lang="en-IN" b="0" i="0" dirty="0">
                <a:solidFill>
                  <a:srgbClr val="242424"/>
                </a:solidFill>
                <a:effectLst/>
                <a:latin typeface="source-code-pro"/>
              </a:rPr>
              <a:t>: </a:t>
            </a:r>
            <a:r>
              <a:rPr lang="en-IN" b="0" i="0" dirty="0">
                <a:solidFill>
                  <a:srgbClr val="AA0D91"/>
                </a:solidFill>
                <a:effectLst/>
                <a:latin typeface="source-code-pro"/>
              </a:rPr>
              <a:t>true</a:t>
            </a:r>
            <a:br>
              <a:rPr lang="en-IN" dirty="0"/>
            </a:b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a:solidFill>
                  <a:srgbClr val="AA0D91"/>
                </a:solidFill>
                <a:effectLst/>
                <a:latin typeface="source-code-pro"/>
              </a:rPr>
              <a:t>let</a:t>
            </a:r>
            <a:r>
              <a:rPr lang="en-IN" b="0" i="0" dirty="0">
                <a:solidFill>
                  <a:srgbClr val="242424"/>
                </a:solidFill>
                <a:effectLst/>
                <a:latin typeface="source-code-pro"/>
              </a:rPr>
              <a:t> count = </a:t>
            </a:r>
            <a:r>
              <a:rPr lang="en-IN" b="0" i="0" dirty="0" err="1">
                <a:solidFill>
                  <a:srgbClr val="242424"/>
                </a:solidFill>
                <a:effectLst/>
                <a:latin typeface="source-code-pro"/>
              </a:rPr>
              <a:t>req.session.count</a:t>
            </a:r>
            <a:r>
              <a:rPr lang="en-IN" b="0" i="0" dirty="0">
                <a:solidFill>
                  <a:srgbClr val="242424"/>
                </a:solidFill>
                <a:effectLst/>
                <a:latin typeface="source-code-pro"/>
              </a:rPr>
              <a:t> || </a:t>
            </a:r>
            <a:r>
              <a:rPr lang="en-IN" b="0" i="0" dirty="0">
                <a:solidFill>
                  <a:srgbClr val="1C00CF"/>
                </a:solidFill>
                <a:effectLst/>
                <a:latin typeface="source-code-pro"/>
              </a:rPr>
              <a:t>0</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res.cookie</a:t>
            </a:r>
            <a:r>
              <a:rPr lang="en-IN" b="0" i="0" dirty="0">
                <a:solidFill>
                  <a:srgbClr val="242424"/>
                </a:solidFill>
                <a:effectLst/>
                <a:latin typeface="source-code-pro"/>
              </a:rPr>
              <a:t>(</a:t>
            </a:r>
            <a:r>
              <a:rPr lang="en-IN" b="0" i="0" dirty="0">
                <a:solidFill>
                  <a:srgbClr val="C41A16"/>
                </a:solidFill>
                <a:effectLst/>
                <a:latin typeface="source-code-pro"/>
              </a:rPr>
              <a:t>'name'</a:t>
            </a:r>
            <a:r>
              <a:rPr lang="en-IN" b="0" i="0" dirty="0">
                <a:solidFill>
                  <a:srgbClr val="242424"/>
                </a:solidFill>
                <a:effectLst/>
                <a:latin typeface="source-code-pro"/>
              </a:rPr>
              <a:t>, </a:t>
            </a:r>
            <a:r>
              <a:rPr lang="en-IN" b="0" i="0" dirty="0">
                <a:solidFill>
                  <a:srgbClr val="C41A16"/>
                </a:solidFill>
                <a:effectLst/>
                <a:latin typeface="source-code-pro"/>
              </a:rPr>
              <a:t>'John'</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req.session.count</a:t>
            </a:r>
            <a:r>
              <a:rPr lang="en-IN" b="0" i="0" dirty="0">
                <a:solidFill>
                  <a:srgbClr val="242424"/>
                </a:solidFill>
                <a:effectLst/>
                <a:latin typeface="source-code-pro"/>
              </a:rPr>
              <a:t> = ++count;</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`Hello </a:t>
            </a:r>
            <a:r>
              <a:rPr lang="en-IN" b="0" i="0" dirty="0">
                <a:solidFill>
                  <a:srgbClr val="000000"/>
                </a:solidFill>
                <a:effectLst/>
                <a:latin typeface="source-code-pro"/>
              </a:rPr>
              <a:t>${req.cookies.name}</a:t>
            </a:r>
            <a:r>
              <a:rPr lang="en-IN" b="0" i="0" dirty="0">
                <a:solidFill>
                  <a:srgbClr val="C41A16"/>
                </a:solidFill>
                <a:effectLst/>
                <a:latin typeface="source-code-pro"/>
              </a:rPr>
              <a:t>, you have visited this page </a:t>
            </a:r>
            <a:r>
              <a:rPr lang="en-IN" b="0" i="0" dirty="0">
                <a:solidFill>
                  <a:srgbClr val="000000"/>
                </a:solidFill>
                <a:effectLst/>
                <a:latin typeface="source-code-pro"/>
              </a:rPr>
              <a:t>${count}</a:t>
            </a:r>
            <a:r>
              <a:rPr lang="en-IN" b="0" i="0" dirty="0">
                <a:solidFill>
                  <a:srgbClr val="C41A16"/>
                </a:solidFill>
                <a:effectLst/>
                <a:latin typeface="source-code-pro"/>
              </a:rPr>
              <a:t> times!`</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started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180647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78EF-D2CD-DF7F-88A7-F14731DBAA6E}"/>
              </a:ext>
            </a:extLst>
          </p:cNvPr>
          <p:cNvSpPr>
            <a:spLocks noGrp="1"/>
          </p:cNvSpPr>
          <p:nvPr>
            <p:ph type="title"/>
          </p:nvPr>
        </p:nvSpPr>
        <p:spPr/>
        <p:txBody>
          <a:bodyPr/>
          <a:lstStyle/>
          <a:p>
            <a:r>
              <a:rPr lang="en-IN" dirty="0"/>
              <a:t>What is Express JS?</a:t>
            </a:r>
          </a:p>
        </p:txBody>
      </p:sp>
      <p:sp>
        <p:nvSpPr>
          <p:cNvPr id="3" name="Content Placeholder 2">
            <a:extLst>
              <a:ext uri="{FF2B5EF4-FFF2-40B4-BE49-F238E27FC236}">
                <a16:creationId xmlns:a16="http://schemas.microsoft.com/office/drawing/2014/main" id="{5B46ECBE-98A1-10EB-C7CB-94F38B2946CC}"/>
              </a:ext>
            </a:extLst>
          </p:cNvPr>
          <p:cNvSpPr>
            <a:spLocks noGrp="1"/>
          </p:cNvSpPr>
          <p:nvPr>
            <p:ph idx="1"/>
          </p:nvPr>
        </p:nvSpPr>
        <p:spPr/>
        <p:txBody>
          <a:bodyPr/>
          <a:lstStyle/>
          <a:p>
            <a:r>
              <a:rPr lang="en-US" b="0" i="0" dirty="0">
                <a:solidFill>
                  <a:srgbClr val="242424"/>
                </a:solidFill>
                <a:effectLst/>
                <a:latin typeface="source-serif-pro"/>
              </a:rPr>
              <a:t>Express.js is a popular web application framework for Node.js.</a:t>
            </a:r>
          </a:p>
          <a:p>
            <a:r>
              <a:rPr lang="en-US" b="0" i="0" dirty="0">
                <a:solidFill>
                  <a:srgbClr val="242424"/>
                </a:solidFill>
                <a:effectLst/>
                <a:latin typeface="source-serif-pro"/>
              </a:rPr>
              <a:t> It provides a set of tools and features for building web applications and APIs quickly and easily. </a:t>
            </a:r>
          </a:p>
          <a:p>
            <a:r>
              <a:rPr lang="en-US" b="0" i="0" dirty="0">
                <a:solidFill>
                  <a:srgbClr val="242424"/>
                </a:solidFill>
                <a:effectLst/>
                <a:latin typeface="source-serif-pro"/>
              </a:rPr>
              <a:t>It simplifies the process of building web applications by providing a robust set of features for handling HTTP requests and responses, routing, middleware, templates and views, serving static files, and more. </a:t>
            </a:r>
          </a:p>
          <a:p>
            <a:r>
              <a:rPr lang="en-US" b="0" i="0" dirty="0">
                <a:solidFill>
                  <a:srgbClr val="242424"/>
                </a:solidFill>
                <a:effectLst/>
                <a:latin typeface="source-serif-pro"/>
              </a:rPr>
              <a:t>Express.js is widely used in the Node.js community and has a large ecosystem of plugins and extensions available for added functionality.</a:t>
            </a:r>
            <a:endParaRPr lang="en-IN" dirty="0"/>
          </a:p>
        </p:txBody>
      </p:sp>
    </p:spTree>
    <p:extLst>
      <p:ext uri="{BB962C8B-B14F-4D97-AF65-F5344CB8AC3E}">
        <p14:creationId xmlns:p14="http://schemas.microsoft.com/office/powerpoint/2010/main" val="1860644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CCE09-5DDE-0EB0-53DE-72E7E37DB5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DD575-6459-D520-033D-3BA0EEC89415}"/>
              </a:ext>
            </a:extLst>
          </p:cNvPr>
          <p:cNvSpPr>
            <a:spLocks noGrp="1"/>
          </p:cNvSpPr>
          <p:nvPr>
            <p:ph type="title"/>
          </p:nvPr>
        </p:nvSpPr>
        <p:spPr/>
        <p:txBody>
          <a:bodyPr/>
          <a:lstStyle/>
          <a:p>
            <a:r>
              <a:rPr lang="en-US" dirty="0"/>
              <a:t>User authentication in Express.js</a:t>
            </a:r>
            <a:endParaRPr lang="en-IN" dirty="0"/>
          </a:p>
        </p:txBody>
      </p:sp>
      <p:sp>
        <p:nvSpPr>
          <p:cNvPr id="3" name="Content Placeholder 2">
            <a:extLst>
              <a:ext uri="{FF2B5EF4-FFF2-40B4-BE49-F238E27FC236}">
                <a16:creationId xmlns:a16="http://schemas.microsoft.com/office/drawing/2014/main" id="{CD1F2467-C350-7922-9E94-8F1014B98651}"/>
              </a:ext>
            </a:extLst>
          </p:cNvPr>
          <p:cNvSpPr>
            <a:spLocks noGrp="1"/>
          </p:cNvSpPr>
          <p:nvPr>
            <p:ph idx="1"/>
          </p:nvPr>
        </p:nvSpPr>
        <p:spPr/>
        <p:txBody>
          <a:bodyPr>
            <a:normAutofit fontScale="62500" lnSpcReduction="20000"/>
          </a:bodyPr>
          <a:lstStyle/>
          <a:p>
            <a:r>
              <a:rPr lang="en-US" dirty="0"/>
              <a:t>User authentication is a crucial aspect of any web application that requires secure access control. It involves validating user identity and authorizing access to resources or functionalities based on user credentials.</a:t>
            </a:r>
          </a:p>
          <a:p>
            <a:r>
              <a:rPr lang="en-US" dirty="0"/>
              <a:t>Express.js provides various authentication mechanisms that can be integrated into an application, including:</a:t>
            </a:r>
          </a:p>
          <a:p>
            <a:pPr algn="l">
              <a:lnSpc>
                <a:spcPts val="2400"/>
              </a:lnSpc>
              <a:buFont typeface="+mj-lt"/>
              <a:buAutoNum type="arabicPeriod"/>
            </a:pPr>
            <a:r>
              <a:rPr lang="en-US" b="0" i="0" dirty="0">
                <a:solidFill>
                  <a:srgbClr val="242424"/>
                </a:solidFill>
                <a:effectLst/>
                <a:latin typeface="source-serif-pro"/>
              </a:rPr>
              <a:t>Passport.js — A popular authentication middleware that supports various authentication strategies, including local authentication, OAuth, OpenID, and more.</a:t>
            </a:r>
          </a:p>
          <a:p>
            <a:pPr algn="l">
              <a:lnSpc>
                <a:spcPts val="2400"/>
              </a:lnSpc>
              <a:buFont typeface="+mj-lt"/>
              <a:buAutoNum type="arabicPeriod"/>
            </a:pPr>
            <a:r>
              <a:rPr lang="en-US" b="0" i="0" dirty="0">
                <a:solidFill>
                  <a:srgbClr val="242424"/>
                </a:solidFill>
                <a:effectLst/>
                <a:latin typeface="source-serif-pro"/>
              </a:rPr>
              <a:t>JSON Web Tokens (JWT) — A standard for securely transmitting information between parties as a JSON object. It can be used to authenticate and authorize users by generating and validating tokens containing user information.</a:t>
            </a:r>
          </a:p>
          <a:p>
            <a:pPr algn="l">
              <a:lnSpc>
                <a:spcPts val="2400"/>
              </a:lnSpc>
              <a:buFont typeface="+mj-lt"/>
              <a:buAutoNum type="arabicPeriod"/>
            </a:pPr>
            <a:r>
              <a:rPr lang="en-US" b="0" i="0" dirty="0">
                <a:solidFill>
                  <a:srgbClr val="242424"/>
                </a:solidFill>
                <a:effectLst/>
                <a:latin typeface="source-serif-pro"/>
              </a:rPr>
              <a:t>Session-based authentication — A traditional approach that involves creating and maintaining user sessions on the server-side.</a:t>
            </a:r>
          </a:p>
          <a:p>
            <a:r>
              <a:rPr lang="en-US" b="0" i="0" dirty="0">
                <a:solidFill>
                  <a:srgbClr val="242424"/>
                </a:solidFill>
                <a:effectLst/>
                <a:latin typeface="source-serif-pro"/>
              </a:rPr>
              <a:t>For the training, we will be using session-based authentication. Make sure you have installed express.js and also express-session. Let’s start with the example:</a:t>
            </a:r>
            <a:endParaRPr lang="en-IN" dirty="0"/>
          </a:p>
        </p:txBody>
      </p:sp>
    </p:spTree>
    <p:extLst>
      <p:ext uri="{BB962C8B-B14F-4D97-AF65-F5344CB8AC3E}">
        <p14:creationId xmlns:p14="http://schemas.microsoft.com/office/powerpoint/2010/main" val="133729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43F79-447E-9E35-930A-FABDCC55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CCFEF-781D-16CB-4C0A-8C6E1F238771}"/>
              </a:ext>
            </a:extLst>
          </p:cNvPr>
          <p:cNvSpPr>
            <a:spLocks noGrp="1"/>
          </p:cNvSpPr>
          <p:nvPr>
            <p:ph type="title"/>
          </p:nvPr>
        </p:nvSpPr>
        <p:spPr/>
        <p:txBody>
          <a:bodyPr/>
          <a:lstStyle/>
          <a:p>
            <a:r>
              <a:rPr lang="en-US" dirty="0"/>
              <a:t>User authentication in Express.js</a:t>
            </a:r>
            <a:endParaRPr lang="en-IN" dirty="0"/>
          </a:p>
        </p:txBody>
      </p:sp>
      <p:sp>
        <p:nvSpPr>
          <p:cNvPr id="3" name="Content Placeholder 2">
            <a:extLst>
              <a:ext uri="{FF2B5EF4-FFF2-40B4-BE49-F238E27FC236}">
                <a16:creationId xmlns:a16="http://schemas.microsoft.com/office/drawing/2014/main" id="{AD55CF0E-573D-6427-CCE8-36AD04B56EA2}"/>
              </a:ext>
            </a:extLst>
          </p:cNvPr>
          <p:cNvSpPr>
            <a:spLocks noGrp="1"/>
          </p:cNvSpPr>
          <p:nvPr>
            <p:ph idx="1"/>
          </p:nvPr>
        </p:nvSpPr>
        <p:spPr>
          <a:xfrm>
            <a:off x="394447" y="1335740"/>
            <a:ext cx="11645153" cy="5450541"/>
          </a:xfrm>
        </p:spPr>
        <p:txBody>
          <a:bodyPr>
            <a:noAutofit/>
          </a:bodyPr>
          <a:lstStyle/>
          <a:p>
            <a:r>
              <a:rPr lang="en-US" sz="1000" b="0" i="0" dirty="0">
                <a:solidFill>
                  <a:srgbClr val="242424"/>
                </a:solidFill>
                <a:effectLst/>
              </a:rPr>
              <a:t>For the training, we will be using session-based authentication. Make sure you have installed express.js and also express-session. </a:t>
            </a:r>
          </a:p>
          <a:p>
            <a:r>
              <a:rPr lang="en-US" sz="1000" b="0" i="0" dirty="0">
                <a:solidFill>
                  <a:srgbClr val="242424"/>
                </a:solidFill>
                <a:effectLst/>
              </a:rPr>
              <a:t>Let’s start with the example:</a:t>
            </a:r>
          </a:p>
          <a:p>
            <a:r>
              <a:rPr lang="en-IN" sz="1000" b="0" i="0" dirty="0" err="1">
                <a:solidFill>
                  <a:srgbClr val="AA0D91"/>
                </a:solidFill>
                <a:effectLst/>
              </a:rPr>
              <a:t>const</a:t>
            </a:r>
            <a:r>
              <a:rPr lang="en-IN" sz="1000" b="0" i="0" dirty="0">
                <a:solidFill>
                  <a:srgbClr val="242424"/>
                </a:solidFill>
                <a:effectLst/>
              </a:rPr>
              <a:t> express = </a:t>
            </a:r>
            <a:r>
              <a:rPr lang="en-IN" sz="1000" b="0" i="0" dirty="0">
                <a:solidFill>
                  <a:srgbClr val="5C2699"/>
                </a:solidFill>
                <a:effectLst/>
              </a:rPr>
              <a:t>require</a:t>
            </a:r>
            <a:r>
              <a:rPr lang="en-IN" sz="1000" b="0" i="0" dirty="0">
                <a:solidFill>
                  <a:srgbClr val="242424"/>
                </a:solidFill>
                <a:effectLst/>
              </a:rPr>
              <a:t>(</a:t>
            </a:r>
            <a:r>
              <a:rPr lang="en-IN" sz="1000" b="0" i="0" dirty="0">
                <a:solidFill>
                  <a:srgbClr val="C41A16"/>
                </a:solidFill>
                <a:effectLst/>
              </a:rPr>
              <a:t>'express'</a:t>
            </a:r>
            <a:r>
              <a:rPr lang="en-IN" sz="1000" b="0" i="0" dirty="0">
                <a:solidFill>
                  <a:srgbClr val="242424"/>
                </a:solidFill>
                <a:effectLst/>
              </a:rPr>
              <a:t>);</a:t>
            </a:r>
            <a:br>
              <a:rPr lang="en-IN" sz="1000" dirty="0"/>
            </a:br>
            <a:r>
              <a:rPr lang="en-IN" sz="1000" b="0" i="0" dirty="0" err="1">
                <a:solidFill>
                  <a:srgbClr val="AA0D91"/>
                </a:solidFill>
                <a:effectLst/>
              </a:rPr>
              <a:t>const</a:t>
            </a:r>
            <a:r>
              <a:rPr lang="en-IN" sz="1000" b="0" i="0" dirty="0">
                <a:solidFill>
                  <a:srgbClr val="242424"/>
                </a:solidFill>
                <a:effectLst/>
              </a:rPr>
              <a:t> session = </a:t>
            </a:r>
            <a:r>
              <a:rPr lang="en-IN" sz="1000" b="0" i="0" dirty="0">
                <a:solidFill>
                  <a:srgbClr val="5C2699"/>
                </a:solidFill>
                <a:effectLst/>
              </a:rPr>
              <a:t>require</a:t>
            </a:r>
            <a:r>
              <a:rPr lang="en-IN" sz="1000" b="0" i="0" dirty="0">
                <a:solidFill>
                  <a:srgbClr val="242424"/>
                </a:solidFill>
                <a:effectLst/>
              </a:rPr>
              <a:t>(</a:t>
            </a:r>
            <a:r>
              <a:rPr lang="en-IN" sz="1000" b="0" i="0" dirty="0">
                <a:solidFill>
                  <a:srgbClr val="C41A16"/>
                </a:solidFill>
                <a:effectLst/>
              </a:rPr>
              <a:t>'express-session'</a:t>
            </a:r>
            <a:r>
              <a:rPr lang="en-IN" sz="1000" b="0" i="0" dirty="0">
                <a:solidFill>
                  <a:srgbClr val="242424"/>
                </a:solidFill>
                <a:effectLst/>
              </a:rPr>
              <a:t>);</a:t>
            </a:r>
            <a:br>
              <a:rPr lang="en-IN" sz="1000" dirty="0"/>
            </a:br>
            <a:br>
              <a:rPr lang="en-IN" sz="1000" dirty="0"/>
            </a:br>
            <a:r>
              <a:rPr lang="en-IN" sz="1000" b="0" i="0" dirty="0" err="1">
                <a:solidFill>
                  <a:srgbClr val="AA0D91"/>
                </a:solidFill>
                <a:effectLst/>
              </a:rPr>
              <a:t>const</a:t>
            </a:r>
            <a:r>
              <a:rPr lang="en-IN" sz="1000" b="0" i="0" dirty="0">
                <a:solidFill>
                  <a:srgbClr val="242424"/>
                </a:solidFill>
                <a:effectLst/>
              </a:rPr>
              <a:t> app = express();</a:t>
            </a:r>
            <a:br>
              <a:rPr lang="en-IN" sz="1000" dirty="0"/>
            </a:br>
            <a:br>
              <a:rPr lang="en-IN" sz="1000" dirty="0"/>
            </a:br>
            <a:r>
              <a:rPr lang="en-IN" sz="1000" b="0" i="0" dirty="0">
                <a:solidFill>
                  <a:srgbClr val="007400"/>
                </a:solidFill>
                <a:effectLst/>
              </a:rPr>
              <a:t>// Use sessions middleware</a:t>
            </a:r>
            <a:br>
              <a:rPr lang="en-IN" sz="1000" dirty="0"/>
            </a:br>
            <a:r>
              <a:rPr lang="en-IN" sz="1000" b="0" i="0" dirty="0" err="1">
                <a:solidFill>
                  <a:srgbClr val="242424"/>
                </a:solidFill>
                <a:effectLst/>
              </a:rPr>
              <a:t>app.use</a:t>
            </a:r>
            <a:r>
              <a:rPr lang="en-IN" sz="1000" b="0" i="0" dirty="0">
                <a:solidFill>
                  <a:srgbClr val="242424"/>
                </a:solidFill>
                <a:effectLst/>
              </a:rPr>
              <a:t>(session({</a:t>
            </a:r>
            <a:br>
              <a:rPr lang="en-IN" sz="1000" dirty="0"/>
            </a:br>
            <a:r>
              <a:rPr lang="en-IN" sz="1000" b="0" i="0" dirty="0">
                <a:solidFill>
                  <a:srgbClr val="836C28"/>
                </a:solidFill>
                <a:effectLst/>
              </a:rPr>
              <a:t>secret</a:t>
            </a:r>
            <a:r>
              <a:rPr lang="en-IN" sz="1000" b="0" i="0" dirty="0">
                <a:solidFill>
                  <a:srgbClr val="242424"/>
                </a:solidFill>
                <a:effectLst/>
              </a:rPr>
              <a:t>: </a:t>
            </a:r>
            <a:r>
              <a:rPr lang="en-IN" sz="1000" b="0" i="0" dirty="0">
                <a:solidFill>
                  <a:srgbClr val="C41A16"/>
                </a:solidFill>
                <a:effectLst/>
              </a:rPr>
              <a:t>'</a:t>
            </a:r>
            <a:r>
              <a:rPr lang="en-IN" sz="1000" b="0" i="0" dirty="0" err="1">
                <a:solidFill>
                  <a:srgbClr val="C41A16"/>
                </a:solidFill>
                <a:effectLst/>
              </a:rPr>
              <a:t>mySecret</a:t>
            </a:r>
            <a:r>
              <a:rPr lang="en-IN" sz="1000" b="0" i="0" dirty="0">
                <a:solidFill>
                  <a:srgbClr val="C41A16"/>
                </a:solidFill>
                <a:effectLst/>
              </a:rPr>
              <a:t>'</a:t>
            </a:r>
            <a:r>
              <a:rPr lang="en-IN" sz="1000" b="0" i="0" dirty="0">
                <a:solidFill>
                  <a:srgbClr val="242424"/>
                </a:solidFill>
                <a:effectLst/>
              </a:rPr>
              <a:t>, </a:t>
            </a:r>
            <a:r>
              <a:rPr lang="en-IN" sz="1000" b="0" i="0" dirty="0">
                <a:solidFill>
                  <a:srgbClr val="007400"/>
                </a:solidFill>
                <a:effectLst/>
              </a:rPr>
              <a:t>// session secret</a:t>
            </a:r>
            <a:br>
              <a:rPr lang="en-IN" sz="1000" dirty="0"/>
            </a:br>
            <a:r>
              <a:rPr lang="en-IN" sz="1000" b="0" i="0" dirty="0">
                <a:solidFill>
                  <a:srgbClr val="836C28"/>
                </a:solidFill>
                <a:effectLst/>
              </a:rPr>
              <a:t>resave</a:t>
            </a:r>
            <a:r>
              <a:rPr lang="en-IN" sz="1000" b="0" i="0" dirty="0">
                <a:solidFill>
                  <a:srgbClr val="242424"/>
                </a:solidFill>
                <a:effectLst/>
              </a:rPr>
              <a:t>: </a:t>
            </a:r>
            <a:r>
              <a:rPr lang="en-IN" sz="1000" b="0" i="0" dirty="0">
                <a:solidFill>
                  <a:srgbClr val="AA0D91"/>
                </a:solidFill>
                <a:effectLst/>
              </a:rPr>
              <a:t>false</a:t>
            </a:r>
            <a:r>
              <a:rPr lang="en-IN" sz="1000" b="0" i="0" dirty="0">
                <a:solidFill>
                  <a:srgbClr val="242424"/>
                </a:solidFill>
                <a:effectLst/>
              </a:rPr>
              <a:t>,</a:t>
            </a:r>
            <a:br>
              <a:rPr lang="en-IN" sz="1000" dirty="0"/>
            </a:br>
            <a:r>
              <a:rPr lang="en-IN" sz="1000" b="0" i="0" dirty="0" err="1">
                <a:solidFill>
                  <a:srgbClr val="836C28"/>
                </a:solidFill>
                <a:effectLst/>
              </a:rPr>
              <a:t>saveUninitialized</a:t>
            </a:r>
            <a:r>
              <a:rPr lang="en-IN" sz="1000" b="0" i="0" dirty="0">
                <a:solidFill>
                  <a:srgbClr val="242424"/>
                </a:solidFill>
                <a:effectLst/>
              </a:rPr>
              <a:t>: </a:t>
            </a:r>
            <a:r>
              <a:rPr lang="en-IN" sz="1000" b="0" i="0" dirty="0">
                <a:solidFill>
                  <a:srgbClr val="AA0D91"/>
                </a:solidFill>
                <a:effectLst/>
              </a:rPr>
              <a:t>true</a:t>
            </a:r>
            <a:r>
              <a:rPr lang="en-IN" sz="1000" b="0" i="0" dirty="0">
                <a:solidFill>
                  <a:srgbClr val="242424"/>
                </a:solidFill>
                <a:effectLst/>
              </a:rPr>
              <a:t>,</a:t>
            </a:r>
            <a:br>
              <a:rPr lang="en-IN" sz="1000" dirty="0"/>
            </a:br>
            <a:r>
              <a:rPr lang="en-IN" sz="1000" b="0" i="0" dirty="0">
                <a:solidFill>
                  <a:srgbClr val="836C28"/>
                </a:solidFill>
                <a:effectLst/>
              </a:rPr>
              <a:t>cookie</a:t>
            </a:r>
            <a:r>
              <a:rPr lang="en-IN" sz="1000" b="0" i="0" dirty="0">
                <a:solidFill>
                  <a:srgbClr val="242424"/>
                </a:solidFill>
                <a:effectLst/>
              </a:rPr>
              <a:t>: { </a:t>
            </a:r>
            <a:r>
              <a:rPr lang="en-IN" sz="1000" b="0" i="0" dirty="0">
                <a:solidFill>
                  <a:srgbClr val="836C28"/>
                </a:solidFill>
                <a:effectLst/>
              </a:rPr>
              <a:t>secure</a:t>
            </a:r>
            <a:r>
              <a:rPr lang="en-IN" sz="1000" b="0" i="0" dirty="0">
                <a:solidFill>
                  <a:srgbClr val="242424"/>
                </a:solidFill>
                <a:effectLst/>
              </a:rPr>
              <a:t>: </a:t>
            </a:r>
            <a:r>
              <a:rPr lang="en-IN" sz="1000" b="0" i="0" dirty="0">
                <a:solidFill>
                  <a:srgbClr val="AA0D91"/>
                </a:solidFill>
                <a:effectLst/>
              </a:rPr>
              <a:t>false</a:t>
            </a:r>
            <a:r>
              <a:rPr lang="en-IN" sz="1000" b="0" i="0" dirty="0">
                <a:solidFill>
                  <a:srgbClr val="242424"/>
                </a:solidFill>
                <a:effectLst/>
              </a:rPr>
              <a:t> }</a:t>
            </a:r>
            <a:br>
              <a:rPr lang="en-IN" sz="1000" dirty="0"/>
            </a:br>
            <a:r>
              <a:rPr lang="en-IN" sz="1000" b="0" i="0" dirty="0">
                <a:solidFill>
                  <a:srgbClr val="242424"/>
                </a:solidFill>
                <a:effectLst/>
              </a:rPr>
              <a:t>}));</a:t>
            </a:r>
            <a:br>
              <a:rPr lang="en-IN" sz="1000" dirty="0"/>
            </a:br>
            <a:br>
              <a:rPr lang="en-IN" sz="1000" dirty="0"/>
            </a:br>
            <a:r>
              <a:rPr lang="en-IN" sz="1000" b="0" i="0" dirty="0">
                <a:solidFill>
                  <a:srgbClr val="007400"/>
                </a:solidFill>
                <a:effectLst/>
              </a:rPr>
              <a:t>// Login route</a:t>
            </a:r>
            <a:br>
              <a:rPr lang="en-IN" sz="1000" dirty="0"/>
            </a:br>
            <a:r>
              <a:rPr lang="en-IN" sz="1000" b="0" i="0" dirty="0" err="1">
                <a:solidFill>
                  <a:srgbClr val="242424"/>
                </a:solidFill>
                <a:effectLst/>
              </a:rPr>
              <a:t>app.post</a:t>
            </a:r>
            <a:r>
              <a:rPr lang="en-IN" sz="1000" b="0" i="0" dirty="0">
                <a:solidFill>
                  <a:srgbClr val="242424"/>
                </a:solidFill>
                <a:effectLst/>
              </a:rPr>
              <a:t>(</a:t>
            </a:r>
            <a:r>
              <a:rPr lang="en-IN" sz="1000" b="0" i="0" dirty="0">
                <a:solidFill>
                  <a:srgbClr val="C41A16"/>
                </a:solidFill>
                <a:effectLst/>
              </a:rPr>
              <a:t>'/login'</a:t>
            </a:r>
            <a:r>
              <a:rPr lang="en-IN" sz="1000" b="0" i="0" dirty="0">
                <a:solidFill>
                  <a:srgbClr val="242424"/>
                </a:solidFill>
                <a:effectLst/>
              </a:rPr>
              <a:t>, (</a:t>
            </a:r>
            <a:r>
              <a:rPr lang="en-IN" sz="1000" b="0" i="0" dirty="0" err="1">
                <a:solidFill>
                  <a:srgbClr val="5C2699"/>
                </a:solidFill>
                <a:effectLst/>
              </a:rPr>
              <a:t>req</a:t>
            </a:r>
            <a:r>
              <a:rPr lang="en-IN" sz="1000" b="0" i="0" dirty="0">
                <a:solidFill>
                  <a:srgbClr val="5C2699"/>
                </a:solidFill>
                <a:effectLst/>
              </a:rPr>
              <a:t>, res</a:t>
            </a:r>
            <a:r>
              <a:rPr lang="en-IN" sz="1000" b="0" i="0" dirty="0">
                <a:solidFill>
                  <a:srgbClr val="242424"/>
                </a:solidFill>
                <a:effectLst/>
              </a:rPr>
              <a:t>) =&gt; {</a:t>
            </a:r>
            <a:br>
              <a:rPr lang="en-IN" sz="1000" dirty="0"/>
            </a:br>
            <a:r>
              <a:rPr lang="en-IN" sz="1000" b="0" i="0" dirty="0" err="1">
                <a:solidFill>
                  <a:srgbClr val="AA0D91"/>
                </a:solidFill>
                <a:effectLst/>
              </a:rPr>
              <a:t>const</a:t>
            </a:r>
            <a:r>
              <a:rPr lang="en-IN" sz="1000" b="0" i="0" dirty="0">
                <a:solidFill>
                  <a:srgbClr val="242424"/>
                </a:solidFill>
                <a:effectLst/>
              </a:rPr>
              <a:t> { username, password } = </a:t>
            </a:r>
            <a:r>
              <a:rPr lang="en-IN" sz="1000" b="0" i="0" dirty="0" err="1">
                <a:solidFill>
                  <a:srgbClr val="242424"/>
                </a:solidFill>
                <a:effectLst/>
              </a:rPr>
              <a:t>req.body</a:t>
            </a:r>
            <a:r>
              <a:rPr lang="en-IN" sz="1000" b="0" i="0" dirty="0">
                <a:solidFill>
                  <a:srgbClr val="242424"/>
                </a:solidFill>
                <a:effectLst/>
              </a:rPr>
              <a:t>;</a:t>
            </a:r>
            <a:br>
              <a:rPr lang="en-IN" sz="1000" dirty="0"/>
            </a:br>
            <a:br>
              <a:rPr lang="en-IN" sz="1000" dirty="0"/>
            </a:br>
            <a:r>
              <a:rPr lang="en-IN" sz="1000" b="0" i="0" dirty="0">
                <a:solidFill>
                  <a:srgbClr val="007400"/>
                </a:solidFill>
                <a:effectLst/>
              </a:rPr>
              <a:t>// Validate user credentials</a:t>
            </a:r>
            <a:br>
              <a:rPr lang="en-IN" sz="1000" dirty="0"/>
            </a:br>
            <a:r>
              <a:rPr lang="en-IN" sz="1000" b="0" i="0" dirty="0">
                <a:solidFill>
                  <a:srgbClr val="AA0D91"/>
                </a:solidFill>
                <a:effectLst/>
              </a:rPr>
              <a:t>if</a:t>
            </a:r>
            <a:r>
              <a:rPr lang="en-IN" sz="1000" b="0" i="0" dirty="0">
                <a:solidFill>
                  <a:srgbClr val="242424"/>
                </a:solidFill>
                <a:effectLst/>
              </a:rPr>
              <a:t> (username === </a:t>
            </a:r>
            <a:r>
              <a:rPr lang="en-IN" sz="1000" b="0" i="0" dirty="0">
                <a:solidFill>
                  <a:srgbClr val="C41A16"/>
                </a:solidFill>
                <a:effectLst/>
              </a:rPr>
              <a:t>'admin'</a:t>
            </a:r>
            <a:r>
              <a:rPr lang="en-IN" sz="1000" b="0" i="0" dirty="0">
                <a:solidFill>
                  <a:srgbClr val="242424"/>
                </a:solidFill>
                <a:effectLst/>
              </a:rPr>
              <a:t> &amp;&amp; password === </a:t>
            </a:r>
            <a:r>
              <a:rPr lang="en-IN" sz="1000" b="0" i="0" dirty="0">
                <a:solidFill>
                  <a:srgbClr val="C41A16"/>
                </a:solidFill>
                <a:effectLst/>
              </a:rPr>
              <a:t>'password'</a:t>
            </a:r>
            <a:r>
              <a:rPr lang="en-IN" sz="1000" b="0" i="0" dirty="0">
                <a:solidFill>
                  <a:srgbClr val="242424"/>
                </a:solidFill>
                <a:effectLst/>
              </a:rPr>
              <a:t>) {</a:t>
            </a:r>
            <a:br>
              <a:rPr lang="en-IN" sz="1000" dirty="0"/>
            </a:br>
            <a:r>
              <a:rPr lang="en-IN" sz="1000" b="0" i="0" dirty="0">
                <a:solidFill>
                  <a:srgbClr val="007400"/>
                </a:solidFill>
                <a:effectLst/>
              </a:rPr>
              <a:t>// Set user session</a:t>
            </a:r>
            <a:br>
              <a:rPr lang="en-IN" sz="1000" dirty="0"/>
            </a:br>
            <a:r>
              <a:rPr lang="en-IN" sz="1000" b="0" i="0" dirty="0" err="1">
                <a:solidFill>
                  <a:srgbClr val="242424"/>
                </a:solidFill>
                <a:effectLst/>
              </a:rPr>
              <a:t>req.session.user</a:t>
            </a:r>
            <a:r>
              <a:rPr lang="en-IN" sz="1000" b="0" i="0" dirty="0">
                <a:solidFill>
                  <a:srgbClr val="242424"/>
                </a:solidFill>
                <a:effectLst/>
              </a:rPr>
              <a:t> = { username };</a:t>
            </a:r>
            <a:br>
              <a:rPr lang="en-IN" sz="1000" dirty="0"/>
            </a:br>
            <a:r>
              <a:rPr lang="en-IN" sz="1000" b="0" i="0" dirty="0" err="1">
                <a:solidFill>
                  <a:srgbClr val="242424"/>
                </a:solidFill>
                <a:effectLst/>
              </a:rPr>
              <a:t>res.send</a:t>
            </a:r>
            <a:r>
              <a:rPr lang="en-IN" sz="1000" b="0" i="0" dirty="0">
                <a:solidFill>
                  <a:srgbClr val="242424"/>
                </a:solidFill>
                <a:effectLst/>
              </a:rPr>
              <a:t>(</a:t>
            </a:r>
            <a:r>
              <a:rPr lang="en-IN" sz="1000" b="0" i="0" dirty="0">
                <a:solidFill>
                  <a:srgbClr val="C41A16"/>
                </a:solidFill>
                <a:effectLst/>
              </a:rPr>
              <a:t>'Logged in successfully'</a:t>
            </a:r>
            <a:r>
              <a:rPr lang="en-IN" sz="1000" b="0" i="0" dirty="0">
                <a:solidFill>
                  <a:srgbClr val="242424"/>
                </a:solidFill>
                <a:effectLst/>
              </a:rPr>
              <a:t>);</a:t>
            </a:r>
            <a:br>
              <a:rPr lang="en-IN" sz="1000" dirty="0"/>
            </a:br>
            <a:r>
              <a:rPr lang="en-IN" sz="1000" b="0" i="0" dirty="0">
                <a:solidFill>
                  <a:srgbClr val="242424"/>
                </a:solidFill>
                <a:effectLst/>
              </a:rPr>
              <a:t>} </a:t>
            </a:r>
            <a:r>
              <a:rPr lang="en-IN" sz="1000" b="0" i="0" dirty="0">
                <a:solidFill>
                  <a:srgbClr val="AA0D91"/>
                </a:solidFill>
                <a:effectLst/>
              </a:rPr>
              <a:t>else</a:t>
            </a:r>
            <a:r>
              <a:rPr lang="en-IN" sz="1000" b="0" i="0" dirty="0">
                <a:solidFill>
                  <a:srgbClr val="242424"/>
                </a:solidFill>
                <a:effectLst/>
              </a:rPr>
              <a:t> {</a:t>
            </a:r>
            <a:br>
              <a:rPr lang="en-IN" sz="1000" dirty="0"/>
            </a:br>
            <a:r>
              <a:rPr lang="en-IN" sz="1000" b="0" i="0" dirty="0" err="1">
                <a:solidFill>
                  <a:srgbClr val="242424"/>
                </a:solidFill>
                <a:effectLst/>
              </a:rPr>
              <a:t>res.status</a:t>
            </a:r>
            <a:r>
              <a:rPr lang="en-IN" sz="1000" b="0" i="0" dirty="0">
                <a:solidFill>
                  <a:srgbClr val="242424"/>
                </a:solidFill>
                <a:effectLst/>
              </a:rPr>
              <a:t>(</a:t>
            </a:r>
            <a:r>
              <a:rPr lang="en-IN" sz="1000" b="0" i="0" dirty="0">
                <a:solidFill>
                  <a:srgbClr val="1C00CF"/>
                </a:solidFill>
                <a:effectLst/>
              </a:rPr>
              <a:t>401</a:t>
            </a:r>
            <a:r>
              <a:rPr lang="en-IN" sz="1000" b="0" i="0" dirty="0">
                <a:solidFill>
                  <a:srgbClr val="242424"/>
                </a:solidFill>
                <a:effectLst/>
              </a:rPr>
              <a:t>).send(</a:t>
            </a:r>
            <a:r>
              <a:rPr lang="en-IN" sz="1000" b="0" i="0" dirty="0">
                <a:solidFill>
                  <a:srgbClr val="C41A16"/>
                </a:solidFill>
                <a:effectLst/>
              </a:rPr>
              <a:t>'Invalid username or password'</a:t>
            </a:r>
            <a:r>
              <a:rPr lang="en-IN" sz="1000" b="0" i="0" dirty="0">
                <a:solidFill>
                  <a:srgbClr val="242424"/>
                </a:solidFill>
                <a:effectLst/>
              </a:rPr>
              <a:t>);</a:t>
            </a:r>
            <a:br>
              <a:rPr lang="en-IN" sz="1000" dirty="0"/>
            </a:br>
            <a:r>
              <a:rPr lang="en-IN" sz="1000" b="0" i="0" dirty="0">
                <a:solidFill>
                  <a:srgbClr val="242424"/>
                </a:solidFill>
                <a:effectLst/>
              </a:rPr>
              <a:t>}</a:t>
            </a:r>
            <a:br>
              <a:rPr lang="en-IN" sz="1000" dirty="0"/>
            </a:br>
            <a:r>
              <a:rPr lang="en-IN" sz="1000" b="0" i="0" dirty="0">
                <a:solidFill>
                  <a:srgbClr val="242424"/>
                </a:solidFill>
                <a:effectLst/>
              </a:rPr>
              <a:t>});</a:t>
            </a:r>
            <a:br>
              <a:rPr lang="en-IN" sz="1000" dirty="0"/>
            </a:br>
            <a:br>
              <a:rPr lang="en-IN" sz="1000" dirty="0"/>
            </a:br>
            <a:r>
              <a:rPr lang="en-IN" sz="1000" b="0" i="0" dirty="0">
                <a:solidFill>
                  <a:srgbClr val="007400"/>
                </a:solidFill>
                <a:effectLst/>
              </a:rPr>
              <a:t>// Logout route</a:t>
            </a:r>
            <a:br>
              <a:rPr lang="en-IN" sz="1000" dirty="0"/>
            </a:br>
            <a:r>
              <a:rPr lang="en-IN" sz="1000" b="0" i="0" dirty="0" err="1">
                <a:solidFill>
                  <a:srgbClr val="242424"/>
                </a:solidFill>
                <a:effectLst/>
              </a:rPr>
              <a:t>app.post</a:t>
            </a:r>
            <a:r>
              <a:rPr lang="en-IN" sz="1000" b="0" i="0" dirty="0">
                <a:solidFill>
                  <a:srgbClr val="242424"/>
                </a:solidFill>
                <a:effectLst/>
              </a:rPr>
              <a:t>(</a:t>
            </a:r>
            <a:r>
              <a:rPr lang="en-IN" sz="1000" b="0" i="0" dirty="0">
                <a:solidFill>
                  <a:srgbClr val="C41A16"/>
                </a:solidFill>
                <a:effectLst/>
              </a:rPr>
              <a:t>'/logout'</a:t>
            </a:r>
            <a:r>
              <a:rPr lang="en-IN" sz="1000" b="0" i="0" dirty="0">
                <a:solidFill>
                  <a:srgbClr val="242424"/>
                </a:solidFill>
                <a:effectLst/>
              </a:rPr>
              <a:t>, (</a:t>
            </a:r>
            <a:r>
              <a:rPr lang="en-IN" sz="1000" b="0" i="0" dirty="0" err="1">
                <a:solidFill>
                  <a:srgbClr val="5C2699"/>
                </a:solidFill>
                <a:effectLst/>
              </a:rPr>
              <a:t>req</a:t>
            </a:r>
            <a:r>
              <a:rPr lang="en-IN" sz="1000" b="0" i="0" dirty="0">
                <a:solidFill>
                  <a:srgbClr val="5C2699"/>
                </a:solidFill>
                <a:effectLst/>
              </a:rPr>
              <a:t>, res</a:t>
            </a:r>
            <a:r>
              <a:rPr lang="en-IN" sz="1000" b="0" i="0" dirty="0">
                <a:solidFill>
                  <a:srgbClr val="242424"/>
                </a:solidFill>
                <a:effectLst/>
              </a:rPr>
              <a:t>) =&gt; {</a:t>
            </a:r>
            <a:br>
              <a:rPr lang="en-IN" sz="1000" dirty="0"/>
            </a:br>
            <a:r>
              <a:rPr lang="en-IN" sz="1000" b="0" i="0" dirty="0">
                <a:solidFill>
                  <a:srgbClr val="007400"/>
                </a:solidFill>
                <a:effectLst/>
              </a:rPr>
              <a:t>// Destroy user session</a:t>
            </a:r>
            <a:br>
              <a:rPr lang="en-IN" sz="1000" dirty="0"/>
            </a:br>
            <a:r>
              <a:rPr lang="en-IN" sz="1000" b="0" i="0" dirty="0" err="1">
                <a:solidFill>
                  <a:srgbClr val="242424"/>
                </a:solidFill>
                <a:effectLst/>
              </a:rPr>
              <a:t>req.session.destroy</a:t>
            </a:r>
            <a:r>
              <a:rPr lang="en-IN" sz="1000" b="0" i="0" dirty="0">
                <a:solidFill>
                  <a:srgbClr val="242424"/>
                </a:solidFill>
                <a:effectLst/>
              </a:rPr>
              <a:t>((</a:t>
            </a:r>
            <a:r>
              <a:rPr lang="en-IN" sz="1000" b="0" i="0" dirty="0">
                <a:solidFill>
                  <a:srgbClr val="5C2699"/>
                </a:solidFill>
                <a:effectLst/>
              </a:rPr>
              <a:t>err</a:t>
            </a:r>
            <a:r>
              <a:rPr lang="en-IN" sz="1000" b="0" i="0" dirty="0">
                <a:solidFill>
                  <a:srgbClr val="242424"/>
                </a:solidFill>
                <a:effectLst/>
              </a:rPr>
              <a:t>) =&gt; {</a:t>
            </a:r>
            <a:br>
              <a:rPr lang="en-IN" sz="1000" dirty="0"/>
            </a:br>
            <a:r>
              <a:rPr lang="en-IN" sz="1000" b="0" i="0" dirty="0">
                <a:solidFill>
                  <a:srgbClr val="AA0D91"/>
                </a:solidFill>
                <a:effectLst/>
              </a:rPr>
              <a:t>if</a:t>
            </a:r>
            <a:r>
              <a:rPr lang="en-IN" sz="1000" b="0" i="0" dirty="0">
                <a:solidFill>
                  <a:srgbClr val="242424"/>
                </a:solidFill>
                <a:effectLst/>
              </a:rPr>
              <a:t> (err) {</a:t>
            </a:r>
            <a:br>
              <a:rPr lang="en-IN" sz="1000" dirty="0"/>
            </a:br>
            <a:r>
              <a:rPr lang="en-IN" sz="1000" b="0" i="0" dirty="0" err="1">
                <a:solidFill>
                  <a:srgbClr val="242424"/>
                </a:solidFill>
                <a:effectLst/>
              </a:rPr>
              <a:t>console.error</a:t>
            </a:r>
            <a:r>
              <a:rPr lang="en-IN" sz="1000" b="0" i="0" dirty="0">
                <a:solidFill>
                  <a:srgbClr val="242424"/>
                </a:solidFill>
                <a:effectLst/>
              </a:rPr>
              <a:t>(err);</a:t>
            </a:r>
            <a:br>
              <a:rPr lang="en-IN" sz="1000" dirty="0"/>
            </a:br>
            <a:r>
              <a:rPr lang="en-IN" sz="1000" b="0" i="0" dirty="0">
                <a:solidFill>
                  <a:srgbClr val="242424"/>
                </a:solidFill>
                <a:effectLst/>
              </a:rPr>
              <a:t>} </a:t>
            </a:r>
            <a:r>
              <a:rPr lang="en-IN" sz="1000" b="0" i="0" dirty="0">
                <a:solidFill>
                  <a:srgbClr val="AA0D91"/>
                </a:solidFill>
                <a:effectLst/>
              </a:rPr>
              <a:t>else</a:t>
            </a:r>
            <a:r>
              <a:rPr lang="en-IN" sz="1000" b="0" i="0" dirty="0">
                <a:solidFill>
                  <a:srgbClr val="242424"/>
                </a:solidFill>
                <a:effectLst/>
              </a:rPr>
              <a:t> {</a:t>
            </a:r>
            <a:br>
              <a:rPr lang="en-IN" sz="1000" dirty="0"/>
            </a:br>
            <a:r>
              <a:rPr lang="en-IN" sz="1000" b="0" i="0" dirty="0" err="1">
                <a:solidFill>
                  <a:srgbClr val="242424"/>
                </a:solidFill>
                <a:effectLst/>
              </a:rPr>
              <a:t>res.send</a:t>
            </a:r>
            <a:r>
              <a:rPr lang="en-IN" sz="1000" b="0" i="0" dirty="0">
                <a:solidFill>
                  <a:srgbClr val="242424"/>
                </a:solidFill>
                <a:effectLst/>
              </a:rPr>
              <a:t>(</a:t>
            </a:r>
            <a:r>
              <a:rPr lang="en-IN" sz="1000" b="0" i="0" dirty="0">
                <a:solidFill>
                  <a:srgbClr val="C41A16"/>
                </a:solidFill>
                <a:effectLst/>
              </a:rPr>
              <a:t>'Logged out successfully'</a:t>
            </a:r>
            <a:r>
              <a:rPr lang="en-IN" sz="1000" b="0" i="0" dirty="0">
                <a:solidFill>
                  <a:srgbClr val="242424"/>
                </a:solidFill>
                <a:effectLst/>
              </a:rPr>
              <a:t>);</a:t>
            </a:r>
            <a:br>
              <a:rPr lang="en-IN" sz="1000" dirty="0"/>
            </a:br>
            <a:r>
              <a:rPr lang="en-IN" sz="1000" b="0" i="0" dirty="0">
                <a:solidFill>
                  <a:srgbClr val="242424"/>
                </a:solidFill>
                <a:effectLst/>
              </a:rPr>
              <a:t>}</a:t>
            </a:r>
            <a:br>
              <a:rPr lang="en-IN" sz="1000" dirty="0"/>
            </a:br>
            <a:r>
              <a:rPr lang="en-IN" sz="1000" b="0" i="0" dirty="0">
                <a:solidFill>
                  <a:srgbClr val="242424"/>
                </a:solidFill>
                <a:effectLst/>
              </a:rPr>
              <a:t>});</a:t>
            </a:r>
            <a:br>
              <a:rPr lang="en-IN" sz="1000" dirty="0"/>
            </a:br>
            <a:r>
              <a:rPr lang="en-IN" sz="1000" b="0" i="0" dirty="0">
                <a:solidFill>
                  <a:srgbClr val="242424"/>
                </a:solidFill>
                <a:effectLst/>
              </a:rPr>
              <a:t>});</a:t>
            </a:r>
            <a:br>
              <a:rPr lang="en-IN" sz="1000" dirty="0"/>
            </a:br>
            <a:br>
              <a:rPr lang="en-IN" sz="1000" dirty="0"/>
            </a:br>
            <a:r>
              <a:rPr lang="en-IN" sz="1000" b="0" i="0" dirty="0">
                <a:solidFill>
                  <a:srgbClr val="007400"/>
                </a:solidFill>
                <a:effectLst/>
              </a:rPr>
              <a:t>// Protected route</a:t>
            </a:r>
            <a:br>
              <a:rPr lang="en-IN" sz="1000" dirty="0"/>
            </a:br>
            <a:r>
              <a:rPr lang="en-IN" sz="1000" b="0" i="0" dirty="0" err="1">
                <a:solidFill>
                  <a:srgbClr val="242424"/>
                </a:solidFill>
                <a:effectLst/>
              </a:rPr>
              <a:t>app.get</a:t>
            </a:r>
            <a:r>
              <a:rPr lang="en-IN" sz="1000" b="0" i="0" dirty="0">
                <a:solidFill>
                  <a:srgbClr val="242424"/>
                </a:solidFill>
                <a:effectLst/>
              </a:rPr>
              <a:t>(</a:t>
            </a:r>
            <a:r>
              <a:rPr lang="en-IN" sz="1000" b="0" i="0" dirty="0">
                <a:solidFill>
                  <a:srgbClr val="C41A16"/>
                </a:solidFill>
                <a:effectLst/>
              </a:rPr>
              <a:t>'/protected'</a:t>
            </a:r>
            <a:r>
              <a:rPr lang="en-IN" sz="1000" b="0" i="0" dirty="0">
                <a:solidFill>
                  <a:srgbClr val="242424"/>
                </a:solidFill>
                <a:effectLst/>
              </a:rPr>
              <a:t>, (</a:t>
            </a:r>
            <a:r>
              <a:rPr lang="en-IN" sz="1000" b="0" i="0" dirty="0" err="1">
                <a:solidFill>
                  <a:srgbClr val="5C2699"/>
                </a:solidFill>
                <a:effectLst/>
              </a:rPr>
              <a:t>req</a:t>
            </a:r>
            <a:r>
              <a:rPr lang="en-IN" sz="1000" b="0" i="0" dirty="0">
                <a:solidFill>
                  <a:srgbClr val="5C2699"/>
                </a:solidFill>
                <a:effectLst/>
              </a:rPr>
              <a:t>, res</a:t>
            </a:r>
            <a:r>
              <a:rPr lang="en-IN" sz="1000" b="0" i="0" dirty="0">
                <a:solidFill>
                  <a:srgbClr val="242424"/>
                </a:solidFill>
                <a:effectLst/>
              </a:rPr>
              <a:t>) =&gt; {</a:t>
            </a:r>
            <a:br>
              <a:rPr lang="en-IN" sz="1000" dirty="0"/>
            </a:br>
            <a:r>
              <a:rPr lang="en-IN" sz="1000" b="0" i="0" dirty="0">
                <a:solidFill>
                  <a:srgbClr val="007400"/>
                </a:solidFill>
                <a:effectLst/>
              </a:rPr>
              <a:t>// Check if user is authenticated</a:t>
            </a:r>
            <a:br>
              <a:rPr lang="en-IN" sz="1000" dirty="0"/>
            </a:br>
            <a:r>
              <a:rPr lang="en-IN" sz="1000" b="0" i="0" dirty="0">
                <a:solidFill>
                  <a:srgbClr val="AA0D91"/>
                </a:solidFill>
                <a:effectLst/>
              </a:rPr>
              <a:t>if</a:t>
            </a:r>
            <a:r>
              <a:rPr lang="en-IN" sz="1000" b="0" i="0" dirty="0">
                <a:solidFill>
                  <a:srgbClr val="242424"/>
                </a:solidFill>
                <a:effectLst/>
              </a:rPr>
              <a:t> (</a:t>
            </a:r>
            <a:r>
              <a:rPr lang="en-IN" sz="1000" b="0" i="0" dirty="0" err="1">
                <a:solidFill>
                  <a:srgbClr val="242424"/>
                </a:solidFill>
                <a:effectLst/>
              </a:rPr>
              <a:t>req.session.user</a:t>
            </a:r>
            <a:r>
              <a:rPr lang="en-IN" sz="1000" b="0" i="0" dirty="0">
                <a:solidFill>
                  <a:srgbClr val="242424"/>
                </a:solidFill>
                <a:effectLst/>
              </a:rPr>
              <a:t>) {</a:t>
            </a:r>
            <a:br>
              <a:rPr lang="en-IN" sz="1000" dirty="0"/>
            </a:br>
            <a:r>
              <a:rPr lang="en-IN" sz="1000" b="0" i="0" dirty="0" err="1">
                <a:solidFill>
                  <a:srgbClr val="242424"/>
                </a:solidFill>
                <a:effectLst/>
              </a:rPr>
              <a:t>res.send</a:t>
            </a:r>
            <a:r>
              <a:rPr lang="en-IN" sz="1000" b="0" i="0" dirty="0">
                <a:solidFill>
                  <a:srgbClr val="242424"/>
                </a:solidFill>
                <a:effectLst/>
              </a:rPr>
              <a:t>(</a:t>
            </a:r>
            <a:r>
              <a:rPr lang="en-IN" sz="1000" b="0" i="0" dirty="0">
                <a:solidFill>
                  <a:srgbClr val="C41A16"/>
                </a:solidFill>
                <a:effectLst/>
              </a:rPr>
              <a:t>'Welcome to the protected area'</a:t>
            </a:r>
            <a:r>
              <a:rPr lang="en-IN" sz="1000" b="0" i="0" dirty="0">
                <a:solidFill>
                  <a:srgbClr val="242424"/>
                </a:solidFill>
                <a:effectLst/>
              </a:rPr>
              <a:t>);</a:t>
            </a:r>
            <a:br>
              <a:rPr lang="en-IN" sz="1000" dirty="0"/>
            </a:br>
            <a:r>
              <a:rPr lang="en-IN" sz="1000" b="0" i="0" dirty="0">
                <a:solidFill>
                  <a:srgbClr val="242424"/>
                </a:solidFill>
                <a:effectLst/>
              </a:rPr>
              <a:t>} </a:t>
            </a:r>
            <a:r>
              <a:rPr lang="en-IN" sz="1000" b="0" i="0" dirty="0">
                <a:solidFill>
                  <a:srgbClr val="AA0D91"/>
                </a:solidFill>
                <a:effectLst/>
              </a:rPr>
              <a:t>else</a:t>
            </a:r>
            <a:r>
              <a:rPr lang="en-IN" sz="1000" b="0" i="0" dirty="0">
                <a:solidFill>
                  <a:srgbClr val="242424"/>
                </a:solidFill>
                <a:effectLst/>
              </a:rPr>
              <a:t> {</a:t>
            </a:r>
            <a:br>
              <a:rPr lang="en-IN" sz="1000" dirty="0"/>
            </a:br>
            <a:r>
              <a:rPr lang="en-IN" sz="1000" b="0" i="0" dirty="0" err="1">
                <a:solidFill>
                  <a:srgbClr val="242424"/>
                </a:solidFill>
                <a:effectLst/>
              </a:rPr>
              <a:t>res.status</a:t>
            </a:r>
            <a:r>
              <a:rPr lang="en-IN" sz="1000" b="0" i="0" dirty="0">
                <a:solidFill>
                  <a:srgbClr val="242424"/>
                </a:solidFill>
                <a:effectLst/>
              </a:rPr>
              <a:t>(</a:t>
            </a:r>
            <a:r>
              <a:rPr lang="en-IN" sz="1000" b="0" i="0" dirty="0">
                <a:solidFill>
                  <a:srgbClr val="1C00CF"/>
                </a:solidFill>
                <a:effectLst/>
              </a:rPr>
              <a:t>401</a:t>
            </a:r>
            <a:r>
              <a:rPr lang="en-IN" sz="1000" b="0" i="0" dirty="0">
                <a:solidFill>
                  <a:srgbClr val="242424"/>
                </a:solidFill>
                <a:effectLst/>
              </a:rPr>
              <a:t>).send(</a:t>
            </a:r>
            <a:r>
              <a:rPr lang="en-IN" sz="1000" b="0" i="0" dirty="0">
                <a:solidFill>
                  <a:srgbClr val="C41A16"/>
                </a:solidFill>
                <a:effectLst/>
              </a:rPr>
              <a:t>'Unauthorized access'</a:t>
            </a:r>
            <a:r>
              <a:rPr lang="en-IN" sz="1000" b="0" i="0" dirty="0">
                <a:solidFill>
                  <a:srgbClr val="242424"/>
                </a:solidFill>
                <a:effectLst/>
              </a:rPr>
              <a:t>);</a:t>
            </a:r>
            <a:br>
              <a:rPr lang="en-IN" sz="1000" dirty="0"/>
            </a:br>
            <a:r>
              <a:rPr lang="en-IN" sz="1000" b="0" i="0" dirty="0">
                <a:solidFill>
                  <a:srgbClr val="242424"/>
                </a:solidFill>
                <a:effectLst/>
              </a:rPr>
              <a:t>}</a:t>
            </a:r>
            <a:br>
              <a:rPr lang="en-IN" sz="1000" dirty="0"/>
            </a:br>
            <a:r>
              <a:rPr lang="en-IN" sz="1000" b="0" i="0" dirty="0">
                <a:solidFill>
                  <a:srgbClr val="242424"/>
                </a:solidFill>
                <a:effectLst/>
              </a:rPr>
              <a:t>});</a:t>
            </a:r>
            <a:br>
              <a:rPr lang="en-IN" sz="1000" dirty="0"/>
            </a:br>
            <a:br>
              <a:rPr lang="en-IN" sz="1000" dirty="0"/>
            </a:br>
            <a:r>
              <a:rPr lang="en-IN" sz="1000" b="0" i="0" dirty="0">
                <a:solidFill>
                  <a:srgbClr val="007400"/>
                </a:solidFill>
                <a:effectLst/>
              </a:rPr>
              <a:t>// Start the server</a:t>
            </a:r>
            <a:br>
              <a:rPr lang="en-IN" sz="1000" dirty="0"/>
            </a:br>
            <a:r>
              <a:rPr lang="en-IN" sz="1000" b="0" i="0" dirty="0" err="1">
                <a:solidFill>
                  <a:srgbClr val="242424"/>
                </a:solidFill>
                <a:effectLst/>
              </a:rPr>
              <a:t>app.listen</a:t>
            </a:r>
            <a:r>
              <a:rPr lang="en-IN" sz="1000" b="0" i="0" dirty="0">
                <a:solidFill>
                  <a:srgbClr val="242424"/>
                </a:solidFill>
                <a:effectLst/>
              </a:rPr>
              <a:t>(</a:t>
            </a:r>
            <a:r>
              <a:rPr lang="en-IN" sz="1000" b="0" i="0" dirty="0">
                <a:solidFill>
                  <a:srgbClr val="1C00CF"/>
                </a:solidFill>
                <a:effectLst/>
              </a:rPr>
              <a:t>3000</a:t>
            </a:r>
            <a:r>
              <a:rPr lang="en-IN" sz="1000" b="0" i="0" dirty="0">
                <a:solidFill>
                  <a:srgbClr val="242424"/>
                </a:solidFill>
                <a:effectLst/>
              </a:rPr>
              <a:t>, () =&gt; {</a:t>
            </a:r>
            <a:br>
              <a:rPr lang="en-IN" sz="1000" dirty="0"/>
            </a:br>
            <a:r>
              <a:rPr lang="en-IN" sz="1000" b="0" i="0" dirty="0">
                <a:solidFill>
                  <a:srgbClr val="242424"/>
                </a:solidFill>
                <a:effectLst/>
              </a:rPr>
              <a:t>console.log(</a:t>
            </a:r>
            <a:r>
              <a:rPr lang="en-IN" sz="1000" b="0" i="0" dirty="0">
                <a:solidFill>
                  <a:srgbClr val="C41A16"/>
                </a:solidFill>
                <a:effectLst/>
              </a:rPr>
              <a:t>'Server started on port 3000'</a:t>
            </a:r>
            <a:r>
              <a:rPr lang="en-IN" sz="1000" b="0" i="0" dirty="0">
                <a:solidFill>
                  <a:srgbClr val="242424"/>
                </a:solidFill>
                <a:effectLst/>
              </a:rPr>
              <a:t>);</a:t>
            </a:r>
            <a:br>
              <a:rPr lang="en-IN" sz="1000" dirty="0"/>
            </a:br>
            <a:r>
              <a:rPr lang="en-IN" sz="1000" b="0" i="0" dirty="0">
                <a:solidFill>
                  <a:srgbClr val="242424"/>
                </a:solidFill>
                <a:effectLst/>
              </a:rPr>
              <a:t>});</a:t>
            </a:r>
            <a:endParaRPr lang="en-IN" sz="1000" dirty="0"/>
          </a:p>
        </p:txBody>
      </p:sp>
    </p:spTree>
    <p:extLst>
      <p:ext uri="{BB962C8B-B14F-4D97-AF65-F5344CB8AC3E}">
        <p14:creationId xmlns:p14="http://schemas.microsoft.com/office/powerpoint/2010/main" val="457233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3FF0-611B-70CF-7593-74D74768B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DE256-9104-C0A5-8E46-76D17D61A3A1}"/>
              </a:ext>
            </a:extLst>
          </p:cNvPr>
          <p:cNvSpPr>
            <a:spLocks noGrp="1"/>
          </p:cNvSpPr>
          <p:nvPr>
            <p:ph type="title"/>
          </p:nvPr>
        </p:nvSpPr>
        <p:spPr/>
        <p:txBody>
          <a:bodyPr/>
          <a:lstStyle/>
          <a:p>
            <a:r>
              <a:rPr lang="en-US" dirty="0"/>
              <a:t>User authentication in Express.js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1BA39695-0614-9DFC-2F1C-B2E6619DFAB5}"/>
              </a:ext>
            </a:extLst>
          </p:cNvPr>
          <p:cNvSpPr>
            <a:spLocks noGrp="1"/>
          </p:cNvSpPr>
          <p:nvPr>
            <p:ph idx="1"/>
          </p:nvPr>
        </p:nvSpPr>
        <p:spPr>
          <a:xfrm>
            <a:off x="394447" y="1335740"/>
            <a:ext cx="11645153" cy="5450541"/>
          </a:xfrm>
        </p:spPr>
        <p:txBody>
          <a:bodyPr>
            <a:noAutofit/>
          </a:bodyPr>
          <a:lstStyle/>
          <a:p>
            <a:r>
              <a:rPr lang="en-US" dirty="0"/>
              <a:t>In this example, we have used the express-session middleware to create and manage user sessions. </a:t>
            </a:r>
          </a:p>
          <a:p>
            <a:r>
              <a:rPr lang="en-US" dirty="0"/>
              <a:t>The middleware adds a session object to the request object (req), which can be used to store and retrieve session data.</a:t>
            </a:r>
          </a:p>
          <a:p>
            <a:r>
              <a:rPr lang="en-US" dirty="0"/>
              <a:t>We have defined three routes:</a:t>
            </a:r>
          </a:p>
          <a:p>
            <a:pPr lvl="1"/>
            <a:r>
              <a:rPr lang="en-US" sz="2800" dirty="0"/>
              <a:t>/login - Authenticates the user by checking the credentials and creating a new session for the user.</a:t>
            </a:r>
          </a:p>
          <a:p>
            <a:pPr lvl="1"/>
            <a:r>
              <a:rPr lang="en-US" sz="2800" dirty="0"/>
              <a:t>/logout - Destroys the user session.</a:t>
            </a:r>
          </a:p>
          <a:p>
            <a:pPr lvl="1"/>
            <a:r>
              <a:rPr lang="en-US" sz="2800" dirty="0"/>
              <a:t>/protected - A protected route that can only be accessed by authenticated users.</a:t>
            </a:r>
          </a:p>
          <a:p>
            <a:endParaRPr lang="en-IN" dirty="0"/>
          </a:p>
        </p:txBody>
      </p:sp>
    </p:spTree>
    <p:extLst>
      <p:ext uri="{BB962C8B-B14F-4D97-AF65-F5344CB8AC3E}">
        <p14:creationId xmlns:p14="http://schemas.microsoft.com/office/powerpoint/2010/main" val="1299788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6E16-3003-F7D5-FCA4-01E5F8EC2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D25C44-9C41-6E90-2898-82FD1949F0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3046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6663-F3D0-4146-7AA6-6FAFE76B18E5}"/>
              </a:ext>
            </a:extLst>
          </p:cNvPr>
          <p:cNvSpPr>
            <a:spLocks noGrp="1"/>
          </p:cNvSpPr>
          <p:nvPr>
            <p:ph type="title"/>
          </p:nvPr>
        </p:nvSpPr>
        <p:spPr/>
        <p:txBody>
          <a:bodyPr/>
          <a:lstStyle/>
          <a:p>
            <a:r>
              <a:rPr lang="en-US" dirty="0"/>
              <a:t>Setting up a basic Express.js application</a:t>
            </a:r>
            <a:endParaRPr lang="en-IN" dirty="0"/>
          </a:p>
        </p:txBody>
      </p:sp>
      <p:sp>
        <p:nvSpPr>
          <p:cNvPr id="3" name="Content Placeholder 2">
            <a:extLst>
              <a:ext uri="{FF2B5EF4-FFF2-40B4-BE49-F238E27FC236}">
                <a16:creationId xmlns:a16="http://schemas.microsoft.com/office/drawing/2014/main" id="{8B028BC8-C19D-C915-FA9C-4D0D8898E3EE}"/>
              </a:ext>
            </a:extLst>
          </p:cNvPr>
          <p:cNvSpPr>
            <a:spLocks noGrp="1"/>
          </p:cNvSpPr>
          <p:nvPr>
            <p:ph idx="1"/>
          </p:nvPr>
        </p:nvSpPr>
        <p:spPr/>
        <p:txBody>
          <a:bodyPr>
            <a:normAutofit/>
          </a:bodyPr>
          <a:lstStyle/>
          <a:p>
            <a:pPr marL="0" indent="0">
              <a:buNone/>
            </a:pPr>
            <a:r>
              <a:rPr lang="en-US" dirty="0"/>
              <a:t>To set up a basic Express.js application, follow these steps:</a:t>
            </a:r>
          </a:p>
          <a:p>
            <a:r>
              <a:rPr lang="en-US" dirty="0"/>
              <a:t>Create a new folder for your project and navigate to it in your terminal.</a:t>
            </a:r>
          </a:p>
          <a:p>
            <a:r>
              <a:rPr lang="en-US" dirty="0"/>
              <a:t>Initialize a new Node.js project using </a:t>
            </a:r>
            <a:r>
              <a:rPr lang="en-US" dirty="0" err="1"/>
              <a:t>npm</a:t>
            </a:r>
            <a:r>
              <a:rPr lang="en-US" dirty="0"/>
              <a:t> </a:t>
            </a:r>
            <a:r>
              <a:rPr lang="en-US" dirty="0" err="1"/>
              <a:t>init</a:t>
            </a:r>
            <a:r>
              <a:rPr lang="en-US" dirty="0"/>
              <a:t> command and follow the prompts to create a </a:t>
            </a:r>
            <a:r>
              <a:rPr lang="en-US" dirty="0" err="1"/>
              <a:t>package.json</a:t>
            </a:r>
            <a:r>
              <a:rPr lang="en-US" dirty="0"/>
              <a:t> file for your project.</a:t>
            </a:r>
          </a:p>
          <a:p>
            <a:r>
              <a:rPr lang="en-US" dirty="0"/>
              <a:t>Install Express.js as a dependency using the </a:t>
            </a:r>
            <a:r>
              <a:rPr lang="en-US" dirty="0" err="1"/>
              <a:t>npm</a:t>
            </a:r>
            <a:r>
              <a:rPr lang="en-US" dirty="0"/>
              <a:t> install express command.</a:t>
            </a:r>
          </a:p>
          <a:p>
            <a:r>
              <a:rPr lang="en-US" dirty="0"/>
              <a:t>Create a new JavaScript file in the project directory and name it app.js or any name you prefer.</a:t>
            </a:r>
            <a:endParaRPr lang="en-IN" dirty="0"/>
          </a:p>
        </p:txBody>
      </p:sp>
    </p:spTree>
    <p:extLst>
      <p:ext uri="{BB962C8B-B14F-4D97-AF65-F5344CB8AC3E}">
        <p14:creationId xmlns:p14="http://schemas.microsoft.com/office/powerpoint/2010/main" val="300289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0150B-BD88-1B54-5CC7-1746B685F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2AF2B-E21B-425C-6261-78DAF97C2B4F}"/>
              </a:ext>
            </a:extLst>
          </p:cNvPr>
          <p:cNvSpPr>
            <a:spLocks noGrp="1"/>
          </p:cNvSpPr>
          <p:nvPr>
            <p:ph type="title"/>
          </p:nvPr>
        </p:nvSpPr>
        <p:spPr/>
        <p:txBody>
          <a:bodyPr/>
          <a:lstStyle/>
          <a:p>
            <a:r>
              <a:rPr lang="en-US" dirty="0"/>
              <a:t>Setting up a basic Express.js application  contd..</a:t>
            </a:r>
            <a:endParaRPr lang="en-IN" dirty="0"/>
          </a:p>
        </p:txBody>
      </p:sp>
      <p:sp>
        <p:nvSpPr>
          <p:cNvPr id="3" name="Content Placeholder 2">
            <a:extLst>
              <a:ext uri="{FF2B5EF4-FFF2-40B4-BE49-F238E27FC236}">
                <a16:creationId xmlns:a16="http://schemas.microsoft.com/office/drawing/2014/main" id="{06D0CDC0-6443-D067-3419-BCC02B994CF8}"/>
              </a:ext>
            </a:extLst>
          </p:cNvPr>
          <p:cNvSpPr>
            <a:spLocks noGrp="1"/>
          </p:cNvSpPr>
          <p:nvPr>
            <p:ph idx="1"/>
          </p:nvPr>
        </p:nvSpPr>
        <p:spPr/>
        <p:txBody>
          <a:bodyPr>
            <a:normAutofit/>
          </a:bodyPr>
          <a:lstStyle/>
          <a:p>
            <a:pPr marL="0" indent="0">
              <a:buNone/>
            </a:pPr>
            <a:r>
              <a:rPr lang="en-US" dirty="0"/>
              <a:t>Open app.js file in your code editor and add the following code:</a:t>
            </a:r>
          </a:p>
          <a:p>
            <a:pPr marL="457200" lvl="1" indent="0">
              <a:buNone/>
            </a:pPr>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'Hello, World!'</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listening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261597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C443A-3FF3-A594-B998-ED303CC616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2607B-5AB7-6B93-8458-3FBECC2377ED}"/>
              </a:ext>
            </a:extLst>
          </p:cNvPr>
          <p:cNvSpPr>
            <a:spLocks noGrp="1"/>
          </p:cNvSpPr>
          <p:nvPr>
            <p:ph type="title"/>
          </p:nvPr>
        </p:nvSpPr>
        <p:spPr/>
        <p:txBody>
          <a:bodyPr/>
          <a:lstStyle/>
          <a:p>
            <a:r>
              <a:rPr lang="en-US" dirty="0"/>
              <a:t>Setting up a basic Express.js application  contd..</a:t>
            </a:r>
            <a:endParaRPr lang="en-IN" dirty="0"/>
          </a:p>
        </p:txBody>
      </p:sp>
      <p:sp>
        <p:nvSpPr>
          <p:cNvPr id="3" name="Content Placeholder 2">
            <a:extLst>
              <a:ext uri="{FF2B5EF4-FFF2-40B4-BE49-F238E27FC236}">
                <a16:creationId xmlns:a16="http://schemas.microsoft.com/office/drawing/2014/main" id="{154526A8-E3D3-9976-8841-8051DAAD81E6}"/>
              </a:ext>
            </a:extLst>
          </p:cNvPr>
          <p:cNvSpPr>
            <a:spLocks noGrp="1"/>
          </p:cNvSpPr>
          <p:nvPr>
            <p:ph idx="1"/>
          </p:nvPr>
        </p:nvSpPr>
        <p:spPr/>
        <p:txBody>
          <a:bodyPr>
            <a:normAutofit/>
          </a:bodyPr>
          <a:lstStyle/>
          <a:p>
            <a:pPr marL="0" indent="0">
              <a:buNone/>
            </a:pPr>
            <a:r>
              <a:rPr lang="en-US" dirty="0"/>
              <a:t>Save the changes and run the </a:t>
            </a:r>
            <a:r>
              <a:rPr lang="en-US" b="1" dirty="0"/>
              <a:t>node app.js</a:t>
            </a:r>
            <a:r>
              <a:rPr lang="en-US" dirty="0"/>
              <a:t> command in your terminal to start the server.</a:t>
            </a:r>
          </a:p>
          <a:p>
            <a:pPr marL="0" indent="0">
              <a:buNone/>
            </a:pPr>
            <a:r>
              <a:rPr lang="en-US" dirty="0"/>
              <a:t>Open your web browser and navigate to http://localhost:3000 to see the "Hello, World!" message displayed in your browser.</a:t>
            </a:r>
          </a:p>
          <a:p>
            <a:pPr marL="0" indent="0">
              <a:buNone/>
            </a:pPr>
            <a:r>
              <a:rPr lang="en-US" dirty="0"/>
              <a:t>Congratulations, you have now set up a basic Express.js application!</a:t>
            </a:r>
            <a:endParaRPr lang="en-IN" dirty="0"/>
          </a:p>
        </p:txBody>
      </p:sp>
    </p:spTree>
    <p:extLst>
      <p:ext uri="{BB962C8B-B14F-4D97-AF65-F5344CB8AC3E}">
        <p14:creationId xmlns:p14="http://schemas.microsoft.com/office/powerpoint/2010/main" val="385203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2E89-E6EA-6369-4A78-C41D8475FB45}"/>
              </a:ext>
            </a:extLst>
          </p:cNvPr>
          <p:cNvSpPr>
            <a:spLocks noGrp="1"/>
          </p:cNvSpPr>
          <p:nvPr>
            <p:ph type="title"/>
          </p:nvPr>
        </p:nvSpPr>
        <p:spPr/>
        <p:txBody>
          <a:bodyPr/>
          <a:lstStyle/>
          <a:p>
            <a:r>
              <a:rPr lang="en-IN" dirty="0"/>
              <a:t>Routing in Express JS</a:t>
            </a:r>
          </a:p>
        </p:txBody>
      </p:sp>
      <p:sp>
        <p:nvSpPr>
          <p:cNvPr id="3" name="Content Placeholder 2">
            <a:extLst>
              <a:ext uri="{FF2B5EF4-FFF2-40B4-BE49-F238E27FC236}">
                <a16:creationId xmlns:a16="http://schemas.microsoft.com/office/drawing/2014/main" id="{009235DD-738D-6C33-C807-2615249ED8EA}"/>
              </a:ext>
            </a:extLst>
          </p:cNvPr>
          <p:cNvSpPr>
            <a:spLocks noGrp="1"/>
          </p:cNvSpPr>
          <p:nvPr>
            <p:ph idx="1"/>
          </p:nvPr>
        </p:nvSpPr>
        <p:spPr/>
        <p:txBody>
          <a:bodyPr>
            <a:normAutofit fontScale="85000" lnSpcReduction="20000"/>
          </a:bodyPr>
          <a:lstStyle/>
          <a:p>
            <a:r>
              <a:rPr lang="en-US" dirty="0"/>
              <a:t>Routing in Express.js refers to the process of defining application end points (URIs) and how requests and responses should be handled at each endpoint. </a:t>
            </a:r>
          </a:p>
          <a:p>
            <a:r>
              <a:rPr lang="en-US" dirty="0"/>
              <a:t>Routing in Express.js can be done using the </a:t>
            </a:r>
            <a:r>
              <a:rPr lang="en-US" dirty="0" err="1"/>
              <a:t>express.Router</a:t>
            </a:r>
            <a:r>
              <a:rPr lang="en-US" dirty="0"/>
              <a:t>() method, which creates a new router object.</a:t>
            </a:r>
          </a:p>
          <a:p>
            <a:pPr marL="457200" lvl="1" indent="0">
              <a:buNone/>
            </a:pPr>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a:solidFill>
                  <a:srgbClr val="007400"/>
                </a:solidFill>
                <a:effectLst/>
                <a:latin typeface="source-code-pro"/>
              </a:rPr>
              <a:t>// Define a route</a:t>
            </a: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'/hello'</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'Hello, world!'</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Start the server</a:t>
            </a: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started on port 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95268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81F09-FB7B-9C22-799A-7ED45850B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0715D-8405-99F8-544F-8C5756DC7EE6}"/>
              </a:ext>
            </a:extLst>
          </p:cNvPr>
          <p:cNvSpPr>
            <a:spLocks noGrp="1"/>
          </p:cNvSpPr>
          <p:nvPr>
            <p:ph type="title"/>
          </p:nvPr>
        </p:nvSpPr>
        <p:spPr/>
        <p:txBody>
          <a:bodyPr/>
          <a:lstStyle/>
          <a:p>
            <a:r>
              <a:rPr lang="en-IN" dirty="0"/>
              <a:t>Routing in Express JS</a:t>
            </a:r>
          </a:p>
        </p:txBody>
      </p:sp>
      <p:sp>
        <p:nvSpPr>
          <p:cNvPr id="3" name="Content Placeholder 2">
            <a:extLst>
              <a:ext uri="{FF2B5EF4-FFF2-40B4-BE49-F238E27FC236}">
                <a16:creationId xmlns:a16="http://schemas.microsoft.com/office/drawing/2014/main" id="{F7365953-0F38-A7D7-34A6-0D4A4781824F}"/>
              </a:ext>
            </a:extLst>
          </p:cNvPr>
          <p:cNvSpPr>
            <a:spLocks noGrp="1"/>
          </p:cNvSpPr>
          <p:nvPr>
            <p:ph idx="1"/>
          </p:nvPr>
        </p:nvSpPr>
        <p:spPr/>
        <p:txBody>
          <a:bodyPr>
            <a:normAutofit fontScale="92500" lnSpcReduction="10000"/>
          </a:bodyPr>
          <a:lstStyle/>
          <a:p>
            <a:r>
              <a:rPr lang="en-US" b="0" i="0" dirty="0">
                <a:solidFill>
                  <a:srgbClr val="242424"/>
                </a:solidFill>
                <a:effectLst/>
                <a:latin typeface="source-serif-pro"/>
              </a:rPr>
              <a:t>Routing in Express.js can be more complex than this, however. We can define routes that accept parameters, use middleware, and more. Here is an example of a more complex route definition:</a:t>
            </a:r>
          </a:p>
          <a:p>
            <a:pPr marL="457200" lvl="1" indent="0">
              <a:buNone/>
            </a:pP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'/users/:id'</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 next</a:t>
            </a:r>
            <a:r>
              <a:rPr lang="en-IN" b="0" i="0" dirty="0">
                <a:solidFill>
                  <a:srgbClr val="242424"/>
                </a:solidFill>
                <a:effectLst/>
                <a:latin typeface="source-code-pro"/>
              </a:rPr>
              <a:t>) =&gt; {</a:t>
            </a:r>
            <a:br>
              <a:rPr lang="en-IN" dirty="0"/>
            </a:br>
            <a:r>
              <a:rPr lang="en-IN" b="0" i="0" dirty="0">
                <a:solidFill>
                  <a:srgbClr val="007400"/>
                </a:solidFill>
                <a:effectLst/>
                <a:latin typeface="source-code-pro"/>
              </a:rPr>
              <a:t>// Retrieve the user from the database</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user = </a:t>
            </a:r>
            <a:r>
              <a:rPr lang="en-IN" b="0" i="0" dirty="0" err="1">
                <a:solidFill>
                  <a:srgbClr val="242424"/>
                </a:solidFill>
                <a:effectLst/>
                <a:latin typeface="source-code-pro"/>
              </a:rPr>
              <a:t>db.getUserById</a:t>
            </a:r>
            <a:r>
              <a:rPr lang="en-IN" b="0" i="0" dirty="0">
                <a:solidFill>
                  <a:srgbClr val="242424"/>
                </a:solidFill>
                <a:effectLst/>
                <a:latin typeface="source-code-pro"/>
              </a:rPr>
              <a:t>(req.params.id);</a:t>
            </a:r>
            <a:br>
              <a:rPr lang="en-IN" dirty="0"/>
            </a:br>
            <a:br>
              <a:rPr lang="en-IN" dirty="0"/>
            </a:br>
            <a:r>
              <a:rPr lang="en-IN" b="0" i="0" dirty="0">
                <a:solidFill>
                  <a:srgbClr val="007400"/>
                </a:solidFill>
                <a:effectLst/>
                <a:latin typeface="source-code-pro"/>
              </a:rPr>
              <a:t>// If the user is not found, pass control to the error handler</a:t>
            </a:r>
            <a:br>
              <a:rPr lang="en-IN" dirty="0"/>
            </a:br>
            <a:r>
              <a:rPr lang="en-IN" b="0" i="0" dirty="0">
                <a:solidFill>
                  <a:srgbClr val="AA0D91"/>
                </a:solidFill>
                <a:effectLst/>
                <a:latin typeface="source-code-pro"/>
              </a:rPr>
              <a:t>if</a:t>
            </a:r>
            <a:r>
              <a:rPr lang="en-IN" b="0" i="0" dirty="0">
                <a:solidFill>
                  <a:srgbClr val="242424"/>
                </a:solidFill>
                <a:effectLst/>
                <a:latin typeface="source-code-pro"/>
              </a:rPr>
              <a:t> (!user) {</a:t>
            </a:r>
            <a:br>
              <a:rPr lang="en-IN" dirty="0"/>
            </a:br>
            <a:r>
              <a:rPr lang="en-IN" b="0" i="0" dirty="0">
                <a:solidFill>
                  <a:srgbClr val="AA0D91"/>
                </a:solidFill>
                <a:effectLst/>
                <a:latin typeface="source-code-pro"/>
              </a:rPr>
              <a:t>return</a:t>
            </a:r>
            <a:r>
              <a:rPr lang="en-IN" b="0" i="0" dirty="0">
                <a:solidFill>
                  <a:srgbClr val="242424"/>
                </a:solidFill>
                <a:effectLst/>
                <a:latin typeface="source-code-pro"/>
              </a:rPr>
              <a:t> next(</a:t>
            </a:r>
            <a:r>
              <a:rPr lang="en-IN" b="0" i="0" dirty="0">
                <a:solidFill>
                  <a:srgbClr val="AA0D91"/>
                </a:solidFill>
                <a:effectLst/>
                <a:latin typeface="source-code-pro"/>
              </a:rPr>
              <a:t>new</a:t>
            </a:r>
            <a:r>
              <a:rPr lang="en-IN" b="0" i="0" dirty="0">
                <a:solidFill>
                  <a:srgbClr val="242424"/>
                </a:solidFill>
                <a:effectLst/>
                <a:latin typeface="source-code-pro"/>
              </a:rPr>
              <a:t> Error(</a:t>
            </a:r>
            <a:r>
              <a:rPr lang="en-IN" b="0" i="0" dirty="0">
                <a:solidFill>
                  <a:srgbClr val="C41A16"/>
                </a:solidFill>
                <a:effectLst/>
                <a:latin typeface="source-code-pro"/>
              </a:rPr>
              <a:t>'User not found'</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Render the user's profile page</a:t>
            </a:r>
            <a:br>
              <a:rPr lang="en-IN" dirty="0"/>
            </a:br>
            <a:r>
              <a:rPr lang="en-IN" b="0" i="0" dirty="0" err="1">
                <a:solidFill>
                  <a:srgbClr val="242424"/>
                </a:solidFill>
                <a:effectLst/>
                <a:latin typeface="source-code-pro"/>
              </a:rPr>
              <a:t>res.render</a:t>
            </a:r>
            <a:r>
              <a:rPr lang="en-IN" b="0" i="0" dirty="0">
                <a:solidFill>
                  <a:srgbClr val="242424"/>
                </a:solidFill>
                <a:effectLst/>
                <a:latin typeface="source-code-pro"/>
              </a:rPr>
              <a:t>(</a:t>
            </a:r>
            <a:r>
              <a:rPr lang="en-IN" b="0" i="0" dirty="0">
                <a:solidFill>
                  <a:srgbClr val="C41A16"/>
                </a:solidFill>
                <a:effectLst/>
                <a:latin typeface="source-code-pro"/>
              </a:rPr>
              <a:t>'user'</a:t>
            </a:r>
            <a:r>
              <a:rPr lang="en-IN" b="0" i="0" dirty="0">
                <a:solidFill>
                  <a:srgbClr val="242424"/>
                </a:solidFill>
                <a:effectLst/>
                <a:latin typeface="source-code-pro"/>
              </a:rPr>
              <a:t>, { user });</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235394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F55E-4D1D-37ED-0D81-EE42BE5367B7}"/>
              </a:ext>
            </a:extLst>
          </p:cNvPr>
          <p:cNvSpPr>
            <a:spLocks noGrp="1"/>
          </p:cNvSpPr>
          <p:nvPr>
            <p:ph type="title"/>
          </p:nvPr>
        </p:nvSpPr>
        <p:spPr/>
        <p:txBody>
          <a:bodyPr/>
          <a:lstStyle/>
          <a:p>
            <a:r>
              <a:rPr lang="en-IN" dirty="0"/>
              <a:t>Using Middleware in Express JS</a:t>
            </a:r>
          </a:p>
        </p:txBody>
      </p:sp>
      <p:sp>
        <p:nvSpPr>
          <p:cNvPr id="3" name="Content Placeholder 2">
            <a:extLst>
              <a:ext uri="{FF2B5EF4-FFF2-40B4-BE49-F238E27FC236}">
                <a16:creationId xmlns:a16="http://schemas.microsoft.com/office/drawing/2014/main" id="{230CF2F9-36CA-FA10-5A79-53785BADFE0E}"/>
              </a:ext>
            </a:extLst>
          </p:cNvPr>
          <p:cNvSpPr>
            <a:spLocks noGrp="1"/>
          </p:cNvSpPr>
          <p:nvPr>
            <p:ph idx="1"/>
          </p:nvPr>
        </p:nvSpPr>
        <p:spPr/>
        <p:txBody>
          <a:bodyPr>
            <a:normAutofit fontScale="55000" lnSpcReduction="20000"/>
          </a:bodyPr>
          <a:lstStyle/>
          <a:p>
            <a:r>
              <a:rPr lang="en-US" b="0" i="0" dirty="0">
                <a:solidFill>
                  <a:srgbClr val="242424"/>
                </a:solidFill>
                <a:effectLst/>
                <a:latin typeface="source-serif-pro"/>
              </a:rPr>
              <a:t>Middleware in Express is a function that acts as a bridge between an incoming request and the route handler. </a:t>
            </a:r>
          </a:p>
          <a:p>
            <a:r>
              <a:rPr lang="en-US" b="0" i="0" dirty="0">
                <a:solidFill>
                  <a:srgbClr val="242424"/>
                </a:solidFill>
                <a:effectLst/>
                <a:latin typeface="source-serif-pro"/>
              </a:rPr>
              <a:t>It allows us to execute some logic before the request is sent to the route handler. </a:t>
            </a:r>
          </a:p>
          <a:p>
            <a:r>
              <a:rPr lang="en-US" b="0" i="0" dirty="0">
                <a:solidFill>
                  <a:srgbClr val="242424"/>
                </a:solidFill>
                <a:effectLst/>
                <a:latin typeface="source-serif-pro"/>
              </a:rPr>
              <a:t>For example, we can use middleware to authenticate users, parse data, or add headers to the response.</a:t>
            </a:r>
          </a:p>
          <a:p>
            <a:pPr lvl="1"/>
            <a:r>
              <a:rPr lang="en-IN" b="0" i="0" dirty="0" err="1">
                <a:solidFill>
                  <a:srgbClr val="AA0D91"/>
                </a:solidFill>
                <a:effectLst/>
                <a:latin typeface="source-code-pro"/>
              </a:rPr>
              <a:t>const</a:t>
            </a:r>
            <a:r>
              <a:rPr lang="en-IN" b="0" i="0" dirty="0">
                <a:solidFill>
                  <a:srgbClr val="242424"/>
                </a:solidFill>
                <a:effectLst/>
                <a:latin typeface="source-code-pro"/>
              </a:rPr>
              <a:t> express = </a:t>
            </a:r>
            <a:r>
              <a:rPr lang="en-IN" b="0" i="0" dirty="0">
                <a:solidFill>
                  <a:srgbClr val="5C2699"/>
                </a:solidFill>
                <a:effectLst/>
                <a:latin typeface="source-code-pro"/>
              </a:rPr>
              <a:t>require</a:t>
            </a:r>
            <a:r>
              <a:rPr lang="en-IN" b="0" i="0" dirty="0">
                <a:solidFill>
                  <a:srgbClr val="242424"/>
                </a:solidFill>
                <a:effectLst/>
                <a:latin typeface="source-code-pro"/>
              </a:rPr>
              <a:t>(</a:t>
            </a:r>
            <a:r>
              <a:rPr lang="en-IN" b="0" i="0" dirty="0">
                <a:solidFill>
                  <a:srgbClr val="C41A16"/>
                </a:solidFill>
                <a:effectLst/>
                <a:latin typeface="source-code-pro"/>
              </a:rPr>
              <a:t>'express'</a:t>
            </a:r>
            <a:r>
              <a:rPr lang="en-IN" b="0" i="0" dirty="0">
                <a:solidFill>
                  <a:srgbClr val="242424"/>
                </a:solidFill>
                <a:effectLst/>
                <a:latin typeface="source-code-pro"/>
              </a:rPr>
              <a:t>);</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app = express();</a:t>
            </a:r>
            <a:br>
              <a:rPr lang="en-IN" dirty="0"/>
            </a:br>
            <a:br>
              <a:rPr lang="en-IN" dirty="0"/>
            </a:br>
            <a:r>
              <a:rPr lang="en-IN" b="0" i="0" dirty="0">
                <a:solidFill>
                  <a:srgbClr val="007400"/>
                </a:solidFill>
                <a:effectLst/>
                <a:latin typeface="source-code-pro"/>
              </a:rPr>
              <a:t>// Middleware function</a:t>
            </a:r>
            <a:br>
              <a:rPr lang="en-IN" dirty="0"/>
            </a:br>
            <a:r>
              <a:rPr lang="en-IN" b="0" i="0" dirty="0" err="1">
                <a:solidFill>
                  <a:srgbClr val="AA0D91"/>
                </a:solidFill>
                <a:effectLst/>
                <a:latin typeface="source-code-pro"/>
              </a:rPr>
              <a:t>const</a:t>
            </a:r>
            <a:r>
              <a:rPr lang="en-IN" b="0" i="0" dirty="0">
                <a:solidFill>
                  <a:srgbClr val="242424"/>
                </a:solidFill>
                <a:effectLst/>
                <a:latin typeface="source-code-pro"/>
              </a:rPr>
              <a:t> </a:t>
            </a:r>
            <a:r>
              <a:rPr lang="en-IN" b="0" i="0" dirty="0" err="1">
                <a:solidFill>
                  <a:srgbClr val="242424"/>
                </a:solidFill>
                <a:effectLst/>
                <a:latin typeface="source-code-pro"/>
              </a:rPr>
              <a:t>logRequest</a:t>
            </a:r>
            <a:r>
              <a:rPr lang="en-IN" b="0" i="0" dirty="0">
                <a:solidFill>
                  <a:srgbClr val="242424"/>
                </a:solidFill>
                <a:effectLst/>
                <a:latin typeface="source-code-pro"/>
              </a:rPr>
              <a:t> = (</a:t>
            </a:r>
            <a:r>
              <a:rPr lang="en-IN" b="0" i="0" dirty="0" err="1">
                <a:solidFill>
                  <a:srgbClr val="5C2699"/>
                </a:solidFill>
                <a:effectLst/>
                <a:latin typeface="source-code-pro"/>
              </a:rPr>
              <a:t>req</a:t>
            </a:r>
            <a:r>
              <a:rPr lang="en-IN" b="0" i="0" dirty="0">
                <a:solidFill>
                  <a:srgbClr val="5C2699"/>
                </a:solidFill>
                <a:effectLst/>
                <a:latin typeface="source-code-pro"/>
              </a:rPr>
              <a:t>, res, next</a:t>
            </a:r>
            <a:r>
              <a:rPr lang="en-IN" b="0" i="0" dirty="0">
                <a:solidFill>
                  <a:srgbClr val="242424"/>
                </a:solidFill>
                <a:effectLst/>
                <a:latin typeface="source-code-pro"/>
              </a:rPr>
              <a:t>)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`Received a </a:t>
            </a:r>
            <a:r>
              <a:rPr lang="en-IN" b="0" i="0" dirty="0">
                <a:solidFill>
                  <a:srgbClr val="000000"/>
                </a:solidFill>
                <a:effectLst/>
                <a:latin typeface="source-code-pro"/>
              </a:rPr>
              <a:t>${</a:t>
            </a:r>
            <a:r>
              <a:rPr lang="en-IN" b="0" i="0" dirty="0" err="1">
                <a:solidFill>
                  <a:srgbClr val="000000"/>
                </a:solidFill>
                <a:effectLst/>
                <a:latin typeface="source-code-pro"/>
              </a:rPr>
              <a:t>req.method</a:t>
            </a:r>
            <a:r>
              <a:rPr lang="en-IN" b="0" i="0" dirty="0">
                <a:solidFill>
                  <a:srgbClr val="000000"/>
                </a:solidFill>
                <a:effectLst/>
                <a:latin typeface="source-code-pro"/>
              </a:rPr>
              <a:t>}</a:t>
            </a:r>
            <a:r>
              <a:rPr lang="en-IN" b="0" i="0" dirty="0">
                <a:solidFill>
                  <a:srgbClr val="C41A16"/>
                </a:solidFill>
                <a:effectLst/>
                <a:latin typeface="source-code-pro"/>
              </a:rPr>
              <a:t> request from </a:t>
            </a:r>
            <a:r>
              <a:rPr lang="en-IN" b="0" i="0" dirty="0">
                <a:solidFill>
                  <a:srgbClr val="000000"/>
                </a:solidFill>
                <a:effectLst/>
                <a:latin typeface="source-code-pro"/>
              </a:rPr>
              <a:t>${</a:t>
            </a:r>
            <a:r>
              <a:rPr lang="en-IN" b="0" i="0" dirty="0" err="1">
                <a:solidFill>
                  <a:srgbClr val="000000"/>
                </a:solidFill>
                <a:effectLst/>
                <a:latin typeface="source-code-pro"/>
              </a:rPr>
              <a:t>req.ip</a:t>
            </a:r>
            <a:r>
              <a:rPr lang="en-IN" b="0" i="0" dirty="0">
                <a:solidFill>
                  <a:srgbClr val="000000"/>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a:solidFill>
                  <a:srgbClr val="242424"/>
                </a:solidFill>
                <a:effectLst/>
                <a:latin typeface="source-code-pro"/>
              </a:rPr>
              <a:t>next();</a:t>
            </a:r>
            <a:br>
              <a:rPr lang="en-IN" dirty="0"/>
            </a:b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Use the middleware</a:t>
            </a:r>
            <a:br>
              <a:rPr lang="en-IN" dirty="0"/>
            </a:br>
            <a:r>
              <a:rPr lang="en-IN" b="0" i="0" dirty="0" err="1">
                <a:solidFill>
                  <a:srgbClr val="242424"/>
                </a:solidFill>
                <a:effectLst/>
                <a:latin typeface="source-code-pro"/>
              </a:rPr>
              <a:t>app.use</a:t>
            </a:r>
            <a:r>
              <a:rPr lang="en-IN" b="0" i="0" dirty="0">
                <a:solidFill>
                  <a:srgbClr val="242424"/>
                </a:solidFill>
                <a:effectLst/>
                <a:latin typeface="source-code-pro"/>
              </a:rPr>
              <a:t>(</a:t>
            </a:r>
            <a:r>
              <a:rPr lang="en-IN" b="0" i="0" dirty="0" err="1">
                <a:solidFill>
                  <a:srgbClr val="242424"/>
                </a:solidFill>
                <a:effectLst/>
                <a:latin typeface="source-code-pro"/>
              </a:rPr>
              <a:t>logRequest</a:t>
            </a:r>
            <a:r>
              <a:rPr lang="en-IN" b="0" i="0" dirty="0">
                <a:solidFill>
                  <a:srgbClr val="242424"/>
                </a:solidFill>
                <a:effectLst/>
                <a:latin typeface="source-code-pro"/>
              </a:rPr>
              <a:t>);</a:t>
            </a:r>
            <a:br>
              <a:rPr lang="en-IN" dirty="0"/>
            </a:br>
            <a:br>
              <a:rPr lang="en-IN" dirty="0"/>
            </a:br>
            <a:r>
              <a:rPr lang="en-IN" b="0" i="0" dirty="0">
                <a:solidFill>
                  <a:srgbClr val="007400"/>
                </a:solidFill>
                <a:effectLst/>
                <a:latin typeface="source-code-pro"/>
              </a:rPr>
              <a:t>// Route handler</a:t>
            </a:r>
            <a:br>
              <a:rPr lang="en-IN" dirty="0"/>
            </a:br>
            <a:r>
              <a:rPr lang="en-IN" b="0" i="0" dirty="0" err="1">
                <a:solidFill>
                  <a:srgbClr val="242424"/>
                </a:solidFill>
                <a:effectLst/>
                <a:latin typeface="source-code-pro"/>
              </a:rPr>
              <a:t>app.get</a:t>
            </a:r>
            <a:r>
              <a:rPr lang="en-IN" b="0" i="0" dirty="0">
                <a:solidFill>
                  <a:srgbClr val="242424"/>
                </a:solidFill>
                <a:effectLst/>
                <a:latin typeface="source-code-pro"/>
              </a:rPr>
              <a:t>(</a:t>
            </a:r>
            <a:r>
              <a:rPr lang="en-IN" b="0" i="0" dirty="0">
                <a:solidFill>
                  <a:srgbClr val="C41A16"/>
                </a:solidFill>
                <a:effectLst/>
                <a:latin typeface="source-code-pro"/>
              </a:rPr>
              <a:t>'/'</a:t>
            </a:r>
            <a:r>
              <a:rPr lang="en-IN" b="0" i="0" dirty="0">
                <a:solidFill>
                  <a:srgbClr val="242424"/>
                </a:solidFill>
                <a:effectLst/>
                <a:latin typeface="source-code-pro"/>
              </a:rPr>
              <a:t>, (</a:t>
            </a:r>
            <a:r>
              <a:rPr lang="en-IN" b="0" i="0" dirty="0" err="1">
                <a:solidFill>
                  <a:srgbClr val="5C2699"/>
                </a:solidFill>
                <a:effectLst/>
                <a:latin typeface="source-code-pro"/>
              </a:rPr>
              <a:t>req</a:t>
            </a:r>
            <a:r>
              <a:rPr lang="en-IN" b="0" i="0" dirty="0">
                <a:solidFill>
                  <a:srgbClr val="5C2699"/>
                </a:solidFill>
                <a:effectLst/>
                <a:latin typeface="source-code-pro"/>
              </a:rPr>
              <a:t>, res</a:t>
            </a:r>
            <a:r>
              <a:rPr lang="en-IN" b="0" i="0" dirty="0">
                <a:solidFill>
                  <a:srgbClr val="242424"/>
                </a:solidFill>
                <a:effectLst/>
                <a:latin typeface="source-code-pro"/>
              </a:rPr>
              <a:t>) =&gt; {</a:t>
            </a:r>
            <a:br>
              <a:rPr lang="en-IN" dirty="0"/>
            </a:br>
            <a:r>
              <a:rPr lang="en-IN" b="0" i="0" dirty="0" err="1">
                <a:solidFill>
                  <a:srgbClr val="242424"/>
                </a:solidFill>
                <a:effectLst/>
                <a:latin typeface="source-code-pro"/>
              </a:rPr>
              <a:t>res.send</a:t>
            </a:r>
            <a:r>
              <a:rPr lang="en-IN" b="0" i="0" dirty="0">
                <a:solidFill>
                  <a:srgbClr val="242424"/>
                </a:solidFill>
                <a:effectLst/>
                <a:latin typeface="source-code-pro"/>
              </a:rPr>
              <a:t>(</a:t>
            </a:r>
            <a:r>
              <a:rPr lang="en-IN" b="0" i="0" dirty="0">
                <a:solidFill>
                  <a:srgbClr val="C41A16"/>
                </a:solidFill>
                <a:effectLst/>
                <a:latin typeface="source-code-pro"/>
              </a:rPr>
              <a:t>'Hello, World!'</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app.listen</a:t>
            </a:r>
            <a:r>
              <a:rPr lang="en-IN" b="0" i="0" dirty="0">
                <a:solidFill>
                  <a:srgbClr val="242424"/>
                </a:solidFill>
                <a:effectLst/>
                <a:latin typeface="source-code-pro"/>
              </a:rPr>
              <a:t>(</a:t>
            </a:r>
            <a:r>
              <a:rPr lang="en-IN" b="0" i="0" dirty="0">
                <a:solidFill>
                  <a:srgbClr val="1C00CF"/>
                </a:solidFill>
                <a:effectLst/>
                <a:latin typeface="source-code-pro"/>
              </a:rPr>
              <a:t>3000</a:t>
            </a:r>
            <a:r>
              <a:rPr lang="en-IN" b="0" i="0" dirty="0">
                <a:solidFill>
                  <a:srgbClr val="242424"/>
                </a:solidFill>
                <a:effectLst/>
                <a:latin typeface="source-code-pro"/>
              </a:rPr>
              <a:t>, () =&gt; {</a:t>
            </a:r>
            <a:br>
              <a:rPr lang="en-IN" dirty="0"/>
            </a:br>
            <a:r>
              <a:rPr lang="en-IN" b="0" i="0" dirty="0">
                <a:solidFill>
                  <a:srgbClr val="242424"/>
                </a:solidFill>
                <a:effectLst/>
                <a:latin typeface="source-code-pro"/>
              </a:rPr>
              <a:t>console.log(</a:t>
            </a:r>
            <a:r>
              <a:rPr lang="en-IN" b="0" i="0" dirty="0">
                <a:solidFill>
                  <a:srgbClr val="C41A16"/>
                </a:solidFill>
                <a:effectLst/>
                <a:latin typeface="source-code-pro"/>
              </a:rPr>
              <a:t>'Server started on http://localhost:3000'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244317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5566</Words>
  <Application>Microsoft Office PowerPoint</Application>
  <PresentationFormat>Widescreen</PresentationFormat>
  <Paragraphs>203</Paragraphs>
  <Slides>33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source-code-pro</vt:lpstr>
      <vt:lpstr>source-serif-pro</vt:lpstr>
      <vt:lpstr>Office Theme</vt:lpstr>
      <vt:lpstr>Building Web Application Using Express JS</vt:lpstr>
      <vt:lpstr>Objective </vt:lpstr>
      <vt:lpstr>What is Express JS?</vt:lpstr>
      <vt:lpstr>Setting up a basic Express.js application</vt:lpstr>
      <vt:lpstr>Setting up a basic Express.js application  contd..</vt:lpstr>
      <vt:lpstr>Setting up a basic Express.js application  contd..</vt:lpstr>
      <vt:lpstr>Routing in Express JS</vt:lpstr>
      <vt:lpstr>Routing in Express JS</vt:lpstr>
      <vt:lpstr>Using Middleware in Express JS</vt:lpstr>
      <vt:lpstr>Is it essential to use middleware? and what are more use cases of them?</vt:lpstr>
      <vt:lpstr>Templates and Views</vt:lpstr>
      <vt:lpstr>Templates and Views – Installing View Engine</vt:lpstr>
      <vt:lpstr>Templates and Views – Installing View Engine  contd…</vt:lpstr>
      <vt:lpstr>Templates and Views – Installing View Engine  contd…</vt:lpstr>
      <vt:lpstr>Templates and Views – Installing View Engine  contd…</vt:lpstr>
      <vt:lpstr>Dynamic View Example</vt:lpstr>
      <vt:lpstr>Dynamic View Example     contd…</vt:lpstr>
      <vt:lpstr>Serving static files in Express.Js</vt:lpstr>
      <vt:lpstr>Serving static files in Express.Js              contd…</vt:lpstr>
      <vt:lpstr>Serving static files in Express.Js              contd…</vt:lpstr>
      <vt:lpstr>Handling forms and input data in Express.Js</vt:lpstr>
      <vt:lpstr>Handling forms and input data in Express.Js      contd …</vt:lpstr>
      <vt:lpstr>Handling forms and input data in Express.Js      contd …</vt:lpstr>
      <vt:lpstr>Cookies and sessions in Express.js</vt:lpstr>
      <vt:lpstr>Cookies and sessions in Express.js     contd…</vt:lpstr>
      <vt:lpstr>Cookies and sessions in Express.js     contd…</vt:lpstr>
      <vt:lpstr>Cookies and sessions in Express.js     contd…</vt:lpstr>
      <vt:lpstr>Cookies and sessions in Express.js     contd…</vt:lpstr>
      <vt:lpstr>Cookies and sessions in Express.js     contd…</vt:lpstr>
      <vt:lpstr>User authentication in Express.js</vt:lpstr>
      <vt:lpstr>User authentication in Express.js</vt:lpstr>
      <vt:lpstr>User authentication in Express.js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18</cp:revision>
  <dcterms:created xsi:type="dcterms:W3CDTF">2024-12-19T08:22:11Z</dcterms:created>
  <dcterms:modified xsi:type="dcterms:W3CDTF">2024-12-19T09:03:51Z</dcterms:modified>
</cp:coreProperties>
</file>