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696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4A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696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2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4A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4733" y="1867661"/>
            <a:ext cx="5010785" cy="417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83932" y="1844802"/>
            <a:ext cx="4677409" cy="375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696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85559"/>
            <a:ext cx="12189460" cy="472440"/>
          </a:xfrm>
          <a:custGeom>
            <a:avLst/>
            <a:gdLst/>
            <a:ahLst/>
            <a:cxnLst/>
            <a:rect l="l" t="t" r="r" b="b"/>
            <a:pathLst>
              <a:path w="12189460" h="472440">
                <a:moveTo>
                  <a:pt x="12188952" y="0"/>
                </a:moveTo>
                <a:lnTo>
                  <a:pt x="0" y="0"/>
                </a:lnTo>
                <a:lnTo>
                  <a:pt x="0" y="472439"/>
                </a:lnTo>
                <a:lnTo>
                  <a:pt x="12188952" y="472439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56347" y="2057354"/>
            <a:ext cx="5071092" cy="2070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4A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696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85559"/>
            <a:ext cx="12189460" cy="472440"/>
          </a:xfrm>
          <a:custGeom>
            <a:avLst/>
            <a:gdLst/>
            <a:ahLst/>
            <a:cxnLst/>
            <a:rect l="l" t="t" r="r" b="b"/>
            <a:pathLst>
              <a:path w="12189460" h="472440">
                <a:moveTo>
                  <a:pt x="12188952" y="0"/>
                </a:moveTo>
                <a:lnTo>
                  <a:pt x="0" y="0"/>
                </a:lnTo>
                <a:lnTo>
                  <a:pt x="0" y="472439"/>
                </a:lnTo>
                <a:lnTo>
                  <a:pt x="12188952" y="472439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696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2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85559"/>
            <a:ext cx="12189460" cy="472440"/>
          </a:xfrm>
          <a:custGeom>
            <a:avLst/>
            <a:gdLst/>
            <a:ahLst/>
            <a:cxnLst/>
            <a:rect l="l" t="t" r="r" b="b"/>
            <a:pathLst>
              <a:path w="12189460" h="472440">
                <a:moveTo>
                  <a:pt x="12188952" y="0"/>
                </a:moveTo>
                <a:lnTo>
                  <a:pt x="0" y="0"/>
                </a:lnTo>
                <a:lnTo>
                  <a:pt x="0" y="472439"/>
                </a:lnTo>
                <a:lnTo>
                  <a:pt x="12188952" y="472439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9461" y="-9956"/>
            <a:ext cx="25095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64A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563" y="1232103"/>
            <a:ext cx="11510873" cy="448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9983" y="6420406"/>
            <a:ext cx="302259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F696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xmlns.jcp.org/xml/ns/persist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mlns.jcp.org/xml/ns/persistence/persistence_2_1.xs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artifact/org.hibernate/hibernate-entitymanager" TargetMode="External"/><Relationship Id="rId2" Type="http://schemas.openxmlformats.org/officeDocument/2006/relationships/hyperlink" Target="http://mvnrepository.com/artifact/org.hibernate/hibernate-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vnrepository.com/artifact/javax.transaction/jt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6/api/javax/persistence/EmbeddedId.html" TargetMode="External"/><Relationship Id="rId2" Type="http://schemas.openxmlformats.org/officeDocument/2006/relationships/hyperlink" Target="http://stackoverflow.com/questions/13032948/how-to-create-and-handle-composite-primary-key-in-jp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ee/6/api/javax/persistence/Embeddable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032948/how-to-create-and-handle-composite-primary-key-in-jp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e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7863" y="2276855"/>
            <a:ext cx="10360660" cy="138557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4200" b="1" dirty="0">
                <a:solidFill>
                  <a:srgbClr val="164A4F"/>
                </a:solidFill>
                <a:latin typeface="Arial"/>
                <a:cs typeface="Arial"/>
              </a:rPr>
              <a:t>Java Persistence Architecture</a:t>
            </a:r>
            <a:r>
              <a:rPr sz="4200" b="1" spc="-22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4200" b="1" spc="-65" dirty="0">
                <a:solidFill>
                  <a:srgbClr val="164A4F"/>
                </a:solidFill>
                <a:latin typeface="Arial"/>
                <a:cs typeface="Arial"/>
              </a:rPr>
              <a:t>(JPA)</a:t>
            </a:r>
            <a:endParaRPr sz="4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4200" dirty="0">
                <a:solidFill>
                  <a:srgbClr val="164A4F"/>
                </a:solidFill>
                <a:latin typeface="Arial"/>
                <a:cs typeface="Arial"/>
              </a:rPr>
              <a:t>Session-1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8452" y="645607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1F696E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09600"/>
          </a:xfrm>
          <a:custGeom>
            <a:avLst/>
            <a:gdLst/>
            <a:ahLst/>
            <a:cxnLst/>
            <a:rect l="l" t="t" r="r" b="b"/>
            <a:pathLst>
              <a:path w="12189460" h="609600">
                <a:moveTo>
                  <a:pt x="12188952" y="0"/>
                </a:moveTo>
                <a:lnTo>
                  <a:pt x="0" y="0"/>
                </a:lnTo>
                <a:lnTo>
                  <a:pt x="0" y="609600"/>
                </a:lnTo>
                <a:lnTo>
                  <a:pt x="12188952" y="6096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358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369" y="51003"/>
            <a:ext cx="11711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Interacting with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Databases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through the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Java Persistence</a:t>
            </a:r>
            <a:r>
              <a:rPr b="1" spc="-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78083" y="6433106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6971" y="620268"/>
            <a:ext cx="11855450" cy="5960745"/>
            <a:chOff x="156971" y="620268"/>
            <a:chExt cx="11855450" cy="5960745"/>
          </a:xfrm>
        </p:grpSpPr>
        <p:sp>
          <p:nvSpPr>
            <p:cNvPr id="6" name="object 6"/>
            <p:cNvSpPr/>
            <p:nvPr/>
          </p:nvSpPr>
          <p:spPr>
            <a:xfrm>
              <a:off x="166115" y="620268"/>
              <a:ext cx="11837035" cy="1940560"/>
            </a:xfrm>
            <a:custGeom>
              <a:avLst/>
              <a:gdLst/>
              <a:ahLst/>
              <a:cxnLst/>
              <a:rect l="l" t="t" r="r" b="b"/>
              <a:pathLst>
                <a:path w="11837035" h="1940560">
                  <a:moveTo>
                    <a:pt x="11836908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11836908" y="1940052"/>
                  </a:lnTo>
                  <a:lnTo>
                    <a:pt x="1183690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783" y="2564891"/>
              <a:ext cx="11835765" cy="3001010"/>
            </a:xfrm>
            <a:custGeom>
              <a:avLst/>
              <a:gdLst/>
              <a:ahLst/>
              <a:cxnLst/>
              <a:rect l="l" t="t" r="r" b="b"/>
              <a:pathLst>
                <a:path w="11835765" h="3001010">
                  <a:moveTo>
                    <a:pt x="11835384" y="0"/>
                  </a:moveTo>
                  <a:lnTo>
                    <a:pt x="0" y="0"/>
                  </a:lnTo>
                  <a:lnTo>
                    <a:pt x="0" y="3000756"/>
                  </a:lnTo>
                  <a:lnTo>
                    <a:pt x="11835384" y="3000756"/>
                  </a:lnTo>
                  <a:lnTo>
                    <a:pt x="11835384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971" y="5565647"/>
              <a:ext cx="11826240" cy="1015365"/>
            </a:xfrm>
            <a:custGeom>
              <a:avLst/>
              <a:gdLst/>
              <a:ahLst/>
              <a:cxnLst/>
              <a:rect l="l" t="t" r="r" b="b"/>
              <a:pathLst>
                <a:path w="11826240" h="1015365">
                  <a:moveTo>
                    <a:pt x="11826240" y="0"/>
                  </a:moveTo>
                  <a:lnTo>
                    <a:pt x="0" y="0"/>
                  </a:lnTo>
                  <a:lnTo>
                    <a:pt x="0" y="1014983"/>
                  </a:lnTo>
                  <a:lnTo>
                    <a:pt x="11826240" y="1014983"/>
                  </a:lnTo>
                  <a:lnTo>
                    <a:pt x="118262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3415" y="600836"/>
            <a:ext cx="11749405" cy="593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5" dirty="0">
                <a:solidFill>
                  <a:srgbClr val="164A4F"/>
                </a:solidFill>
                <a:latin typeface="Carlito"/>
                <a:cs typeface="Carlito"/>
              </a:rPr>
              <a:t>JPA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entities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are </a:t>
            </a:r>
            <a:r>
              <a:rPr sz="2100" spc="-20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classes whose fields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are </a:t>
            </a:r>
            <a:r>
              <a:rPr sz="2100" spc="-15" dirty="0">
                <a:solidFill>
                  <a:srgbClr val="164A4F"/>
                </a:solidFill>
                <a:latin typeface="Carlito"/>
                <a:cs typeface="Carlito"/>
              </a:rPr>
              <a:t>persisted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100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database by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100" spc="-55" dirty="0">
                <a:solidFill>
                  <a:srgbClr val="164A4F"/>
                </a:solidFill>
                <a:latin typeface="Carlito"/>
                <a:cs typeface="Carlito"/>
              </a:rPr>
              <a:t>JPA</a:t>
            </a:r>
            <a:r>
              <a:rPr sz="2100" spc="22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API.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64A4F"/>
              </a:buClr>
              <a:buFont typeface="Arial"/>
              <a:buChar char="•"/>
            </a:pPr>
            <a:endParaRPr sz="2050">
              <a:latin typeface="Carlito"/>
              <a:cs typeface="Carlito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5" dirty="0">
                <a:solidFill>
                  <a:srgbClr val="164A4F"/>
                </a:solidFill>
                <a:latin typeface="Carlito"/>
                <a:cs typeface="Carlito"/>
              </a:rPr>
              <a:t>JPA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entities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are </a:t>
            </a:r>
            <a:r>
              <a:rPr sz="2100" b="1" spc="-5" dirty="0">
                <a:solidFill>
                  <a:srgbClr val="164A4F"/>
                </a:solidFill>
                <a:latin typeface="Carlito"/>
                <a:cs typeface="Carlito"/>
              </a:rPr>
              <a:t>Plain Old </a:t>
            </a:r>
            <a:r>
              <a:rPr sz="2100" b="1" spc="-20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100" b="1" spc="-5" dirty="0">
                <a:solidFill>
                  <a:srgbClr val="164A4F"/>
                </a:solidFill>
                <a:latin typeface="Carlito"/>
                <a:cs typeface="Carlito"/>
              </a:rPr>
              <a:t>Objects (POJOs)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, </a:t>
            </a:r>
            <a:r>
              <a:rPr sz="2100" dirty="0">
                <a:solidFill>
                  <a:srgbClr val="164A4F"/>
                </a:solidFill>
                <a:latin typeface="Carlito"/>
                <a:cs typeface="Carlito"/>
              </a:rPr>
              <a:t>as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such, they don't need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to extend </a:t>
            </a:r>
            <a:r>
              <a:rPr sz="2100" spc="-15" dirty="0">
                <a:solidFill>
                  <a:srgbClr val="164A4F"/>
                </a:solidFill>
                <a:latin typeface="Carlito"/>
                <a:cs typeface="Carlito"/>
              </a:rPr>
              <a:t>any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specific parent 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class or implement </a:t>
            </a:r>
            <a:r>
              <a:rPr sz="2100" spc="-15" dirty="0">
                <a:solidFill>
                  <a:srgbClr val="164A4F"/>
                </a:solidFill>
                <a:latin typeface="Carlito"/>
                <a:cs typeface="Carlito"/>
              </a:rPr>
              <a:t>any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specific</a:t>
            </a:r>
            <a:r>
              <a:rPr sz="2100" spc="5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interface.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64A4F"/>
              </a:buClr>
              <a:buFont typeface="Arial"/>
              <a:buChar char="•"/>
            </a:pPr>
            <a:endParaRPr sz="20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100" spc="-20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class </a:t>
            </a:r>
            <a:r>
              <a:rPr sz="2100" dirty="0">
                <a:solidFill>
                  <a:srgbClr val="164A4F"/>
                </a:solidFill>
                <a:latin typeface="Carlito"/>
                <a:cs typeface="Carlito"/>
              </a:rPr>
              <a:t>is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designated </a:t>
            </a:r>
            <a:r>
              <a:rPr sz="2100" dirty="0">
                <a:solidFill>
                  <a:srgbClr val="164A4F"/>
                </a:solidFill>
                <a:latin typeface="Carlito"/>
                <a:cs typeface="Carlito"/>
              </a:rPr>
              <a:t>as a </a:t>
            </a:r>
            <a:r>
              <a:rPr sz="2100" spc="-55" dirty="0">
                <a:solidFill>
                  <a:srgbClr val="164A4F"/>
                </a:solidFill>
                <a:latin typeface="Carlito"/>
                <a:cs typeface="Carlito"/>
              </a:rPr>
              <a:t>JPA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entity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by </a:t>
            </a:r>
            <a:r>
              <a:rPr sz="2100" spc="-15" dirty="0">
                <a:solidFill>
                  <a:srgbClr val="164A4F"/>
                </a:solidFill>
                <a:latin typeface="Carlito"/>
                <a:cs typeface="Carlito"/>
              </a:rPr>
              <a:t>decorating </a:t>
            </a:r>
            <a:r>
              <a:rPr sz="2100" dirty="0">
                <a:solidFill>
                  <a:srgbClr val="164A4F"/>
                </a:solidFill>
                <a:latin typeface="Carlito"/>
                <a:cs typeface="Carlito"/>
              </a:rPr>
              <a:t>it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with </a:t>
            </a:r>
            <a:r>
              <a:rPr sz="210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100" spc="-10" dirty="0">
                <a:solidFill>
                  <a:srgbClr val="164A4F"/>
                </a:solidFill>
                <a:latin typeface="Carlito"/>
                <a:cs typeface="Carlito"/>
              </a:rPr>
              <a:t>@Entity</a:t>
            </a:r>
            <a:r>
              <a:rPr sz="2100" spc="14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164A4F"/>
                </a:solidFill>
                <a:latin typeface="Carlito"/>
                <a:cs typeface="Carlito"/>
              </a:rPr>
              <a:t>annotation.</a:t>
            </a:r>
            <a:endParaRPr sz="2100">
              <a:latin typeface="Carlito"/>
              <a:cs typeface="Carlito"/>
            </a:endParaRPr>
          </a:p>
          <a:p>
            <a:pPr marL="113664">
              <a:lnSpc>
                <a:spcPct val="100000"/>
              </a:lnSpc>
              <a:spcBef>
                <a:spcPts val="475"/>
              </a:spcBef>
            </a:pPr>
            <a:r>
              <a:rPr sz="2100" b="1" i="1" dirty="0">
                <a:latin typeface="Carlito"/>
                <a:cs typeface="Carlito"/>
              </a:rPr>
              <a:t>What </a:t>
            </a:r>
            <a:r>
              <a:rPr sz="2100" b="1" i="1" spc="-10" dirty="0">
                <a:latin typeface="Carlito"/>
                <a:cs typeface="Carlito"/>
              </a:rPr>
              <a:t>differentiates </a:t>
            </a:r>
            <a:r>
              <a:rPr sz="2100" b="1" i="1" dirty="0">
                <a:latin typeface="Carlito"/>
                <a:cs typeface="Carlito"/>
              </a:rPr>
              <a:t>a </a:t>
            </a:r>
            <a:r>
              <a:rPr sz="2100" b="1" i="1" spc="-45" dirty="0">
                <a:latin typeface="Carlito"/>
                <a:cs typeface="Carlito"/>
              </a:rPr>
              <a:t>JPA </a:t>
            </a:r>
            <a:r>
              <a:rPr sz="2100" b="1" i="1" spc="-5" dirty="0">
                <a:latin typeface="Carlito"/>
                <a:cs typeface="Carlito"/>
              </a:rPr>
              <a:t>entity from other Java objects </a:t>
            </a:r>
            <a:r>
              <a:rPr sz="2100" b="1" i="1" dirty="0">
                <a:latin typeface="Carlito"/>
                <a:cs typeface="Carlito"/>
              </a:rPr>
              <a:t>are a </a:t>
            </a:r>
            <a:r>
              <a:rPr sz="2100" b="1" i="1" spc="-15" dirty="0">
                <a:latin typeface="Carlito"/>
                <a:cs typeface="Carlito"/>
              </a:rPr>
              <a:t>few </a:t>
            </a:r>
            <a:r>
              <a:rPr sz="2100" b="1" i="1" spc="-10" dirty="0">
                <a:latin typeface="Carlito"/>
                <a:cs typeface="Carlito"/>
              </a:rPr>
              <a:t>JPA-specific</a:t>
            </a:r>
            <a:r>
              <a:rPr sz="2100" b="1" i="1" spc="125" dirty="0">
                <a:latin typeface="Carlito"/>
                <a:cs typeface="Carlito"/>
              </a:rPr>
              <a:t> </a:t>
            </a:r>
            <a:r>
              <a:rPr sz="2100" b="1" i="1" spc="-5" dirty="0">
                <a:latin typeface="Carlito"/>
                <a:cs typeface="Carlito"/>
              </a:rPr>
              <a:t>annotations.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rlito"/>
              <a:cs typeface="Carlito"/>
            </a:endParaRPr>
          </a:p>
          <a:p>
            <a:pPr marL="456565" marR="67945" lvl="1" indent="-34290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@Entity </a:t>
            </a:r>
            <a:r>
              <a:rPr sz="2100" spc="-5" dirty="0">
                <a:latin typeface="Carlito"/>
                <a:cs typeface="Carlito"/>
              </a:rPr>
              <a:t>annotation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used </a:t>
            </a:r>
            <a:r>
              <a:rPr sz="2100" spc="-10" dirty="0">
                <a:latin typeface="Carlito"/>
                <a:cs typeface="Carlito"/>
              </a:rPr>
              <a:t>to indicate that </a:t>
            </a:r>
            <a:r>
              <a:rPr sz="2100" spc="-5" dirty="0">
                <a:latin typeface="Carlito"/>
                <a:cs typeface="Carlito"/>
              </a:rPr>
              <a:t>our class </a:t>
            </a:r>
            <a:r>
              <a:rPr sz="2100" dirty="0">
                <a:latin typeface="Carlito"/>
                <a:cs typeface="Carlito"/>
              </a:rPr>
              <a:t>is a </a:t>
            </a:r>
            <a:r>
              <a:rPr sz="2100" spc="-55" dirty="0">
                <a:latin typeface="Carlito"/>
                <a:cs typeface="Carlito"/>
              </a:rPr>
              <a:t>JPA </a:t>
            </a:r>
            <a:r>
              <a:rPr sz="2100" spc="-25" dirty="0">
                <a:latin typeface="Carlito"/>
                <a:cs typeface="Carlito"/>
              </a:rPr>
              <a:t>entity. </a:t>
            </a:r>
            <a:r>
              <a:rPr sz="2100" spc="-15" dirty="0">
                <a:latin typeface="Carlito"/>
                <a:cs typeface="Carlito"/>
              </a:rPr>
              <a:t>Any </a:t>
            </a:r>
            <a:r>
              <a:rPr sz="2100" spc="-5" dirty="0">
                <a:latin typeface="Carlito"/>
                <a:cs typeface="Carlito"/>
              </a:rPr>
              <a:t>object </a:t>
            </a:r>
            <a:r>
              <a:rPr sz="2100" spc="-15" dirty="0">
                <a:latin typeface="Carlito"/>
                <a:cs typeface="Carlito"/>
              </a:rPr>
              <a:t>we want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15" dirty="0">
                <a:latin typeface="Carlito"/>
                <a:cs typeface="Carlito"/>
              </a:rPr>
              <a:t>persist </a:t>
            </a:r>
            <a:r>
              <a:rPr sz="2100" spc="-10" dirty="0">
                <a:latin typeface="Carlito"/>
                <a:cs typeface="Carlito"/>
              </a:rPr>
              <a:t>to 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database </a:t>
            </a:r>
            <a:r>
              <a:rPr sz="2100" dirty="0">
                <a:latin typeface="Carlito"/>
                <a:cs typeface="Carlito"/>
              </a:rPr>
              <a:t>via </a:t>
            </a:r>
            <a:r>
              <a:rPr sz="2100" spc="-55" dirty="0">
                <a:latin typeface="Carlito"/>
                <a:cs typeface="Carlito"/>
              </a:rPr>
              <a:t>JPA </a:t>
            </a:r>
            <a:r>
              <a:rPr sz="2100" spc="-10" dirty="0">
                <a:latin typeface="Carlito"/>
                <a:cs typeface="Carlito"/>
              </a:rPr>
              <a:t>must </a:t>
            </a:r>
            <a:r>
              <a:rPr sz="2100" spc="-5" dirty="0">
                <a:latin typeface="Carlito"/>
                <a:cs typeface="Carlito"/>
              </a:rPr>
              <a:t>be </a:t>
            </a:r>
            <a:r>
              <a:rPr sz="2100" spc="-10" dirty="0">
                <a:latin typeface="Carlito"/>
                <a:cs typeface="Carlito"/>
              </a:rPr>
              <a:t>annotated </a:t>
            </a:r>
            <a:r>
              <a:rPr sz="2100" dirty="0">
                <a:latin typeface="Carlito"/>
                <a:cs typeface="Carlito"/>
              </a:rPr>
              <a:t>with this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annotation.</a:t>
            </a:r>
            <a:endParaRPr sz="2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050">
              <a:latin typeface="Carlito"/>
              <a:cs typeface="Carlito"/>
            </a:endParaRPr>
          </a:p>
          <a:p>
            <a:pPr marL="456565" marR="25400" lvl="1" indent="-34290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100" spc="-5" dirty="0">
                <a:latin typeface="Carlito"/>
                <a:cs typeface="Carlito"/>
              </a:rPr>
              <a:t>The @Id annotation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used </a:t>
            </a:r>
            <a:r>
              <a:rPr sz="2100" spc="-10" dirty="0">
                <a:latin typeface="Carlito"/>
                <a:cs typeface="Carlito"/>
              </a:rPr>
              <a:t>to indicate </a:t>
            </a:r>
            <a:r>
              <a:rPr sz="2100" spc="-5" dirty="0">
                <a:latin typeface="Carlito"/>
                <a:cs typeface="Carlito"/>
              </a:rPr>
              <a:t>what field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our </a:t>
            </a:r>
            <a:r>
              <a:rPr sz="2100" spc="-55" dirty="0">
                <a:latin typeface="Carlito"/>
                <a:cs typeface="Carlito"/>
              </a:rPr>
              <a:t>JPA </a:t>
            </a:r>
            <a:r>
              <a:rPr sz="2100" spc="-5" dirty="0">
                <a:latin typeface="Carlito"/>
                <a:cs typeface="Carlito"/>
              </a:rPr>
              <a:t>entity </a:t>
            </a:r>
            <a:r>
              <a:rPr sz="2100" dirty="0">
                <a:latin typeface="Carlito"/>
                <a:cs typeface="Carlito"/>
              </a:rPr>
              <a:t>is its </a:t>
            </a:r>
            <a:r>
              <a:rPr sz="2100" spc="-5" dirty="0">
                <a:latin typeface="Carlito"/>
                <a:cs typeface="Carlito"/>
              </a:rPr>
              <a:t>primary </a:t>
            </a:r>
            <a:r>
              <a:rPr sz="2100" spc="-60" dirty="0">
                <a:latin typeface="Carlito"/>
                <a:cs typeface="Carlito"/>
              </a:rPr>
              <a:t>key. </a:t>
            </a:r>
            <a:r>
              <a:rPr sz="2100" spc="-5" dirty="0">
                <a:latin typeface="Carlito"/>
                <a:cs typeface="Carlito"/>
              </a:rPr>
              <a:t>The primary </a:t>
            </a:r>
            <a:r>
              <a:rPr sz="2100" spc="-30" dirty="0">
                <a:latin typeface="Carlito"/>
                <a:cs typeface="Carlito"/>
              </a:rPr>
              <a:t>key </a:t>
            </a:r>
            <a:r>
              <a:rPr sz="2100" dirty="0">
                <a:latin typeface="Carlito"/>
                <a:cs typeface="Carlito"/>
              </a:rPr>
              <a:t>is a  </a:t>
            </a:r>
            <a:r>
              <a:rPr sz="2100" spc="-5" dirty="0">
                <a:latin typeface="Carlito"/>
                <a:cs typeface="Carlito"/>
              </a:rPr>
              <a:t>unique </a:t>
            </a:r>
            <a:r>
              <a:rPr sz="2100" spc="-10" dirty="0">
                <a:latin typeface="Carlito"/>
                <a:cs typeface="Carlito"/>
              </a:rPr>
              <a:t>identifier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5" dirty="0">
                <a:latin typeface="Carlito"/>
                <a:cs typeface="Carlito"/>
              </a:rPr>
              <a:t>our </a:t>
            </a:r>
            <a:r>
              <a:rPr sz="2100" spc="-25" dirty="0">
                <a:latin typeface="Carlito"/>
                <a:cs typeface="Carlito"/>
              </a:rPr>
              <a:t>entity. </a:t>
            </a:r>
            <a:r>
              <a:rPr sz="2100" dirty="0">
                <a:latin typeface="Carlito"/>
                <a:cs typeface="Carlito"/>
              </a:rPr>
              <a:t>No </a:t>
            </a:r>
            <a:r>
              <a:rPr sz="2100" spc="-10" dirty="0">
                <a:latin typeface="Carlito"/>
                <a:cs typeface="Carlito"/>
              </a:rPr>
              <a:t>two </a:t>
            </a:r>
            <a:r>
              <a:rPr sz="2100" spc="-5" dirty="0">
                <a:latin typeface="Carlito"/>
                <a:cs typeface="Carlito"/>
              </a:rPr>
              <a:t>entity </a:t>
            </a:r>
            <a:r>
              <a:rPr sz="2100" spc="-10" dirty="0">
                <a:latin typeface="Carlito"/>
                <a:cs typeface="Carlito"/>
              </a:rPr>
              <a:t>instances </a:t>
            </a:r>
            <a:r>
              <a:rPr sz="2100" spc="-15" dirty="0">
                <a:latin typeface="Carlito"/>
                <a:cs typeface="Carlito"/>
              </a:rPr>
              <a:t>may </a:t>
            </a:r>
            <a:r>
              <a:rPr sz="2100" spc="-20" dirty="0">
                <a:latin typeface="Carlito"/>
                <a:cs typeface="Carlito"/>
              </a:rPr>
              <a:t>have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same </a:t>
            </a:r>
            <a:r>
              <a:rPr sz="2100" spc="-10" dirty="0">
                <a:latin typeface="Carlito"/>
                <a:cs typeface="Carlito"/>
              </a:rPr>
              <a:t>value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their primary </a:t>
            </a:r>
            <a:r>
              <a:rPr sz="2100" spc="-30" dirty="0">
                <a:latin typeface="Carlito"/>
                <a:cs typeface="Carlito"/>
              </a:rPr>
              <a:t>key  </a:t>
            </a:r>
            <a:r>
              <a:rPr sz="2100" spc="-5" dirty="0">
                <a:latin typeface="Carlito"/>
                <a:cs typeface="Carlito"/>
              </a:rPr>
              <a:t>field.</a:t>
            </a:r>
            <a:endParaRPr sz="2100">
              <a:latin typeface="Carlito"/>
              <a:cs typeface="Carlito"/>
            </a:endParaRPr>
          </a:p>
          <a:p>
            <a:pPr marL="456565" lvl="1" indent="-34353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100" spc="-5" dirty="0">
                <a:latin typeface="Carlito"/>
                <a:cs typeface="Carlito"/>
              </a:rPr>
              <a:t>This annotation can be </a:t>
            </a:r>
            <a:r>
              <a:rPr sz="2100" dirty="0">
                <a:latin typeface="Carlito"/>
                <a:cs typeface="Carlito"/>
              </a:rPr>
              <a:t>placed </a:t>
            </a:r>
            <a:r>
              <a:rPr sz="2100" spc="-10" dirty="0">
                <a:latin typeface="Carlito"/>
                <a:cs typeface="Carlito"/>
              </a:rPr>
              <a:t>just above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getter </a:t>
            </a:r>
            <a:r>
              <a:rPr sz="2100" spc="-5" dirty="0">
                <a:latin typeface="Carlito"/>
                <a:cs typeface="Carlito"/>
              </a:rPr>
              <a:t>method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primary </a:t>
            </a:r>
            <a:r>
              <a:rPr sz="2100" spc="-30" dirty="0">
                <a:latin typeface="Carlito"/>
                <a:cs typeface="Carlito"/>
              </a:rPr>
              <a:t>key</a:t>
            </a:r>
            <a:r>
              <a:rPr sz="2100" spc="5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class.</a:t>
            </a:r>
            <a:endParaRPr sz="2100">
              <a:latin typeface="Carlito"/>
              <a:cs typeface="Carlito"/>
            </a:endParaRPr>
          </a:p>
          <a:p>
            <a:pPr marL="94615" marR="5080">
              <a:lnSpc>
                <a:spcPct val="100000"/>
              </a:lnSpc>
              <a:spcBef>
                <a:spcPts val="1015"/>
              </a:spcBef>
              <a:tabLst>
                <a:tab pos="2695575" algn="l"/>
              </a:tabLst>
            </a:pPr>
            <a:r>
              <a:rPr sz="2000" dirty="0">
                <a:latin typeface="Times New Roman"/>
                <a:cs typeface="Times New Roman"/>
              </a:rPr>
              <a:t>The @Entity and the @Id annotations are the bare </a:t>
            </a:r>
            <a:r>
              <a:rPr sz="2000" spc="-10" dirty="0">
                <a:latin typeface="Times New Roman"/>
                <a:cs typeface="Times New Roman"/>
              </a:rPr>
              <a:t>minimum </a:t>
            </a:r>
            <a:r>
              <a:rPr sz="2000" dirty="0">
                <a:latin typeface="Times New Roman"/>
                <a:cs typeface="Times New Roman"/>
              </a:rPr>
              <a:t>two annotations that a </a:t>
            </a:r>
            <a:r>
              <a:rPr sz="2000" spc="-5" dirty="0">
                <a:latin typeface="Times New Roman"/>
                <a:cs typeface="Times New Roman"/>
              </a:rPr>
              <a:t>class </a:t>
            </a:r>
            <a:r>
              <a:rPr sz="2000" dirty="0">
                <a:latin typeface="Times New Roman"/>
                <a:cs typeface="Times New Roman"/>
              </a:rPr>
              <a:t>needs in order to be  considered 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JPA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entity.	</a:t>
            </a:r>
            <a:r>
              <a:rPr sz="2000" spc="-60" dirty="0">
                <a:latin typeface="Times New Roman"/>
                <a:cs typeface="Times New Roman"/>
              </a:rPr>
              <a:t>JPA </a:t>
            </a:r>
            <a:r>
              <a:rPr sz="2000" dirty="0">
                <a:latin typeface="Times New Roman"/>
                <a:cs typeface="Times New Roman"/>
              </a:rPr>
              <a:t>allows </a:t>
            </a:r>
            <a:r>
              <a:rPr sz="2000" spc="-5" dirty="0">
                <a:latin typeface="Times New Roman"/>
                <a:cs typeface="Times New Roman"/>
              </a:rPr>
              <a:t>primary </a:t>
            </a:r>
            <a:r>
              <a:rPr sz="2000" dirty="0">
                <a:latin typeface="Times New Roman"/>
                <a:cs typeface="Times New Roman"/>
              </a:rPr>
              <a:t>keys to be </a:t>
            </a:r>
            <a:r>
              <a:rPr sz="2000" spc="-5" dirty="0">
                <a:latin typeface="Times New Roman"/>
                <a:cs typeface="Times New Roman"/>
              </a:rPr>
              <a:t>automatically </a:t>
            </a:r>
            <a:r>
              <a:rPr sz="2000" dirty="0">
                <a:latin typeface="Times New Roman"/>
                <a:cs typeface="Times New Roman"/>
              </a:rPr>
              <a:t>generated. In order to </a:t>
            </a:r>
            <a:r>
              <a:rPr sz="2000" spc="-5" dirty="0">
                <a:latin typeface="Times New Roman"/>
                <a:cs typeface="Times New Roman"/>
              </a:rPr>
              <a:t>take </a:t>
            </a:r>
            <a:r>
              <a:rPr sz="2000" dirty="0">
                <a:latin typeface="Times New Roman"/>
                <a:cs typeface="Times New Roman"/>
              </a:rPr>
              <a:t>advantage of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 </a:t>
            </a:r>
            <a:r>
              <a:rPr sz="2000" spc="-10" dirty="0">
                <a:latin typeface="Times New Roman"/>
                <a:cs typeface="Times New Roman"/>
              </a:rPr>
              <a:t>functionality,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15" dirty="0">
                <a:latin typeface="Times New Roman"/>
                <a:cs typeface="Times New Roman"/>
              </a:rPr>
              <a:t>@GeneratedValue </a:t>
            </a:r>
            <a:r>
              <a:rPr sz="2000" dirty="0">
                <a:latin typeface="Times New Roman"/>
                <a:cs typeface="Times New Roman"/>
              </a:rPr>
              <a:t>annotation can be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715010"/>
          </a:xfrm>
          <a:custGeom>
            <a:avLst/>
            <a:gdLst/>
            <a:ahLst/>
            <a:cxnLst/>
            <a:rect l="l" t="t" r="r" b="b"/>
            <a:pathLst>
              <a:path w="12189460" h="715010">
                <a:moveTo>
                  <a:pt x="12188952" y="0"/>
                </a:moveTo>
                <a:lnTo>
                  <a:pt x="0" y="0"/>
                </a:lnTo>
                <a:lnTo>
                  <a:pt x="0" y="714755"/>
                </a:lnTo>
                <a:lnTo>
                  <a:pt x="12188952" y="714755"/>
                </a:lnTo>
                <a:lnTo>
                  <a:pt x="12188952" y="0"/>
                </a:lnTo>
                <a:close/>
              </a:path>
            </a:pathLst>
          </a:custGeom>
          <a:solidFill>
            <a:srgbClr val="2A6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5321" y="95250"/>
            <a:ext cx="933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0" dirty="0">
                <a:solidFill>
                  <a:srgbClr val="000000"/>
                </a:solidFill>
                <a:latin typeface="Arial"/>
                <a:cs typeface="Arial"/>
              </a:rPr>
              <a:t>JPA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Annotations Vs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Hibernate</a:t>
            </a:r>
            <a:r>
              <a:rPr sz="3600" b="1" spc="-3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Annotations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14755"/>
            <a:ext cx="12189460" cy="3046730"/>
          </a:xfrm>
          <a:custGeom>
            <a:avLst/>
            <a:gdLst/>
            <a:ahLst/>
            <a:cxnLst/>
            <a:rect l="l" t="t" r="r" b="b"/>
            <a:pathLst>
              <a:path w="12189460" h="3046729">
                <a:moveTo>
                  <a:pt x="12188952" y="0"/>
                </a:moveTo>
                <a:lnTo>
                  <a:pt x="0" y="0"/>
                </a:lnTo>
                <a:lnTo>
                  <a:pt x="0" y="3046476"/>
                </a:lnTo>
                <a:lnTo>
                  <a:pt x="12188952" y="3046476"/>
                </a:lnTo>
                <a:lnTo>
                  <a:pt x="1218895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66615"/>
            <a:ext cx="12189460" cy="1784985"/>
          </a:xfrm>
          <a:custGeom>
            <a:avLst/>
            <a:gdLst/>
            <a:ahLst/>
            <a:cxnLst/>
            <a:rect l="l" t="t" r="r" b="b"/>
            <a:pathLst>
              <a:path w="12189460" h="1784985">
                <a:moveTo>
                  <a:pt x="12188952" y="0"/>
                </a:moveTo>
                <a:lnTo>
                  <a:pt x="0" y="0"/>
                </a:lnTo>
                <a:lnTo>
                  <a:pt x="0" y="1784604"/>
                </a:lnTo>
                <a:lnTo>
                  <a:pt x="12188952" y="1784604"/>
                </a:lnTo>
                <a:lnTo>
                  <a:pt x="12188952" y="0"/>
                </a:lnTo>
                <a:close/>
              </a:path>
            </a:pathLst>
          </a:custGeom>
          <a:solidFill>
            <a:srgbClr val="A6DC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12700" y="699897"/>
            <a:ext cx="12035155" cy="485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Hibernate </a:t>
            </a:r>
            <a:r>
              <a:rPr sz="2200" spc="-5" dirty="0">
                <a:latin typeface="Carlito"/>
                <a:cs typeface="Carlito"/>
              </a:rPr>
              <a:t>is an </a:t>
            </a:r>
            <a:r>
              <a:rPr sz="2200" spc="-10" dirty="0">
                <a:latin typeface="Carlito"/>
                <a:cs typeface="Carlito"/>
              </a:rPr>
              <a:t>implementation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55" dirty="0">
                <a:latin typeface="Carlito"/>
                <a:cs typeface="Carlito"/>
              </a:rPr>
              <a:t>JPA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specification.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</a:pPr>
            <a:r>
              <a:rPr sz="2200" spc="-60" dirty="0">
                <a:latin typeface="Carlito"/>
                <a:cs typeface="Carlito"/>
              </a:rPr>
              <a:t>JPA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15" dirty="0">
                <a:latin typeface="Carlito"/>
                <a:cs typeface="Carlito"/>
              </a:rPr>
              <a:t>standards </a:t>
            </a:r>
            <a:r>
              <a:rPr sz="2200" spc="-10" dirty="0">
                <a:latin typeface="Carlito"/>
                <a:cs typeface="Carlito"/>
              </a:rPr>
              <a:t>specification, </a:t>
            </a:r>
            <a:r>
              <a:rPr sz="2200" spc="-5" dirty="0">
                <a:latin typeface="Carlito"/>
                <a:cs typeface="Carlito"/>
              </a:rPr>
              <a:t>and a </a:t>
            </a: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annotations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interfaces.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10" dirty="0">
                <a:latin typeface="Carlito"/>
                <a:cs typeface="Carlito"/>
              </a:rPr>
              <a:t>need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implementation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60" dirty="0">
                <a:latin typeface="Carlito"/>
                <a:cs typeface="Carlito"/>
              </a:rPr>
              <a:t>JPA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it, and </a:t>
            </a:r>
            <a:r>
              <a:rPr sz="2200" spc="-15" dirty="0">
                <a:latin typeface="Carlito"/>
                <a:cs typeface="Carlito"/>
              </a:rPr>
              <a:t>Hibernate </a:t>
            </a:r>
            <a:r>
              <a:rPr sz="2200" spc="-5" dirty="0">
                <a:latin typeface="Carlito"/>
                <a:cs typeface="Carlito"/>
              </a:rPr>
              <a:t>is one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them. </a:t>
            </a:r>
            <a:r>
              <a:rPr sz="2200" spc="-10" dirty="0">
                <a:latin typeface="Carlito"/>
                <a:cs typeface="Carlito"/>
              </a:rPr>
              <a:t>Just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JDBC,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10" dirty="0">
                <a:latin typeface="Carlito"/>
                <a:cs typeface="Carlito"/>
              </a:rPr>
              <a:t>need 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database </a:t>
            </a:r>
            <a:r>
              <a:rPr sz="2200" spc="-40" dirty="0">
                <a:latin typeface="Carlito"/>
                <a:cs typeface="Carlito"/>
              </a:rPr>
              <a:t>driver.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4191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package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annotation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b="1" i="1" spc="-10" dirty="0">
                <a:latin typeface="Carlito"/>
                <a:cs typeface="Carlito"/>
              </a:rPr>
              <a:t>javax.persistence</a:t>
            </a:r>
            <a:r>
              <a:rPr sz="2200" spc="-10" dirty="0">
                <a:latin typeface="Carlito"/>
                <a:cs typeface="Carlito"/>
              </a:rPr>
              <a:t>, </a:t>
            </a:r>
            <a:r>
              <a:rPr sz="2200" spc="-5" dirty="0">
                <a:latin typeface="Carlito"/>
                <a:cs typeface="Carlito"/>
              </a:rPr>
              <a:t>so </a:t>
            </a:r>
            <a:r>
              <a:rPr sz="2200" spc="-10" dirty="0">
                <a:latin typeface="Carlito"/>
                <a:cs typeface="Carlito"/>
              </a:rPr>
              <a:t>they're </a:t>
            </a:r>
            <a:r>
              <a:rPr sz="2200" spc="-60" dirty="0">
                <a:latin typeface="Carlito"/>
                <a:cs typeface="Carlito"/>
              </a:rPr>
              <a:t>JPA </a:t>
            </a:r>
            <a:r>
              <a:rPr sz="2200" spc="-10" dirty="0">
                <a:latin typeface="Carlito"/>
                <a:cs typeface="Carlito"/>
              </a:rPr>
              <a:t>annotations. </a:t>
            </a:r>
            <a:r>
              <a:rPr sz="2200" spc="-15" dirty="0">
                <a:latin typeface="Carlito"/>
                <a:cs typeface="Carlito"/>
              </a:rPr>
              <a:t>Hibernate </a:t>
            </a:r>
            <a:r>
              <a:rPr sz="2200" spc="-10" dirty="0">
                <a:latin typeface="Carlito"/>
                <a:cs typeface="Carlito"/>
              </a:rPr>
              <a:t>annotations are 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package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b="1" i="1" spc="-5" dirty="0">
                <a:latin typeface="Carlito"/>
                <a:cs typeface="Carlito"/>
              </a:rPr>
              <a:t>org.hibernate.xxx.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</a:pPr>
            <a:r>
              <a:rPr sz="2200" spc="-5" dirty="0">
                <a:solidFill>
                  <a:srgbClr val="164A4F"/>
                </a:solidFill>
                <a:latin typeface="Arial"/>
                <a:cs typeface="Arial"/>
              </a:rPr>
              <a:t>The javax.persistence annotations are a standards specification. The hibernate</a:t>
            </a:r>
            <a:r>
              <a:rPr sz="2200" spc="15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64A4F"/>
                </a:solidFill>
                <a:latin typeface="Arial"/>
                <a:cs typeface="Arial"/>
              </a:rPr>
              <a:t>annotations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2200" spc="-5" dirty="0">
                <a:solidFill>
                  <a:srgbClr val="164A4F"/>
                </a:solidFill>
                <a:latin typeface="Arial"/>
                <a:cs typeface="Arial"/>
              </a:rPr>
              <a:t>represent Hibernate's </a:t>
            </a:r>
            <a:r>
              <a:rPr sz="2200" dirty="0">
                <a:solidFill>
                  <a:srgbClr val="164A4F"/>
                </a:solidFill>
                <a:latin typeface="Arial"/>
                <a:cs typeface="Arial"/>
              </a:rPr>
              <a:t>specific</a:t>
            </a:r>
            <a:r>
              <a:rPr sz="2200" spc="5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64A4F"/>
                </a:solidFill>
                <a:latin typeface="Arial"/>
                <a:cs typeface="Arial"/>
              </a:rPr>
              <a:t>implementation.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2200" spc="-5" dirty="0">
                <a:solidFill>
                  <a:srgbClr val="164A4F"/>
                </a:solidFill>
                <a:latin typeface="Arial"/>
                <a:cs typeface="Arial"/>
              </a:rPr>
              <a:t>They mostly overlap. </a:t>
            </a:r>
            <a:r>
              <a:rPr sz="2200" spc="-20" dirty="0">
                <a:solidFill>
                  <a:srgbClr val="164A4F"/>
                </a:solidFill>
                <a:latin typeface="Arial"/>
                <a:cs typeface="Arial"/>
              </a:rPr>
              <a:t>Generally, </a:t>
            </a:r>
            <a:r>
              <a:rPr sz="2200" spc="-5" dirty="0">
                <a:solidFill>
                  <a:srgbClr val="164A4F"/>
                </a:solidFill>
                <a:latin typeface="Arial"/>
                <a:cs typeface="Arial"/>
              </a:rPr>
              <a:t>use the javax.persistence annotations whenever</a:t>
            </a:r>
            <a:r>
              <a:rPr sz="2200" spc="2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64A4F"/>
                </a:solidFill>
                <a:latin typeface="Arial"/>
                <a:cs typeface="Arial"/>
              </a:rPr>
              <a:t>possible.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1557527"/>
            <a:ext cx="11962130" cy="2799715"/>
          </a:xfrm>
          <a:custGeom>
            <a:avLst/>
            <a:gdLst/>
            <a:ahLst/>
            <a:cxnLst/>
            <a:rect l="l" t="t" r="r" b="b"/>
            <a:pathLst>
              <a:path w="11962130" h="2799715">
                <a:moveTo>
                  <a:pt x="11961876" y="0"/>
                </a:moveTo>
                <a:lnTo>
                  <a:pt x="0" y="0"/>
                </a:lnTo>
                <a:lnTo>
                  <a:pt x="0" y="2799588"/>
                </a:lnTo>
                <a:lnTo>
                  <a:pt x="11961876" y="2799588"/>
                </a:lnTo>
                <a:lnTo>
                  <a:pt x="11961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430" y="1573529"/>
            <a:ext cx="1144841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0" dirty="0">
                <a:solidFill>
                  <a:srgbClr val="164A4F"/>
                </a:solidFill>
                <a:latin typeface="Carlito"/>
                <a:cs typeface="Carlito"/>
              </a:rPr>
              <a:t>We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place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them either on the </a:t>
            </a:r>
            <a:r>
              <a:rPr sz="2200" i="1" spc="-10" dirty="0">
                <a:solidFill>
                  <a:srgbClr val="164A4F"/>
                </a:solidFill>
                <a:latin typeface="Carlito"/>
                <a:cs typeface="Carlito"/>
              </a:rPr>
              <a:t>field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or on the </a:t>
            </a:r>
            <a:r>
              <a:rPr sz="2200" i="1" spc="-20" dirty="0">
                <a:solidFill>
                  <a:srgbClr val="164A4F"/>
                </a:solidFill>
                <a:latin typeface="Carlito"/>
                <a:cs typeface="Carlito"/>
              </a:rPr>
              <a:t>getter</a:t>
            </a:r>
            <a:r>
              <a:rPr sz="2200" i="1" spc="20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i="1" spc="-10" dirty="0">
                <a:solidFill>
                  <a:srgbClr val="164A4F"/>
                </a:solidFill>
                <a:latin typeface="Carlito"/>
                <a:cs typeface="Carlito"/>
              </a:rPr>
              <a:t>method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The EJB3 spec requires that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we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declare annotations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on the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element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type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that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will be accessed, i.e.  the </a:t>
            </a:r>
            <a:r>
              <a:rPr sz="2200" spc="-25" dirty="0">
                <a:solidFill>
                  <a:srgbClr val="164A4F"/>
                </a:solidFill>
                <a:latin typeface="Carlito"/>
                <a:cs typeface="Carlito"/>
              </a:rPr>
              <a:t>getter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method</a:t>
            </a:r>
            <a:r>
              <a:rPr sz="2200" spc="8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i="1" spc="-10" dirty="0">
                <a:solidFill>
                  <a:srgbClr val="164A4F"/>
                </a:solidFill>
                <a:latin typeface="Carlito"/>
                <a:cs typeface="Carlito"/>
              </a:rPr>
              <a:t>Mixing </a:t>
            </a:r>
            <a:r>
              <a:rPr sz="2200" b="1" i="1" spc="-5" dirty="0">
                <a:solidFill>
                  <a:srgbClr val="164A4F"/>
                </a:solidFill>
                <a:latin typeface="Carlito"/>
                <a:cs typeface="Carlito"/>
              </a:rPr>
              <a:t>annotations in both </a:t>
            </a:r>
            <a:r>
              <a:rPr sz="2200" b="1" i="1" spc="-10" dirty="0">
                <a:solidFill>
                  <a:srgbClr val="164A4F"/>
                </a:solidFill>
                <a:latin typeface="Carlito"/>
                <a:cs typeface="Carlito"/>
              </a:rPr>
              <a:t>fields </a:t>
            </a:r>
            <a:r>
              <a:rPr sz="2200" b="1" i="1" spc="-5" dirty="0">
                <a:solidFill>
                  <a:srgbClr val="164A4F"/>
                </a:solidFill>
                <a:latin typeface="Carlito"/>
                <a:cs typeface="Carlito"/>
              </a:rPr>
              <a:t>and methods should be</a:t>
            </a:r>
            <a:r>
              <a:rPr sz="2200" b="1" i="1" spc="5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b="1" i="1" spc="-5" dirty="0">
                <a:solidFill>
                  <a:srgbClr val="164A4F"/>
                </a:solidFill>
                <a:latin typeface="Carlito"/>
                <a:cs typeface="Carlito"/>
              </a:rPr>
              <a:t>avoided.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Hibernate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will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guess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 access type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from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position </a:t>
            </a:r>
            <a:r>
              <a:rPr sz="2200" dirty="0">
                <a:solidFill>
                  <a:srgbClr val="164A4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@Id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or</a:t>
            </a:r>
            <a:r>
              <a:rPr sz="2200" spc="16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@EmbeddedId.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89460" cy="585470"/>
          </a:xfrm>
          <a:custGeom>
            <a:avLst/>
            <a:gdLst/>
            <a:ahLst/>
            <a:cxnLst/>
            <a:rect l="l" t="t" r="r" b="b"/>
            <a:pathLst>
              <a:path w="12189460" h="585470">
                <a:moveTo>
                  <a:pt x="12188952" y="0"/>
                </a:moveTo>
                <a:lnTo>
                  <a:pt x="0" y="0"/>
                </a:lnTo>
                <a:lnTo>
                  <a:pt x="0" y="585215"/>
                </a:lnTo>
                <a:lnTo>
                  <a:pt x="12188952" y="585215"/>
                </a:lnTo>
                <a:lnTo>
                  <a:pt x="12188952" y="0"/>
                </a:lnTo>
                <a:close/>
              </a:path>
            </a:pathLst>
          </a:custGeom>
          <a:solidFill>
            <a:srgbClr val="79C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8197" y="20523"/>
            <a:ext cx="7513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Where to place hibernate</a:t>
            </a:r>
            <a:r>
              <a:rPr b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annotations?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6385559"/>
            <a:ext cx="303530" cy="472440"/>
          </a:xfrm>
          <a:custGeom>
            <a:avLst/>
            <a:gdLst/>
            <a:ahLst/>
            <a:cxnLst/>
            <a:rect l="l" t="t" r="r" b="b"/>
            <a:pathLst>
              <a:path w="303529" h="472440">
                <a:moveTo>
                  <a:pt x="0" y="472439"/>
                </a:moveTo>
                <a:lnTo>
                  <a:pt x="303275" y="472439"/>
                </a:lnTo>
                <a:lnTo>
                  <a:pt x="30327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9460" cy="685800"/>
          </a:xfrm>
          <a:custGeom>
            <a:avLst/>
            <a:gdLst/>
            <a:ahLst/>
            <a:cxnLst/>
            <a:rect l="l" t="t" r="r" b="b"/>
            <a:pathLst>
              <a:path w="12189460" h="685800">
                <a:moveTo>
                  <a:pt x="12188952" y="0"/>
                </a:moveTo>
                <a:lnTo>
                  <a:pt x="0" y="0"/>
                </a:lnTo>
                <a:lnTo>
                  <a:pt x="0" y="609600"/>
                </a:lnTo>
                <a:lnTo>
                  <a:pt x="0" y="685800"/>
                </a:lnTo>
                <a:lnTo>
                  <a:pt x="6170676" y="685800"/>
                </a:lnTo>
                <a:lnTo>
                  <a:pt x="6170676" y="609600"/>
                </a:lnTo>
                <a:lnTo>
                  <a:pt x="12188952" y="6096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358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7394" y="66243"/>
            <a:ext cx="10093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Customer.java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Annotations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before</a:t>
            </a:r>
            <a:r>
              <a:rPr sz="3600" b="1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properties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8083" y="6433106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5867400" cy="6248400"/>
          </a:xfrm>
          <a:custGeom>
            <a:avLst/>
            <a:gdLst/>
            <a:ahLst/>
            <a:cxnLst/>
            <a:rect l="l" t="t" r="r" b="b"/>
            <a:pathLst>
              <a:path w="5867400" h="6248400">
                <a:moveTo>
                  <a:pt x="5867400" y="0"/>
                </a:moveTo>
                <a:lnTo>
                  <a:pt x="0" y="0"/>
                </a:lnTo>
                <a:lnTo>
                  <a:pt x="0" y="6248396"/>
                </a:lnTo>
                <a:lnTo>
                  <a:pt x="5867400" y="6248396"/>
                </a:lnTo>
                <a:lnTo>
                  <a:pt x="586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38302"/>
            <a:ext cx="3557270" cy="6137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58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package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org.asr.hibernate;  </a:t>
            </a:r>
            <a:r>
              <a:rPr sz="1400" b="1" spc="-5" dirty="0">
                <a:solidFill>
                  <a:srgbClr val="164A4F"/>
                </a:solidFill>
                <a:latin typeface="Arial"/>
                <a:cs typeface="Arial"/>
              </a:rPr>
              <a:t>import javax.persistence.Column;  import</a:t>
            </a:r>
            <a:r>
              <a:rPr sz="1400" b="1" spc="-3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64A4F"/>
                </a:solidFill>
                <a:latin typeface="Arial"/>
                <a:cs typeface="Arial"/>
              </a:rPr>
              <a:t>javax.persistence.Entity;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80"/>
              </a:lnSpc>
              <a:spcBef>
                <a:spcPts val="50"/>
              </a:spcBef>
            </a:pPr>
            <a:r>
              <a:rPr sz="1400" b="1" spc="-5" dirty="0">
                <a:solidFill>
                  <a:srgbClr val="164A4F"/>
                </a:solidFill>
                <a:latin typeface="Arial"/>
                <a:cs typeface="Arial"/>
              </a:rPr>
              <a:t>import </a:t>
            </a:r>
            <a:r>
              <a:rPr sz="1400" b="1" spc="-10" dirty="0">
                <a:solidFill>
                  <a:srgbClr val="164A4F"/>
                </a:solidFill>
                <a:latin typeface="Arial"/>
                <a:cs typeface="Arial"/>
              </a:rPr>
              <a:t>javax.persistence.GeneratedValue;  </a:t>
            </a:r>
            <a:r>
              <a:rPr sz="1400" b="1" spc="-5" dirty="0">
                <a:solidFill>
                  <a:srgbClr val="164A4F"/>
                </a:solidFill>
                <a:latin typeface="Arial"/>
                <a:cs typeface="Arial"/>
              </a:rPr>
              <a:t>import</a:t>
            </a:r>
            <a:r>
              <a:rPr sz="1400" b="1" spc="-2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64A4F"/>
                </a:solidFill>
                <a:latin typeface="Arial"/>
                <a:cs typeface="Arial"/>
              </a:rPr>
              <a:t>javax.persistence.Id;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25"/>
              </a:lnSpc>
            </a:pPr>
            <a:r>
              <a:rPr sz="1400" b="1" dirty="0">
                <a:solidFill>
                  <a:srgbClr val="164A4F"/>
                </a:solidFill>
                <a:latin typeface="Arial"/>
                <a:cs typeface="Arial"/>
              </a:rPr>
              <a:t>import</a:t>
            </a:r>
            <a:r>
              <a:rPr sz="1400" b="1" spc="-2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64A4F"/>
                </a:solidFill>
                <a:latin typeface="Arial"/>
                <a:cs typeface="Arial"/>
              </a:rPr>
              <a:t>javax.persistence.Table;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@Entity</a:t>
            </a:r>
            <a:endParaRPr sz="1600">
              <a:latin typeface="Arial"/>
              <a:cs typeface="Arial"/>
            </a:endParaRPr>
          </a:p>
          <a:p>
            <a:pPr marL="12700" marR="877569">
              <a:lnSpc>
                <a:spcPct val="100000"/>
              </a:lnSpc>
            </a:pPr>
            <a:r>
              <a:rPr sz="1600" b="1" spc="-15" dirty="0">
                <a:solidFill>
                  <a:srgbClr val="C00000"/>
                </a:solidFill>
                <a:latin typeface="Arial"/>
                <a:cs typeface="Arial"/>
              </a:rPr>
              <a:t>@Table(name=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"customer") 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class Customer { 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@Id</a:t>
            </a:r>
            <a:endParaRPr sz="1600">
              <a:latin typeface="Arial"/>
              <a:cs typeface="Arial"/>
            </a:endParaRPr>
          </a:p>
          <a:p>
            <a:pPr marL="12700" marR="69215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@GeneratedValue 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@Column(name= "id") 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private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int id; 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@Column(name="firstname") 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private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String firstName; 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@Column(name="lastname") 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private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String lastName; 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@Column(name="balance</a:t>
            </a: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") 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private double</a:t>
            </a:r>
            <a:r>
              <a:rPr sz="1600" b="1" spc="7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balance;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1933575">
              <a:lnSpc>
                <a:spcPct val="100000"/>
              </a:lnSpc>
            </a:pPr>
            <a:r>
              <a:rPr sz="15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500" b="1" dirty="0">
                <a:solidFill>
                  <a:srgbClr val="164A4F"/>
                </a:solidFill>
                <a:latin typeface="Arial"/>
                <a:cs typeface="Arial"/>
              </a:rPr>
              <a:t>int getId()</a:t>
            </a:r>
            <a:r>
              <a:rPr sz="1500" b="1" spc="-12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164A4F"/>
                </a:solidFill>
                <a:latin typeface="Arial"/>
                <a:cs typeface="Arial"/>
              </a:rPr>
              <a:t>{  </a:t>
            </a:r>
            <a:r>
              <a:rPr sz="1500" b="1" dirty="0">
                <a:solidFill>
                  <a:srgbClr val="164A4F"/>
                </a:solidFill>
                <a:latin typeface="Arial"/>
                <a:cs typeface="Arial"/>
              </a:rPr>
              <a:t>return</a:t>
            </a:r>
            <a:r>
              <a:rPr sz="1500" b="1" spc="-2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64A4F"/>
                </a:solidFill>
                <a:latin typeface="Arial"/>
                <a:cs typeface="Arial"/>
              </a:rPr>
              <a:t>id;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 marR="1331595">
              <a:lnSpc>
                <a:spcPct val="100000"/>
              </a:lnSpc>
            </a:pPr>
            <a:r>
              <a:rPr sz="15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500" b="1" spc="-10" dirty="0">
                <a:solidFill>
                  <a:srgbClr val="164A4F"/>
                </a:solidFill>
                <a:latin typeface="Arial"/>
                <a:cs typeface="Arial"/>
              </a:rPr>
              <a:t>void </a:t>
            </a:r>
            <a:r>
              <a:rPr sz="1500" b="1" dirty="0">
                <a:solidFill>
                  <a:srgbClr val="164A4F"/>
                </a:solidFill>
                <a:latin typeface="Arial"/>
                <a:cs typeface="Arial"/>
              </a:rPr>
              <a:t>setId(int id)</a:t>
            </a:r>
            <a:r>
              <a:rPr sz="1500" b="1" spc="-10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164A4F"/>
                </a:solidFill>
                <a:latin typeface="Arial"/>
                <a:cs typeface="Arial"/>
              </a:rPr>
              <a:t>{  </a:t>
            </a:r>
            <a:r>
              <a:rPr sz="1500" b="1" dirty="0">
                <a:solidFill>
                  <a:srgbClr val="164A4F"/>
                </a:solidFill>
                <a:latin typeface="Arial"/>
                <a:cs typeface="Arial"/>
              </a:rPr>
              <a:t>this.id =</a:t>
            </a:r>
            <a:r>
              <a:rPr sz="1500" b="1" spc="-6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64A4F"/>
                </a:solidFill>
                <a:latin typeface="Arial"/>
                <a:cs typeface="Arial"/>
              </a:rPr>
              <a:t>id;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0676" y="609600"/>
            <a:ext cx="6018530" cy="6248400"/>
          </a:xfrm>
          <a:custGeom>
            <a:avLst/>
            <a:gdLst/>
            <a:ahLst/>
            <a:cxnLst/>
            <a:rect l="l" t="t" r="r" b="b"/>
            <a:pathLst>
              <a:path w="6018530" h="6248400">
                <a:moveTo>
                  <a:pt x="6018276" y="0"/>
                </a:moveTo>
                <a:lnTo>
                  <a:pt x="0" y="0"/>
                </a:lnTo>
                <a:lnTo>
                  <a:pt x="0" y="6248396"/>
                </a:lnTo>
                <a:lnTo>
                  <a:pt x="6018276" y="6248396"/>
                </a:lnTo>
                <a:lnTo>
                  <a:pt x="6018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304" y="638302"/>
            <a:ext cx="5763895" cy="6122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7210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String getFirstName() {  return</a:t>
            </a:r>
            <a:r>
              <a:rPr sz="1600" b="1" spc="1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firstName;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164A4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setFirstName(String firstName)</a:t>
            </a:r>
            <a:r>
              <a:rPr sz="1600" b="1" spc="18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this.firstName =</a:t>
            </a:r>
            <a:r>
              <a:rPr sz="1600" b="1" spc="7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firstName;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289496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String getLastName() {  return</a:t>
            </a:r>
            <a:r>
              <a:rPr sz="1600" b="1" spc="1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lastName;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164A4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setLastName(String lastName)</a:t>
            </a:r>
            <a:r>
              <a:rPr sz="1600" b="1" spc="16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this.lastName =</a:t>
            </a:r>
            <a:r>
              <a:rPr sz="1600" b="1" spc="5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lastName;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3009265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double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getBalance() {  return</a:t>
            </a:r>
            <a:r>
              <a:rPr sz="1600" b="1" spc="1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balance;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164A4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setBalance(double balance)</a:t>
            </a:r>
            <a:r>
              <a:rPr sz="1600" b="1" spc="1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this.balance =</a:t>
            </a:r>
            <a:r>
              <a:rPr sz="1600" b="1" spc="4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balance;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@Override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String toString()</a:t>
            </a:r>
            <a:r>
              <a:rPr sz="1600" b="1" spc="9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return "Customer [id=" + id + ", firstname=" + firstname +</a:t>
            </a:r>
            <a:r>
              <a:rPr sz="1600" b="1" spc="27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",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lastname="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+ lastname + ", balance=" + balance +</a:t>
            </a:r>
            <a:r>
              <a:rPr sz="1600" spc="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"]";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9460" cy="685800"/>
          </a:xfrm>
          <a:custGeom>
            <a:avLst/>
            <a:gdLst/>
            <a:ahLst/>
            <a:cxnLst/>
            <a:rect l="l" t="t" r="r" b="b"/>
            <a:pathLst>
              <a:path w="12189460" h="685800">
                <a:moveTo>
                  <a:pt x="12188952" y="0"/>
                </a:moveTo>
                <a:lnTo>
                  <a:pt x="0" y="0"/>
                </a:lnTo>
                <a:lnTo>
                  <a:pt x="0" y="685800"/>
                </a:lnTo>
                <a:lnTo>
                  <a:pt x="12188952" y="6858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358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689" y="66243"/>
            <a:ext cx="11161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Customer.java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Annotations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before getter</a:t>
            </a:r>
            <a:r>
              <a:rPr sz="3600" b="1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8083" y="6433106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04087"/>
            <a:ext cx="6551930" cy="6154420"/>
          </a:xfrm>
          <a:custGeom>
            <a:avLst/>
            <a:gdLst/>
            <a:ahLst/>
            <a:cxnLst/>
            <a:rect l="l" t="t" r="r" b="b"/>
            <a:pathLst>
              <a:path w="6551930" h="6154420">
                <a:moveTo>
                  <a:pt x="6551676" y="6153909"/>
                </a:moveTo>
                <a:lnTo>
                  <a:pt x="6551676" y="0"/>
                </a:lnTo>
                <a:lnTo>
                  <a:pt x="0" y="0"/>
                </a:lnTo>
                <a:lnTo>
                  <a:pt x="0" y="6153909"/>
                </a:lnTo>
                <a:lnTo>
                  <a:pt x="6551676" y="61539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215" y="732536"/>
            <a:ext cx="25152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@Entity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164A4F"/>
                </a:solidFill>
                <a:latin typeface="Arial"/>
                <a:cs typeface="Arial"/>
              </a:rPr>
              <a:t>@Table(name=</a:t>
            </a:r>
            <a:r>
              <a:rPr sz="160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"customer")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class Customer</a:t>
            </a:r>
            <a:r>
              <a:rPr sz="1600" b="1" spc="2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15" y="1708149"/>
            <a:ext cx="23736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private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int</a:t>
            </a:r>
            <a:r>
              <a:rPr sz="1600" b="1" spc="7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id;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private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String firstname; 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private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String lastname; 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private double</a:t>
            </a:r>
            <a:r>
              <a:rPr sz="1600" b="1" spc="6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balance;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5" y="2927730"/>
            <a:ext cx="239077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29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@Id  </a:t>
            </a:r>
            <a:r>
              <a:rPr sz="1600" spc="-15" dirty="0">
                <a:solidFill>
                  <a:srgbClr val="164A4F"/>
                </a:solidFill>
                <a:latin typeface="Arial"/>
                <a:cs typeface="Arial"/>
              </a:rPr>
              <a:t>@GeneratedValue  </a:t>
            </a: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@Column(name=</a:t>
            </a:r>
            <a:r>
              <a:rPr sz="1600" spc="-2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"id") 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int getId() {  return</a:t>
            </a:r>
            <a:r>
              <a:rPr sz="1600" b="1" spc="1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id;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164A4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setId(int id) {  this.id =</a:t>
            </a:r>
            <a:r>
              <a:rPr sz="1600" b="1" spc="3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id;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15" y="5366765"/>
            <a:ext cx="42551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843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@Column(name="firstname") 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String getFirstname() {  return</a:t>
            </a:r>
            <a:r>
              <a:rPr sz="1600" b="1" spc="1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firstname;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164A4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setFirstname(String firstname)</a:t>
            </a:r>
            <a:r>
              <a:rPr sz="1600" b="1" spc="18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this.firstname =</a:t>
            </a:r>
            <a:r>
              <a:rPr sz="1600" b="1" spc="7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firstname;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2876" y="856487"/>
            <a:ext cx="7465059" cy="6002020"/>
          </a:xfrm>
          <a:custGeom>
            <a:avLst/>
            <a:gdLst/>
            <a:ahLst/>
            <a:cxnLst/>
            <a:rect l="l" t="t" r="r" b="b"/>
            <a:pathLst>
              <a:path w="7465059" h="6002020">
                <a:moveTo>
                  <a:pt x="7464552" y="0"/>
                </a:moveTo>
                <a:lnTo>
                  <a:pt x="0" y="0"/>
                </a:lnTo>
                <a:lnTo>
                  <a:pt x="0" y="6001512"/>
                </a:lnTo>
                <a:lnTo>
                  <a:pt x="7464552" y="6001512"/>
                </a:lnTo>
                <a:lnTo>
                  <a:pt x="7464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2251" y="884631"/>
            <a:ext cx="2659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@Column(name="lastname")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2251" y="1129029"/>
            <a:ext cx="2851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String getLastname()</a:t>
            </a:r>
            <a:r>
              <a:rPr sz="1600" b="1" spc="4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2251" y="1372869"/>
            <a:ext cx="1616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return</a:t>
            </a:r>
            <a:r>
              <a:rPr sz="1600" b="1" spc="-3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lastname;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2251" y="1860549"/>
            <a:ext cx="4195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164A4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setLastname(String lastname)</a:t>
            </a:r>
            <a:r>
              <a:rPr sz="1600" b="1" spc="15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2251" y="2104389"/>
            <a:ext cx="2504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this.lastname =</a:t>
            </a:r>
            <a:r>
              <a:rPr sz="1600" b="1" spc="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lastname;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2251" y="2348611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2251" y="2836291"/>
            <a:ext cx="2546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@Column(name="balance")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2251" y="3080130"/>
            <a:ext cx="2759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0" dirty="0">
                <a:solidFill>
                  <a:srgbClr val="164A4F"/>
                </a:solidFill>
                <a:latin typeface="Arial"/>
                <a:cs typeface="Arial"/>
              </a:rPr>
              <a:t>double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getBalance()</a:t>
            </a:r>
            <a:r>
              <a:rPr sz="1600" b="1" spc="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2251" y="3323971"/>
            <a:ext cx="1492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return</a:t>
            </a:r>
            <a:r>
              <a:rPr sz="1600" b="1" spc="-3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balance;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2251" y="3811904"/>
            <a:ext cx="3978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164A4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setBalance(double balance)</a:t>
            </a:r>
            <a:r>
              <a:rPr sz="1600" b="1" spc="12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2251" y="4055745"/>
            <a:ext cx="2256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this.balance =</a:t>
            </a:r>
            <a:r>
              <a:rPr sz="1600" b="1" spc="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balance;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2251" y="42995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2251" y="4787265"/>
            <a:ext cx="1008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@</a:t>
            </a:r>
            <a:r>
              <a:rPr sz="1600" spc="-15" dirty="0">
                <a:solidFill>
                  <a:srgbClr val="164A4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ver</a:t>
            </a:r>
            <a:r>
              <a:rPr sz="1600" spc="-15" dirty="0">
                <a:solidFill>
                  <a:srgbClr val="164A4F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ide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2251" y="5031485"/>
            <a:ext cx="2378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public String toString()</a:t>
            </a:r>
            <a:r>
              <a:rPr sz="1600" b="1" spc="4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2251" y="5275326"/>
            <a:ext cx="69157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return "Customer [id=" + id + ", firstname=" + firstname + ",</a:t>
            </a:r>
            <a:r>
              <a:rPr sz="1600" b="1" spc="31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Arial"/>
                <a:cs typeface="Arial"/>
              </a:rPr>
              <a:t>lastname="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2251" y="5519115"/>
            <a:ext cx="3781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+ lastname + ", balance=" + balance +</a:t>
            </a:r>
            <a:r>
              <a:rPr sz="1600" spc="8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"]";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2251" y="5762955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2251" y="6494779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61659" y="6077711"/>
            <a:ext cx="6093460" cy="780415"/>
          </a:xfrm>
          <a:custGeom>
            <a:avLst/>
            <a:gdLst/>
            <a:ahLst/>
            <a:cxnLst/>
            <a:rect l="l" t="t" r="r" b="b"/>
            <a:pathLst>
              <a:path w="6093459" h="780415">
                <a:moveTo>
                  <a:pt x="6092951" y="0"/>
                </a:moveTo>
                <a:lnTo>
                  <a:pt x="0" y="0"/>
                </a:lnTo>
                <a:lnTo>
                  <a:pt x="0" y="780286"/>
                </a:lnTo>
                <a:lnTo>
                  <a:pt x="6092951" y="780286"/>
                </a:lnTo>
                <a:lnTo>
                  <a:pt x="6092951" y="0"/>
                </a:lnTo>
                <a:close/>
              </a:path>
            </a:pathLst>
          </a:custGeom>
          <a:solidFill>
            <a:srgbClr val="E0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41923" y="6105550"/>
            <a:ext cx="549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sufficient 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annotating </a:t>
            </a: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getter method 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of</a:t>
            </a:r>
            <a:r>
              <a:rPr sz="1800" b="1" spc="2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primary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41923" y="6379565"/>
            <a:ext cx="5671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64A4F"/>
                </a:solidFill>
                <a:latin typeface="Arial"/>
                <a:cs typeface="Arial"/>
              </a:rPr>
              <a:t>key </a:t>
            </a:r>
            <a:r>
              <a:rPr sz="1800" b="1" spc="-20" dirty="0">
                <a:solidFill>
                  <a:srgbClr val="164A4F"/>
                </a:solidFill>
                <a:latin typeface="Arial"/>
                <a:cs typeface="Arial"/>
              </a:rPr>
              <a:t>property, 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not </a:t>
            </a: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necessary 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to annotate other</a:t>
            </a: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 getter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41923" y="665449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methods.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1"/>
            <a:ext cx="12189460" cy="681355"/>
          </a:xfrm>
          <a:custGeom>
            <a:avLst/>
            <a:gdLst/>
            <a:ahLst/>
            <a:cxnLst/>
            <a:rect l="l" t="t" r="r" b="b"/>
            <a:pathLst>
              <a:path w="12189460" h="681355">
                <a:moveTo>
                  <a:pt x="12188952" y="0"/>
                </a:moveTo>
                <a:lnTo>
                  <a:pt x="0" y="0"/>
                </a:lnTo>
                <a:lnTo>
                  <a:pt x="0" y="681227"/>
                </a:lnTo>
                <a:lnTo>
                  <a:pt x="12188952" y="681227"/>
                </a:lnTo>
                <a:lnTo>
                  <a:pt x="1218895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3514" y="73533"/>
            <a:ext cx="320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pers</a:t>
            </a:r>
            <a:r>
              <a:rPr sz="3600" dirty="0">
                <a:solidFill>
                  <a:srgbClr val="000000"/>
                </a:solidFill>
              </a:rPr>
              <a:t>i</a:t>
            </a:r>
            <a:r>
              <a:rPr sz="3600" spc="-5" dirty="0">
                <a:solidFill>
                  <a:srgbClr val="000000"/>
                </a:solidFill>
              </a:rPr>
              <a:t>stence.xml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19456" y="955547"/>
            <a:ext cx="11748770" cy="5102860"/>
          </a:xfrm>
          <a:custGeom>
            <a:avLst/>
            <a:gdLst/>
            <a:ahLst/>
            <a:cxnLst/>
            <a:rect l="l" t="t" r="r" b="b"/>
            <a:pathLst>
              <a:path w="11748770" h="5102860">
                <a:moveTo>
                  <a:pt x="11748516" y="0"/>
                </a:moveTo>
                <a:lnTo>
                  <a:pt x="0" y="0"/>
                </a:lnTo>
                <a:lnTo>
                  <a:pt x="0" y="5102352"/>
                </a:lnTo>
                <a:lnTo>
                  <a:pt x="11748516" y="5102352"/>
                </a:lnTo>
                <a:lnTo>
                  <a:pt x="11748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805" y="982471"/>
            <a:ext cx="932624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&lt;?xml version=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"1.0"</a:t>
            </a:r>
            <a:r>
              <a:rPr sz="1800" i="1" spc="1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encoding="UTF-8"?&gt;</a:t>
            </a:r>
            <a:endParaRPr sz="1800">
              <a:latin typeface="Arial"/>
              <a:cs typeface="Arial"/>
            </a:endParaRPr>
          </a:p>
          <a:p>
            <a:pPr marL="12700" marR="1767205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&lt;persistence version=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"2.1" xmlns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  <a:hlinkClick r:id="rId2"/>
              </a:rPr>
              <a:t>="http://xm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ln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  <a:hlinkClick r:id="rId2"/>
              </a:rPr>
              <a:t>s.jcp.org/xml/ns/persistence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  xmlns:xsi=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  <a:hlinkClick r:id="rId3"/>
              </a:rPr>
              <a:t>"http://w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w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  <a:hlinkClick r:id="rId3"/>
              </a:rPr>
              <a:t>w.w3.org/2001/XMLSchema-instance"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 xsi:schemaLocation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  <a:hlinkClick r:id="rId2"/>
              </a:rPr>
              <a:t>="h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tt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  <a:hlinkClick r:id="rId2"/>
              </a:rPr>
              <a:t>p://xmlns.jcp.org/xml/ns/persistence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  <a:hlinkClick r:id="rId4"/>
              </a:rPr>
              <a:t>http://xmlns.jcp.org/xml/ns/persistence/persistence_2_1.xsd"&gt;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&lt;persistence-unit</a:t>
            </a:r>
            <a:r>
              <a:rPr sz="1800" spc="2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name=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“OrderProcessing"&gt;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&lt;provider&gt;org.hibernate.ejb.HibernatePersistence&lt;/provider&gt;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&lt;class&gt;com.cgs.jpa.businesstier.User&lt;/class&gt;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&lt;properties&gt;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&lt;property name=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"hibernate.dialect"</a:t>
            </a:r>
            <a:r>
              <a:rPr sz="1800" i="1" spc="6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value="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org.hibernate.dialect.OracleDialect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&lt;property name=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"hibernate.hbm2ddl.auto"</a:t>
            </a:r>
            <a:r>
              <a:rPr sz="1800" i="1" spc="6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value="update"/&gt;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&lt;property name=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"hibernate.connection.driver_class"</a:t>
            </a:r>
            <a:r>
              <a:rPr sz="1800" i="1" spc="9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value="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oracle.jdbc.OracleDriver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&lt;property name=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"hibernate.connection.username"</a:t>
            </a:r>
            <a:r>
              <a:rPr sz="1800" i="1" spc="6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value=“scott"/&gt;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&lt;property name=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"hibernate.connection.password"</a:t>
            </a:r>
            <a:r>
              <a:rPr sz="1800" i="1" spc="6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value=“tiger"/&gt;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&lt;property name=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"hibernate.connection.url"</a:t>
            </a:r>
            <a:r>
              <a:rPr sz="1800" i="1" spc="18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value="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jdbc:oracle:thin:@//localhost:1521/orcl</a:t>
            </a: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"/&gt;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&lt;/properties&gt;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&lt;/persistence-unit&gt;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&lt;/persistence&gt;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1"/>
            <a:ext cx="12189460" cy="681355"/>
          </a:xfrm>
          <a:custGeom>
            <a:avLst/>
            <a:gdLst/>
            <a:ahLst/>
            <a:cxnLst/>
            <a:rect l="l" t="t" r="r" b="b"/>
            <a:pathLst>
              <a:path w="12189460" h="681355">
                <a:moveTo>
                  <a:pt x="12188952" y="0"/>
                </a:moveTo>
                <a:lnTo>
                  <a:pt x="0" y="0"/>
                </a:lnTo>
                <a:lnTo>
                  <a:pt x="0" y="681227"/>
                </a:lnTo>
                <a:lnTo>
                  <a:pt x="12188952" y="681227"/>
                </a:lnTo>
                <a:lnTo>
                  <a:pt x="1218895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0197" y="73533"/>
            <a:ext cx="444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Maven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Dependencies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69163" y="838200"/>
            <a:ext cx="11851005" cy="5374005"/>
          </a:xfrm>
          <a:custGeom>
            <a:avLst/>
            <a:gdLst/>
            <a:ahLst/>
            <a:cxnLst/>
            <a:rect l="l" t="t" r="r" b="b"/>
            <a:pathLst>
              <a:path w="11851005" h="5374005">
                <a:moveTo>
                  <a:pt x="11850624" y="0"/>
                </a:moveTo>
                <a:lnTo>
                  <a:pt x="0" y="0"/>
                </a:lnTo>
                <a:lnTo>
                  <a:pt x="0" y="5373624"/>
                </a:lnTo>
                <a:lnTo>
                  <a:pt x="11850624" y="5373624"/>
                </a:lnTo>
                <a:lnTo>
                  <a:pt x="11850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599" y="834085"/>
            <a:ext cx="6801484" cy="322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&lt;!-- </a:t>
            </a:r>
            <a:r>
              <a:rPr sz="1600" spc="-15" dirty="0">
                <a:solidFill>
                  <a:srgbClr val="164A4F"/>
                </a:solidFill>
                <a:latin typeface="Carlito"/>
                <a:cs typeface="Carlito"/>
                <a:hlinkClick r:id="rId2"/>
              </a:rPr>
              <a:t>http://mvnrepository.com/artifact/org.hibernate/hibernate-core</a:t>
            </a:r>
            <a:r>
              <a:rPr sz="1600" spc="65" dirty="0">
                <a:solidFill>
                  <a:srgbClr val="164A4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--&gt;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&lt;dependency&gt;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ct val="100000"/>
              </a:lnSpc>
              <a:spcBef>
                <a:spcPts val="1415"/>
              </a:spcBef>
            </a:pPr>
            <a:r>
              <a:rPr sz="1600" spc="-10" dirty="0">
                <a:solidFill>
                  <a:srgbClr val="164A4F"/>
                </a:solidFill>
                <a:latin typeface="Carlito"/>
                <a:cs typeface="Carlito"/>
              </a:rPr>
              <a:t>&lt;groupId&gt;org.hibernate&lt;/groupId&gt;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ct val="100000"/>
              </a:lnSpc>
              <a:spcBef>
                <a:spcPts val="1405"/>
              </a:spcBef>
            </a:pPr>
            <a:r>
              <a:rPr sz="1600" spc="-10" dirty="0">
                <a:solidFill>
                  <a:srgbClr val="164A4F"/>
                </a:solidFill>
                <a:latin typeface="Carlito"/>
                <a:cs typeface="Carlito"/>
              </a:rPr>
              <a:t>&lt;artifactId&gt;</a:t>
            </a:r>
            <a:r>
              <a:rPr sz="1600" u="heavy" spc="-10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Carlito"/>
                <a:cs typeface="Carlito"/>
              </a:rPr>
              <a:t>hibernate-core&lt;/artifactId&gt;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ct val="100000"/>
              </a:lnSpc>
              <a:spcBef>
                <a:spcPts val="1405"/>
              </a:spcBef>
            </a:pPr>
            <a:r>
              <a:rPr sz="1600" spc="-10" dirty="0">
                <a:solidFill>
                  <a:srgbClr val="164A4F"/>
                </a:solidFill>
                <a:latin typeface="Carlito"/>
                <a:cs typeface="Carlito"/>
              </a:rPr>
              <a:t>&lt;version&gt;5.1.0.Final&lt;/version&gt;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&lt;/dependency&gt;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&lt;!-- </a:t>
            </a:r>
            <a:r>
              <a:rPr sz="1600" spc="-10" dirty="0">
                <a:solidFill>
                  <a:srgbClr val="164A4F"/>
                </a:solidFill>
                <a:latin typeface="Carlito"/>
                <a:cs typeface="Carlito"/>
                <a:hlinkClick r:id="rId3"/>
              </a:rPr>
              <a:t>http://mvnrepository.com/artifact/org.hibernate/hibernate-entitymanager</a:t>
            </a:r>
            <a:r>
              <a:rPr sz="1600" spc="5" dirty="0">
                <a:solidFill>
                  <a:srgbClr val="164A4F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--&gt;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&lt;dependency&gt;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16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2308" y="4217034"/>
            <a:ext cx="2909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64A4F"/>
                </a:solidFill>
                <a:latin typeface="Carlito"/>
                <a:cs typeface="Carlito"/>
              </a:rPr>
              <a:t>&lt;groupId&gt;org.hibernate&lt;/groupId&gt;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308" y="4639183"/>
            <a:ext cx="40786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64A4F"/>
                </a:solidFill>
                <a:latin typeface="Carlito"/>
                <a:cs typeface="Carlito"/>
              </a:rPr>
              <a:t>&lt;artifactId&gt;</a:t>
            </a:r>
            <a:r>
              <a:rPr sz="1600" u="heavy" spc="-10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Carlito"/>
                <a:cs typeface="Carlito"/>
              </a:rPr>
              <a:t>hibernate-entitymanager&lt;/artifactId&gt;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308" y="5061584"/>
            <a:ext cx="2552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64A4F"/>
                </a:solidFill>
                <a:latin typeface="Carlito"/>
                <a:cs typeface="Carlito"/>
              </a:rPr>
              <a:t>&lt;version&gt;5.1.0.Final&lt;/version&gt;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599" y="5485282"/>
            <a:ext cx="1320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&lt;/dependency&gt;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3638" y="4095445"/>
            <a:ext cx="5866130" cy="1675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64A4F"/>
                </a:solidFill>
                <a:latin typeface="Carlito"/>
                <a:cs typeface="Carlito"/>
              </a:rPr>
              <a:t>&lt;!-- </a:t>
            </a:r>
            <a:r>
              <a:rPr sz="1800" spc="-15" dirty="0">
                <a:solidFill>
                  <a:srgbClr val="164A4F"/>
                </a:solidFill>
                <a:latin typeface="Carlito"/>
                <a:cs typeface="Carlito"/>
                <a:hlinkClick r:id="rId4"/>
              </a:rPr>
              <a:t>http://mvnrepository.com/artifact/javax.transaction/jta</a:t>
            </a:r>
            <a:r>
              <a:rPr sz="1800" spc="120" dirty="0">
                <a:solidFill>
                  <a:srgbClr val="164A4F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1800" dirty="0">
                <a:solidFill>
                  <a:srgbClr val="164A4F"/>
                </a:solidFill>
                <a:latin typeface="Carlito"/>
                <a:cs typeface="Carlito"/>
              </a:rPr>
              <a:t>--&gt;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64A4F"/>
                </a:solidFill>
                <a:latin typeface="Carlito"/>
                <a:cs typeface="Carlito"/>
              </a:rPr>
              <a:t>&lt;dependency&gt;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solidFill>
                  <a:srgbClr val="164A4F"/>
                </a:solidFill>
                <a:latin typeface="Carlito"/>
                <a:cs typeface="Carlito"/>
              </a:rPr>
              <a:t>&lt;groupId&gt;javax.transaction&lt;/groupId&gt;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solidFill>
                  <a:srgbClr val="164A4F"/>
                </a:solidFill>
                <a:latin typeface="Carlito"/>
                <a:cs typeface="Carlito"/>
              </a:rPr>
              <a:t>&lt;artifactId&gt;</a:t>
            </a:r>
            <a:r>
              <a:rPr sz="1800" u="heavy" spc="-10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Carlito"/>
                <a:cs typeface="Carlito"/>
              </a:rPr>
              <a:t>jta&lt;/artifactId&gt;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solidFill>
                  <a:srgbClr val="164A4F"/>
                </a:solidFill>
                <a:latin typeface="Carlito"/>
                <a:cs typeface="Carlito"/>
              </a:rPr>
              <a:t>&lt;version&gt;1.1&lt;/version&gt;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164A4F"/>
                </a:solidFill>
                <a:latin typeface="Carlito"/>
                <a:cs typeface="Carlito"/>
              </a:rPr>
              <a:t>&lt;/dependency&gt;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051"/>
            <a:ext cx="12189460" cy="513715"/>
          </a:xfrm>
          <a:custGeom>
            <a:avLst/>
            <a:gdLst/>
            <a:ahLst/>
            <a:cxnLst/>
            <a:rect l="l" t="t" r="r" b="b"/>
            <a:pathLst>
              <a:path w="12189460" h="513715">
                <a:moveTo>
                  <a:pt x="12188952" y="0"/>
                </a:moveTo>
                <a:lnTo>
                  <a:pt x="0" y="0"/>
                </a:lnTo>
                <a:lnTo>
                  <a:pt x="0" y="513588"/>
                </a:lnTo>
                <a:lnTo>
                  <a:pt x="12188952" y="513588"/>
                </a:lnTo>
                <a:lnTo>
                  <a:pt x="1218895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9461" y="0"/>
            <a:ext cx="2509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Service</a:t>
            </a:r>
            <a:r>
              <a:rPr spc="-100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65960" y="908303"/>
            <a:ext cx="8929370" cy="48113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0"/>
              </a:spcBef>
            </a:pPr>
            <a:r>
              <a:rPr sz="1600" b="1" spc="-5" dirty="0">
                <a:solidFill>
                  <a:srgbClr val="164A4F"/>
                </a:solidFill>
                <a:latin typeface="Carlito"/>
                <a:cs typeface="Carlito"/>
              </a:rPr>
              <a:t>public class UserService implements</a:t>
            </a:r>
            <a:r>
              <a:rPr sz="1600" b="1" spc="4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Carlito"/>
                <a:cs typeface="Carlito"/>
              </a:rPr>
              <a:t>IUser{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1410"/>
              </a:spcBef>
            </a:pPr>
            <a:r>
              <a:rPr sz="1600" b="1" spc="-15" dirty="0">
                <a:solidFill>
                  <a:srgbClr val="164A4F"/>
                </a:solidFill>
                <a:latin typeface="Carlito"/>
                <a:cs typeface="Carlito"/>
              </a:rPr>
              <a:t>private </a:t>
            </a:r>
            <a:r>
              <a:rPr sz="1600" b="1" spc="-10" dirty="0">
                <a:solidFill>
                  <a:srgbClr val="164A4F"/>
                </a:solidFill>
                <a:latin typeface="Carlito"/>
                <a:cs typeface="Carlito"/>
              </a:rPr>
              <a:t>static EntityManagerFactory</a:t>
            </a:r>
            <a:r>
              <a:rPr sz="1600" b="1" spc="4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i="1" spc="-5" dirty="0">
                <a:solidFill>
                  <a:srgbClr val="164A4F"/>
                </a:solidFill>
                <a:latin typeface="Carlito"/>
                <a:cs typeface="Carlito"/>
              </a:rPr>
              <a:t>emf;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ts val="1825"/>
              </a:lnSpc>
              <a:spcBef>
                <a:spcPts val="1415"/>
              </a:spcBef>
            </a:pPr>
            <a:r>
              <a:rPr sz="1600" b="1" spc="-15" dirty="0">
                <a:solidFill>
                  <a:srgbClr val="164A4F"/>
                </a:solidFill>
                <a:latin typeface="Carlito"/>
                <a:cs typeface="Carlito"/>
              </a:rPr>
              <a:t>private </a:t>
            </a:r>
            <a:r>
              <a:rPr sz="1600" b="1" spc="-10" dirty="0">
                <a:solidFill>
                  <a:srgbClr val="164A4F"/>
                </a:solidFill>
                <a:latin typeface="Carlito"/>
                <a:cs typeface="Carlito"/>
              </a:rPr>
              <a:t>static </a:t>
            </a:r>
            <a:r>
              <a:rPr sz="1600" b="1" spc="-5" dirty="0">
                <a:solidFill>
                  <a:srgbClr val="164A4F"/>
                </a:solidFill>
                <a:latin typeface="Carlito"/>
                <a:cs typeface="Carlito"/>
              </a:rPr>
              <a:t>EntityManager</a:t>
            </a:r>
            <a:r>
              <a:rPr sz="1600" b="1" spc="2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i="1" spc="-10" dirty="0">
                <a:solidFill>
                  <a:srgbClr val="164A4F"/>
                </a:solidFill>
                <a:latin typeface="Carlito"/>
                <a:cs typeface="Carlito"/>
              </a:rPr>
              <a:t>entityManager;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ts val="1730"/>
              </a:lnSpc>
            </a:pPr>
            <a:r>
              <a:rPr sz="1600" b="1" spc="-10" dirty="0">
                <a:solidFill>
                  <a:srgbClr val="164A4F"/>
                </a:solidFill>
                <a:latin typeface="Carlito"/>
                <a:cs typeface="Carlito"/>
              </a:rPr>
              <a:t>static{</a:t>
            </a:r>
            <a:endParaRPr sz="1600">
              <a:latin typeface="Carlito"/>
              <a:cs typeface="Carlito"/>
            </a:endParaRPr>
          </a:p>
          <a:p>
            <a:pPr marL="92075" marR="3677285">
              <a:lnSpc>
                <a:spcPts val="1730"/>
              </a:lnSpc>
              <a:spcBef>
                <a:spcPts val="120"/>
              </a:spcBef>
            </a:pPr>
            <a:r>
              <a:rPr sz="1600" i="1" spc="-5" dirty="0">
                <a:solidFill>
                  <a:srgbClr val="164A4F"/>
                </a:solidFill>
                <a:latin typeface="Carlito"/>
                <a:cs typeface="Carlito"/>
              </a:rPr>
              <a:t>emf= </a:t>
            </a:r>
            <a:r>
              <a:rPr sz="1600" i="1" spc="-10" dirty="0">
                <a:solidFill>
                  <a:srgbClr val="164A4F"/>
                </a:solidFill>
                <a:latin typeface="Carlito"/>
                <a:cs typeface="Carlito"/>
              </a:rPr>
              <a:t>Persistence.createEntityManagerFactory("Bigparty_V2");  entityManager </a:t>
            </a:r>
            <a:r>
              <a:rPr sz="1600" i="1" spc="-5" dirty="0">
                <a:solidFill>
                  <a:srgbClr val="164A4F"/>
                </a:solidFill>
                <a:latin typeface="Carlito"/>
                <a:cs typeface="Carlito"/>
              </a:rPr>
              <a:t>=</a:t>
            </a:r>
            <a:r>
              <a:rPr sz="1600" i="1" spc="3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i="1" spc="-10" dirty="0">
                <a:solidFill>
                  <a:srgbClr val="164A4F"/>
                </a:solidFill>
                <a:latin typeface="Carlito"/>
                <a:cs typeface="Carlito"/>
              </a:rPr>
              <a:t>emf.createEntityManager();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ts val="1705"/>
              </a:lnSpc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spc="-10" dirty="0">
                <a:solidFill>
                  <a:srgbClr val="164A4F"/>
                </a:solidFill>
                <a:latin typeface="Carlito"/>
                <a:cs typeface="Carlito"/>
              </a:rPr>
              <a:t>@Override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Carlito"/>
                <a:cs typeface="Carlito"/>
              </a:rPr>
              <a:t>public Boolean </a:t>
            </a:r>
            <a:r>
              <a:rPr sz="1600" b="1" spc="-10" dirty="0">
                <a:solidFill>
                  <a:srgbClr val="164A4F"/>
                </a:solidFill>
                <a:latin typeface="Carlito"/>
                <a:cs typeface="Carlito"/>
              </a:rPr>
              <a:t>isValidUser(Long </a:t>
            </a:r>
            <a:r>
              <a:rPr sz="1600" b="1" spc="-5" dirty="0">
                <a:solidFill>
                  <a:srgbClr val="164A4F"/>
                </a:solidFill>
                <a:latin typeface="Carlito"/>
                <a:cs typeface="Carlito"/>
              </a:rPr>
              <a:t>id)</a:t>
            </a:r>
            <a:r>
              <a:rPr sz="1600" b="1" spc="4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// </a:t>
            </a:r>
            <a:r>
              <a:rPr sz="1600" b="1" spc="-20" dirty="0">
                <a:solidFill>
                  <a:srgbClr val="164A4F"/>
                </a:solidFill>
                <a:latin typeface="Carlito"/>
                <a:cs typeface="Carlito"/>
              </a:rPr>
              <a:t>TODO </a:t>
            </a:r>
            <a:r>
              <a:rPr sz="1600" b="1" spc="-15" dirty="0">
                <a:solidFill>
                  <a:srgbClr val="164A4F"/>
                </a:solidFill>
                <a:latin typeface="Carlito"/>
                <a:cs typeface="Carlito"/>
              </a:rPr>
              <a:t>Auto-generated </a:t>
            </a:r>
            <a:r>
              <a:rPr sz="1600" b="1" spc="-10" dirty="0">
                <a:solidFill>
                  <a:srgbClr val="164A4F"/>
                </a:solidFill>
                <a:latin typeface="Carlito"/>
                <a:cs typeface="Carlito"/>
              </a:rPr>
              <a:t>method</a:t>
            </a:r>
            <a:r>
              <a:rPr sz="1600" b="1" spc="8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164A4F"/>
                </a:solidFill>
                <a:latin typeface="Carlito"/>
                <a:cs typeface="Carlito"/>
              </a:rPr>
              <a:t>stub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User </a:t>
            </a:r>
            <a:r>
              <a:rPr sz="1600" spc="-15" dirty="0">
                <a:solidFill>
                  <a:srgbClr val="164A4F"/>
                </a:solidFill>
                <a:latin typeface="Carlito"/>
                <a:cs typeface="Carlito"/>
              </a:rPr>
              <a:t>user=</a:t>
            </a:r>
            <a:r>
              <a:rPr sz="1600" i="1" spc="-15" dirty="0">
                <a:solidFill>
                  <a:srgbClr val="164A4F"/>
                </a:solidFill>
                <a:latin typeface="Carlito"/>
                <a:cs typeface="Carlito"/>
              </a:rPr>
              <a:t>entityManager.find(User.</a:t>
            </a:r>
            <a:r>
              <a:rPr sz="1600" b="1" i="1" spc="-15" dirty="0">
                <a:solidFill>
                  <a:srgbClr val="164A4F"/>
                </a:solidFill>
                <a:latin typeface="Carlito"/>
                <a:cs typeface="Carlito"/>
              </a:rPr>
              <a:t>class,</a:t>
            </a:r>
            <a:r>
              <a:rPr sz="1600" b="1" i="1" spc="6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i="1" spc="-5" dirty="0">
                <a:solidFill>
                  <a:srgbClr val="164A4F"/>
                </a:solidFill>
                <a:latin typeface="Carlito"/>
                <a:cs typeface="Carlito"/>
              </a:rPr>
              <a:t>id);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solidFill>
                  <a:srgbClr val="164A4F"/>
                </a:solidFill>
                <a:latin typeface="Carlito"/>
                <a:cs typeface="Carlito"/>
              </a:rPr>
              <a:t>if(user ==</a:t>
            </a:r>
            <a:r>
              <a:rPr sz="1600" b="1" spc="2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164A4F"/>
                </a:solidFill>
                <a:latin typeface="Carlito"/>
                <a:cs typeface="Carlito"/>
              </a:rPr>
              <a:t>null){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b="1" spc="-15" dirty="0">
                <a:solidFill>
                  <a:srgbClr val="164A4F"/>
                </a:solidFill>
                <a:latin typeface="Carlito"/>
                <a:cs typeface="Carlito"/>
              </a:rPr>
              <a:t>return</a:t>
            </a:r>
            <a:r>
              <a:rPr sz="1600" b="1" spc="1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164A4F"/>
                </a:solidFill>
                <a:latin typeface="Carlito"/>
                <a:cs typeface="Carlito"/>
              </a:rPr>
              <a:t>false;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b="1" spc="-15" dirty="0">
                <a:solidFill>
                  <a:srgbClr val="164A4F"/>
                </a:solidFill>
                <a:latin typeface="Carlito"/>
                <a:cs typeface="Carlito"/>
              </a:rPr>
              <a:t>return</a:t>
            </a:r>
            <a:r>
              <a:rPr sz="1600" b="1" spc="1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164A4F"/>
                </a:solidFill>
                <a:latin typeface="Carlito"/>
                <a:cs typeface="Carlito"/>
              </a:rPr>
              <a:t>true;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1405"/>
              </a:spcBef>
            </a:pPr>
            <a:r>
              <a:rPr sz="1600" spc="-5" dirty="0">
                <a:solidFill>
                  <a:srgbClr val="164A4F"/>
                </a:solidFill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85559"/>
            <a:ext cx="12189460" cy="472440"/>
          </a:xfrm>
          <a:custGeom>
            <a:avLst/>
            <a:gdLst/>
            <a:ahLst/>
            <a:cxnLst/>
            <a:rect l="l" t="t" r="r" b="b"/>
            <a:pathLst>
              <a:path w="12189460" h="472440">
                <a:moveTo>
                  <a:pt x="12188952" y="0"/>
                </a:moveTo>
                <a:lnTo>
                  <a:pt x="0" y="0"/>
                </a:lnTo>
                <a:lnTo>
                  <a:pt x="0" y="472439"/>
                </a:lnTo>
                <a:lnTo>
                  <a:pt x="12188952" y="472439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051"/>
            <a:ext cx="12189460" cy="513715"/>
          </a:xfrm>
          <a:custGeom>
            <a:avLst/>
            <a:gdLst/>
            <a:ahLst/>
            <a:cxnLst/>
            <a:rect l="l" t="t" r="r" b="b"/>
            <a:pathLst>
              <a:path w="12189460" h="513715">
                <a:moveTo>
                  <a:pt x="12188952" y="0"/>
                </a:moveTo>
                <a:lnTo>
                  <a:pt x="0" y="0"/>
                </a:lnTo>
                <a:lnTo>
                  <a:pt x="0" y="513588"/>
                </a:lnTo>
                <a:lnTo>
                  <a:pt x="12188952" y="513588"/>
                </a:lnTo>
                <a:lnTo>
                  <a:pt x="1218895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39461" y="0"/>
            <a:ext cx="2509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Service</a:t>
            </a:r>
            <a:r>
              <a:rPr spc="-100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5"/>
          <p:cNvSpPr/>
          <p:nvPr/>
        </p:nvSpPr>
        <p:spPr>
          <a:xfrm>
            <a:off x="7004304" y="1845564"/>
            <a:ext cx="5184775" cy="4053840"/>
          </a:xfrm>
          <a:custGeom>
            <a:avLst/>
            <a:gdLst/>
            <a:ahLst/>
            <a:cxnLst/>
            <a:rect l="l" t="t" r="r" b="b"/>
            <a:pathLst>
              <a:path w="5184775" h="4053840">
                <a:moveTo>
                  <a:pt x="5184648" y="0"/>
                </a:moveTo>
                <a:lnTo>
                  <a:pt x="0" y="0"/>
                </a:lnTo>
                <a:lnTo>
                  <a:pt x="0" y="4053840"/>
                </a:lnTo>
                <a:lnTo>
                  <a:pt x="5184648" y="4053840"/>
                </a:lnTo>
                <a:lnTo>
                  <a:pt x="5184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pc="-5" dirty="0"/>
              <a:t>@Override</a:t>
            </a:r>
          </a:p>
          <a:p>
            <a:pPr marL="12700">
              <a:lnSpc>
                <a:spcPts val="1945"/>
              </a:lnSpc>
            </a:pPr>
            <a:r>
              <a:rPr b="1" dirty="0">
                <a:latin typeface="Arial"/>
                <a:cs typeface="Arial"/>
              </a:rPr>
              <a:t>public </a:t>
            </a:r>
            <a:r>
              <a:rPr b="1" spc="-5" dirty="0">
                <a:latin typeface="Arial"/>
                <a:cs typeface="Arial"/>
              </a:rPr>
              <a:t>List&lt;User&gt; </a:t>
            </a:r>
            <a:r>
              <a:rPr b="1" spc="-10" dirty="0">
                <a:latin typeface="Arial"/>
                <a:cs typeface="Arial"/>
              </a:rPr>
              <a:t>getAllUsers()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{</a:t>
            </a:r>
          </a:p>
          <a:p>
            <a:pPr marL="12700">
              <a:lnSpc>
                <a:spcPts val="1945"/>
              </a:lnSpc>
            </a:pPr>
            <a:r>
              <a:rPr spc="-5" dirty="0"/>
              <a:t>String </a:t>
            </a:r>
            <a:r>
              <a:rPr dirty="0"/>
              <a:t>sql="From</a:t>
            </a:r>
            <a:r>
              <a:rPr spc="-10" dirty="0"/>
              <a:t> </a:t>
            </a:r>
            <a:r>
              <a:rPr spc="-5" dirty="0"/>
              <a:t>User";</a:t>
            </a:r>
          </a:p>
          <a:p>
            <a:pPr marL="12700">
              <a:lnSpc>
                <a:spcPts val="1945"/>
              </a:lnSpc>
            </a:pPr>
            <a:r>
              <a:rPr b="1" spc="-10" dirty="0">
                <a:latin typeface="Arial"/>
                <a:cs typeface="Arial"/>
              </a:rPr>
              <a:t>try{</a:t>
            </a:r>
          </a:p>
          <a:p>
            <a:pPr marL="12700">
              <a:lnSpc>
                <a:spcPts val="1945"/>
              </a:lnSpc>
            </a:pPr>
            <a:r>
              <a:rPr i="1" spc="-10" dirty="0">
                <a:latin typeface="Arial"/>
                <a:cs typeface="Arial"/>
              </a:rPr>
              <a:t>entityManager.getTransaction().begin();</a:t>
            </a:r>
          </a:p>
          <a:p>
            <a:pPr marL="266700" marR="5080" indent="-254635">
              <a:lnSpc>
                <a:spcPct val="90000"/>
              </a:lnSpc>
              <a:spcBef>
                <a:spcPts val="105"/>
              </a:spcBef>
            </a:pPr>
            <a:r>
              <a:rPr spc="-5" dirty="0"/>
              <a:t>Query</a:t>
            </a:r>
            <a:r>
              <a:rPr spc="-65" dirty="0"/>
              <a:t> </a:t>
            </a:r>
            <a:r>
              <a:rPr spc="-5" dirty="0"/>
              <a:t>query=</a:t>
            </a:r>
            <a:r>
              <a:rPr i="1" spc="-5" dirty="0">
                <a:latin typeface="Arial"/>
                <a:cs typeface="Arial"/>
              </a:rPr>
              <a:t>entityManager.createQuery(sql);  </a:t>
            </a:r>
            <a:r>
              <a:rPr spc="-5" dirty="0"/>
              <a:t>List&lt;User&gt; </a:t>
            </a:r>
            <a:r>
              <a:rPr spc="-10" dirty="0"/>
              <a:t>userList=query.getResultList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(); </a:t>
            </a:r>
            <a:r>
              <a:rPr spc="-10" dirty="0"/>
              <a:t> </a:t>
            </a:r>
            <a:r>
              <a:rPr i="1" spc="-10" dirty="0">
                <a:latin typeface="Arial"/>
                <a:cs typeface="Arial"/>
              </a:rPr>
              <a:t>entityManager.getTransaction().commit();  </a:t>
            </a:r>
            <a:r>
              <a:rPr b="1" spc="-5" dirty="0">
                <a:latin typeface="Arial"/>
                <a:cs typeface="Arial"/>
              </a:rPr>
              <a:t>return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userList;</a:t>
            </a:r>
          </a:p>
          <a:p>
            <a:pPr marL="12700">
              <a:lnSpc>
                <a:spcPts val="1835"/>
              </a:lnSpc>
            </a:pPr>
            <a:r>
              <a:rPr dirty="0"/>
              <a:t>}</a:t>
            </a:r>
          </a:p>
          <a:p>
            <a:pPr marL="12700">
              <a:lnSpc>
                <a:spcPts val="1945"/>
              </a:lnSpc>
            </a:pPr>
            <a:r>
              <a:rPr b="1" spc="-5" dirty="0">
                <a:latin typeface="Arial"/>
                <a:cs typeface="Arial"/>
              </a:rPr>
              <a:t>catch(PersistenceException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e){</a:t>
            </a:r>
          </a:p>
          <a:p>
            <a:pPr marL="12700">
              <a:lnSpc>
                <a:spcPts val="1945"/>
              </a:lnSpc>
            </a:pPr>
            <a:r>
              <a:rPr spc="-5" dirty="0"/>
              <a:t>e.printStackTrace();</a:t>
            </a:r>
          </a:p>
          <a:p>
            <a:pPr marL="12700">
              <a:lnSpc>
                <a:spcPts val="1945"/>
              </a:lnSpc>
            </a:pPr>
            <a:r>
              <a:rPr dirty="0"/>
              <a:t>}</a:t>
            </a:r>
          </a:p>
          <a:p>
            <a:pPr marL="12700">
              <a:lnSpc>
                <a:spcPts val="1920"/>
              </a:lnSpc>
            </a:pPr>
            <a:r>
              <a:rPr b="1" spc="-5" dirty="0">
                <a:latin typeface="Arial"/>
                <a:cs typeface="Arial"/>
              </a:rPr>
              <a:t>return</a:t>
            </a:r>
            <a:r>
              <a:rPr b="1" dirty="0">
                <a:latin typeface="Arial"/>
                <a:cs typeface="Arial"/>
              </a:rPr>
              <a:t> null;</a:t>
            </a:r>
          </a:p>
          <a:p>
            <a:pPr marL="12700">
              <a:lnSpc>
                <a:spcPts val="2030"/>
              </a:lnSpc>
            </a:pPr>
            <a:r>
              <a:rPr dirty="0"/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05384" y="1845564"/>
            <a:ext cx="6093460" cy="4277995"/>
          </a:xfrm>
          <a:custGeom>
            <a:avLst/>
            <a:gdLst/>
            <a:ahLst/>
            <a:cxnLst/>
            <a:rect l="l" t="t" r="r" b="b"/>
            <a:pathLst>
              <a:path w="6093460" h="4277995">
                <a:moveTo>
                  <a:pt x="6092952" y="0"/>
                </a:moveTo>
                <a:lnTo>
                  <a:pt x="0" y="0"/>
                </a:lnTo>
                <a:lnTo>
                  <a:pt x="0" y="4277867"/>
                </a:lnTo>
                <a:lnTo>
                  <a:pt x="6092952" y="4277867"/>
                </a:lnTo>
                <a:lnTo>
                  <a:pt x="609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@Override</a:t>
            </a:r>
          </a:p>
          <a:p>
            <a:pPr marL="12700">
              <a:lnSpc>
                <a:spcPct val="100000"/>
              </a:lnSpc>
            </a:pPr>
            <a:r>
              <a:rPr b="1" spc="8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b="1" spc="-20" dirty="0">
                <a:solidFill>
                  <a:srgbClr val="000000"/>
                </a:solidFill>
                <a:latin typeface="Arial"/>
                <a:cs typeface="Arial"/>
              </a:rPr>
              <a:t>User </a:t>
            </a:r>
            <a:r>
              <a:rPr b="1" spc="5" dirty="0">
                <a:solidFill>
                  <a:srgbClr val="000000"/>
                </a:solidFill>
                <a:latin typeface="Arial"/>
                <a:cs typeface="Arial"/>
              </a:rPr>
              <a:t>getUserById(Long </a:t>
            </a:r>
            <a:r>
              <a:rPr b="1" spc="220" dirty="0">
                <a:solidFill>
                  <a:srgbClr val="6A3D3D"/>
                </a:solidFill>
                <a:latin typeface="Arial"/>
                <a:cs typeface="Arial"/>
              </a:rPr>
              <a:t>id</a:t>
            </a:r>
            <a:r>
              <a:rPr b="1" spc="220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b="1" spc="250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-15" dirty="0">
                <a:solidFill>
                  <a:srgbClr val="164A4F"/>
                </a:solidFill>
                <a:latin typeface="Arial"/>
                <a:cs typeface="Arial"/>
              </a:rPr>
              <a:t>try{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164A4F"/>
                </a:solidFill>
              </a:rPr>
              <a:t>System.</a:t>
            </a:r>
            <a:r>
              <a:rPr b="1" i="1" spc="-5" dirty="0">
                <a:solidFill>
                  <a:srgbClr val="164A4F"/>
                </a:solidFill>
                <a:latin typeface="Arial"/>
                <a:cs typeface="Arial"/>
              </a:rPr>
              <a:t>out.println("In</a:t>
            </a:r>
            <a:r>
              <a:rPr b="1" i="1" spc="6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164A4F"/>
                </a:solidFill>
                <a:latin typeface="Arial"/>
                <a:cs typeface="Arial"/>
              </a:rPr>
              <a:t>UserService");</a:t>
            </a:r>
          </a:p>
          <a:p>
            <a:pPr marL="12700" marR="5080">
              <a:lnSpc>
                <a:spcPct val="100000"/>
              </a:lnSpc>
            </a:pPr>
            <a:r>
              <a:rPr spc="-5" dirty="0">
                <a:solidFill>
                  <a:srgbClr val="164A4F"/>
                </a:solidFill>
              </a:rPr>
              <a:t>//String sql="SELECT u </a:t>
            </a:r>
            <a:r>
              <a:rPr spc="-10" dirty="0">
                <a:solidFill>
                  <a:srgbClr val="164A4F"/>
                </a:solidFill>
              </a:rPr>
              <a:t>FROM </a:t>
            </a:r>
            <a:r>
              <a:rPr spc="-5" dirty="0">
                <a:solidFill>
                  <a:srgbClr val="164A4F"/>
                </a:solidFill>
              </a:rPr>
              <a:t>User u </a:t>
            </a:r>
            <a:r>
              <a:rPr spc="-10" dirty="0">
                <a:solidFill>
                  <a:srgbClr val="164A4F"/>
                </a:solidFill>
              </a:rPr>
              <a:t>where </a:t>
            </a:r>
            <a:r>
              <a:rPr spc="-5" dirty="0">
                <a:solidFill>
                  <a:srgbClr val="164A4F"/>
                </a:solidFill>
              </a:rPr>
              <a:t>u.id=:uid";  String sql="FROM User </a:t>
            </a:r>
            <a:r>
              <a:rPr spc="-10" dirty="0">
                <a:solidFill>
                  <a:srgbClr val="164A4F"/>
                </a:solidFill>
              </a:rPr>
              <a:t>where </a:t>
            </a:r>
            <a:r>
              <a:rPr spc="-5" dirty="0">
                <a:solidFill>
                  <a:srgbClr val="164A4F"/>
                </a:solidFill>
              </a:rPr>
              <a:t>id=:uid";  </a:t>
            </a:r>
            <a:r>
              <a:rPr i="1" spc="-10" dirty="0">
                <a:solidFill>
                  <a:srgbClr val="164A4F"/>
                </a:solidFill>
                <a:latin typeface="Arial"/>
                <a:cs typeface="Arial"/>
              </a:rPr>
              <a:t>entityManager.getTransaction().begin();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164A4F"/>
                </a:solidFill>
              </a:rPr>
              <a:t>Query</a:t>
            </a:r>
            <a:r>
              <a:rPr spc="20" dirty="0">
                <a:solidFill>
                  <a:srgbClr val="164A4F"/>
                </a:solidFill>
              </a:rPr>
              <a:t> </a:t>
            </a:r>
            <a:r>
              <a:rPr spc="-5" dirty="0">
                <a:solidFill>
                  <a:srgbClr val="164A4F"/>
                </a:solidFill>
              </a:rPr>
              <a:t>query=</a:t>
            </a:r>
            <a:r>
              <a:rPr i="1" spc="-5" dirty="0">
                <a:solidFill>
                  <a:srgbClr val="164A4F"/>
                </a:solidFill>
                <a:latin typeface="Arial"/>
                <a:cs typeface="Arial"/>
              </a:rPr>
              <a:t>entityManager.createQuery(sql);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164A4F"/>
                </a:solidFill>
              </a:rPr>
              <a:t>query.setParameter("uid",</a:t>
            </a:r>
            <a:r>
              <a:rPr spc="50" dirty="0">
                <a:solidFill>
                  <a:srgbClr val="164A4F"/>
                </a:solidFill>
              </a:rPr>
              <a:t> </a:t>
            </a:r>
            <a:r>
              <a:rPr spc="-5" dirty="0">
                <a:solidFill>
                  <a:srgbClr val="164A4F"/>
                </a:solidFill>
              </a:rPr>
              <a:t>id);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164A4F"/>
                </a:solidFill>
              </a:rPr>
              <a:t>User</a:t>
            </a:r>
            <a:r>
              <a:rPr spc="5" dirty="0">
                <a:solidFill>
                  <a:srgbClr val="164A4F"/>
                </a:solidFill>
              </a:rPr>
              <a:t> </a:t>
            </a:r>
            <a:r>
              <a:rPr spc="-10" dirty="0">
                <a:solidFill>
                  <a:srgbClr val="164A4F"/>
                </a:solidFill>
              </a:rPr>
              <a:t>user=(User)query.getSingleResult();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164A4F"/>
                </a:solidFill>
                <a:latin typeface="Arial"/>
                <a:cs typeface="Arial"/>
              </a:rPr>
              <a:t>return</a:t>
            </a:r>
            <a:r>
              <a:rPr b="1" spc="1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164A4F"/>
                </a:solidFill>
                <a:latin typeface="Arial"/>
                <a:cs typeface="Arial"/>
              </a:rPr>
              <a:t>user;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164A4F"/>
                </a:solidFill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164A4F"/>
                </a:solidFill>
                <a:latin typeface="Arial"/>
                <a:cs typeface="Arial"/>
              </a:rPr>
              <a:t>catch(PersistenceException</a:t>
            </a:r>
            <a:r>
              <a:rPr b="1" spc="5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164A4F"/>
                </a:solidFill>
                <a:latin typeface="Arial"/>
                <a:cs typeface="Arial"/>
              </a:rPr>
              <a:t>e){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164A4F"/>
                </a:solidFill>
              </a:rPr>
              <a:t>e.printStackTrace();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164A4F"/>
                </a:solidFill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164A4F"/>
                </a:solidFill>
                <a:latin typeface="Arial"/>
                <a:cs typeface="Arial"/>
              </a:rPr>
              <a:t>return</a:t>
            </a:r>
            <a:r>
              <a:rPr b="1" spc="1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164A4F"/>
                </a:solidFill>
                <a:latin typeface="Arial"/>
                <a:cs typeface="Arial"/>
              </a:rPr>
              <a:t>null;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164A4F"/>
                </a:solidFill>
              </a:rPr>
              <a:t>}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18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048000" y="797051"/>
            <a:ext cx="6093460" cy="399415"/>
          </a:xfrm>
          <a:prstGeom prst="rect">
            <a:avLst/>
          </a:prstGeom>
          <a:solidFill>
            <a:srgbClr val="C7EFF6"/>
          </a:solidFill>
        </p:spPr>
        <p:txBody>
          <a:bodyPr vert="horz" wrap="square" lIns="0" tIns="381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64A4F"/>
                </a:solidFill>
                <a:latin typeface="Arial"/>
                <a:cs typeface="Arial"/>
              </a:rPr>
              <a:t>Retrieving the</a:t>
            </a:r>
            <a:r>
              <a:rPr sz="2000" spc="-4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64A4F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85559"/>
            <a:ext cx="12189460" cy="472440"/>
          </a:xfrm>
          <a:custGeom>
            <a:avLst/>
            <a:gdLst/>
            <a:ahLst/>
            <a:cxnLst/>
            <a:rect l="l" t="t" r="r" b="b"/>
            <a:pathLst>
              <a:path w="12189460" h="472440">
                <a:moveTo>
                  <a:pt x="1218895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72440"/>
                </a:lnTo>
                <a:lnTo>
                  <a:pt x="12188952" y="472440"/>
                </a:lnTo>
                <a:lnTo>
                  <a:pt x="12188952" y="1905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5051"/>
            <a:ext cx="12189460" cy="513715"/>
          </a:xfrm>
          <a:custGeom>
            <a:avLst/>
            <a:gdLst/>
            <a:ahLst/>
            <a:cxnLst/>
            <a:rect l="l" t="t" r="r" b="b"/>
            <a:pathLst>
              <a:path w="12189460" h="513715">
                <a:moveTo>
                  <a:pt x="12188952" y="0"/>
                </a:moveTo>
                <a:lnTo>
                  <a:pt x="0" y="0"/>
                </a:lnTo>
                <a:lnTo>
                  <a:pt x="0" y="513588"/>
                </a:lnTo>
                <a:lnTo>
                  <a:pt x="12188952" y="513588"/>
                </a:lnTo>
                <a:lnTo>
                  <a:pt x="1218895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Service</a:t>
            </a:r>
            <a:r>
              <a:rPr spc="-100" dirty="0"/>
              <a:t> </a:t>
            </a:r>
            <a:r>
              <a:rPr dirty="0"/>
              <a:t>Class</a:t>
            </a:r>
          </a:p>
        </p:txBody>
      </p:sp>
      <p:sp>
        <p:nvSpPr>
          <p:cNvPr id="6" name="object 6"/>
          <p:cNvSpPr/>
          <p:nvPr/>
        </p:nvSpPr>
        <p:spPr>
          <a:xfrm>
            <a:off x="262127" y="1906523"/>
            <a:ext cx="11927205" cy="1146175"/>
          </a:xfrm>
          <a:custGeom>
            <a:avLst/>
            <a:gdLst/>
            <a:ahLst/>
            <a:cxnLst/>
            <a:rect l="l" t="t" r="r" b="b"/>
            <a:pathLst>
              <a:path w="11927205" h="1146175">
                <a:moveTo>
                  <a:pt x="11926824" y="0"/>
                </a:moveTo>
                <a:lnTo>
                  <a:pt x="0" y="0"/>
                </a:lnTo>
                <a:lnTo>
                  <a:pt x="0" y="1146048"/>
                </a:lnTo>
                <a:lnTo>
                  <a:pt x="11926824" y="1146048"/>
                </a:lnTo>
                <a:lnTo>
                  <a:pt x="11926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78083" y="6433106"/>
            <a:ext cx="11303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964" y="566927"/>
            <a:ext cx="12096115" cy="6009640"/>
            <a:chOff x="92964" y="566927"/>
            <a:chExt cx="12096115" cy="6009640"/>
          </a:xfrm>
        </p:grpSpPr>
        <p:sp>
          <p:nvSpPr>
            <p:cNvPr id="9" name="object 9"/>
            <p:cNvSpPr/>
            <p:nvPr/>
          </p:nvSpPr>
          <p:spPr>
            <a:xfrm>
              <a:off x="92964" y="566927"/>
              <a:ext cx="7734300" cy="462280"/>
            </a:xfrm>
            <a:custGeom>
              <a:avLst/>
              <a:gdLst/>
              <a:ahLst/>
              <a:cxnLst/>
              <a:rect l="l" t="t" r="r" b="b"/>
              <a:pathLst>
                <a:path w="7734300" h="462280">
                  <a:moveTo>
                    <a:pt x="773430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7734300" y="461772"/>
                  </a:lnTo>
                  <a:lnTo>
                    <a:pt x="7734300" y="0"/>
                  </a:lnTo>
                  <a:close/>
                </a:path>
              </a:pathLst>
            </a:custGeom>
            <a:solidFill>
              <a:srgbClr val="C2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508" y="1046987"/>
              <a:ext cx="11934825" cy="2365375"/>
            </a:xfrm>
            <a:custGeom>
              <a:avLst/>
              <a:gdLst/>
              <a:ahLst/>
              <a:cxnLst/>
              <a:rect l="l" t="t" r="r" b="b"/>
              <a:pathLst>
                <a:path w="11934825" h="2365375">
                  <a:moveTo>
                    <a:pt x="11928348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11928348" y="839724"/>
                  </a:lnTo>
                  <a:lnTo>
                    <a:pt x="11928348" y="0"/>
                  </a:lnTo>
                  <a:close/>
                </a:path>
                <a:path w="11934825" h="2365375">
                  <a:moveTo>
                    <a:pt x="11934444" y="2029980"/>
                  </a:moveTo>
                  <a:lnTo>
                    <a:pt x="7620" y="2029980"/>
                  </a:lnTo>
                  <a:lnTo>
                    <a:pt x="7620" y="2365248"/>
                  </a:lnTo>
                  <a:lnTo>
                    <a:pt x="11934444" y="2365248"/>
                  </a:lnTo>
                  <a:lnTo>
                    <a:pt x="11934444" y="2029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1971" y="3436620"/>
              <a:ext cx="8662670" cy="3139440"/>
            </a:xfrm>
            <a:custGeom>
              <a:avLst/>
              <a:gdLst/>
              <a:ahLst/>
              <a:cxnLst/>
              <a:rect l="l" t="t" r="r" b="b"/>
              <a:pathLst>
                <a:path w="8662670" h="3139440">
                  <a:moveTo>
                    <a:pt x="8662416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8662416" y="3139440"/>
                  </a:lnTo>
                  <a:lnTo>
                    <a:pt x="8662416" y="0"/>
                  </a:lnTo>
                  <a:close/>
                </a:path>
              </a:pathLst>
            </a:custGeom>
            <a:solidFill>
              <a:srgbClr val="A6DC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1399" y="474768"/>
            <a:ext cx="11126470" cy="60267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Using sequence in </a:t>
            </a:r>
            <a:r>
              <a:rPr sz="2400" dirty="0">
                <a:solidFill>
                  <a:srgbClr val="164A4F"/>
                </a:solidFill>
                <a:latin typeface="Arial"/>
                <a:cs typeface="Arial"/>
              </a:rPr>
              <a:t>Insert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operation </a:t>
            </a:r>
            <a:r>
              <a:rPr sz="2400" dirty="0">
                <a:solidFill>
                  <a:srgbClr val="164A4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Oracle</a:t>
            </a:r>
            <a:r>
              <a:rPr sz="2400" spc="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695"/>
              </a:spcBef>
              <a:tabLst>
                <a:tab pos="517525" algn="l"/>
              </a:tabLst>
            </a:pPr>
            <a:r>
              <a:rPr sz="1800" b="1" i="1" spc="-5" dirty="0">
                <a:solidFill>
                  <a:srgbClr val="164A4F"/>
                </a:solidFill>
                <a:latin typeface="Arial"/>
                <a:cs typeface="Arial"/>
              </a:rPr>
              <a:t>1.	Create a sequence </a:t>
            </a:r>
            <a:r>
              <a:rPr sz="1800" b="1" i="1" dirty="0">
                <a:solidFill>
                  <a:srgbClr val="164A4F"/>
                </a:solidFill>
                <a:latin typeface="Arial"/>
                <a:cs typeface="Arial"/>
              </a:rPr>
              <a:t>in you </a:t>
            </a:r>
            <a:r>
              <a:rPr sz="1800" b="1" i="1" spc="-5" dirty="0">
                <a:solidFill>
                  <a:srgbClr val="164A4F"/>
                </a:solidFill>
                <a:latin typeface="Arial"/>
                <a:cs typeface="Arial"/>
              </a:rPr>
              <a:t>Oracle</a:t>
            </a:r>
            <a:r>
              <a:rPr sz="1800" b="1" i="1" spc="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4A4F"/>
                </a:solidFill>
                <a:latin typeface="Arial"/>
                <a:cs typeface="Arial"/>
              </a:rPr>
              <a:t>account.</a:t>
            </a:r>
            <a:endParaRPr sz="1800">
              <a:latin typeface="Arial"/>
              <a:cs typeface="Arial"/>
            </a:endParaRPr>
          </a:p>
          <a:p>
            <a:pPr marL="454025">
              <a:lnSpc>
                <a:spcPct val="100000"/>
              </a:lnSpc>
              <a:spcBef>
                <a:spcPts val="1730"/>
              </a:spcBef>
            </a:pP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Ex.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Create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sequence customer_new_seq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start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with 101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increment by</a:t>
            </a:r>
            <a:r>
              <a:rPr sz="1800" spc="19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307975">
              <a:lnSpc>
                <a:spcPts val="2050"/>
              </a:lnSpc>
              <a:spcBef>
                <a:spcPts val="715"/>
              </a:spcBef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@Id</a:t>
            </a:r>
            <a:endParaRPr sz="1800">
              <a:latin typeface="Arial"/>
              <a:cs typeface="Arial"/>
            </a:endParaRPr>
          </a:p>
          <a:p>
            <a:pPr marL="307975">
              <a:lnSpc>
                <a:spcPts val="1945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@SequenceGenerator(name="SEQ_GEN", sequenceName="CUSTOMER_NEW_SEQ",</a:t>
            </a:r>
            <a:r>
              <a:rPr sz="1800" spc="16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allocationSize=1)</a:t>
            </a:r>
            <a:endParaRPr sz="1800">
              <a:latin typeface="Arial"/>
              <a:cs typeface="Arial"/>
            </a:endParaRPr>
          </a:p>
          <a:p>
            <a:pPr marL="307975">
              <a:lnSpc>
                <a:spcPts val="1945"/>
              </a:lnSpc>
            </a:pP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@GeneratedValue(strategy=GenerationType.SEQUENCE,</a:t>
            </a:r>
            <a:r>
              <a:rPr sz="1800" spc="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generator="SEQ_GEN")</a:t>
            </a:r>
            <a:endParaRPr sz="1800">
              <a:latin typeface="Arial"/>
              <a:cs typeface="Arial"/>
            </a:endParaRPr>
          </a:p>
          <a:p>
            <a:pPr marL="307975">
              <a:lnSpc>
                <a:spcPts val="2055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private Long</a:t>
            </a:r>
            <a:r>
              <a:rPr sz="1800" spc="1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customerId;</a:t>
            </a:r>
            <a:endParaRPr sz="18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225"/>
              </a:spcBef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Note: 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allocationSize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should be same as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value specified in </a:t>
            </a: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increment 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clause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the</a:t>
            </a:r>
            <a:r>
              <a:rPr sz="1800" spc="10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  <a:p>
            <a:pPr marL="1981835" marR="4122420">
              <a:lnSpc>
                <a:spcPct val="100000"/>
              </a:lnSpc>
              <a:spcBef>
                <a:spcPts val="825"/>
              </a:spcBef>
            </a:pPr>
            <a:r>
              <a:rPr sz="1800" b="1" spc="229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229" dirty="0">
                <a:latin typeface="Arial"/>
                <a:cs typeface="Arial"/>
              </a:rPr>
              <a:t>{  </a:t>
            </a:r>
            <a:r>
              <a:rPr sz="1800" i="1" spc="175" dirty="0">
                <a:solidFill>
                  <a:srgbClr val="0000C0"/>
                </a:solidFill>
                <a:latin typeface="Arial"/>
                <a:cs typeface="Arial"/>
              </a:rPr>
              <a:t>entityManager</a:t>
            </a:r>
            <a:r>
              <a:rPr sz="1800" i="1" spc="175" dirty="0">
                <a:latin typeface="Arial"/>
                <a:cs typeface="Arial"/>
              </a:rPr>
              <a:t>.getTransaction().begin();  </a:t>
            </a:r>
            <a:r>
              <a:rPr sz="1800" i="1" spc="160" dirty="0">
                <a:solidFill>
                  <a:srgbClr val="0000C0"/>
                </a:solidFill>
                <a:latin typeface="Arial"/>
                <a:cs typeface="Arial"/>
              </a:rPr>
              <a:t>entityManager</a:t>
            </a:r>
            <a:r>
              <a:rPr sz="1800" i="1" spc="160" dirty="0">
                <a:latin typeface="Arial"/>
                <a:cs typeface="Arial"/>
              </a:rPr>
              <a:t>.persist(</a:t>
            </a:r>
            <a:r>
              <a:rPr sz="1800" i="1" spc="160" dirty="0">
                <a:solidFill>
                  <a:srgbClr val="6A3D3D"/>
                </a:solidFill>
                <a:latin typeface="Arial"/>
                <a:cs typeface="Arial"/>
              </a:rPr>
              <a:t>customer</a:t>
            </a:r>
            <a:r>
              <a:rPr sz="1800" i="1" spc="160" dirty="0">
                <a:latin typeface="Arial"/>
                <a:cs typeface="Arial"/>
              </a:rPr>
              <a:t>);  </a:t>
            </a:r>
            <a:r>
              <a:rPr sz="1800" i="1" spc="155" dirty="0">
                <a:solidFill>
                  <a:srgbClr val="0000C0"/>
                </a:solidFill>
                <a:latin typeface="Arial"/>
                <a:cs typeface="Arial"/>
              </a:rPr>
              <a:t>entityManager</a:t>
            </a:r>
            <a:r>
              <a:rPr sz="1800" i="1" spc="155" dirty="0">
                <a:latin typeface="Arial"/>
                <a:cs typeface="Arial"/>
              </a:rPr>
              <a:t>.getTransaction().commit();</a:t>
            </a:r>
            <a:endParaRPr sz="1800">
              <a:latin typeface="Arial"/>
              <a:cs typeface="Arial"/>
            </a:endParaRPr>
          </a:p>
          <a:p>
            <a:pPr marL="1981835">
              <a:lnSpc>
                <a:spcPct val="100000"/>
              </a:lnSpc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1800" b="1" spc="-145" dirty="0">
                <a:solidFill>
                  <a:srgbClr val="2A00FF"/>
                </a:solidFill>
                <a:latin typeface="Arial"/>
                <a:cs typeface="Arial"/>
              </a:rPr>
              <a:t>"SUCCESS:  </a:t>
            </a:r>
            <a:r>
              <a:rPr sz="1800" b="1" spc="-65" dirty="0">
                <a:solidFill>
                  <a:srgbClr val="2A00FF"/>
                </a:solidFill>
                <a:latin typeface="Arial"/>
                <a:cs typeface="Arial"/>
              </a:rPr>
              <a:t>Customer </a:t>
            </a:r>
            <a:r>
              <a:rPr sz="1800" b="1" spc="50" dirty="0">
                <a:solidFill>
                  <a:srgbClr val="2A00FF"/>
                </a:solidFill>
                <a:latin typeface="Arial"/>
                <a:cs typeface="Arial"/>
              </a:rPr>
              <a:t>record </a:t>
            </a:r>
            <a:r>
              <a:rPr sz="1800" b="1" spc="-75" dirty="0">
                <a:solidFill>
                  <a:srgbClr val="2A00FF"/>
                </a:solidFill>
                <a:latin typeface="Arial"/>
                <a:cs typeface="Arial"/>
              </a:rPr>
              <a:t>added </a:t>
            </a:r>
            <a:r>
              <a:rPr sz="1800" b="1" spc="135" dirty="0">
                <a:solidFill>
                  <a:srgbClr val="2A00FF"/>
                </a:solidFill>
                <a:latin typeface="Arial"/>
                <a:cs typeface="Arial"/>
              </a:rPr>
              <a:t>to</a:t>
            </a:r>
            <a:r>
              <a:rPr sz="1800" b="1" spc="26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2A00FF"/>
                </a:solidFill>
                <a:latin typeface="Arial"/>
                <a:cs typeface="Arial"/>
              </a:rPr>
              <a:t>database"</a:t>
            </a:r>
            <a:r>
              <a:rPr sz="1800" b="1" spc="6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98183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60" dirty="0">
                <a:latin typeface="Arial"/>
                <a:cs typeface="Arial"/>
              </a:rPr>
              <a:t>(PersistenceException</a:t>
            </a:r>
            <a:r>
              <a:rPr sz="1800" b="1" spc="580" dirty="0">
                <a:latin typeface="Arial"/>
                <a:cs typeface="Arial"/>
              </a:rPr>
              <a:t> </a:t>
            </a:r>
            <a:r>
              <a:rPr sz="1800" b="1" spc="21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21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981835" marR="3119755">
              <a:lnSpc>
                <a:spcPct val="100000"/>
              </a:lnSpc>
            </a:pPr>
            <a:r>
              <a:rPr sz="1800" spc="50" dirty="0">
                <a:latin typeface="Arial"/>
                <a:cs typeface="Arial"/>
              </a:rPr>
              <a:t>Logger </a:t>
            </a:r>
            <a:r>
              <a:rPr sz="1800" spc="145" dirty="0">
                <a:solidFill>
                  <a:srgbClr val="6A3D3D"/>
                </a:solidFill>
                <a:latin typeface="Arial"/>
                <a:cs typeface="Arial"/>
              </a:rPr>
              <a:t>logger</a:t>
            </a:r>
            <a:r>
              <a:rPr sz="1800" spc="145" dirty="0">
                <a:latin typeface="Arial"/>
                <a:cs typeface="Arial"/>
              </a:rPr>
              <a:t>=Logger.</a:t>
            </a:r>
            <a:r>
              <a:rPr sz="1800" i="1" spc="145" dirty="0">
                <a:latin typeface="Arial"/>
                <a:cs typeface="Arial"/>
              </a:rPr>
              <a:t>getLogger(</a:t>
            </a:r>
            <a:r>
              <a:rPr sz="1800" b="1" i="1" spc="14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i="1" spc="145" dirty="0">
                <a:latin typeface="Arial"/>
                <a:cs typeface="Arial"/>
              </a:rPr>
              <a:t>.getClass());  </a:t>
            </a:r>
            <a:r>
              <a:rPr sz="1800" spc="175" dirty="0">
                <a:solidFill>
                  <a:srgbClr val="6A3D3D"/>
                </a:solidFill>
                <a:latin typeface="Arial"/>
                <a:cs typeface="Arial"/>
              </a:rPr>
              <a:t>logger</a:t>
            </a:r>
            <a:r>
              <a:rPr sz="1800" spc="175" dirty="0">
                <a:latin typeface="Arial"/>
                <a:cs typeface="Arial"/>
              </a:rPr>
              <a:t>.error(</a:t>
            </a:r>
            <a:r>
              <a:rPr sz="1800" spc="17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75" dirty="0">
                <a:latin typeface="Arial"/>
                <a:cs typeface="Arial"/>
              </a:rPr>
              <a:t>.getMessage(),</a:t>
            </a:r>
            <a:r>
              <a:rPr sz="1800" spc="17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75" dirty="0">
                <a:latin typeface="Arial"/>
                <a:cs typeface="Arial"/>
              </a:rPr>
              <a:t>);  </a:t>
            </a:r>
            <a:r>
              <a:rPr sz="1800" spc="19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95" dirty="0">
                <a:latin typeface="Arial"/>
                <a:cs typeface="Arial"/>
              </a:rPr>
              <a:t>.printStackTrace();</a:t>
            </a:r>
            <a:endParaRPr sz="1800">
              <a:latin typeface="Arial"/>
              <a:cs typeface="Arial"/>
            </a:endParaRPr>
          </a:p>
          <a:p>
            <a:pPr marL="1981835">
              <a:lnSpc>
                <a:spcPct val="100000"/>
              </a:lnSpc>
              <a:spcBef>
                <a:spcPts val="1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78159" y="6420406"/>
            <a:ext cx="1384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966469"/>
            <a:chOff x="0" y="0"/>
            <a:chExt cx="12189460" cy="96646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762000"/>
            </a:xfrm>
            <a:custGeom>
              <a:avLst/>
              <a:gdLst/>
              <a:ahLst/>
              <a:cxnLst/>
              <a:rect l="l" t="t" r="r" b="b"/>
              <a:pathLst>
                <a:path w="12189460" h="762000">
                  <a:moveTo>
                    <a:pt x="12188952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2188952" y="7620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46A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94176" y="0"/>
              <a:ext cx="4797552" cy="966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1450" y="89103"/>
            <a:ext cx="42265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dirty="0">
                <a:solidFill>
                  <a:srgbClr val="000000"/>
                </a:solidFill>
                <a:latin typeface="Arial"/>
                <a:cs typeface="Arial"/>
              </a:rPr>
              <a:t>What is</a:t>
            </a:r>
            <a:r>
              <a:rPr sz="3500" b="1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000000"/>
                </a:solidFill>
                <a:latin typeface="Arial"/>
                <a:cs typeface="Arial"/>
              </a:rPr>
              <a:t>Persistence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175" y="1143000"/>
            <a:ext cx="11658600" cy="4124325"/>
          </a:xfrm>
          <a:custGeom>
            <a:avLst/>
            <a:gdLst/>
            <a:ahLst/>
            <a:cxnLst/>
            <a:rect l="l" t="t" r="r" b="b"/>
            <a:pathLst>
              <a:path w="11658600" h="4124325">
                <a:moveTo>
                  <a:pt x="11658600" y="0"/>
                </a:moveTo>
                <a:lnTo>
                  <a:pt x="0" y="0"/>
                </a:lnTo>
                <a:lnTo>
                  <a:pt x="0" y="4123944"/>
                </a:lnTo>
                <a:lnTo>
                  <a:pt x="11658600" y="4123944"/>
                </a:lnTo>
                <a:lnTo>
                  <a:pt x="11658600" y="0"/>
                </a:lnTo>
                <a:close/>
              </a:path>
            </a:pathLst>
          </a:custGeom>
          <a:solidFill>
            <a:srgbClr val="D6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915" y="1159510"/>
            <a:ext cx="11209020" cy="402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15" dirty="0">
                <a:solidFill>
                  <a:srgbClr val="164A4F"/>
                </a:solidFill>
                <a:latin typeface="Carlito"/>
                <a:cs typeface="Carlito"/>
              </a:rPr>
              <a:t>Persistence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is the ability of an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object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survive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beyond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lifetime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of the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program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that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creates</a:t>
            </a:r>
            <a:r>
              <a:rPr sz="2200" spc="33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2700" marR="190500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Persistence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for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objects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with an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internal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state.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200" spc="-25" dirty="0">
                <a:solidFill>
                  <a:srgbClr val="164A4F"/>
                </a:solidFill>
                <a:latin typeface="Carlito"/>
                <a:cs typeface="Carlito"/>
              </a:rPr>
              <a:t>state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needs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retained between 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object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deactivation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object</a:t>
            </a:r>
            <a:r>
              <a:rPr sz="2200" spc="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activation.</a:t>
            </a:r>
            <a:endParaRPr sz="2200">
              <a:latin typeface="Carlito"/>
              <a:cs typeface="Carlito"/>
            </a:endParaRPr>
          </a:p>
          <a:p>
            <a:pPr marL="568960" lvl="1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568960" algn="l"/>
              </a:tabLst>
            </a:pP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Storing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object </a:t>
            </a:r>
            <a:r>
              <a:rPr sz="2200" spc="-25" dirty="0">
                <a:solidFill>
                  <a:srgbClr val="164A4F"/>
                </a:solidFill>
                <a:latin typeface="Carlito"/>
                <a:cs typeface="Carlito"/>
              </a:rPr>
              <a:t>state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on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persistent storage </a:t>
            </a:r>
            <a:r>
              <a:rPr sz="2200" spc="-25" dirty="0">
                <a:solidFill>
                  <a:srgbClr val="164A4F"/>
                </a:solidFill>
                <a:latin typeface="Carlito"/>
                <a:cs typeface="Carlito"/>
              </a:rPr>
              <a:t>before</a:t>
            </a:r>
            <a:r>
              <a:rPr sz="2200" spc="13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de-activation</a:t>
            </a:r>
            <a:endParaRPr sz="2200">
              <a:latin typeface="Carlito"/>
              <a:cs typeface="Carlito"/>
            </a:endParaRPr>
          </a:p>
          <a:p>
            <a:pPr marL="568960" lvl="1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568960" algn="l"/>
              </a:tabLst>
            </a:pP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Upon activation, </a:t>
            </a:r>
            <a:r>
              <a:rPr sz="2200" dirty="0">
                <a:solidFill>
                  <a:srgbClr val="164A4F"/>
                </a:solidFill>
                <a:latin typeface="Carlito"/>
                <a:cs typeface="Carlito"/>
              </a:rPr>
              <a:t>load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object </a:t>
            </a:r>
            <a:r>
              <a:rPr sz="2200" spc="-25" dirty="0">
                <a:solidFill>
                  <a:srgbClr val="164A4F"/>
                </a:solidFill>
                <a:latin typeface="Carlito"/>
                <a:cs typeface="Carlito"/>
              </a:rPr>
              <a:t>state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from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persistent</a:t>
            </a:r>
            <a:r>
              <a:rPr sz="2200" spc="5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storage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2700" marR="799465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an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object-oriented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language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like Java,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persistence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ensures that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200" spc="-25" dirty="0">
                <a:solidFill>
                  <a:srgbClr val="164A4F"/>
                </a:solidFill>
                <a:latin typeface="Carlito"/>
                <a:cs typeface="Carlito"/>
              </a:rPr>
              <a:t>state </a:t>
            </a:r>
            <a:r>
              <a:rPr sz="2200" dirty="0">
                <a:solidFill>
                  <a:srgbClr val="164A4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an object is  accessible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even after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application that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has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stopped</a:t>
            </a:r>
            <a:r>
              <a:rPr sz="2200" spc="8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executing.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Persistent storage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can</a:t>
            </a:r>
            <a:r>
              <a:rPr sz="2200" spc="5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be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64A4F"/>
                </a:solidFill>
                <a:latin typeface="Carlito"/>
                <a:cs typeface="Carlito"/>
              </a:rPr>
              <a:t>a.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File </a:t>
            </a:r>
            <a:r>
              <a:rPr sz="2000" spc="-20" dirty="0">
                <a:solidFill>
                  <a:srgbClr val="164A4F"/>
                </a:solidFill>
                <a:latin typeface="Carlito"/>
                <a:cs typeface="Carlito"/>
              </a:rPr>
              <a:t>system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b.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Relational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Database </a:t>
            </a:r>
            <a:r>
              <a:rPr sz="2000" dirty="0">
                <a:solidFill>
                  <a:srgbClr val="164A4F"/>
                </a:solidFill>
                <a:latin typeface="Carlito"/>
                <a:cs typeface="Carlito"/>
              </a:rPr>
              <a:t>c.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Object-Database d.</a:t>
            </a:r>
            <a:r>
              <a:rPr sz="2000" spc="8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Flash-RAM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2759" y="6420406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pPr marL="38100">
                <a:lnSpc>
                  <a:spcPts val="1864"/>
                </a:lnSpc>
              </a:pPr>
              <a:t>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051"/>
            <a:ext cx="12189460" cy="513715"/>
          </a:xfrm>
          <a:custGeom>
            <a:avLst/>
            <a:gdLst/>
            <a:ahLst/>
            <a:cxnLst/>
            <a:rect l="l" t="t" r="r" b="b"/>
            <a:pathLst>
              <a:path w="12189460" h="513715">
                <a:moveTo>
                  <a:pt x="12188952" y="0"/>
                </a:moveTo>
                <a:lnTo>
                  <a:pt x="0" y="0"/>
                </a:lnTo>
                <a:lnTo>
                  <a:pt x="0" y="513588"/>
                </a:lnTo>
                <a:lnTo>
                  <a:pt x="12188952" y="513588"/>
                </a:lnTo>
                <a:lnTo>
                  <a:pt x="1218895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9461" y="0"/>
            <a:ext cx="2509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Service</a:t>
            </a:r>
            <a:r>
              <a:rPr spc="-100" dirty="0"/>
              <a:t> </a:t>
            </a:r>
            <a:r>
              <a:rPr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262127" y="1232916"/>
            <a:ext cx="11927205" cy="4464050"/>
          </a:xfrm>
          <a:custGeom>
            <a:avLst/>
            <a:gdLst/>
            <a:ahLst/>
            <a:cxnLst/>
            <a:rect l="l" t="t" r="r" b="b"/>
            <a:pathLst>
              <a:path w="11927205" h="4464050">
                <a:moveTo>
                  <a:pt x="11926824" y="0"/>
                </a:moveTo>
                <a:lnTo>
                  <a:pt x="0" y="0"/>
                </a:lnTo>
                <a:lnTo>
                  <a:pt x="0" y="4463796"/>
                </a:lnTo>
                <a:lnTo>
                  <a:pt x="11926824" y="4463796"/>
                </a:lnTo>
                <a:lnTo>
                  <a:pt x="11926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563" y="1232103"/>
            <a:ext cx="9523095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…….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10" dirty="0">
                <a:solidFill>
                  <a:srgbClr val="164A4F"/>
                </a:solidFill>
                <a:latin typeface="Arial"/>
                <a:cs typeface="Arial"/>
              </a:rPr>
              <a:t>try{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i="1" spc="-10" dirty="0">
                <a:solidFill>
                  <a:srgbClr val="164A4F"/>
                </a:solidFill>
                <a:latin typeface="Arial"/>
                <a:cs typeface="Arial"/>
              </a:rPr>
              <a:t>entityManager.getTransaction().begin();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  <a:spcBef>
                <a:spcPts val="1730"/>
              </a:spcBef>
            </a:pP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/*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Do not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ID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before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save or persist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it. </a:t>
            </a:r>
            <a:r>
              <a:rPr sz="1800" u="heavy" spc="-5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Arial"/>
                <a:cs typeface="Arial"/>
              </a:rPr>
              <a:t>Hibernate </a:t>
            </a:r>
            <a:r>
              <a:rPr sz="1800" u="heavy" spc="-15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Arial"/>
                <a:cs typeface="Arial"/>
              </a:rPr>
              <a:t>will </a:t>
            </a:r>
            <a:r>
              <a:rPr sz="1800" u="heavy" spc="-5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Arial"/>
                <a:cs typeface="Arial"/>
              </a:rPr>
              <a:t>look </a:t>
            </a:r>
            <a:r>
              <a:rPr sz="1800" u="heavy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Arial"/>
                <a:cs typeface="Arial"/>
              </a:rPr>
              <a:t>at </a:t>
            </a:r>
            <a:r>
              <a:rPr sz="1800" u="heavy" spc="-5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Arial"/>
                <a:cs typeface="Arial"/>
              </a:rPr>
              <a:t>the</a:t>
            </a:r>
            <a:r>
              <a:rPr sz="1800" u="heavy" spc="145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164A4F"/>
                </a:solidFill>
                <a:uFill>
                  <a:solidFill>
                    <a:srgbClr val="164A4F"/>
                  </a:solidFill>
                </a:uFill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  <a:p>
            <a:pPr marL="229235" indent="-153670">
              <a:lnSpc>
                <a:spcPts val="1945"/>
              </a:lnSpc>
              <a:buChar char="*"/>
              <a:tabLst>
                <a:tab pos="229870" algn="l"/>
              </a:tabLst>
            </a:pP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you’ve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passed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it assumes that because it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has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its Primary Key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populated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that</a:t>
            </a:r>
            <a:r>
              <a:rPr sz="1800" spc="16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228600" indent="-153035">
              <a:lnSpc>
                <a:spcPts val="1945"/>
              </a:lnSpc>
              <a:buChar char="*"/>
              <a:tabLst>
                <a:tab pos="229235" algn="l"/>
                <a:tab pos="6766559" algn="l"/>
              </a:tabLst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is already in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database. So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set Id to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null.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Our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table</a:t>
            </a:r>
            <a:r>
              <a:rPr sz="1800" spc="8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(</a:t>
            </a:r>
            <a:r>
              <a:rPr sz="1800" spc="1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MySQL)	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Id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is auto increment,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hence</a:t>
            </a:r>
            <a:endParaRPr sz="1800">
              <a:latin typeface="Arial"/>
              <a:cs typeface="Arial"/>
            </a:endParaRPr>
          </a:p>
          <a:p>
            <a:pPr marL="228600" indent="-153035">
              <a:lnSpc>
                <a:spcPts val="1945"/>
              </a:lnSpc>
              <a:buChar char="*"/>
              <a:tabLst>
                <a:tab pos="229235" algn="l"/>
              </a:tabLst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takes care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automatically generating primary</a:t>
            </a:r>
            <a:r>
              <a:rPr sz="1800" spc="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164A4F"/>
                </a:solidFill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  <a:p>
            <a:pPr marL="12700" marR="7874634" indent="63500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*/  us</a:t>
            </a:r>
            <a:r>
              <a:rPr sz="1800" spc="-15" dirty="0">
                <a:solidFill>
                  <a:srgbClr val="164A4F"/>
                </a:solidFill>
                <a:latin typeface="Arial"/>
                <a:cs typeface="Arial"/>
              </a:rPr>
              <a:t>e</a:t>
            </a:r>
            <a:r>
              <a:rPr sz="1800" spc="-100" dirty="0">
                <a:solidFill>
                  <a:srgbClr val="164A4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.setI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(</a:t>
            </a:r>
            <a:r>
              <a:rPr sz="1800" b="1" spc="5" dirty="0">
                <a:solidFill>
                  <a:srgbClr val="164A4F"/>
                </a:solidFill>
                <a:latin typeface="Arial"/>
                <a:cs typeface="Arial"/>
              </a:rPr>
              <a:t>nu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164A4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10"/>
              </a:lnSpc>
            </a:pPr>
            <a:r>
              <a:rPr sz="1800" i="1" spc="-5" dirty="0">
                <a:solidFill>
                  <a:srgbClr val="164A4F"/>
                </a:solidFill>
                <a:latin typeface="Arial"/>
                <a:cs typeface="Arial"/>
              </a:rPr>
              <a:t>entityManager.persist(user);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i="1" spc="-10" dirty="0">
                <a:solidFill>
                  <a:srgbClr val="164A4F"/>
                </a:solidFill>
                <a:latin typeface="Arial"/>
                <a:cs typeface="Arial"/>
              </a:rPr>
              <a:t>entityManager.getTransaction().commit();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return</a:t>
            </a:r>
            <a:r>
              <a:rPr sz="1800" b="1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true;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catch(PersistenceException</a:t>
            </a:r>
            <a:r>
              <a:rPr sz="1800" b="1" spc="3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4A4F"/>
                </a:solidFill>
                <a:latin typeface="Arial"/>
                <a:cs typeface="Arial"/>
              </a:rPr>
              <a:t>e){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e.printStackTrace();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14"/>
              </a:lnSpc>
            </a:pPr>
            <a:r>
              <a:rPr sz="1800" spc="5" dirty="0">
                <a:latin typeface="Carlito"/>
                <a:cs typeface="Carlito"/>
              </a:rPr>
              <a:t>……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20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66259" y="729995"/>
            <a:ext cx="6960234" cy="462280"/>
          </a:xfrm>
          <a:prstGeom prst="rect">
            <a:avLst/>
          </a:prstGeom>
          <a:solidFill>
            <a:srgbClr val="C2CFDD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164A4F"/>
                </a:solidFill>
                <a:latin typeface="Arial"/>
                <a:cs typeface="Arial"/>
              </a:rPr>
              <a:t>Insert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operation </a:t>
            </a:r>
            <a:r>
              <a:rPr sz="2400" dirty="0">
                <a:solidFill>
                  <a:srgbClr val="164A4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Using Auto </a:t>
            </a:r>
            <a:r>
              <a:rPr sz="2400" dirty="0">
                <a:solidFill>
                  <a:srgbClr val="164A4F"/>
                </a:solidFill>
                <a:latin typeface="Arial"/>
                <a:cs typeface="Arial"/>
              </a:rPr>
              <a:t>Increment in</a:t>
            </a:r>
            <a:r>
              <a:rPr sz="2400" spc="-1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4A4F"/>
                </a:solidFill>
                <a:latin typeface="Arial"/>
                <a:cs typeface="Arial"/>
              </a:rPr>
              <a:t>MySQL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051"/>
            <a:ext cx="12189460" cy="513715"/>
          </a:xfrm>
          <a:custGeom>
            <a:avLst/>
            <a:gdLst/>
            <a:ahLst/>
            <a:cxnLst/>
            <a:rect l="l" t="t" r="r" b="b"/>
            <a:pathLst>
              <a:path w="12189460" h="513715">
                <a:moveTo>
                  <a:pt x="12188952" y="0"/>
                </a:moveTo>
                <a:lnTo>
                  <a:pt x="0" y="0"/>
                </a:lnTo>
                <a:lnTo>
                  <a:pt x="0" y="490728"/>
                </a:lnTo>
                <a:lnTo>
                  <a:pt x="0" y="513588"/>
                </a:lnTo>
                <a:lnTo>
                  <a:pt x="12188952" y="513588"/>
                </a:lnTo>
                <a:lnTo>
                  <a:pt x="12188952" y="490728"/>
                </a:lnTo>
                <a:lnTo>
                  <a:pt x="1218895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014" y="0"/>
            <a:ext cx="10078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How to create </a:t>
            </a:r>
            <a:r>
              <a:rPr u="heavy" spc="-5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and handle composite primary </a:t>
            </a:r>
            <a:r>
              <a:rPr u="heavy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key in</a:t>
            </a:r>
            <a:r>
              <a:rPr u="heavy" spc="-110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 </a:t>
            </a:r>
            <a:r>
              <a:rPr u="heavy" spc="-80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JPA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525780"/>
            <a:ext cx="12146915" cy="3499485"/>
            <a:chOff x="0" y="525780"/>
            <a:chExt cx="12146915" cy="3499485"/>
          </a:xfrm>
        </p:grpSpPr>
        <p:sp>
          <p:nvSpPr>
            <p:cNvPr id="5" name="object 5"/>
            <p:cNvSpPr/>
            <p:nvPr/>
          </p:nvSpPr>
          <p:spPr>
            <a:xfrm>
              <a:off x="0" y="894841"/>
              <a:ext cx="12146915" cy="914400"/>
            </a:xfrm>
            <a:custGeom>
              <a:avLst/>
              <a:gdLst/>
              <a:ahLst/>
              <a:cxnLst/>
              <a:rect l="l" t="t" r="r" b="b"/>
              <a:pathLst>
                <a:path w="12146915" h="914400">
                  <a:moveTo>
                    <a:pt x="23590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35902" y="914400"/>
                  </a:lnTo>
                  <a:lnTo>
                    <a:pt x="235902" y="0"/>
                  </a:lnTo>
                  <a:close/>
                </a:path>
                <a:path w="12146915" h="914400">
                  <a:moveTo>
                    <a:pt x="12146864" y="0"/>
                  </a:moveTo>
                  <a:lnTo>
                    <a:pt x="235915" y="0"/>
                  </a:lnTo>
                  <a:lnTo>
                    <a:pt x="235915" y="914400"/>
                  </a:lnTo>
                  <a:lnTo>
                    <a:pt x="12146864" y="914400"/>
                  </a:lnTo>
                  <a:lnTo>
                    <a:pt x="12146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704" y="1808988"/>
              <a:ext cx="8498205" cy="2216150"/>
            </a:xfrm>
            <a:custGeom>
              <a:avLst/>
              <a:gdLst/>
              <a:ahLst/>
              <a:cxnLst/>
              <a:rect l="l" t="t" r="r" b="b"/>
              <a:pathLst>
                <a:path w="8498205" h="2216150">
                  <a:moveTo>
                    <a:pt x="8497824" y="0"/>
                  </a:moveTo>
                  <a:lnTo>
                    <a:pt x="0" y="0"/>
                  </a:lnTo>
                  <a:lnTo>
                    <a:pt x="0" y="2215896"/>
                  </a:lnTo>
                  <a:lnTo>
                    <a:pt x="8497824" y="2215896"/>
                  </a:lnTo>
                  <a:lnTo>
                    <a:pt x="8497824" y="0"/>
                  </a:lnTo>
                  <a:close/>
                </a:path>
              </a:pathLst>
            </a:custGeom>
            <a:solidFill>
              <a:srgbClr val="EE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25780"/>
              <a:ext cx="1082040" cy="368935"/>
            </a:xfrm>
            <a:custGeom>
              <a:avLst/>
              <a:gdLst/>
              <a:ahLst/>
              <a:cxnLst/>
              <a:rect l="l" t="t" r="r" b="b"/>
              <a:pathLst>
                <a:path w="1082040" h="368934">
                  <a:moveTo>
                    <a:pt x="108204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82040" y="368808"/>
                  </a:lnTo>
                  <a:lnTo>
                    <a:pt x="10820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704" y="4152900"/>
            <a:ext cx="8498205" cy="2232660"/>
          </a:xfrm>
          <a:prstGeom prst="rect">
            <a:avLst/>
          </a:prstGeom>
          <a:solidFill>
            <a:srgbClr val="EEEF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100" dirty="0">
                <a:solidFill>
                  <a:srgbClr val="7C2727"/>
                </a:solidFill>
                <a:latin typeface="Arial"/>
                <a:cs typeface="Arial"/>
              </a:rPr>
              <a:t>@Embeddable</a:t>
            </a:r>
            <a:endParaRPr sz="1800">
              <a:latin typeface="Arial"/>
              <a:cs typeface="Arial"/>
            </a:endParaRPr>
          </a:p>
          <a:p>
            <a:pPr marL="457200" marR="2973705" indent="-457200">
              <a:lnSpc>
                <a:spcPct val="100000"/>
              </a:lnSpc>
            </a:pPr>
            <a:r>
              <a:rPr sz="1800" spc="200" dirty="0">
                <a:solidFill>
                  <a:srgbClr val="0F0F93"/>
                </a:solidFill>
                <a:latin typeface="Arial"/>
                <a:cs typeface="Arial"/>
              </a:rPr>
              <a:t>public </a:t>
            </a:r>
            <a:r>
              <a:rPr sz="1800" spc="165" dirty="0">
                <a:solidFill>
                  <a:srgbClr val="0F0F93"/>
                </a:solidFill>
                <a:latin typeface="Arial"/>
                <a:cs typeface="Arial"/>
              </a:rPr>
              <a:t>class </a:t>
            </a:r>
            <a:r>
              <a:rPr sz="1800" spc="-120" dirty="0">
                <a:solidFill>
                  <a:srgbClr val="2B91AE"/>
                </a:solidFill>
                <a:latin typeface="Arial"/>
                <a:cs typeface="Arial"/>
              </a:rPr>
              <a:t>MyKey  </a:t>
            </a:r>
            <a:r>
              <a:rPr sz="1800" spc="60" dirty="0">
                <a:solidFill>
                  <a:srgbClr val="0F0F93"/>
                </a:solidFill>
                <a:latin typeface="Arial"/>
                <a:cs typeface="Arial"/>
              </a:rPr>
              <a:t>implements </a:t>
            </a:r>
            <a:r>
              <a:rPr sz="1800" spc="204" dirty="0">
                <a:solidFill>
                  <a:srgbClr val="2B91AE"/>
                </a:solidFill>
                <a:latin typeface="Arial"/>
                <a:cs typeface="Arial"/>
              </a:rPr>
              <a:t>Serializable </a:t>
            </a:r>
            <a:r>
              <a:rPr sz="1800" spc="385" dirty="0">
                <a:solidFill>
                  <a:srgbClr val="2F3336"/>
                </a:solidFill>
                <a:latin typeface="Arial"/>
                <a:cs typeface="Arial"/>
              </a:rPr>
              <a:t>{  </a:t>
            </a:r>
            <a:r>
              <a:rPr sz="1800" spc="-110" dirty="0">
                <a:solidFill>
                  <a:srgbClr val="7C2727"/>
                </a:solidFill>
                <a:latin typeface="Arial"/>
                <a:cs typeface="Arial"/>
              </a:rPr>
              <a:t>@Column</a:t>
            </a:r>
            <a:r>
              <a:rPr sz="1800" spc="-110" dirty="0">
                <a:solidFill>
                  <a:srgbClr val="2F3336"/>
                </a:solidFill>
                <a:latin typeface="Arial"/>
                <a:cs typeface="Arial"/>
              </a:rPr>
              <a:t>(name </a:t>
            </a:r>
            <a:r>
              <a:rPr sz="1800" spc="-65" dirty="0">
                <a:solidFill>
                  <a:srgbClr val="2F3336"/>
                </a:solidFill>
                <a:latin typeface="Arial"/>
                <a:cs typeface="Arial"/>
              </a:rPr>
              <a:t>= </a:t>
            </a:r>
            <a:r>
              <a:rPr sz="1800" spc="330" dirty="0">
                <a:solidFill>
                  <a:srgbClr val="7C2727"/>
                </a:solidFill>
                <a:latin typeface="Arial"/>
                <a:cs typeface="Arial"/>
              </a:rPr>
              <a:t>"Id"</a:t>
            </a:r>
            <a:r>
              <a:rPr sz="1800" spc="330" dirty="0">
                <a:solidFill>
                  <a:srgbClr val="2F3336"/>
                </a:solidFill>
                <a:latin typeface="Arial"/>
                <a:cs typeface="Arial"/>
              </a:rPr>
              <a:t>, </a:t>
            </a:r>
            <a:r>
              <a:rPr sz="1800" spc="210" dirty="0">
                <a:solidFill>
                  <a:srgbClr val="2F3336"/>
                </a:solidFill>
                <a:latin typeface="Arial"/>
                <a:cs typeface="Arial"/>
              </a:rPr>
              <a:t>nullable </a:t>
            </a:r>
            <a:r>
              <a:rPr sz="1800" spc="-65" dirty="0">
                <a:solidFill>
                  <a:srgbClr val="2F3336"/>
                </a:solidFill>
                <a:latin typeface="Arial"/>
                <a:cs typeface="Arial"/>
              </a:rPr>
              <a:t>= </a:t>
            </a:r>
            <a:r>
              <a:rPr sz="1800" spc="250" dirty="0">
                <a:solidFill>
                  <a:srgbClr val="0F0F93"/>
                </a:solidFill>
                <a:latin typeface="Arial"/>
                <a:cs typeface="Arial"/>
              </a:rPr>
              <a:t>false</a:t>
            </a:r>
            <a:r>
              <a:rPr sz="1800" spc="250" dirty="0">
                <a:solidFill>
                  <a:srgbClr val="2F3336"/>
                </a:solidFill>
                <a:latin typeface="Arial"/>
                <a:cs typeface="Arial"/>
              </a:rPr>
              <a:t>)  </a:t>
            </a:r>
            <a:r>
              <a:rPr sz="1800" spc="215" dirty="0">
                <a:solidFill>
                  <a:srgbClr val="0F0F93"/>
                </a:solidFill>
                <a:latin typeface="Arial"/>
                <a:cs typeface="Arial"/>
              </a:rPr>
              <a:t>private </a:t>
            </a:r>
            <a:r>
              <a:rPr sz="1800" spc="345" dirty="0">
                <a:solidFill>
                  <a:srgbClr val="0F0F93"/>
                </a:solidFill>
                <a:latin typeface="Arial"/>
                <a:cs typeface="Arial"/>
              </a:rPr>
              <a:t>int</a:t>
            </a:r>
            <a:r>
              <a:rPr sz="1800" spc="25" dirty="0">
                <a:solidFill>
                  <a:srgbClr val="0F0F93"/>
                </a:solidFill>
                <a:latin typeface="Arial"/>
                <a:cs typeface="Arial"/>
              </a:rPr>
              <a:t> </a:t>
            </a:r>
            <a:r>
              <a:rPr sz="1800" spc="345" dirty="0">
                <a:solidFill>
                  <a:srgbClr val="2F3336"/>
                </a:solidFill>
                <a:latin typeface="Arial"/>
                <a:cs typeface="Arial"/>
              </a:rPr>
              <a:t>id;</a:t>
            </a:r>
            <a:endParaRPr sz="1800">
              <a:latin typeface="Arial"/>
              <a:cs typeface="Arial"/>
            </a:endParaRPr>
          </a:p>
          <a:p>
            <a:pPr marL="457200" marR="2641600">
              <a:lnSpc>
                <a:spcPct val="100000"/>
              </a:lnSpc>
            </a:pPr>
            <a:r>
              <a:rPr sz="1800" spc="-110" dirty="0">
                <a:solidFill>
                  <a:srgbClr val="7C2727"/>
                </a:solidFill>
                <a:latin typeface="Arial"/>
                <a:cs typeface="Arial"/>
              </a:rPr>
              <a:t>@Column</a:t>
            </a:r>
            <a:r>
              <a:rPr sz="1800" spc="-110" dirty="0">
                <a:solidFill>
                  <a:srgbClr val="2F3336"/>
                </a:solidFill>
                <a:latin typeface="Arial"/>
                <a:cs typeface="Arial"/>
              </a:rPr>
              <a:t>(name </a:t>
            </a:r>
            <a:r>
              <a:rPr sz="1800" spc="-65" dirty="0">
                <a:solidFill>
                  <a:srgbClr val="2F3336"/>
                </a:solidFill>
                <a:latin typeface="Arial"/>
                <a:cs typeface="Arial"/>
              </a:rPr>
              <a:t>= </a:t>
            </a:r>
            <a:r>
              <a:rPr sz="1800" spc="195" dirty="0">
                <a:solidFill>
                  <a:srgbClr val="7C2727"/>
                </a:solidFill>
                <a:latin typeface="Arial"/>
                <a:cs typeface="Arial"/>
              </a:rPr>
              <a:t>"Version"</a:t>
            </a:r>
            <a:r>
              <a:rPr sz="1800" spc="195" dirty="0">
                <a:solidFill>
                  <a:srgbClr val="2F3336"/>
                </a:solidFill>
                <a:latin typeface="Arial"/>
                <a:cs typeface="Arial"/>
              </a:rPr>
              <a:t>, </a:t>
            </a:r>
            <a:r>
              <a:rPr sz="1800" spc="210" dirty="0">
                <a:solidFill>
                  <a:srgbClr val="2F3336"/>
                </a:solidFill>
                <a:latin typeface="Arial"/>
                <a:cs typeface="Arial"/>
              </a:rPr>
              <a:t>nullable </a:t>
            </a:r>
            <a:r>
              <a:rPr sz="1800" spc="-65" dirty="0">
                <a:solidFill>
                  <a:srgbClr val="2F3336"/>
                </a:solidFill>
                <a:latin typeface="Arial"/>
                <a:cs typeface="Arial"/>
              </a:rPr>
              <a:t>= </a:t>
            </a:r>
            <a:r>
              <a:rPr sz="1800" spc="250" dirty="0">
                <a:solidFill>
                  <a:srgbClr val="0F0F93"/>
                </a:solidFill>
                <a:latin typeface="Arial"/>
                <a:cs typeface="Arial"/>
              </a:rPr>
              <a:t>false</a:t>
            </a:r>
            <a:r>
              <a:rPr sz="1800" spc="250" dirty="0">
                <a:solidFill>
                  <a:srgbClr val="2F3336"/>
                </a:solidFill>
                <a:latin typeface="Arial"/>
                <a:cs typeface="Arial"/>
              </a:rPr>
              <a:t>)  </a:t>
            </a:r>
            <a:r>
              <a:rPr sz="1800" spc="215" dirty="0">
                <a:solidFill>
                  <a:srgbClr val="0F0F93"/>
                </a:solidFill>
                <a:latin typeface="Arial"/>
                <a:cs typeface="Arial"/>
              </a:rPr>
              <a:t>private </a:t>
            </a:r>
            <a:r>
              <a:rPr sz="1800" spc="345" dirty="0">
                <a:solidFill>
                  <a:srgbClr val="0F0F93"/>
                </a:solidFill>
                <a:latin typeface="Arial"/>
                <a:cs typeface="Arial"/>
              </a:rPr>
              <a:t>int</a:t>
            </a:r>
            <a:r>
              <a:rPr sz="1800" spc="30" dirty="0">
                <a:solidFill>
                  <a:srgbClr val="0F0F93"/>
                </a:solidFill>
                <a:latin typeface="Arial"/>
                <a:cs typeface="Arial"/>
              </a:rPr>
              <a:t> </a:t>
            </a:r>
            <a:r>
              <a:rPr sz="1800" spc="195" dirty="0">
                <a:solidFill>
                  <a:srgbClr val="2F3336"/>
                </a:solidFill>
                <a:latin typeface="Arial"/>
                <a:cs typeface="Arial"/>
              </a:rPr>
              <a:t>version;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800" spc="350" dirty="0">
                <a:solidFill>
                  <a:srgbClr val="858B92"/>
                </a:solidFill>
                <a:latin typeface="Arial"/>
                <a:cs typeface="Arial"/>
              </a:rPr>
              <a:t>/** </a:t>
            </a:r>
            <a:r>
              <a:rPr sz="1800" spc="200" dirty="0">
                <a:solidFill>
                  <a:srgbClr val="858B92"/>
                </a:solidFill>
                <a:latin typeface="Arial"/>
                <a:cs typeface="Arial"/>
              </a:rPr>
              <a:t>getters </a:t>
            </a:r>
            <a:r>
              <a:rPr sz="1800" spc="-15" dirty="0">
                <a:solidFill>
                  <a:srgbClr val="858B92"/>
                </a:solidFill>
                <a:latin typeface="Arial"/>
                <a:cs typeface="Arial"/>
              </a:rPr>
              <a:t>and </a:t>
            </a:r>
            <a:r>
              <a:rPr sz="1800" spc="215" dirty="0">
                <a:solidFill>
                  <a:srgbClr val="858B92"/>
                </a:solidFill>
                <a:latin typeface="Arial"/>
                <a:cs typeface="Arial"/>
              </a:rPr>
              <a:t>setters </a:t>
            </a:r>
            <a:r>
              <a:rPr sz="1800" spc="350" dirty="0">
                <a:solidFill>
                  <a:srgbClr val="858B92"/>
                </a:solidFill>
                <a:latin typeface="Arial"/>
                <a:cs typeface="Arial"/>
              </a:rPr>
              <a:t>**/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spc="385" dirty="0">
                <a:solidFill>
                  <a:srgbClr val="2F3336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21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78739" y="472820"/>
            <a:ext cx="10932160" cy="35433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Method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 I</a:t>
            </a:r>
            <a:endParaRPr sz="1800">
              <a:latin typeface="Arial"/>
              <a:cs typeface="Arial"/>
            </a:endParaRPr>
          </a:p>
          <a:p>
            <a:pPr marL="248285" marR="5080">
              <a:lnSpc>
                <a:spcPct val="100000"/>
              </a:lnSpc>
              <a:spcBef>
                <a:spcPts val="625"/>
              </a:spcBef>
            </a:pPr>
            <a:r>
              <a:rPr sz="1800" spc="-60" dirty="0">
                <a:solidFill>
                  <a:srgbClr val="164A4F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can make an Embedded class, </a:t>
            </a:r>
            <a:r>
              <a:rPr sz="1800" spc="-15" dirty="0">
                <a:solidFill>
                  <a:srgbClr val="164A4F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contains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your </a:t>
            </a:r>
            <a:r>
              <a:rPr sz="1800" spc="-15" dirty="0">
                <a:solidFill>
                  <a:srgbClr val="164A4F"/>
                </a:solidFill>
                <a:latin typeface="Arial"/>
                <a:cs typeface="Arial"/>
              </a:rPr>
              <a:t>two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keys,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and then have a reference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that class  as EmbeddedId in </a:t>
            </a:r>
            <a:r>
              <a:rPr sz="1800" spc="-10" dirty="0">
                <a:solidFill>
                  <a:srgbClr val="164A4F"/>
                </a:solidFill>
                <a:latin typeface="Arial"/>
                <a:cs typeface="Arial"/>
              </a:rPr>
              <a:t>your</a:t>
            </a:r>
            <a:r>
              <a:rPr sz="1800" spc="5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64A4F"/>
                </a:solidFill>
                <a:latin typeface="Arial"/>
                <a:cs typeface="Arial"/>
              </a:rPr>
              <a:t>Entity.</a:t>
            </a:r>
            <a:endParaRPr sz="18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</a:pPr>
            <a:r>
              <a:rPr sz="1800" spc="-60" dirty="0">
                <a:solidFill>
                  <a:srgbClr val="164A4F"/>
                </a:solidFill>
                <a:latin typeface="Arial"/>
                <a:cs typeface="Arial"/>
              </a:rPr>
              <a:t>You </a:t>
            </a:r>
            <a:r>
              <a:rPr sz="1800" spc="-15" dirty="0">
                <a:solidFill>
                  <a:srgbClr val="164A4F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the </a:t>
            </a:r>
            <a:r>
              <a:rPr sz="1800" u="heavy" spc="-5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latin typeface="Arial"/>
                <a:cs typeface="Arial"/>
                <a:hlinkClick r:id="rId3"/>
              </a:rPr>
              <a:t>@EmbeddedId</a:t>
            </a:r>
            <a:r>
              <a:rPr sz="1800" spc="-5" dirty="0">
                <a:solidFill>
                  <a:srgbClr val="27A99A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and </a:t>
            </a:r>
            <a:r>
              <a:rPr sz="1800" u="heavy" spc="-5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latin typeface="Arial"/>
                <a:cs typeface="Arial"/>
                <a:hlinkClick r:id="rId4"/>
              </a:rPr>
              <a:t>@Embeddable</a:t>
            </a:r>
            <a:r>
              <a:rPr sz="1800" spc="195" dirty="0">
                <a:solidFill>
                  <a:srgbClr val="27A99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annotations.</a:t>
            </a:r>
            <a:endParaRPr sz="1800">
              <a:latin typeface="Arial"/>
              <a:cs typeface="Arial"/>
            </a:endParaRPr>
          </a:p>
          <a:p>
            <a:pPr marL="676910">
              <a:lnSpc>
                <a:spcPct val="100000"/>
              </a:lnSpc>
              <a:spcBef>
                <a:spcPts val="509"/>
              </a:spcBef>
            </a:pPr>
            <a:r>
              <a:rPr sz="1800" spc="80" dirty="0">
                <a:solidFill>
                  <a:srgbClr val="7C2727"/>
                </a:solidFill>
                <a:latin typeface="Arial"/>
                <a:cs typeface="Arial"/>
              </a:rPr>
              <a:t>@Entity</a:t>
            </a:r>
            <a:endParaRPr sz="1800">
              <a:latin typeface="Arial"/>
              <a:cs typeface="Arial"/>
            </a:endParaRPr>
          </a:p>
          <a:p>
            <a:pPr marL="1134745" marR="7111365" indent="-457834">
              <a:lnSpc>
                <a:spcPct val="100000"/>
              </a:lnSpc>
            </a:pPr>
            <a:r>
              <a:rPr sz="1800" spc="200" dirty="0">
                <a:solidFill>
                  <a:srgbClr val="0F0F93"/>
                </a:solidFill>
                <a:latin typeface="Arial"/>
                <a:cs typeface="Arial"/>
              </a:rPr>
              <a:t>public </a:t>
            </a:r>
            <a:r>
              <a:rPr sz="1800" spc="165" dirty="0">
                <a:solidFill>
                  <a:srgbClr val="0F0F93"/>
                </a:solidFill>
                <a:latin typeface="Arial"/>
                <a:cs typeface="Arial"/>
              </a:rPr>
              <a:t>class </a:t>
            </a:r>
            <a:r>
              <a:rPr sz="1800" spc="155" dirty="0">
                <a:solidFill>
                  <a:srgbClr val="2B91AE"/>
                </a:solidFill>
                <a:latin typeface="Arial"/>
                <a:cs typeface="Arial"/>
              </a:rPr>
              <a:t>YourEntity </a:t>
            </a:r>
            <a:r>
              <a:rPr sz="1800" spc="385" dirty="0">
                <a:solidFill>
                  <a:srgbClr val="2F3336"/>
                </a:solidFill>
                <a:latin typeface="Arial"/>
                <a:cs typeface="Arial"/>
              </a:rPr>
              <a:t>{  </a:t>
            </a:r>
            <a:r>
              <a:rPr sz="1800" spc="-110" dirty="0">
                <a:solidFill>
                  <a:srgbClr val="7C2727"/>
                </a:solidFill>
                <a:latin typeface="Arial"/>
                <a:cs typeface="Arial"/>
              </a:rPr>
              <a:t>@EmbeddedId</a:t>
            </a:r>
            <a:endParaRPr sz="1800">
              <a:latin typeface="Arial"/>
              <a:cs typeface="Arial"/>
            </a:endParaRPr>
          </a:p>
          <a:p>
            <a:pPr marL="1134745" marR="6654165">
              <a:lnSpc>
                <a:spcPct val="100000"/>
              </a:lnSpc>
            </a:pPr>
            <a:r>
              <a:rPr sz="1800" spc="210" dirty="0">
                <a:solidFill>
                  <a:srgbClr val="0F0F93"/>
                </a:solidFill>
                <a:latin typeface="Arial"/>
                <a:cs typeface="Arial"/>
              </a:rPr>
              <a:t>private </a:t>
            </a:r>
            <a:r>
              <a:rPr sz="1800" spc="-114" dirty="0">
                <a:solidFill>
                  <a:srgbClr val="2B91AE"/>
                </a:solidFill>
                <a:latin typeface="Arial"/>
                <a:cs typeface="Arial"/>
              </a:rPr>
              <a:t>MyKey </a:t>
            </a:r>
            <a:r>
              <a:rPr sz="1800" spc="-15" dirty="0">
                <a:solidFill>
                  <a:srgbClr val="2F3336"/>
                </a:solidFill>
                <a:latin typeface="Arial"/>
                <a:cs typeface="Arial"/>
              </a:rPr>
              <a:t>myKey;  </a:t>
            </a:r>
            <a:r>
              <a:rPr sz="1800" spc="-110" dirty="0">
                <a:solidFill>
                  <a:srgbClr val="7C2727"/>
                </a:solidFill>
                <a:latin typeface="Arial"/>
                <a:cs typeface="Arial"/>
              </a:rPr>
              <a:t>@Column</a:t>
            </a:r>
            <a:r>
              <a:rPr sz="1800" spc="-110" dirty="0">
                <a:solidFill>
                  <a:srgbClr val="2F3336"/>
                </a:solidFill>
                <a:latin typeface="Arial"/>
                <a:cs typeface="Arial"/>
              </a:rPr>
              <a:t>(name </a:t>
            </a:r>
            <a:r>
              <a:rPr sz="1800" spc="-65" dirty="0">
                <a:solidFill>
                  <a:srgbClr val="2F3336"/>
                </a:solidFill>
                <a:latin typeface="Arial"/>
                <a:cs typeface="Arial"/>
              </a:rPr>
              <a:t>= </a:t>
            </a:r>
            <a:r>
              <a:rPr sz="1800" spc="55" dirty="0">
                <a:solidFill>
                  <a:srgbClr val="7C2727"/>
                </a:solidFill>
                <a:latin typeface="Arial"/>
                <a:cs typeface="Arial"/>
              </a:rPr>
              <a:t>"ColumnA"</a:t>
            </a:r>
            <a:r>
              <a:rPr sz="1800" spc="55" dirty="0">
                <a:solidFill>
                  <a:srgbClr val="2F3336"/>
                </a:solidFill>
                <a:latin typeface="Arial"/>
                <a:cs typeface="Arial"/>
              </a:rPr>
              <a:t>)  </a:t>
            </a:r>
            <a:r>
              <a:rPr sz="1800" spc="210" dirty="0">
                <a:solidFill>
                  <a:srgbClr val="0F0F93"/>
                </a:solidFill>
                <a:latin typeface="Arial"/>
                <a:cs typeface="Arial"/>
              </a:rPr>
              <a:t>private </a:t>
            </a:r>
            <a:r>
              <a:rPr sz="1800" spc="200" dirty="0">
                <a:solidFill>
                  <a:srgbClr val="2B91AE"/>
                </a:solidFill>
                <a:latin typeface="Arial"/>
                <a:cs typeface="Arial"/>
              </a:rPr>
              <a:t>String</a:t>
            </a:r>
            <a:r>
              <a:rPr sz="1800" spc="30" dirty="0">
                <a:solidFill>
                  <a:srgbClr val="2B91AE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2F3336"/>
                </a:solidFill>
                <a:latin typeface="Arial"/>
                <a:cs typeface="Arial"/>
              </a:rPr>
              <a:t>columnA;</a:t>
            </a:r>
            <a:endParaRPr sz="1800">
              <a:latin typeface="Arial"/>
              <a:cs typeface="Arial"/>
            </a:endParaRPr>
          </a:p>
          <a:p>
            <a:pPr marL="1134745">
              <a:lnSpc>
                <a:spcPct val="100000"/>
              </a:lnSpc>
            </a:pPr>
            <a:r>
              <a:rPr sz="1800" spc="350" dirty="0">
                <a:solidFill>
                  <a:srgbClr val="858B92"/>
                </a:solidFill>
                <a:latin typeface="Arial"/>
                <a:cs typeface="Arial"/>
              </a:rPr>
              <a:t>/** </a:t>
            </a:r>
            <a:r>
              <a:rPr sz="1800" spc="35" dirty="0">
                <a:solidFill>
                  <a:srgbClr val="858B92"/>
                </a:solidFill>
                <a:latin typeface="Arial"/>
                <a:cs typeface="Arial"/>
              </a:rPr>
              <a:t>Your </a:t>
            </a:r>
            <a:r>
              <a:rPr sz="1800" spc="200" dirty="0">
                <a:solidFill>
                  <a:srgbClr val="858B92"/>
                </a:solidFill>
                <a:latin typeface="Arial"/>
                <a:cs typeface="Arial"/>
              </a:rPr>
              <a:t>getters </a:t>
            </a:r>
            <a:r>
              <a:rPr sz="1800" spc="-15" dirty="0">
                <a:solidFill>
                  <a:srgbClr val="858B92"/>
                </a:solidFill>
                <a:latin typeface="Arial"/>
                <a:cs typeface="Arial"/>
              </a:rPr>
              <a:t>and </a:t>
            </a:r>
            <a:r>
              <a:rPr sz="1800" spc="210" dirty="0">
                <a:solidFill>
                  <a:srgbClr val="858B92"/>
                </a:solidFill>
                <a:latin typeface="Arial"/>
                <a:cs typeface="Arial"/>
              </a:rPr>
              <a:t>setters</a:t>
            </a:r>
            <a:r>
              <a:rPr sz="1800" spc="120" dirty="0">
                <a:solidFill>
                  <a:srgbClr val="858B92"/>
                </a:solidFill>
                <a:latin typeface="Arial"/>
                <a:cs typeface="Arial"/>
              </a:rPr>
              <a:t> </a:t>
            </a:r>
            <a:r>
              <a:rPr sz="1800" spc="350" dirty="0">
                <a:solidFill>
                  <a:srgbClr val="858B92"/>
                </a:solidFill>
                <a:latin typeface="Arial"/>
                <a:cs typeface="Arial"/>
              </a:rPr>
              <a:t>**/</a:t>
            </a:r>
            <a:endParaRPr sz="18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  <a:spcBef>
                <a:spcPts val="15"/>
              </a:spcBef>
            </a:pPr>
            <a:r>
              <a:rPr sz="1800" spc="385" dirty="0">
                <a:solidFill>
                  <a:srgbClr val="2F3336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051"/>
            <a:ext cx="12189460" cy="51371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ts val="3590"/>
              </a:lnSpc>
            </a:pPr>
            <a:r>
              <a:rPr u="heavy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How to create </a:t>
            </a:r>
            <a:r>
              <a:rPr u="heavy" spc="-5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and handle composite primary </a:t>
            </a:r>
            <a:r>
              <a:rPr u="heavy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key in</a:t>
            </a:r>
            <a:r>
              <a:rPr u="heavy" spc="-130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 </a:t>
            </a:r>
            <a:r>
              <a:rPr u="heavy" spc="-80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hlinkClick r:id="rId2"/>
              </a:rPr>
              <a:t>JPA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48640"/>
            <a:ext cx="1146175" cy="3460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164A4F"/>
                </a:solidFill>
                <a:latin typeface="Arial"/>
                <a:cs typeface="Arial"/>
              </a:rPr>
              <a:t>Method</a:t>
            </a:r>
            <a:r>
              <a:rPr sz="1800" spc="-30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64A4F"/>
                </a:solidFill>
                <a:latin typeface="Arial"/>
                <a:cs typeface="Arial"/>
              </a:rPr>
              <a:t>II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46988"/>
            <a:ext cx="12189460" cy="615950"/>
          </a:xfrm>
          <a:custGeom>
            <a:avLst/>
            <a:gdLst/>
            <a:ahLst/>
            <a:cxnLst/>
            <a:rect l="l" t="t" r="r" b="b"/>
            <a:pathLst>
              <a:path w="12189460" h="615950">
                <a:moveTo>
                  <a:pt x="12188952" y="0"/>
                </a:moveTo>
                <a:lnTo>
                  <a:pt x="0" y="0"/>
                </a:lnTo>
                <a:lnTo>
                  <a:pt x="0" y="615696"/>
                </a:lnTo>
                <a:lnTo>
                  <a:pt x="12188952" y="615696"/>
                </a:lnTo>
                <a:lnTo>
                  <a:pt x="12188952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1752600"/>
            <a:ext cx="8712835" cy="2554605"/>
          </a:xfrm>
          <a:custGeom>
            <a:avLst/>
            <a:gdLst/>
            <a:ahLst/>
            <a:cxnLst/>
            <a:rect l="l" t="t" r="r" b="b"/>
            <a:pathLst>
              <a:path w="8712835" h="2554604">
                <a:moveTo>
                  <a:pt x="8712708" y="0"/>
                </a:moveTo>
                <a:lnTo>
                  <a:pt x="0" y="0"/>
                </a:lnTo>
                <a:lnTo>
                  <a:pt x="0" y="1123188"/>
                </a:lnTo>
                <a:lnTo>
                  <a:pt x="0" y="2554224"/>
                </a:lnTo>
                <a:lnTo>
                  <a:pt x="8712708" y="2554224"/>
                </a:lnTo>
                <a:lnTo>
                  <a:pt x="8712708" y="1123188"/>
                </a:lnTo>
                <a:lnTo>
                  <a:pt x="8712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12700" y="1023874"/>
            <a:ext cx="11723370" cy="15138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32729"/>
                </a:solidFill>
                <a:latin typeface="Arial"/>
                <a:cs typeface="Arial"/>
              </a:rPr>
              <a:t>Another way to achieve this task is to use </a:t>
            </a:r>
            <a:r>
              <a:rPr spc="10" dirty="0">
                <a:solidFill>
                  <a:srgbClr val="232729"/>
                </a:solidFill>
                <a:latin typeface="Arial"/>
                <a:cs typeface="Arial"/>
              </a:rPr>
              <a:t>@IdClass </a:t>
            </a:r>
            <a:r>
              <a:rPr dirty="0">
                <a:solidFill>
                  <a:srgbClr val="232729"/>
                </a:solidFill>
                <a:latin typeface="Arial"/>
                <a:cs typeface="Arial"/>
              </a:rPr>
              <a:t>annotation, and place both your </a:t>
            </a:r>
            <a:r>
              <a:rPr spc="320" dirty="0">
                <a:solidFill>
                  <a:srgbClr val="232729"/>
                </a:solidFill>
                <a:latin typeface="Arial"/>
                <a:cs typeface="Arial"/>
              </a:rPr>
              <a:t>id</a:t>
            </a:r>
            <a:r>
              <a:rPr spc="-254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32729"/>
                </a:solidFill>
                <a:latin typeface="Arial"/>
                <a:cs typeface="Arial"/>
              </a:rPr>
              <a:t>in </a:t>
            </a:r>
            <a:r>
              <a:rPr spc="-5" dirty="0">
                <a:solidFill>
                  <a:srgbClr val="232729"/>
                </a:solidFill>
                <a:latin typeface="Arial"/>
                <a:cs typeface="Arial"/>
              </a:rPr>
              <a:t>that </a:t>
            </a:r>
            <a:r>
              <a:rPr spc="130" dirty="0">
                <a:solidFill>
                  <a:srgbClr val="232729"/>
                </a:solidFill>
                <a:latin typeface="Arial"/>
                <a:cs typeface="Arial"/>
              </a:rPr>
              <a:t>IdClass.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232729"/>
                </a:solidFill>
                <a:latin typeface="Arial"/>
                <a:cs typeface="Arial"/>
              </a:rPr>
              <a:t>Now you can use normal </a:t>
            </a:r>
            <a:r>
              <a:rPr spc="-135" dirty="0">
                <a:solidFill>
                  <a:srgbClr val="232729"/>
                </a:solidFill>
                <a:latin typeface="Arial"/>
                <a:cs typeface="Arial"/>
              </a:rPr>
              <a:t>@Id </a:t>
            </a:r>
            <a:r>
              <a:rPr dirty="0">
                <a:solidFill>
                  <a:srgbClr val="232729"/>
                </a:solidFill>
                <a:latin typeface="Arial"/>
                <a:cs typeface="Arial"/>
              </a:rPr>
              <a:t>annotation on both the</a:t>
            </a:r>
            <a:r>
              <a:rPr spc="-45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32729"/>
                </a:solidFill>
                <a:latin typeface="Arial"/>
                <a:cs typeface="Arial"/>
              </a:rPr>
              <a:t>attributes</a:t>
            </a:r>
            <a:endParaRPr dirty="0">
              <a:latin typeface="Arial"/>
              <a:cs typeface="Arial"/>
            </a:endParaRPr>
          </a:p>
          <a:p>
            <a:pPr marL="104139" marR="5464810">
              <a:lnSpc>
                <a:spcPct val="100000"/>
              </a:lnSpc>
              <a:spcBef>
                <a:spcPts val="900"/>
              </a:spcBef>
              <a:tabLst>
                <a:tab pos="1082675" algn="l"/>
                <a:tab pos="1222375" algn="l"/>
                <a:tab pos="1920875" algn="l"/>
                <a:tab pos="2339975" algn="l"/>
                <a:tab pos="2759075" algn="l"/>
                <a:tab pos="6110605" algn="l"/>
              </a:tabLst>
            </a:pPr>
            <a:r>
              <a:rPr b="1" spc="120" dirty="0">
                <a:solidFill>
                  <a:srgbClr val="7E0054"/>
                </a:solidFill>
                <a:latin typeface="Arial"/>
                <a:cs typeface="Arial"/>
              </a:rPr>
              <a:t>public	</a:t>
            </a:r>
            <a:r>
              <a:rPr b="1" spc="155" dirty="0">
                <a:solidFill>
                  <a:srgbClr val="7E0054"/>
                </a:solidFill>
                <a:latin typeface="Arial"/>
                <a:cs typeface="Arial"/>
              </a:rPr>
              <a:t>cl</a:t>
            </a:r>
            <a:r>
              <a:rPr b="1" spc="200" dirty="0">
                <a:solidFill>
                  <a:srgbClr val="7E0054"/>
                </a:solidFill>
                <a:latin typeface="Arial"/>
                <a:cs typeface="Arial"/>
              </a:rPr>
              <a:t>a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s</a:t>
            </a:r>
            <a:r>
              <a:rPr b="1" spc="-15" dirty="0">
                <a:solidFill>
                  <a:srgbClr val="7E0054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b="1" spc="-345" dirty="0">
                <a:latin typeface="Arial"/>
                <a:cs typeface="Arial"/>
              </a:rPr>
              <a:t>M</a:t>
            </a:r>
            <a:r>
              <a:rPr b="1" spc="-245" dirty="0">
                <a:latin typeface="Arial"/>
                <a:cs typeface="Arial"/>
              </a:rPr>
              <a:t>y</a:t>
            </a:r>
            <a:r>
              <a:rPr b="1" spc="-125" dirty="0">
                <a:latin typeface="Arial"/>
                <a:cs typeface="Arial"/>
              </a:rPr>
              <a:t>Key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35" dirty="0" smtClean="0">
                <a:solidFill>
                  <a:srgbClr val="7E0054"/>
                </a:solidFill>
                <a:latin typeface="Arial"/>
                <a:cs typeface="Arial"/>
              </a:rPr>
              <a:t>i</a:t>
            </a:r>
            <a:r>
              <a:rPr b="1" spc="-110" dirty="0" smtClean="0">
                <a:solidFill>
                  <a:srgbClr val="7E0054"/>
                </a:solidFill>
                <a:latin typeface="Arial"/>
                <a:cs typeface="Arial"/>
              </a:rPr>
              <a:t>m</a:t>
            </a:r>
            <a:r>
              <a:rPr b="1" spc="-130" dirty="0" smtClean="0">
                <a:solidFill>
                  <a:srgbClr val="7E0054"/>
                </a:solidFill>
                <a:latin typeface="Arial"/>
                <a:cs typeface="Arial"/>
              </a:rPr>
              <a:t>p</a:t>
            </a:r>
            <a:r>
              <a:rPr b="1" spc="20" dirty="0" smtClean="0">
                <a:solidFill>
                  <a:srgbClr val="7E0054"/>
                </a:solidFill>
                <a:latin typeface="Arial"/>
                <a:cs typeface="Arial"/>
              </a:rPr>
              <a:t>lement</a:t>
            </a:r>
            <a:r>
              <a:rPr b="1" spc="5" dirty="0" smtClean="0">
                <a:solidFill>
                  <a:srgbClr val="7E0054"/>
                </a:solidFill>
                <a:latin typeface="Arial"/>
                <a:cs typeface="Arial"/>
              </a:rPr>
              <a:t>s</a:t>
            </a:r>
            <a:r>
              <a:rPr lang="en-US" b="1" spc="5" dirty="0" smtClean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b="1" spc="-135" dirty="0" err="1" smtClean="0">
                <a:latin typeface="Arial"/>
                <a:cs typeface="Arial"/>
              </a:rPr>
              <a:t>S</a:t>
            </a:r>
            <a:r>
              <a:rPr b="1" spc="-125" dirty="0" err="1" smtClean="0">
                <a:latin typeface="Arial"/>
                <a:cs typeface="Arial"/>
              </a:rPr>
              <a:t>e</a:t>
            </a:r>
            <a:r>
              <a:rPr b="1" spc="310" dirty="0" err="1" smtClean="0">
                <a:latin typeface="Arial"/>
                <a:cs typeface="Arial"/>
              </a:rPr>
              <a:t>r</a:t>
            </a:r>
            <a:r>
              <a:rPr b="1" spc="210" dirty="0" err="1" smtClean="0">
                <a:latin typeface="Arial"/>
                <a:cs typeface="Arial"/>
              </a:rPr>
              <a:t>ializa</a:t>
            </a:r>
            <a:r>
              <a:rPr b="1" spc="300" dirty="0" err="1" smtClean="0">
                <a:latin typeface="Arial"/>
                <a:cs typeface="Arial"/>
              </a:rPr>
              <a:t>b</a:t>
            </a:r>
            <a:r>
              <a:rPr b="1" spc="265" dirty="0" err="1" smtClean="0">
                <a:latin typeface="Arial"/>
                <a:cs typeface="Arial"/>
              </a:rPr>
              <a:t>le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260" dirty="0">
                <a:latin typeface="Arial"/>
                <a:cs typeface="Arial"/>
              </a:rPr>
              <a:t>{  </a:t>
            </a:r>
            <a:r>
              <a:rPr spc="95" dirty="0">
                <a:solidFill>
                  <a:srgbClr val="636363"/>
                </a:solidFill>
                <a:latin typeface="Arial"/>
                <a:cs typeface="Arial"/>
              </a:rPr>
              <a:t>@Column</a:t>
            </a:r>
            <a:r>
              <a:rPr spc="95" dirty="0">
                <a:latin typeface="Arial"/>
                <a:cs typeface="Arial"/>
              </a:rPr>
              <a:t>(name=</a:t>
            </a:r>
            <a:r>
              <a:rPr spc="95" dirty="0">
                <a:solidFill>
                  <a:srgbClr val="2A00FF"/>
                </a:solidFill>
                <a:latin typeface="Arial"/>
                <a:cs typeface="Arial"/>
              </a:rPr>
              <a:t>"line_number"</a:t>
            </a:r>
            <a:r>
              <a:rPr spc="95" dirty="0">
                <a:latin typeface="Arial"/>
                <a:cs typeface="Arial"/>
              </a:rPr>
              <a:t>,nullable=</a:t>
            </a:r>
            <a:r>
              <a:rPr b="1" spc="95" dirty="0">
                <a:solidFill>
                  <a:srgbClr val="7E0054"/>
                </a:solidFill>
                <a:latin typeface="Arial"/>
                <a:cs typeface="Arial"/>
              </a:rPr>
              <a:t>false</a:t>
            </a:r>
            <a:r>
              <a:rPr b="1" spc="95" dirty="0">
                <a:latin typeface="Arial"/>
                <a:cs typeface="Arial"/>
              </a:rPr>
              <a:t>)  </a:t>
            </a:r>
            <a:r>
              <a:rPr b="1" spc="160" dirty="0">
                <a:solidFill>
                  <a:srgbClr val="7E0054"/>
                </a:solidFill>
                <a:latin typeface="Arial"/>
                <a:cs typeface="Arial"/>
              </a:rPr>
              <a:t>private		</a:t>
            </a:r>
            <a:r>
              <a:rPr b="1" spc="145" dirty="0">
                <a:latin typeface="Arial"/>
                <a:cs typeface="Arial"/>
              </a:rPr>
              <a:t>Integer	</a:t>
            </a:r>
            <a:r>
              <a:rPr b="1" spc="35" dirty="0">
                <a:solidFill>
                  <a:srgbClr val="0000C0"/>
                </a:solidFill>
                <a:latin typeface="Arial"/>
                <a:cs typeface="Arial"/>
              </a:rPr>
              <a:t>lineNumber</a:t>
            </a:r>
            <a:r>
              <a:rPr b="1" spc="35" dirty="0"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662555"/>
            <a:ext cx="5474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130935" algn="l"/>
                <a:tab pos="2248535" algn="l"/>
              </a:tabLst>
            </a:pPr>
            <a:r>
              <a:rPr spc="-180" dirty="0">
                <a:solidFill>
                  <a:srgbClr val="636363"/>
                </a:solidFill>
                <a:latin typeface="Arial"/>
                <a:cs typeface="Arial"/>
              </a:rPr>
              <a:t>@Colum</a:t>
            </a:r>
            <a:r>
              <a:rPr spc="-165" dirty="0">
                <a:solidFill>
                  <a:srgbClr val="636363"/>
                </a:solidFill>
                <a:latin typeface="Arial"/>
                <a:cs typeface="Arial"/>
              </a:rPr>
              <a:t>n</a:t>
            </a:r>
            <a:r>
              <a:rPr spc="125" dirty="0">
                <a:latin typeface="Arial"/>
                <a:cs typeface="Arial"/>
              </a:rPr>
              <a:t>(n</a:t>
            </a:r>
            <a:r>
              <a:rPr spc="145" dirty="0">
                <a:latin typeface="Arial"/>
                <a:cs typeface="Arial"/>
              </a:rPr>
              <a:t>a</a:t>
            </a:r>
            <a:r>
              <a:rPr spc="-575" dirty="0">
                <a:latin typeface="Arial"/>
                <a:cs typeface="Arial"/>
              </a:rPr>
              <a:t>m</a:t>
            </a:r>
            <a:r>
              <a:rPr spc="-40" dirty="0">
                <a:latin typeface="Arial"/>
                <a:cs typeface="Arial"/>
              </a:rPr>
              <a:t>e=</a:t>
            </a:r>
            <a:r>
              <a:rPr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pc="220" dirty="0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spc="125" dirty="0">
                <a:solidFill>
                  <a:srgbClr val="2A00FF"/>
                </a:solidFill>
                <a:latin typeface="Arial"/>
                <a:cs typeface="Arial"/>
              </a:rPr>
              <a:t>rd</a:t>
            </a:r>
            <a:r>
              <a:rPr spc="145" dirty="0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spc="430" dirty="0">
                <a:solidFill>
                  <a:srgbClr val="2A00FF"/>
                </a:solidFill>
                <a:latin typeface="Arial"/>
                <a:cs typeface="Arial"/>
              </a:rPr>
              <a:t>r_</a:t>
            </a:r>
            <a:r>
              <a:rPr spc="204" dirty="0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spc="-25" dirty="0">
                <a:solidFill>
                  <a:srgbClr val="2A00FF"/>
                </a:solidFill>
                <a:latin typeface="Arial"/>
                <a:cs typeface="Arial"/>
              </a:rPr>
              <a:t>d</a:t>
            </a:r>
            <a:r>
              <a:rPr spc="39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pc="545"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n</a:t>
            </a:r>
            <a:r>
              <a:rPr spc="-25" dirty="0">
                <a:latin typeface="Arial"/>
                <a:cs typeface="Arial"/>
              </a:rPr>
              <a:t>u</a:t>
            </a:r>
            <a:r>
              <a:rPr spc="285" dirty="0">
                <a:latin typeface="Arial"/>
                <a:cs typeface="Arial"/>
              </a:rPr>
              <a:t>ll</a:t>
            </a:r>
            <a:r>
              <a:rPr spc="715" dirty="0">
                <a:latin typeface="Arial"/>
                <a:cs typeface="Arial"/>
              </a:rPr>
              <a:t>a</a:t>
            </a:r>
            <a:r>
              <a:rPr spc="185" dirty="0">
                <a:latin typeface="Arial"/>
                <a:cs typeface="Arial"/>
              </a:rPr>
              <a:t>bl</a:t>
            </a:r>
            <a:r>
              <a:rPr spc="254" dirty="0">
                <a:latin typeface="Arial"/>
                <a:cs typeface="Arial"/>
              </a:rPr>
              <a:t>e</a:t>
            </a:r>
            <a:r>
              <a:rPr spc="-80" dirty="0">
                <a:latin typeface="Arial"/>
                <a:cs typeface="Arial"/>
              </a:rPr>
              <a:t>=</a:t>
            </a:r>
            <a:r>
              <a:rPr b="1" spc="175" dirty="0">
                <a:solidFill>
                  <a:srgbClr val="7E0054"/>
                </a:solidFill>
                <a:latin typeface="Arial"/>
                <a:cs typeface="Arial"/>
              </a:rPr>
              <a:t>fals</a:t>
            </a:r>
            <a:r>
              <a:rPr b="1" spc="225" dirty="0">
                <a:solidFill>
                  <a:srgbClr val="7E0054"/>
                </a:solidFill>
                <a:latin typeface="Arial"/>
                <a:cs typeface="Arial"/>
              </a:rPr>
              <a:t>e</a:t>
            </a:r>
            <a:r>
              <a:rPr b="1" spc="385" dirty="0">
                <a:latin typeface="Arial"/>
                <a:cs typeface="Arial"/>
              </a:rPr>
              <a:t>)  </a:t>
            </a:r>
            <a:r>
              <a:rPr b="1" spc="160" dirty="0">
                <a:solidFill>
                  <a:srgbClr val="7E0054"/>
                </a:solidFill>
                <a:latin typeface="Arial"/>
                <a:cs typeface="Arial"/>
              </a:rPr>
              <a:t>private	</a:t>
            </a:r>
            <a:r>
              <a:rPr b="1" spc="145" dirty="0">
                <a:latin typeface="Arial"/>
                <a:cs typeface="Arial"/>
              </a:rPr>
              <a:t>Integer	</a:t>
            </a:r>
            <a:r>
              <a:rPr b="1" spc="150" dirty="0">
                <a:solidFill>
                  <a:srgbClr val="0000C0"/>
                </a:solidFill>
                <a:latin typeface="Arial"/>
                <a:cs typeface="Arial"/>
              </a:rPr>
              <a:t>orderId</a:t>
            </a:r>
            <a:r>
              <a:rPr b="1" spc="150" dirty="0"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576954"/>
            <a:ext cx="5893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0635" algn="l"/>
                <a:tab pos="1828800" algn="l"/>
                <a:tab pos="2806700" algn="l"/>
              </a:tabLst>
            </a:pPr>
            <a:r>
              <a:rPr b="1" spc="265" dirty="0">
                <a:latin typeface="Arial"/>
                <a:cs typeface="Arial"/>
              </a:rPr>
              <a:t>//getter	</a:t>
            </a:r>
            <a:r>
              <a:rPr b="1" spc="-95" dirty="0">
                <a:latin typeface="Arial"/>
                <a:cs typeface="Arial"/>
              </a:rPr>
              <a:t>and	</a:t>
            </a:r>
            <a:r>
              <a:rPr b="1" spc="190" dirty="0">
                <a:latin typeface="Arial"/>
                <a:cs typeface="Arial"/>
              </a:rPr>
              <a:t>setter	</a:t>
            </a:r>
            <a:r>
              <a:rPr b="1" spc="-95" dirty="0">
                <a:latin typeface="Arial"/>
                <a:cs typeface="Arial"/>
              </a:rPr>
              <a:t>methods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548765" algn="l"/>
                <a:tab pos="2806700" algn="l"/>
                <a:tab pos="3365500" algn="l"/>
                <a:tab pos="4901565" algn="l"/>
              </a:tabLst>
            </a:pPr>
            <a:r>
              <a:rPr b="1" spc="195" dirty="0">
                <a:latin typeface="Arial"/>
                <a:cs typeface="Arial"/>
              </a:rPr>
              <a:t>//override	</a:t>
            </a:r>
            <a:r>
              <a:rPr b="1" spc="140" dirty="0">
                <a:latin typeface="Arial"/>
                <a:cs typeface="Arial"/>
              </a:rPr>
              <a:t>equals()	</a:t>
            </a:r>
            <a:r>
              <a:rPr b="1" spc="-95" dirty="0">
                <a:latin typeface="Arial"/>
                <a:cs typeface="Arial"/>
              </a:rPr>
              <a:t>and	</a:t>
            </a:r>
            <a:r>
              <a:rPr b="1" spc="-5" dirty="0">
                <a:latin typeface="Arial"/>
                <a:cs typeface="Arial"/>
              </a:rPr>
              <a:t>hashCode()	</a:t>
            </a:r>
            <a:r>
              <a:rPr b="1" spc="-95" dirty="0">
                <a:latin typeface="Arial"/>
                <a:cs typeface="Arial"/>
              </a:rPr>
              <a:t>methods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8540" y="3429000"/>
            <a:ext cx="6093460" cy="3139440"/>
          </a:xfrm>
          <a:custGeom>
            <a:avLst/>
            <a:gdLst/>
            <a:ahLst/>
            <a:cxnLst/>
            <a:rect l="l" t="t" r="r" b="b"/>
            <a:pathLst>
              <a:path w="6093459" h="3139440">
                <a:moveTo>
                  <a:pt x="6092952" y="0"/>
                </a:moveTo>
                <a:lnTo>
                  <a:pt x="0" y="0"/>
                </a:lnTo>
                <a:lnTo>
                  <a:pt x="0" y="3139440"/>
                </a:lnTo>
                <a:lnTo>
                  <a:pt x="6092952" y="3139440"/>
                </a:lnTo>
                <a:lnTo>
                  <a:pt x="609295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pPr marL="38100">
                <a:lnSpc>
                  <a:spcPts val="1864"/>
                </a:lnSpc>
              </a:pPr>
              <a:t>22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6174104" y="3147440"/>
            <a:ext cx="26587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5" dirty="0">
                <a:solidFill>
                  <a:srgbClr val="636363"/>
                </a:solidFill>
                <a:latin typeface="Arial"/>
                <a:cs typeface="Arial"/>
              </a:rPr>
              <a:t>@IdClass</a:t>
            </a:r>
            <a:r>
              <a:rPr sz="1600" b="1" spc="25" dirty="0">
                <a:latin typeface="Arial"/>
                <a:cs typeface="Arial"/>
              </a:rPr>
              <a:t>(MyKey.</a:t>
            </a:r>
            <a:r>
              <a:rPr sz="1600" b="1" spc="25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1600" b="1" spc="2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4104" y="3421760"/>
            <a:ext cx="391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636363"/>
                </a:solidFill>
                <a:latin typeface="Arial"/>
                <a:cs typeface="Arial"/>
              </a:rPr>
              <a:t>@Table</a:t>
            </a:r>
            <a:r>
              <a:rPr sz="1800" b="1" spc="45" dirty="0">
                <a:latin typeface="Arial"/>
                <a:cs typeface="Arial"/>
              </a:rPr>
              <a:t>(name=</a:t>
            </a:r>
            <a:r>
              <a:rPr sz="1800" b="1" spc="45" dirty="0">
                <a:solidFill>
                  <a:srgbClr val="2A00FF"/>
                </a:solidFill>
                <a:latin typeface="Arial"/>
                <a:cs typeface="Arial"/>
              </a:rPr>
              <a:t>"order_detail_jpa"</a:t>
            </a:r>
            <a:r>
              <a:rPr sz="1800" b="1" spc="4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4104" y="3696080"/>
            <a:ext cx="3284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90" dirty="0">
                <a:latin typeface="Arial"/>
                <a:cs typeface="Arial"/>
              </a:rPr>
              <a:t>OrderDetail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4104" y="3970401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636363"/>
                </a:solidFill>
                <a:latin typeface="Arial"/>
                <a:cs typeface="Arial"/>
              </a:rPr>
              <a:t>@Id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4104" y="4244416"/>
            <a:ext cx="340995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50" dirty="0">
                <a:solidFill>
                  <a:srgbClr val="636363"/>
                </a:solidFill>
                <a:latin typeface="Arial"/>
                <a:cs typeface="Arial"/>
              </a:rPr>
              <a:t>@Column</a:t>
            </a:r>
            <a:r>
              <a:rPr b="1" spc="-50" dirty="0">
                <a:latin typeface="Arial"/>
                <a:cs typeface="Arial"/>
              </a:rPr>
              <a:t>(name=</a:t>
            </a:r>
            <a:r>
              <a:rPr b="1" spc="-50" dirty="0">
                <a:solidFill>
                  <a:srgbClr val="2A00FF"/>
                </a:solidFill>
                <a:latin typeface="Arial"/>
                <a:cs typeface="Arial"/>
              </a:rPr>
              <a:t>"line_number"</a:t>
            </a:r>
            <a:r>
              <a:rPr b="1" spc="-50" dirty="0">
                <a:latin typeface="Arial"/>
                <a:cs typeface="Arial"/>
              </a:rPr>
              <a:t>)  </a:t>
            </a:r>
            <a:r>
              <a:rPr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b="1" spc="125" dirty="0">
                <a:latin typeface="Arial"/>
                <a:cs typeface="Arial"/>
              </a:rPr>
              <a:t>Integer </a:t>
            </a:r>
            <a:r>
              <a:rPr b="1" spc="30" dirty="0">
                <a:solidFill>
                  <a:srgbClr val="0000C0"/>
                </a:solidFill>
                <a:latin typeface="Arial"/>
                <a:cs typeface="Arial"/>
              </a:rPr>
              <a:t>lineNumber</a:t>
            </a:r>
            <a:r>
              <a:rPr b="1" spc="30" dirty="0">
                <a:latin typeface="Arial"/>
                <a:cs typeface="Arial"/>
              </a:rPr>
              <a:t>;  </a:t>
            </a:r>
            <a:r>
              <a:rPr b="1" spc="-140" dirty="0">
                <a:solidFill>
                  <a:srgbClr val="636363"/>
                </a:solidFill>
                <a:latin typeface="Arial"/>
                <a:cs typeface="Arial"/>
              </a:rPr>
              <a:t>@Id  </a:t>
            </a:r>
            <a:r>
              <a:rPr b="1" spc="-30" dirty="0">
                <a:solidFill>
                  <a:srgbClr val="636363"/>
                </a:solidFill>
                <a:latin typeface="Arial"/>
                <a:cs typeface="Arial"/>
              </a:rPr>
              <a:t>@Column</a:t>
            </a:r>
            <a:r>
              <a:rPr b="1" spc="-30" dirty="0">
                <a:latin typeface="Arial"/>
                <a:cs typeface="Arial"/>
              </a:rPr>
              <a:t>(name=</a:t>
            </a:r>
            <a:r>
              <a:rPr b="1" spc="-30" dirty="0">
                <a:solidFill>
                  <a:srgbClr val="2A00FF"/>
                </a:solidFill>
                <a:latin typeface="Arial"/>
                <a:cs typeface="Arial"/>
              </a:rPr>
              <a:t>"order_id"</a:t>
            </a:r>
            <a:r>
              <a:rPr b="1" spc="-30" dirty="0">
                <a:latin typeface="Arial"/>
                <a:cs typeface="Arial"/>
              </a:rPr>
              <a:t>)  </a:t>
            </a:r>
            <a:r>
              <a:rPr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b="1" spc="125" dirty="0">
                <a:latin typeface="Arial"/>
                <a:cs typeface="Arial"/>
              </a:rPr>
              <a:t>Integer</a:t>
            </a:r>
            <a:r>
              <a:rPr b="1" spc="165" dirty="0">
                <a:latin typeface="Arial"/>
                <a:cs typeface="Arial"/>
              </a:rPr>
              <a:t> </a:t>
            </a:r>
            <a:r>
              <a:rPr b="1" spc="135" dirty="0">
                <a:solidFill>
                  <a:srgbClr val="0000C0"/>
                </a:solidFill>
                <a:latin typeface="Arial"/>
                <a:cs typeface="Arial"/>
              </a:rPr>
              <a:t>orderId</a:t>
            </a:r>
            <a:r>
              <a:rPr b="1" spc="135" dirty="0"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1" spc="-100" dirty="0">
                <a:latin typeface="Courier New"/>
                <a:cs typeface="Courier New"/>
              </a:rPr>
              <a:t>……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6172200" y="2895600"/>
            <a:ext cx="26587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5" dirty="0" smtClean="0">
                <a:solidFill>
                  <a:srgbClr val="636363"/>
                </a:solidFill>
                <a:latin typeface="Arial"/>
                <a:cs typeface="Arial"/>
              </a:rPr>
              <a:t>@</a:t>
            </a:r>
            <a:r>
              <a:rPr lang="en-US" sz="1600" b="1" spc="25" dirty="0" smtClean="0">
                <a:solidFill>
                  <a:srgbClr val="636363"/>
                </a:solidFill>
                <a:latin typeface="Arial"/>
                <a:cs typeface="Arial"/>
              </a:rPr>
              <a:t>Entity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750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878205"/>
            <a:chOff x="0" y="0"/>
            <a:chExt cx="12189460" cy="8782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685800"/>
            </a:xfrm>
            <a:custGeom>
              <a:avLst/>
              <a:gdLst/>
              <a:ahLst/>
              <a:cxnLst/>
              <a:rect l="l" t="t" r="r" b="b"/>
              <a:pathLst>
                <a:path w="12189460" h="685800">
                  <a:moveTo>
                    <a:pt x="1218895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88952" y="6858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358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66388" y="0"/>
              <a:ext cx="4454652" cy="877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9278" y="73863"/>
            <a:ext cx="39325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JDBC &amp;</a:t>
            </a:r>
            <a:r>
              <a:rPr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Persistence</a:t>
            </a:r>
          </a:p>
        </p:txBody>
      </p:sp>
      <p:sp>
        <p:nvSpPr>
          <p:cNvPr id="6" name="object 6"/>
          <p:cNvSpPr/>
          <p:nvPr/>
        </p:nvSpPr>
        <p:spPr>
          <a:xfrm>
            <a:off x="303275" y="914400"/>
            <a:ext cx="11582400" cy="4893945"/>
          </a:xfrm>
          <a:custGeom>
            <a:avLst/>
            <a:gdLst/>
            <a:ahLst/>
            <a:cxnLst/>
            <a:rect l="l" t="t" r="r" b="b"/>
            <a:pathLst>
              <a:path w="11582400" h="4893945">
                <a:moveTo>
                  <a:pt x="11582400" y="0"/>
                </a:moveTo>
                <a:lnTo>
                  <a:pt x="0" y="0"/>
                </a:lnTo>
                <a:lnTo>
                  <a:pt x="0" y="4893564"/>
                </a:lnTo>
                <a:lnTo>
                  <a:pt x="11582400" y="4893564"/>
                </a:lnTo>
                <a:lnTo>
                  <a:pt x="11582400" y="0"/>
                </a:lnTo>
                <a:close/>
              </a:path>
            </a:pathLst>
          </a:custGeom>
          <a:solidFill>
            <a:srgbClr val="D6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015" y="927861"/>
            <a:ext cx="1131125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860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applications traditionally used </a:t>
            </a:r>
            <a:r>
              <a:rPr sz="2400" b="1" spc="-5" dirty="0">
                <a:solidFill>
                  <a:srgbClr val="164A4F"/>
                </a:solidFill>
                <a:latin typeface="Carlito"/>
                <a:cs typeface="Carlito"/>
              </a:rPr>
              <a:t>JDBC </a:t>
            </a:r>
            <a:r>
              <a:rPr sz="2400" b="1" spc="-20" dirty="0">
                <a:solidFill>
                  <a:srgbClr val="164A4F"/>
                </a:solidFill>
                <a:latin typeface="Carlito"/>
                <a:cs typeface="Carlito"/>
              </a:rPr>
              <a:t>(Java </a:t>
            </a:r>
            <a:r>
              <a:rPr sz="2400" b="1" spc="-10" dirty="0">
                <a:solidFill>
                  <a:srgbClr val="164A4F"/>
                </a:solidFill>
                <a:latin typeface="Carlito"/>
                <a:cs typeface="Carlito"/>
              </a:rPr>
              <a:t>Database </a:t>
            </a:r>
            <a:r>
              <a:rPr sz="2400" b="1" spc="-5" dirty="0">
                <a:solidFill>
                  <a:srgbClr val="164A4F"/>
                </a:solidFill>
                <a:latin typeface="Carlito"/>
                <a:cs typeface="Carlito"/>
              </a:rPr>
              <a:t>Connectivity) API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to persist data  into </a:t>
            </a:r>
            <a:r>
              <a:rPr sz="2400" b="1" spc="-10" dirty="0">
                <a:solidFill>
                  <a:srgbClr val="164A4F"/>
                </a:solidFill>
                <a:latin typeface="Carlito"/>
                <a:cs typeface="Carlito"/>
              </a:rPr>
              <a:t>relational</a:t>
            </a:r>
            <a:r>
              <a:rPr sz="2400" b="1" spc="-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164A4F"/>
                </a:solidFill>
                <a:latin typeface="Carlito"/>
                <a:cs typeface="Carlito"/>
              </a:rPr>
              <a:t>databases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2025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JDBC API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uses SQL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statements to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perform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create,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read, update,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delete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(CRUD) 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operations.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JDBC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code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embedded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400" spc="-20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classes --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other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words,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it's tightly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coupled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to 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business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logic.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This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code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also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relies heavily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SQL, which is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not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standardized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across databases; that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makes 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migrating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from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one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database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another</a:t>
            </a:r>
            <a:r>
              <a:rPr sz="2400" spc="-3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difficult.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120014">
              <a:lnSpc>
                <a:spcPct val="100000"/>
              </a:lnSpc>
              <a:tabLst>
                <a:tab pos="8235315" algn="l"/>
              </a:tabLst>
            </a:pP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Relational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database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technology emphasizes </a:t>
            </a:r>
            <a:r>
              <a:rPr sz="2400" i="1" spc="-15" dirty="0">
                <a:solidFill>
                  <a:srgbClr val="164A4F"/>
                </a:solidFill>
                <a:latin typeface="Carlito"/>
                <a:cs typeface="Carlito"/>
              </a:rPr>
              <a:t>data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and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its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relationships,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whereas the object- 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oriented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paradigm used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in Java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concentrates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not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only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on</a:t>
            </a:r>
            <a:r>
              <a:rPr sz="2400" i="1" spc="9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the</a:t>
            </a:r>
            <a:r>
              <a:rPr sz="2400" i="1" spc="1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i="1" spc="-15" dirty="0">
                <a:solidFill>
                  <a:srgbClr val="164A4F"/>
                </a:solidFill>
                <a:latin typeface="Carlito"/>
                <a:cs typeface="Carlito"/>
              </a:rPr>
              <a:t>data	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but also on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the 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operations performed on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that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i="1" spc="-15" dirty="0">
                <a:solidFill>
                  <a:srgbClr val="164A4F"/>
                </a:solidFill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2759" y="6420406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pPr marL="38100">
                <a:lnSpc>
                  <a:spcPts val="1864"/>
                </a:lnSpc>
              </a:pPr>
              <a:t>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862965"/>
            <a:chOff x="0" y="0"/>
            <a:chExt cx="12189460" cy="8629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685800"/>
            </a:xfrm>
            <a:custGeom>
              <a:avLst/>
              <a:gdLst/>
              <a:ahLst/>
              <a:cxnLst/>
              <a:rect l="l" t="t" r="r" b="b"/>
              <a:pathLst>
                <a:path w="12189460" h="685800">
                  <a:moveTo>
                    <a:pt x="1218895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88952" y="6858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358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0527" y="0"/>
              <a:ext cx="1757172" cy="862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24300" y="0"/>
              <a:ext cx="664463" cy="862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55364" y="0"/>
              <a:ext cx="5431536" cy="8625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5798" y="83007"/>
            <a:ext cx="62788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Object-Relational Mapping</a:t>
            </a:r>
            <a:r>
              <a:rPr sz="3100" b="1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(ORM)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76" y="914400"/>
            <a:ext cx="12038330" cy="1981200"/>
          </a:xfrm>
          <a:custGeom>
            <a:avLst/>
            <a:gdLst/>
            <a:ahLst/>
            <a:cxnLst/>
            <a:rect l="l" t="t" r="r" b="b"/>
            <a:pathLst>
              <a:path w="12038330" h="1981200">
                <a:moveTo>
                  <a:pt x="12038076" y="0"/>
                </a:moveTo>
                <a:lnTo>
                  <a:pt x="0" y="0"/>
                </a:lnTo>
                <a:lnTo>
                  <a:pt x="0" y="1981200"/>
                </a:lnTo>
                <a:lnTo>
                  <a:pt x="12038076" y="1981200"/>
                </a:lnTo>
                <a:lnTo>
                  <a:pt x="12038076" y="0"/>
                </a:lnTo>
                <a:close/>
              </a:path>
            </a:pathLst>
          </a:custGeom>
          <a:solidFill>
            <a:srgbClr val="D6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075" y="3124200"/>
            <a:ext cx="11962130" cy="2677795"/>
          </a:xfrm>
          <a:custGeom>
            <a:avLst/>
            <a:gdLst/>
            <a:ahLst/>
            <a:cxnLst/>
            <a:rect l="l" t="t" r="r" b="b"/>
            <a:pathLst>
              <a:path w="11962130" h="2677795">
                <a:moveTo>
                  <a:pt x="11961876" y="0"/>
                </a:moveTo>
                <a:lnTo>
                  <a:pt x="0" y="0"/>
                </a:lnTo>
                <a:lnTo>
                  <a:pt x="0" y="2677668"/>
                </a:lnTo>
                <a:lnTo>
                  <a:pt x="11961876" y="2677668"/>
                </a:lnTo>
                <a:lnTo>
                  <a:pt x="11961876" y="0"/>
                </a:lnTo>
                <a:close/>
              </a:path>
            </a:pathLst>
          </a:custGeom>
          <a:solidFill>
            <a:srgbClr val="D2E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9615" y="927861"/>
            <a:ext cx="11830050" cy="479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164A4F"/>
                </a:solidFill>
                <a:latin typeface="Carlito"/>
                <a:cs typeface="Carlito"/>
              </a:rPr>
              <a:t>Object-relational </a:t>
            </a:r>
            <a:r>
              <a:rPr sz="2400" b="1" i="1" dirty="0">
                <a:solidFill>
                  <a:srgbClr val="164A4F"/>
                </a:solidFill>
                <a:latin typeface="Carlito"/>
                <a:cs typeface="Carlito"/>
              </a:rPr>
              <a:t>mapping </a:t>
            </a:r>
            <a:r>
              <a:rPr sz="2400" b="1" dirty="0">
                <a:solidFill>
                  <a:srgbClr val="164A4F"/>
                </a:solidFill>
                <a:latin typeface="Carlito"/>
                <a:cs typeface="Carlito"/>
              </a:rPr>
              <a:t>(ORM) is the</a:t>
            </a:r>
            <a:r>
              <a:rPr sz="2400" b="1" spc="-3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164A4F"/>
                </a:solidFill>
                <a:latin typeface="Carlito"/>
                <a:cs typeface="Carlito"/>
              </a:rPr>
              <a:t>solution.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30797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ORM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is a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technique that transparently persists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application objects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tables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in a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relational 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database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where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entities/classes are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mapped </a:t>
            </a:r>
            <a:r>
              <a:rPr sz="2400" i="1" spc="-15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tables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,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instances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are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mapped </a:t>
            </a:r>
            <a:r>
              <a:rPr sz="2400" i="1" spc="-15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rows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and 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attributes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of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instances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are </a:t>
            </a:r>
            <a:r>
              <a:rPr sz="2400" i="1" dirty="0">
                <a:solidFill>
                  <a:srgbClr val="164A4F"/>
                </a:solidFill>
                <a:latin typeface="Carlito"/>
                <a:cs typeface="Carlito"/>
              </a:rPr>
              <a:t>mapped </a:t>
            </a:r>
            <a:r>
              <a:rPr sz="2400" i="1" spc="-15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400" i="1" spc="-10" dirty="0">
                <a:solidFill>
                  <a:srgbClr val="164A4F"/>
                </a:solidFill>
                <a:latin typeface="Carlito"/>
                <a:cs typeface="Carlito"/>
              </a:rPr>
              <a:t>columns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of</a:t>
            </a:r>
            <a:r>
              <a:rPr sz="2400" i="1" spc="4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i="1" spc="-5" dirty="0">
                <a:solidFill>
                  <a:srgbClr val="164A4F"/>
                </a:solidFill>
                <a:latin typeface="Carlito"/>
                <a:cs typeface="Carlito"/>
              </a:rPr>
              <a:t>table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rlito"/>
              <a:cs typeface="Carlito"/>
            </a:endParaRPr>
          </a:p>
          <a:p>
            <a:pPr marL="88900" marR="462915">
              <a:lnSpc>
                <a:spcPct val="100000"/>
              </a:lnSpc>
              <a:buSzPct val="95833"/>
              <a:buFont typeface="Arial"/>
              <a:buChar char="•"/>
              <a:tabLst>
                <a:tab pos="196850" algn="l"/>
              </a:tabLst>
            </a:pP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ORM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behaves </a:t>
            </a:r>
            <a:r>
              <a:rPr sz="2400" spc="-20" dirty="0">
                <a:solidFill>
                  <a:srgbClr val="164A4F"/>
                </a:solidFill>
                <a:latin typeface="Carlito"/>
                <a:cs typeface="Carlito"/>
              </a:rPr>
              <a:t>like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 virtual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database,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hiding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underlying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database architecture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from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the  </a:t>
            </a:r>
            <a:r>
              <a:rPr sz="2400" spc="-55" dirty="0">
                <a:solidFill>
                  <a:srgbClr val="164A4F"/>
                </a:solidFill>
                <a:latin typeface="Carlito"/>
                <a:cs typeface="Carlito"/>
              </a:rPr>
              <a:t>user.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64A4F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96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96850" algn="l"/>
              </a:tabLst>
            </a:pP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provides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functionality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perform complete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CRUD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operations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encourages</a:t>
            </a:r>
            <a:r>
              <a:rPr sz="2400" spc="-4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object-</a:t>
            </a:r>
            <a:endParaRPr sz="24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oriented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querying.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96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96850" algn="l"/>
              </a:tabLst>
            </a:pP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Also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supports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metadata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mapping and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helps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the transaction management of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the</a:t>
            </a:r>
            <a:r>
              <a:rPr sz="2400" spc="-15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application.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52759" y="6420406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pPr marL="38100">
                <a:lnSpc>
                  <a:spcPts val="1864"/>
                </a:lnSpc>
              </a:pPr>
              <a:t>4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840105"/>
            <a:chOff x="0" y="0"/>
            <a:chExt cx="12189460" cy="8401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609600"/>
            </a:xfrm>
            <a:custGeom>
              <a:avLst/>
              <a:gdLst/>
              <a:ahLst/>
              <a:cxnLst/>
              <a:rect l="l" t="t" r="r" b="b"/>
              <a:pathLst>
                <a:path w="12189460" h="609600">
                  <a:moveTo>
                    <a:pt x="1218895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88952" y="6096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358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0183" y="0"/>
              <a:ext cx="1444752" cy="839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3476" y="35763"/>
            <a:ext cx="6841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Java Persistence</a:t>
            </a:r>
            <a:r>
              <a:rPr b="1" spc="-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15" dirty="0">
                <a:solidFill>
                  <a:srgbClr val="000000"/>
                </a:solidFill>
                <a:latin typeface="Arial"/>
                <a:cs typeface="Arial"/>
              </a:rPr>
              <a:t>Architecture(JPA)</a:t>
            </a:r>
          </a:p>
        </p:txBody>
      </p:sp>
      <p:sp>
        <p:nvSpPr>
          <p:cNvPr id="6" name="object 6"/>
          <p:cNvSpPr/>
          <p:nvPr/>
        </p:nvSpPr>
        <p:spPr>
          <a:xfrm>
            <a:off x="74676" y="685800"/>
            <a:ext cx="11963400" cy="4832985"/>
          </a:xfrm>
          <a:custGeom>
            <a:avLst/>
            <a:gdLst/>
            <a:ahLst/>
            <a:cxnLst/>
            <a:rect l="l" t="t" r="r" b="b"/>
            <a:pathLst>
              <a:path w="11963400" h="4832985">
                <a:moveTo>
                  <a:pt x="11963400" y="0"/>
                </a:moveTo>
                <a:lnTo>
                  <a:pt x="0" y="0"/>
                </a:lnTo>
                <a:lnTo>
                  <a:pt x="0" y="4832604"/>
                </a:lnTo>
                <a:lnTo>
                  <a:pt x="11963400" y="4832604"/>
                </a:lnTo>
                <a:lnTo>
                  <a:pt x="11963400" y="0"/>
                </a:lnTo>
                <a:close/>
              </a:path>
            </a:pathLst>
          </a:custGeom>
          <a:solidFill>
            <a:srgbClr val="D6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68696"/>
            <a:ext cx="12151360" cy="769620"/>
          </a:xfrm>
          <a:custGeom>
            <a:avLst/>
            <a:gdLst/>
            <a:ahLst/>
            <a:cxnLst/>
            <a:rect l="l" t="t" r="r" b="b"/>
            <a:pathLst>
              <a:path w="12151360" h="769620">
                <a:moveTo>
                  <a:pt x="12150852" y="0"/>
                </a:moveTo>
                <a:lnTo>
                  <a:pt x="0" y="0"/>
                </a:lnTo>
                <a:lnTo>
                  <a:pt x="0" y="769619"/>
                </a:lnTo>
                <a:lnTo>
                  <a:pt x="12150852" y="769619"/>
                </a:lnTo>
                <a:lnTo>
                  <a:pt x="12150852" y="0"/>
                </a:lnTo>
                <a:close/>
              </a:path>
            </a:pathLst>
          </a:custGeom>
          <a:solidFill>
            <a:srgbClr val="C2C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25" y="702310"/>
            <a:ext cx="11748770" cy="5641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 marR="906144">
              <a:lnSpc>
                <a:spcPct val="100000"/>
              </a:lnSpc>
              <a:spcBef>
                <a:spcPts val="95"/>
              </a:spcBef>
              <a:tabLst>
                <a:tab pos="4411345" algn="l"/>
              </a:tabLst>
            </a:pP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000" b="1" spc="-25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000" b="1" spc="-15" dirty="0">
                <a:solidFill>
                  <a:srgbClr val="164A4F"/>
                </a:solidFill>
                <a:latin typeface="Carlito"/>
                <a:cs typeface="Carlito"/>
              </a:rPr>
              <a:t>Persistence Architecture </a:t>
            </a:r>
            <a:r>
              <a:rPr sz="2000" b="1" spc="-5" dirty="0">
                <a:solidFill>
                  <a:srgbClr val="164A4F"/>
                </a:solidFill>
                <a:latin typeface="Carlito"/>
                <a:cs typeface="Carlito"/>
              </a:rPr>
              <a:t>API </a:t>
            </a:r>
            <a:r>
              <a:rPr sz="2000" b="1" spc="-35" dirty="0">
                <a:solidFill>
                  <a:srgbClr val="164A4F"/>
                </a:solidFill>
                <a:latin typeface="Carlito"/>
                <a:cs typeface="Carlito"/>
              </a:rPr>
              <a:t>(JPA)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is a </a:t>
            </a:r>
            <a:r>
              <a:rPr sz="2000" spc="-25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specification </a:t>
            </a:r>
            <a:r>
              <a:rPr sz="2000" spc="-20" dirty="0">
                <a:solidFill>
                  <a:srgbClr val="164A4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accessing,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persisting,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and  managing </a:t>
            </a:r>
            <a:r>
              <a:rPr sz="2000" spc="-20" dirty="0">
                <a:solidFill>
                  <a:srgbClr val="164A4F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between</a:t>
            </a:r>
            <a:r>
              <a:rPr sz="2000" spc="7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164A4F"/>
                </a:solidFill>
                <a:latin typeface="Carlito"/>
                <a:cs typeface="Carlito"/>
              </a:rPr>
              <a:t>Java</a:t>
            </a:r>
            <a:r>
              <a:rPr sz="2000" spc="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objects	and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relational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6364" marR="789305">
              <a:lnSpc>
                <a:spcPct val="100000"/>
              </a:lnSpc>
              <a:spcBef>
                <a:spcPts val="5"/>
              </a:spcBef>
            </a:pPr>
            <a:r>
              <a:rPr sz="2000" spc="-60" dirty="0">
                <a:solidFill>
                  <a:srgbClr val="164A4F"/>
                </a:solidFill>
                <a:latin typeface="Carlito"/>
                <a:cs typeface="Carlito"/>
              </a:rPr>
              <a:t>JPA </a:t>
            </a:r>
            <a:r>
              <a:rPr sz="2000" spc="-15" dirty="0">
                <a:solidFill>
                  <a:srgbClr val="164A4F"/>
                </a:solidFill>
                <a:latin typeface="Carlito"/>
                <a:cs typeface="Carlito"/>
              </a:rPr>
              <a:t>was defined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as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part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164A4F"/>
                </a:solidFill>
                <a:latin typeface="Carlito"/>
                <a:cs typeface="Carlito"/>
              </a:rPr>
              <a:t>EJB 3.0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specification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and is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now considered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164A4F"/>
                </a:solidFill>
                <a:latin typeface="Carlito"/>
                <a:cs typeface="Carlito"/>
              </a:rPr>
              <a:t>standard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industry 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approach </a:t>
            </a:r>
            <a:r>
              <a:rPr sz="2000" spc="-20" dirty="0">
                <a:solidFill>
                  <a:srgbClr val="164A4F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Object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Relational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Mapping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(ORM)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in the </a:t>
            </a:r>
            <a:r>
              <a:rPr sz="2000" spc="-20" dirty="0">
                <a:solidFill>
                  <a:srgbClr val="164A4F"/>
                </a:solidFill>
                <a:latin typeface="Carlito"/>
                <a:cs typeface="Carlito"/>
              </a:rPr>
              <a:t>Java</a:t>
            </a:r>
            <a:r>
              <a:rPr sz="2000" spc="12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164A4F"/>
                </a:solidFill>
                <a:latin typeface="Carlito"/>
                <a:cs typeface="Carlito"/>
              </a:rPr>
              <a:t>Industry.</a:t>
            </a:r>
            <a:endParaRPr sz="2000" dirty="0">
              <a:latin typeface="Carlito"/>
              <a:cs typeface="Carlito"/>
            </a:endParaRPr>
          </a:p>
          <a:p>
            <a:pPr marL="126364" marR="1251585">
              <a:lnSpc>
                <a:spcPts val="5280"/>
              </a:lnSpc>
              <a:spcBef>
                <a:spcPts val="615"/>
              </a:spcBef>
            </a:pPr>
            <a:r>
              <a:rPr sz="2000" spc="-60" dirty="0">
                <a:solidFill>
                  <a:srgbClr val="164A4F"/>
                </a:solidFill>
                <a:latin typeface="Carlito"/>
                <a:cs typeface="Carlito"/>
              </a:rPr>
              <a:t>JPA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itself is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just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specification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with some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set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164A4F"/>
                </a:solidFill>
                <a:latin typeface="Carlito"/>
                <a:cs typeface="Carlito"/>
              </a:rPr>
              <a:t>interfaces,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requires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an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implementation.  </a:t>
            </a:r>
            <a:r>
              <a:rPr sz="2000" spc="-15" dirty="0">
                <a:solidFill>
                  <a:srgbClr val="164A4F"/>
                </a:solidFill>
                <a:latin typeface="Carlito"/>
                <a:cs typeface="Carlito"/>
              </a:rPr>
              <a:t>There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are open-source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commercial </a:t>
            </a:r>
            <a:r>
              <a:rPr sz="2000" spc="-60" dirty="0">
                <a:solidFill>
                  <a:srgbClr val="164A4F"/>
                </a:solidFill>
                <a:latin typeface="Carlito"/>
                <a:cs typeface="Carlito"/>
              </a:rPr>
              <a:t>JPA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implementations such </a:t>
            </a:r>
            <a:r>
              <a:rPr sz="2000" dirty="0">
                <a:solidFill>
                  <a:srgbClr val="164A4F"/>
                </a:solidFill>
                <a:latin typeface="Carlito"/>
                <a:cs typeface="Carlito"/>
              </a:rPr>
              <a:t>as</a:t>
            </a:r>
            <a:r>
              <a:rPr sz="2000" spc="16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485900" marR="8382000" indent="-445770">
              <a:lnSpc>
                <a:spcPct val="100000"/>
              </a:lnSpc>
            </a:pP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Ex. </a:t>
            </a:r>
            <a:r>
              <a:rPr sz="2000" spc="-15" dirty="0">
                <a:solidFill>
                  <a:srgbClr val="164A4F"/>
                </a:solidFill>
                <a:latin typeface="Carlito"/>
                <a:cs typeface="Carlito"/>
              </a:rPr>
              <a:t>Hibernate 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EclipseLink  </a:t>
            </a:r>
            <a:r>
              <a:rPr sz="2000" spc="-35" dirty="0">
                <a:solidFill>
                  <a:srgbClr val="164A4F"/>
                </a:solidFill>
                <a:latin typeface="Carlito"/>
                <a:cs typeface="Carlito"/>
              </a:rPr>
              <a:t>iBATIS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SQL</a:t>
            </a:r>
            <a:r>
              <a:rPr sz="2000" spc="-4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Maps</a:t>
            </a:r>
            <a:endParaRPr sz="2000" dirty="0">
              <a:latin typeface="Carlito"/>
              <a:cs typeface="Carlito"/>
            </a:endParaRPr>
          </a:p>
          <a:p>
            <a:pPr marL="148590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000" spc="-15" dirty="0">
                <a:solidFill>
                  <a:srgbClr val="164A4F"/>
                </a:solidFill>
                <a:latin typeface="Carlito"/>
                <a:cs typeface="Carlito"/>
              </a:rPr>
              <a:t>Ultra-Lite</a:t>
            </a:r>
            <a:r>
              <a:rPr sz="2000" spc="3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164A4F"/>
                </a:solidFill>
                <a:latin typeface="Carlito"/>
                <a:cs typeface="Carlito"/>
              </a:rPr>
              <a:t>Persistence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48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persistence framework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maps the objects in the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application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domain </a:t>
            </a:r>
            <a:r>
              <a:rPr sz="2000" spc="-20" dirty="0">
                <a:solidFill>
                  <a:srgbClr val="164A4F"/>
                </a:solidFill>
                <a:latin typeface="Carlito"/>
                <a:cs typeface="Carlito"/>
              </a:rPr>
              <a:t>to data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in a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database using </a:t>
            </a:r>
            <a:r>
              <a:rPr sz="2000" spc="-5" dirty="0">
                <a:solidFill>
                  <a:srgbClr val="164A4F"/>
                </a:solidFill>
                <a:latin typeface="Carlito"/>
                <a:cs typeface="Carlito"/>
              </a:rPr>
              <a:t>either 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XML files </a:t>
            </a:r>
            <a:r>
              <a:rPr sz="2000" dirty="0">
                <a:solidFill>
                  <a:srgbClr val="164A4F"/>
                </a:solidFill>
                <a:latin typeface="Carlito"/>
                <a:cs typeface="Carlito"/>
              </a:rPr>
              <a:t>or </a:t>
            </a:r>
            <a:r>
              <a:rPr sz="2000" spc="-15" dirty="0">
                <a:solidFill>
                  <a:srgbClr val="164A4F"/>
                </a:solidFill>
                <a:latin typeface="Carlito"/>
                <a:cs typeface="Carlito"/>
              </a:rPr>
              <a:t>metadata</a:t>
            </a:r>
            <a:r>
              <a:rPr sz="2000" spc="4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164A4F"/>
                </a:solidFill>
                <a:latin typeface="Carlito"/>
                <a:cs typeface="Carlito"/>
              </a:rPr>
              <a:t>annotations.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2759" y="6420406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pPr marL="38100">
                <a:lnSpc>
                  <a:spcPts val="1864"/>
                </a:lnSpc>
              </a:pPr>
              <a:t>5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1004569"/>
            <a:chOff x="0" y="0"/>
            <a:chExt cx="12189460" cy="100456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838200"/>
            </a:xfrm>
            <a:custGeom>
              <a:avLst/>
              <a:gdLst/>
              <a:ahLst/>
              <a:cxnLst/>
              <a:rect l="l" t="t" r="r" b="b"/>
              <a:pathLst>
                <a:path w="12189460" h="838200">
                  <a:moveTo>
                    <a:pt x="12188952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2188952" y="8382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358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20440" y="6095"/>
              <a:ext cx="5145023" cy="998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714" y="127203"/>
            <a:ext cx="457454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5" dirty="0">
                <a:solidFill>
                  <a:srgbClr val="000000"/>
                </a:solidFill>
                <a:latin typeface="Arial"/>
                <a:cs typeface="Arial"/>
              </a:rPr>
              <a:t>Hibernate</a:t>
            </a:r>
            <a:r>
              <a:rPr sz="35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000000"/>
                </a:solidFill>
                <a:latin typeface="Arial"/>
                <a:cs typeface="Arial"/>
              </a:rPr>
              <a:t>Framework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76" y="1066800"/>
            <a:ext cx="11809730" cy="5262880"/>
          </a:xfrm>
          <a:custGeom>
            <a:avLst/>
            <a:gdLst/>
            <a:ahLst/>
            <a:cxnLst/>
            <a:rect l="l" t="t" r="r" b="b"/>
            <a:pathLst>
              <a:path w="11809730" h="5262880">
                <a:moveTo>
                  <a:pt x="11809476" y="0"/>
                </a:moveTo>
                <a:lnTo>
                  <a:pt x="0" y="0"/>
                </a:lnTo>
                <a:lnTo>
                  <a:pt x="0" y="5262372"/>
                </a:lnTo>
                <a:lnTo>
                  <a:pt x="11809476" y="5262372"/>
                </a:lnTo>
                <a:lnTo>
                  <a:pt x="11809476" y="0"/>
                </a:lnTo>
                <a:close/>
              </a:path>
            </a:pathLst>
          </a:custGeom>
          <a:solidFill>
            <a:srgbClr val="C7E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615" y="1083309"/>
            <a:ext cx="11286490" cy="477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Clr>
                <a:srgbClr val="164A4F"/>
              </a:buClr>
              <a:buSzPct val="95833"/>
              <a:buChar char="•"/>
              <a:tabLst>
                <a:tab pos="120650" algn="l"/>
              </a:tabLst>
            </a:pPr>
            <a:r>
              <a:rPr sz="2400" u="heavy" spc="-5" dirty="0">
                <a:solidFill>
                  <a:srgbClr val="27A99A"/>
                </a:solidFill>
                <a:uFill>
                  <a:solidFill>
                    <a:srgbClr val="27A99A"/>
                  </a:solidFill>
                </a:uFill>
                <a:latin typeface="Arial"/>
                <a:cs typeface="Arial"/>
                <a:hlinkClick r:id="rId3"/>
              </a:rPr>
              <a:t>Hibernate</a:t>
            </a:r>
            <a:r>
              <a:rPr sz="2400" spc="-5" dirty="0">
                <a:solidFill>
                  <a:srgbClr val="27A99A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is an open-source </a:t>
            </a:r>
            <a:r>
              <a:rPr sz="2400" dirty="0">
                <a:solidFill>
                  <a:srgbClr val="164A4F"/>
                </a:solidFill>
                <a:latin typeface="Arial"/>
                <a:cs typeface="Arial"/>
              </a:rPr>
              <a:t>ORM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solution </a:t>
            </a:r>
            <a:r>
              <a:rPr sz="2400" dirty="0">
                <a:solidFill>
                  <a:srgbClr val="164A4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Java</a:t>
            </a:r>
            <a:r>
              <a:rPr sz="2400" spc="85" dirty="0">
                <a:solidFill>
                  <a:srgbClr val="164A4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4A4F"/>
                </a:solidFill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64A4F"/>
              </a:buClr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12700" marR="27559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solidFill>
                  <a:srgbClr val="164A4F"/>
                </a:solidFill>
                <a:latin typeface="Carlito"/>
                <a:cs typeface="Carlito"/>
              </a:rPr>
              <a:t>Hibernate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is an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object-relational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mapping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(ORM) library </a:t>
            </a:r>
            <a:r>
              <a:rPr sz="2400" spc="-20" dirty="0">
                <a:solidFill>
                  <a:srgbClr val="164A4F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language,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providing 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400" b="1" spc="-10" dirty="0">
                <a:solidFill>
                  <a:srgbClr val="164A4F"/>
                </a:solidFill>
                <a:latin typeface="Carlito"/>
                <a:cs typeface="Carlito"/>
              </a:rPr>
              <a:t>framework </a:t>
            </a:r>
            <a:r>
              <a:rPr sz="2400" spc="-20" dirty="0">
                <a:solidFill>
                  <a:srgbClr val="164A4F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mapping an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object-oriented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domain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model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traditional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relational  database.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64A4F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Hibernate was developed by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team headed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by </a:t>
            </a:r>
            <a:r>
              <a:rPr sz="2400" b="1" spc="-15" dirty="0">
                <a:solidFill>
                  <a:srgbClr val="164A4F"/>
                </a:solidFill>
                <a:latin typeface="Carlito"/>
                <a:cs typeface="Carlito"/>
              </a:rPr>
              <a:t>Gavin </a:t>
            </a:r>
            <a:r>
              <a:rPr sz="2400" b="1" spc="-5" dirty="0">
                <a:solidFill>
                  <a:srgbClr val="164A4F"/>
                </a:solidFill>
                <a:latin typeface="Carlito"/>
                <a:cs typeface="Carlito"/>
              </a:rPr>
              <a:t>King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. The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development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of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Hibernate 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began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2001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and the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team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was later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acquired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by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JBoss,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which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now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manages</a:t>
            </a:r>
            <a:r>
              <a:rPr sz="2400" spc="-5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64A4F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700" marR="18923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Hibernate was developed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initially </a:t>
            </a:r>
            <a:r>
              <a:rPr sz="2400" spc="-20" dirty="0">
                <a:solidFill>
                  <a:srgbClr val="164A4F"/>
                </a:solidFill>
                <a:latin typeface="Carlito"/>
                <a:cs typeface="Carlito"/>
              </a:rPr>
              <a:t>for Java;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2005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.Net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version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named </a:t>
            </a:r>
            <a:r>
              <a:rPr sz="2400" b="1" spc="-10" dirty="0">
                <a:solidFill>
                  <a:srgbClr val="164A4F"/>
                </a:solidFill>
                <a:latin typeface="Carlito"/>
                <a:cs typeface="Carlito"/>
              </a:rPr>
              <a:t>NHibernate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was  introduced.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64A4F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current </a:t>
            </a:r>
            <a:r>
              <a:rPr sz="2400" spc="-15" dirty="0">
                <a:solidFill>
                  <a:srgbClr val="164A4F"/>
                </a:solidFill>
                <a:latin typeface="Carlito"/>
                <a:cs typeface="Carlito"/>
              </a:rPr>
              <a:t>version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of Hibernate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is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4.x, </a:t>
            </a:r>
            <a:r>
              <a:rPr sz="2400" dirty="0">
                <a:solidFill>
                  <a:srgbClr val="164A4F"/>
                </a:solidFill>
                <a:latin typeface="Carlito"/>
                <a:cs typeface="Carlito"/>
              </a:rPr>
              <a:t>and it </a:t>
            </a:r>
            <a:r>
              <a:rPr sz="2400" spc="-5" dirty="0">
                <a:solidFill>
                  <a:srgbClr val="164A4F"/>
                </a:solidFill>
                <a:latin typeface="Carlito"/>
                <a:cs typeface="Carlito"/>
              </a:rPr>
              <a:t>supports </a:t>
            </a:r>
            <a:r>
              <a:rPr sz="2400" spc="-20" dirty="0">
                <a:solidFill>
                  <a:srgbClr val="164A4F"/>
                </a:solidFill>
                <a:latin typeface="Carlito"/>
                <a:cs typeface="Carlito"/>
              </a:rPr>
              <a:t>Java</a:t>
            </a:r>
            <a:r>
              <a:rPr sz="2400" spc="1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164A4F"/>
                </a:solidFill>
                <a:latin typeface="Carlito"/>
                <a:cs typeface="Carlito"/>
              </a:rPr>
              <a:t>annotations.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2759" y="6420406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pPr marL="38100">
                <a:lnSpc>
                  <a:spcPts val="1864"/>
                </a:lnSpc>
              </a:pPr>
              <a:t>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09600"/>
          </a:xfrm>
          <a:custGeom>
            <a:avLst/>
            <a:gdLst/>
            <a:ahLst/>
            <a:cxnLst/>
            <a:rect l="l" t="t" r="r" b="b"/>
            <a:pathLst>
              <a:path w="12189460" h="609600">
                <a:moveTo>
                  <a:pt x="12188952" y="0"/>
                </a:moveTo>
                <a:lnTo>
                  <a:pt x="0" y="0"/>
                </a:lnTo>
                <a:lnTo>
                  <a:pt x="0" y="609600"/>
                </a:lnTo>
                <a:lnTo>
                  <a:pt x="12188952" y="6096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358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369" y="51003"/>
            <a:ext cx="11711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Interacting with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Databases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through the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Java Persistence</a:t>
            </a:r>
            <a:r>
              <a:rPr b="1" spc="-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API</a:t>
            </a:r>
          </a:p>
        </p:txBody>
      </p:sp>
      <p:sp>
        <p:nvSpPr>
          <p:cNvPr id="4" name="object 4"/>
          <p:cNvSpPr/>
          <p:nvPr/>
        </p:nvSpPr>
        <p:spPr>
          <a:xfrm>
            <a:off x="176784" y="1143000"/>
            <a:ext cx="11835765" cy="3724910"/>
          </a:xfrm>
          <a:custGeom>
            <a:avLst/>
            <a:gdLst/>
            <a:ahLst/>
            <a:cxnLst/>
            <a:rect l="l" t="t" r="r" b="b"/>
            <a:pathLst>
              <a:path w="11835765" h="3724910">
                <a:moveTo>
                  <a:pt x="11835384" y="0"/>
                </a:moveTo>
                <a:lnTo>
                  <a:pt x="0" y="0"/>
                </a:lnTo>
                <a:lnTo>
                  <a:pt x="0" y="3724655"/>
                </a:lnTo>
                <a:lnTo>
                  <a:pt x="11835384" y="3724655"/>
                </a:lnTo>
                <a:lnTo>
                  <a:pt x="118353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474" y="1466799"/>
            <a:ext cx="1173035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Earlier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versions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of J2EE used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Entity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Beans as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standard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approach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object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relational</a:t>
            </a:r>
            <a:r>
              <a:rPr sz="2200" spc="14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mapping.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Entity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Beans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attempted to </a:t>
            </a:r>
            <a:r>
              <a:rPr sz="2200" spc="-25" dirty="0">
                <a:solidFill>
                  <a:srgbClr val="164A4F"/>
                </a:solidFill>
                <a:latin typeface="Carlito"/>
                <a:cs typeface="Carlito"/>
              </a:rPr>
              <a:t>keep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200" dirty="0">
                <a:solidFill>
                  <a:srgbClr val="164A4F"/>
                </a:solidFill>
                <a:latin typeface="Carlito"/>
                <a:cs typeface="Carlito"/>
              </a:rPr>
              <a:t>memory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always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synchronized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database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data,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good 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idea in </a:t>
            </a:r>
            <a:r>
              <a:rPr sz="2200" spc="-25" dirty="0">
                <a:solidFill>
                  <a:srgbClr val="164A4F"/>
                </a:solidFill>
                <a:latin typeface="Carlito"/>
                <a:cs typeface="Carlito"/>
              </a:rPr>
              <a:t>theory, </a:t>
            </a:r>
            <a:r>
              <a:rPr sz="2200" spc="-40" dirty="0">
                <a:solidFill>
                  <a:srgbClr val="164A4F"/>
                </a:solidFill>
                <a:latin typeface="Carlito"/>
                <a:cs typeface="Carlito"/>
              </a:rPr>
              <a:t>however,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practice this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feature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resulted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in poorly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performing</a:t>
            </a:r>
            <a:r>
              <a:rPr sz="2200" spc="220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applications.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marR="120014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Several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object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relational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mapping APIs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were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developed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overcome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limitations </a:t>
            </a:r>
            <a:r>
              <a:rPr sz="2200" dirty="0">
                <a:solidFill>
                  <a:srgbClr val="164A4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Entity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Beans, 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such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as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Hibernate,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iBatis,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Cayenne,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and </a:t>
            </a:r>
            <a:r>
              <a:rPr sz="2200" spc="-35" dirty="0">
                <a:solidFill>
                  <a:srgbClr val="164A4F"/>
                </a:solidFill>
                <a:latin typeface="Carlito"/>
                <a:cs typeface="Carlito"/>
              </a:rPr>
              <a:t>Toplink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among</a:t>
            </a:r>
            <a:r>
              <a:rPr sz="2200" spc="8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others.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64A4F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164A4F"/>
                </a:solidFill>
                <a:latin typeface="Carlito"/>
                <a:cs typeface="Carlito"/>
              </a:rPr>
              <a:t>With </a:t>
            </a:r>
            <a:r>
              <a:rPr sz="2200" b="1" spc="-25" dirty="0">
                <a:solidFill>
                  <a:srgbClr val="164A4F"/>
                </a:solidFill>
                <a:latin typeface="Carlito"/>
                <a:cs typeface="Carlito"/>
              </a:rPr>
              <a:t>Java </a:t>
            </a:r>
            <a:r>
              <a:rPr sz="2200" b="1" spc="-5" dirty="0">
                <a:solidFill>
                  <a:srgbClr val="164A4F"/>
                </a:solidFill>
                <a:latin typeface="Carlito"/>
                <a:cs typeface="Carlito"/>
              </a:rPr>
              <a:t>EE 5, </a:t>
            </a:r>
            <a:r>
              <a:rPr sz="2200" b="1" spc="-10" dirty="0">
                <a:solidFill>
                  <a:srgbClr val="164A4F"/>
                </a:solidFill>
                <a:latin typeface="Carlito"/>
                <a:cs typeface="Carlito"/>
              </a:rPr>
              <a:t>Entity </a:t>
            </a:r>
            <a:r>
              <a:rPr sz="2200" b="1" spc="-5" dirty="0">
                <a:solidFill>
                  <a:srgbClr val="164A4F"/>
                </a:solidFill>
                <a:latin typeface="Carlito"/>
                <a:cs typeface="Carlito"/>
              </a:rPr>
              <a:t>Beans </a:t>
            </a:r>
            <a:r>
              <a:rPr sz="2200" b="1" spc="-15" dirty="0">
                <a:solidFill>
                  <a:srgbClr val="164A4F"/>
                </a:solidFill>
                <a:latin typeface="Carlito"/>
                <a:cs typeface="Carlito"/>
              </a:rPr>
              <a:t>were deprecated </a:t>
            </a:r>
            <a:r>
              <a:rPr sz="2200" b="1" spc="-5" dirty="0">
                <a:solidFill>
                  <a:srgbClr val="164A4F"/>
                </a:solidFill>
                <a:latin typeface="Carlito"/>
                <a:cs typeface="Carlito"/>
              </a:rPr>
              <a:t>in </a:t>
            </a:r>
            <a:r>
              <a:rPr sz="2200" b="1" spc="-25" dirty="0">
                <a:solidFill>
                  <a:srgbClr val="164A4F"/>
                </a:solidFill>
                <a:latin typeface="Carlito"/>
                <a:cs typeface="Carlito"/>
              </a:rPr>
              <a:t>favour </a:t>
            </a:r>
            <a:r>
              <a:rPr sz="2200" b="1" spc="-10" dirty="0">
                <a:solidFill>
                  <a:srgbClr val="164A4F"/>
                </a:solidFill>
                <a:latin typeface="Carlito"/>
                <a:cs typeface="Carlito"/>
              </a:rPr>
              <a:t>of </a:t>
            </a:r>
            <a:r>
              <a:rPr sz="2200" b="1" spc="-40" dirty="0">
                <a:solidFill>
                  <a:srgbClr val="164A4F"/>
                </a:solidFill>
                <a:latin typeface="Carlito"/>
                <a:cs typeface="Carlito"/>
              </a:rPr>
              <a:t>JPA</a:t>
            </a:r>
            <a:r>
              <a:rPr sz="2200" spc="-40" dirty="0">
                <a:solidFill>
                  <a:srgbClr val="164A4F"/>
                </a:solidFill>
                <a:latin typeface="Carlito"/>
                <a:cs typeface="Carlito"/>
              </a:rPr>
              <a:t>. </a:t>
            </a:r>
            <a:r>
              <a:rPr sz="2200" spc="-55" dirty="0">
                <a:solidFill>
                  <a:srgbClr val="164A4F"/>
                </a:solidFill>
                <a:latin typeface="Carlito"/>
                <a:cs typeface="Carlito"/>
              </a:rPr>
              <a:t>JPA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took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ideas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from several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object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relational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mapping </a:t>
            </a:r>
            <a:r>
              <a:rPr sz="2200" spc="-10" dirty="0">
                <a:solidFill>
                  <a:srgbClr val="164A4F"/>
                </a:solidFill>
                <a:latin typeface="Carlito"/>
                <a:cs typeface="Carlito"/>
              </a:rPr>
              <a:t>tools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incorporated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them </a:t>
            </a:r>
            <a:r>
              <a:rPr sz="2200" spc="-20" dirty="0">
                <a:solidFill>
                  <a:srgbClr val="164A4F"/>
                </a:solidFill>
                <a:latin typeface="Carlito"/>
                <a:cs typeface="Carlito"/>
              </a:rPr>
              <a:t>into </a:t>
            </a:r>
            <a:r>
              <a:rPr sz="2200" spc="-5" dirty="0">
                <a:solidFill>
                  <a:srgbClr val="164A4F"/>
                </a:solidFill>
                <a:latin typeface="Carlito"/>
                <a:cs typeface="Carlito"/>
              </a:rPr>
              <a:t>the</a:t>
            </a:r>
            <a:r>
              <a:rPr sz="2200" spc="75" dirty="0">
                <a:solidFill>
                  <a:srgbClr val="164A4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164A4F"/>
                </a:solidFill>
                <a:latin typeface="Carlito"/>
                <a:cs typeface="Carlito"/>
              </a:rPr>
              <a:t>standard.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2759" y="6420406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pPr marL="38100">
                <a:lnSpc>
                  <a:spcPts val="1864"/>
                </a:lnSpc>
              </a:pPr>
              <a:t>7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3532" y="0"/>
            <a:ext cx="881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sz="3600" b="1" spc="-26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" y="908303"/>
            <a:ext cx="12155805" cy="3721735"/>
          </a:xfrm>
          <a:custGeom>
            <a:avLst/>
            <a:gdLst/>
            <a:ahLst/>
            <a:cxnLst/>
            <a:rect l="l" t="t" r="r" b="b"/>
            <a:pathLst>
              <a:path w="12155805" h="3721735">
                <a:moveTo>
                  <a:pt x="0" y="3721608"/>
                </a:moveTo>
                <a:lnTo>
                  <a:pt x="12155424" y="3721608"/>
                </a:lnTo>
                <a:lnTo>
                  <a:pt x="12155424" y="0"/>
                </a:lnTo>
                <a:lnTo>
                  <a:pt x="0" y="0"/>
                </a:lnTo>
                <a:lnTo>
                  <a:pt x="0" y="3721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652" y="921511"/>
            <a:ext cx="11628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Entities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lightweight persistence </a:t>
            </a:r>
            <a:r>
              <a:rPr sz="2400" spc="-5" dirty="0">
                <a:latin typeface="Carlito"/>
                <a:cs typeface="Carlito"/>
              </a:rPr>
              <a:t>domain object. </a:t>
            </a:r>
            <a:r>
              <a:rPr sz="2400" spc="-30" dirty="0">
                <a:latin typeface="Carlito"/>
                <a:cs typeface="Carlito"/>
              </a:rPr>
              <a:t>Typically,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spc="-10" dirty="0">
                <a:latin typeface="Carlito"/>
                <a:cs typeface="Carlito"/>
              </a:rPr>
              <a:t>represents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dirty="0">
                <a:latin typeface="Carlito"/>
                <a:cs typeface="Carlito"/>
              </a:rPr>
              <a:t>in a  </a:t>
            </a:r>
            <a:r>
              <a:rPr sz="2400" spc="-10" dirty="0">
                <a:latin typeface="Carlito"/>
                <a:cs typeface="Carlito"/>
              </a:rPr>
              <a:t>relational database, </a:t>
            </a:r>
            <a:r>
              <a:rPr sz="2400" dirty="0">
                <a:latin typeface="Carlito"/>
                <a:cs typeface="Carlito"/>
              </a:rPr>
              <a:t>and each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spc="-10" dirty="0">
                <a:latin typeface="Carlito"/>
                <a:cs typeface="Carlito"/>
              </a:rPr>
              <a:t>instance corresponds 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row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table. The primary  </a:t>
            </a:r>
            <a:r>
              <a:rPr sz="2400" spc="-10" dirty="0">
                <a:latin typeface="Carlito"/>
                <a:cs typeface="Carlito"/>
              </a:rPr>
              <a:t>programming artifact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entity class, </a:t>
            </a:r>
            <a:r>
              <a:rPr sz="2400" dirty="0">
                <a:latin typeface="Carlito"/>
                <a:cs typeface="Carlito"/>
              </a:rPr>
              <a:t>although </a:t>
            </a:r>
            <a:r>
              <a:rPr sz="2400" spc="-5" dirty="0">
                <a:latin typeface="Carlito"/>
                <a:cs typeface="Carlito"/>
              </a:rPr>
              <a:t>entities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use helper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263525" algn="just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persistent </a:t>
            </a:r>
            <a:r>
              <a:rPr sz="2400" spc="-25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represented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either </a:t>
            </a:r>
            <a:r>
              <a:rPr sz="2400" spc="-15" dirty="0">
                <a:latin typeface="Carlito"/>
                <a:cs typeface="Carlito"/>
              </a:rPr>
              <a:t>persistent </a:t>
            </a:r>
            <a:r>
              <a:rPr sz="2400" spc="-5" dirty="0">
                <a:latin typeface="Carlito"/>
                <a:cs typeface="Carlito"/>
              </a:rPr>
              <a:t>fields or </a:t>
            </a:r>
            <a:r>
              <a:rPr sz="2400" spc="-15" dirty="0">
                <a:latin typeface="Carlito"/>
                <a:cs typeface="Carlito"/>
              </a:rPr>
              <a:t>persistent  </a:t>
            </a:r>
            <a:r>
              <a:rPr sz="2400" spc="-5" dirty="0">
                <a:latin typeface="Carlito"/>
                <a:cs typeface="Carlito"/>
              </a:rPr>
              <a:t>properties. These fields or properties use </a:t>
            </a:r>
            <a:r>
              <a:rPr sz="2400" spc="-10" dirty="0">
                <a:latin typeface="Carlito"/>
                <a:cs typeface="Carlito"/>
              </a:rPr>
              <a:t>object/relational </a:t>
            </a:r>
            <a:r>
              <a:rPr sz="2400" dirty="0">
                <a:latin typeface="Carlito"/>
                <a:cs typeface="Carlito"/>
              </a:rPr>
              <a:t>mapping </a:t>
            </a:r>
            <a:r>
              <a:rPr sz="2400" spc="-10" dirty="0">
                <a:latin typeface="Carlito"/>
                <a:cs typeface="Carlito"/>
              </a:rPr>
              <a:t>annotations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map the  </a:t>
            </a:r>
            <a:r>
              <a:rPr sz="2400" spc="-5" dirty="0">
                <a:latin typeface="Carlito"/>
                <a:cs typeface="Carlito"/>
              </a:rPr>
              <a:t>entities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spc="-10" dirty="0">
                <a:latin typeface="Carlito"/>
                <a:cs typeface="Carlito"/>
              </a:rPr>
              <a:t>relationships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relational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underlying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20" dirty="0">
                <a:latin typeface="Carlito"/>
                <a:cs typeface="Carlito"/>
              </a:rPr>
              <a:t> store.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2759" y="6420406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pPr marL="38100">
                <a:lnSpc>
                  <a:spcPts val="1864"/>
                </a:lnSpc>
              </a:pPr>
              <a:t>8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3532" y="0"/>
            <a:ext cx="881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sz="3600" b="1" spc="-26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500"/>
            <a:ext cx="12189460" cy="5567680"/>
          </a:xfrm>
          <a:custGeom>
            <a:avLst/>
            <a:gdLst/>
            <a:ahLst/>
            <a:cxnLst/>
            <a:rect l="l" t="t" r="r" b="b"/>
            <a:pathLst>
              <a:path w="12189460" h="5567680">
                <a:moveTo>
                  <a:pt x="12188952" y="0"/>
                </a:moveTo>
                <a:lnTo>
                  <a:pt x="0" y="0"/>
                </a:lnTo>
                <a:lnTo>
                  <a:pt x="0" y="5567172"/>
                </a:lnTo>
                <a:lnTo>
                  <a:pt x="12188952" y="5567172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123" y="592963"/>
            <a:ext cx="1204150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Requirements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10" dirty="0">
                <a:latin typeface="Carlito"/>
                <a:cs typeface="Carlito"/>
              </a:rPr>
              <a:t>Entity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15" dirty="0">
                <a:latin typeface="Carlito"/>
                <a:cs typeface="Carlito"/>
              </a:rPr>
              <a:t>follow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requirements.</a:t>
            </a:r>
            <a:endParaRPr sz="2400">
              <a:latin typeface="Carlito"/>
              <a:cs typeface="Carlito"/>
            </a:endParaRPr>
          </a:p>
          <a:p>
            <a:pPr marL="443865" indent="-153035">
              <a:lnSpc>
                <a:spcPct val="100000"/>
              </a:lnSpc>
              <a:buSzPct val="95833"/>
              <a:buChar char="•"/>
              <a:tabLst>
                <a:tab pos="4445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annotated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b="1" spc="-10" dirty="0">
                <a:latin typeface="Carlito"/>
                <a:cs typeface="Carlito"/>
              </a:rPr>
              <a:t>javax.persistence.Entity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annotation.</a:t>
            </a:r>
            <a:endParaRPr sz="2400">
              <a:latin typeface="Carlito"/>
              <a:cs typeface="Carlito"/>
            </a:endParaRPr>
          </a:p>
          <a:p>
            <a:pPr marL="291465" marR="5080">
              <a:lnSpc>
                <a:spcPct val="100000"/>
              </a:lnSpc>
              <a:buSzPct val="95833"/>
              <a:buChar char="•"/>
              <a:tabLst>
                <a:tab pos="4445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public or </a:t>
            </a:r>
            <a:r>
              <a:rPr sz="2400" spc="-10" dirty="0">
                <a:latin typeface="Carlito"/>
                <a:cs typeface="Carlito"/>
              </a:rPr>
              <a:t>protected, </a:t>
            </a:r>
            <a:r>
              <a:rPr sz="2400" spc="-5" dirty="0">
                <a:latin typeface="Carlito"/>
                <a:cs typeface="Carlito"/>
              </a:rPr>
              <a:t>no-argument </a:t>
            </a:r>
            <a:r>
              <a:rPr sz="2400" spc="-30" dirty="0">
                <a:latin typeface="Carlito"/>
                <a:cs typeface="Carlito"/>
              </a:rPr>
              <a:t>constructor.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other  </a:t>
            </a:r>
            <a:r>
              <a:rPr sz="2400" spc="-15" dirty="0">
                <a:latin typeface="Carlito"/>
                <a:cs typeface="Carlito"/>
              </a:rPr>
              <a:t>constructors.</a:t>
            </a:r>
            <a:endParaRPr sz="2400">
              <a:latin typeface="Carlito"/>
              <a:cs typeface="Carlito"/>
            </a:endParaRPr>
          </a:p>
          <a:p>
            <a:pPr marL="443865" indent="-153035">
              <a:lnSpc>
                <a:spcPct val="100000"/>
              </a:lnSpc>
              <a:buSzPct val="95833"/>
              <a:buChar char="•"/>
              <a:tabLst>
                <a:tab pos="4445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not be </a:t>
            </a:r>
            <a:r>
              <a:rPr sz="2400" spc="-10" dirty="0">
                <a:latin typeface="Carlito"/>
                <a:cs typeface="Carlito"/>
              </a:rPr>
              <a:t>declared </a:t>
            </a:r>
            <a:r>
              <a:rPr sz="2400" spc="-5" dirty="0">
                <a:latin typeface="Carlito"/>
                <a:cs typeface="Carlito"/>
              </a:rPr>
              <a:t>final. </a:t>
            </a:r>
            <a:r>
              <a:rPr sz="2400" dirty="0">
                <a:latin typeface="Carlito"/>
                <a:cs typeface="Carlito"/>
              </a:rPr>
              <a:t>No </a:t>
            </a:r>
            <a:r>
              <a:rPr sz="2400" spc="-5" dirty="0">
                <a:latin typeface="Carlito"/>
                <a:cs typeface="Carlito"/>
              </a:rPr>
              <a:t>methods or </a:t>
            </a:r>
            <a:r>
              <a:rPr sz="2400" spc="-15" dirty="0">
                <a:latin typeface="Carlito"/>
                <a:cs typeface="Carlito"/>
              </a:rPr>
              <a:t>persistent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be</a:t>
            </a:r>
            <a:endParaRPr sz="2400">
              <a:latin typeface="Carlito"/>
              <a:cs typeface="Carlito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declared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final.</a:t>
            </a:r>
            <a:endParaRPr sz="2400">
              <a:latin typeface="Carlito"/>
              <a:cs typeface="Carlito"/>
            </a:endParaRPr>
          </a:p>
          <a:p>
            <a:pPr marL="291465" marR="116205">
              <a:lnSpc>
                <a:spcPct val="100000"/>
              </a:lnSpc>
              <a:buSzPct val="95833"/>
              <a:buChar char="•"/>
              <a:tabLst>
                <a:tab pos="444500" algn="l"/>
              </a:tabLst>
            </a:pPr>
            <a:r>
              <a:rPr sz="2400" dirty="0">
                <a:latin typeface="Carlito"/>
                <a:cs typeface="Carlito"/>
              </a:rPr>
              <a:t>If an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passed </a:t>
            </a:r>
            <a:r>
              <a:rPr sz="2400" spc="-10" dirty="0">
                <a:latin typeface="Carlito"/>
                <a:cs typeface="Carlito"/>
              </a:rPr>
              <a:t>by value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5" dirty="0">
                <a:latin typeface="Carlito"/>
                <a:cs typeface="Carlito"/>
              </a:rPr>
              <a:t>detached object, 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session </a:t>
            </a:r>
            <a:r>
              <a:rPr sz="2400" spc="-30" dirty="0">
                <a:latin typeface="Carlito"/>
                <a:cs typeface="Carlito"/>
              </a:rPr>
              <a:t>bean’s  </a:t>
            </a:r>
            <a:r>
              <a:rPr sz="2400" spc="-10" dirty="0">
                <a:latin typeface="Carlito"/>
                <a:cs typeface="Carlito"/>
              </a:rPr>
              <a:t>remote </a:t>
            </a:r>
            <a:r>
              <a:rPr sz="2400" spc="-5" dirty="0">
                <a:latin typeface="Carlito"/>
                <a:cs typeface="Carlito"/>
              </a:rPr>
              <a:t>business </a:t>
            </a:r>
            <a:r>
              <a:rPr sz="2400" spc="-10" dirty="0">
                <a:latin typeface="Carlito"/>
                <a:cs typeface="Carlito"/>
              </a:rPr>
              <a:t>interface, </a:t>
            </a:r>
            <a:r>
              <a:rPr sz="2400" dirty="0">
                <a:latin typeface="Carlito"/>
                <a:cs typeface="Carlito"/>
              </a:rPr>
              <a:t>the class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implement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Serializable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interface.</a:t>
            </a:r>
            <a:endParaRPr sz="2400">
              <a:latin typeface="Carlito"/>
              <a:cs typeface="Carlito"/>
            </a:endParaRPr>
          </a:p>
          <a:p>
            <a:pPr marL="291465" marR="485775">
              <a:lnSpc>
                <a:spcPct val="100000"/>
              </a:lnSpc>
              <a:buSzPct val="95833"/>
              <a:buChar char="•"/>
              <a:tabLst>
                <a:tab pos="444500" algn="l"/>
              </a:tabLst>
            </a:pPr>
            <a:r>
              <a:rPr sz="2400" spc="-5" dirty="0">
                <a:latin typeface="Carlito"/>
                <a:cs typeface="Carlito"/>
              </a:rPr>
              <a:t>Entities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10" dirty="0">
                <a:latin typeface="Carlito"/>
                <a:cs typeface="Carlito"/>
              </a:rPr>
              <a:t>extend </a:t>
            </a:r>
            <a:r>
              <a:rPr sz="2400" spc="-5" dirty="0">
                <a:latin typeface="Carlito"/>
                <a:cs typeface="Carlito"/>
              </a:rPr>
              <a:t>both entity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non-entity </a:t>
            </a:r>
            <a:r>
              <a:rPr sz="2400" dirty="0">
                <a:latin typeface="Carlito"/>
                <a:cs typeface="Carlito"/>
              </a:rPr>
              <a:t>classes, and </a:t>
            </a:r>
            <a:r>
              <a:rPr sz="2400" spc="-10" dirty="0">
                <a:latin typeface="Carlito"/>
                <a:cs typeface="Carlito"/>
              </a:rPr>
              <a:t>non-entity </a:t>
            </a:r>
            <a:r>
              <a:rPr sz="2400" dirty="0">
                <a:latin typeface="Carlito"/>
                <a:cs typeface="Carlito"/>
              </a:rPr>
              <a:t>classes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10" dirty="0">
                <a:latin typeface="Carlito"/>
                <a:cs typeface="Carlito"/>
              </a:rPr>
              <a:t>extend  </a:t>
            </a:r>
            <a:r>
              <a:rPr sz="2400" spc="-5" dirty="0">
                <a:latin typeface="Carlito"/>
                <a:cs typeface="Carlito"/>
              </a:rPr>
              <a:t>entity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classes.</a:t>
            </a:r>
            <a:endParaRPr sz="2400">
              <a:latin typeface="Carlito"/>
              <a:cs typeface="Carlito"/>
            </a:endParaRPr>
          </a:p>
          <a:p>
            <a:pPr marL="291465" marR="118745">
              <a:lnSpc>
                <a:spcPct val="100000"/>
              </a:lnSpc>
              <a:buSzPct val="95833"/>
              <a:buChar char="•"/>
              <a:tabLst>
                <a:tab pos="444500" algn="l"/>
              </a:tabLst>
            </a:pPr>
            <a:r>
              <a:rPr sz="2400" spc="-20" dirty="0">
                <a:latin typeface="Carlito"/>
                <a:cs typeface="Carlito"/>
              </a:rPr>
              <a:t>Persistent </a:t>
            </a:r>
            <a:r>
              <a:rPr sz="2400" spc="-10" dirty="0">
                <a:latin typeface="Carlito"/>
                <a:cs typeface="Carlito"/>
              </a:rPr>
              <a:t>instance variables must </a:t>
            </a:r>
            <a:r>
              <a:rPr sz="2400" spc="-5" dirty="0">
                <a:latin typeface="Carlito"/>
                <a:cs typeface="Carlito"/>
              </a:rPr>
              <a:t>be declared </a:t>
            </a:r>
            <a:r>
              <a:rPr sz="2400" spc="-15" dirty="0">
                <a:latin typeface="Carlito"/>
                <a:cs typeface="Carlito"/>
              </a:rPr>
              <a:t>private, </a:t>
            </a:r>
            <a:r>
              <a:rPr sz="2400" spc="-10" dirty="0">
                <a:latin typeface="Carlito"/>
                <a:cs typeface="Carlito"/>
              </a:rPr>
              <a:t>protected,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package-private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can 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accessed </a:t>
            </a:r>
            <a:r>
              <a:rPr sz="2400" spc="-5" dirty="0">
                <a:latin typeface="Carlito"/>
                <a:cs typeface="Carlito"/>
              </a:rPr>
              <a:t>directly only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spc="-25" dirty="0">
                <a:latin typeface="Carlito"/>
                <a:cs typeface="Carlito"/>
              </a:rPr>
              <a:t>class’s </a:t>
            </a:r>
            <a:r>
              <a:rPr sz="2400" spc="-5" dirty="0">
                <a:latin typeface="Carlito"/>
                <a:cs typeface="Carlito"/>
              </a:rPr>
              <a:t>methods. </a:t>
            </a:r>
            <a:r>
              <a:rPr sz="2400" spc="-10" dirty="0">
                <a:latin typeface="Carlito"/>
                <a:cs typeface="Carlito"/>
              </a:rPr>
              <a:t>Clients must </a:t>
            </a:r>
            <a:r>
              <a:rPr sz="2400" dirty="0">
                <a:latin typeface="Carlito"/>
                <a:cs typeface="Carlito"/>
              </a:rPr>
              <a:t>access the </a:t>
            </a:r>
            <a:r>
              <a:rPr sz="2400" spc="-15" dirty="0">
                <a:latin typeface="Carlito"/>
                <a:cs typeface="Carlito"/>
              </a:rPr>
              <a:t>entity’s </a:t>
            </a:r>
            <a:r>
              <a:rPr sz="2400" spc="-20" dirty="0">
                <a:latin typeface="Carlito"/>
                <a:cs typeface="Carlito"/>
              </a:rPr>
              <a:t>state 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accessor </a:t>
            </a:r>
            <a:r>
              <a:rPr sz="2400" spc="-5" dirty="0">
                <a:latin typeface="Carlito"/>
                <a:cs typeface="Carlito"/>
              </a:rPr>
              <a:t>or business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2759" y="6420406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1F696E"/>
                </a:solidFill>
                <a:latin typeface="Arial"/>
                <a:cs typeface="Arial"/>
              </a:rPr>
              <a:pPr marL="38100">
                <a:lnSpc>
                  <a:spcPts val="1864"/>
                </a:lnSpc>
              </a:pPr>
              <a:t>9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2292</Words>
  <Application>Microsoft Office PowerPoint</Application>
  <PresentationFormat>Custom</PresentationFormat>
  <Paragraphs>346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What is Persistence</vt:lpstr>
      <vt:lpstr>JDBC &amp; Persistence</vt:lpstr>
      <vt:lpstr>Object-Relational Mapping (ORM)</vt:lpstr>
      <vt:lpstr>Java Persistence Architecture(JPA)</vt:lpstr>
      <vt:lpstr>Hibernate Framework</vt:lpstr>
      <vt:lpstr>Interacting with Databases through the Java Persistence API</vt:lpstr>
      <vt:lpstr>JPA</vt:lpstr>
      <vt:lpstr>JPA</vt:lpstr>
      <vt:lpstr>Interacting with Databases through the Java Persistence API</vt:lpstr>
      <vt:lpstr>JPA Annotations Vs Hibernate Annotations</vt:lpstr>
      <vt:lpstr>Where to place hibernate annotations?</vt:lpstr>
      <vt:lpstr>Customer.java : Annotations before properties</vt:lpstr>
      <vt:lpstr>Customer.java : Annotations before getter methods</vt:lpstr>
      <vt:lpstr>persistence.xml</vt:lpstr>
      <vt:lpstr>Maven Dependencies</vt:lpstr>
      <vt:lpstr>Service Class</vt:lpstr>
      <vt:lpstr>Service Class</vt:lpstr>
      <vt:lpstr>Service Class</vt:lpstr>
      <vt:lpstr>Service Class</vt:lpstr>
      <vt:lpstr>How to create and handle composite primary key in JPA</vt:lpstr>
      <vt:lpstr>How to create and handle composite primary key in JPA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</cp:lastModifiedBy>
  <cp:revision>3</cp:revision>
  <dcterms:created xsi:type="dcterms:W3CDTF">2021-06-23T02:31:55Z</dcterms:created>
  <dcterms:modified xsi:type="dcterms:W3CDTF">2021-06-23T02:36:45Z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2021-06-23T00:00:00Z</vt:filetime>
  </property>
</Properties>
</file>