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9"/>
  </p:notesMasterIdLst>
  <p:sldIdLst>
    <p:sldId id="260" r:id="rId2"/>
    <p:sldId id="477" r:id="rId3"/>
    <p:sldId id="257" r:id="rId4"/>
    <p:sldId id="258" r:id="rId5"/>
    <p:sldId id="259" r:id="rId6"/>
    <p:sldId id="4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063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/>
    <p:restoredTop sz="95340"/>
  </p:normalViewPr>
  <p:slideViewPr>
    <p:cSldViewPr snapToGrid="0">
      <p:cViewPr varScale="1">
        <p:scale>
          <a:sx n="84" d="100"/>
          <a:sy n="84" d="100"/>
        </p:scale>
        <p:origin x="-792" y="-72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984651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9333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9138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4089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7030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7727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550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001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0374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8045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490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title page is used for standard ROI courses.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xmlns="" val="766601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Mutation State is where the state or structure is keep on changing the state does not remain the same. Example: the evaluation may be between integers, between integer and other data type, between arithmetic and scientific operation or any other operation. Example "10 + 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sqrt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(4) + sin(90)".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4218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7315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647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4775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4528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5444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5624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3970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108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563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19082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0934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57898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8125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55299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39839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461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30543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44185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2268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9565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72147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44587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94449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84848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12282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9803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57589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2362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7427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7951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3089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7841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46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xmlns="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xmlns="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72110B5-5AD1-2548-A009-B85F7C199D4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" name="Google Shape;14;p11">
            <a:extLst>
              <a:ext uri="{FF2B5EF4-FFF2-40B4-BE49-F238E27FC236}">
                <a16:creationId xmlns:a16="http://schemas.microsoft.com/office/drawing/2014/main" xmlns="" id="{91444A35-E228-DC49-A05C-0ED031C7E9E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Google Shape;14;p11">
            <a:extLst>
              <a:ext uri="{FF2B5EF4-FFF2-40B4-BE49-F238E27FC236}">
                <a16:creationId xmlns:a16="http://schemas.microsoft.com/office/drawing/2014/main" xmlns="" id="{3508BE93-AF5D-6548-900B-100D7472A054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xmlns="" id="{612FEF24-C4E0-41AD-81CE-2C7ABB145B6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484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2" y="4406900"/>
            <a:ext cx="10810148" cy="1362075"/>
          </a:xfrm>
        </p:spPr>
        <p:txBody>
          <a:bodyPr anchor="t"/>
          <a:lstStyle>
            <a:lvl1pPr algn="l">
              <a:defRPr sz="4263" b="1" cap="small" baseline="0">
                <a:effectLst>
                  <a:outerShdw blurRad="50800" dist="50800" dir="5400000" algn="ctr" rotWithShape="0">
                    <a:schemeClr val="bg1">
                      <a:lumMod val="85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906714"/>
            <a:ext cx="10792048" cy="1500187"/>
          </a:xfrm>
        </p:spPr>
        <p:txBody>
          <a:bodyPr anchor="b"/>
          <a:lstStyle>
            <a:lvl1pPr marL="0" indent="0">
              <a:buNone/>
              <a:defRPr sz="2931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609036" indent="0">
              <a:buNone/>
              <a:defRPr sz="2398"/>
            </a:lvl2pPr>
            <a:lvl3pPr marL="1218072" indent="0">
              <a:buNone/>
              <a:defRPr sz="2131"/>
            </a:lvl3pPr>
            <a:lvl4pPr marL="1827108" indent="0">
              <a:buNone/>
              <a:defRPr sz="1865"/>
            </a:lvl4pPr>
            <a:lvl5pPr marL="2436144" indent="0">
              <a:buNone/>
              <a:defRPr sz="1865"/>
            </a:lvl5pPr>
            <a:lvl6pPr marL="3045181" indent="0">
              <a:buNone/>
              <a:defRPr sz="1865"/>
            </a:lvl6pPr>
            <a:lvl7pPr marL="3654217" indent="0">
              <a:buNone/>
              <a:defRPr sz="1865"/>
            </a:lvl7pPr>
            <a:lvl8pPr marL="4263253" indent="0">
              <a:buNone/>
              <a:defRPr sz="1865"/>
            </a:lvl8pPr>
            <a:lvl9pPr marL="4872289" indent="0">
              <a:buNone/>
              <a:defRPr sz="186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5155" y="693625"/>
            <a:ext cx="6678547" cy="1551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/>
          <p:cNvGrpSpPr/>
          <p:nvPr userDrawn="1"/>
        </p:nvGrpSpPr>
        <p:grpSpPr>
          <a:xfrm>
            <a:off x="365760" y="254324"/>
            <a:ext cx="11460480" cy="5849422"/>
            <a:chOff x="170822" y="190919"/>
            <a:chExt cx="8595360" cy="4391129"/>
          </a:xfrm>
        </p:grpSpPr>
        <p:sp>
          <p:nvSpPr>
            <p:cNvPr id="7" name="Rectangle 6"/>
            <p:cNvSpPr/>
            <p:nvPr userDrawn="1"/>
          </p:nvSpPr>
          <p:spPr bwMode="auto">
            <a:xfrm>
              <a:off x="170822" y="190919"/>
              <a:ext cx="8595360" cy="4391129"/>
            </a:xfrm>
            <a:prstGeom prst="rect">
              <a:avLst/>
            </a:prstGeom>
            <a:noFill/>
            <a:ln w="57150" cap="flat" cmpd="sng" algn="ctr">
              <a:solidFill>
                <a:srgbClr val="003A70">
                  <a:alpha val="85098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21807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197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 bwMode="auto">
            <a:xfrm>
              <a:off x="302405" y="322653"/>
              <a:ext cx="8321040" cy="4127661"/>
            </a:xfrm>
            <a:prstGeom prst="rect">
              <a:avLst/>
            </a:prstGeom>
            <a:noFill/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218072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197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 bwMode="auto">
          <a:xfrm>
            <a:off x="0" y="0"/>
            <a:ext cx="12204192" cy="12180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rtlCol="0">
            <a:noAutofit/>
          </a:bodyPr>
          <a:lstStyle/>
          <a:p>
            <a:pPr eaLnBrk="1" hangingPunct="1"/>
            <a:endParaRPr lang="en-US" sz="1865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96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834" y="182155"/>
            <a:ext cx="10193865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139124"/>
            <a:ext cx="11567160" cy="5062661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394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834" y="177849"/>
            <a:ext cx="10193865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11447" y="1586192"/>
            <a:ext cx="7656855" cy="410191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799"/>
              </a:spcBef>
              <a:spcAft>
                <a:spcPts val="799"/>
              </a:spcAft>
              <a:buFont typeface="Arial" pitchFamily="34" charset="0"/>
              <a:buNone/>
              <a:defRPr sz="2398" b="1"/>
            </a:lvl1pPr>
            <a:lvl2pPr marL="0" indent="0">
              <a:lnSpc>
                <a:spcPct val="150000"/>
              </a:lnSpc>
              <a:spcBef>
                <a:spcPts val="799"/>
              </a:spcBef>
              <a:spcAft>
                <a:spcPts val="799"/>
              </a:spcAft>
              <a:buFont typeface="Arial" pitchFamily="34" charset="0"/>
              <a:buNone/>
              <a:tabLst/>
              <a:defRPr sz="2398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1715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nds-On Exercise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4835" y="177849"/>
            <a:ext cx="10099888" cy="822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0201" y="1137684"/>
            <a:ext cx="11568289" cy="5061949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0128" y="235288"/>
            <a:ext cx="991701" cy="10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160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file:////Users/rohanrajore/Library/Containers/com.microsoft.Outlook/Data/Library/Caches/Signatures/signature_1874630819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7" name="Google Shape;13;p11">
            <a:extLst>
              <a:ext uri="{FF2B5EF4-FFF2-40B4-BE49-F238E27FC236}">
                <a16:creationId xmlns:a16="http://schemas.microsoft.com/office/drawing/2014/main" xmlns="" id="{BF7FD7A2-F760-4C42-9531-985614A37EAB}"/>
              </a:ext>
            </a:extLst>
          </p:cNvPr>
          <p:cNvSpPr txBox="1">
            <a:spLocks/>
          </p:cNvSpPr>
          <p:nvPr userDrawn="1"/>
        </p:nvSpPr>
        <p:spPr>
          <a:xfrm>
            <a:off x="2782957" y="6580188"/>
            <a:ext cx="6583679" cy="21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 lang="en-US" sz="1100" b="1" i="0" u="none" strike="noStrike" cap="none">
                <a:solidFill>
                  <a:schemeClr val="accent2">
                    <a:lumMod val="50000"/>
                  </a:schemeClr>
                </a:solidFill>
                <a:effectLst/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© 2021</a:t>
            </a:r>
            <a:r>
              <a:rPr lang="en-US" sz="8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Copyright TechEd Trainings, LLP. All rights reserved. Not to be reproduced without prior written consent.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0874163-10F7-994B-A490-037E5D797684}"/>
              </a:ext>
            </a:extLst>
          </p:cNvPr>
          <p:cNvCxnSpPr>
            <a:cxnSpLocks/>
          </p:cNvCxnSpPr>
          <p:nvPr userDrawn="1"/>
        </p:nvCxnSpPr>
        <p:spPr>
          <a:xfrm>
            <a:off x="0" y="6272375"/>
            <a:ext cx="121920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14920EA-7186-7143-834A-55A5B3C24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24016" y="4699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gnature_1874630819">
            <a:extLst>
              <a:ext uri="{FF2B5EF4-FFF2-40B4-BE49-F238E27FC236}">
                <a16:creationId xmlns:a16="http://schemas.microsoft.com/office/drawing/2014/main" xmlns="" id="{020C3021-7DF7-F241-B9D3-8F94D638D9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177" y="6383555"/>
            <a:ext cx="1057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ric Systems - Temenos">
            <a:extLst>
              <a:ext uri="{FF2B5EF4-FFF2-40B4-BE49-F238E27FC236}">
                <a16:creationId xmlns:a16="http://schemas.microsoft.com/office/drawing/2014/main" xmlns="" id="{CA0C6FCA-5900-1141-A10C-2F57D13F7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37058" y="6209219"/>
            <a:ext cx="1152938" cy="6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56091392-2275-D74B-8BC3-F61C150C63BB}"/>
              </a:ext>
            </a:extLst>
          </p:cNvPr>
          <p:cNvCxnSpPr>
            <a:cxnSpLocks/>
          </p:cNvCxnSpPr>
          <p:nvPr userDrawn="1"/>
        </p:nvCxnSpPr>
        <p:spPr>
          <a:xfrm>
            <a:off x="2262000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983C55A-3F26-B54F-8444-A8074C7CC90A}"/>
              </a:ext>
            </a:extLst>
          </p:cNvPr>
          <p:cNvCxnSpPr>
            <a:cxnSpLocks/>
          </p:cNvCxnSpPr>
          <p:nvPr userDrawn="1"/>
        </p:nvCxnSpPr>
        <p:spPr>
          <a:xfrm>
            <a:off x="11476724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4D0B00E-5A92-7645-B4B3-7ED6A55FFD92}"/>
              </a:ext>
            </a:extLst>
          </p:cNvPr>
          <p:cNvCxnSpPr>
            <a:cxnSpLocks/>
          </p:cNvCxnSpPr>
          <p:nvPr userDrawn="1"/>
        </p:nvCxnSpPr>
        <p:spPr>
          <a:xfrm>
            <a:off x="9931671" y="6282434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51E1F8E-739A-E443-85DB-7358461EDD02}"/>
              </a:ext>
            </a:extLst>
          </p:cNvPr>
          <p:cNvSpPr txBox="1"/>
          <p:nvPr userDrawn="1"/>
        </p:nvSpPr>
        <p:spPr>
          <a:xfrm>
            <a:off x="5392156" y="6307846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Advanced Java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653" r:id="rId2"/>
    <p:sldLayoutId id="2147483688" r:id="rId3"/>
    <p:sldLayoutId id="2147483707" r:id="rId4"/>
    <p:sldLayoutId id="2147483709" r:id="rId5"/>
    <p:sldLayoutId id="2147483710" r:id="rId6"/>
    <p:sldLayoutId id="2147483711" r:id="rId7"/>
    <p:sldLayoutId id="2147483712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249424"/>
            <a:ext cx="10685123" cy="130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en" sz="4400" b="1" dirty="0">
                <a:solidFill>
                  <a:schemeClr val="accent1"/>
                </a:solidFill>
              </a:rPr>
              <a:t>Welcome! </a:t>
            </a:r>
            <a:r>
              <a:rPr lang="en" sz="4400" b="1" dirty="0">
                <a:solidFill>
                  <a:srgbClr val="4285F4"/>
                </a:solidFill>
              </a:rPr>
              <a:t/>
            </a:r>
            <a:br>
              <a:rPr lang="en" sz="4400" b="1" dirty="0">
                <a:solidFill>
                  <a:srgbClr val="4285F4"/>
                </a:solidFill>
              </a:rPr>
            </a:br>
            <a:r>
              <a:rPr lang="en-US" sz="4400" b="1" dirty="0"/>
              <a:t>Advanced Java</a:t>
            </a:r>
            <a:endParaRPr sz="4400"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xmlns="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FA2CE5A8-2BD9-6C4C-874D-B40158A6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168" y="438912"/>
            <a:ext cx="15306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78BEE4ED-4E63-4FB4-829F-E60F587C5EC5}"/>
              </a:ext>
            </a:extLst>
          </p:cNvPr>
          <p:cNvGraphicFramePr>
            <a:graphicFrameLocks noGrp="1"/>
          </p:cNvGraphicFramePr>
          <p:nvPr/>
        </p:nvGraphicFramePr>
        <p:xfrm>
          <a:off x="3842567" y="1561183"/>
          <a:ext cx="4506867" cy="292337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06867">
                  <a:extLst>
                    <a:ext uri="{9D8B030D-6E8A-4147-A177-3AD203B41FA5}">
                      <a16:colId xmlns:a16="http://schemas.microsoft.com/office/drawing/2014/main" xmlns="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Default Methods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Lambda Expressions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Method References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Functional Interfaces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76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Introducing Lambda Expressions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dirty="0"/>
              <a:t>Anonymous classes are often used in Java</a:t>
            </a:r>
          </a:p>
          <a:p>
            <a:pPr lvl="1" eaLnBrk="1" hangingPunct="1"/>
            <a:r>
              <a:rPr altLang="en-US" dirty="0"/>
              <a:t>More compact syntax than defining an explicit class used just once</a:t>
            </a:r>
          </a:p>
          <a:p>
            <a:pPr eaLnBrk="1" hangingPunct="1"/>
            <a:r>
              <a:rPr altLang="en-US" dirty="0"/>
              <a:t>Consider the following simple example</a:t>
            </a:r>
            <a:r>
              <a:rPr lang="en-US" altLang="en-US" dirty="0"/>
              <a:t>:</a:t>
            </a:r>
            <a:endParaRPr altLang="en-US" dirty="0"/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2705100" y="2501967"/>
            <a:ext cx="6781801" cy="156966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SimpleRunnable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Runnable{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run()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lang="en-US" alt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out.println("Running Thread");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2705100" y="4269951"/>
            <a:ext cx="6781801" cy="1815882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ThreadDemo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 thread = new Thread(new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SimpleRunnable()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thread.start();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5177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Introducing Lambda Expressions (continued)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example can be reworked using an anonymous class</a:t>
            </a:r>
          </a:p>
          <a:p>
            <a:endParaRPr lang="en-US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936653" y="1787526"/>
            <a:ext cx="8318696" cy="296234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public class ThreadDemo {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public static void main(String[] args) {	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  new Thread(new Runnable(){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    @Override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    public void run() {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      System.out.println("Running Anonymous Thread");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    }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  }).start();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  }</a:t>
            </a:r>
          </a:p>
          <a:p>
            <a:pPr>
              <a:defRPr/>
            </a:pPr>
            <a:r>
              <a:rPr lang="en-US" sz="1865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58146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Lambda Expression Solution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Lambdas can be used to provide a neater solution</a:t>
            </a:r>
          </a:p>
          <a:p>
            <a:r>
              <a:rPr altLang="en-US" dirty="0"/>
              <a:t>For example, reworking thread example on the previous slide results in the following code </a:t>
            </a:r>
          </a:p>
          <a:p>
            <a:endParaRPr altLang="en-US" dirty="0"/>
          </a:p>
          <a:p>
            <a:pPr eaLnBrk="1" hangingPunct="1"/>
            <a:endParaRPr altLang="en-US" dirty="0"/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1421299" y="3015011"/>
            <a:ext cx="9439941" cy="152734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ThreadDemo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new Thread(</a:t>
            </a:r>
            <a:r>
              <a:rPr lang="en-US" altLang="en-US" sz="1865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()-&gt;System.</a:t>
            </a:r>
            <a:r>
              <a:rPr lang="en-US" altLang="en-US" sz="1865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out.println(”Lambda Thread")</a:t>
            </a: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).start();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6899956" y="4801606"/>
            <a:ext cx="2462212" cy="379335"/>
          </a:xfrm>
          <a:prstGeom prst="wedgeRectCallout">
            <a:avLst>
              <a:gd name="adj1" fmla="val -119104"/>
              <a:gd name="adj2" fmla="val -267604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Lambda expression</a:t>
            </a:r>
          </a:p>
        </p:txBody>
      </p:sp>
    </p:spTree>
    <p:extLst>
      <p:ext uri="{BB962C8B-B14F-4D97-AF65-F5344CB8AC3E}">
        <p14:creationId xmlns:p14="http://schemas.microsoft.com/office/powerpoint/2010/main" xmlns="" val="38937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Introducing Lambda Expressions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Lambda expressions are a simplification of anonymous classes</a:t>
            </a:r>
          </a:p>
          <a:p>
            <a:pPr lvl="1"/>
            <a:r>
              <a:rPr altLang="en-US" dirty="0"/>
              <a:t>When implementing an interface with one abstract method</a:t>
            </a:r>
          </a:p>
          <a:p>
            <a:r>
              <a:rPr altLang="en-US" dirty="0"/>
              <a:t>Can be considered as an anonymous method</a:t>
            </a:r>
          </a:p>
          <a:p>
            <a:pPr lvl="1"/>
            <a:r>
              <a:rPr altLang="en-US" dirty="0"/>
              <a:t>More compact syntax than traditional Java method</a:t>
            </a:r>
          </a:p>
          <a:p>
            <a:pPr lvl="2"/>
            <a:r>
              <a:rPr altLang="en-US" dirty="0"/>
              <a:t>No name, modifiers, or return type</a:t>
            </a:r>
          </a:p>
          <a:p>
            <a:pPr lvl="3"/>
            <a:r>
              <a:rPr altLang="en-US" dirty="0"/>
              <a:t>In some cases, no parameter type(s)</a:t>
            </a:r>
          </a:p>
          <a:p>
            <a:r>
              <a:rPr altLang="en-US" dirty="0"/>
              <a:t>Use case</a:t>
            </a:r>
          </a:p>
          <a:p>
            <a:pPr lvl="1"/>
            <a:r>
              <a:rPr altLang="en-US" dirty="0"/>
              <a:t>Where a method will only be used once</a:t>
            </a:r>
          </a:p>
          <a:p>
            <a:pPr lvl="1"/>
            <a:r>
              <a:rPr altLang="en-US" dirty="0"/>
              <a:t>Can be passed as parameters to other methods</a:t>
            </a:r>
          </a:p>
          <a:p>
            <a:r>
              <a:rPr altLang="en-US" dirty="0"/>
              <a:t>General syntax is</a:t>
            </a:r>
            <a:r>
              <a:rPr lang="en-US" altLang="en-US" dirty="0"/>
              <a:t>:</a:t>
            </a:r>
            <a:r>
              <a:rPr altLang="en-US" dirty="0"/>
              <a:t> </a:t>
            </a:r>
          </a:p>
          <a:p>
            <a:pPr lvl="1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(Parameter List) -&gt; Body of method</a:t>
            </a:r>
          </a:p>
          <a:p>
            <a:pPr eaLnBrk="1" hangingPunct="1"/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xmlns="" val="42434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Another Lambda Expression Example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Blip>
                <a:blip r:embed="rId3"/>
              </a:buBlip>
              <a:defRPr/>
            </a:pPr>
            <a:r>
              <a:rPr dirty="0">
                <a:latin typeface="Tahoma" charset="0"/>
                <a:ea typeface="ＭＳ Ｐゴシック" charset="0"/>
                <a:cs typeface="Tahoma" charset="0"/>
              </a:rPr>
              <a:t>Consider sorting the following list of strings</a:t>
            </a: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r>
              <a:rPr dirty="0">
                <a:latin typeface="Tahoma" charset="0"/>
                <a:ea typeface="ＭＳ Ｐゴシック" charset="0"/>
                <a:cs typeface="Tahoma" charset="0"/>
              </a:rPr>
              <a:t>Using a Lambda expression, we can write</a:t>
            </a:r>
            <a:r>
              <a:rPr lang="en-US" dirty="0">
                <a:latin typeface="Tahoma" charset="0"/>
                <a:ea typeface="ＭＳ Ｐゴシック" charset="0"/>
                <a:cs typeface="Tahoma" charset="0"/>
              </a:rPr>
              <a:t>:</a:t>
            </a: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lang="en-US"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r>
              <a:rPr dirty="0">
                <a:latin typeface="Tahoma" charset="0"/>
                <a:ea typeface="ＭＳ Ｐゴシック" charset="0"/>
                <a:cs typeface="Tahoma" charset="0"/>
              </a:rPr>
              <a:t>This can be further simplified to</a:t>
            </a:r>
            <a:r>
              <a:rPr lang="en-US" dirty="0">
                <a:latin typeface="Tahoma" charset="0"/>
                <a:ea typeface="ＭＳ Ｐゴシック" charset="0"/>
                <a:cs typeface="Tahoma" charset="0"/>
              </a:rPr>
              <a:t>:</a:t>
            </a: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/>
              <a:buChar char="•"/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  <a:p>
            <a:pPr marL="0" indent="0">
              <a:buNone/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1645420" y="1733550"/>
            <a:ext cx="8901162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List&lt;String&gt; currencies =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    Arrays.</a:t>
            </a: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</a:rPr>
              <a:t>asList</a:t>
            </a: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("USD", "JPY", "EUR", "HKD", "INR", "AUD");</a:t>
            </a:r>
            <a:endParaRPr lang="en-US" altLang="en-US" sz="1865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1964122" y="3269536"/>
            <a:ext cx="8263756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</a:rPr>
              <a:t>Collections.sort(currencies,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1865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a, String b) -&gt; { return a.compareTo(b);}</a:t>
            </a: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865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123475" y="4878803"/>
            <a:ext cx="7945053" cy="37933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Collections.</a:t>
            </a: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(currencies, </a:t>
            </a:r>
            <a:r>
              <a:rPr lang="en-US" altLang="en-US" sz="1865" b="1" dirty="0">
                <a:latin typeface="Courier New" panose="02070309020205020404" pitchFamily="49" charset="0"/>
              </a:rPr>
              <a:t>(</a:t>
            </a:r>
            <a:r>
              <a:rPr lang="en-US" altLang="en-US" sz="1865" b="1" dirty="0">
                <a:solidFill>
                  <a:srgbClr val="000000"/>
                </a:solidFill>
                <a:latin typeface="Courier New" panose="02070309020205020404" pitchFamily="49" charset="0"/>
              </a:rPr>
              <a:t>a,b)-&gt; a.compareTo(b)</a:t>
            </a: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865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485232" y="5657108"/>
            <a:ext cx="2462212" cy="379335"/>
          </a:xfrm>
          <a:prstGeom prst="wedgeRectCallout">
            <a:avLst>
              <a:gd name="adj1" fmla="val 32946"/>
              <a:gd name="adj2" fmla="val -15684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Lambda expression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6251879" y="4145906"/>
            <a:ext cx="2462212" cy="379335"/>
          </a:xfrm>
          <a:prstGeom prst="wedgeRectCallout">
            <a:avLst>
              <a:gd name="adj1" fmla="val -59667"/>
              <a:gd name="adj2" fmla="val -10774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Lambda expression</a:t>
            </a:r>
          </a:p>
        </p:txBody>
      </p:sp>
    </p:spTree>
    <p:extLst>
      <p:ext uri="{BB962C8B-B14F-4D97-AF65-F5344CB8AC3E}">
        <p14:creationId xmlns:p14="http://schemas.microsoft.com/office/powerpoint/2010/main" xmlns="" val="24418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Internal Iteration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Consider printing the elements of the following collection to the console</a:t>
            </a:r>
          </a:p>
          <a:p>
            <a:endParaRPr altLang="en-US" dirty="0"/>
          </a:p>
          <a:p>
            <a:endParaRPr altLang="en-US" dirty="0"/>
          </a:p>
          <a:p>
            <a:r>
              <a:rPr altLang="en-US" dirty="0"/>
              <a:t>We have to do two things:</a:t>
            </a:r>
          </a:p>
          <a:p>
            <a:pPr marL="680936" lvl="1" indent="-372189">
              <a:buFont typeface="Tahoma" panose="020B0604030504040204" pitchFamily="34" charset="0"/>
              <a:buAutoNum type="arabicPeriod"/>
            </a:pPr>
            <a:r>
              <a:rPr altLang="en-US" dirty="0"/>
              <a:t>Write a loop to iterate over the collection</a:t>
            </a:r>
          </a:p>
          <a:p>
            <a:pPr marL="680936" lvl="1" indent="-372189">
              <a:buFont typeface="Tahoma" panose="020B0604030504040204" pitchFamily="34" charset="0"/>
              <a:buAutoNum type="arabicPeriod"/>
            </a:pPr>
            <a:r>
              <a:rPr altLang="en-US" dirty="0"/>
              <a:t>Print each element to the console</a:t>
            </a:r>
          </a:p>
          <a:p>
            <a:pPr marL="571504" lvl="1" indent="-342903">
              <a:buFont typeface="Tahoma" panose="020B0604030504040204" pitchFamily="34" charset="0"/>
              <a:buAutoNum type="arabicPeriod"/>
            </a:pPr>
            <a:endParaRPr altLang="en-US" dirty="0"/>
          </a:p>
          <a:p>
            <a:endParaRPr altLang="en-US" dirty="0"/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1501712" y="2401446"/>
            <a:ext cx="8772119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List&lt;String&gt; currencies =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    Arrays.</a:t>
            </a: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</a:rPr>
              <a:t>asList</a:t>
            </a: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</a:rPr>
              <a:t>("USD", "JPY", "EUR", "HKD", "INR", "AUD");</a:t>
            </a:r>
            <a:endParaRPr lang="en-US" altLang="en-US" sz="1865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04333" y="4839202"/>
            <a:ext cx="5017900" cy="9533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for(String currency: currencies){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  System.out.println(currency);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04586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Internal Iteration (continued)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altLang="en-US" dirty="0"/>
              <a:t>Every time we want to iterate over a collection, we have to write the loop</a:t>
            </a:r>
          </a:p>
          <a:p>
            <a:pPr lvl="1"/>
            <a:r>
              <a:rPr altLang="en-US" dirty="0"/>
              <a:t>Lots of repetitive code</a:t>
            </a:r>
          </a:p>
          <a:p>
            <a:pPr lvl="1"/>
            <a:r>
              <a:rPr altLang="en-US" dirty="0"/>
              <a:t>Usually only the work we want to do on the elements that changes</a:t>
            </a:r>
          </a:p>
          <a:p>
            <a:r>
              <a:rPr altLang="en-US" dirty="0"/>
              <a:t>Java 8 has modified the Java 8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altLang="en-US" dirty="0"/>
              <a:t> interface</a:t>
            </a:r>
          </a:p>
          <a:p>
            <a:pPr lvl="1"/>
            <a:r>
              <a:rPr altLang="en-US" dirty="0"/>
              <a:t>Added new method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</a:p>
          <a:p>
            <a:pPr lvl="2"/>
            <a:r>
              <a:rPr altLang="en-US" dirty="0"/>
              <a:t>Allows collections to provide iteration </a:t>
            </a:r>
            <a:r>
              <a:rPr altLang="en-US" i="1" dirty="0">
                <a:latin typeface="Century Schoolbook" panose="02040604050505020304" pitchFamily="18" charset="0"/>
              </a:rPr>
              <a:t>internally</a:t>
            </a:r>
          </a:p>
          <a:p>
            <a:pPr lvl="3"/>
            <a:r>
              <a:rPr altLang="en-US" dirty="0"/>
              <a:t>User just supplies work to be done on each element</a:t>
            </a:r>
          </a:p>
          <a:p>
            <a:r>
              <a:rPr altLang="en-US" dirty="0"/>
              <a:t>Loop on previous slide can be rewritten as</a:t>
            </a:r>
            <a:r>
              <a:rPr lang="en-US" altLang="en-US" dirty="0"/>
              <a:t>:</a:t>
            </a:r>
            <a:endParaRPr altLang="en-US" dirty="0"/>
          </a:p>
          <a:p>
            <a:endParaRPr altLang="en-US" dirty="0"/>
          </a:p>
          <a:p>
            <a:endParaRPr altLang="en-US" sz="1000" dirty="0"/>
          </a:p>
          <a:p>
            <a:r>
              <a:rPr altLang="en-US" dirty="0"/>
              <a:t>This feature is known as </a:t>
            </a:r>
            <a:r>
              <a:rPr altLang="en-US" i="1" dirty="0">
                <a:latin typeface="Century Schoolbook" panose="02040604050505020304" pitchFamily="18" charset="0"/>
              </a:rPr>
              <a:t>internal iteration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609328" y="4729070"/>
            <a:ext cx="6882812" cy="37933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currencies.</a:t>
            </a:r>
            <a:r>
              <a:rPr lang="en-US" sz="1865" b="1" dirty="0">
                <a:ea typeface="ＭＳ Ｐゴシック" charset="0"/>
              </a:rPr>
              <a:t>forEach</a:t>
            </a:r>
            <a:r>
              <a:rPr lang="en-US" sz="1865" dirty="0">
                <a:ea typeface="ＭＳ Ｐゴシック" charset="0"/>
              </a:rPr>
              <a:t>(c-&gt; System.out.println(c));</a:t>
            </a:r>
          </a:p>
        </p:txBody>
      </p:sp>
    </p:spTree>
    <p:extLst>
      <p:ext uri="{BB962C8B-B14F-4D97-AF65-F5344CB8AC3E}">
        <p14:creationId xmlns:p14="http://schemas.microsoft.com/office/powerpoint/2010/main" xmlns="" val="9359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Lambda Expression Syntax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altLang="en-US" dirty="0"/>
              <a:t>A Lambda expression consists of:</a:t>
            </a:r>
          </a:p>
          <a:p>
            <a:pPr marL="680936" lvl="1" indent="-372189">
              <a:buFont typeface="Tahoma" panose="020B0604030504040204" pitchFamily="34" charset="0"/>
              <a:buAutoNum type="arabicPeriod"/>
            </a:pPr>
            <a:r>
              <a:rPr altLang="en-US" dirty="0"/>
              <a:t>A parameter list</a:t>
            </a:r>
          </a:p>
          <a:p>
            <a:pPr marL="680936" lvl="1" indent="-372189">
              <a:buFont typeface="Tahoma" panose="020B0604030504040204" pitchFamily="34" charset="0"/>
              <a:buAutoNum type="arabicPeriod"/>
            </a:pPr>
            <a:r>
              <a:rPr altLang="en-US" dirty="0"/>
              <a:t>Followed by an arrow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endParaRPr altLang="en-US" dirty="0"/>
          </a:p>
          <a:p>
            <a:pPr marL="680936" lvl="1" indent="-372189">
              <a:buFont typeface="Tahoma" panose="020B0604030504040204" pitchFamily="34" charset="0"/>
              <a:buAutoNum type="arabicPeriod"/>
            </a:pPr>
            <a:r>
              <a:rPr lang="en-US" altLang="en-US" dirty="0"/>
              <a:t>Followed by a</a:t>
            </a:r>
            <a:r>
              <a:rPr altLang="en-US" dirty="0"/>
              <a:t> function body</a:t>
            </a:r>
          </a:p>
          <a:p>
            <a:pPr eaLnBrk="1" hangingPunct="1"/>
            <a:r>
              <a:rPr altLang="en-US" dirty="0"/>
              <a:t>A zero argument Lambda expression example:</a:t>
            </a:r>
          </a:p>
          <a:p>
            <a:pPr marL="613266" lvl="1" indent="-310863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-&gt; System.out.println("Lambda")</a:t>
            </a:r>
          </a:p>
          <a:p>
            <a:pPr eaLnBrk="1" hangingPunct="1"/>
            <a:r>
              <a:rPr altLang="en-US" dirty="0"/>
              <a:t>A one argument Lambda expression example:</a:t>
            </a:r>
          </a:p>
          <a:p>
            <a:pPr marL="613266" lvl="1" indent="-310863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currency) -&gt; </a:t>
            </a:r>
          </a:p>
          <a:p>
            <a:pPr marL="457203" lvl="2" indent="0">
              <a:buNone/>
            </a:pP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System.out.printf("Currency is %s%d", currency)</a:t>
            </a:r>
          </a:p>
          <a:p>
            <a:pPr eaLnBrk="1" hangingPunct="1"/>
            <a:r>
              <a:rPr altLang="en-US" dirty="0"/>
              <a:t>A Lambda expression with more than one argument:</a:t>
            </a:r>
          </a:p>
          <a:p>
            <a:pPr marL="613266" lvl="1" indent="-310863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fromCurrency, String toCurrency) -&gt;</a:t>
            </a:r>
          </a:p>
          <a:p>
            <a:pPr marL="919170" lvl="4" indent="0">
              <a:buNone/>
            </a:pP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System.out.printf("Converting from %s to %s %n",</a:t>
            </a:r>
          </a:p>
          <a:p>
            <a:pPr marL="919170" lvl="4" indent="0">
              <a:buNone/>
            </a:pP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		fromCurrency,toCurrency)</a:t>
            </a:r>
          </a:p>
          <a:p>
            <a:pPr marL="571504" lvl="1" indent="-342903">
              <a:buNone/>
            </a:pPr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xmlns="" val="30868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Lambda Expression Syntax (continued)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altLang="en-US" dirty="0"/>
              <a:t>The type of parameters can be omitted if the type can be inferred by the compiler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altLang="en-US" sz="1066" dirty="0"/>
          </a:p>
          <a:p>
            <a:pPr marL="228602" lvl="1" indent="0">
              <a:buNone/>
            </a:pP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(currency) -&gt; </a:t>
            </a:r>
          </a:p>
          <a:p>
            <a:pPr marL="457203" lvl="2" indent="0">
              <a:buNone/>
            </a:pP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System.out.printf("Currency is %s%d", currency)</a:t>
            </a:r>
          </a:p>
          <a:p>
            <a:pPr>
              <a:spcBef>
                <a:spcPts val="0"/>
              </a:spcBef>
            </a:pPr>
            <a:endParaRPr lang="en-US" altLang="en-US" sz="1066" dirty="0"/>
          </a:p>
          <a:p>
            <a:pPr eaLnBrk="1" hangingPunct="1"/>
            <a:r>
              <a:rPr altLang="en-US" dirty="0"/>
              <a:t>The parenthesis on a parameter list are optional if there is only one parameter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altLang="en-US" sz="1066" dirty="0"/>
          </a:p>
          <a:p>
            <a:pPr eaLnBrk="1" hangingPunct="1">
              <a:buFont typeface="Arial" panose="020B0604020202020204" pitchFamily="34" charset="0"/>
              <a:buNone/>
            </a:pPr>
            <a:endParaRPr altLang="en-US" dirty="0"/>
          </a:p>
          <a:p>
            <a:pPr marL="228602" lvl="1" indent="0">
              <a:buNone/>
            </a:pP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currency -&gt; System.out.printf("Currency is %s%d", currency)</a:t>
            </a:r>
            <a:endParaRPr altLang="en-US" dirty="0"/>
          </a:p>
          <a:p>
            <a:pPr eaLnBrk="1" hangingPunct="1"/>
            <a:endParaRPr lang="en-US" altLang="en-US" sz="1066" dirty="0"/>
          </a:p>
          <a:p>
            <a:pPr eaLnBrk="1" hangingPunct="1"/>
            <a:r>
              <a:rPr altLang="en-US" dirty="0"/>
              <a:t>If a Lambda expression has a return value, no type needs to be specified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2750831" y="1693554"/>
            <a:ext cx="2462212" cy="379335"/>
          </a:xfrm>
          <a:prstGeom prst="wedgeRectCallout">
            <a:avLst>
              <a:gd name="adj1" fmla="val -82880"/>
              <a:gd name="adj2" fmla="val 117333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No type specified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2170289" y="4013222"/>
            <a:ext cx="1939925" cy="379335"/>
          </a:xfrm>
          <a:prstGeom prst="wedgeRectCallout">
            <a:avLst>
              <a:gd name="adj1" fmla="val -79921"/>
              <a:gd name="adj2" fmla="val 10232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No parenthesis</a:t>
            </a:r>
          </a:p>
        </p:txBody>
      </p:sp>
    </p:spTree>
    <p:extLst>
      <p:ext uri="{BB962C8B-B14F-4D97-AF65-F5344CB8AC3E}">
        <p14:creationId xmlns:p14="http://schemas.microsoft.com/office/powerpoint/2010/main" xmlns="" val="44333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EF43E03-FB80-624C-92C6-46AD8E85A9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n-US" dirty="0"/>
              <a:t>After successfully completing this course, you will be able to:</a:t>
            </a:r>
          </a:p>
          <a:p>
            <a:pPr lvl="1"/>
            <a:r>
              <a:rPr lang="en-US" dirty="0"/>
              <a:t>Develop object-oriented applications in Java using best coding practices</a:t>
            </a:r>
          </a:p>
          <a:p>
            <a:pPr lvl="1"/>
            <a:r>
              <a:rPr lang="en-US" dirty="0"/>
              <a:t>Implement classes with fields, constructors, and methods</a:t>
            </a:r>
          </a:p>
          <a:p>
            <a:pPr lvl="1"/>
            <a:r>
              <a:rPr lang="en-US" dirty="0"/>
              <a:t>Leverage interfaces for extensibility</a:t>
            </a:r>
          </a:p>
          <a:p>
            <a:pPr lvl="1"/>
            <a:r>
              <a:rPr lang="en-US" dirty="0"/>
              <a:t>Work with collections of objects</a:t>
            </a:r>
          </a:p>
          <a:p>
            <a:pPr lvl="1"/>
            <a:r>
              <a:rPr lang="en-US" dirty="0"/>
              <a:t>Throw and handle exceptions correctly</a:t>
            </a:r>
          </a:p>
          <a:p>
            <a:pPr lvl="1"/>
            <a:r>
              <a:rPr lang="en-US" dirty="0"/>
              <a:t>Employ Java best practices to create maintainable programs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6C7C91C-82DD-F543-B3AB-8B280D85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0123C1-31B5-3149-8CAE-DC077F2BFF08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8976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Multiple Line Lambda Expressions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dirty="0"/>
              <a:t>A Lambda expression may have more than one statement</a:t>
            </a:r>
          </a:p>
          <a:p>
            <a:pPr lvl="1" eaLnBrk="1" hangingPunct="1"/>
            <a:r>
              <a:rPr altLang="en-US" dirty="0"/>
              <a:t>Statements must be enclosed in a block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altLang="en-US" dirty="0"/>
              <a:t> 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2339948" y="2086277"/>
            <a:ext cx="7512107" cy="238834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3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buClr>
                <a:srgbClr val="000000"/>
              </a:buClr>
              <a:buFont typeface="Wingdings" panose="05000000000000000000" pitchFamily="2" charset="2"/>
              <a:buBlip>
                <a:blip r:embed="rId4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Blip>
                <a:blip r:embed="rId5"/>
              </a:buBlip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ThreadDemo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args) {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new Thread(</a:t>
            </a:r>
            <a:r>
              <a:rPr lang="en-US" altLang="en-US" sz="1865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()-&gt;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System.</a:t>
            </a:r>
            <a:r>
              <a:rPr lang="en-US" altLang="en-US" sz="1865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out.println(”Lambda Thread Line One")</a:t>
            </a:r>
            <a:endParaRPr lang="en-US" altLang="en-US" sz="1865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System.</a:t>
            </a:r>
            <a:r>
              <a:rPr lang="en-US" altLang="en-US" sz="1865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out.println(”Lambda Thread Line Two")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).start();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918098" y="4770706"/>
            <a:ext cx="2741398" cy="666336"/>
          </a:xfrm>
          <a:prstGeom prst="wedgeRectCallout">
            <a:avLst>
              <a:gd name="adj1" fmla="val -117954"/>
              <a:gd name="adj2" fmla="val -16203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Multiple line Lambda expression requires </a:t>
            </a:r>
            <a:r>
              <a:rPr lang="en-US" sz="1865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xmlns="" val="33994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Exercise </a:t>
            </a:r>
            <a:r>
              <a:rPr lang="en-US" altLang="en-US" dirty="0" smtClean="0"/>
              <a:t>1.1</a:t>
            </a:r>
            <a:r>
              <a:rPr lang="en-US" altLang="en-US" dirty="0"/>
              <a:t>: Working with Lambda Expressions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dirty="0" smtClean="0"/>
              <a:t>Write </a:t>
            </a:r>
            <a:r>
              <a:rPr lang="en-US" dirty="0"/>
              <a:t>the following methods that </a:t>
            </a:r>
            <a:r>
              <a:rPr lang="en-US" i="1" dirty="0"/>
              <a:t>return a lambda expression</a:t>
            </a:r>
            <a:r>
              <a:rPr lang="en-US" dirty="0"/>
              <a:t> performing a specified action:</a:t>
            </a:r>
          </a:p>
          <a:p>
            <a:pPr fontAlgn="base"/>
            <a:r>
              <a:rPr lang="en-US" dirty="0" err="1"/>
              <a:t>PerformOperation</a:t>
            </a:r>
            <a:r>
              <a:rPr lang="en-US" dirty="0"/>
              <a:t> </a:t>
            </a:r>
            <a:r>
              <a:rPr lang="en-US" b="1" dirty="0" err="1"/>
              <a:t>isOdd</a:t>
            </a:r>
            <a:r>
              <a:rPr lang="en-US" b="1" dirty="0"/>
              <a:t>()</a:t>
            </a:r>
            <a:r>
              <a:rPr lang="en-US" dirty="0"/>
              <a:t>: The lambda expression must return </a:t>
            </a:r>
            <a:r>
              <a:rPr lang="en-US" b="1" dirty="0" smtClean="0"/>
              <a:t>true</a:t>
            </a:r>
            <a:r>
              <a:rPr lang="en-US" dirty="0"/>
              <a:t> if a number is odd </a:t>
            </a:r>
            <a:r>
              <a:rPr lang="en-US" dirty="0" smtClean="0"/>
              <a:t>or </a:t>
            </a:r>
            <a:r>
              <a:rPr lang="en-US" b="1" dirty="0" smtClean="0"/>
              <a:t>false</a:t>
            </a:r>
            <a:r>
              <a:rPr lang="en-US" dirty="0"/>
              <a:t> if it is even.</a:t>
            </a:r>
          </a:p>
          <a:p>
            <a:pPr fontAlgn="base"/>
            <a:r>
              <a:rPr lang="en-US" dirty="0" err="1"/>
              <a:t>PerformOperation</a:t>
            </a:r>
            <a:r>
              <a:rPr lang="en-US" dirty="0"/>
              <a:t> </a:t>
            </a:r>
            <a:r>
              <a:rPr lang="en-US" b="1" dirty="0" err="1"/>
              <a:t>isPrime</a:t>
            </a:r>
            <a:r>
              <a:rPr lang="en-US" b="1" dirty="0"/>
              <a:t>()</a:t>
            </a:r>
            <a:r>
              <a:rPr lang="en-US" dirty="0"/>
              <a:t>: The lambda expression must </a:t>
            </a:r>
            <a:r>
              <a:rPr lang="en-US" dirty="0" smtClean="0"/>
              <a:t>return </a:t>
            </a:r>
            <a:r>
              <a:rPr lang="en-US" b="1" dirty="0" smtClean="0"/>
              <a:t>true </a:t>
            </a:r>
            <a:r>
              <a:rPr lang="en-US" dirty="0" smtClean="0"/>
              <a:t>if </a:t>
            </a:r>
            <a:r>
              <a:rPr lang="en-US" dirty="0"/>
              <a:t>a number is prime or  </a:t>
            </a:r>
            <a:r>
              <a:rPr lang="en-US" b="1" dirty="0" smtClean="0"/>
              <a:t>false</a:t>
            </a:r>
            <a:r>
              <a:rPr lang="en-US" dirty="0" smtClean="0"/>
              <a:t> if </a:t>
            </a:r>
            <a:r>
              <a:rPr lang="en-US" dirty="0"/>
              <a:t>it is composite.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979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EC21F636-1CF8-4E74-A533-EFBB297C52A6}"/>
              </a:ext>
            </a:extLst>
          </p:cNvPr>
          <p:cNvGraphicFramePr>
            <a:graphicFrameLocks noGrp="1"/>
          </p:cNvGraphicFramePr>
          <p:nvPr/>
        </p:nvGraphicFramePr>
        <p:xfrm>
          <a:off x="3842567" y="1561183"/>
          <a:ext cx="4506867" cy="292337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06867">
                  <a:extLst>
                    <a:ext uri="{9D8B030D-6E8A-4147-A177-3AD203B41FA5}">
                      <a16:colId xmlns:a16="http://schemas.microsoft.com/office/drawing/2014/main" xmlns="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Default Methods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Lambda Expressions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Method References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Functional Interfaces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669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Domain Classes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further explain Java 8 features, we will use the following classes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16877" y="1673233"/>
            <a:ext cx="8158246" cy="440120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public abstract class Order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private Currency </a:t>
            </a:r>
            <a:r>
              <a:rPr lang="en-US" alt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currency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private double amount;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private Side side;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public Order(Currency currency, double amount, Side side)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    this.currency = currency; this.amount = amount; this.side = side;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public abstract boolean match(Order order);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public Currency getCurrency()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    return currency;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public double getAmount()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    return amount;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public Side getSide()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    return side;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8723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Domain Classes (continued)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55850" y="1244600"/>
            <a:ext cx="7480300" cy="203132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MarketOrder extends Order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@Override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public boolean match(Order order)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…</a:t>
            </a:r>
          </a:p>
          <a:p>
            <a:pPr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public MarketOrder(Currency currency, double amount, Side side)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super(currency, amount, side);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35138" y="3470841"/>
            <a:ext cx="8721726" cy="267765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public class LimitOrder extends Order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private double limit;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/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public LimitOrder(Currency currency, double amount, Side side, double limit)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super(currency, amount, side);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this.limit = limit;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@Override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public boolean match(Order order) {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…</a:t>
            </a:r>
          </a:p>
          <a:p>
            <a:pPr eaLnBrk="1" hangingPunct="1">
              <a:defRPr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156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Introducing Method References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Lambda expressions are an implementation of the single abstract method in a functional interface</a:t>
            </a:r>
          </a:p>
          <a:p>
            <a:pPr>
              <a:defRPr/>
            </a:pPr>
            <a:r>
              <a:rPr lang="en-US" dirty="0"/>
              <a:t>Often, the expression simply calls a concrete method in an existing class</a:t>
            </a:r>
          </a:p>
          <a:p>
            <a:pPr>
              <a:defRPr/>
            </a:pPr>
            <a:r>
              <a:rPr lang="en-US" dirty="0"/>
              <a:t>Consider the example below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dirty="0">
                <a:latin typeface="Tahoma" charset="0"/>
                <a:cs typeface="Tahoma" charset="0"/>
              </a:rPr>
              <a:t>The Lambda expression just calls</a:t>
            </a:r>
            <a:r>
              <a:rPr dirty="0">
                <a:latin typeface="+mn-lt"/>
                <a:cs typeface="Tahoma" charset="0"/>
              </a:rPr>
              <a:t> </a:t>
            </a:r>
            <a:r>
              <a:rPr dirty="0">
                <a:latin typeface="+mn-lt"/>
                <a:cs typeface="Courier New"/>
              </a:rPr>
              <a:t>the </a:t>
            </a:r>
            <a:r>
              <a:rPr dirty="0">
                <a:latin typeface="Courier New"/>
                <a:cs typeface="Courier New"/>
              </a:rPr>
              <a:t>println</a:t>
            </a:r>
            <a:r>
              <a:rPr dirty="0">
                <a:latin typeface="+mj-lt"/>
                <a:cs typeface="Courier New"/>
              </a:rPr>
              <a:t> </a:t>
            </a:r>
            <a:r>
              <a:rPr dirty="0">
                <a:latin typeface="Tahoma" charset="0"/>
                <a:cs typeface="Tahoma" charset="0"/>
              </a:rPr>
              <a:t>method</a:t>
            </a:r>
          </a:p>
          <a:p>
            <a:pPr lvl="1" eaLnBrk="1" hangingPunct="1">
              <a:buFont typeface="Arial" charset="0"/>
              <a:buChar char="–"/>
              <a:defRPr/>
            </a:pPr>
            <a:endParaRPr dirty="0">
              <a:latin typeface="Tahoma" charset="0"/>
              <a:cs typeface="Tahoma" charset="0"/>
            </a:endParaRPr>
          </a:p>
          <a:p>
            <a:pPr lvl="1" eaLnBrk="1" hangingPunct="1">
              <a:buFont typeface="Arial" charset="0"/>
              <a:buChar char="–"/>
              <a:defRPr/>
            </a:pPr>
            <a:endParaRPr dirty="0">
              <a:latin typeface="Tahoma" charset="0"/>
              <a:cs typeface="Tahoma" charset="0"/>
            </a:endParaRPr>
          </a:p>
          <a:p>
            <a:pPr>
              <a:defRPr/>
            </a:pPr>
            <a:r>
              <a:rPr lang="en-US" dirty="0"/>
              <a:t>Using a </a:t>
            </a:r>
            <a:r>
              <a:rPr lang="en-US" i="1" dirty="0">
                <a:latin typeface="Century Schoolbook" panose="02040604050505020304" pitchFamily="18" charset="0"/>
              </a:rPr>
              <a:t>method reference</a:t>
            </a:r>
            <a:r>
              <a:rPr lang="en-US" dirty="0"/>
              <a:t>, the code can be further simplified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dirty="0">
                <a:latin typeface="Courier New"/>
                <a:cs typeface="Courier New"/>
              </a:rPr>
              <a:t>println</a:t>
            </a:r>
            <a:r>
              <a:rPr dirty="0">
                <a:latin typeface="Tahoma" charset="0"/>
                <a:cs typeface="Tahoma" charset="0"/>
              </a:rPr>
              <a:t> will be passed the current value in the collection on each iteration</a:t>
            </a:r>
          </a:p>
          <a:p>
            <a:pPr marL="228602" lvl="1" indent="0">
              <a:buNone/>
              <a:defRPr/>
            </a:pPr>
            <a:endParaRPr dirty="0">
              <a:latin typeface="Tahoma" charset="0"/>
              <a:cs typeface="Tahoma" charset="0"/>
            </a:endParaRPr>
          </a:p>
          <a:p>
            <a:pPr eaLnBrk="1" hangingPunct="1">
              <a:buFont typeface="Arial" charset="0"/>
              <a:buBlip>
                <a:blip r:embed="rId3"/>
              </a:buBlip>
              <a:defRPr/>
            </a:pPr>
            <a:endParaRPr dirty="0">
              <a:latin typeface="Tahoma" charset="0"/>
              <a:ea typeface="ＭＳ Ｐゴシック" charset="0"/>
              <a:cs typeface="Tahoma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35972" y="3974388"/>
            <a:ext cx="6915114" cy="37933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Currencies.forEach(c-&gt; System.out.println(c));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2345" y="5715062"/>
            <a:ext cx="6021981" cy="37933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currencies.forEach(</a:t>
            </a:r>
            <a:r>
              <a:rPr lang="en-US" sz="1865" b="1" dirty="0">
                <a:ea typeface="ＭＳ Ｐゴシック" charset="0"/>
              </a:rPr>
              <a:t>System.out::println</a:t>
            </a:r>
            <a:r>
              <a:rPr lang="en-US" sz="1865" dirty="0">
                <a:ea typeface="ＭＳ Ｐゴシック" charset="0"/>
              </a:rPr>
              <a:t>);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7383619" y="5659920"/>
            <a:ext cx="2135187" cy="379335"/>
          </a:xfrm>
          <a:prstGeom prst="wedgeRectCallout">
            <a:avLst>
              <a:gd name="adj1" fmla="val -95067"/>
              <a:gd name="adj2" fmla="val 573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Method reference</a:t>
            </a:r>
          </a:p>
        </p:txBody>
      </p:sp>
    </p:spTree>
    <p:extLst>
      <p:ext uri="{BB962C8B-B14F-4D97-AF65-F5344CB8AC3E}">
        <p14:creationId xmlns:p14="http://schemas.microsoft.com/office/powerpoint/2010/main" xmlns="" val="32739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 References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altLang="en-US" dirty="0"/>
              <a:t>Method references allow reuse of existing method definitions</a:t>
            </a:r>
          </a:p>
          <a:p>
            <a:pPr lvl="1" eaLnBrk="1" hangingPunct="1"/>
            <a:r>
              <a:rPr altLang="en-US" dirty="0"/>
              <a:t>They can be passed just like Lambda expressions</a:t>
            </a:r>
          </a:p>
          <a:p>
            <a:pPr eaLnBrk="1" hangingPunct="1"/>
            <a:r>
              <a:rPr altLang="en-US" dirty="0"/>
              <a:t>Consider sorting a collection of </a:t>
            </a:r>
            <a:r>
              <a:rPr lang="en-US" altLang="en-US" dirty="0"/>
              <a:t>o</a:t>
            </a:r>
            <a:r>
              <a:rPr altLang="en-US" dirty="0"/>
              <a:t>rders by price</a:t>
            </a:r>
          </a:p>
          <a:p>
            <a:pPr lvl="1" eaLnBrk="1" hangingPunct="1"/>
            <a:r>
              <a:rPr altLang="en-US" dirty="0"/>
              <a:t>Using the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altLang="en-US" dirty="0"/>
              <a:t>s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comparing()</a:t>
            </a:r>
            <a:r>
              <a:rPr altLang="en-US" dirty="0"/>
              <a:t> method, we can write</a:t>
            </a:r>
            <a:r>
              <a:rPr lang="en-US" altLang="en-US" dirty="0"/>
              <a:t>:</a:t>
            </a:r>
            <a:endParaRPr altLang="en-US" dirty="0"/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Comparing()</a:t>
            </a:r>
            <a:r>
              <a:rPr altLang="en-US" dirty="0"/>
              <a:t> will generate a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altLang="en-US" dirty="0"/>
              <a:t> using the value returned by method whose reference is supplied</a:t>
            </a:r>
            <a:endParaRPr lang="en-US" altLang="en-US" dirty="0"/>
          </a:p>
          <a:p>
            <a:pPr lvl="2" eaLnBrk="1" hangingPunct="1"/>
            <a:endParaRPr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04966" y="2890922"/>
            <a:ext cx="8182071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List&lt;Order&gt; orders = …</a:t>
            </a:r>
          </a:p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Collections.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(orders, 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comparing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65" b="1" dirty="0">
                <a:solidFill>
                  <a:schemeClr val="tx1"/>
                </a:solidFill>
                <a:latin typeface="Courier New" panose="02070309020205020404" pitchFamily="49" charset="0"/>
              </a:rPr>
              <a:t>Order::getAmount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278072" y="4554962"/>
            <a:ext cx="2955694" cy="379335"/>
          </a:xfrm>
          <a:prstGeom prst="wedgeRectCallout">
            <a:avLst>
              <a:gd name="adj1" fmla="val 50907"/>
              <a:gd name="adj2" fmla="val -29110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Generates </a:t>
            </a:r>
            <a:r>
              <a:rPr lang="en-US" sz="1865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Comparator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352562" y="4460555"/>
            <a:ext cx="2188492" cy="379335"/>
          </a:xfrm>
          <a:prstGeom prst="wedgeRectCallout">
            <a:avLst>
              <a:gd name="adj1" fmla="val -38999"/>
              <a:gd name="adj2" fmla="val -27863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Method reference</a:t>
            </a:r>
          </a:p>
        </p:txBody>
      </p:sp>
    </p:spTree>
    <p:extLst>
      <p:ext uri="{BB962C8B-B14F-4D97-AF65-F5344CB8AC3E}">
        <p14:creationId xmlns:p14="http://schemas.microsoft.com/office/powerpoint/2010/main" xmlns="" val="361320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Types of Method References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altLang="en-US" dirty="0"/>
              <a:t>There are four types of method references</a:t>
            </a:r>
          </a:p>
          <a:p>
            <a:pPr lvl="1" eaLnBrk="1" hangingPunct="1"/>
            <a:r>
              <a:rPr altLang="en-US" dirty="0"/>
              <a:t>Static</a:t>
            </a:r>
          </a:p>
          <a:p>
            <a:pPr lvl="1" eaLnBrk="1" hangingPunct="1"/>
            <a:r>
              <a:rPr altLang="en-US" dirty="0"/>
              <a:t>Bound instance</a:t>
            </a:r>
          </a:p>
          <a:p>
            <a:pPr lvl="1" eaLnBrk="1" hangingPunct="1"/>
            <a:r>
              <a:rPr altLang="en-US" dirty="0"/>
              <a:t>Unbound instance</a:t>
            </a:r>
          </a:p>
          <a:p>
            <a:pPr lvl="1" eaLnBrk="1" hangingPunct="1"/>
            <a:r>
              <a:rPr altLang="en-US" dirty="0"/>
              <a:t>Constructor</a:t>
            </a:r>
          </a:p>
          <a:p>
            <a:pPr eaLnBrk="1" hangingPunct="1"/>
            <a:r>
              <a:rPr altLang="en-US" dirty="0"/>
              <a:t>Static references are created using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ClassName::staticMethodName</a:t>
            </a:r>
          </a:p>
          <a:p>
            <a:pPr eaLnBrk="1" hangingPunct="1"/>
            <a:r>
              <a:rPr altLang="en-US" dirty="0"/>
              <a:t>Bound instance references are created using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objectReference::methodName</a:t>
            </a:r>
          </a:p>
          <a:p>
            <a:pPr eaLnBrk="1" hangingPunct="1"/>
            <a:r>
              <a:rPr altLang="en-US" dirty="0"/>
              <a:t>Unbound instance references are created using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ClassName:methodName</a:t>
            </a:r>
          </a:p>
          <a:p>
            <a:pPr eaLnBrk="1" hangingPunct="1"/>
            <a:r>
              <a:rPr altLang="en-US" dirty="0"/>
              <a:t>Constructor references are created using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ClassName::new</a:t>
            </a:r>
          </a:p>
        </p:txBody>
      </p:sp>
    </p:spTree>
    <p:extLst>
      <p:ext uri="{BB962C8B-B14F-4D97-AF65-F5344CB8AC3E}">
        <p14:creationId xmlns:p14="http://schemas.microsoft.com/office/powerpoint/2010/main" xmlns="" val="32109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2BD00438-5E7B-44EC-9CDA-487083CC0E9C}"/>
              </a:ext>
            </a:extLst>
          </p:cNvPr>
          <p:cNvGraphicFramePr>
            <a:graphicFrameLocks noGrp="1"/>
          </p:cNvGraphicFramePr>
          <p:nvPr/>
        </p:nvGraphicFramePr>
        <p:xfrm>
          <a:off x="3842567" y="1561183"/>
          <a:ext cx="4506867" cy="292337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06867">
                  <a:extLst>
                    <a:ext uri="{9D8B030D-6E8A-4147-A177-3AD203B41FA5}">
                      <a16:colId xmlns:a16="http://schemas.microsoft.com/office/drawing/2014/main" xmlns="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Default Methods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Lambda Expressions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Method References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Functional Interfaces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033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Functional Interfaces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Many interfaces in Java have just one abstract method</a:t>
            </a:r>
          </a:p>
          <a:p>
            <a:pPr lvl="1"/>
            <a:r>
              <a:rPr altLang="en-US" dirty="0"/>
              <a:t>Known as functional interfaces</a:t>
            </a:r>
          </a:p>
          <a:p>
            <a:pPr lvl="1"/>
            <a:r>
              <a:rPr altLang="en-US" dirty="0"/>
              <a:t>For example,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Runnable, Comparator</a:t>
            </a:r>
          </a:p>
          <a:p>
            <a:r>
              <a:rPr altLang="en-US" dirty="0"/>
              <a:t>Results in a class being written to contain the method</a:t>
            </a:r>
          </a:p>
          <a:p>
            <a:pPr lvl="1"/>
            <a:r>
              <a:rPr altLang="en-US" dirty="0"/>
              <a:t>Can use a Lambda expression instead </a:t>
            </a:r>
          </a:p>
          <a:p>
            <a:r>
              <a:rPr altLang="en-US" dirty="0"/>
              <a:t>A Lambda expression can be supplied wherever an implementation of a functional interface is required </a:t>
            </a:r>
          </a:p>
          <a:p>
            <a:pPr lvl="1"/>
            <a:r>
              <a:rPr altLang="en-US" dirty="0"/>
              <a:t>The Lambda expression will be matched to the abstract method </a:t>
            </a:r>
          </a:p>
          <a:p>
            <a:pPr eaLnBrk="1" hangingPunct="1"/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xmlns="" val="417280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Chapter 3: Lambda Expressions </a:t>
            </a:r>
            <a:br>
              <a:rPr lang="en-US" dirty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and Functional Interfaces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64" dirty="0"/>
              <a:t>Introduction to Java Programming with Maven</a:t>
            </a:r>
          </a:p>
        </p:txBody>
      </p:sp>
    </p:spTree>
    <p:extLst>
      <p:ext uri="{BB962C8B-B14F-4D97-AF65-F5344CB8AC3E}">
        <p14:creationId xmlns:p14="http://schemas.microsoft.com/office/powerpoint/2010/main" xmlns="" val="26622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Defining Functional Interfaces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dirty="0"/>
              <a:t>It is possible to explicitly define a functional interface</a:t>
            </a:r>
          </a:p>
          <a:p>
            <a:pPr lvl="1" eaLnBrk="1" hangingPunct="1"/>
            <a:r>
              <a:rPr altLang="en-US" dirty="0"/>
              <a:t>Compiler will check that interface meets functional interface requirements</a:t>
            </a:r>
          </a:p>
          <a:p>
            <a:pPr eaLnBrk="1" hangingPunct="1"/>
            <a:r>
              <a:rPr altLang="en-US" dirty="0"/>
              <a:t>Use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@FunctionalInterface</a:t>
            </a:r>
            <a:r>
              <a:rPr alt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altLang="en-US" dirty="0"/>
              <a:t>to explicitly define functional interface</a:t>
            </a:r>
          </a:p>
          <a:p>
            <a:pPr lvl="1" eaLnBrk="1" hangingPunct="1"/>
            <a:r>
              <a:rPr altLang="en-US" dirty="0"/>
              <a:t>Annotation is optional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35624" y="3625376"/>
            <a:ext cx="6120755" cy="124034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b="1" dirty="0">
                <a:ea typeface="ＭＳ Ｐゴシック" charset="0"/>
              </a:rPr>
              <a:t>@FunctionalInterface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public interface Transferable{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   void transfer(Broker targetExchange);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}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092582" y="2809367"/>
            <a:ext cx="3284850" cy="666336"/>
          </a:xfrm>
          <a:prstGeom prst="wedgeRectCallout">
            <a:avLst>
              <a:gd name="adj1" fmla="val -75942"/>
              <a:gd name="adj2" fmla="val 10096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Compiler enforces functional interface requirements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21630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Built-In 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Java 8 has many built-in functional interfaces</a:t>
            </a:r>
          </a:p>
          <a:p>
            <a:pPr lvl="1">
              <a:buFont typeface="Arial" charset="0"/>
              <a:buChar char="–"/>
              <a:defRPr/>
            </a:pPr>
            <a:r>
              <a:rPr dirty="0"/>
              <a:t>In the package </a:t>
            </a:r>
            <a:r>
              <a:rPr dirty="0">
                <a:latin typeface="Courier New"/>
                <a:cs typeface="Courier New"/>
              </a:rPr>
              <a:t>java.util.function</a:t>
            </a:r>
          </a:p>
          <a:p>
            <a:pPr>
              <a:defRPr/>
            </a:pPr>
            <a:r>
              <a:rPr lang="en-US" dirty="0"/>
              <a:t>Often used with enhancements to collection classes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+mn-lt"/>
                <a:cs typeface="Courier New"/>
              </a:rPr>
              <a:t>Make filtering and processing of data simpler</a:t>
            </a:r>
          </a:p>
          <a:p>
            <a:pPr>
              <a:defRPr/>
            </a:pPr>
            <a:r>
              <a:rPr lang="en-US" dirty="0"/>
              <a:t>We will examine some of these functional interfaces now, including: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Courier New"/>
                <a:cs typeface="Courier New"/>
              </a:rPr>
              <a:t>Predicate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Courier New"/>
                <a:cs typeface="Courier New"/>
              </a:rPr>
              <a:t>Consumer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Courier New"/>
                <a:cs typeface="Courier New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73578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Introducing Predicates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Consider the following collection of </a:t>
            </a:r>
            <a:r>
              <a:rPr lang="en-US" altLang="en-US" dirty="0"/>
              <a:t>o</a:t>
            </a:r>
            <a:r>
              <a:rPr altLang="en-US" dirty="0"/>
              <a:t>rders</a:t>
            </a:r>
          </a:p>
          <a:p>
            <a:pPr lvl="1"/>
            <a:r>
              <a:rPr altLang="en-US" dirty="0"/>
              <a:t>The collection contains a mixture of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BUY</a:t>
            </a:r>
            <a:r>
              <a:rPr altLang="en-US" dirty="0"/>
              <a:t> and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SELL</a:t>
            </a:r>
            <a:r>
              <a:rPr altLang="en-US" dirty="0"/>
              <a:t> side orders</a:t>
            </a:r>
          </a:p>
          <a:p>
            <a:pPr lvl="1"/>
            <a:endParaRPr altLang="en-US" dirty="0"/>
          </a:p>
          <a:p>
            <a:pPr>
              <a:spcBef>
                <a:spcPts val="2398"/>
              </a:spcBef>
            </a:pPr>
            <a:r>
              <a:rPr altLang="en-US" dirty="0"/>
              <a:t>Let</a:t>
            </a:r>
            <a:r>
              <a:rPr lang="en-US" altLang="en-US" dirty="0"/>
              <a:t>'</a:t>
            </a:r>
            <a:r>
              <a:rPr altLang="en-US" dirty="0"/>
              <a:t>s assume we want to print out all the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BUY</a:t>
            </a:r>
            <a:r>
              <a:rPr altLang="en-US" dirty="0"/>
              <a:t> side orders</a:t>
            </a:r>
          </a:p>
          <a:p>
            <a:endParaRPr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altLang="en-US" sz="1066" dirty="0"/>
          </a:p>
          <a:p>
            <a:r>
              <a:rPr altLang="en-US" dirty="0"/>
              <a:t>Now consider printing all the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SELL</a:t>
            </a:r>
            <a:r>
              <a:rPr altLang="en-US" dirty="0"/>
              <a:t> side orders</a:t>
            </a:r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99062" y="2150822"/>
            <a:ext cx="3322273" cy="33855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List&lt;Order&gt; orders = …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1773" y="3213960"/>
            <a:ext cx="4170105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ea typeface="ＭＳ Ｐゴシック" charset="0"/>
              </a:rPr>
              <a:t>for(Order order : orders){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if(order.getSide() == </a:t>
            </a:r>
            <a:r>
              <a:rPr lang="en-US" sz="1600" i="1" dirty="0">
                <a:ea typeface="ＭＳ Ｐゴシック" charset="0"/>
              </a:rPr>
              <a:t>BUY</a:t>
            </a:r>
            <a:r>
              <a:rPr lang="en-US" sz="1600" dirty="0">
                <a:ea typeface="ＭＳ Ｐゴシック" charset="0"/>
              </a:rPr>
              <a:t>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System.</a:t>
            </a:r>
            <a:r>
              <a:rPr lang="en-US" sz="1600" i="1" dirty="0">
                <a:ea typeface="ＭＳ Ｐゴシック" charset="0"/>
              </a:rPr>
              <a:t>out</a:t>
            </a:r>
            <a:r>
              <a:rPr lang="en-US" sz="1600" dirty="0">
                <a:ea typeface="ＭＳ Ｐゴシック" charset="0"/>
              </a:rPr>
              <a:t>.println(order);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}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}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02719" y="5012549"/>
            <a:ext cx="4170105" cy="132343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ea typeface="ＭＳ Ｐゴシック" charset="0"/>
              </a:rPr>
              <a:t>for(Order order : orders){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if(order.getSide() == </a:t>
            </a:r>
            <a:r>
              <a:rPr lang="en-US" sz="1600" i="1" dirty="0">
                <a:ea typeface="ＭＳ Ｐゴシック" charset="0"/>
              </a:rPr>
              <a:t>SELL</a:t>
            </a:r>
            <a:r>
              <a:rPr lang="en-US" sz="1600" dirty="0">
                <a:ea typeface="ＭＳ Ｐゴシック" charset="0"/>
              </a:rPr>
              <a:t>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System.</a:t>
            </a:r>
            <a:r>
              <a:rPr lang="en-US" sz="1600" i="1" dirty="0">
                <a:ea typeface="ＭＳ Ｐゴシック" charset="0"/>
              </a:rPr>
              <a:t>out</a:t>
            </a:r>
            <a:r>
              <a:rPr lang="en-US" sz="1600" dirty="0">
                <a:ea typeface="ＭＳ Ｐゴシック" charset="0"/>
              </a:rPr>
              <a:t>.println(order);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}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497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Introducing Predicates (continued)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There is a lot of duplication in the previous slide</a:t>
            </a:r>
          </a:p>
          <a:p>
            <a:pPr lvl="1"/>
            <a:r>
              <a:rPr altLang="en-US" dirty="0"/>
              <a:t>The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altLang="en-US" dirty="0"/>
              <a:t> interface can help us reduce this</a:t>
            </a:r>
          </a:p>
          <a:p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altLang="en-US" dirty="0"/>
              <a:t> interface defines one method</a:t>
            </a:r>
          </a:p>
          <a:p>
            <a:pPr lvl="1"/>
            <a:r>
              <a:rPr altLang="en-US" dirty="0"/>
              <a:t>It is a functional interface</a:t>
            </a:r>
          </a:p>
          <a:p>
            <a:pPr lvl="1"/>
            <a:r>
              <a:rPr altLang="en-US" dirty="0"/>
              <a:t>Usually implemented using a Lambda expression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36056" y="3730838"/>
            <a:ext cx="4975858" cy="9533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public interface Predicate&lt;T&gt;{</a:t>
            </a:r>
          </a:p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   boolean test(T t);</a:t>
            </a:r>
          </a:p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}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88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To prevent duplication of previous code, can use Lambdas</a:t>
            </a:r>
          </a:p>
          <a:p>
            <a:pPr lvl="1"/>
            <a:r>
              <a:rPr altLang="en-US" dirty="0"/>
              <a:t>Write a method that receives a predicate</a:t>
            </a:r>
          </a:p>
          <a:p>
            <a:pPr lvl="1"/>
            <a:r>
              <a:rPr altLang="en-US" dirty="0"/>
              <a:t>Method will print any item in the list that matches the predicate</a:t>
            </a:r>
          </a:p>
          <a:p>
            <a:endParaRPr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41487" y="2670772"/>
            <a:ext cx="7445721" cy="206210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ea typeface="ＭＳ Ｐゴシック" charset="0"/>
              </a:rPr>
              <a:t>static void evaluate(List&lt;Order&gt; orders , </a:t>
            </a:r>
          </a:p>
          <a:p>
            <a:pPr>
              <a:defRPr/>
            </a:pPr>
            <a:r>
              <a:rPr lang="en-US" sz="1600" dirty="0">
                <a:ea typeface="ＭＳ Ｐゴシック" charset="0"/>
              </a:rPr>
              <a:t>			</a:t>
            </a:r>
            <a:r>
              <a:rPr lang="en-US" sz="1600" b="1" dirty="0">
                <a:ea typeface="ＭＳ Ｐゴシック" charset="0"/>
              </a:rPr>
              <a:t>Predicate&lt;Order&gt; predicate</a:t>
            </a:r>
            <a:r>
              <a:rPr lang="en-US" sz="1600" dirty="0">
                <a:ea typeface="ＭＳ Ｐゴシック" charset="0"/>
              </a:rPr>
              <a:t>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for(Order order : orders){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    if(</a:t>
            </a:r>
            <a:r>
              <a:rPr lang="en-US" sz="1600" b="1" dirty="0">
                <a:ea typeface="ＭＳ Ｐゴシック" charset="0"/>
              </a:rPr>
              <a:t>predicate.test(order)</a:t>
            </a:r>
            <a:r>
              <a:rPr lang="en-US" sz="1600" dirty="0">
                <a:ea typeface="ＭＳ Ｐゴシック" charset="0"/>
              </a:rPr>
              <a:t>){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        System.</a:t>
            </a:r>
            <a:r>
              <a:rPr lang="en-US" sz="1600" i="1" dirty="0">
                <a:ea typeface="ＭＳ Ｐゴシック" charset="0"/>
              </a:rPr>
              <a:t>out</a:t>
            </a:r>
            <a:r>
              <a:rPr lang="en-US" sz="1600" dirty="0">
                <a:ea typeface="ＭＳ Ｐゴシック" charset="0"/>
              </a:rPr>
              <a:t>.println(order);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    }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    }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}</a:t>
            </a:r>
            <a:endParaRPr lang="en-US" sz="1600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94730" y="5342701"/>
            <a:ext cx="6402541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i="1" dirty="0">
                <a:ea typeface="ＭＳ Ｐゴシック" charset="0"/>
              </a:rPr>
              <a:t>evaluate</a:t>
            </a:r>
            <a:r>
              <a:rPr lang="en-US" sz="1865" dirty="0">
                <a:ea typeface="ＭＳ Ｐゴシック" charset="0"/>
              </a:rPr>
              <a:t>(orders, </a:t>
            </a:r>
            <a:r>
              <a:rPr lang="en-US" sz="1865" b="1" dirty="0">
                <a:ea typeface="ＭＳ Ｐゴシック" charset="0"/>
              </a:rPr>
              <a:t>o -&gt; o.getSide()==</a:t>
            </a:r>
            <a:r>
              <a:rPr lang="en-US" sz="1865" b="1" i="1" dirty="0">
                <a:ea typeface="ＭＳ Ｐゴシック" charset="0"/>
              </a:rPr>
              <a:t>BUY</a:t>
            </a:r>
            <a:r>
              <a:rPr lang="en-US" sz="1865" dirty="0">
                <a:ea typeface="ＭＳ Ｐゴシック" charset="0"/>
              </a:rPr>
              <a:t>);</a:t>
            </a:r>
            <a:br>
              <a:rPr lang="en-US" sz="1865" dirty="0">
                <a:ea typeface="ＭＳ Ｐゴシック" charset="0"/>
              </a:rPr>
            </a:br>
            <a:r>
              <a:rPr lang="en-US" sz="1865" i="1" dirty="0">
                <a:ea typeface="ＭＳ Ｐゴシック" charset="0"/>
              </a:rPr>
              <a:t>evaluate</a:t>
            </a:r>
            <a:r>
              <a:rPr lang="en-US" sz="1865" dirty="0">
                <a:ea typeface="ＭＳ Ｐゴシック" charset="0"/>
              </a:rPr>
              <a:t>(orders, </a:t>
            </a:r>
            <a:r>
              <a:rPr lang="en-US" sz="1865" b="1" dirty="0">
                <a:ea typeface="ＭＳ Ｐゴシック" charset="0"/>
              </a:rPr>
              <a:t>o -&gt; o.getSide() ==</a:t>
            </a:r>
            <a:r>
              <a:rPr lang="en-US" sz="1865" b="1" i="1" dirty="0">
                <a:ea typeface="ＭＳ Ｐゴシック" charset="0"/>
              </a:rPr>
              <a:t>SELL</a:t>
            </a:r>
            <a:r>
              <a:rPr lang="en-US" sz="1865" dirty="0">
                <a:ea typeface="ＭＳ Ｐゴシック" charset="0"/>
              </a:rPr>
              <a:t>);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354111" y="3330101"/>
            <a:ext cx="2152680" cy="379335"/>
          </a:xfrm>
          <a:prstGeom prst="wedgeRectCallout">
            <a:avLst>
              <a:gd name="adj1" fmla="val -105491"/>
              <a:gd name="adj2" fmla="val 1563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Apply predicate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7908404" y="4730057"/>
            <a:ext cx="2152680" cy="379335"/>
          </a:xfrm>
          <a:prstGeom prst="wedgeRectCallout">
            <a:avLst>
              <a:gd name="adj1" fmla="val -105146"/>
              <a:gd name="adj2" fmla="val 11725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Supply predicates</a:t>
            </a:r>
          </a:p>
        </p:txBody>
      </p:sp>
    </p:spTree>
    <p:extLst>
      <p:ext uri="{BB962C8B-B14F-4D97-AF65-F5344CB8AC3E}">
        <p14:creationId xmlns:p14="http://schemas.microsoft.com/office/powerpoint/2010/main" xmlns="" val="38642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altLang="en-US" dirty="0"/>
              <a:t> Functional Interface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This interface is used when an operation is to be performed on a single input argument</a:t>
            </a:r>
          </a:p>
          <a:p>
            <a:endParaRPr altLang="en-US" dirty="0"/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r>
              <a:rPr altLang="en-US" dirty="0"/>
              <a:t>Enables general methods to be written that apply work to collections</a:t>
            </a:r>
          </a:p>
          <a:p>
            <a:pPr lvl="1"/>
            <a:r>
              <a:rPr altLang="en-US" dirty="0"/>
              <a:t>Such as: </a:t>
            </a:r>
          </a:p>
          <a:p>
            <a:pPr lvl="2"/>
            <a:r>
              <a:rPr altLang="en-US" dirty="0"/>
              <a:t>Persisting items in collection</a:t>
            </a:r>
          </a:p>
          <a:p>
            <a:pPr lvl="2"/>
            <a:r>
              <a:rPr altLang="en-US" dirty="0"/>
              <a:t>Printing items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134660" y="2285544"/>
            <a:ext cx="4538319" cy="9533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public interface Consumer&lt;T&gt;{</a:t>
            </a:r>
          </a:p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   void accept(T t);</a:t>
            </a:r>
          </a:p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}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455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altLang="en-US" dirty="0"/>
              <a:t> Example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The following code will call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altLang="en-US" dirty="0"/>
              <a:t> on any supplied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altLang="en-US" sz="1100" dirty="0"/>
          </a:p>
          <a:p>
            <a:r>
              <a:rPr altLang="en-US" dirty="0"/>
              <a:t>Here, we just supply two different consumers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64645" y="1772543"/>
            <a:ext cx="10262712" cy="1814343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static void evaluate(List&lt;Order&gt; orders , 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					Consumer&lt;Order&gt; consumer){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  for(Order order : orders) {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      </a:t>
            </a:r>
            <a:r>
              <a:rPr lang="en-US" sz="1865" b="1" dirty="0">
                <a:ea typeface="ＭＳ Ｐゴシック" charset="0"/>
              </a:rPr>
              <a:t>consumer.accept(order)</a:t>
            </a:r>
            <a:r>
              <a:rPr lang="en-US" sz="1865" dirty="0">
                <a:ea typeface="ＭＳ Ｐゴシック" charset="0"/>
              </a:rPr>
              <a:t>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  }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}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89638" y="4683203"/>
            <a:ext cx="8812725" cy="9533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i="1" dirty="0">
                <a:ea typeface="ＭＳ Ｐゴシック" charset="0"/>
              </a:rPr>
              <a:t>evaluate</a:t>
            </a:r>
            <a:r>
              <a:rPr lang="en-US" sz="1865" dirty="0">
                <a:ea typeface="ＭＳ Ｐゴシック" charset="0"/>
              </a:rPr>
              <a:t>(orders, </a:t>
            </a:r>
            <a:r>
              <a:rPr lang="en-US" sz="1865" b="1" dirty="0">
                <a:ea typeface="ＭＳ Ｐゴシック" charset="0"/>
              </a:rPr>
              <a:t>o -&gt; System.</a:t>
            </a:r>
            <a:r>
              <a:rPr lang="en-US" sz="1865" b="1" i="1" dirty="0">
                <a:ea typeface="ＭＳ Ｐゴシック" charset="0"/>
              </a:rPr>
              <a:t>out</a:t>
            </a:r>
            <a:r>
              <a:rPr lang="en-US" sz="1865" b="1" dirty="0">
                <a:ea typeface="ＭＳ Ｐゴシック" charset="0"/>
              </a:rPr>
              <a:t>.println(o.getAmount())</a:t>
            </a:r>
            <a:r>
              <a:rPr lang="en-US" sz="1865" dirty="0">
                <a:ea typeface="ＭＳ Ｐゴシック" charset="0"/>
              </a:rPr>
              <a:t>);</a:t>
            </a:r>
            <a:br>
              <a:rPr lang="en-US" sz="1865" dirty="0">
                <a:ea typeface="ＭＳ Ｐゴシック" charset="0"/>
              </a:rPr>
            </a:br>
            <a:r>
              <a:rPr lang="en-US" sz="1865" i="1" dirty="0">
                <a:ea typeface="ＭＳ Ｐゴシック" charset="0"/>
              </a:rPr>
              <a:t>evaluate</a:t>
            </a:r>
            <a:r>
              <a:rPr lang="en-US" sz="1865" dirty="0">
                <a:ea typeface="ＭＳ Ｐゴシック" charset="0"/>
              </a:rPr>
              <a:t>(orders, </a:t>
            </a:r>
            <a:r>
              <a:rPr lang="en-US" sz="1865" b="1" dirty="0">
                <a:ea typeface="ＭＳ Ｐゴシック" charset="0"/>
              </a:rPr>
              <a:t>o -&gt; System.</a:t>
            </a:r>
            <a:r>
              <a:rPr lang="en-US" sz="1865" b="1" i="1" dirty="0">
                <a:ea typeface="ＭＳ Ｐゴシック" charset="0"/>
              </a:rPr>
              <a:t>out</a:t>
            </a:r>
            <a:r>
              <a:rPr lang="en-US" sz="1865" b="1" dirty="0">
                <a:ea typeface="ＭＳ Ｐゴシック" charset="0"/>
              </a:rPr>
              <a:t>.println(o.getCurrency())</a:t>
            </a:r>
            <a:r>
              <a:rPr lang="en-US" sz="1865" dirty="0">
                <a:ea typeface="ＭＳ Ｐゴシック" charset="0"/>
              </a:rPr>
              <a:t>);</a:t>
            </a:r>
            <a:br>
              <a:rPr lang="en-US" sz="1865" dirty="0">
                <a:ea typeface="ＭＳ Ｐゴシック" charset="0"/>
              </a:rPr>
            </a:b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6686856" y="5791662"/>
            <a:ext cx="2312336" cy="379335"/>
          </a:xfrm>
          <a:prstGeom prst="wedgeRectCallout">
            <a:avLst>
              <a:gd name="adj1" fmla="val 19732"/>
              <a:gd name="adj2" fmla="val -14919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Supply consumers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621593" y="3726520"/>
            <a:ext cx="2135187" cy="379335"/>
          </a:xfrm>
          <a:prstGeom prst="wedgeRectCallout">
            <a:avLst>
              <a:gd name="adj1" fmla="val -89152"/>
              <a:gd name="adj2" fmla="val -21487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Apply consumers</a:t>
            </a:r>
          </a:p>
        </p:txBody>
      </p:sp>
    </p:spTree>
    <p:extLst>
      <p:ext uri="{BB962C8B-B14F-4D97-AF65-F5344CB8AC3E}">
        <p14:creationId xmlns:p14="http://schemas.microsoft.com/office/powerpoint/2010/main" xmlns="" val="38546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Further Simplifying the Consumer Example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altLang="en-US" dirty="0"/>
              <a:t> interface has been enhanced with a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altLang="en-US" dirty="0"/>
              <a:t> method</a:t>
            </a:r>
          </a:p>
          <a:p>
            <a:r>
              <a:rPr altLang="en-US" dirty="0"/>
              <a:t>Signature of the method is</a:t>
            </a:r>
            <a:r>
              <a:rPr lang="en-US" altLang="en-US" dirty="0"/>
              <a:t>:</a:t>
            </a:r>
            <a:endParaRPr altLang="en-US" dirty="0"/>
          </a:p>
          <a:p>
            <a:endParaRPr altLang="en-US" dirty="0"/>
          </a:p>
          <a:p>
            <a:r>
              <a:rPr altLang="en-US" dirty="0"/>
              <a:t>And the default implementation behaves as</a:t>
            </a:r>
            <a:r>
              <a:rPr lang="en-US" altLang="en-US" dirty="0"/>
              <a:t>:</a:t>
            </a:r>
            <a:endParaRPr altLang="en-US" dirty="0"/>
          </a:p>
          <a:p>
            <a:endParaRPr altLang="en-US" dirty="0"/>
          </a:p>
          <a:p>
            <a:pPr>
              <a:spcBef>
                <a:spcPts val="0"/>
              </a:spcBef>
            </a:pPr>
            <a:endParaRPr altLang="en-US" sz="1066" dirty="0"/>
          </a:p>
          <a:p>
            <a:r>
              <a:rPr altLang="en-US" dirty="0"/>
              <a:t>The example on the previous slide can be simplified to</a:t>
            </a:r>
            <a:r>
              <a:rPr lang="en-US" altLang="en-US" dirty="0"/>
              <a:t>:</a:t>
            </a:r>
            <a:endParaRPr altLang="en-US" dirty="0"/>
          </a:p>
          <a:p>
            <a:pPr marL="228602" lvl="1" indent="0">
              <a:buNone/>
            </a:pPr>
            <a:endParaRPr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829586" y="2636942"/>
            <a:ext cx="6035706" cy="37933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latin typeface="Courier New"/>
                <a:ea typeface="ＭＳ Ｐゴシック" charset="0"/>
                <a:cs typeface="Courier New"/>
              </a:rPr>
              <a:t>void forEach(Consumer&lt;? super T&gt; action)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89354" y="3646947"/>
            <a:ext cx="3078307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latin typeface="Courier New"/>
                <a:ea typeface="ＭＳ Ｐゴシック" charset="0"/>
                <a:cs typeface="Courier New"/>
              </a:rPr>
              <a:t>for (T t : this)</a:t>
            </a:r>
          </a:p>
          <a:p>
            <a:pPr>
              <a:defRPr/>
            </a:pPr>
            <a:r>
              <a:rPr lang="en-US" sz="1865" dirty="0">
                <a:latin typeface="Courier New"/>
                <a:ea typeface="ＭＳ Ｐゴシック" charset="0"/>
                <a:cs typeface="Courier New"/>
              </a:rPr>
              <a:t>  action.accept(t);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76747" y="4861711"/>
            <a:ext cx="8935150" cy="124034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static void evaluate(List&lt;Order&gt; orders , 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				   Consumer&lt;Order&gt; consumer){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</a:t>
            </a:r>
            <a:r>
              <a:rPr lang="en-US" sz="1865" b="1" dirty="0">
                <a:ea typeface="ＭＳ Ｐゴシック" charset="0"/>
              </a:rPr>
              <a:t>orders.forEach(consumer);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}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8753969" y="5791993"/>
            <a:ext cx="2135187" cy="379335"/>
          </a:xfrm>
          <a:prstGeom prst="wedgeRectCallout">
            <a:avLst>
              <a:gd name="adj1" fmla="val -95734"/>
              <a:gd name="adj2" fmla="val -15012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Apply consumer</a:t>
            </a:r>
          </a:p>
        </p:txBody>
      </p:sp>
    </p:spTree>
    <p:extLst>
      <p:ext uri="{BB962C8B-B14F-4D97-AF65-F5344CB8AC3E}">
        <p14:creationId xmlns:p14="http://schemas.microsoft.com/office/powerpoint/2010/main" xmlns="" val="26021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/>
              <a:t> Functional Interface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Represents a unary function</a:t>
            </a:r>
          </a:p>
          <a:p>
            <a:pPr lvl="1"/>
            <a:r>
              <a:rPr altLang="en-US" dirty="0"/>
              <a:t>Performs a function on a single argument of type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r>
              <a:rPr altLang="en-US" dirty="0"/>
              <a:t>Returns a result of type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78024" y="2757175"/>
            <a:ext cx="4854885" cy="9533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public interface Function&lt;T,R&gt;{</a:t>
            </a:r>
          </a:p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   R apply(T t);</a:t>
            </a:r>
          </a:p>
          <a:p>
            <a:pPr>
              <a:defRPr/>
            </a:pPr>
            <a:r>
              <a:rPr lang="en-GB" sz="1865" dirty="0">
                <a:latin typeface="Courier New"/>
                <a:ea typeface="ＭＳ Ｐゴシック" charset="0"/>
                <a:cs typeface="Courier New"/>
              </a:rPr>
              <a:t>}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0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dirty="0"/>
              <a:t> Example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The following example shows a simple function defined to calculate the average value of the orders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58833" y="2698715"/>
            <a:ext cx="7674334" cy="2101344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b="1" dirty="0">
                <a:ea typeface="ＭＳ Ｐゴシック" charset="0"/>
              </a:rPr>
              <a:t>Function&lt;List&lt;Order&gt;, Double&gt; </a:t>
            </a:r>
            <a:r>
              <a:rPr lang="en-US" sz="1865" i="1" dirty="0">
                <a:ea typeface="ＭＳ Ｐゴシック" charset="0"/>
              </a:rPr>
              <a:t>averageOrder </a:t>
            </a:r>
            <a:r>
              <a:rPr lang="en-US" sz="1865" dirty="0">
                <a:ea typeface="ＭＳ Ｐゴシック" charset="0"/>
              </a:rPr>
              <a:t>= x -&gt; {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double total = 0.0;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for(Order order: x) {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  total+= order.getAmount();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}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  return total/x.size();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};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6703306" y="1861095"/>
            <a:ext cx="2799379" cy="666336"/>
          </a:xfrm>
          <a:prstGeom prst="wedgeRectCallout">
            <a:avLst>
              <a:gd name="adj1" fmla="val -83486"/>
              <a:gd name="adj2" fmla="val 8239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Receives </a:t>
            </a:r>
            <a:r>
              <a:rPr lang="en-US" sz="1865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List&lt;Order&gt;</a:t>
            </a: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 and returns </a:t>
            </a:r>
            <a:r>
              <a:rPr lang="en-US" sz="1865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Double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97145" y="5656908"/>
            <a:ext cx="6997710" cy="37933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System.</a:t>
            </a:r>
            <a:r>
              <a:rPr lang="en-US" sz="1865" i="1" dirty="0">
                <a:ea typeface="ＭＳ Ｐゴシック" charset="0"/>
              </a:rPr>
              <a:t>out</a:t>
            </a:r>
            <a:r>
              <a:rPr lang="en-US" sz="1865" dirty="0">
                <a:ea typeface="ＭＳ Ｐゴシック" charset="0"/>
              </a:rPr>
              <a:t>.println(</a:t>
            </a:r>
            <a:r>
              <a:rPr lang="en-US" sz="1865" b="1" i="1" dirty="0">
                <a:ea typeface="ＭＳ Ｐゴシック" charset="0"/>
              </a:rPr>
              <a:t>averageOrder</a:t>
            </a:r>
            <a:r>
              <a:rPr lang="en-US" sz="1865" b="1" dirty="0">
                <a:ea typeface="ＭＳ Ｐゴシック" charset="0"/>
              </a:rPr>
              <a:t>.apply(orders)</a:t>
            </a:r>
            <a:r>
              <a:rPr lang="en-US" sz="1865" dirty="0">
                <a:ea typeface="ＭＳ Ｐゴシック" charset="0"/>
              </a:rPr>
              <a:t>);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8435091" y="4980196"/>
            <a:ext cx="2135187" cy="379335"/>
          </a:xfrm>
          <a:prstGeom prst="wedgeRectCallout">
            <a:avLst>
              <a:gd name="adj1" fmla="val -84835"/>
              <a:gd name="adj2" fmla="val 14120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Invoke function</a:t>
            </a:r>
            <a:endParaRPr lang="en-US" sz="1865" dirty="0">
              <a:solidFill>
                <a:schemeClr val="tx1"/>
              </a:solidFill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267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introduce:</a:t>
            </a:r>
          </a:p>
          <a:p>
            <a:r>
              <a:rPr lang="en-US" dirty="0"/>
              <a:t>Default methods in interfaces</a:t>
            </a:r>
          </a:p>
          <a:p>
            <a:r>
              <a:rPr lang="en-US" dirty="0"/>
              <a:t>Lambda expressions</a:t>
            </a:r>
          </a:p>
          <a:p>
            <a:r>
              <a:rPr lang="en-US" dirty="0"/>
              <a:t>Method references</a:t>
            </a:r>
          </a:p>
          <a:p>
            <a:r>
              <a:rPr lang="en-US" dirty="0"/>
              <a:t>Functional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000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Composing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function interface has default methods that return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>
              <a:buFont typeface="Arial" charset="0"/>
              <a:buChar char="–"/>
              <a:defRPr/>
            </a:pPr>
            <a:r>
              <a:rPr dirty="0"/>
              <a:t>Allows functions to be chained</a:t>
            </a:r>
          </a:p>
          <a:p>
            <a:pPr lvl="2">
              <a:buFont typeface="Wingdings" charset="0"/>
              <a:buBlip>
                <a:blip r:embed="rId3"/>
              </a:buBlip>
              <a:defRPr/>
            </a:pPr>
            <a:r>
              <a:rPr dirty="0"/>
              <a:t>To create processing/transformation pipelines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andThen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after)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+mn-lt"/>
                <a:cs typeface="Courier New"/>
              </a:rPr>
              <a:t>The </a:t>
            </a:r>
            <a:r>
              <a:rPr dirty="0">
                <a:latin typeface="Courier New"/>
                <a:cs typeface="Courier New"/>
              </a:rPr>
              <a:t>after</a:t>
            </a:r>
            <a:r>
              <a:rPr dirty="0">
                <a:latin typeface="+mj-lt"/>
                <a:cs typeface="Courier New"/>
              </a:rPr>
              <a:t> </a:t>
            </a:r>
            <a:r>
              <a:rPr dirty="0">
                <a:latin typeface="+mn-lt"/>
                <a:cs typeface="Courier New"/>
              </a:rPr>
              <a:t>function is applied after the calling function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before)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+mn-lt"/>
                <a:cs typeface="Courier New"/>
              </a:rPr>
              <a:t>The </a:t>
            </a:r>
            <a:r>
              <a:rPr dirty="0">
                <a:latin typeface="Courier New"/>
                <a:cs typeface="Courier New"/>
              </a:rPr>
              <a:t>before</a:t>
            </a:r>
            <a:r>
              <a:rPr dirty="0">
                <a:latin typeface="+mn-lt"/>
                <a:cs typeface="Courier New"/>
              </a:rPr>
              <a:t> function is applied first and then the calling function</a:t>
            </a:r>
          </a:p>
          <a:p>
            <a:pPr>
              <a:buFont typeface="Arial" charset="0"/>
              <a:buBlip>
                <a:blip r:embed="rId4"/>
              </a:buBlip>
              <a:defRPr/>
            </a:pPr>
            <a:endParaRPr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78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Composing Function Example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The following shows the use of compose and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andThen</a:t>
            </a:r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lang="en-US" altLang="en-US" sz="1066" dirty="0"/>
          </a:p>
          <a:p>
            <a:endParaRPr lang="en-US" altLang="en-US" dirty="0"/>
          </a:p>
          <a:p>
            <a:r>
              <a:rPr altLang="en-US" dirty="0"/>
              <a:t>What two values are output to the console when this code runs?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54893" y="1639666"/>
            <a:ext cx="9482215" cy="2962349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1865" dirty="0">
                <a:ea typeface="ＭＳ Ｐゴシック" charset="0"/>
              </a:rPr>
              <a:t>Function&lt;Integer,Integer&gt; addOne = x -&gt; x+1;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Function&lt;Integer,Integer&gt; multiplyByTwo = x -&gt; x*2;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/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Function&lt;Integer,Integer&gt; andThenExample = 		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			     addOne.</a:t>
            </a:r>
            <a:r>
              <a:rPr lang="en-US" sz="1865" b="1" dirty="0">
                <a:ea typeface="ＭＳ Ｐゴシック" charset="0"/>
              </a:rPr>
              <a:t>andThen</a:t>
            </a:r>
            <a:r>
              <a:rPr lang="en-US" sz="1865" dirty="0">
                <a:ea typeface="ＭＳ Ｐゴシック" charset="0"/>
              </a:rPr>
              <a:t>(multiplyByTwo);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Function&lt;Integer,Integer&gt; composeExample =</a:t>
            </a:r>
          </a:p>
          <a:p>
            <a:pPr>
              <a:defRPr/>
            </a:pPr>
            <a:r>
              <a:rPr lang="en-US" sz="1865" dirty="0">
                <a:ea typeface="ＭＳ Ｐゴシック" charset="0"/>
              </a:rPr>
              <a:t>			     addOne.</a:t>
            </a:r>
            <a:r>
              <a:rPr lang="en-US" sz="1865" b="1" dirty="0">
                <a:ea typeface="ＭＳ Ｐゴシック" charset="0"/>
              </a:rPr>
              <a:t>compose</a:t>
            </a:r>
            <a:r>
              <a:rPr lang="en-US" sz="1865" dirty="0">
                <a:ea typeface="ＭＳ Ｐゴシック" charset="0"/>
              </a:rPr>
              <a:t>(multiplyByTwo);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/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System.</a:t>
            </a:r>
            <a:r>
              <a:rPr lang="en-US" sz="1865" i="1" dirty="0">
                <a:ea typeface="ＭＳ Ｐゴシック" charset="0"/>
              </a:rPr>
              <a:t>out</a:t>
            </a:r>
            <a:r>
              <a:rPr lang="en-US" sz="1865" dirty="0">
                <a:ea typeface="ＭＳ Ｐゴシック" charset="0"/>
              </a:rPr>
              <a:t>.println(andThenExample.apply(10));</a:t>
            </a:r>
            <a:br>
              <a:rPr lang="en-US" sz="1865" dirty="0">
                <a:ea typeface="ＭＳ Ｐゴシック" charset="0"/>
              </a:rPr>
            </a:br>
            <a:r>
              <a:rPr lang="en-US" sz="1865" dirty="0">
                <a:ea typeface="ＭＳ Ｐゴシック" charset="0"/>
              </a:rPr>
              <a:t>System.</a:t>
            </a:r>
            <a:r>
              <a:rPr lang="en-US" sz="1865" i="1" dirty="0">
                <a:ea typeface="ＭＳ Ｐゴシック" charset="0"/>
              </a:rPr>
              <a:t>out</a:t>
            </a:r>
            <a:r>
              <a:rPr lang="en-US" sz="1865" dirty="0">
                <a:ea typeface="ＭＳ Ｐゴシック" charset="0"/>
              </a:rPr>
              <a:t>.println(composeExample.apply(10));</a:t>
            </a:r>
            <a:endParaRPr lang="en-US" sz="1865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703189" y="5211903"/>
            <a:ext cx="2724355" cy="379335"/>
          </a:xfrm>
          <a:prstGeom prst="wedgeRectCallout">
            <a:avLst>
              <a:gd name="adj1" fmla="val -85987"/>
              <a:gd name="adj2" fmla="val -2099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Apply processing chain</a:t>
            </a:r>
          </a:p>
        </p:txBody>
      </p:sp>
    </p:spTree>
    <p:extLst>
      <p:ext uri="{BB962C8B-B14F-4D97-AF65-F5344CB8AC3E}">
        <p14:creationId xmlns:p14="http://schemas.microsoft.com/office/powerpoint/2010/main" xmlns="" val="13910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Composing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en-US" altLang="en-US" dirty="0"/>
              <a:t>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Earlier, we sorted orders by amount with the following code</a:t>
            </a:r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endParaRPr altLang="en-US" dirty="0"/>
          </a:p>
          <a:p>
            <a:r>
              <a:rPr altLang="en-US" dirty="0"/>
              <a:t>What if we wanted to sort the orders in decreasing amount?</a:t>
            </a:r>
          </a:p>
          <a:p>
            <a:pPr lvl="1"/>
            <a:r>
              <a:rPr altLang="en-US" dirty="0"/>
              <a:t>The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alt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altLang="en-US" dirty="0"/>
              <a:t>interface provides a default method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reversed()</a:t>
            </a:r>
          </a:p>
          <a:p>
            <a:endParaRPr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18216" y="1765301"/>
            <a:ext cx="8155570" cy="66633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List&lt;Order&gt; orders = …</a:t>
            </a:r>
          </a:p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Collections.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(orders, 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comparing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(Order::getAmount));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3700645" y="2902620"/>
            <a:ext cx="3124641" cy="379335"/>
          </a:xfrm>
          <a:prstGeom prst="wedgeRectCallout">
            <a:avLst>
              <a:gd name="adj1" fmla="val 37913"/>
              <a:gd name="adj2" fmla="val -180643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Generates </a:t>
            </a:r>
            <a:r>
              <a:rPr lang="en-US" sz="1865" dirty="0">
                <a:solidFill>
                  <a:schemeClr val="tx1"/>
                </a:solidFill>
                <a:latin typeface="Courier New"/>
                <a:ea typeface="ＭＳ Ｐゴシック" charset="0"/>
                <a:cs typeface="Courier New"/>
              </a:rPr>
              <a:t>Comparator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8515233" y="2977772"/>
            <a:ext cx="2207156" cy="379335"/>
          </a:xfrm>
          <a:prstGeom prst="wedgeRectCallout">
            <a:avLst>
              <a:gd name="adj1" fmla="val -40323"/>
              <a:gd name="adj2" fmla="val -19882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Method reference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430720" y="5124676"/>
            <a:ext cx="7330563" cy="953338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List&lt;Order&gt; orders = …</a:t>
            </a:r>
          </a:p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Collections.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(orders, </a:t>
            </a:r>
          </a:p>
          <a:p>
            <a:pPr eaLnBrk="1" hangingPunct="1">
              <a:defRPr/>
            </a:pP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	comparing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(Order::getAmount).</a:t>
            </a:r>
            <a:r>
              <a:rPr lang="en-US" altLang="en-US" sz="1865" b="1" dirty="0">
                <a:solidFill>
                  <a:schemeClr val="tx1"/>
                </a:solidFill>
                <a:latin typeface="Courier New" panose="02070309020205020404" pitchFamily="49" charset="0"/>
              </a:rPr>
              <a:t>reversed()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8478582" y="4597442"/>
            <a:ext cx="2565401" cy="379335"/>
          </a:xfrm>
          <a:prstGeom prst="wedgeRectCallout">
            <a:avLst>
              <a:gd name="adj1" fmla="val -54642"/>
              <a:gd name="adj2" fmla="val 23626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Reverses sort order</a:t>
            </a:r>
          </a:p>
        </p:txBody>
      </p:sp>
    </p:spTree>
    <p:extLst>
      <p:ext uri="{BB962C8B-B14F-4D97-AF65-F5344CB8AC3E}">
        <p14:creationId xmlns:p14="http://schemas.microsoft.com/office/powerpoint/2010/main" xmlns="" val="78200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Chaining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en-US" altLang="en-US" dirty="0"/>
              <a:t>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Assume we sort orders by amount, but we get two orders of the same amount?</a:t>
            </a:r>
          </a:p>
          <a:p>
            <a:pPr lvl="1"/>
            <a:r>
              <a:rPr altLang="en-US" dirty="0"/>
              <a:t>In this case, we want the orders to be further sorted by side (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SELL</a:t>
            </a:r>
            <a:r>
              <a:rPr altLang="en-US" dirty="0"/>
              <a:t> or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BUY</a:t>
            </a:r>
            <a:r>
              <a:rPr altLang="en-US" dirty="0"/>
              <a:t>)</a:t>
            </a:r>
          </a:p>
          <a:p>
            <a:r>
              <a:rPr altLang="en-US" dirty="0"/>
              <a:t>The </a:t>
            </a:r>
            <a:r>
              <a:rPr lang="en-US" altLang="en-US" dirty="0"/>
              <a:t>c</a:t>
            </a:r>
            <a:r>
              <a:rPr altLang="en-US" dirty="0"/>
              <a:t>omparator provides a default method </a:t>
            </a:r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thenComparing()</a:t>
            </a:r>
            <a:r>
              <a:rPr alt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altLang="en-US" dirty="0"/>
              <a:t>that allows chaining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42545" y="3512562"/>
            <a:ext cx="7072346" cy="1240340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List&lt;Order&gt; orders = …</a:t>
            </a:r>
          </a:p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Collections.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sort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(orders,</a:t>
            </a:r>
          </a:p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	 </a:t>
            </a:r>
            <a:r>
              <a:rPr lang="en-US" altLang="en-US" sz="1865" i="1" dirty="0">
                <a:solidFill>
                  <a:schemeClr val="tx1"/>
                </a:solidFill>
                <a:latin typeface="Courier New" panose="02070309020205020404" pitchFamily="49" charset="0"/>
              </a:rPr>
              <a:t>comparing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(Order::getAmount).</a:t>
            </a:r>
          </a:p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65" b="1" dirty="0">
                <a:solidFill>
                  <a:schemeClr val="tx1"/>
                </a:solidFill>
                <a:latin typeface="Courier New" panose="02070309020205020404" pitchFamily="49" charset="0"/>
              </a:rPr>
              <a:t>thenComparing(Order::getSide)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7274293" y="5365881"/>
            <a:ext cx="2565401" cy="379335"/>
          </a:xfrm>
          <a:prstGeom prst="wedgeRectCallout">
            <a:avLst>
              <a:gd name="adj1" fmla="val -68398"/>
              <a:gd name="adj2" fmla="val -1973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n-lt"/>
                <a:ea typeface="ＭＳ Ｐゴシック" charset="0"/>
                <a:cs typeface="Courier New"/>
              </a:rPr>
              <a:t>Chain comparator</a:t>
            </a:r>
          </a:p>
        </p:txBody>
      </p:sp>
    </p:spTree>
    <p:extLst>
      <p:ext uri="{BB962C8B-B14F-4D97-AF65-F5344CB8AC3E}">
        <p14:creationId xmlns:p14="http://schemas.microsoft.com/office/powerpoint/2010/main" xmlns="" val="31226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Further Functional Interfaces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There are a number of other functional interfaces available</a:t>
            </a:r>
          </a:p>
          <a:p>
            <a:pPr lvl="1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UnaryOperator&lt;T&gt;</a:t>
            </a:r>
          </a:p>
          <a:p>
            <a:pPr lvl="1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BinaryOperator&lt;T&gt;</a:t>
            </a:r>
          </a:p>
          <a:p>
            <a:pPr lvl="1"/>
            <a:r>
              <a:rPr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Supplier&lt;T&gt;</a:t>
            </a:r>
          </a:p>
          <a:p>
            <a:pPr lvl="1"/>
            <a:r>
              <a:rPr altLang="en-US" dirty="0"/>
              <a:t>Many more</a:t>
            </a:r>
          </a:p>
          <a:p>
            <a:r>
              <a:rPr altLang="en-US" dirty="0"/>
              <a:t>We will see some more later in the course</a:t>
            </a:r>
          </a:p>
        </p:txBody>
      </p:sp>
    </p:spTree>
    <p:extLst>
      <p:ext uri="{BB962C8B-B14F-4D97-AF65-F5344CB8AC3E}">
        <p14:creationId xmlns:p14="http://schemas.microsoft.com/office/powerpoint/2010/main" xmlns="" val="27560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Exercise </a:t>
            </a:r>
            <a:r>
              <a:rPr lang="en-US" altLang="en-US" dirty="0" smtClean="0"/>
              <a:t>1.2</a:t>
            </a:r>
            <a:r>
              <a:rPr lang="en-US" altLang="en-US" dirty="0"/>
              <a:t>: Working with Functional Interfaces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200" dirty="0"/>
              <a:t>Create a calculator </a:t>
            </a:r>
            <a:r>
              <a:rPr lang="en-US" sz="1200" dirty="0" smtClean="0"/>
              <a:t>to perform: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1) Arithmetic operation 2) Scientific operation 3) Trigonometric   operation with individual operations separately or combined with binary operation or multiple operation at a stretch (which is mutation state). A console input has to be taken until return key is pressed. Once the return key is pressed the equation has to be evaluated with error handling.</a:t>
            </a:r>
          </a:p>
          <a:p>
            <a:pPr>
              <a:buNone/>
            </a:pPr>
            <a:r>
              <a:rPr lang="en-US" sz="1200" dirty="0"/>
              <a:t>Evaluate the equation from left to right (no priority to be taken at this stage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Hint: Step </a:t>
            </a:r>
            <a:r>
              <a:rPr lang="en-US" sz="1200" dirty="0"/>
              <a:t>1: create new java project 2</a:t>
            </a:r>
            <a:r>
              <a:rPr lang="en-US" sz="1200" dirty="0" smtClean="0"/>
              <a:t>.</a:t>
            </a:r>
          </a:p>
          <a:p>
            <a:pPr>
              <a:buNone/>
            </a:pPr>
            <a:r>
              <a:rPr lang="en-US" sz="1200" dirty="0" smtClean="0"/>
              <a:t>        Step 2: </a:t>
            </a:r>
            <a:r>
              <a:rPr lang="en-US" sz="1200" dirty="0"/>
              <a:t>create </a:t>
            </a:r>
            <a:r>
              <a:rPr lang="en-US" sz="1200" dirty="0" smtClean="0"/>
              <a:t>functional interface Arithmetic.</a:t>
            </a:r>
          </a:p>
          <a:p>
            <a:pPr>
              <a:buNone/>
            </a:pPr>
            <a:r>
              <a:rPr lang="en-US" sz="1200" dirty="0" smtClean="0"/>
              <a:t>        Step 3</a:t>
            </a:r>
            <a:r>
              <a:rPr lang="en-US" sz="1200" dirty="0"/>
              <a:t>: create </a:t>
            </a:r>
            <a:r>
              <a:rPr lang="en-US" sz="1200" dirty="0" err="1"/>
              <a:t>Enum</a:t>
            </a:r>
            <a:r>
              <a:rPr lang="en-US" sz="1200" dirty="0"/>
              <a:t> </a:t>
            </a:r>
            <a:r>
              <a:rPr lang="en-US" sz="1200" dirty="0" err="1"/>
              <a:t>ScintificOp</a:t>
            </a:r>
            <a:r>
              <a:rPr lang="en-US" sz="1200" dirty="0"/>
              <a:t> which has constant abs, </a:t>
            </a:r>
            <a:r>
              <a:rPr lang="en-US" sz="1200" dirty="0" err="1"/>
              <a:t>sqrt</a:t>
            </a:r>
            <a:endParaRPr lang="en-US" sz="1200" dirty="0"/>
          </a:p>
          <a:p>
            <a:pPr>
              <a:buNone/>
            </a:pPr>
            <a:r>
              <a:rPr lang="en-US" sz="1200" dirty="0"/>
              <a:t>        </a:t>
            </a:r>
            <a:r>
              <a:rPr lang="en-US" sz="1200" dirty="0" smtClean="0"/>
              <a:t>Step 4: create </a:t>
            </a:r>
            <a:r>
              <a:rPr lang="en-US" sz="1200" dirty="0" err="1"/>
              <a:t>Enum</a:t>
            </a:r>
            <a:r>
              <a:rPr lang="en-US" sz="1200" dirty="0"/>
              <a:t> </a:t>
            </a:r>
            <a:r>
              <a:rPr lang="en-US" sz="1200" dirty="0" err="1"/>
              <a:t>TrignometircOp</a:t>
            </a:r>
            <a:r>
              <a:rPr lang="en-US" sz="1200" dirty="0"/>
              <a:t> which has constants sin, tan, </a:t>
            </a:r>
            <a:r>
              <a:rPr lang="en-US" sz="1200" dirty="0" err="1"/>
              <a:t>cos</a:t>
            </a:r>
            <a:r>
              <a:rPr lang="en-US" sz="1200" dirty="0"/>
              <a:t>, sec. </a:t>
            </a:r>
          </a:p>
          <a:p>
            <a:pPr>
              <a:buNone/>
            </a:pPr>
            <a:r>
              <a:rPr lang="en-US" sz="1200" dirty="0" smtClean="0"/>
              <a:t>        Step 5: create </a:t>
            </a:r>
            <a:r>
              <a:rPr lang="en-US" sz="1200" dirty="0"/>
              <a:t>the class Add, Sub, </a:t>
            </a:r>
            <a:r>
              <a:rPr lang="en-US" sz="1200" dirty="0" err="1"/>
              <a:t>Mul</a:t>
            </a:r>
            <a:r>
              <a:rPr lang="en-US" sz="1200" dirty="0"/>
              <a:t>, Div and Percent which over rides the method of </a:t>
            </a:r>
            <a:r>
              <a:rPr lang="en-US" sz="1200" dirty="0" smtClean="0"/>
              <a:t>Arithmetic.</a:t>
            </a:r>
          </a:p>
          <a:p>
            <a:pPr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Step 6: </a:t>
            </a:r>
            <a:r>
              <a:rPr lang="en-US" sz="1200" dirty="0"/>
              <a:t>create </a:t>
            </a:r>
            <a:r>
              <a:rPr lang="en-US" sz="1200" dirty="0" err="1"/>
              <a:t>Expression_evaluator</a:t>
            </a:r>
            <a:r>
              <a:rPr lang="en-US" sz="1200" dirty="0"/>
              <a:t> Class to evaluate </a:t>
            </a:r>
            <a:r>
              <a:rPr lang="en-US" sz="1200" dirty="0" err="1"/>
              <a:t>Airthmetic</a:t>
            </a:r>
            <a:r>
              <a:rPr lang="en-US" sz="1200" dirty="0"/>
              <a:t>, trigonometric and scientific operation </a:t>
            </a:r>
            <a:r>
              <a:rPr lang="en-US" sz="1200" dirty="0" smtClean="0"/>
              <a:t>it </a:t>
            </a:r>
            <a:r>
              <a:rPr lang="en-US" sz="1200" dirty="0"/>
              <a:t>should evaluate the expression of kind "10 + </a:t>
            </a:r>
            <a:r>
              <a:rPr lang="en-US" sz="1200" dirty="0" err="1"/>
              <a:t>sqrt</a:t>
            </a:r>
            <a:r>
              <a:rPr lang="en-US" sz="1200" dirty="0"/>
              <a:t>(4) + sin(90)". ( of any combination and any length from left to right</a:t>
            </a:r>
            <a:r>
              <a:rPr lang="en-US" sz="1200" dirty="0" smtClean="0"/>
              <a:t>). </a:t>
            </a:r>
          </a:p>
          <a:p>
            <a:pPr>
              <a:buNone/>
            </a:pPr>
            <a:r>
              <a:rPr lang="en-US" sz="1200" dirty="0" smtClean="0"/>
              <a:t>        Step 7:   </a:t>
            </a:r>
            <a:r>
              <a:rPr lang="en-US" sz="1200" dirty="0"/>
              <a:t>Add Date evaluator class to evaluate date as below using functional programming .</a:t>
            </a:r>
          </a:p>
          <a:p>
            <a:pPr lvl="4">
              <a:buNone/>
            </a:pPr>
            <a:r>
              <a:rPr lang="en-US" sz="1200" dirty="0" smtClean="0"/>
              <a:t>Add (date, integer ) : number of day is added to date to give new date</a:t>
            </a:r>
          </a:p>
          <a:p>
            <a:pPr lvl="4">
              <a:buNone/>
            </a:pPr>
            <a:r>
              <a:rPr lang="en-US" sz="1200" dirty="0" smtClean="0"/>
              <a:t>Add (date, date): two dates are to give new date</a:t>
            </a:r>
          </a:p>
          <a:p>
            <a:pPr lvl="4">
              <a:buNone/>
            </a:pPr>
            <a:r>
              <a:rPr lang="en-US" sz="1200" dirty="0" smtClean="0"/>
              <a:t>Sub(date, integer) number of days are subtracted from existing date to give new date</a:t>
            </a:r>
          </a:p>
          <a:p>
            <a:pPr lvl="4">
              <a:buNone/>
            </a:pPr>
            <a:r>
              <a:rPr lang="en-US" sz="1200" dirty="0" smtClean="0"/>
              <a:t>Sub(date, date) two date are subtracted to give number of day in difference(integer value as output)</a:t>
            </a:r>
          </a:p>
          <a:p>
            <a:pPr>
              <a:buNone/>
            </a:pPr>
            <a:r>
              <a:rPr lang="en-US" sz="1200" dirty="0" smtClean="0"/>
              <a:t>         Step 8   </a:t>
            </a:r>
            <a:r>
              <a:rPr lang="en-US" sz="1200" dirty="0"/>
              <a:t>Now you should have </a:t>
            </a:r>
            <a:r>
              <a:rPr lang="en-US" sz="1200" dirty="0" err="1"/>
              <a:t>Date_Evaluator</a:t>
            </a:r>
            <a:r>
              <a:rPr lang="en-US" sz="1200" dirty="0"/>
              <a:t> class to evaluate the date and </a:t>
            </a:r>
            <a:r>
              <a:rPr lang="en-US" sz="1200" dirty="0" err="1"/>
              <a:t>Expression_Evaluator</a:t>
            </a:r>
            <a:r>
              <a:rPr lang="en-US" sz="1200" dirty="0"/>
              <a:t> to evaluate Arithmetic expressions, scientific expression and trigonometric expression.</a:t>
            </a:r>
            <a:r>
              <a:rPr lang="en-US" sz="1200" dirty="0" smtClean="0"/>
              <a:t>       </a:t>
            </a:r>
          </a:p>
          <a:p>
            <a:pPr>
              <a:buNone/>
            </a:pPr>
            <a:r>
              <a:rPr lang="en-US" sz="1200" dirty="0" smtClean="0"/>
              <a:t>          Step 9: </a:t>
            </a:r>
            <a:r>
              <a:rPr lang="en-US" sz="1200" dirty="0"/>
              <a:t>create main class to evaluate the expression given.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  <a:p>
            <a:pPr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9570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99553" y="177850"/>
            <a:ext cx="10184435" cy="822621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21479EF9-9906-4D00-9A0C-AE95AFFD2B24}"/>
              </a:ext>
            </a:extLst>
          </p:cNvPr>
          <p:cNvGraphicFramePr>
            <a:graphicFrameLocks noGrp="1"/>
          </p:cNvGraphicFramePr>
          <p:nvPr/>
        </p:nvGraphicFramePr>
        <p:xfrm>
          <a:off x="3842567" y="1561183"/>
          <a:ext cx="4506867" cy="292337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06867">
                  <a:extLst>
                    <a:ext uri="{9D8B030D-6E8A-4147-A177-3AD203B41FA5}">
                      <a16:colId xmlns:a16="http://schemas.microsoft.com/office/drawing/2014/main" xmlns="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Default Methods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Lambda Expressions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Method References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Functional Interfaces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038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Summary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 introduced:</a:t>
            </a:r>
          </a:p>
          <a:p>
            <a:r>
              <a:rPr lang="en-US" dirty="0"/>
              <a:t>Default methods in interfaces</a:t>
            </a:r>
          </a:p>
          <a:p>
            <a:r>
              <a:rPr lang="en-US" dirty="0"/>
              <a:t>Lambda expressions</a:t>
            </a:r>
          </a:p>
          <a:p>
            <a:r>
              <a:rPr lang="en-US" dirty="0"/>
              <a:t>Method references</a:t>
            </a:r>
          </a:p>
          <a:p>
            <a:r>
              <a:rPr lang="en-US" dirty="0"/>
              <a:t>Functional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429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Concepts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17EB01AB-D058-442A-94DE-3BEA60F20837}"/>
              </a:ext>
            </a:extLst>
          </p:cNvPr>
          <p:cNvGraphicFramePr>
            <a:graphicFrameLocks noGrp="1"/>
          </p:cNvGraphicFramePr>
          <p:nvPr/>
        </p:nvGraphicFramePr>
        <p:xfrm>
          <a:off x="3842567" y="1561183"/>
          <a:ext cx="4506867" cy="292337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506867">
                  <a:extLst>
                    <a:ext uri="{9D8B030D-6E8A-4147-A177-3AD203B41FA5}">
                      <a16:colId xmlns:a16="http://schemas.microsoft.com/office/drawing/2014/main" xmlns="" val="1695728431"/>
                    </a:ext>
                  </a:extLst>
                </a:gridCol>
              </a:tblGrid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Methods</a:t>
                      </a:r>
                    </a:p>
                  </a:txBody>
                  <a:tcPr marL="121807" marR="121807" marT="60904" marB="60904"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0709877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Lambda Expressions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67118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Method References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4402624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Functional Interfaces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4114360"/>
                  </a:ext>
                </a:extLst>
              </a:tr>
              <a:tr h="58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marL="121807" marR="121807" marT="60904" marB="60904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819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New Features in Java 8+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altLang="en-US" dirty="0"/>
              <a:t>Major new features added to Java include:</a:t>
            </a:r>
          </a:p>
          <a:p>
            <a:pPr lvl="1" eaLnBrk="1" hangingPunct="1"/>
            <a:r>
              <a:rPr altLang="en-US" dirty="0"/>
              <a:t>Lambda expressions and functional interfaces </a:t>
            </a:r>
          </a:p>
          <a:p>
            <a:pPr lvl="1" eaLnBrk="1" hangingPunct="1"/>
            <a:r>
              <a:rPr altLang="en-US" dirty="0"/>
              <a:t>Stream API for bulk data operations</a:t>
            </a:r>
          </a:p>
          <a:p>
            <a:pPr lvl="1" eaLnBrk="1" hangingPunct="1"/>
            <a:r>
              <a:rPr altLang="en-US" dirty="0"/>
              <a:t>Time API</a:t>
            </a:r>
          </a:p>
          <a:p>
            <a:pPr lvl="1" eaLnBrk="1" hangingPunct="1"/>
            <a:r>
              <a:rPr altLang="en-US" dirty="0"/>
              <a:t>Default and static methods in interfaces</a:t>
            </a:r>
          </a:p>
          <a:p>
            <a:pPr lvl="1" eaLnBrk="1" hangingPunct="1"/>
            <a:r>
              <a:rPr altLang="en-US" dirty="0"/>
              <a:t>Improvements to collection API</a:t>
            </a:r>
          </a:p>
          <a:p>
            <a:pPr lvl="1" eaLnBrk="1" hangingPunct="1"/>
            <a:r>
              <a:rPr altLang="en-US" dirty="0"/>
              <a:t>Improvements to concurrency API</a:t>
            </a:r>
          </a:p>
          <a:p>
            <a:pPr lvl="1" eaLnBrk="1" hangingPunct="1"/>
            <a:r>
              <a:rPr altLang="en-US" dirty="0"/>
              <a:t>More</a:t>
            </a:r>
            <a:r>
              <a:rPr lang="en-US" altLang="en-US" dirty="0"/>
              <a:t>…</a:t>
            </a:r>
          </a:p>
          <a:p>
            <a:pPr eaLnBrk="1" hangingPunct="1"/>
            <a:r>
              <a:rPr lang="en-US" altLang="en-US" dirty="0"/>
              <a:t>This course primarily focuses on Lambda expressions and streams</a:t>
            </a:r>
          </a:p>
          <a:p>
            <a:pPr lvl="1" eaLnBrk="1" hangingPunct="1"/>
            <a:r>
              <a:rPr lang="en-US" altLang="en-US" dirty="0"/>
              <a:t>Other features are also covered such as the Date and Time library</a:t>
            </a:r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71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8 and Above Changes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altLang="en-US" dirty="0"/>
              <a:t>As well as major changes to the language, Java 8+ has introduced many smaller changes</a:t>
            </a:r>
          </a:p>
          <a:p>
            <a:r>
              <a:rPr altLang="en-US" dirty="0"/>
              <a:t>In particular, to the standard APIs</a:t>
            </a:r>
          </a:p>
          <a:p>
            <a:pPr lvl="1"/>
            <a:r>
              <a:rPr altLang="en-US" dirty="0"/>
              <a:t>For example, to the collection classes</a:t>
            </a:r>
          </a:p>
          <a:p>
            <a:pPr lvl="2"/>
            <a:r>
              <a:rPr altLang="en-US" dirty="0"/>
              <a:t>To make them easier to use</a:t>
            </a:r>
          </a:p>
          <a:p>
            <a:pPr lvl="2"/>
            <a:r>
              <a:rPr altLang="en-US" dirty="0"/>
              <a:t>To improve performance</a:t>
            </a:r>
          </a:p>
          <a:p>
            <a:r>
              <a:rPr altLang="en-US" dirty="0"/>
              <a:t>Many of the interfaces have been changed with extra methods added</a:t>
            </a:r>
          </a:p>
          <a:p>
            <a:pPr lvl="1"/>
            <a:r>
              <a:rPr altLang="en-US" dirty="0"/>
              <a:t>This could have broken existing code bases that use these interfaces</a:t>
            </a:r>
          </a:p>
          <a:p>
            <a:pPr lvl="2"/>
            <a:r>
              <a:rPr altLang="en-US" dirty="0"/>
              <a:t>Would have made the adoption of Java 8 challenging</a:t>
            </a:r>
          </a:p>
          <a:p>
            <a:r>
              <a:rPr altLang="en-US" dirty="0"/>
              <a:t>Java solved this problem by providing default methods to interfaces</a:t>
            </a:r>
          </a:p>
          <a:p>
            <a:pPr lvl="1"/>
            <a:r>
              <a:rPr altLang="en-US" dirty="0"/>
              <a:t>A new feature in Java 8</a:t>
            </a:r>
          </a:p>
          <a:p>
            <a:pPr lvl="2"/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99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Default Methods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/>
              <a:t>It is possible in Java to add concrete methods to a Java interface</a:t>
            </a:r>
          </a:p>
          <a:p>
            <a:pPr lvl="1"/>
            <a:r>
              <a:rPr altLang="en-US" dirty="0"/>
              <a:t>Known as default methods</a:t>
            </a:r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lvl="1"/>
            <a:endParaRPr lang="en-US" altLang="en-US" dirty="0"/>
          </a:p>
          <a:p>
            <a:r>
              <a:rPr altLang="en-US" dirty="0"/>
              <a:t>Interfaces can also have static methods defined in Java 8+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32262" y="2267995"/>
            <a:ext cx="7245097" cy="1527341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public interface Transferable {</a:t>
            </a:r>
            <a:b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65" b="1" dirty="0">
                <a:solidFill>
                  <a:schemeClr val="tx1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 void transfer(Broker targetExchange){</a:t>
            </a:r>
            <a:b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    …</a:t>
            </a:r>
            <a:b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1865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  <a:endParaRPr lang="en-US" altLang="en-US" sz="1865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806227" y="3427956"/>
            <a:ext cx="2462212" cy="666336"/>
          </a:xfrm>
          <a:prstGeom prst="wedgeRectCallout">
            <a:avLst>
              <a:gd name="adj1" fmla="val -113829"/>
              <a:gd name="adj2" fmla="val -13479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1865" dirty="0">
                <a:solidFill>
                  <a:schemeClr val="tx1"/>
                </a:solidFill>
                <a:latin typeface="+mj-lt"/>
                <a:ea typeface="ＭＳ Ｐゴシック" charset="0"/>
              </a:rPr>
              <a:t>Indicates default implementation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50399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Courier New"/>
                <a:ea typeface="ＭＳ Ｐゴシック" charset="0"/>
                <a:cs typeface="Courier New"/>
              </a:rPr>
              <a:t>Comparator</a:t>
            </a:r>
            <a:r>
              <a:rPr lang="en-US" b="0" dirty="0">
                <a:latin typeface="+mj-lt"/>
                <a:ea typeface="ＭＳ Ｐゴシック" charset="0"/>
                <a:cs typeface="Courier New"/>
              </a:rPr>
              <a:t> </a:t>
            </a:r>
            <a:r>
              <a:rPr lang="en-US" dirty="0">
                <a:latin typeface="+mn-lt"/>
                <a:ea typeface="ＭＳ Ｐゴシック" charset="0"/>
                <a:cs typeface="Courier New"/>
              </a:rPr>
              <a:t>Interface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Blip>
                <a:blip r:embed="rId3"/>
              </a:buBlip>
              <a:defRPr/>
            </a:pPr>
            <a:r>
              <a:rPr dirty="0">
                <a:latin typeface="Courier New" charset="0"/>
                <a:ea typeface="ＭＳ Ｐゴシック" charset="0"/>
                <a:cs typeface="Courier New" charset="0"/>
              </a:rPr>
              <a:t>Comparator</a:t>
            </a:r>
            <a:r>
              <a:rPr dirty="0">
                <a:latin typeface="+mn-lt"/>
                <a:ea typeface="ＭＳ Ｐゴシック" charset="0"/>
                <a:cs typeface="Courier New" charset="0"/>
              </a:rPr>
              <a:t> is an example of an </a:t>
            </a:r>
            <a:r>
              <a:rPr dirty="0">
                <a:latin typeface="Tahoma" charset="0"/>
                <a:ea typeface="ＭＳ Ｐゴシック" charset="0"/>
                <a:cs typeface="Tahoma" charset="0"/>
              </a:rPr>
              <a:t>interface that has been extended in Java 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Tahoma" charset="0"/>
                <a:ea typeface="Tahoma" charset="0"/>
                <a:cs typeface="Tahoma" charset="0"/>
              </a:rPr>
              <a:t>Many static methods added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Tahoma" charset="0"/>
                <a:ea typeface="Tahoma" charset="0"/>
                <a:cs typeface="Tahoma" charset="0"/>
              </a:rPr>
              <a:t>Many default methods added</a:t>
            </a:r>
          </a:p>
          <a:p>
            <a:pPr>
              <a:buFont typeface="Arial" charset="0"/>
              <a:buBlip>
                <a:blip r:embed="rId3"/>
              </a:buBlip>
              <a:defRPr/>
            </a:pPr>
            <a:r>
              <a:rPr dirty="0">
                <a:latin typeface="Tahoma" charset="0"/>
                <a:ea typeface="ＭＳ Ｐゴシック" charset="0"/>
                <a:cs typeface="Tahoma" charset="0"/>
              </a:rPr>
              <a:t>Provide solutions for simple tasks such as </a:t>
            </a:r>
          </a:p>
          <a:p>
            <a:pPr lvl="1">
              <a:buFont typeface="Arial" charset="0"/>
              <a:buChar char="–"/>
              <a:defRPr/>
            </a:pPr>
            <a:r>
              <a:rPr dirty="0">
                <a:latin typeface="Tahoma" charset="0"/>
                <a:ea typeface="Tahoma" charset="0"/>
                <a:cs typeface="Tahoma" charset="0"/>
              </a:rPr>
              <a:t>Sorting in reverse order</a:t>
            </a:r>
          </a:p>
          <a:p>
            <a:pPr lvl="2">
              <a:buFont typeface="Wingdings" charset="0"/>
              <a:buBlip>
                <a:blip r:embed="rId4"/>
              </a:buBlip>
              <a:defRPr/>
            </a:pPr>
            <a:r>
              <a:rPr dirty="0">
                <a:latin typeface="Tahoma" charset="0"/>
                <a:ea typeface="Tahoma" charset="0"/>
                <a:cs typeface="Tahoma" charset="0"/>
              </a:rPr>
              <a:t>No need to write separate comparators now!</a:t>
            </a:r>
          </a:p>
          <a:p>
            <a:pPr>
              <a:buFont typeface="Arial" charset="0"/>
              <a:buBlip>
                <a:blip r:embed="rId3"/>
              </a:buBlip>
              <a:defRPr/>
            </a:pPr>
            <a:r>
              <a:rPr dirty="0">
                <a:latin typeface="Tahoma" charset="0"/>
                <a:ea typeface="ＭＳ Ｐゴシック" charset="0"/>
                <a:cs typeface="Tahoma" charset="0"/>
              </a:rPr>
              <a:t>We will see these methods in use in the next few sections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1146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5730</TotalTime>
  <Words>2374</Words>
  <Application>Microsoft Office PowerPoint</Application>
  <PresentationFormat>Custom</PresentationFormat>
  <Paragraphs>474</Paragraphs>
  <Slides>47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Welcome!  Advanced Java</vt:lpstr>
      <vt:lpstr>Course Objectives</vt:lpstr>
      <vt:lpstr>Chapter 3: Lambda Expressions  and Functional Interfaces</vt:lpstr>
      <vt:lpstr>Chapter Objectives</vt:lpstr>
      <vt:lpstr>Chapter Concepts</vt:lpstr>
      <vt:lpstr>New Features in Java 8+</vt:lpstr>
      <vt:lpstr>Java 8 and Above Changes</vt:lpstr>
      <vt:lpstr>Default Methods</vt:lpstr>
      <vt:lpstr>Comparator Interface</vt:lpstr>
      <vt:lpstr>Chapter Concepts</vt:lpstr>
      <vt:lpstr>Introducing Lambda Expressions</vt:lpstr>
      <vt:lpstr>Introducing Lambda Expressions (continued)</vt:lpstr>
      <vt:lpstr>Lambda Expression Solution</vt:lpstr>
      <vt:lpstr>Introducing Lambda Expressions</vt:lpstr>
      <vt:lpstr>Another Lambda Expression Example</vt:lpstr>
      <vt:lpstr>Internal Iteration</vt:lpstr>
      <vt:lpstr>Internal Iteration (continued)</vt:lpstr>
      <vt:lpstr>Lambda Expression Syntax</vt:lpstr>
      <vt:lpstr>Lambda Expression Syntax (continued)</vt:lpstr>
      <vt:lpstr>Multiple Line Lambda Expressions</vt:lpstr>
      <vt:lpstr>Exercise 1.1: Working with Lambda Expressions</vt:lpstr>
      <vt:lpstr>Chapter Concepts</vt:lpstr>
      <vt:lpstr>Domain Classes</vt:lpstr>
      <vt:lpstr>Domain Classes (continued)</vt:lpstr>
      <vt:lpstr>Introducing Method References</vt:lpstr>
      <vt:lpstr>Method References</vt:lpstr>
      <vt:lpstr>Types of Method References</vt:lpstr>
      <vt:lpstr>Chapter Concepts</vt:lpstr>
      <vt:lpstr>Functional Interfaces</vt:lpstr>
      <vt:lpstr>Defining Functional Interfaces</vt:lpstr>
      <vt:lpstr>Built-In Functional Interfaces</vt:lpstr>
      <vt:lpstr>Introducing Predicates</vt:lpstr>
      <vt:lpstr>Introducing Predicates (continued)</vt:lpstr>
      <vt:lpstr>Using Predicate</vt:lpstr>
      <vt:lpstr>The Consumer Functional Interface</vt:lpstr>
      <vt:lpstr>Consumer Example</vt:lpstr>
      <vt:lpstr>Further Simplifying the Consumer Example</vt:lpstr>
      <vt:lpstr>The Function Functional Interface</vt:lpstr>
      <vt:lpstr> Function Example</vt:lpstr>
      <vt:lpstr>Composing Functions</vt:lpstr>
      <vt:lpstr>Composing Function Example</vt:lpstr>
      <vt:lpstr>Composing Comparators</vt:lpstr>
      <vt:lpstr>Chaining Comparators</vt:lpstr>
      <vt:lpstr>Further Functional Interfaces</vt:lpstr>
      <vt:lpstr>Exercise 1.2: Working with Functional Interfaces</vt:lpstr>
      <vt:lpstr>Chapter Concepts</vt:lpstr>
      <vt:lpstr>Chapter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admi</cp:lastModifiedBy>
  <cp:revision>535</cp:revision>
  <dcterms:created xsi:type="dcterms:W3CDTF">2015-01-25T15:51:40Z</dcterms:created>
  <dcterms:modified xsi:type="dcterms:W3CDTF">2021-09-02T04:24:50Z</dcterms:modified>
</cp:coreProperties>
</file>