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2"/>
  </p:notesMasterIdLst>
  <p:sldIdLst>
    <p:sldId id="260" r:id="rId2"/>
    <p:sldId id="477" r:id="rId3"/>
    <p:sldId id="256" r:id="rId4"/>
    <p:sldId id="257" r:id="rId5"/>
    <p:sldId id="258" r:id="rId6"/>
    <p:sldId id="259" r:id="rId7"/>
    <p:sldId id="47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479" r:id="rId37"/>
    <p:sldId id="316" r:id="rId38"/>
    <p:sldId id="365" r:id="rId39"/>
    <p:sldId id="368" r:id="rId40"/>
    <p:sldId id="371" r:id="rId41"/>
    <p:sldId id="372" r:id="rId42"/>
    <p:sldId id="373" r:id="rId43"/>
    <p:sldId id="423" r:id="rId44"/>
    <p:sldId id="375" r:id="rId45"/>
    <p:sldId id="376" r:id="rId46"/>
    <p:sldId id="378" r:id="rId47"/>
    <p:sldId id="377" r:id="rId48"/>
    <p:sldId id="379" r:id="rId49"/>
    <p:sldId id="424" r:id="rId50"/>
    <p:sldId id="428" r:id="rId51"/>
    <p:sldId id="429" r:id="rId52"/>
    <p:sldId id="430" r:id="rId53"/>
    <p:sldId id="432" r:id="rId54"/>
    <p:sldId id="433" r:id="rId55"/>
    <p:sldId id="434" r:id="rId56"/>
    <p:sldId id="435" r:id="rId57"/>
    <p:sldId id="436" r:id="rId58"/>
    <p:sldId id="437" r:id="rId59"/>
    <p:sldId id="426" r:id="rId60"/>
    <p:sldId id="398" r:id="rId61"/>
    <p:sldId id="399" r:id="rId62"/>
    <p:sldId id="400" r:id="rId63"/>
    <p:sldId id="401" r:id="rId64"/>
    <p:sldId id="402" r:id="rId65"/>
    <p:sldId id="403" r:id="rId66"/>
    <p:sldId id="404" r:id="rId67"/>
    <p:sldId id="425" r:id="rId68"/>
    <p:sldId id="406" r:id="rId69"/>
    <p:sldId id="407" r:id="rId70"/>
    <p:sldId id="408" r:id="rId71"/>
    <p:sldId id="409" r:id="rId72"/>
    <p:sldId id="410" r:id="rId73"/>
    <p:sldId id="412" r:id="rId74"/>
    <p:sldId id="416" r:id="rId75"/>
    <p:sldId id="417" r:id="rId76"/>
    <p:sldId id="418" r:id="rId77"/>
    <p:sldId id="420" r:id="rId78"/>
    <p:sldId id="421" r:id="rId79"/>
    <p:sldId id="422" r:id="rId80"/>
    <p:sldId id="438" r:id="rId8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83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95340"/>
  </p:normalViewPr>
  <p:slideViewPr>
    <p:cSldViewPr snapToGrid="0">
      <p:cViewPr varScale="1">
        <p:scale>
          <a:sx n="82" d="100"/>
          <a:sy n="82" d="100"/>
        </p:scale>
        <p:origin x="883" y="67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027464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a027464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a027464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a027464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a027464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a027464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a027464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a027464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027464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a027464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027464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027464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a027464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a027464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a027464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a027464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a027464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a027464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a027464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a027464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850" rIns="91350" bIns="45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a027464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a027464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a0274641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a0274641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a02746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5" name="Google Shape;175;g5a02746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a0274641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a0274641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a0274641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a0274641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a0274641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a0274641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a0274641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a0274641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a0274641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a0274641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a0274641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a0274641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a027464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a027464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a0274641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a0274641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a0274641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a0274641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a02746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3" name="Google Shape;243;g5a027464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a027464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a027464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56" name="Google Shape;256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3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8925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401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892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8" tIns="47728" rIns="95458" bIns="47728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041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02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0" name="Google Shape;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40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032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892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8" tIns="47728" rIns="95458" bIns="47728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40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798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9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295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428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014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892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8" tIns="47728" rIns="95458" bIns="47728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750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01675"/>
            <a:ext cx="6235700" cy="3508375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Does not scale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38213" eaLnBrk="1" hangingPunct="1"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8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7" name="Google Shape;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640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01675"/>
            <a:ext cx="6235700" cy="3508375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The subclass method gets called.  However, the subclass’ fields have not been initialized</a:t>
            </a:r>
            <a:r>
              <a:rPr lang="en-US" baseline="0" dirty="0"/>
              <a:t> yet.</a:t>
            </a:r>
          </a:p>
          <a:p>
            <a:pPr eaLnBrk="1" hangingPunct="1"/>
            <a:r>
              <a:rPr lang="en-US" baseline="0" dirty="0"/>
              <a:t>This can cause problems.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38213" eaLnBrk="1" hangingPunct="1"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575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286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27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819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7156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300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820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892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8" tIns="47728" rIns="95458" bIns="47728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529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81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027464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027464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493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698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556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787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601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713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892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8" tIns="47728" rIns="95458" bIns="47728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033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766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497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You may get a question: but what about the core package? How will it call these classes?</a:t>
            </a:r>
          </a:p>
          <a:p>
            <a:pPr eaLnBrk="1" hangingPunct="1"/>
            <a:r>
              <a:rPr lang="en-US" dirty="0"/>
              <a:t>Answer: it won’t.  The core package consists of interfaces which are implemented by the private impl. package.</a:t>
            </a:r>
          </a:p>
        </p:txBody>
      </p:sp>
    </p:spTree>
    <p:extLst>
      <p:ext uri="{BB962C8B-B14F-4D97-AF65-F5344CB8AC3E}">
        <p14:creationId xmlns:p14="http://schemas.microsoft.com/office/powerpoint/2010/main" val="60867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a027464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a027464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Otherwise, client code that implements the interface will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38269956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Java.util.List should have had  getSize()</a:t>
            </a:r>
          </a:p>
        </p:txBody>
      </p:sp>
    </p:spTree>
    <p:extLst>
      <p:ext uri="{BB962C8B-B14F-4D97-AF65-F5344CB8AC3E}">
        <p14:creationId xmlns:p14="http://schemas.microsoft.com/office/powerpoint/2010/main" val="2308428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0206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31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18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472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Next slide: use adapter</a:t>
            </a:r>
          </a:p>
        </p:txBody>
      </p:sp>
    </p:spTree>
    <p:extLst>
      <p:ext uri="{BB962C8B-B14F-4D97-AF65-F5344CB8AC3E}">
        <p14:creationId xmlns:p14="http://schemas.microsoft.com/office/powerpoint/2010/main" val="83904723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4176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76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 am counting 50 minutes for this exercise overall.  30 min for them to do it, 20 min for you to have them present.</a:t>
            </a:r>
          </a:p>
          <a:p>
            <a:endParaRPr lang="en-US" baseline="0" dirty="0"/>
          </a:p>
          <a:p>
            <a:r>
              <a:rPr lang="en-US" baseline="0" dirty="0"/>
              <a:t>Possibilities:</a:t>
            </a:r>
          </a:p>
          <a:p>
            <a:endParaRPr lang="en-US" b="0" baseline="0" dirty="0"/>
          </a:p>
          <a:p>
            <a:r>
              <a:rPr lang="en-US" b="0" baseline="0" dirty="0"/>
              <a:t>Consider the system to calculate the cost of </a:t>
            </a:r>
            <a:r>
              <a:rPr lang="en-US" b="0" baseline="0" dirty="0" err="1"/>
              <a:t>invididual</a:t>
            </a:r>
            <a:r>
              <a:rPr lang="en-US" b="0" baseline="0" dirty="0"/>
              <a:t> expenses</a:t>
            </a:r>
          </a:p>
          <a:p>
            <a:endParaRPr lang="en-US" b="0" baseline="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0" dirty="0"/>
              <a:t>Template Method:  </a:t>
            </a:r>
            <a:r>
              <a:rPr lang="en-US" b="0" baseline="0" dirty="0"/>
              <a:t>Maximum allowable cost of a meal could be based on location, time of year and role of employee.   The time of year could be handled with template method (</a:t>
            </a:r>
            <a:r>
              <a:rPr lang="en-US" b="0" baseline="0" dirty="0" err="1"/>
              <a:t>OffSeason</a:t>
            </a:r>
            <a:r>
              <a:rPr lang="en-US" b="0" baseline="0" dirty="0"/>
              <a:t> vs. </a:t>
            </a:r>
            <a:r>
              <a:rPr lang="en-US" b="0" baseline="0" dirty="0" err="1"/>
              <a:t>InSeason</a:t>
            </a:r>
            <a:r>
              <a:rPr lang="en-US" b="0" baseline="0" dirty="0"/>
              <a:t>)</a:t>
            </a:r>
            <a:endParaRPr lang="en-US" b="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Strategy:   </a:t>
            </a:r>
            <a:r>
              <a:rPr lang="en-US" b="0" baseline="0" dirty="0"/>
              <a:t>Maximum allowable cost of a meal could be based on location, time of year and role of employee.   The role of employee and location could be handled via Strategy.  Pass in a Location and Employee object and call methods on them.</a:t>
            </a:r>
            <a:endParaRPr lang="en-US" b="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Factory:  Use to create</a:t>
            </a:r>
            <a:r>
              <a:rPr lang="en-US" baseline="0" dirty="0"/>
              <a:t> different types of expense reports.   </a:t>
            </a:r>
            <a:r>
              <a:rPr lang="en-US" baseline="0" dirty="0" err="1"/>
              <a:t>MeetingExpense</a:t>
            </a:r>
            <a:r>
              <a:rPr lang="en-US" baseline="0" dirty="0"/>
              <a:t> (cost of conducting a meeting such as rent, provided meals, etc.), </a:t>
            </a:r>
            <a:r>
              <a:rPr lang="en-US" baseline="0" dirty="0" err="1"/>
              <a:t>TravelExpense</a:t>
            </a:r>
            <a:r>
              <a:rPr lang="en-US" baseline="0" dirty="0"/>
              <a:t> (for employee travel),  etc.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Composite:    You could think of </a:t>
            </a:r>
            <a:r>
              <a:rPr lang="en-US" dirty="0" err="1"/>
              <a:t>TravelExpense</a:t>
            </a:r>
            <a:r>
              <a:rPr lang="en-US" dirty="0"/>
              <a:t> consisting of a composite of </a:t>
            </a:r>
            <a:r>
              <a:rPr lang="en-US" dirty="0" err="1"/>
              <a:t>TravelExpense</a:t>
            </a:r>
            <a:r>
              <a:rPr lang="en-US" dirty="0"/>
              <a:t>  (i.e. one trip</a:t>
            </a:r>
            <a:r>
              <a:rPr lang="en-US" baseline="0" dirty="0"/>
              <a:t> could consist of a taxi ride followed by an airplane ride followed by a train ride)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Façade:  could hide away complexities</a:t>
            </a:r>
            <a:r>
              <a:rPr lang="en-US" baseline="0" dirty="0"/>
              <a:t> of accounting system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Adapter:  could be used to interface</a:t>
            </a:r>
            <a:r>
              <a:rPr lang="en-US" baseline="0" dirty="0"/>
              <a:t> with</a:t>
            </a:r>
            <a:r>
              <a:rPr lang="en-US" dirty="0"/>
              <a:t> currency</a:t>
            </a:r>
            <a:r>
              <a:rPr lang="en-US" baseline="0" dirty="0"/>
              <a:t> conversion system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a027464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a027464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027464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027464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ut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0" y="1585913"/>
            <a:ext cx="7029451" cy="4514850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2000" b="0"/>
            </a:lvl1pPr>
            <a:lvl2pPr marL="274320" indent="0">
              <a:buNone/>
              <a:defRPr/>
            </a:lvl2pPr>
            <a:lvl3pPr marL="502920" indent="0">
              <a:buFont typeface="Arial" pitchFamily="34" charset="0"/>
              <a:buNone/>
              <a:defRPr/>
            </a:lvl3pPr>
            <a:lvl4pPr marL="685800" indent="0">
              <a:buNone/>
              <a:defRPr/>
            </a:lvl4pPr>
            <a:lvl5pPr marL="960120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74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2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11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62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59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82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76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39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7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:a16="http://schemas.microsoft.com/office/drawing/2014/main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97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78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410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25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63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56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50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06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213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:a16="http://schemas.microsoft.com/office/drawing/2014/main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79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1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305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968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53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63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550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391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489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788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419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788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063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212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40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558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547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Slide" type="secHead">
  <p:cSld name="Chapter 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0" y="755575"/>
            <a:ext cx="8106541" cy="14139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/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cap="smal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Chapter 1:</a:t>
            </a:r>
            <a:endParaRPr sz="3600" b="1" cap="small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cap="smal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Good Code Design</a:t>
            </a:r>
            <a:br>
              <a:rPr lang="en-US" sz="3600" b="1">
                <a:latin typeface="Verdana"/>
                <a:ea typeface="Verdana"/>
                <a:cs typeface="Verdana"/>
                <a:sym typeface="Verdana"/>
              </a:rPr>
            </a:br>
            <a:endParaRPr sz="3600" b="1" i="0" u="none" strike="noStrike" cap="small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944983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b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Java Intermediate</a:t>
            </a:r>
            <a:endParaRPr sz="2000" b="1" i="0" u="none" strike="noStrike" cap="none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4410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401233" y="214127"/>
            <a:ext cx="9336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Tahoma"/>
              <a:buChar char="●"/>
              <a:defRPr sz="2800" b="1">
                <a:latin typeface="Tahoma"/>
                <a:ea typeface="Tahoma"/>
                <a:cs typeface="Tahoma"/>
                <a:sym typeface="Tah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971551" y="1264024"/>
            <a:ext cx="103632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37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ucture Slide Layout">
  <p:cSld name="Structure Slide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401233" y="214127"/>
            <a:ext cx="9336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3656603" y="1586193"/>
            <a:ext cx="7656855" cy="410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marL="914400" lvl="1" indent="-228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6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98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83" y="669925"/>
            <a:ext cx="7923559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32341_logo_fina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83" y="669925"/>
            <a:ext cx="7923559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29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1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file:////Users/rohanrajore/Library/Containers/com.microsoft.Outlook/Data/Library/Caches/Signatures/signature_1874630819" TargetMode="Externa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0" r:link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  <p:sldLayoutId id="2147483739" r:id="rId35"/>
    <p:sldLayoutId id="2147483740" r:id="rId36"/>
    <p:sldLayoutId id="2147483741" r:id="rId37"/>
    <p:sldLayoutId id="2147483742" r:id="rId38"/>
    <p:sldLayoutId id="2147483743" r:id="rId39"/>
    <p:sldLayoutId id="2147483744" r:id="rId40"/>
    <p:sldLayoutId id="2147483745" r:id="rId41"/>
    <p:sldLayoutId id="2147483746" r:id="rId42"/>
    <p:sldLayoutId id="2147483747" r:id="rId43"/>
    <p:sldLayoutId id="2147483748" r:id="rId44"/>
    <p:sldLayoutId id="2147483749" r:id="rId45"/>
    <p:sldLayoutId id="2147483750" r:id="rId46"/>
    <p:sldLayoutId id="2147483751" r:id="rId47"/>
    <p:sldLayoutId id="2147483752" r:id="rId4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oleObject" Target="../embeddings/oleObject5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2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2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5" Type="http://schemas.openxmlformats.org/officeDocument/2006/relationships/image" Target="../media/image28.emf"/><Relationship Id="rId4" Type="http://schemas.openxmlformats.org/officeDocument/2006/relationships/oleObject" Target="../embeddings/oleObject6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image" Target="../media/image29.emf"/><Relationship Id="rId4" Type="http://schemas.openxmlformats.org/officeDocument/2006/relationships/oleObject" Target="../embeddings/oleObject7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oleObject" Target="../embeddings/oleObject8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Using Design Patterns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/>
              <a:t>Design patterns should only be used where there is a definite need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They by definition increase code complexity and they are often used inappropriately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i="1" dirty="0"/>
              <a:t>Never use a design pattern just because you know it</a:t>
            </a:r>
            <a:endParaRPr sz="1800" i="1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dirty="0"/>
              <a:t>Design patterns are language agnostic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They are often defined in UML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Implementation code is often complex and confusing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Some are not necessary in some languages and necessary in others</a:t>
            </a:r>
            <a:endParaRPr sz="1800" dirty="0"/>
          </a:p>
          <a:p>
            <a:pPr lvl="2">
              <a:lnSpc>
                <a:spcPct val="115000"/>
              </a:lnSpc>
            </a:pPr>
            <a:r>
              <a:rPr lang="en-US" sz="1800" dirty="0"/>
              <a:t>The Iterator pattern is part of the Java collections API</a:t>
            </a:r>
            <a:endParaRPr sz="18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dirty="0"/>
              <a:t>There are plenty of code examples online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A Problem?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Clients need to create objects of different flavors</a:t>
            </a:r>
            <a:endParaRPr/>
          </a:p>
          <a:p>
            <a:pPr lvl="1" indent="-342900">
              <a:lnSpc>
                <a:spcPct val="115000"/>
              </a:lnSpc>
              <a:buSzPts val="1800"/>
            </a:pPr>
            <a:r>
              <a:rPr lang="en-US"/>
              <a:t>What is wrong with this model from the client perspective?</a:t>
            </a:r>
            <a:endParaRPr/>
          </a:p>
          <a:p>
            <a:pPr lvl="1" indent="-342900">
              <a:lnSpc>
                <a:spcPct val="115000"/>
              </a:lnSpc>
              <a:buSzPts val="1800"/>
            </a:pPr>
            <a:r>
              <a:rPr lang="en-US"/>
              <a:t>Are any of the SOLID principles violated?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463" y="3774862"/>
            <a:ext cx="6218600" cy="2306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Factory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Delegate the responsibility for creation to a factory object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Is this a better approach? If so why?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387" y="2896482"/>
            <a:ext cx="5130950" cy="29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Factory Discussion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The factory is a very common pattern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Many APIs and frameworks use it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When is a factory a good solution?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A Problem?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Need to store objects in a tree structure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Nodes and branches need to be treated in a similar way</a:t>
            </a:r>
            <a:endParaRPr/>
          </a:p>
          <a:p>
            <a:pPr lvl="1" indent="-342900">
              <a:lnSpc>
                <a:spcPct val="115000"/>
              </a:lnSpc>
              <a:buSzPts val="1800"/>
            </a:pPr>
            <a:r>
              <a:rPr lang="en-US"/>
              <a:t>A file system has directory nodes which are a type of file</a:t>
            </a:r>
            <a:endParaRPr/>
          </a:p>
          <a:p>
            <a:pPr lvl="1" indent="-342900">
              <a:lnSpc>
                <a:spcPct val="115000"/>
              </a:lnSpc>
              <a:buSzPts val="1800"/>
            </a:pPr>
            <a:r>
              <a:rPr lang="en-US"/>
              <a:t>XML elements can be leaf nodes or contain other elements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Composite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A composite has leaves and branches implement the same interface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663" y="2426414"/>
            <a:ext cx="5860424" cy="26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Composite Discussion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When is a composite a good solution?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A Problem?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Need to deal with the absence of an object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Null references are problematic—why?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Which SOLID principles are involved?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Some modern languages do not support null values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Null Object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Provide an implementation of an interface which does nothing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Provide a static instance of a class which does nothing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Is this a useful pattern?</a:t>
            </a:r>
            <a:endParaRPr/>
          </a:p>
        </p:txBody>
      </p:sp>
      <p:pic>
        <p:nvPicPr>
          <p:cNvPr id="146" name="Google Shape;146;p25" descr="nul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599" y="3919486"/>
            <a:ext cx="4791050" cy="20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A Problem?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Objects need to be informed when other objects change state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An object may need to inform several objects that its state has changed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Which SOLID principles are involved?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F43E03-FB80-624C-92C6-46AD8E85A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/>
              <a:t>After successfully completing this course, you will be able to:</a:t>
            </a:r>
          </a:p>
          <a:p>
            <a:pPr lvl="1"/>
            <a:r>
              <a:rPr lang="en-US" dirty="0"/>
              <a:t>Develop object-oriented applications in Java using best coding practices</a:t>
            </a:r>
          </a:p>
          <a:p>
            <a:pPr lvl="1"/>
            <a:r>
              <a:rPr lang="en-US" dirty="0"/>
              <a:t>Implement classes with fields, constructors, and methods</a:t>
            </a:r>
          </a:p>
          <a:p>
            <a:pPr lvl="1"/>
            <a:r>
              <a:rPr lang="en-US" dirty="0"/>
              <a:t>Leverage interfaces for extensibility</a:t>
            </a:r>
          </a:p>
          <a:p>
            <a:pPr lvl="1"/>
            <a:r>
              <a:rPr lang="en-US" dirty="0"/>
              <a:t>Work with collections of objects</a:t>
            </a:r>
          </a:p>
          <a:p>
            <a:pPr lvl="1"/>
            <a:r>
              <a:rPr lang="en-US" dirty="0"/>
              <a:t>Throw and handle exceptions correctly</a:t>
            </a:r>
          </a:p>
          <a:p>
            <a:pPr lvl="1"/>
            <a:r>
              <a:rPr lang="en-US" dirty="0"/>
              <a:t>Employ Java best practices to create maintainable programs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C7C91C-82DD-F543-B3AB-8B280D85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123C1-31B5-3149-8CAE-DC077F2BFF08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Observer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Observer defines a one to many relationship between objects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Often used in graphical user interfaces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Subject maintains a list of observers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notifies all observers when the state changes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Where would you use this?</a:t>
            </a:r>
            <a:endParaRPr/>
          </a:p>
        </p:txBody>
      </p:sp>
      <p:pic>
        <p:nvPicPr>
          <p:cNvPr id="159" name="Google Shape;159;p27" descr="Observ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350" y="4424749"/>
            <a:ext cx="6048775" cy="1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A Problem?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Several classes only differ in their behavior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Need to select an algorithm at run time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Large switch and if statement are considered code smells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Which SOLID principles are involved?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Strategy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Each strategy implements a different algorithm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has a context object which delegates to a strategy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New strategies can be added without changing the context object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The required strategy injected using dependency injection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Where would you use this?</a:t>
            </a:r>
            <a:endParaRPr/>
          </a:p>
        </p:txBody>
      </p:sp>
      <p:pic>
        <p:nvPicPr>
          <p:cNvPr id="172" name="Google Shape;172;p29" descr="Strateg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504" y="3503978"/>
            <a:ext cx="5687875" cy="18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Good Code Design</a:t>
            </a:r>
            <a:endParaRPr sz="2800" b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8" name="Google Shape;178;p30" descr="arrow_edited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339" y="2354214"/>
            <a:ext cx="5810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4729375" y="1470975"/>
            <a:ext cx="41745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Design Patterns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 b="1">
                <a:solidFill>
                  <a:schemeClr val="dk1"/>
                </a:solidFill>
              </a:rPr>
              <a:t>Architectural Patterns</a:t>
            </a:r>
            <a:endParaRPr b="1"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N-Tier Architecture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Divide applications into Presentation, Business, and Integration tiers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Control always in one direction to avoid cyclic dependencies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Often 3 tiers but can have more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878" y="3285931"/>
            <a:ext cx="33909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N-Tier Discussion</a:t>
            </a: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Is N-Tier a good thing and when should it be used?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Where do stored procedures fit into this?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This topic can start major battles!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Model View Controller (MVC)</a:t>
            </a: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A pattern residing in the presentation tier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It decouples user interface components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There are variants on the theme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Let’s look at the components in turn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727" y="3844212"/>
            <a:ext cx="4139682" cy="235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i="1"/>
              <a:t>Model</a:t>
            </a:r>
            <a:r>
              <a:rPr lang="en-US"/>
              <a:t> View Controller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The model represents the business data required to build the view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can be tested in isolation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is required to create and update the view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is updated by the controller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349" y="3732874"/>
            <a:ext cx="3901125" cy="24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Model </a:t>
            </a:r>
            <a:r>
              <a:rPr lang="en-US" i="1"/>
              <a:t>View</a:t>
            </a:r>
            <a:r>
              <a:rPr lang="en-US"/>
              <a:t> Controller</a:t>
            </a: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The view represents the display and user interaction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It is difficult to test in isolation—it is often kept very thin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It renders the model—it sometimes needs its own version of the model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It is created or updated by the controller</a:t>
            </a:r>
            <a:endParaRPr sz="2000" dirty="0"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781" y="4039549"/>
            <a:ext cx="34766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Model View </a:t>
            </a:r>
            <a:r>
              <a:rPr lang="en-US" i="1"/>
              <a:t>Controller</a:t>
            </a:r>
            <a:endParaRPr i="1"/>
          </a:p>
        </p:txBody>
      </p:sp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The controller processes user interaction events and other updates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It can be tested in isolation—may require HTTP emulation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It updates the model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It creates or updates the view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The controller is often built using a framework—Struts, Spring MVC</a:t>
            </a:r>
            <a:endParaRPr sz="2000" dirty="0"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788" y="4105469"/>
            <a:ext cx="3418195" cy="195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4294967295"/>
          </p:nvPr>
        </p:nvSpPr>
        <p:spPr>
          <a:xfrm>
            <a:off x="2232737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2000" b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000" b="1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2981326" y="1222375"/>
            <a:ext cx="7686675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3600" b="1">
              <a:solidFill>
                <a:schemeClr val="dk1"/>
              </a:solidFill>
            </a:endParaRPr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 idx="4294967295"/>
          </p:nvPr>
        </p:nvSpPr>
        <p:spPr>
          <a:xfrm>
            <a:off x="2246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>
              <a:buSzPts val="1100"/>
            </a:pPr>
            <a:endParaRPr sz="3600" b="1" cap="small">
              <a:latin typeface="Verdana"/>
              <a:ea typeface="Verdana"/>
              <a:cs typeface="Verdana"/>
              <a:sym typeface="Verdana"/>
            </a:endParaRPr>
          </a:p>
          <a:p>
            <a:br>
              <a:rPr lang="en-US" sz="3600" b="1">
                <a:latin typeface="Verdana"/>
                <a:ea typeface="Verdana"/>
                <a:cs typeface="Verdana"/>
                <a:sym typeface="Verdana"/>
              </a:rPr>
            </a:br>
            <a:endParaRPr sz="3600" b="1" cap="small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Model View Presenter (MVP)</a:t>
            </a:r>
            <a:endParaRPr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The model view presenter completely decouples the model from the view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The presenter is decoupled from the view using an interface—allows the view to be mocked for test purposes</a:t>
            </a:r>
            <a:endParaRPr sz="2000" dirty="0"/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3124200"/>
            <a:ext cx="44767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Model View ViewModel (MVVM)</a:t>
            </a:r>
            <a:endParaRPr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MVVM is an MVC variant used by Microsoft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It is also used by AngularJS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The </a:t>
            </a:r>
            <a:r>
              <a:rPr lang="en-US" sz="2000" dirty="0" err="1"/>
              <a:t>ViewModel</a:t>
            </a:r>
            <a:r>
              <a:rPr lang="en-US" sz="2000" dirty="0"/>
              <a:t> is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An interface between model and view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Provides data binding between view and model data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It is also easier to test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Handles all UI actions</a:t>
            </a:r>
            <a:endParaRPr sz="2000" dirty="0"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275" y="4018375"/>
            <a:ext cx="1872100" cy="18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MVC Discussion</a:t>
            </a:r>
            <a:endParaRPr/>
          </a:p>
        </p:txBody>
      </p:sp>
      <p:sp>
        <p:nvSpPr>
          <p:cNvPr id="240" name="Google Shape;240;p39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What are the issues associated with MVC and its variants?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Good Code Design</a:t>
            </a:r>
            <a:endParaRPr sz="2800" b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6" name="Google Shape;246;p40" descr="arrow_edited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339" y="3090851"/>
            <a:ext cx="5810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0"/>
          <p:cNvSpPr txBox="1">
            <a:spLocks noGrp="1"/>
          </p:cNvSpPr>
          <p:nvPr>
            <p:ph type="body" idx="1"/>
          </p:nvPr>
        </p:nvSpPr>
        <p:spPr>
          <a:xfrm>
            <a:off x="4729375" y="1470975"/>
            <a:ext cx="41745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Design Patterns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Architectural Patterns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b="1">
                <a:solidFill>
                  <a:schemeClr val="dk1"/>
                </a:solidFill>
              </a:rPr>
              <a:t>Exercise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Please refer to Exercise 1: Design Patterns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To Sum Up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In this chapter, we </a:t>
            </a:r>
            <a:r>
              <a:rPr lang="en-US" sz="1800"/>
              <a:t>have learned</a:t>
            </a: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: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marL="228600" indent="-228600"/>
            <a:r>
              <a:rPr lang="en-US">
                <a:solidFill>
                  <a:schemeClr val="dk1"/>
                </a:solidFill>
              </a:rPr>
              <a:t>Design Patterns</a:t>
            </a:r>
            <a:endParaRPr>
              <a:solidFill>
                <a:schemeClr val="dk1"/>
              </a:solidFill>
            </a:endParaRPr>
          </a:p>
          <a:p>
            <a:pPr marL="228600" indent="-228600"/>
            <a:r>
              <a:rPr lang="en-US">
                <a:solidFill>
                  <a:schemeClr val="dk1"/>
                </a:solidFill>
              </a:rPr>
              <a:t>Architectural Patterns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07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r>
              <a:rPr lang="en-US" dirty="0"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Design Patterns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Factory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Façade</a:t>
            </a:r>
          </a:p>
          <a:p>
            <a:r>
              <a:rPr lang="en-US" dirty="0"/>
              <a:t>Adapter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Patterns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873782" y="1585913"/>
            <a:ext cx="4665506" cy="4514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Template Method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Strategy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Factory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Composite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API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361" y="1541170"/>
            <a:ext cx="5334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Code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Louvre gets a lot more visitors than the Art Gallery of Ontario</a:t>
            </a:r>
          </a:p>
          <a:p>
            <a:pPr lvl="1"/>
            <a:r>
              <a:rPr lang="en-US" sz="2000" dirty="0"/>
              <a:t>So the numbers are different, but logic is similar</a:t>
            </a:r>
          </a:p>
          <a:p>
            <a:pPr lvl="1"/>
            <a:r>
              <a:rPr lang="en-US" sz="2000" dirty="0"/>
              <a:t>How can this code be improved?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755781" y="2626716"/>
            <a:ext cx="7426325" cy="20161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public class MVCSLouvreImpl extends AbstractMaxVisitorCountService {</a:t>
            </a:r>
          </a:p>
          <a:p>
            <a:r>
              <a:rPr lang="en-US" dirty="0"/>
              <a:t>   public int getMaxVisitorCount(Exhibit e){</a:t>
            </a:r>
          </a:p>
          <a:p>
            <a:r>
              <a:rPr lang="en-US" dirty="0"/>
              <a:t>      if ( e.getNumAnnualVisitors() &gt; 1000*1000 ){ // &gt; 1 million</a:t>
            </a:r>
          </a:p>
          <a:p>
            <a:r>
              <a:rPr lang="en-US" dirty="0"/>
              <a:t>         return e.getNumAnnualVisitors() / (24*365); // hourly no.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 return securityHelper.estimate(e);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4415762" y="4185659"/>
            <a:ext cx="7532688" cy="20161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public class MVCSOntarioImpl extends AbstractMaxVisitorCountService {</a:t>
            </a:r>
          </a:p>
          <a:p>
            <a:r>
              <a:rPr lang="en-US" dirty="0"/>
              <a:t>   public int getMaxVisitorCount(Exhibit e){</a:t>
            </a:r>
          </a:p>
          <a:p>
            <a:r>
              <a:rPr lang="en-US" dirty="0"/>
              <a:t>      if ( e.getNumAnnualVisitors() &gt; 10000 ){ // &gt; 10,000</a:t>
            </a:r>
          </a:p>
          <a:p>
            <a:r>
              <a:rPr lang="en-US" dirty="0"/>
              <a:t>         return e.getNumAnnualVisitors() / 365; // daily no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 return securityHelper.estimate(e);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>
                <a:solidFill>
                  <a:srgbClr val="000000"/>
                </a:solidFill>
              </a:rPr>
              <a:t>Let's Talk About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In this chapter, we will learn: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marL="228600" indent="-228600"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Design Patterns</a:t>
            </a:r>
            <a:endParaRPr sz="1800"/>
          </a:p>
          <a:p>
            <a:pPr marL="228600" indent="-228600"/>
            <a:r>
              <a:rPr lang="en-US">
                <a:solidFill>
                  <a:schemeClr val="dk1"/>
                </a:solidFill>
              </a:rPr>
              <a:t>Architectural Patterns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Template Method Design Pattern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2252663" y="1264024"/>
            <a:ext cx="8034337" cy="493776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/>
              <a:t>The Template Method Design Pattern allows for the reuse of code structure</a:t>
            </a:r>
          </a:p>
          <a:p>
            <a:pPr lvl="1" eaLnBrk="1" hangingPunct="1"/>
            <a:r>
              <a:rPr lang="en-US" sz="2000" dirty="0"/>
              <a:t>Not just code</a:t>
            </a: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4212773" y="4865689"/>
            <a:ext cx="7851775" cy="1377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public class MVCSLouvreImpl extends MVCSPopularitySecurityTradeoffImpl {</a:t>
            </a:r>
          </a:p>
          <a:p>
            <a:r>
              <a:rPr lang="en-US" dirty="0"/>
              <a:t>   protected int getPopularityThresh(){ return 1000*1000; }</a:t>
            </a:r>
          </a:p>
          <a:p>
            <a:r>
              <a:rPr lang="en-US" dirty="0"/>
              <a:t>   protected int getVisitorCountForPopularExhibits(Exhibit e){</a:t>
            </a:r>
          </a:p>
          <a:p>
            <a:r>
              <a:rPr lang="en-US" dirty="0"/>
              <a:t>      e.getNumAnnualVisitors() / (24*365); // hourly no.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475115" y="2341985"/>
            <a:ext cx="8702675" cy="24415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public abstract class MVCSPopularitySecurityTradeoffImpl extends AbstractMaxV… {</a:t>
            </a:r>
          </a:p>
          <a:p>
            <a:r>
              <a:rPr lang="en-US" dirty="0"/>
              <a:t>   public int getMaxVisitorCount(Exhibit e){</a:t>
            </a:r>
          </a:p>
          <a:p>
            <a:r>
              <a:rPr lang="en-US" dirty="0"/>
              <a:t>      if ( e.getNumAnnualVisitors() &gt; getPopularityThresh() ){</a:t>
            </a:r>
          </a:p>
          <a:p>
            <a:r>
              <a:rPr lang="en-US" dirty="0"/>
              <a:t>         return getVisitorCountForPopularExhibits(e);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 return securityHelper.estimate(e);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protected abstract int getPopularityThresh();</a:t>
            </a:r>
          </a:p>
          <a:p>
            <a:r>
              <a:rPr lang="en-US" dirty="0"/>
              <a:t>    protected abstract int getVisitorCountForPopularExhibits(Exhibit e);</a:t>
            </a:r>
          </a:p>
          <a:p>
            <a:r>
              <a:rPr lang="en-US" dirty="0"/>
              <a:t>}</a:t>
            </a:r>
          </a:p>
        </p:txBody>
      </p:sp>
      <p:sp>
        <p:nvSpPr>
          <p:cNvPr id="38920" name="AutoShape 6"/>
          <p:cNvSpPr>
            <a:spLocks noChangeArrowheads="1"/>
          </p:cNvSpPr>
          <p:nvPr/>
        </p:nvSpPr>
        <p:spPr bwMode="auto">
          <a:xfrm>
            <a:off x="8305800" y="2805325"/>
            <a:ext cx="1676400" cy="838200"/>
          </a:xfrm>
          <a:prstGeom prst="wedgeRectCallout">
            <a:avLst>
              <a:gd name="adj1" fmla="val -90056"/>
              <a:gd name="adj2" fmla="val 5870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Method structure set by superclass</a:t>
            </a:r>
          </a:p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(“template”)</a:t>
            </a:r>
          </a:p>
        </p:txBody>
      </p:sp>
      <p:sp>
        <p:nvSpPr>
          <p:cNvPr id="38921" name="AutoShape 7"/>
          <p:cNvSpPr>
            <a:spLocks noChangeArrowheads="1"/>
          </p:cNvSpPr>
          <p:nvPr/>
        </p:nvSpPr>
        <p:spPr bwMode="auto">
          <a:xfrm>
            <a:off x="9008495" y="4103689"/>
            <a:ext cx="1447800" cy="762000"/>
          </a:xfrm>
          <a:prstGeom prst="wedgeRectCallout">
            <a:avLst>
              <a:gd name="adj1" fmla="val -152630"/>
              <a:gd name="adj2" fmla="val -30417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Subclasses customize template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When To Use Template Method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The Template Method design pattern leads to deep inheritance hierarchies</a:t>
            </a:r>
          </a:p>
          <a:p>
            <a:pPr lvl="1" eaLnBrk="1" hangingPunct="1"/>
            <a:r>
              <a:rPr lang="en-US" sz="2000" dirty="0"/>
              <a:t>Deep hierarchies are rigid and hard to maintain</a:t>
            </a:r>
          </a:p>
          <a:p>
            <a:pPr lvl="1" eaLnBrk="1" hangingPunct="1"/>
            <a:r>
              <a:rPr lang="en-US" sz="2000" dirty="0"/>
              <a:t>Better to have common code in helper classes</a:t>
            </a:r>
          </a:p>
          <a:p>
            <a:pPr lvl="2" eaLnBrk="1" hangingPunct="1"/>
            <a:r>
              <a:rPr lang="en-US" dirty="0"/>
              <a:t>“Off the hierarchy”</a:t>
            </a:r>
          </a:p>
          <a:p>
            <a:pPr eaLnBrk="1" hangingPunct="1"/>
            <a:r>
              <a:rPr lang="en-US" sz="2000" dirty="0"/>
              <a:t>Use Template Method only if you already have an inheritance hierarchy</a:t>
            </a:r>
          </a:p>
          <a:p>
            <a:pPr lvl="1" eaLnBrk="1" hangingPunct="1"/>
            <a:r>
              <a:rPr lang="en-US" sz="2000" dirty="0"/>
              <a:t>Move common code up the hierarchy</a:t>
            </a:r>
          </a:p>
          <a:p>
            <a:pPr lvl="2" eaLnBrk="1" hangingPunct="1"/>
            <a:r>
              <a:rPr lang="en-US" dirty="0"/>
              <a:t>Taking care to move the calling structure also up the hierarchy</a:t>
            </a:r>
          </a:p>
          <a:p>
            <a:pPr lvl="1" eaLnBrk="1" hangingPunct="1"/>
            <a:r>
              <a:rPr lang="en-US" sz="2000" dirty="0"/>
              <a:t>Allow subclasses to customize the method</a:t>
            </a:r>
          </a:p>
          <a:p>
            <a:pPr eaLnBrk="1" hangingPunct="1"/>
            <a:r>
              <a:rPr lang="en-US" sz="2000" dirty="0"/>
              <a:t>Do not create an inheritance hierarchy just to use Template Method</a:t>
            </a:r>
          </a:p>
          <a:p>
            <a:pPr lvl="1" eaLnBrk="1" hangingPunct="1"/>
            <a:r>
              <a:rPr lang="en-US" sz="2000" dirty="0"/>
              <a:t>Use the Strategy design pattern instead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Exercise: Template Method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Open Eclipse and switch to the workspace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roijava\java2\projects</a:t>
            </a:r>
          </a:p>
          <a:p>
            <a:pPr lvl="1"/>
            <a:r>
              <a:rPr lang="en-US" dirty="0"/>
              <a:t>File | New Project | Project from Ant build file</a:t>
            </a:r>
          </a:p>
          <a:p>
            <a:pPr lvl="1"/>
            <a:r>
              <a:rPr lang="en-US" dirty="0"/>
              <a:t>Browse to and select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pattern_exercises/build.xml</a:t>
            </a:r>
          </a:p>
          <a:p>
            <a:pPr lvl="1"/>
            <a:r>
              <a:rPr lang="en-US" dirty="0"/>
              <a:t>Click Finish</a:t>
            </a:r>
          </a:p>
          <a:p>
            <a:pPr eaLnBrk="1" hangingPunct="1"/>
            <a:r>
              <a:rPr lang="en-US" dirty="0"/>
              <a:t>In the ‘patterns_exercises’ project, examine the templatemethod package</a:t>
            </a:r>
          </a:p>
          <a:p>
            <a:pPr lvl="1" eaLnBrk="1" hangingPunct="1"/>
            <a:r>
              <a:rPr lang="en-US" dirty="0"/>
              <a:t>There are two types of Exhibits: Permanent and OnLoan</a:t>
            </a:r>
          </a:p>
          <a:p>
            <a:pPr lvl="1" eaLnBrk="1" hangingPunct="1"/>
            <a:r>
              <a:rPr lang="en-US" dirty="0"/>
              <a:t>Implement the Template Method pattern so that ExhibitTest works</a:t>
            </a: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9144001" y="381000"/>
            <a:ext cx="898003" cy="338554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10 min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Patterns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873782" y="1585913"/>
            <a:ext cx="4665506" cy="4514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Template Method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Strategy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Factory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Composite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API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361" y="2392196"/>
            <a:ext cx="5334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6026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Strategy Design Pattern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The Template Method Design Pattern leads to deep hierarchies</a:t>
            </a:r>
          </a:p>
          <a:p>
            <a:pPr lvl="1" eaLnBrk="1" hangingPunct="1"/>
            <a:r>
              <a:rPr lang="en-US" sz="2000" dirty="0"/>
              <a:t>Better to factor out customization to external helper classes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1905001" y="2743201"/>
            <a:ext cx="7745413" cy="2867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public class MVCSPopularitySecurityTradeoffImpl extends AbstractMaxV… {</a:t>
            </a:r>
          </a:p>
          <a:p>
            <a:r>
              <a:rPr lang="en-US" dirty="0"/>
              <a:t>   public int getMaxVisitorCount(Exhibit e){</a:t>
            </a:r>
          </a:p>
          <a:p>
            <a:r>
              <a:rPr lang="en-US" dirty="0"/>
              <a:t>      if ( e.getNumAnnualVisitors() &gt; options.getPopularityThresh() ){</a:t>
            </a:r>
          </a:p>
          <a:p>
            <a:r>
              <a:rPr lang="en-US" dirty="0"/>
              <a:t>         return options.getVisitorCountForPopularExhibits(e);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 return securityHelper.estimate(e);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private PopularityOptions options;</a:t>
            </a:r>
          </a:p>
          <a:p>
            <a:r>
              <a:rPr lang="en-US" dirty="0"/>
              <a:t>    public MVCSPopularitySecurityTradeoffImpl(PopularityOptions o){</a:t>
            </a:r>
          </a:p>
          <a:p>
            <a:r>
              <a:rPr lang="en-US" dirty="0"/>
              <a:t>        this.options = o;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3015" name="AutoShape 6"/>
          <p:cNvSpPr>
            <a:spLocks noChangeArrowheads="1"/>
          </p:cNvSpPr>
          <p:nvPr/>
        </p:nvSpPr>
        <p:spPr bwMode="auto">
          <a:xfrm>
            <a:off x="2057400" y="2209800"/>
            <a:ext cx="4191000" cy="381000"/>
          </a:xfrm>
          <a:prstGeom prst="wedgeRectCallout">
            <a:avLst>
              <a:gd name="adj1" fmla="val -26704"/>
              <a:gd name="adj2" fmla="val 92917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Single, concrete class for both Louvre and Ontario</a:t>
            </a:r>
          </a:p>
        </p:txBody>
      </p:sp>
      <p:sp>
        <p:nvSpPr>
          <p:cNvPr id="43016" name="AutoShape 7"/>
          <p:cNvSpPr>
            <a:spLocks noChangeArrowheads="1"/>
          </p:cNvSpPr>
          <p:nvPr/>
        </p:nvSpPr>
        <p:spPr bwMode="auto">
          <a:xfrm>
            <a:off x="8763000" y="3810000"/>
            <a:ext cx="1447800" cy="762000"/>
          </a:xfrm>
          <a:prstGeom prst="wedgeRectCallout">
            <a:avLst>
              <a:gd name="adj1" fmla="val -162500"/>
              <a:gd name="adj2" fmla="val 61458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Specify strategy object on construction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Strategy Design Pattern (continued)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Can now create separate PopularityOptions (“strategies”)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The original service is customized at runtime using the strategy object</a:t>
            </a:r>
          </a:p>
          <a:p>
            <a:pPr lvl="1" eaLnBrk="1" hangingPunct="1"/>
            <a:r>
              <a:rPr lang="en-US" sz="2000" dirty="0"/>
              <a:t>Using constructor, setter method or as parameter to method</a:t>
            </a:r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2286001" y="1828801"/>
            <a:ext cx="7058343" cy="138499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public class LouvrePopularityImpl implements PopularityOptions {</a:t>
            </a:r>
          </a:p>
          <a:p>
            <a:r>
              <a:rPr lang="en-US" dirty="0"/>
              <a:t>   public int getPopularityThresh(){ return 1000*1000; }</a:t>
            </a:r>
          </a:p>
          <a:p>
            <a:r>
              <a:rPr lang="en-US" dirty="0"/>
              <a:t>   public int getVisitorCountForPopularExhibits(Exhibit e){</a:t>
            </a:r>
          </a:p>
          <a:p>
            <a:r>
              <a:rPr lang="en-US" dirty="0"/>
              <a:t>      e.getNumAnnualVisitors() / (24*365); // hourly no.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2209800" y="4343401"/>
            <a:ext cx="7532688" cy="1165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MaxVisitorCountService mvcs = new MVCSPopularitySecurityTradeoffImpl(</a:t>
            </a:r>
          </a:p>
          <a:p>
            <a:r>
              <a:rPr lang="en-US" dirty="0"/>
              <a:t>                 new LouvrePopularityImpl() );</a:t>
            </a:r>
          </a:p>
          <a:p>
            <a:r>
              <a:rPr lang="en-US" dirty="0"/>
              <a:t>Exhibit e = …;</a:t>
            </a:r>
          </a:p>
          <a:p>
            <a:endParaRPr lang="en-US" dirty="0"/>
          </a:p>
          <a:p>
            <a:r>
              <a:rPr lang="en-US" dirty="0"/>
              <a:t>mvcs.getMaxVisitorCount( e 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Exercise: Strategy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‘patterns_exercises’ project, open ‘strategy’ package</a:t>
            </a:r>
          </a:p>
          <a:p>
            <a:pPr lvl="1" eaLnBrk="1" hangingPunct="1"/>
            <a:r>
              <a:rPr lang="en-US" dirty="0"/>
              <a:t>Automatic Gate at museum needs to validate Ticket before it opens</a:t>
            </a:r>
          </a:p>
          <a:p>
            <a:pPr lvl="2" eaLnBrk="1" hangingPunct="1"/>
            <a:r>
              <a:rPr lang="en-US" dirty="0"/>
              <a:t>Some gates validate based on only ticket expiry time</a:t>
            </a:r>
          </a:p>
          <a:p>
            <a:pPr lvl="2" eaLnBrk="1" hangingPunct="1"/>
            <a:r>
              <a:rPr lang="en-US" dirty="0"/>
              <a:t>Other gates will need to check whether the ticket is valid only for permanent exhibits</a:t>
            </a:r>
          </a:p>
          <a:p>
            <a:pPr lvl="3" eaLnBrk="1" hangingPunct="1"/>
            <a:r>
              <a:rPr lang="en-US" dirty="0"/>
              <a:t>For now, ignore ticket expiry time in such a case</a:t>
            </a:r>
          </a:p>
          <a:p>
            <a:pPr lvl="1" eaLnBrk="1" hangingPunct="1"/>
            <a:r>
              <a:rPr lang="en-US" dirty="0"/>
              <a:t>Use Strategy design pattern to implement this</a:t>
            </a:r>
          </a:p>
          <a:p>
            <a:pPr lvl="2" eaLnBrk="1" hangingPunct="1"/>
            <a:r>
              <a:rPr lang="en-US" dirty="0"/>
              <a:t>GateTest should pass</a:t>
            </a:r>
          </a:p>
          <a:p>
            <a:pPr lvl="2" eaLnBrk="1" hangingPunct="1"/>
            <a:r>
              <a:rPr lang="en-US" dirty="0"/>
              <a:t>You need to uncomment the Gate constructors in the unit test</a:t>
            </a: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8839201" y="381000"/>
            <a:ext cx="982961" cy="369332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10 min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Template Method vs. Strategy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The Strategy design patterns allows for code reuse</a:t>
            </a:r>
          </a:p>
          <a:p>
            <a:pPr lvl="1" eaLnBrk="1" hangingPunct="1"/>
            <a:r>
              <a:rPr lang="en-US" sz="2000" dirty="0"/>
              <a:t>Customizations are done in separate helper classes</a:t>
            </a:r>
          </a:p>
          <a:p>
            <a:pPr eaLnBrk="1" hangingPunct="1"/>
            <a:r>
              <a:rPr lang="en-US" sz="2000" dirty="0"/>
              <a:t>The Template Method design pattern also allows for code reuse</a:t>
            </a:r>
          </a:p>
          <a:p>
            <a:pPr lvl="1" eaLnBrk="1" hangingPunct="1"/>
            <a:r>
              <a:rPr lang="en-US" sz="2000" dirty="0"/>
              <a:t>Customizations are done in separate subclasses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000" dirty="0"/>
              <a:t>The Template Method is not as flexible as Strategy</a:t>
            </a:r>
          </a:p>
          <a:p>
            <a:pPr lvl="1" eaLnBrk="1" hangingPunct="1"/>
            <a:r>
              <a:rPr lang="en-US" sz="2000" dirty="0"/>
              <a:t>Prefer Strategy to Template Method unless hierarchy already exists</a:t>
            </a:r>
          </a:p>
          <a:p>
            <a:pPr lvl="1" eaLnBrk="1" hangingPunct="1"/>
            <a:r>
              <a:rPr lang="en-US" sz="2000" dirty="0"/>
              <a:t>Why is the strategy more flexible?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8458201" y="2768601"/>
            <a:ext cx="1571625" cy="314325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Template Method</a:t>
            </a: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4495801" y="2921001"/>
            <a:ext cx="854075" cy="314325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Strategy</a:t>
            </a:r>
          </a:p>
        </p:txBody>
      </p:sp>
      <p:graphicFrame>
        <p:nvGraphicFramePr>
          <p:cNvPr id="46088" name="Object 10"/>
          <p:cNvGraphicFramePr>
            <a:graphicFrameLocks noChangeAspect="1"/>
          </p:cNvGraphicFramePr>
          <p:nvPr/>
        </p:nvGraphicFramePr>
        <p:xfrm>
          <a:off x="6832600" y="2667000"/>
          <a:ext cx="26162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4" imgW="2615600" imgH="1625446" progId="">
                  <p:embed/>
                </p:oleObj>
              </mc:Choice>
              <mc:Fallback>
                <p:oleObj name="Visio" r:id="rId4" imgW="2615600" imgH="1625446" progId="">
                  <p:embed/>
                  <p:pic>
                    <p:nvPicPr>
                      <p:cNvPr id="4608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2667000"/>
                        <a:ext cx="26162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11"/>
          <p:cNvGraphicFramePr>
            <a:graphicFrameLocks noChangeAspect="1"/>
          </p:cNvGraphicFramePr>
          <p:nvPr/>
        </p:nvGraphicFramePr>
        <p:xfrm>
          <a:off x="2146300" y="2768600"/>
          <a:ext cx="3340100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6" imgW="3340054" imgH="1379299" progId="">
                  <p:embed/>
                </p:oleObj>
              </mc:Choice>
              <mc:Fallback>
                <p:oleObj name="Visio" r:id="rId6" imgW="3340054" imgH="1379299" progId="">
                  <p:embed/>
                  <p:pic>
                    <p:nvPicPr>
                      <p:cNvPr id="4608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768600"/>
                        <a:ext cx="3340100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Delegation Is More Flexible</a:t>
            </a:r>
            <a:br>
              <a:rPr lang="en-US" sz="4000" dirty="0"/>
            </a:br>
            <a:r>
              <a:rPr lang="en-US" sz="4000" dirty="0"/>
              <a:t>Than Inheritance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Suppose we really do have type of Gates: Turnstile and Door</a:t>
            </a:r>
          </a:p>
          <a:p>
            <a:pPr lvl="1" eaLnBrk="1" hangingPunct="1"/>
            <a:r>
              <a:rPr lang="en-US" sz="2000" dirty="0"/>
              <a:t>This is how to fit this into the Strategy and into the Template Method: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5791201" y="1981201"/>
          <a:ext cx="4670425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4" imgW="4669675" imgH="3935929" progId="">
                  <p:embed/>
                </p:oleObj>
              </mc:Choice>
              <mc:Fallback>
                <p:oleObj name="Visio" r:id="rId4" imgW="4669675" imgH="3935929" progId="">
                  <p:embed/>
                  <p:pic>
                    <p:nvPicPr>
                      <p:cNvPr id="471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1981201"/>
                        <a:ext cx="4670425" cy="393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8686801" y="2362201"/>
            <a:ext cx="1571625" cy="314325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Template Method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2971801" y="3962401"/>
            <a:ext cx="854075" cy="314325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Strategy</a:t>
            </a:r>
          </a:p>
        </p:txBody>
      </p:sp>
      <p:graphicFrame>
        <p:nvGraphicFramePr>
          <p:cNvPr id="47113" name="Object 10"/>
          <p:cNvGraphicFramePr>
            <a:graphicFrameLocks noChangeAspect="1"/>
          </p:cNvGraphicFramePr>
          <p:nvPr/>
        </p:nvGraphicFramePr>
        <p:xfrm>
          <a:off x="1600201" y="2478089"/>
          <a:ext cx="496887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isio" r:id="rId6" imgW="4968863" imgH="1443870" progId="">
                  <p:embed/>
                </p:oleObj>
              </mc:Choice>
              <mc:Fallback>
                <p:oleObj name="Visio" r:id="rId6" imgW="4968863" imgH="1443870" progId="">
                  <p:embed/>
                  <p:pic>
                    <p:nvPicPr>
                      <p:cNvPr id="4711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2478089"/>
                        <a:ext cx="4968875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Patterns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873782" y="1585913"/>
            <a:ext cx="4665506" cy="4514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Template Method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Strategy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Factory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Composite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API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361" y="3252275"/>
            <a:ext cx="5334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3914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Good Code Design</a:t>
            </a:r>
            <a:endParaRPr sz="2800" b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4729375" y="1470975"/>
            <a:ext cx="41745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 b="1">
                <a:solidFill>
                  <a:schemeClr val="dk1"/>
                </a:solidFill>
              </a:rPr>
              <a:t>Design Patterns</a:t>
            </a:r>
            <a:endParaRPr b="1"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Architectural Patterns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12" descr="arrow_edited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339" y="1570089"/>
            <a:ext cx="5810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Creating Objects on Demand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Often need to be able to create objects interactively</a:t>
            </a:r>
          </a:p>
          <a:p>
            <a:pPr lvl="1" eaLnBrk="1" hangingPunct="1"/>
            <a:r>
              <a:rPr lang="en-US" dirty="0"/>
              <a:t>Say there’s an application that lets a curator configure an exhibit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What’s the drawback of directly invoking constructors like this?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905000" y="2057400"/>
            <a:ext cx="5830888" cy="2654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String exhibitName = …; // from user selection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String exhibitType    = …; // from user selection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Exhibit newExhibit;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if (exhibitType.equals("permanent")){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newExhibit = new PermanentExhibit(exhibitName);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</a:rPr>
              <a:t> else if (exhibitType.equals("visiting")){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newExhibit = VisitingExhibit(exhibitName);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 else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throw new IllegalArgumentException(…);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// newExhibit can now be used</a:t>
            </a: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8001000" y="2514600"/>
          <a:ext cx="2414588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4" imgW="2414847" imgH="1461833" progId="Visio.Drawing.11">
                  <p:embed/>
                </p:oleObj>
              </mc:Choice>
              <mc:Fallback>
                <p:oleObj name="Visio" r:id="rId4" imgW="2414847" imgH="1461833" progId="Visio.Drawing.11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514600"/>
                        <a:ext cx="2414588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4913622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694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Limitations of Directly Invoking Constructor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Ideally, such creation code is centralized in a factory</a:t>
            </a:r>
          </a:p>
          <a:p>
            <a:pPr lvl="1" eaLnBrk="1" hangingPunct="1"/>
            <a:r>
              <a:rPr lang="en-US" dirty="0"/>
              <a:t>So, this is not a problem of duplicate code lying around</a:t>
            </a:r>
          </a:p>
          <a:p>
            <a:pPr eaLnBrk="1" hangingPunct="1"/>
            <a:r>
              <a:rPr lang="en-US" sz="2400" dirty="0"/>
              <a:t>Directly invoking constructor is not flexible</a:t>
            </a:r>
          </a:p>
          <a:p>
            <a:pPr lvl="1" eaLnBrk="1" hangingPunct="1"/>
            <a:r>
              <a:rPr lang="en-US" dirty="0"/>
              <a:t>If new type of Exhibit is added, the code has to be modified</a:t>
            </a:r>
          </a:p>
          <a:p>
            <a:pPr eaLnBrk="1" hangingPunct="1"/>
            <a:r>
              <a:rPr lang="en-US" sz="2400" dirty="0"/>
              <a:t>The if-then statements do not scale</a:t>
            </a:r>
          </a:p>
          <a:p>
            <a:pPr lvl="1" eaLnBrk="1" hangingPunct="1"/>
            <a:r>
              <a:rPr lang="en-US" dirty="0"/>
              <a:t>Maintainability problem once we have more than 4-5 subclasses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2279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Constructors and Overridden Methods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Suppose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AbstractExhibit</a:t>
            </a:r>
            <a:r>
              <a:rPr lang="en-US" dirty="0"/>
              <a:t> invokes a method in its constructor: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And PermanentExhibit over-rides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validateName()</a:t>
            </a:r>
            <a:r>
              <a:rPr lang="en-US" dirty="0"/>
              <a:t> method</a:t>
            </a:r>
          </a:p>
          <a:p>
            <a:pPr lvl="2" eaLnBrk="1" hangingPunct="1"/>
            <a:r>
              <a:rPr lang="en-US" dirty="0"/>
              <a:t>With stricter rules than valid for all exhibits</a:t>
            </a:r>
          </a:p>
          <a:p>
            <a:pPr lvl="1" eaLnBrk="1" hangingPunct="1"/>
            <a:r>
              <a:rPr lang="en-US" dirty="0"/>
              <a:t>Which method gets called? Will it work correctly?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2" eaLnBrk="1" hangingPunct="1"/>
            <a:r>
              <a:rPr lang="en-US" dirty="0"/>
              <a:t>Try running com.javamuseum.incompleteconstruction.Sub in patterns_checkitout as a Java application. What does this say about calling overrideable methods from constructors?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3248025" y="1828800"/>
            <a:ext cx="5405438" cy="1377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class AbstractExhibit implements Exhibit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public AbstractExhibit(String name){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validateName(name);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public void validateName(String name){ …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"/>
            <a:ext cx="68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4101649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27" y="5334000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108139" y="4964667"/>
            <a:ext cx="982961" cy="369332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7419615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Reflection to Rescue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reflection can be used to avoid directly invoking constructor</a:t>
            </a:r>
          </a:p>
          <a:p>
            <a:pPr eaLnBrk="1" hangingPunct="1"/>
            <a:r>
              <a:rPr lang="en-US" dirty="0"/>
              <a:t>First provide a source of application configuration</a:t>
            </a:r>
          </a:p>
          <a:p>
            <a:pPr lvl="1" eaLnBrk="1" hangingPunct="1"/>
            <a:r>
              <a:rPr lang="en-US" dirty="0"/>
              <a:t>Could be XML configuration file, a properties file, database, …</a:t>
            </a:r>
          </a:p>
          <a:p>
            <a:pPr lvl="1" eaLnBrk="1" hangingPunct="1"/>
            <a:r>
              <a:rPr lang="en-US" dirty="0"/>
              <a:t>The configuration file maps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exhibitType</a:t>
            </a:r>
            <a:r>
              <a:rPr lang="en-US" dirty="0"/>
              <a:t>” (user selection) to class name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Then,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Class.forName()</a:t>
            </a:r>
            <a:r>
              <a:rPr lang="en-US" dirty="0"/>
              <a:t> to load the class</a:t>
            </a:r>
          </a:p>
          <a:p>
            <a:pPr lvl="1" eaLnBrk="1" hangingPunct="1"/>
            <a:r>
              <a:rPr lang="en-US" dirty="0"/>
              <a:t>And instantiate a new instance: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2971800" y="2971800"/>
            <a:ext cx="5511800" cy="5270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permanent=com.javamuseum.business.PermanentExhibit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visiting=com.javamuseum.business.VisitingExhibit</a:t>
            </a: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2971800" y="4495801"/>
            <a:ext cx="6256338" cy="1165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String exhibitType    = …; // from user selection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String className = properties.get(exhibitType); // lookup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Class cl = Class.forName(className);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Exhibit newExhibit = (Exhibit) cl.newInstance();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// newExhibit can now be used</a:t>
            </a:r>
          </a:p>
        </p:txBody>
      </p:sp>
    </p:spTree>
    <p:extLst>
      <p:ext uri="{BB962C8B-B14F-4D97-AF65-F5344CB8AC3E}">
        <p14:creationId xmlns:p14="http://schemas.microsoft.com/office/powerpoint/2010/main" val="694488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Construction Parameter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Suppose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PermanentExhibit</a:t>
            </a:r>
            <a:r>
              <a:rPr lang="en-US" dirty="0"/>
              <a:t> needs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exhibitName</a:t>
            </a:r>
          </a:p>
          <a:p>
            <a:pPr lvl="1" eaLnBrk="1" hangingPunct="1"/>
            <a:r>
              <a:rPr lang="en-US" dirty="0"/>
              <a:t>One option is to provide the name by invoking a setter in the factory: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The other option is to use reflection to invoke appropriate constructor: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2590800" y="1981200"/>
            <a:ext cx="7107238" cy="1377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Exhibit newExhibit(String exhibitType,String exhibitName){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String className = properties.get(exhibitType); // lookup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Class cl = Class.forName(className);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Exhibit newExhibit = (Exhibit) cl.newInstance();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newExhibit.setName(exhibitName);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2590800" y="3962400"/>
            <a:ext cx="7107238" cy="1377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Exhibit newExhibit(String exhibitType,String exhibitName){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String className = properties.get(exhibitType); // lookup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Class cl = Class.forName(className);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Constructor cs = cl.getConstructor(new Class[]{String.class});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return (Exhibit) cs.newInstance(new Object[]{exhibitName});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4292214"/>
            <a:ext cx="660787" cy="66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886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Location of Configuration File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Avoid hard-coded paths for location of configuration file</a:t>
            </a:r>
          </a:p>
          <a:p>
            <a:pPr lvl="1" eaLnBrk="1" hangingPunct="1"/>
            <a:r>
              <a:rPr lang="en-US" dirty="0"/>
              <a:t>Better to look in classpath of application</a:t>
            </a: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2752725" y="2371726"/>
            <a:ext cx="6745288" cy="739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InputStream is = ExhibitFactory.class.getClassLoader()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	.getResourceAsStream(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	"com/javamuseum/business/exhibitfactory.properties");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5240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852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Overridden Methods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A method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validateName() </a:t>
            </a:r>
            <a:r>
              <a:rPr lang="en-US" dirty="0"/>
              <a:t>can be moved out of superclass constructor</a:t>
            </a:r>
          </a:p>
          <a:p>
            <a:pPr lvl="1" eaLnBrk="1" hangingPunct="1"/>
            <a:r>
              <a:rPr lang="en-US" dirty="0"/>
              <a:t>The invocation can be done in factory: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Now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validateName()</a:t>
            </a:r>
            <a:r>
              <a:rPr lang="en-US" dirty="0"/>
              <a:t> can be over-ridden</a:t>
            </a:r>
          </a:p>
          <a:p>
            <a:pPr lvl="2" eaLnBrk="1" hangingPunct="1"/>
            <a:r>
              <a:rPr lang="en-US" dirty="0"/>
              <a:t>No problem now with subclass method being called on incompletely constructed object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2476500" y="2286000"/>
            <a:ext cx="7107238" cy="180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Exhibit newExhibit(String exhibitType,String exhibitName){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String className = properties.get(exhibitType); // lookup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Class cl = Class.forName(className);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Constructor cs = cl.getConstructor(new Class[]{String.class});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Exhibit e = cs.newInstance(new Object[]{exhibitName});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e.validateName(); // polymorphic method behaves correctly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</a:rPr>
              <a:t>return e;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4512932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0777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Benefits of a Factory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Advantages of a factory:</a:t>
            </a:r>
          </a:p>
          <a:p>
            <a:pPr lvl="1" eaLnBrk="1" hangingPunct="1"/>
            <a:r>
              <a:rPr lang="en-US" dirty="0"/>
              <a:t>Centralize creation code</a:t>
            </a:r>
          </a:p>
          <a:p>
            <a:pPr lvl="1" eaLnBrk="1" hangingPunct="1"/>
            <a:r>
              <a:rPr lang="en-US" dirty="0"/>
              <a:t>Invoke polymorphic initialization methods</a:t>
            </a:r>
          </a:p>
          <a:p>
            <a:pPr lvl="2" eaLnBrk="1" hangingPunct="1"/>
            <a:r>
              <a:rPr lang="en-US" dirty="0"/>
              <a:t>Constructors in Java can not be over-ridden, but an init() method can</a:t>
            </a:r>
          </a:p>
          <a:p>
            <a:pPr lvl="1" eaLnBrk="1" hangingPunct="1"/>
            <a:r>
              <a:rPr lang="en-US" dirty="0"/>
              <a:t>Make it easy to add new subclasses to system</a:t>
            </a:r>
          </a:p>
          <a:p>
            <a:pPr eaLnBrk="1" hangingPunct="1"/>
            <a:r>
              <a:rPr lang="en-US" dirty="0"/>
              <a:t>How do you add a new subclass to application?</a:t>
            </a:r>
          </a:p>
          <a:p>
            <a:pPr lvl="1" eaLnBrk="1" hangingPunct="1"/>
            <a:r>
              <a:rPr lang="en-US" dirty="0"/>
              <a:t>Write new subclass</a:t>
            </a:r>
          </a:p>
          <a:p>
            <a:pPr lvl="1" eaLnBrk="1" hangingPunct="1"/>
            <a:r>
              <a:rPr lang="en-US" dirty="0"/>
              <a:t>Add class name to configuration file</a:t>
            </a:r>
          </a:p>
          <a:p>
            <a:pPr lvl="1" eaLnBrk="1" hangingPunct="1"/>
            <a:r>
              <a:rPr lang="en-US" dirty="0"/>
              <a:t>Put subclass in classpath of application</a:t>
            </a:r>
          </a:p>
          <a:p>
            <a:pPr lvl="2" eaLnBrk="1" hangingPunct="1"/>
            <a:r>
              <a:rPr lang="en-US" dirty="0"/>
              <a:t>Class.forName() only looks in the classpath of the application</a:t>
            </a:r>
          </a:p>
          <a:p>
            <a:pPr lvl="2" eaLnBrk="1" hangingPunct="1"/>
            <a:r>
              <a:rPr lang="en-US" dirty="0"/>
              <a:t>Will not load from external locations</a:t>
            </a:r>
          </a:p>
          <a:p>
            <a:pPr lvl="2" eaLnBrk="1" hangingPunct="1"/>
            <a:r>
              <a:rPr lang="en-US" dirty="0"/>
              <a:t>To load from an external location, need to use a custom class loader</a:t>
            </a:r>
          </a:p>
          <a:p>
            <a:pPr eaLnBrk="1" hangingPunct="1"/>
            <a:endParaRPr lang="en-US" dirty="0"/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50803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669" y="4391025"/>
            <a:ext cx="466344" cy="46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845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Exercise: Factory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Open the ‘patterns_exercises’ project and examine the ‘factory’ package</a:t>
            </a:r>
          </a:p>
          <a:p>
            <a:pPr lvl="1" eaLnBrk="1" hangingPunct="1"/>
            <a:r>
              <a:rPr lang="en-US" dirty="0"/>
              <a:t>Implement the factory</a:t>
            </a:r>
          </a:p>
          <a:p>
            <a:pPr lvl="1" eaLnBrk="1" hangingPunct="1"/>
            <a:r>
              <a:rPr lang="en-US" dirty="0"/>
              <a:t>Write the configuration file</a:t>
            </a:r>
          </a:p>
          <a:p>
            <a:pPr lvl="1" eaLnBrk="1" hangingPunct="1"/>
            <a:r>
              <a:rPr lang="en-US" dirty="0"/>
              <a:t>Uncomment code in unit test</a:t>
            </a:r>
          </a:p>
          <a:p>
            <a:pPr lvl="1" eaLnBrk="1" hangingPunct="1"/>
            <a:r>
              <a:rPr lang="en-US" dirty="0"/>
              <a:t>Make sure that unit test passes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9447214" y="402749"/>
            <a:ext cx="982961" cy="369332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3319858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Patterns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873782" y="1585913"/>
            <a:ext cx="4665506" cy="4514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Template Method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Strategy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Factory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Composite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API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382" y="4081331"/>
            <a:ext cx="5334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3706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OO Revisited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2252663" y="1227222"/>
            <a:ext cx="7772400" cy="497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228600" indent="-228600">
              <a:lnSpc>
                <a:spcPct val="115000"/>
              </a:lnSpc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What do each of these terms mean?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Encapsulation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Coupling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Composition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Aggregation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Inheritance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Delegation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Abstract Class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Interface</a:t>
            </a:r>
            <a:endParaRPr>
              <a:solidFill>
                <a:schemeClr val="dk1"/>
              </a:solidFill>
            </a:endParaRPr>
          </a:p>
          <a:p>
            <a:pPr marL="685800" lvl="2" indent="-114300">
              <a:lnSpc>
                <a:spcPct val="115000"/>
              </a:lnSpc>
              <a:buClr>
                <a:srgbClr val="000000"/>
              </a:buClr>
              <a:buSzPts val="1800"/>
              <a:buNone/>
            </a:pP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Need for Mixtures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Consider the Material hierarchy: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Most items are a combination of different types of materials:</a:t>
            </a:r>
          </a:p>
          <a:p>
            <a:pPr lvl="1" eaLnBrk="1" hangingPunct="1"/>
            <a:r>
              <a:rPr lang="en-US" dirty="0"/>
              <a:t>For example, could have acrylic on wood</a:t>
            </a:r>
          </a:p>
          <a:p>
            <a:pPr lvl="1" eaLnBrk="1" hangingPunct="1"/>
            <a:r>
              <a:rPr lang="en-US" dirty="0"/>
              <a:t>How would you represent this?</a:t>
            </a:r>
          </a:p>
        </p:txBody>
      </p:sp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080" y="1828801"/>
            <a:ext cx="33051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5127283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439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Anti-Pattern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The anti-pattern solution is to create a custom class for each combo: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Naturally, this does not scale well</a:t>
            </a:r>
          </a:p>
          <a:p>
            <a:pPr lvl="1" eaLnBrk="1" hangingPunct="1"/>
            <a:r>
              <a:rPr lang="en-US" dirty="0"/>
              <a:t>What is the solution?</a:t>
            </a:r>
          </a:p>
        </p:txBody>
      </p:sp>
      <p:pic>
        <p:nvPicPr>
          <p:cNvPr id="1843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4" y="2057401"/>
            <a:ext cx="47148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5334001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0778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Composite Design Pattern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Allow client code to create the combination at runtime</a:t>
            </a:r>
          </a:p>
          <a:p>
            <a:pPr lvl="1" eaLnBrk="1" hangingPunct="1"/>
            <a:r>
              <a:rPr lang="en-US" dirty="0"/>
              <a:t>Just provide a general-purpose composite class</a:t>
            </a:r>
          </a:p>
        </p:txBody>
      </p:sp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83" y="2371254"/>
            <a:ext cx="48196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5605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Implementation of Composite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Composite has both is-a and has-a relationship with base class</a:t>
            </a:r>
          </a:p>
          <a:p>
            <a:pPr lvl="1" eaLnBrk="1" hangingPunct="1"/>
            <a:r>
              <a:rPr lang="en-US" dirty="0"/>
              <a:t>Methods typically iterate through all the components and call underlying method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2362200" y="2286000"/>
            <a:ext cx="7391400" cy="3505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class CompositeMaterial implements Material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private List&lt;Material&gt; pieces = new ArrayList&lt;Material&gt;();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    public void addMaterial(Material m){ pieces.add(m); }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    public boolean isLightSensitive(){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// is any piece light-sensitive?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for (Material m : pieces){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if (m.isLightSensitive()){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return true;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return false;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// etc.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177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Creation of Composite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actual composite desired is created by client code on demand: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This could easily be done through general-purpose code</a:t>
            </a:r>
          </a:p>
          <a:p>
            <a:pPr lvl="1" eaLnBrk="1" hangingPunct="1"/>
            <a:r>
              <a:rPr lang="en-US" dirty="0"/>
              <a:t>Perhaps a constructor to create object from String specification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From configuration file or user input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438400" y="1890666"/>
            <a:ext cx="7391400" cy="739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CompositeMaterial acrylicOnWood = new CompositeMaterial();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acrylicOnWood.addMaterial( new Acrylic(…) 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acrylicOnWood.addMaterial( new Wood(…) );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2590800" y="3657601"/>
            <a:ext cx="7010400" cy="314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Material acrylicOnWood = new CompositeMaterial("acrylic+wood");</a:t>
            </a:r>
          </a:p>
        </p:txBody>
      </p:sp>
    </p:spTree>
    <p:extLst>
      <p:ext uri="{BB962C8B-B14F-4D97-AF65-F5344CB8AC3E}">
        <p14:creationId xmlns:p14="http://schemas.microsoft.com/office/powerpoint/2010/main" val="1668726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Composite and Recursion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Since CompositeMaterial is a Material, can do this: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Now,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isLightSensitive()</a:t>
            </a:r>
            <a:r>
              <a:rPr lang="en-US" dirty="0"/>
              <a:t> on the collage would call 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sLightSensitive()</a:t>
            </a:r>
            <a:r>
              <a:rPr lang="en-US" dirty="0"/>
              <a:t> on acrylicOnWood which would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isLightSensitive()</a:t>
            </a:r>
            <a:r>
              <a:rPr lang="en-US" dirty="0"/>
              <a:t> on acrylic</a:t>
            </a:r>
          </a:p>
          <a:p>
            <a:pPr lvl="1" eaLnBrk="1" hangingPunct="1"/>
            <a:r>
              <a:rPr lang="en-US" dirty="0"/>
              <a:t>Methods are called recursively</a:t>
            </a:r>
          </a:p>
          <a:p>
            <a:pPr lvl="1" eaLnBrk="1" hangingPunct="1"/>
            <a:r>
              <a:rPr lang="en-US" dirty="0"/>
              <a:t>Way to implement recursion in an object-oriented manner</a:t>
            </a:r>
          </a:p>
          <a:p>
            <a:pPr eaLnBrk="1" hangingPunct="1"/>
            <a:r>
              <a:rPr lang="en-US" dirty="0"/>
              <a:t>Recursive method calls are a natural byproduct of tree structure</a:t>
            </a:r>
          </a:p>
          <a:p>
            <a:pPr lvl="1" eaLnBrk="1" hangingPunct="1"/>
            <a:r>
              <a:rPr lang="en-US" dirty="0"/>
              <a:t>Methods end up walking tree until a leaf node is encountered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2514600" y="2057401"/>
            <a:ext cx="7010400" cy="1165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Material acrylicOnWood = new CompositeMaterial("acrylic+wood");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CompositeMaterial collage = new CompositeMaterial();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collage.add( acrylicOnWood 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collage.add( new Silk(…) );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42672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7992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Exercise: Composite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Open the ‘composite’ package of ‘patterns_exercises’ project</a:t>
            </a:r>
          </a:p>
          <a:p>
            <a:pPr lvl="1" eaLnBrk="1" hangingPunct="1"/>
            <a:r>
              <a:rPr lang="en-US" dirty="0"/>
              <a:t>Examine the classes</a:t>
            </a:r>
          </a:p>
          <a:p>
            <a:pPr lvl="2" eaLnBrk="1" hangingPunct="1"/>
            <a:r>
              <a:rPr lang="en-US" dirty="0"/>
              <a:t>There are two Command classes (AddItem and RemoveItem)</a:t>
            </a:r>
          </a:p>
          <a:p>
            <a:pPr lvl="1" eaLnBrk="1" hangingPunct="1"/>
            <a:r>
              <a:rPr lang="en-US" dirty="0"/>
              <a:t>Would like to be able to create macro commands</a:t>
            </a:r>
          </a:p>
          <a:p>
            <a:pPr lvl="2" eaLnBrk="1" hangingPunct="1"/>
            <a:r>
              <a:rPr lang="en-US" dirty="0"/>
              <a:t>“Call Add Item twice”</a:t>
            </a:r>
          </a:p>
          <a:p>
            <a:pPr lvl="1" eaLnBrk="1" hangingPunct="1"/>
            <a:r>
              <a:rPr lang="en-US" dirty="0"/>
              <a:t>How would you do it?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Implement the Composite pattern</a:t>
            </a:r>
          </a:p>
          <a:p>
            <a:pPr lvl="1" eaLnBrk="1" hangingPunct="1"/>
            <a:r>
              <a:rPr lang="en-US" dirty="0"/>
              <a:t>Complete the unit test code</a:t>
            </a:r>
          </a:p>
          <a:p>
            <a:pPr lvl="1" eaLnBrk="1" hangingPunct="1"/>
            <a:r>
              <a:rPr lang="en-US" dirty="0"/>
              <a:t>Run the unit test and make sure it passes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9296401" y="381000"/>
            <a:ext cx="982961" cy="369332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15 min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2590801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6608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Patterns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873782" y="1585913"/>
            <a:ext cx="4665506" cy="4514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Template Method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Strategy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Factory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Composite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API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382" y="4923303"/>
            <a:ext cx="5334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866201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an API?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an application programming interface (API)?</a:t>
            </a:r>
          </a:p>
          <a:p>
            <a:pPr lvl="1" eaLnBrk="1" hangingPunct="1"/>
            <a:r>
              <a:rPr lang="en-US" dirty="0"/>
              <a:t>It’s the way that programmers access/utilize a useful framework</a:t>
            </a:r>
          </a:p>
          <a:p>
            <a:pPr lvl="1" eaLnBrk="1" hangingPunct="1"/>
            <a:r>
              <a:rPr lang="en-US" dirty="0"/>
              <a:t>It is not the framework itself!</a:t>
            </a:r>
          </a:p>
          <a:p>
            <a:pPr eaLnBrk="1" hangingPunct="1"/>
            <a:r>
              <a:rPr lang="en-US" dirty="0"/>
              <a:t>An API can consist of:</a:t>
            </a:r>
          </a:p>
          <a:p>
            <a:pPr lvl="1" eaLnBrk="1" hangingPunct="1"/>
            <a:r>
              <a:rPr lang="en-US" dirty="0"/>
              <a:t>Classes, interfaces, methods, fields</a:t>
            </a:r>
          </a:p>
          <a:p>
            <a:pPr lvl="1" eaLnBrk="1" hangingPunct="1"/>
            <a:r>
              <a:rPr lang="en-US" dirty="0"/>
              <a:t>Configuration files, environment variables, command-line parameters</a:t>
            </a:r>
          </a:p>
          <a:p>
            <a:pPr lvl="1" eaLnBrk="1" hangingPunct="1"/>
            <a:r>
              <a:rPr lang="en-US" dirty="0"/>
              <a:t>Network and communication protocols</a:t>
            </a:r>
          </a:p>
          <a:p>
            <a:pPr lvl="1" eaLnBrk="1" hangingPunct="1"/>
            <a:r>
              <a:rPr lang="en-US" dirty="0"/>
              <a:t>Error and status messages</a:t>
            </a:r>
          </a:p>
          <a:p>
            <a:pPr lvl="1" eaLnBrk="1" hangingPunct="1"/>
            <a:r>
              <a:rPr lang="en-US" dirty="0"/>
              <a:t>We’ll focus on the Java part; ideally, the rest are standards or irrelevant</a:t>
            </a:r>
          </a:p>
          <a:p>
            <a:pPr lvl="1" eaLnBrk="1" hangingPunct="1"/>
            <a:endParaRPr lang="en-US" dirty="0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856097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4658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Simplicity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Aim for simplicity and ease-of-use in the API</a:t>
            </a:r>
          </a:p>
          <a:p>
            <a:pPr lvl="1" eaLnBrk="1" hangingPunct="1"/>
            <a:r>
              <a:rPr lang="en-US" dirty="0"/>
              <a:t>The bigger the API, the steeper the learning curve</a:t>
            </a:r>
          </a:p>
          <a:p>
            <a:pPr lvl="1" eaLnBrk="1" hangingPunct="1"/>
            <a:r>
              <a:rPr lang="en-US" dirty="0"/>
              <a:t>Add to the API only features needed by client code</a:t>
            </a:r>
          </a:p>
          <a:p>
            <a:pPr lvl="1" eaLnBrk="1" hangingPunct="1"/>
            <a:r>
              <a:rPr lang="en-US" dirty="0"/>
              <a:t>Break up modules if necessary</a:t>
            </a:r>
          </a:p>
          <a:p>
            <a:pPr lvl="1" eaLnBrk="1" hangingPunct="1"/>
            <a:r>
              <a:rPr lang="en-US" dirty="0"/>
              <a:t>API should do one thing and do it well</a:t>
            </a:r>
          </a:p>
          <a:p>
            <a:pPr eaLnBrk="1" hangingPunct="1"/>
            <a:r>
              <a:rPr lang="en-US" dirty="0"/>
              <a:t>Leave out unnecessary parameters</a:t>
            </a:r>
          </a:p>
          <a:p>
            <a:pPr lvl="1" eaLnBrk="1" hangingPunct="1"/>
            <a:r>
              <a:rPr lang="en-US" dirty="0"/>
              <a:t>Makes API hard to understand, harder to change</a:t>
            </a:r>
          </a:p>
          <a:p>
            <a:pPr lvl="1" eaLnBrk="1" hangingPunct="1"/>
            <a:r>
              <a:rPr lang="en-US" dirty="0"/>
              <a:t>Definitely no tuning parameters</a:t>
            </a:r>
          </a:p>
          <a:p>
            <a:pPr lvl="2" eaLnBrk="1" hangingPunct="1"/>
            <a:r>
              <a:rPr lang="en-US" dirty="0"/>
              <a:t>Hardware, performance characteristics of underlying systems change</a:t>
            </a:r>
          </a:p>
          <a:p>
            <a:pPr eaLnBrk="1" hangingPunct="1"/>
            <a:r>
              <a:rPr lang="en-US" dirty="0"/>
              <a:t>API should be independent of implementation details</a:t>
            </a:r>
          </a:p>
          <a:p>
            <a:pPr lvl="1" eaLnBrk="1" hangingPunct="1"/>
            <a:r>
              <a:rPr lang="en-US" dirty="0"/>
              <a:t>Avoid tendency for APIs to reflect the implementation closely</a:t>
            </a:r>
          </a:p>
          <a:p>
            <a:pPr lvl="1" eaLnBrk="1" hangingPunct="1"/>
            <a:r>
              <a:rPr lang="en-US" dirty="0"/>
              <a:t>For important APIs, may be useful to create two implementations</a:t>
            </a:r>
          </a:p>
          <a:p>
            <a:pPr lvl="2" eaLnBrk="1" hangingPunct="1"/>
            <a:r>
              <a:rPr lang="en-US" dirty="0"/>
              <a:t>Just to make sure no unwanted details have leaked out into API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2192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42672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73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SOLID Principles Revisited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What do each of the SOLID Principles mean?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Single Responsibility Principle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Open Close Principle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Liskov Substitution Principle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Interface Segregation Principle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Dependency Inversion Principle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Packages and Visibility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a core package</a:t>
            </a:r>
          </a:p>
          <a:p>
            <a:pPr lvl="1" eaLnBrk="1" hangingPunct="1"/>
            <a:r>
              <a:rPr lang="en-US" dirty="0"/>
              <a:t>Put factories, interfaces and data types (POJOs) in the core package</a:t>
            </a:r>
          </a:p>
          <a:p>
            <a:pPr lvl="1" eaLnBrk="1" hangingPunct="1"/>
            <a:r>
              <a:rPr lang="en-US" dirty="0"/>
              <a:t>This is the “public” view of your framework; i.e., the API</a:t>
            </a:r>
          </a:p>
          <a:p>
            <a:pPr eaLnBrk="1" hangingPunct="1"/>
            <a:r>
              <a:rPr lang="en-US" dirty="0"/>
              <a:t>Use private implementation packages</a:t>
            </a:r>
          </a:p>
          <a:p>
            <a:pPr lvl="1" eaLnBrk="1" hangingPunct="1"/>
            <a:r>
              <a:rPr lang="en-US" dirty="0"/>
              <a:t>Place for all the code that users of your framework don’t need</a:t>
            </a:r>
          </a:p>
          <a:p>
            <a:pPr lvl="1" eaLnBrk="1" hangingPunct="1"/>
            <a:r>
              <a:rPr lang="en-US" dirty="0"/>
              <a:t>Users can ignore these classes when learning to use API</a:t>
            </a:r>
          </a:p>
          <a:p>
            <a:pPr lvl="1" eaLnBrk="1" hangingPunct="1"/>
            <a:r>
              <a:rPr lang="en-US" dirty="0"/>
              <a:t>Can force users to never be able to use these classes</a:t>
            </a:r>
          </a:p>
          <a:p>
            <a:pPr lvl="2" eaLnBrk="1" hangingPunct="1"/>
            <a:r>
              <a:rPr lang="en-US" dirty="0"/>
              <a:t>Make sensitive methods take a parameter of Class X</a:t>
            </a:r>
          </a:p>
          <a:p>
            <a:pPr lvl="2" eaLnBrk="1" hangingPunct="1"/>
            <a:r>
              <a:rPr lang="en-US" dirty="0"/>
              <a:t>Ensure that class X has only a package-friendly constructor</a:t>
            </a:r>
          </a:p>
          <a:p>
            <a:pPr lvl="3" eaLnBrk="1" hangingPunct="1"/>
            <a:r>
              <a:rPr lang="en-US" dirty="0"/>
              <a:t>Then, methods can be called only within package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7526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95530"/>
            <a:ext cx="466344" cy="46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6562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Backward Compatibility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API should remain backwards-compatible as much as possible</a:t>
            </a:r>
          </a:p>
          <a:p>
            <a:pPr lvl="1" eaLnBrk="1" hangingPunct="1"/>
            <a:r>
              <a:rPr lang="en-US" dirty="0"/>
              <a:t>Don’t remove methods, interfaces or classes from API</a:t>
            </a:r>
          </a:p>
          <a:p>
            <a:pPr lvl="1" eaLnBrk="1" hangingPunct="1"/>
            <a:r>
              <a:rPr lang="en-US" dirty="0"/>
              <a:t>When adding new features, consider overloading methods or adding new subclasses and subinterfaces</a:t>
            </a:r>
          </a:p>
          <a:p>
            <a:pPr lvl="1" eaLnBrk="1" hangingPunct="1"/>
            <a:r>
              <a:rPr lang="en-US" dirty="0"/>
              <a:t>Do not add methods to an existing interface (Why?)</a:t>
            </a:r>
          </a:p>
          <a:p>
            <a:pPr lvl="1" eaLnBrk="1" hangingPunct="1"/>
            <a:r>
              <a:rPr lang="en-US" dirty="0"/>
              <a:t>If making a completely clean break, use different package names</a:t>
            </a:r>
          </a:p>
          <a:p>
            <a:pPr eaLnBrk="1" hangingPunct="1"/>
            <a:r>
              <a:rPr lang="en-US" dirty="0"/>
              <a:t>One way to make programs future-proof is to make parameters to methods be interfaces rather than concrete objects</a:t>
            </a:r>
          </a:p>
          <a:p>
            <a:pPr lvl="1" eaLnBrk="1" hangingPunct="1"/>
            <a:r>
              <a:rPr lang="en-US" dirty="0"/>
              <a:t>Only what is needed by system and nothing more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2954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2313297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2377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Naming Consistency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Make sure that Java naming conventions are followed</a:t>
            </a:r>
          </a:p>
          <a:p>
            <a:pPr lvl="1" eaLnBrk="1" hangingPunct="1"/>
            <a:r>
              <a:rPr lang="en-US" dirty="0"/>
              <a:t>Many Java APIs flout this by having methods like size()</a:t>
            </a:r>
          </a:p>
          <a:p>
            <a:pPr lvl="2" eaLnBrk="1" hangingPunct="1"/>
            <a:r>
              <a:rPr lang="en-US" dirty="0"/>
              <a:t>What should it have been?</a:t>
            </a:r>
          </a:p>
          <a:p>
            <a:pPr lvl="1" eaLnBrk="1" hangingPunct="1"/>
            <a:r>
              <a:rPr lang="en-US" dirty="0"/>
              <a:t>Do not abbreviate method names</a:t>
            </a:r>
          </a:p>
          <a:p>
            <a:pPr lvl="2" eaLnBrk="1" hangingPunct="1"/>
            <a:r>
              <a:rPr lang="en-US" dirty="0"/>
              <a:t>Most users use IDEs which will do method completion</a:t>
            </a:r>
          </a:p>
          <a:p>
            <a:pPr lvl="2" eaLnBrk="1" hangingPunct="1"/>
            <a:r>
              <a:rPr lang="en-US" dirty="0"/>
              <a:t>Code is written once, read many, many times</a:t>
            </a:r>
          </a:p>
          <a:p>
            <a:pPr lvl="1" eaLnBrk="1" hangingPunct="1"/>
            <a:r>
              <a:rPr lang="en-US" dirty="0"/>
              <a:t>Be careful of parameter order within API</a:t>
            </a:r>
          </a:p>
          <a:p>
            <a:pPr lvl="2" eaLnBrk="1" hangingPunct="1"/>
            <a:r>
              <a:rPr lang="en-US" dirty="0"/>
              <a:t>When asking for two parameters, always ask for them in same order</a:t>
            </a:r>
          </a:p>
          <a:p>
            <a:pPr lvl="2" eaLnBrk="1" hangingPunct="1"/>
            <a:endParaRPr lang="en-US" dirty="0"/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Document all aspects of the API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2881266" y="3982817"/>
            <a:ext cx="6681788" cy="314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JUnit:   asssertEquals(   boolean expected, boolean actual );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1786597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2020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Reporting Errors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Prefer compile-time errors to runtime errors</a:t>
            </a:r>
          </a:p>
          <a:p>
            <a:pPr lvl="1" eaLnBrk="1" hangingPunct="1"/>
            <a:r>
              <a:rPr lang="en-US" dirty="0"/>
              <a:t>Use the most specific parameter type</a:t>
            </a:r>
          </a:p>
          <a:p>
            <a:pPr lvl="1" eaLnBrk="1" hangingPunct="1"/>
            <a:r>
              <a:rPr lang="en-US" dirty="0"/>
              <a:t>Use generics and type-safe enums</a:t>
            </a:r>
          </a:p>
          <a:p>
            <a:pPr eaLnBrk="1" hangingPunct="1"/>
            <a:r>
              <a:rPr lang="en-US" dirty="0"/>
              <a:t>When providing runtime errors, make sure to report the error at the point the mistake was made</a:t>
            </a:r>
          </a:p>
          <a:p>
            <a:pPr lvl="1" eaLnBrk="1" hangingPunct="1"/>
            <a:r>
              <a:rPr lang="en-US" dirty="0"/>
              <a:t>An egregious example of this is the Properties class again</a:t>
            </a:r>
          </a:p>
          <a:p>
            <a:pPr lvl="2" eaLnBrk="1" hangingPunct="1"/>
            <a:r>
              <a:rPr lang="en-US" dirty="0"/>
              <a:t>The put method is defined as put(Object key, Object value)</a:t>
            </a:r>
          </a:p>
          <a:p>
            <a:pPr lvl="2" eaLnBrk="1" hangingPunct="1"/>
            <a:r>
              <a:rPr lang="en-US" dirty="0"/>
              <a:t>Works if you pass in a non-String</a:t>
            </a:r>
          </a:p>
          <a:p>
            <a:pPr lvl="2" eaLnBrk="1" hangingPunct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save()</a:t>
            </a:r>
            <a:r>
              <a:rPr lang="en-US" dirty="0"/>
              <a:t> method throws a ClassCastException long after the problem code</a:t>
            </a:r>
          </a:p>
          <a:p>
            <a:pPr eaLnBrk="1" hangingPunct="1"/>
            <a:endParaRPr lang="en-US" dirty="0"/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2192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30909"/>
            <a:ext cx="466344" cy="46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8031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Façade Design Pattern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Façade design pattern is a formal way of achieving ease-of-use in API</a:t>
            </a:r>
          </a:p>
          <a:p>
            <a:pPr lvl="1" eaLnBrk="1" hangingPunct="1"/>
            <a:r>
              <a:rPr lang="en-US" dirty="0"/>
              <a:t>Client code interacts only with the Façade class</a:t>
            </a:r>
          </a:p>
          <a:p>
            <a:pPr lvl="1" eaLnBrk="1" hangingPunct="1"/>
            <a:r>
              <a:rPr lang="en-US" dirty="0"/>
              <a:t>The Façade interacts with other classes of framework</a:t>
            </a:r>
          </a:p>
          <a:p>
            <a:pPr lvl="1" eaLnBrk="1" hangingPunct="1"/>
            <a:r>
              <a:rPr lang="en-US" dirty="0"/>
              <a:t>Can make backward compatibility easier to maintain</a:t>
            </a:r>
          </a:p>
          <a:p>
            <a:pPr eaLnBrk="1" hangingPunct="1"/>
            <a:r>
              <a:rPr lang="en-US" dirty="0"/>
              <a:t>The Façade presents a simple, comprehensible view of framework</a:t>
            </a:r>
          </a:p>
          <a:p>
            <a:pPr lvl="1" eaLnBrk="1" hangingPunct="1"/>
            <a:r>
              <a:rPr lang="en-US" dirty="0"/>
              <a:t>In a networked system, can also offer performance benefits</a:t>
            </a:r>
          </a:p>
          <a:p>
            <a:pPr lvl="2" eaLnBrk="1" hangingPunct="1"/>
            <a:r>
              <a:rPr lang="en-US" dirty="0"/>
              <a:t>Fewer calls over network between client and server</a:t>
            </a: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3657601" y="4114801"/>
          <a:ext cx="4335463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4" imgW="4335572" imgH="1592432" progId="">
                  <p:embed/>
                </p:oleObj>
              </mc:Choice>
              <mc:Fallback>
                <p:oleObj name="Visio" r:id="rId4" imgW="4335572" imgH="1592432" progId="">
                  <p:embed/>
                  <p:pic>
                    <p:nvPicPr>
                      <p:cNvPr id="1639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4114801"/>
                        <a:ext cx="4335463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7432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2941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the Façade?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2252662" y="1264024"/>
            <a:ext cx="8186738" cy="4937760"/>
          </a:xfrm>
        </p:spPr>
        <p:txBody>
          <a:bodyPr/>
          <a:lstStyle/>
          <a:p>
            <a:pPr eaLnBrk="1" hangingPunct="1"/>
            <a:r>
              <a:rPr lang="en-US" dirty="0"/>
              <a:t>The Façade can be a single class</a:t>
            </a:r>
          </a:p>
          <a:p>
            <a:pPr lvl="1" eaLnBrk="1" hangingPunct="1"/>
            <a:r>
              <a:rPr lang="en-US" dirty="0"/>
              <a:t>With methods corresponding to various use cases</a:t>
            </a:r>
          </a:p>
          <a:p>
            <a:pPr lvl="1" eaLnBrk="1" hangingPunct="1"/>
            <a:r>
              <a:rPr lang="en-US" dirty="0"/>
              <a:t>The methods may all be stateless (common in web services)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 eaLnBrk="1" hangingPunct="1"/>
            <a:r>
              <a:rPr lang="en-US" dirty="0"/>
              <a:t>Or the methods may store client’s state between invocations</a:t>
            </a:r>
          </a:p>
          <a:p>
            <a:pPr lvl="2" eaLnBrk="1" hangingPunct="1"/>
            <a:r>
              <a:rPr lang="en-US" dirty="0"/>
              <a:t>Different clients will use different façade instances (common in web apps)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2743200" y="2209801"/>
            <a:ext cx="6091732" cy="116955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class TicketingFacade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Ticket purchaseTicket(TicketType t, int numTickets,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 Exhibit[] extraExhibits){…}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void cancelTicket(Ticket t){…}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3907325" y="4268709"/>
            <a:ext cx="4695516" cy="181588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class TicketingFacade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void chooseTicketType(TicketType t){…}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void setTicketQuantity(int q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){…}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void buyTicket(){…}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269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Façade or Not?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façade is any extra layer introduced to simplify client code</a:t>
            </a:r>
          </a:p>
          <a:p>
            <a:pPr lvl="1" eaLnBrk="1" hangingPunct="1"/>
            <a:r>
              <a:rPr lang="en-US" dirty="0"/>
              <a:t>Arguably, factories and interfaces form a façade too</a:t>
            </a:r>
          </a:p>
          <a:p>
            <a:pPr lvl="1" eaLnBrk="1" hangingPunct="1"/>
            <a:endParaRPr lang="en-US" dirty="0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2743200" y="2228662"/>
            <a:ext cx="7213600" cy="314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ExhibitDesignService e = ExhibitDesignServiceFactory.newService();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005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Reusing Third Party or Legacy Code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Often existing code offers most desired functionality</a:t>
            </a:r>
          </a:p>
          <a:p>
            <a:pPr lvl="1" eaLnBrk="1" hangingPunct="1"/>
            <a:r>
              <a:rPr lang="en-US" dirty="0"/>
              <a:t>But is not part of current system architecture</a:t>
            </a:r>
          </a:p>
          <a:p>
            <a:pPr lvl="1" eaLnBrk="1" hangingPunct="1"/>
            <a:r>
              <a:rPr lang="en-US" dirty="0"/>
              <a:t>How should the two existing systems be modified so that they can interact?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3200400" y="3276601"/>
          <a:ext cx="59007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4" imgW="5900859" imgH="645226" progId="">
                  <p:embed/>
                </p:oleObj>
              </mc:Choice>
              <mc:Fallback>
                <p:oleObj name="Visio" r:id="rId4" imgW="5900859" imgH="645226" progId="">
                  <p:embed/>
                  <p:pic>
                    <p:nvPicPr>
                      <p:cNvPr id="204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6601"/>
                        <a:ext cx="590073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1981200" y="2743200"/>
            <a:ext cx="1143000" cy="457200"/>
          </a:xfrm>
          <a:prstGeom prst="wedgeRectCallout">
            <a:avLst>
              <a:gd name="adj1" fmla="val 58750"/>
              <a:gd name="adj2" fmla="val 109375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Want this</a:t>
            </a:r>
          </a:p>
        </p:txBody>
      </p:sp>
      <p:sp>
        <p:nvSpPr>
          <p:cNvPr id="20488" name="AutoShape 6"/>
          <p:cNvSpPr>
            <a:spLocks noChangeArrowheads="1"/>
          </p:cNvSpPr>
          <p:nvPr/>
        </p:nvSpPr>
        <p:spPr bwMode="auto">
          <a:xfrm>
            <a:off x="8458200" y="2667000"/>
            <a:ext cx="1143000" cy="457200"/>
          </a:xfrm>
          <a:prstGeom prst="wedgeRectCallout">
            <a:avLst>
              <a:gd name="adj1" fmla="val -127083"/>
              <a:gd name="adj2" fmla="val 96875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Have this code</a:t>
            </a:r>
          </a:p>
        </p:txBody>
      </p:sp>
      <p:sp>
        <p:nvSpPr>
          <p:cNvPr id="20489" name="AutoShape 7"/>
          <p:cNvSpPr>
            <a:spLocks noChangeArrowheads="1"/>
          </p:cNvSpPr>
          <p:nvPr/>
        </p:nvSpPr>
        <p:spPr bwMode="auto">
          <a:xfrm>
            <a:off x="5562600" y="4800600"/>
            <a:ext cx="3124200" cy="990600"/>
          </a:xfrm>
          <a:prstGeom prst="wedgeRectCallout">
            <a:avLst>
              <a:gd name="adj1" fmla="val 9755"/>
              <a:gd name="adj2" fmla="val -140384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Medium and artist are part of a painting’s fields. Provenance is not, but is available in a database and can be looked up if needed..</a:t>
            </a:r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1752601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1988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Adapter Design Pattern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Adapter Design Pattern recommends: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Implement the interface you want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In terms of the code you have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 not modify the “legacy” code in any way</a:t>
            </a:r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rest of your system can act as if this were a natively available capability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PaintingValuationService could look up provenance from a database or supply bogus provenance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Rest of your code should not need to suddenly keep track of provenance</a:t>
            </a: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3124200" y="2563505"/>
          <a:ext cx="5949950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4" imgW="5949350" imgH="1637098" progId="">
                  <p:embed/>
                </p:oleObj>
              </mc:Choice>
              <mc:Fallback>
                <p:oleObj name="Visio" r:id="rId4" imgW="5949350" imgH="1637098" progId="">
                  <p:embed/>
                  <p:pic>
                    <p:nvPicPr>
                      <p:cNvPr id="215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63505"/>
                        <a:ext cx="5949950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06" y="1890671"/>
            <a:ext cx="5080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3156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Adapter vs. Facade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What’s the difference between an Adapter and a Façade?</a:t>
            </a:r>
          </a:p>
          <a:p>
            <a:pPr lvl="1" eaLnBrk="1" hangingPunct="1"/>
            <a:r>
              <a:rPr lang="en-US" dirty="0"/>
              <a:t>Mostly a matter of intent</a:t>
            </a:r>
          </a:p>
          <a:p>
            <a:pPr eaLnBrk="1" hangingPunct="1"/>
            <a:r>
              <a:rPr lang="en-US" dirty="0"/>
              <a:t>Both Adapter and Façade provide ways of accessing a complex subsystem</a:t>
            </a:r>
          </a:p>
          <a:p>
            <a:pPr lvl="1" eaLnBrk="1" hangingPunct="1"/>
            <a:r>
              <a:rPr lang="en-US" dirty="0"/>
              <a:t>In Façade, the access is via an intentionally simpler interface</a:t>
            </a:r>
          </a:p>
          <a:p>
            <a:pPr lvl="1" eaLnBrk="1" hangingPunct="1"/>
            <a:r>
              <a:rPr lang="en-US" dirty="0"/>
              <a:t>In Adapter, the access is via an interface that matches client needs</a:t>
            </a:r>
          </a:p>
          <a:p>
            <a:pPr eaLnBrk="1" hangingPunct="1"/>
            <a:r>
              <a:rPr lang="en-US" dirty="0"/>
              <a:t>Adapter is built by the client</a:t>
            </a:r>
          </a:p>
          <a:p>
            <a:pPr lvl="1" eaLnBrk="1" hangingPunct="1"/>
            <a:r>
              <a:rPr lang="en-US" dirty="0"/>
              <a:t>Façade is built by the framework provider</a:t>
            </a:r>
          </a:p>
          <a:p>
            <a:pPr lvl="1" eaLnBrk="1" hangingPunct="1"/>
            <a:r>
              <a:rPr lang="en-US" dirty="0"/>
              <a:t>Often an Adapter on one side will talk to a Façade on the other</a:t>
            </a:r>
          </a:p>
        </p:txBody>
      </p:sp>
    </p:spTree>
    <p:extLst>
      <p:ext uri="{BB962C8B-B14F-4D97-AF65-F5344CB8AC3E}">
        <p14:creationId xmlns:p14="http://schemas.microsoft.com/office/powerpoint/2010/main" val="171999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Design Patterns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252663" y="13402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/>
              <a:t>Design Patterns: Elements of Reusable Object-Oriented Software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By Erich Gamma, Richard Helm, Ralph Johnson and John </a:t>
            </a:r>
            <a:r>
              <a:rPr lang="en-US" sz="1800" dirty="0" err="1"/>
              <a:t>Vlissides</a:t>
            </a:r>
            <a:r>
              <a:rPr lang="en-US" sz="1800" dirty="0"/>
              <a:t> aka “Gang of Four Book” (</a:t>
            </a:r>
            <a:r>
              <a:rPr lang="en-US" sz="1800" dirty="0" err="1"/>
              <a:t>GoF</a:t>
            </a:r>
            <a:r>
              <a:rPr lang="en-US" sz="1800" dirty="0"/>
              <a:t>) (Addison Wesley; 1994)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The book identified 23 patterns</a:t>
            </a:r>
            <a:endParaRPr sz="1800" dirty="0"/>
          </a:p>
          <a:p>
            <a:pPr lvl="2">
              <a:lnSpc>
                <a:spcPct val="115000"/>
              </a:lnSpc>
            </a:pPr>
            <a:r>
              <a:rPr lang="en-US" sz="1800" dirty="0"/>
              <a:t>Some of which were required to implement a case study for a WYSIWYG editor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Called the </a:t>
            </a:r>
            <a:r>
              <a:rPr lang="en-US" sz="1800" dirty="0" err="1"/>
              <a:t>GoF</a:t>
            </a:r>
            <a:r>
              <a:rPr lang="en-US" sz="1800" dirty="0"/>
              <a:t> patterns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Code examples in C++ and Smalltalk</a:t>
            </a:r>
            <a:endParaRPr sz="18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dirty="0"/>
              <a:t>They are solutions to often encountered business problems</a:t>
            </a:r>
            <a:endParaRPr sz="18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instructor will divide you into groups</a:t>
            </a:r>
          </a:p>
          <a:p>
            <a:pPr lvl="1"/>
            <a:r>
              <a:rPr lang="en-US" dirty="0"/>
              <a:t>Be prepared to present your group’s solution to the entire class</a:t>
            </a:r>
          </a:p>
          <a:p>
            <a:r>
              <a:rPr lang="en-US" dirty="0"/>
              <a:t>You are in charge of building an application for tracking expense reports submitted to your company</a:t>
            </a:r>
          </a:p>
          <a:p>
            <a:pPr lvl="1"/>
            <a:r>
              <a:rPr lang="en-US" dirty="0"/>
              <a:t>Design different parts of the application</a:t>
            </a:r>
          </a:p>
          <a:p>
            <a:pPr lvl="2"/>
            <a:r>
              <a:rPr lang="en-US" dirty="0"/>
              <a:t>Identify where particular design patterns will be used</a:t>
            </a:r>
          </a:p>
          <a:p>
            <a:pPr lvl="2"/>
            <a:r>
              <a:rPr lang="en-US" dirty="0"/>
              <a:t>Make sure to explain</a:t>
            </a:r>
          </a:p>
          <a:p>
            <a:pPr lvl="3"/>
            <a:r>
              <a:rPr lang="en-US" dirty="0"/>
              <a:t>Why the design pattern is needed in this situation</a:t>
            </a:r>
          </a:p>
          <a:p>
            <a:pPr lvl="3"/>
            <a:r>
              <a:rPr lang="en-US" dirty="0"/>
              <a:t>Extensibility/maintainability issues that would arise if the design pattern were not used</a:t>
            </a:r>
          </a:p>
          <a:p>
            <a:r>
              <a:rPr lang="en-US" dirty="0"/>
              <a:t>Bonus points for:</a:t>
            </a:r>
          </a:p>
          <a:p>
            <a:pPr lvl="1"/>
            <a:r>
              <a:rPr lang="en-US" dirty="0"/>
              <a:t>Creative uses of a design pattern</a:t>
            </a:r>
          </a:p>
          <a:p>
            <a:pPr lvl="1"/>
            <a:r>
              <a:rPr lang="en-US" dirty="0"/>
              <a:t>Getting in every design pattern discussed in this module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296401" y="381000"/>
            <a:ext cx="982961" cy="369332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3563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More Design Patterns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/>
              <a:t>More design patterns have been defined since </a:t>
            </a:r>
            <a:r>
              <a:rPr lang="en-US" sz="1800" dirty="0" err="1"/>
              <a:t>GoF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Anyone can define a new pattern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They must have a good name</a:t>
            </a:r>
            <a:endParaRPr sz="1800" dirty="0"/>
          </a:p>
          <a:p>
            <a:pPr lvl="2">
              <a:lnSpc>
                <a:spcPct val="115000"/>
              </a:lnSpc>
            </a:pPr>
            <a:r>
              <a:rPr lang="en-US" sz="1800" dirty="0"/>
              <a:t>This is how they are identified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They must be realized in at least 3 systems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They must be applicable to new contexts</a:t>
            </a:r>
            <a:endParaRPr sz="18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dirty="0"/>
              <a:t>Patterns have been defined for newer technologies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Web applications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Enterprise JavaBeans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Architecture patterns</a:t>
            </a:r>
            <a:endParaRPr sz="18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dirty="0"/>
              <a:t>Can you name some design patterns?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4663</Words>
  <Application>Microsoft Office PowerPoint</Application>
  <PresentationFormat>Widescreen</PresentationFormat>
  <Paragraphs>795</Paragraphs>
  <Slides>80</Slides>
  <Notes>79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Arial</vt:lpstr>
      <vt:lpstr>Avenir Book</vt:lpstr>
      <vt:lpstr>Calibri</vt:lpstr>
      <vt:lpstr>Courier New</vt:lpstr>
      <vt:lpstr>Lato</vt:lpstr>
      <vt:lpstr>Open Sans</vt:lpstr>
      <vt:lpstr>Tahoma</vt:lpstr>
      <vt:lpstr>Verdana</vt:lpstr>
      <vt:lpstr>Wingdings</vt:lpstr>
      <vt:lpstr>Office Theme</vt:lpstr>
      <vt:lpstr>Visio</vt:lpstr>
      <vt:lpstr>Welcome!  Advanced Java</vt:lpstr>
      <vt:lpstr>Course Objectives</vt:lpstr>
      <vt:lpstr>  </vt:lpstr>
      <vt:lpstr>Let's Talk About</vt:lpstr>
      <vt:lpstr>Good Code Design</vt:lpstr>
      <vt:lpstr>OO Revisited</vt:lpstr>
      <vt:lpstr>SOLID Principles Revisited</vt:lpstr>
      <vt:lpstr>Design Patterns</vt:lpstr>
      <vt:lpstr>More Design Patterns</vt:lpstr>
      <vt:lpstr>Using Design Patterns</vt:lpstr>
      <vt:lpstr>A Problem?</vt:lpstr>
      <vt:lpstr>Factory</vt:lpstr>
      <vt:lpstr>Factory Discussion</vt:lpstr>
      <vt:lpstr>A Problem?</vt:lpstr>
      <vt:lpstr>Composite</vt:lpstr>
      <vt:lpstr>Composite Discussion</vt:lpstr>
      <vt:lpstr>A Problem?</vt:lpstr>
      <vt:lpstr>Null Object</vt:lpstr>
      <vt:lpstr>A Problem?</vt:lpstr>
      <vt:lpstr>Observer</vt:lpstr>
      <vt:lpstr>A Problem?</vt:lpstr>
      <vt:lpstr>Strategy</vt:lpstr>
      <vt:lpstr>Good Code Design</vt:lpstr>
      <vt:lpstr>N-Tier Architecture</vt:lpstr>
      <vt:lpstr>N-Tier Discussion</vt:lpstr>
      <vt:lpstr>Model View Controller (MVC)</vt:lpstr>
      <vt:lpstr>Model View Controller</vt:lpstr>
      <vt:lpstr>Model View Controller</vt:lpstr>
      <vt:lpstr>Model View Controller</vt:lpstr>
      <vt:lpstr>Model View Presenter (MVP)</vt:lpstr>
      <vt:lpstr>Model View ViewModel (MVVM)</vt:lpstr>
      <vt:lpstr>MVC Discussion</vt:lpstr>
      <vt:lpstr>Good Code Design</vt:lpstr>
      <vt:lpstr>Exercise</vt:lpstr>
      <vt:lpstr>To Sum Up</vt:lpstr>
      <vt:lpstr>Design patterns</vt:lpstr>
      <vt:lpstr>Chapter Concepts</vt:lpstr>
      <vt:lpstr>Design Patterns</vt:lpstr>
      <vt:lpstr>Duplicated Code</vt:lpstr>
      <vt:lpstr>Template Method Design Pattern</vt:lpstr>
      <vt:lpstr>When To Use Template Method</vt:lpstr>
      <vt:lpstr>Exercise: Template Method</vt:lpstr>
      <vt:lpstr>Design Patterns</vt:lpstr>
      <vt:lpstr>Strategy Design Pattern</vt:lpstr>
      <vt:lpstr>Strategy Design Pattern (continued)</vt:lpstr>
      <vt:lpstr>Exercise: Strategy</vt:lpstr>
      <vt:lpstr>Template Method vs. Strategy</vt:lpstr>
      <vt:lpstr>Delegation Is More Flexible Than Inheritance</vt:lpstr>
      <vt:lpstr>Design Patterns</vt:lpstr>
      <vt:lpstr>Creating Objects on Demand</vt:lpstr>
      <vt:lpstr>Limitations of Directly Invoking Constructor</vt:lpstr>
      <vt:lpstr>Constructors and Overridden Methods</vt:lpstr>
      <vt:lpstr>Reflection to Rescue</vt:lpstr>
      <vt:lpstr>Construction Parameter</vt:lpstr>
      <vt:lpstr>Location of Configuration File</vt:lpstr>
      <vt:lpstr>Overridden Methods</vt:lpstr>
      <vt:lpstr>Benefits of a Factory</vt:lpstr>
      <vt:lpstr>Exercise: Factory</vt:lpstr>
      <vt:lpstr>Design Patterns</vt:lpstr>
      <vt:lpstr>Need for Mixtures</vt:lpstr>
      <vt:lpstr>Anti-Pattern</vt:lpstr>
      <vt:lpstr>Composite Design Pattern</vt:lpstr>
      <vt:lpstr>Implementation of Composite</vt:lpstr>
      <vt:lpstr>Creation of Composite</vt:lpstr>
      <vt:lpstr>Composite and Recursion</vt:lpstr>
      <vt:lpstr>Exercise: Composite</vt:lpstr>
      <vt:lpstr>Design Patterns</vt:lpstr>
      <vt:lpstr>What Is an API?</vt:lpstr>
      <vt:lpstr>Simplicity</vt:lpstr>
      <vt:lpstr>Packages and Visibility</vt:lpstr>
      <vt:lpstr>Backward Compatibility</vt:lpstr>
      <vt:lpstr>Naming Consistency</vt:lpstr>
      <vt:lpstr>Reporting Errors</vt:lpstr>
      <vt:lpstr>Façade Design Pattern</vt:lpstr>
      <vt:lpstr>What Is the Façade?</vt:lpstr>
      <vt:lpstr>Façade or Not?</vt:lpstr>
      <vt:lpstr>Reusing Third Party or Legacy Code</vt:lpstr>
      <vt:lpstr>Adapter Design Pattern</vt:lpstr>
      <vt:lpstr>Adapter vs. Facade</vt:lpstr>
      <vt:lpstr>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Prabhat Shahi</cp:lastModifiedBy>
  <cp:revision>169</cp:revision>
  <dcterms:created xsi:type="dcterms:W3CDTF">2015-01-25T15:51:40Z</dcterms:created>
  <dcterms:modified xsi:type="dcterms:W3CDTF">2021-12-27T01:17:00Z</dcterms:modified>
</cp:coreProperties>
</file>