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9144000"/>
  <p:notesSz cx="6858000" cy="9144000"/>
  <p:embeddedFontLst>
    <p:embeddedFont>
      <p:font typeface="Tahom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ahoma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Tahom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5" name="Google Shape;5;n"/>
          <p:cNvCxnSpPr/>
          <p:nvPr/>
        </p:nvCxnSpPr>
        <p:spPr>
          <a:xfrm>
            <a:off x="114300" y="8802688"/>
            <a:ext cx="6608763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" name="Google Shape;6;n"/>
          <p:cNvCxnSpPr/>
          <p:nvPr/>
        </p:nvCxnSpPr>
        <p:spPr>
          <a:xfrm>
            <a:off x="114299" y="352425"/>
            <a:ext cx="6608763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n"/>
          <p:cNvSpPr/>
          <p:nvPr/>
        </p:nvSpPr>
        <p:spPr>
          <a:xfrm>
            <a:off x="3788664" y="80963"/>
            <a:ext cx="30035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575" lIns="91150" spcFirstLastPara="1" rIns="91150" wrap="square" tIns="45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INSTRUCTOR GUIDE</a:t>
            </a:r>
            <a:endParaRPr/>
          </a:p>
        </p:txBody>
      </p:sp>
      <p:sp>
        <p:nvSpPr>
          <p:cNvPr id="8" name="Google Shape;8;n"/>
          <p:cNvSpPr/>
          <p:nvPr/>
        </p:nvSpPr>
        <p:spPr>
          <a:xfrm>
            <a:off x="3800516" y="8606271"/>
            <a:ext cx="29972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Chapter 1-</a:t>
            </a: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46260" y="8618797"/>
            <a:ext cx="3739454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782o: OpenStack Networking</a:t>
            </a:r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" name="Google Shape;47;p4:notes"/>
          <p:cNvSpPr txBox="1"/>
          <p:nvPr>
            <p:ph idx="1" type="body"/>
          </p:nvPr>
        </p:nvSpPr>
        <p:spPr>
          <a:xfrm>
            <a:off x="914400" y="4343400"/>
            <a:ext cx="5029200" cy="4116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50" lIns="91350" spcFirstLastPara="1" rIns="91350" wrap="square" tIns="45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540d799e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540d799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540d799e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540d799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540d799e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540d799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540d799e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540d799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540d799e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540d799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40d799e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540d799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540d799e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540d799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540d799e_0_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540d799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540d799e_0_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540d799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540d799e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540d799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540d799e_0_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540d799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540d799e_0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540d799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540d799e_0_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540d799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540d799e_0_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540d799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540d799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8" name="Google Shape;208;gb540d79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540d799e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540d799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1" name="Google Shape;221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0" name="Google Shape;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7" name="Google Shape;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540d799e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4" name="Google Shape;74;gb540d799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540d799e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540d799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540d799e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540d799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540d799e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540d799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540d799e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540d799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 Slide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1500" y="755575"/>
            <a:ext cx="6079906" cy="141393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/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 cap="smal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Chapter 4:</a:t>
            </a:r>
            <a:endParaRPr b="1" sz="3600" cap="small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cap="smal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Generics</a:t>
            </a:r>
            <a:br>
              <a:rPr b="1" lang="en-US" sz="3600">
                <a:latin typeface="Verdana"/>
                <a:ea typeface="Verdana"/>
                <a:cs typeface="Verdana"/>
                <a:sym typeface="Verdana"/>
              </a:rPr>
            </a:br>
            <a:endParaRPr b="1" i="0" sz="3600" u="none" cap="small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08737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0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Java Intermediate</a:t>
            </a:r>
            <a:endParaRPr b="1" i="0" sz="2000" u="none" cap="none" strike="noStrike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1050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Tahoma"/>
              <a:buChar char="●"/>
              <a:defRPr b="1" sz="2800">
                <a:latin typeface="Tahoma"/>
                <a:ea typeface="Tahoma"/>
                <a:cs typeface="Tahoma"/>
                <a:sym typeface="Taho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728663" y="1264024"/>
            <a:ext cx="77724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ucture Slide Layout">
  <p:cSld name="Structure Slide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050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indent="-228600" lvl="1" marL="9144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oup Exercise Layout">
  <p:cSld name="Group Exercise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050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728663" y="1261872"/>
            <a:ext cx="77724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b="4298" l="15919" r="15291" t="8799"/>
          <a:stretch/>
        </p:blipFill>
        <p:spPr>
          <a:xfrm>
            <a:off x="8217962" y="58616"/>
            <a:ext cx="926037" cy="1299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ritten Exercise  Layout">
  <p:cSld name="Written Exercise 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1050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35" name="Google Shape;3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9259" y="95839"/>
            <a:ext cx="968188" cy="125955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idx="1" type="body"/>
          </p:nvPr>
        </p:nvSpPr>
        <p:spPr>
          <a:xfrm>
            <a:off x="728663" y="1261872"/>
            <a:ext cx="77724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nds-On Exercise  Layout">
  <p:cSld name="Hands-On Exercise  Layou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8271" y="12887"/>
            <a:ext cx="1465729" cy="122932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1050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728663" y="1261872"/>
            <a:ext cx="77724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oup Discussion Layout">
  <p:cSld name="Group Discussion 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9"/>
          <p:cNvPicPr preferRelativeResize="0"/>
          <p:nvPr/>
        </p:nvPicPr>
        <p:blipFill rotWithShape="1">
          <a:blip r:embed="rId2">
            <a:alphaModFix/>
          </a:blip>
          <a:srcRect b="29951" l="0" r="0" t="0"/>
          <a:stretch/>
        </p:blipFill>
        <p:spPr>
          <a:xfrm>
            <a:off x="7799293" y="120482"/>
            <a:ext cx="1230407" cy="100509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"/>
          <p:cNvSpPr txBox="1"/>
          <p:nvPr>
            <p:ph type="title"/>
          </p:nvPr>
        </p:nvSpPr>
        <p:spPr>
          <a:xfrm>
            <a:off x="1050926" y="214127"/>
            <a:ext cx="6513046" cy="627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728663" y="1261872"/>
            <a:ext cx="77724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31711" y="6300394"/>
            <a:ext cx="1769364" cy="4114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2173123" y="5592979"/>
            <a:ext cx="1860550" cy="301625"/>
          </a:xfrm>
          <a:prstGeom prst="roundRect">
            <a:avLst>
              <a:gd fmla="val 523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581025" y="6270625"/>
            <a:ext cx="8020050" cy="1588"/>
          </a:xfrm>
          <a:prstGeom prst="straightConnector1">
            <a:avLst/>
          </a:prstGeom>
          <a:noFill/>
          <a:ln cap="flat" cmpd="sng" w="44450">
            <a:solidFill>
              <a:srgbClr val="898F8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1"/>
          <p:cNvSpPr txBox="1"/>
          <p:nvPr>
            <p:ph type="title"/>
          </p:nvPr>
        </p:nvSpPr>
        <p:spPr>
          <a:xfrm>
            <a:off x="1050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177800" lvl="0" marL="0" marR="0" rtl="0" algn="ctr">
              <a:spcBef>
                <a:spcPts val="0"/>
              </a:spcBef>
              <a:spcAft>
                <a:spcPts val="0"/>
              </a:spcAft>
              <a:buSzPts val="2800"/>
              <a:buFont typeface="Tahoma"/>
              <a:buChar char="●"/>
              <a:defRPr b="1" sz="2800">
                <a:latin typeface="Tahoma"/>
                <a:ea typeface="Tahoma"/>
                <a:cs typeface="Tahoma"/>
                <a:sym typeface="Tahoma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728663" y="1261872"/>
            <a:ext cx="77724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  <a:defRPr sz="1800">
                <a:latin typeface="Tahoma"/>
                <a:ea typeface="Tahoma"/>
                <a:cs typeface="Tahoma"/>
                <a:sym typeface="Tahoma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○"/>
              <a:defRPr sz="1800"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■"/>
              <a:defRPr sz="1800"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  <a:defRPr sz="1800">
                <a:latin typeface="Tahoma"/>
                <a:ea typeface="Tahoma"/>
                <a:cs typeface="Tahoma"/>
                <a:sym typeface="Tahoma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○"/>
              <a:defRPr sz="1800">
                <a:latin typeface="Tahoma"/>
                <a:ea typeface="Tahoma"/>
                <a:cs typeface="Tahoma"/>
                <a:sym typeface="Tahoma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■"/>
              <a:defRPr sz="1800"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  <a:defRPr sz="1800">
                <a:latin typeface="Tahoma"/>
                <a:ea typeface="Tahoma"/>
                <a:cs typeface="Tahoma"/>
                <a:sym typeface="Tahoma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○"/>
              <a:defRPr sz="1800">
                <a:latin typeface="Tahoma"/>
                <a:ea typeface="Tahoma"/>
                <a:cs typeface="Tahoma"/>
                <a:sym typeface="Tahoma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■"/>
              <a:defRPr sz="1800"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" name="Google Shape;16;p1"/>
          <p:cNvSpPr txBox="1"/>
          <p:nvPr/>
        </p:nvSpPr>
        <p:spPr>
          <a:xfrm>
            <a:off x="513790" y="6340200"/>
            <a:ext cx="61118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Intermediate						</a:t>
            </a: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142029" y="6700893"/>
            <a:ext cx="6555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Tahoma"/>
              <a:buNone/>
            </a:pPr>
            <a:r>
              <a:rPr b="0" i="0" lang="en-US" sz="800" u="none" cap="none" strike="noStrike">
                <a:solidFill>
                  <a:srgbClr val="4D4D4D"/>
                </a:solidFill>
                <a:latin typeface="Tahoma"/>
                <a:ea typeface="Tahoma"/>
                <a:cs typeface="Tahoma"/>
                <a:sym typeface="Tahoma"/>
              </a:rPr>
              <a:t>© 201</a:t>
            </a:r>
            <a:r>
              <a:rPr lang="en-US" sz="800">
                <a:solidFill>
                  <a:srgbClr val="4D4D4D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r>
              <a:rPr b="0" i="0" lang="en-US" sz="800" u="none" cap="none" strike="noStrike">
                <a:solidFill>
                  <a:srgbClr val="4D4D4D"/>
                </a:solidFill>
                <a:latin typeface="Tahoma"/>
                <a:ea typeface="Tahoma"/>
                <a:cs typeface="Tahoma"/>
                <a:sym typeface="Tahoma"/>
              </a:rPr>
              <a:t> Copyright ROI Training, Inc.: All rights reserved. Not to be reproduced without prior written consent.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4294967295" type="body"/>
          </p:nvPr>
        </p:nvSpPr>
        <p:spPr>
          <a:xfrm>
            <a:off x="708737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0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1" i="0" sz="2000" u="none" cap="none" strike="noStrike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" name="Google Shape;50;p10"/>
          <p:cNvSpPr/>
          <p:nvPr/>
        </p:nvSpPr>
        <p:spPr>
          <a:xfrm>
            <a:off x="1457325" y="1222375"/>
            <a:ext cx="7686675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0"/>
          <p:cNvSpPr txBox="1"/>
          <p:nvPr>
            <p:ph idx="4294967295"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3600">
                <a:latin typeface="Verdana"/>
                <a:ea typeface="Verdana"/>
                <a:cs typeface="Verdana"/>
                <a:sym typeface="Verdana"/>
              </a:rPr>
            </a:br>
            <a:endParaRPr b="1" i="0" sz="3600" u="none" cap="small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1050925" y="214127"/>
            <a:ext cx="7002600" cy="6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Generics and Exceptions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728663" y="1264024"/>
            <a:ext cx="7772400" cy="49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Generic classes can't be subclasses of Throwable or any of its subclasses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JVM needs to determine the exception type at runtime to determine which catch block to use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Type erasure makes this impossible if the exception is generic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50925" y="214127"/>
            <a:ext cx="7002600" cy="6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Generics and Streaming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728663" y="1264024"/>
            <a:ext cx="7772400" cy="49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Generic classes can be streamed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Type erasure means that a cast is required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This requires suppressing the warning to get a clean compilation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806975" y="3098500"/>
            <a:ext cx="7932000" cy="1886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@SuppressWarnings("unchecked")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public List&lt;String&gt; readListFromFile()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FileInputStream fis = new FileInputStream("strings.dat") 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ObjectInputStream ois = new ObjectInputStream(fis);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List&lt;String&gt; result =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(List&lt;String&gt;)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ois.readObject();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ois.close();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return result 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1050925" y="214127"/>
            <a:ext cx="7002600" cy="6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Generic Classes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728663" y="1264024"/>
            <a:ext cx="7772400" cy="49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Generic classes can be defined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When would you want to do this?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578375" y="2184100"/>
            <a:ext cx="7932000" cy="4017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public class Dictionary&lt;KeyType, ValueType&gt;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private final KeyType key;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private final ValueType value;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public Dictionary(KeyType key, ValueType value) {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this.key = key;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this.value = value;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public KeyType getKey()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return key;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public ValueType getValue()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return value;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public String toString() {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return "(" + key + ", " + value + ")";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50925" y="214127"/>
            <a:ext cx="7002600" cy="6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Generic Classes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728663" y="1264024"/>
            <a:ext cx="7772400" cy="49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en-US"/>
              <a:t>Example use of the previously defined generic class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728675" y="2330275"/>
            <a:ext cx="7932000" cy="1864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Dictionary&lt;String, String&gt; grade = new 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Dictionary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&lt;String, String&gt;("Alice", "A");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Dictionary&lt;String, Integer&gt; mark = new 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Dictionary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&lt;String, Integer&gt;("Alice", 100);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System.out.println("grade: " + grade);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System.out.println("mark: " + mark);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Dictionary&lt;Integer, Boolean&gt; prime = new 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Dictionary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&lt;Integer, Boolean&gt;(13, true);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if (prime.getValue()) System.out.println(prime.getKey() + " is prime.");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else System.out.println(prime.getKey() + " is not prime.");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1050925" y="214127"/>
            <a:ext cx="7002600" cy="6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Diamond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728663" y="1264024"/>
            <a:ext cx="7772400" cy="49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en-US"/>
              <a:t>Java 7 introduced a shorthand notation called the diamond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The compiler can determine the right hand side type parameters from the left hand side</a:t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648875" y="2634250"/>
            <a:ext cx="7932000" cy="694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List&lt;String&gt; strings = new ArrayList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() 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Dictionary&lt;String, String&gt; grade = new 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Dictionary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("Alice", "A");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50925" y="214127"/>
            <a:ext cx="7002600" cy="6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Generic Methods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728663" y="1264024"/>
            <a:ext cx="7772400" cy="49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en-US"/>
              <a:t>Methods can be generic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The parent class does not need to be generic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Methods which use generic interfaces or classes may need to be generic to define the generic type</a:t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806975" y="3174700"/>
            <a:ext cx="7932000" cy="793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&lt;Type&gt;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Dictionary&lt;Type, Type&gt; sameKeyAndValue(Type value)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return new Dictionary&lt;Type, Type&gt;(value, value);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50925" y="214127"/>
            <a:ext cx="7002600" cy="6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Generic Methods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728663" y="1264024"/>
            <a:ext cx="7772400" cy="49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compiler can usually determine the generic type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It can be explicitly specified if required</a:t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793150" y="2800050"/>
            <a:ext cx="7932000" cy="419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Dictionary&lt;String, String&gt; pair = Dictionary.sameKeyAndValue("Hello");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793150" y="3638250"/>
            <a:ext cx="7932000" cy="419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Dictionary&lt;String, String&gt; pair = </a:t>
            </a: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Dictionary.&lt;String&gt;sameKeyAndValue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("Hello");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50925" y="214127"/>
            <a:ext cx="7002600" cy="6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Generics and Inheritance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728663" y="1264024"/>
            <a:ext cx="7772400" cy="49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generic class can implement a generic interface or extend a generic class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The types must match</a:t>
            </a:r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883175" y="2703750"/>
            <a:ext cx="7617900" cy="865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public interface List&lt;E&gt;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883175" y="3708100"/>
            <a:ext cx="7617900" cy="865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public class ArrayList&lt;E&gt; implements List&lt;E&gt;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050925" y="214127"/>
            <a:ext cx="7002600" cy="6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 Wildcards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728663" y="1264024"/>
            <a:ext cx="7772400" cy="49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Type wildcards allow generics of an unknown type to be used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 method may take a List of any type as a parameter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-US"/>
              <a:t> is used as a type wildcard </a:t>
            </a:r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883175" y="3160950"/>
            <a:ext cx="7617900" cy="850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public void listHandler( List&lt;?&gt; collection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883175" y="4303950"/>
            <a:ext cx="7617900" cy="745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object.listHandler( new ArrayList&lt;Integer&gt;() ) 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object.listHandler( new ArrayList&lt;String&gt;() ) 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050925" y="214127"/>
            <a:ext cx="7002600" cy="6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 Wildcards and Inheritance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728663" y="1264024"/>
            <a:ext cx="7772400" cy="49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en-US"/>
              <a:t>Using wildcards with inheritance can cause issues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In the example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List&lt;Integer&gt;</a:t>
            </a:r>
            <a:r>
              <a:rPr lang="en-US"/>
              <a:t> can't be converted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List&lt;Number&gt;</a:t>
            </a:r>
            <a:r>
              <a:rPr lang="en-US"/>
              <a:t> otherwise a Double could be assigned to an Integer</a:t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883175" y="3320600"/>
            <a:ext cx="7617900" cy="1286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List&lt;Integer&gt; ints = new ArrayList&lt;Integer&gt;();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ints.add(2);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List&lt;Number&gt; nums = ints;  // Does not compile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nums.add(3.14);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Integer x=ints.get(1);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1050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Let's Talk About</a:t>
            </a:r>
            <a:endParaRPr b="1" i="0" sz="2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728663" y="1264024"/>
            <a:ext cx="77724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this chapter, we will l</a:t>
            </a:r>
            <a:r>
              <a:rPr lang="en-US">
                <a:solidFill>
                  <a:schemeClr val="dk1"/>
                </a:solidFill>
              </a:rPr>
              <a:t>earn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286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Generics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1050925" y="214127"/>
            <a:ext cx="7002600" cy="6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Upper Bounds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728663" y="1264024"/>
            <a:ext cx="7772400" cy="49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Wildcards can be </a:t>
            </a:r>
            <a:r>
              <a:rPr b="1" lang="en-US"/>
              <a:t>upper</a:t>
            </a:r>
            <a:r>
              <a:rPr lang="en-US"/>
              <a:t> bounded to constrain generic subclasses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Using the syntax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/>
              <a:t>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/>
              <a:t> </a:t>
            </a:r>
            <a:r>
              <a:rPr i="1" lang="en-US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It forces the wildcard to be a subclass of the upper bound</a:t>
            </a:r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841675" y="3105825"/>
            <a:ext cx="7932000" cy="1085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List&lt;Integer&gt; ints = new ArrayList&lt;Integer&gt;();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ints.add(2);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List&lt;? extends Number&gt; nums = ints; // This is now OK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nums.add(3.14);  // Does not compile as a Double can't be converted to an Integer</a:t>
            </a:r>
            <a:endParaRPr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Integer x=ints.get(1);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1050925" y="214127"/>
            <a:ext cx="7002600" cy="6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Lower Bounds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728663" y="1264024"/>
            <a:ext cx="7772400" cy="49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Wildcards can be </a:t>
            </a:r>
            <a:r>
              <a:rPr b="1" lang="en-US"/>
              <a:t>lower</a:t>
            </a:r>
            <a:r>
              <a:rPr lang="en-US"/>
              <a:t> bounded to constrain generic subclasses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Using the syntax 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 super </a:t>
            </a:r>
            <a:r>
              <a:rPr i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It forces the wildcard to be a superclass of the lower bound</a:t>
            </a:r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883175" y="2779950"/>
            <a:ext cx="7617900" cy="1218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public void addNumbers(List&lt;? super Integer&gt; list)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for (int i = 1; i &lt;= 10; i++)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list.add(i);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883175" y="4151550"/>
            <a:ext cx="7617900" cy="792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addNumbers( new ArrayList&lt;Integer&gt;() ) 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addNumbers( new ArrayList&lt;Number&gt;() ) 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addNumbers( new ArrayList&lt;Object&gt;() ) 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1050925" y="214127"/>
            <a:ext cx="7002600" cy="6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Wildcard Usage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728663" y="1264024"/>
            <a:ext cx="7772400" cy="49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There are guidelines for using bounded and unbounded wildcards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Use an unbounded wildcard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&lt;?&gt;</a:t>
            </a:r>
            <a:r>
              <a:rPr lang="en-US"/>
              <a:t> if only calling methods on the parameter's Object class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Use an upper bounded wildcard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&lt;? extends </a:t>
            </a:r>
            <a:r>
              <a:rPr i="1" lang="en-US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/>
              <a:t> if the parameter is just being read from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Use a lower bounded wildcard 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 super </a:t>
            </a:r>
            <a:r>
              <a:rPr i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>
                <a:solidFill>
                  <a:schemeClr val="dk1"/>
                </a:solidFill>
              </a:rPr>
              <a:t> if the parameter is just being written to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Don't use wildcards if the parameter is both read and written to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1050925" y="214127"/>
            <a:ext cx="7002600" cy="6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Wildcard Usage Examples</a:t>
            </a:r>
            <a:endParaRPr/>
          </a:p>
        </p:txBody>
      </p:sp>
      <p:sp>
        <p:nvSpPr>
          <p:cNvPr id="202" name="Google Shape;202;p32"/>
          <p:cNvSpPr txBox="1"/>
          <p:nvPr/>
        </p:nvSpPr>
        <p:spPr>
          <a:xfrm>
            <a:off x="654575" y="3770550"/>
            <a:ext cx="7932000" cy="1085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public void addPrimesToList( List&lt;? super Integer&gt; numbers 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numbers.add(2) ; // Lower bound as just writing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numbers.add(3) 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654575" y="5065950"/>
            <a:ext cx="7932000" cy="1085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public void doubleNumbers( List&lt;Integer&gt; numbers 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for ( Integer number : numbers ) { // No wildcard as reading and writing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numbers.add( number * number ) 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32"/>
          <p:cNvSpPr txBox="1"/>
          <p:nvPr/>
        </p:nvSpPr>
        <p:spPr>
          <a:xfrm>
            <a:off x="654575" y="2170350"/>
            <a:ext cx="7932000" cy="1368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public int sumList( List&lt;? extends Integer&gt; numbers 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int result = 0 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for( Integer number : numbers ) { // Upper bound as just reading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result += number 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return number 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32"/>
          <p:cNvSpPr txBox="1"/>
          <p:nvPr/>
        </p:nvSpPr>
        <p:spPr>
          <a:xfrm>
            <a:off x="654575" y="1179750"/>
            <a:ext cx="7932000" cy="78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public void printObject( List&lt;?&gt; items 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System.out.println( items.get(0).toString() ) ; // Method on Object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1050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Generics</a:t>
            </a:r>
            <a:endParaRPr b="1" i="0" sz="2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arrow_edited-1.jpg"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750" y="2273326"/>
            <a:ext cx="581023" cy="50073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738788" y="1369600"/>
            <a:ext cx="4174500" cy="4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Generics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Exercise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1050925" y="214127"/>
            <a:ext cx="7002600" cy="6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728663" y="1264024"/>
            <a:ext cx="7772400" cy="49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refer to Exercise 4: Generics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1050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Sum Up</a:t>
            </a:r>
            <a:endParaRPr b="1" i="0" sz="2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728663" y="1264024"/>
            <a:ext cx="77724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this chapter, we </a:t>
            </a:r>
            <a:r>
              <a:rPr lang="en-US" sz="1800">
                <a:solidFill>
                  <a:schemeClr val="dk1"/>
                </a:solidFill>
              </a:rPr>
              <a:t>have learned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28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Generics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1050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Generics</a:t>
            </a:r>
            <a:endParaRPr b="1" i="0" sz="2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738788" y="1369600"/>
            <a:ext cx="4174500" cy="4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Generics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Exercise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arrow_edited-1.jpg"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750" y="1471001"/>
            <a:ext cx="581023" cy="50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1050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Issue</a:t>
            </a:r>
            <a:endParaRPr b="1" i="0" sz="2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728663" y="1227221"/>
            <a:ext cx="7772400" cy="497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28600" lvl="0" marL="228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Generic classes, such as containers, have to be able to contain any type of object</a:t>
            </a:r>
            <a:endParaRPr>
              <a:solidFill>
                <a:schemeClr val="dk1"/>
              </a:solidFill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The original implementations made all containers contain objects of type Object</a:t>
            </a:r>
            <a:endParaRPr>
              <a:solidFill>
                <a:schemeClr val="dk1"/>
              </a:solidFill>
            </a:endParaRPr>
          </a:p>
          <a:p>
            <a:pPr indent="-22860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>
                <a:solidFill>
                  <a:schemeClr val="dk1"/>
                </a:solidFill>
              </a:rPr>
              <a:t>This requires a down cast which can fail at runtime with a 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ClassCastException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14300" lvl="2" marL="685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606000" y="4047825"/>
            <a:ext cx="7932000" cy="1046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List cities = new ArrayList() 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cities.add( "Paris" ) 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cities.add( "New York" ) 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String city = (String)cities.get( 0 ) 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1050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Generics</a:t>
            </a:r>
            <a:endParaRPr b="1" i="0" sz="2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728663" y="1227221"/>
            <a:ext cx="7772400" cy="49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Java 5 introduced generics</a:t>
            </a:r>
            <a:endParaRPr>
              <a:solidFill>
                <a:schemeClr val="dk1"/>
              </a:solidFill>
            </a:endParaRPr>
          </a:p>
          <a:p>
            <a:pPr indent="-22860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>
                <a:solidFill>
                  <a:schemeClr val="dk1"/>
                </a:solidFill>
              </a:rPr>
              <a:t>They allow a variable type to be parameterized</a:t>
            </a:r>
            <a:endParaRPr>
              <a:solidFill>
                <a:schemeClr val="dk1"/>
              </a:solidFill>
            </a:endParaRPr>
          </a:p>
          <a:p>
            <a:pPr indent="-228600" lvl="2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■"/>
            </a:pPr>
            <a:r>
              <a:rPr lang="en-US">
                <a:solidFill>
                  <a:schemeClr val="dk1"/>
                </a:solidFill>
              </a:rPr>
              <a:t>Types must be objects, not primitives</a:t>
            </a:r>
            <a:endParaRPr>
              <a:solidFill>
                <a:schemeClr val="dk1"/>
              </a:solidFill>
            </a:endParaRPr>
          </a:p>
          <a:p>
            <a:pPr indent="-22860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>
                <a:solidFill>
                  <a:schemeClr val="dk1"/>
                </a:solidFill>
              </a:rPr>
              <a:t>The type is validated at compile time and eliminates the need for a cast</a:t>
            </a:r>
            <a:endParaRPr>
              <a:solidFill>
                <a:schemeClr val="dk1"/>
              </a:solidFill>
            </a:endParaRPr>
          </a:p>
          <a:p>
            <a:pPr indent="-22860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>
                <a:solidFill>
                  <a:schemeClr val="dk1"/>
                </a:solidFill>
              </a:rPr>
              <a:t>They use the C++ template 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&lt;T&gt;</a:t>
            </a:r>
            <a:r>
              <a:rPr lang="en-US">
                <a:solidFill>
                  <a:schemeClr val="dk1"/>
                </a:solidFill>
              </a:rPr>
              <a:t> syntax</a:t>
            </a:r>
            <a:endParaRPr>
              <a:solidFill>
                <a:schemeClr val="dk1"/>
              </a:solidFill>
            </a:endParaRPr>
          </a:p>
          <a:p>
            <a:pPr indent="-228600" lvl="2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■"/>
            </a:pPr>
            <a:r>
              <a:rPr lang="en-US">
                <a:solidFill>
                  <a:schemeClr val="dk1"/>
                </a:solidFill>
              </a:rPr>
              <a:t>C++ templates generate a new class for each type</a:t>
            </a:r>
            <a:endParaRPr>
              <a:solidFill>
                <a:schemeClr val="dk1"/>
              </a:solidFill>
            </a:endParaRPr>
          </a:p>
          <a:p>
            <a:pPr indent="-228600" lvl="2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■"/>
            </a:pPr>
            <a:r>
              <a:rPr lang="en-US">
                <a:solidFill>
                  <a:schemeClr val="dk1"/>
                </a:solidFill>
              </a:rPr>
              <a:t>Java generics enable compile time checks</a:t>
            </a:r>
            <a:endParaRPr>
              <a:solidFill>
                <a:schemeClr val="dk1"/>
              </a:solidFill>
            </a:endParaRPr>
          </a:p>
          <a:p>
            <a:pPr indent="-114300" lvl="2" marL="685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606000" y="4276900"/>
            <a:ext cx="7932000" cy="1046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List&lt;String&gt; cities = new ArrayList&lt;String&gt;() 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cities.add( "Paris" ) 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cities.add( "New York" ) 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String city = cities.get( 0 ) 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1050925" y="214127"/>
            <a:ext cx="7002600" cy="6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Generics (continued)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728663" y="1264024"/>
            <a:ext cx="7772400" cy="49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en-US"/>
              <a:t>A type variable can be substituted by any object type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It cannot be a primitive type without boxing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generic interface is an interface dependent upon one or more type variables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A generic class is a class dependent upon one or more type variables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86225" y="4034000"/>
            <a:ext cx="7932000" cy="840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// Type &lt;T&gt;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public interface List&lt;T&gt;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public class ArrayList&lt;T&gt;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1050925" y="214127"/>
            <a:ext cx="7002600" cy="6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 Variable Names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728663" y="1264024"/>
            <a:ext cx="7772400" cy="49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Generic type variables are often abbreviated to a single uppercase letter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There is a convention used in the Java APIs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Type variables in the Java APIs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E - Element (used extensively by the Java Collections Framework)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K - Key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N - Number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 - Type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V - Value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S,U,V etc. - 2nd, 3rd, 4th types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1050925" y="214127"/>
            <a:ext cx="7002600" cy="6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Collections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728663" y="1264024"/>
            <a:ext cx="7772400" cy="49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Java collections in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java.util</a:t>
            </a:r>
            <a:r>
              <a:rPr lang="en-US"/>
              <a:t> package were all modified to use generics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The List interface and all of its implementations now require a generic type parameter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If a generic class or interface is used without specifying a type it causes a compile time "unchecked" warning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The warning can be suppressed 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@SuppressWarnings</a:t>
            </a:r>
            <a:r>
              <a:rPr lang="en-US"/>
              <a:t>("unchecked") annotation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This should only be used in the few cases that it is not possible to eliminate the warning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Apply it to the smallest possible scope—the method not the class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1050925" y="214127"/>
            <a:ext cx="7002600" cy="6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 Erasure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728663" y="1264024"/>
            <a:ext cx="7772400" cy="49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Generics are only used for compile time checks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The generic is type erased and does not appear in the byte code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List&lt;Integer&gt;</a:t>
            </a:r>
            <a:r>
              <a:rPr lang="en-US"/>
              <a:t> is converted to List which is a collection of Object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Type erasure means that type parameters can't be determined at run time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Many people are unhappy about this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There is a project called Valhalla which aims to address this issue in Java 10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I Standard Theme">
  <a:themeElements>
    <a:clrScheme name="ROI">
      <a:dk1>
        <a:srgbClr val="000000"/>
      </a:dk1>
      <a:lt1>
        <a:srgbClr val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