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9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0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2" d="100"/>
          <a:sy n="82" d="100"/>
        </p:scale>
        <p:origin x="883" y="67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3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0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State is where the state or structure is keep on changing the state does not remain the same. Example: the evaluation may be between integers, between integer and other data type, between arithmetic and scientific operation or any other operation. Example "10 +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+ sin(90)".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1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7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4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7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8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4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5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4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6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4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4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28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8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8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1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BEE4ED-4E63-4FB4-829F-E60F587C5EC5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Anonymous classes are often used in Java</a:t>
            </a:r>
          </a:p>
          <a:p>
            <a:pPr lvl="1" eaLnBrk="1" hangingPunct="1"/>
            <a:r>
              <a:rPr altLang="en-US" dirty="0"/>
              <a:t>More compact syntax than defining an explicit class used just once</a:t>
            </a:r>
          </a:p>
          <a:p>
            <a:pPr eaLnBrk="1" hangingPunct="1"/>
            <a:r>
              <a:rPr altLang="en-US" dirty="0"/>
              <a:t>Consider the following simple example</a:t>
            </a:r>
            <a:r>
              <a:rPr lang="en-US" altLang="en-US" dirty="0"/>
              <a:t>:</a:t>
            </a:r>
            <a:endParaRPr altLang="en-US" dirty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705100" y="2501967"/>
            <a:ext cx="6781801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out.println("Running Thread");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705100" y="4269951"/>
            <a:ext cx="678180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thread = new Thread(new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SimpleRunnable()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7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Introducing Lambda Expressions (continued)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example can be reworked using an anonymous class</a:t>
            </a:r>
          </a:p>
          <a:p>
            <a:endParaRPr lang="en-US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6653" y="1787526"/>
            <a:ext cx="8318696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public class ThreadDemo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public static void main(String[] args) {	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new Thread(new Runnable(){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@Override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public void run()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  System.out.println("Running Anonymous Thread");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}).start();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Lambdas can be used to provide a neater solution</a:t>
            </a:r>
          </a:p>
          <a:p>
            <a:r>
              <a:rPr altLang="en-US" dirty="0"/>
              <a:t>For example, reworking thread example on the previous slide results in the following code </a:t>
            </a:r>
          </a:p>
          <a:p>
            <a:endParaRPr altLang="en-US" dirty="0"/>
          </a:p>
          <a:p>
            <a:pPr eaLnBrk="1" hangingPunct="1"/>
            <a:endParaRPr altLang="en-US" dirty="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421299" y="3015011"/>
            <a:ext cx="9439941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Thread")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6899956" y="4801606"/>
            <a:ext cx="2462212" cy="379335"/>
          </a:xfrm>
          <a:prstGeom prst="wedgeRectCallout">
            <a:avLst>
              <a:gd name="adj1" fmla="val -119104"/>
              <a:gd name="adj2" fmla="val -2676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89374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 expressions are a simplification of anonymous classes</a:t>
            </a:r>
          </a:p>
          <a:p>
            <a:pPr lvl="1"/>
            <a:r>
              <a:rPr altLang="en-US" dirty="0"/>
              <a:t>When implementing an interface with one abstract method</a:t>
            </a:r>
          </a:p>
          <a:p>
            <a:r>
              <a:rPr altLang="en-US" dirty="0"/>
              <a:t>Can be considered as an anonymous method</a:t>
            </a:r>
          </a:p>
          <a:p>
            <a:pPr lvl="1"/>
            <a:r>
              <a:rPr altLang="en-US" dirty="0"/>
              <a:t>More compact syntax than traditional Java method</a:t>
            </a:r>
          </a:p>
          <a:p>
            <a:pPr lvl="2"/>
            <a:r>
              <a:rPr altLang="en-US" dirty="0"/>
              <a:t>No name, modifiers, or return type</a:t>
            </a:r>
          </a:p>
          <a:p>
            <a:pPr lvl="3"/>
            <a:r>
              <a:rPr altLang="en-US" dirty="0"/>
              <a:t>In some cases, no parameter type(s)</a:t>
            </a:r>
          </a:p>
          <a:p>
            <a:r>
              <a:rPr altLang="en-US" dirty="0"/>
              <a:t>Use case</a:t>
            </a:r>
          </a:p>
          <a:p>
            <a:pPr lvl="1"/>
            <a:r>
              <a:rPr altLang="en-US" dirty="0"/>
              <a:t>Where a method will only be used once</a:t>
            </a:r>
          </a:p>
          <a:p>
            <a:pPr lvl="1"/>
            <a:r>
              <a:rPr altLang="en-US" dirty="0"/>
              <a:t>Can be passed as parameters to other methods</a:t>
            </a:r>
          </a:p>
          <a:p>
            <a:r>
              <a:rPr altLang="en-US" dirty="0"/>
              <a:t>General syntax is</a:t>
            </a:r>
            <a:r>
              <a:rPr lang="en-US" altLang="en-US" dirty="0"/>
              <a:t>:</a:t>
            </a:r>
            <a:r>
              <a:rPr altLang="en-US" dirty="0"/>
              <a:t> 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 List) -&gt; Body of method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42434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Lambda Expression Example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Consider sorting the following list of strings</a:t>
            </a: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Using a Lambda expression, we can write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lang="en-US"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This can be further simplified to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/>
              <a:buChar char="•"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marL="0" indent="0">
              <a:buNone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645420" y="1733550"/>
            <a:ext cx="8901162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964122" y="3269536"/>
            <a:ext cx="8263756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Collections.sort(currencies,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a, String b) -&gt; { return a.compareTo(b);}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123475" y="4878803"/>
            <a:ext cx="7945053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(currencies, </a:t>
            </a:r>
            <a:r>
              <a:rPr lang="en-US" altLang="en-US" sz="1865" b="1" dirty="0"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</a:rPr>
              <a:t>a,b)-&gt; a.compareTo(b)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85232" y="5657108"/>
            <a:ext cx="2462212" cy="379335"/>
          </a:xfrm>
          <a:prstGeom prst="wedgeRectCallout">
            <a:avLst>
              <a:gd name="adj1" fmla="val 32946"/>
              <a:gd name="adj2" fmla="val -1568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251879" y="4145906"/>
            <a:ext cx="2462212" cy="379335"/>
          </a:xfrm>
          <a:prstGeom prst="wedgeRectCallout">
            <a:avLst>
              <a:gd name="adj1" fmla="val -59667"/>
              <a:gd name="adj2" fmla="val -10774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24418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printing the elements of the following collection to the console</a:t>
            </a:r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We have to do two things: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Write a loop to iterate over the collection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Print each element to the console</a:t>
            </a:r>
          </a:p>
          <a:p>
            <a:pPr marL="571504" lvl="1" indent="-342903">
              <a:buFont typeface="Tahoma" panose="020B0604030504040204" pitchFamily="34" charset="0"/>
              <a:buAutoNum type="arabicPeriod"/>
            </a:pPr>
            <a:endParaRPr altLang="en-US" dirty="0"/>
          </a:p>
          <a:p>
            <a:endParaRPr altLang="en-US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501712" y="2401446"/>
            <a:ext cx="8772119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04333" y="4839202"/>
            <a:ext cx="5017900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for(String currency: currencies){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System.out.println(currency);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6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 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altLang="en-US" dirty="0"/>
              <a:t>Every time we want to iterate over a collection, we have to write the loop</a:t>
            </a:r>
          </a:p>
          <a:p>
            <a:pPr lvl="1"/>
            <a:r>
              <a:rPr altLang="en-US" dirty="0"/>
              <a:t>Lots of repetitive code</a:t>
            </a:r>
          </a:p>
          <a:p>
            <a:pPr lvl="1"/>
            <a:r>
              <a:rPr altLang="en-US" dirty="0"/>
              <a:t>Usually only the work we want to do on the elements that changes</a:t>
            </a:r>
          </a:p>
          <a:p>
            <a:r>
              <a:rPr altLang="en-US" dirty="0"/>
              <a:t>Java 8 has modified the Java 8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</a:t>
            </a:r>
          </a:p>
          <a:p>
            <a:pPr lvl="1"/>
            <a:r>
              <a:rPr altLang="en-US" dirty="0"/>
              <a:t>Added new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</a:p>
          <a:p>
            <a:pPr lvl="2"/>
            <a:r>
              <a:rPr altLang="en-US" dirty="0"/>
              <a:t>Allows collections to provide iteration </a:t>
            </a:r>
            <a:r>
              <a:rPr altLang="en-US" i="1" dirty="0">
                <a:latin typeface="Century Schoolbook" panose="02040604050505020304" pitchFamily="18" charset="0"/>
              </a:rPr>
              <a:t>internally</a:t>
            </a:r>
          </a:p>
          <a:p>
            <a:pPr lvl="3"/>
            <a:r>
              <a:rPr altLang="en-US" dirty="0"/>
              <a:t>User just supplies work to be done on each element</a:t>
            </a:r>
          </a:p>
          <a:p>
            <a:r>
              <a:rPr altLang="en-US" dirty="0"/>
              <a:t>Loop on previous slide can be rewritten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endParaRPr altLang="en-US" sz="1000" dirty="0"/>
          </a:p>
          <a:p>
            <a:r>
              <a:rPr altLang="en-US" dirty="0"/>
              <a:t>This feature is known as </a:t>
            </a:r>
            <a:r>
              <a:rPr altLang="en-US" i="1" dirty="0">
                <a:latin typeface="Century Schoolbook" panose="02040604050505020304" pitchFamily="18" charset="0"/>
              </a:rPr>
              <a:t>internal iteration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09328" y="4729070"/>
            <a:ext cx="6882812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</a:t>
            </a:r>
            <a:r>
              <a:rPr lang="en-US" sz="1865" b="1" dirty="0">
                <a:ea typeface="ＭＳ Ｐゴシック" charset="0"/>
              </a:rPr>
              <a:t>forEach</a:t>
            </a:r>
            <a:r>
              <a:rPr lang="en-US" sz="1865" dirty="0">
                <a:ea typeface="ＭＳ Ｐゴシック" charset="0"/>
              </a:rPr>
              <a:t>(c-&gt; System.out.println(c));</a:t>
            </a:r>
          </a:p>
        </p:txBody>
      </p:sp>
    </p:spTree>
    <p:extLst>
      <p:ext uri="{BB962C8B-B14F-4D97-AF65-F5344CB8AC3E}">
        <p14:creationId xmlns:p14="http://schemas.microsoft.com/office/powerpoint/2010/main" val="93593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A Lambda expression consists of: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A parameter list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Followed by an arrow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altLang="en-US" dirty="0"/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lang="en-US" altLang="en-US" dirty="0"/>
              <a:t>Followed by a</a:t>
            </a:r>
            <a:r>
              <a:rPr altLang="en-US" dirty="0"/>
              <a:t> function body</a:t>
            </a:r>
          </a:p>
          <a:p>
            <a:pPr eaLnBrk="1" hangingPunct="1"/>
            <a:r>
              <a:rPr altLang="en-US" dirty="0"/>
              <a:t>A zero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System.out.println("Lambda")</a:t>
            </a:r>
          </a:p>
          <a:p>
            <a:pPr eaLnBrk="1" hangingPunct="1"/>
            <a:r>
              <a:rPr altLang="en-US" dirty="0"/>
              <a:t>A one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 eaLnBrk="1" hangingPunct="1"/>
            <a:r>
              <a:rPr altLang="en-US" dirty="0"/>
              <a:t>A Lambda expression with more than one argument: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fromCurrency, String toCurrency) -&gt;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System.out.printf("Converting from %s to %s %n",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		fromCurrency,toCurrency)</a:t>
            </a:r>
          </a:p>
          <a:p>
            <a:pPr marL="571504" lvl="1" indent="-342903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08681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 (continued)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altLang="en-US" dirty="0"/>
              <a:t>The type of parameters can be omitted if the type can be inferred by the compiler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altLang="en-US" sz="1066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>
              <a:spcBef>
                <a:spcPts val="0"/>
              </a:spcBef>
            </a:pPr>
            <a:endParaRPr lang="en-US" altLang="en-US" sz="1066" dirty="0"/>
          </a:p>
          <a:p>
            <a:pPr eaLnBrk="1" hangingPunct="1"/>
            <a:r>
              <a:rPr altLang="en-US" dirty="0"/>
              <a:t>The parenthesis on a parameter list are optional if there is only one parameter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altLang="en-US" sz="1066" dirty="0"/>
          </a:p>
          <a:p>
            <a:pPr eaLnBrk="1" hangingPunct="1">
              <a:buFont typeface="Arial" panose="020B0604020202020204" pitchFamily="34" charset="0"/>
              <a:buNone/>
            </a:pPr>
            <a:endParaRPr altLang="en-US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currency -&gt; System.out.printf("Currency is %s%d", currency)</a:t>
            </a:r>
            <a:endParaRPr altLang="en-US" dirty="0"/>
          </a:p>
          <a:p>
            <a:pPr eaLnBrk="1" hangingPunct="1"/>
            <a:endParaRPr lang="en-US" altLang="en-US" sz="1066" dirty="0"/>
          </a:p>
          <a:p>
            <a:pPr eaLnBrk="1" hangingPunct="1"/>
            <a:r>
              <a:rPr altLang="en-US" dirty="0"/>
              <a:t>If a Lambda expression has a return value, no type needs to be specified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750831" y="1693554"/>
            <a:ext cx="2462212" cy="379335"/>
          </a:xfrm>
          <a:prstGeom prst="wedgeRectCallout">
            <a:avLst>
              <a:gd name="adj1" fmla="val -82880"/>
              <a:gd name="adj2" fmla="val 11733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type specified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170289" y="4013222"/>
            <a:ext cx="1939925" cy="379335"/>
          </a:xfrm>
          <a:prstGeom prst="wedgeRectCallout">
            <a:avLst>
              <a:gd name="adj1" fmla="val -79921"/>
              <a:gd name="adj2" fmla="val 1023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parenthesis</a:t>
            </a:r>
          </a:p>
        </p:txBody>
      </p:sp>
    </p:spTree>
    <p:extLst>
      <p:ext uri="{BB962C8B-B14F-4D97-AF65-F5344CB8AC3E}">
        <p14:creationId xmlns:p14="http://schemas.microsoft.com/office/powerpoint/2010/main" val="44333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Line Lambda Expressions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 Lambda expression may have more than one statement</a:t>
            </a:r>
          </a:p>
          <a:p>
            <a:pPr lvl="1" eaLnBrk="1" hangingPunct="1"/>
            <a:r>
              <a:rPr altLang="en-US" dirty="0"/>
              <a:t>Statements must be enclosed in a block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altLang="en-US" dirty="0"/>
              <a:t> 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339948" y="2086277"/>
            <a:ext cx="7512107" cy="238834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One")</a:t>
            </a:r>
            <a:endParaRPr lang="en-US" altLang="en-US" sz="1865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Two")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18098" y="4770706"/>
            <a:ext cx="2741398" cy="666336"/>
          </a:xfrm>
          <a:prstGeom prst="wedgeRectCallout">
            <a:avLst>
              <a:gd name="adj1" fmla="val -117954"/>
              <a:gd name="adj2" fmla="val -16203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Multiple line Lambda expression requires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3994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1.1: Working with Lambda Expressions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Write the following methods that </a:t>
            </a:r>
            <a:r>
              <a:rPr lang="en-US" i="1" dirty="0"/>
              <a:t>return a lambda expression</a:t>
            </a:r>
            <a:r>
              <a:rPr lang="en-US" dirty="0"/>
              <a:t> performing a specified action: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isOdd</a:t>
            </a:r>
            <a:r>
              <a:rPr lang="en-US" b="1" dirty="0"/>
              <a:t>()</a:t>
            </a:r>
            <a:r>
              <a:rPr lang="en-US" dirty="0"/>
              <a:t>: The lambda expression must return </a:t>
            </a:r>
            <a:r>
              <a:rPr lang="en-US" b="1" dirty="0"/>
              <a:t>true</a:t>
            </a:r>
            <a:r>
              <a:rPr lang="en-US" dirty="0"/>
              <a:t> if a number is odd or </a:t>
            </a:r>
            <a:r>
              <a:rPr lang="en-US" b="1" dirty="0"/>
              <a:t>false</a:t>
            </a:r>
            <a:r>
              <a:rPr lang="en-US" dirty="0"/>
              <a:t> if it is even.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isPrime</a:t>
            </a:r>
            <a:r>
              <a:rPr lang="en-US" b="1" dirty="0"/>
              <a:t>()</a:t>
            </a:r>
            <a:r>
              <a:rPr lang="en-US" dirty="0"/>
              <a:t>: The lambda expression must return </a:t>
            </a:r>
            <a:r>
              <a:rPr lang="en-US" b="1" dirty="0"/>
              <a:t>true </a:t>
            </a:r>
            <a:r>
              <a:rPr lang="en-US" dirty="0"/>
              <a:t>if a number is prime or  </a:t>
            </a:r>
            <a:r>
              <a:rPr lang="en-US" b="1" dirty="0"/>
              <a:t>false</a:t>
            </a:r>
            <a:r>
              <a:rPr lang="en-US" dirty="0"/>
              <a:t> if it is composite.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21F636-1CF8-4E74-A533-EFBB297C52A6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96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further explain Java 8 features, we will use the following classes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45881" y="1800580"/>
            <a:ext cx="8158246" cy="440120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Currency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currency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double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Side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this.currency = currency; this.amount = amount; this.side =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abstract boolean match(Order order);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Currency getCurrency()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currency;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getAmount()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Side getSide()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35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5850" y="1244600"/>
            <a:ext cx="7480300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MarketOrder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MarketOrder(Currency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5138" y="3470841"/>
            <a:ext cx="8721726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LimitOrder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private double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LimitOrder(Currency currency, double amount, Side side, double limit)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this.limit =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1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Method References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expressions are an implementation of the single abstract method in a functional interface</a:t>
            </a:r>
          </a:p>
          <a:p>
            <a:pPr>
              <a:defRPr/>
            </a:pPr>
            <a:r>
              <a:rPr lang="en-US" dirty="0"/>
              <a:t>Often, the expression simply calls a concrete method in an existing class</a:t>
            </a:r>
          </a:p>
          <a:p>
            <a:pPr>
              <a:defRPr/>
            </a:pPr>
            <a:r>
              <a:rPr lang="en-US" dirty="0"/>
              <a:t>Consider the example below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Tahoma" charset="0"/>
                <a:cs typeface="Tahoma" charset="0"/>
              </a:rPr>
              <a:t>The Lambda expression just calls</a:t>
            </a:r>
            <a:r>
              <a:rPr dirty="0">
                <a:latin typeface="+mn-lt"/>
                <a:cs typeface="Tahoma" charset="0"/>
              </a:rPr>
              <a:t> </a:t>
            </a: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Tahoma" charset="0"/>
                <a:cs typeface="Tahoma" charset="0"/>
              </a:rPr>
              <a:t>method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/>
              <a:t>Using a </a:t>
            </a:r>
            <a:r>
              <a:rPr lang="en-US" i="1" dirty="0">
                <a:latin typeface="Century Schoolbook" panose="02040604050505020304" pitchFamily="18" charset="0"/>
              </a:rPr>
              <a:t>method reference</a:t>
            </a:r>
            <a:r>
              <a:rPr lang="en-US" dirty="0"/>
              <a:t>, the code can be further simplified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Tahoma" charset="0"/>
                <a:cs typeface="Tahoma" charset="0"/>
              </a:rPr>
              <a:t> will be passed the current value in the collection on each iteration</a:t>
            </a:r>
          </a:p>
          <a:p>
            <a:pPr marL="228602" lvl="1" indent="0">
              <a:buNone/>
              <a:defRPr/>
            </a:pPr>
            <a:endParaRPr dirty="0">
              <a:latin typeface="Tahoma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972" y="3974388"/>
            <a:ext cx="6915114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Currencies.forEach(c-&gt; System.out.println(c));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2345" y="5715062"/>
            <a:ext cx="6021981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</a:t>
            </a:r>
            <a:r>
              <a:rPr lang="en-US" sz="1865" b="1" dirty="0">
                <a:ea typeface="ＭＳ Ｐゴシック" charset="0"/>
              </a:rPr>
              <a:t>System.out::println</a:t>
            </a:r>
            <a:r>
              <a:rPr lang="en-US" sz="1865" dirty="0">
                <a:ea typeface="ＭＳ Ｐゴシック" charset="0"/>
              </a:rPr>
              <a:t>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383619" y="5659920"/>
            <a:ext cx="2135187" cy="379335"/>
          </a:xfrm>
          <a:prstGeom prst="wedgeRectCallout">
            <a:avLst>
              <a:gd name="adj1" fmla="val -95067"/>
              <a:gd name="adj2" fmla="val 573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27396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Method references allow reuse of existing method definitions</a:t>
            </a:r>
          </a:p>
          <a:p>
            <a:pPr lvl="1" eaLnBrk="1" hangingPunct="1"/>
            <a:r>
              <a:rPr altLang="en-US" dirty="0"/>
              <a:t>They can be passed just like Lambda expressions</a:t>
            </a:r>
          </a:p>
          <a:p>
            <a:pPr eaLnBrk="1" hangingPunct="1"/>
            <a:r>
              <a:rPr altLang="en-US" dirty="0"/>
              <a:t>Consider sorting a collection of </a:t>
            </a:r>
            <a:r>
              <a:rPr lang="en-US" altLang="en-US" dirty="0"/>
              <a:t>o</a:t>
            </a:r>
            <a:r>
              <a:rPr altLang="en-US" dirty="0"/>
              <a:t>rders by price</a:t>
            </a:r>
          </a:p>
          <a:p>
            <a:pPr lvl="1" eaLnBrk="1" hangingPunct="1"/>
            <a:r>
              <a:rPr altLang="en-US" dirty="0"/>
              <a:t>Using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s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method, we can write</a:t>
            </a:r>
            <a:r>
              <a:rPr lang="en-US" altLang="en-US" dirty="0"/>
              <a:t>:</a:t>
            </a:r>
            <a:endParaRPr altLang="en-US" dirty="0"/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will generate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 using the value returned by method whose reference is supplied</a:t>
            </a:r>
            <a:endParaRPr lang="en-US" altLang="en-US" dirty="0"/>
          </a:p>
          <a:p>
            <a:pPr lvl="2" eaLnBrk="1" hangingPunct="1"/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4966" y="2890922"/>
            <a:ext cx="818207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Order::getAmount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278072" y="4554962"/>
            <a:ext cx="2955694" cy="379335"/>
          </a:xfrm>
          <a:prstGeom prst="wedgeRectCallout">
            <a:avLst>
              <a:gd name="adj1" fmla="val 50907"/>
              <a:gd name="adj2" fmla="val -2911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2562" y="4460555"/>
            <a:ext cx="2188492" cy="379335"/>
          </a:xfrm>
          <a:prstGeom prst="wedgeRectCallout">
            <a:avLst>
              <a:gd name="adj1" fmla="val -38999"/>
              <a:gd name="adj2" fmla="val -2786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61320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Method 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There are four types of method references</a:t>
            </a:r>
          </a:p>
          <a:p>
            <a:pPr lvl="1" eaLnBrk="1" hangingPunct="1"/>
            <a:r>
              <a:rPr altLang="en-US" dirty="0"/>
              <a:t>Static</a:t>
            </a:r>
          </a:p>
          <a:p>
            <a:pPr lvl="1" eaLnBrk="1" hangingPunct="1"/>
            <a:r>
              <a:rPr altLang="en-US" dirty="0"/>
              <a:t>Bound instance</a:t>
            </a:r>
          </a:p>
          <a:p>
            <a:pPr lvl="1" eaLnBrk="1" hangingPunct="1"/>
            <a:r>
              <a:rPr altLang="en-US" dirty="0"/>
              <a:t>Unbound instance</a:t>
            </a:r>
          </a:p>
          <a:p>
            <a:pPr lvl="1" eaLnBrk="1" hangingPunct="1"/>
            <a:r>
              <a:rPr altLang="en-US" dirty="0"/>
              <a:t>Constructor</a:t>
            </a:r>
          </a:p>
          <a:p>
            <a:pPr eaLnBrk="1" hangingPunct="1"/>
            <a:r>
              <a:rPr altLang="en-US" dirty="0"/>
              <a:t>Static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ClassName::staticMethodName</a:t>
            </a:r>
          </a:p>
          <a:p>
            <a:pPr eaLnBrk="1" hangingPunct="1"/>
            <a:r>
              <a:rPr altLang="en-US" dirty="0"/>
              <a:t>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objectReference::methodName</a:t>
            </a:r>
          </a:p>
          <a:p>
            <a:pPr eaLnBrk="1" hangingPunct="1"/>
            <a:r>
              <a:rPr altLang="en-US" dirty="0"/>
              <a:t>Unbound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ClassName:methodName</a:t>
            </a:r>
          </a:p>
          <a:p>
            <a:pPr eaLnBrk="1" hangingPunct="1"/>
            <a:r>
              <a:rPr altLang="en-US" dirty="0"/>
              <a:t>Constructor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ClassName::new</a:t>
            </a:r>
          </a:p>
        </p:txBody>
      </p:sp>
    </p:spTree>
    <p:extLst>
      <p:ext uri="{BB962C8B-B14F-4D97-AF65-F5344CB8AC3E}">
        <p14:creationId xmlns:p14="http://schemas.microsoft.com/office/powerpoint/2010/main" val="321091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D00438-5E7B-44EC-9CDA-487083CC0E9C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2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Interfaces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Many interfaces in Java have just one abstract method</a:t>
            </a:r>
          </a:p>
          <a:p>
            <a:pPr lvl="1"/>
            <a:r>
              <a:rPr altLang="en-US" dirty="0"/>
              <a:t>Known as functional interfaces</a:t>
            </a:r>
          </a:p>
          <a:p>
            <a:pPr lvl="1"/>
            <a:r>
              <a:rPr altLang="en-US" dirty="0"/>
              <a:t>For example,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Runnable, Comparator</a:t>
            </a:r>
          </a:p>
          <a:p>
            <a:r>
              <a:rPr altLang="en-US" dirty="0"/>
              <a:t>Results in a class being written to contain the method</a:t>
            </a:r>
          </a:p>
          <a:p>
            <a:pPr lvl="1"/>
            <a:r>
              <a:rPr altLang="en-US" dirty="0"/>
              <a:t>Can use a Lambda expression instead </a:t>
            </a:r>
          </a:p>
          <a:p>
            <a:r>
              <a:rPr altLang="en-US" dirty="0"/>
              <a:t>A Lambda expression can be supplied wherever an implementation of a functional interface is required </a:t>
            </a:r>
          </a:p>
          <a:p>
            <a:pPr lvl="1"/>
            <a:r>
              <a:rPr altLang="en-US" dirty="0"/>
              <a:t>The Lambda expression will be matched to the abstract method 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41728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3: Lambda Expressions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and Functional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Functional Interfaces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It is possible to explicitly define a functional interface</a:t>
            </a:r>
          </a:p>
          <a:p>
            <a:pPr lvl="1" eaLnBrk="1" hangingPunct="1"/>
            <a:r>
              <a:rPr altLang="en-US" dirty="0"/>
              <a:t>Compiler will check that interface meets functional interface requirements</a:t>
            </a:r>
          </a:p>
          <a:p>
            <a:pPr eaLnBrk="1" hangingPunct="1"/>
            <a:r>
              <a:rPr altLang="en-US" dirty="0"/>
              <a:t>Use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to explicitly define functional interface</a:t>
            </a:r>
          </a:p>
          <a:p>
            <a:pPr lvl="1" eaLnBrk="1" hangingPunct="1"/>
            <a:r>
              <a:rPr altLang="en-US" dirty="0"/>
              <a:t>Annotation is optional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35624" y="3625376"/>
            <a:ext cx="6120755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@FunctionalInterface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public interface Transferable{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 void transfer(Broker targetExchange);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2582" y="2809367"/>
            <a:ext cx="3284850" cy="666336"/>
          </a:xfrm>
          <a:prstGeom prst="wedgeRectCallout">
            <a:avLst>
              <a:gd name="adj1" fmla="val -75942"/>
              <a:gd name="adj2" fmla="val 1009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Compiler enforces functional interface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30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8 has many built-in functional interfaces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In the package </a:t>
            </a:r>
            <a:r>
              <a:rPr dirty="0">
                <a:latin typeface="Courier New"/>
                <a:cs typeface="Courier New"/>
              </a:rPr>
              <a:t>java.util.function</a:t>
            </a:r>
          </a:p>
          <a:p>
            <a:pPr>
              <a:defRPr/>
            </a:pPr>
            <a:r>
              <a:rPr lang="en-US" dirty="0"/>
              <a:t>Often used with enhancements to collection classes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Make filtering and processing of data simpler</a:t>
            </a:r>
          </a:p>
          <a:p>
            <a:pPr>
              <a:defRPr/>
            </a:pPr>
            <a:r>
              <a:rPr lang="en-US" dirty="0"/>
              <a:t>We will examine some of these functional interfaces now, including: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Predicate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Consumer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3578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the following collection of </a:t>
            </a:r>
            <a:r>
              <a:rPr lang="en-US" altLang="en-US" dirty="0"/>
              <a:t>o</a:t>
            </a:r>
            <a:r>
              <a:rPr altLang="en-US" dirty="0"/>
              <a:t>rders</a:t>
            </a:r>
          </a:p>
          <a:p>
            <a:pPr lvl="1"/>
            <a:r>
              <a:rPr altLang="en-US" dirty="0"/>
              <a:t>The collection contains a mixture of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pPr lvl="1"/>
            <a:endParaRPr altLang="en-US" dirty="0"/>
          </a:p>
          <a:p>
            <a:pPr>
              <a:spcBef>
                <a:spcPts val="2398"/>
              </a:spcBef>
            </a:pPr>
            <a:r>
              <a:rPr altLang="en-US" dirty="0"/>
              <a:t>Let</a:t>
            </a:r>
            <a:r>
              <a:rPr lang="en-US" altLang="en-US" dirty="0"/>
              <a:t>'</a:t>
            </a:r>
            <a:r>
              <a:rPr altLang="en-US" dirty="0"/>
              <a:t>s assume we want to print out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altLang="en-US" sz="1066" dirty="0"/>
          </a:p>
          <a:p>
            <a:r>
              <a:rPr altLang="en-US" dirty="0"/>
              <a:t>Now consider printing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99062" y="2150822"/>
            <a:ext cx="332227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1773" y="3213960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BUY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02719" y="5012549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SELL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75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 (continued)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is a lot of duplication in the previous slide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can help us reduce this</a:t>
            </a:r>
          </a:p>
          <a:p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defines one method</a:t>
            </a:r>
          </a:p>
          <a:p>
            <a:pPr lvl="1"/>
            <a:r>
              <a:rPr altLang="en-US" dirty="0"/>
              <a:t>It is a functional interface</a:t>
            </a:r>
          </a:p>
          <a:p>
            <a:pPr lvl="1"/>
            <a:r>
              <a:rPr altLang="en-US" dirty="0"/>
              <a:t>Usually implemented using a Lambda expression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6056" y="3730838"/>
            <a:ext cx="4975858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Predicate&lt;T&gt;{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boolean test(T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886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To prevent duplication of previous code, can use Lambdas</a:t>
            </a:r>
          </a:p>
          <a:p>
            <a:pPr lvl="1"/>
            <a:r>
              <a:rPr altLang="en-US" dirty="0"/>
              <a:t>Write a method that receives a predicate</a:t>
            </a:r>
          </a:p>
          <a:p>
            <a:pPr lvl="1"/>
            <a:r>
              <a:rPr altLang="en-US" dirty="0"/>
              <a:t>Method will print any item in the list that matches the predicate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1487" y="2670772"/>
            <a:ext cx="7445721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			</a:t>
            </a:r>
            <a:r>
              <a:rPr lang="en-US" sz="1600" b="1" dirty="0">
                <a:ea typeface="ＭＳ Ｐゴシック" charset="0"/>
              </a:rPr>
              <a:t>Predicate&lt;Order&gt; predicate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if(</a:t>
            </a:r>
            <a:r>
              <a:rPr lang="en-US" sz="1600" b="1" dirty="0">
                <a:ea typeface="ＭＳ Ｐゴシック" charset="0"/>
              </a:rPr>
              <a:t>predicate.test(order)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4730" y="5342701"/>
            <a:ext cx="640254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o.getSide()==</a:t>
            </a:r>
            <a:r>
              <a:rPr lang="en-US" sz="1865" b="1" i="1" dirty="0">
                <a:ea typeface="ＭＳ Ｐゴシック" charset="0"/>
              </a:rPr>
              <a:t>BUY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 ==</a:t>
            </a:r>
            <a:r>
              <a:rPr lang="en-US" sz="1865" b="1" i="1" dirty="0">
                <a:ea typeface="ＭＳ Ｐゴシック" charset="0"/>
              </a:rPr>
              <a:t>SELL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4111" y="3330101"/>
            <a:ext cx="2152680" cy="379335"/>
          </a:xfrm>
          <a:prstGeom prst="wedgeRectCallout">
            <a:avLst>
              <a:gd name="adj1" fmla="val -105491"/>
              <a:gd name="adj2" fmla="val 1563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908404" y="4730057"/>
            <a:ext cx="2152680" cy="379335"/>
          </a:xfrm>
          <a:prstGeom prst="wedgeRectCallout">
            <a:avLst>
              <a:gd name="adj1" fmla="val -105146"/>
              <a:gd name="adj2" fmla="val 1172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val="38642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Functional Interface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This interface is used when an operation is to be performed on a single input argument</a:t>
            </a:r>
          </a:p>
          <a:p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r>
              <a:rPr altLang="en-US" dirty="0"/>
              <a:t>Enables general methods to be written that apply work to collections</a:t>
            </a:r>
          </a:p>
          <a:p>
            <a:pPr lvl="1"/>
            <a:r>
              <a:rPr altLang="en-US" dirty="0"/>
              <a:t>Such as: </a:t>
            </a:r>
          </a:p>
          <a:p>
            <a:pPr lvl="2"/>
            <a:r>
              <a:rPr altLang="en-US" dirty="0"/>
              <a:t>Persisting items in collection</a:t>
            </a:r>
          </a:p>
          <a:p>
            <a:pPr lvl="2"/>
            <a:r>
              <a:rPr altLang="en-US" dirty="0"/>
              <a:t>Printing items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34660" y="2285544"/>
            <a:ext cx="4538319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Consumer&lt;T&gt;{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void accept(T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55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code will call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altLang="en-US" dirty="0"/>
              <a:t> on any supplied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sz="1100" dirty="0"/>
          </a:p>
          <a:p>
            <a:r>
              <a:rPr altLang="en-US" dirty="0"/>
              <a:t>Here, we just supply two different consumers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64645" y="1772543"/>
            <a:ext cx="10262712" cy="18143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	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for(Order order : orders)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    </a:t>
            </a:r>
            <a:r>
              <a:rPr lang="en-US" sz="1865" b="1" dirty="0">
                <a:ea typeface="ＭＳ Ｐゴシック" charset="0"/>
              </a:rPr>
              <a:t>consumer.accept(order)</a:t>
            </a:r>
            <a:r>
              <a:rPr lang="en-US" sz="1865" dirty="0">
                <a:ea typeface="ＭＳ Ｐゴシック" charset="0"/>
              </a:rPr>
              <a:t>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9638" y="4683203"/>
            <a:ext cx="881272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.println(o.getAmount())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.println(o.getCurrency())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86856" y="5791662"/>
            <a:ext cx="2312336" cy="379335"/>
          </a:xfrm>
          <a:prstGeom prst="wedgeRectCallout">
            <a:avLst>
              <a:gd name="adj1" fmla="val 19732"/>
              <a:gd name="adj2" fmla="val -14919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consumers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21593" y="3726520"/>
            <a:ext cx="2135187" cy="379335"/>
          </a:xfrm>
          <a:prstGeom prst="wedgeRectCallout">
            <a:avLst>
              <a:gd name="adj1" fmla="val -89152"/>
              <a:gd name="adj2" fmla="val -21487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consumers</a:t>
            </a:r>
          </a:p>
        </p:txBody>
      </p:sp>
    </p:spTree>
    <p:extLst>
      <p:ext uri="{BB962C8B-B14F-4D97-AF65-F5344CB8AC3E}">
        <p14:creationId xmlns:p14="http://schemas.microsoft.com/office/powerpoint/2010/main" val="385468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Further Simplifying the Consumer 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 has been enhanced with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altLang="en-US" dirty="0"/>
              <a:t> method</a:t>
            </a:r>
          </a:p>
          <a:p>
            <a:r>
              <a:rPr altLang="en-US" dirty="0"/>
              <a:t>Signature of the method is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r>
              <a:rPr altLang="en-US" dirty="0"/>
              <a:t>And the default implementation behaves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pPr>
              <a:spcBef>
                <a:spcPts val="0"/>
              </a:spcBef>
            </a:pPr>
            <a:endParaRPr altLang="en-US" sz="1066" dirty="0"/>
          </a:p>
          <a:p>
            <a:r>
              <a:rPr altLang="en-US" dirty="0"/>
              <a:t>The example on the previous slide can be simplified to</a:t>
            </a:r>
            <a:r>
              <a:rPr lang="en-US" altLang="en-US" dirty="0"/>
              <a:t>:</a:t>
            </a:r>
            <a:endParaRPr altLang="en-US" dirty="0"/>
          </a:p>
          <a:p>
            <a:pPr marL="228602" lvl="1" indent="0">
              <a:buNone/>
            </a:pP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29586" y="2636942"/>
            <a:ext cx="6035706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void forEach(Consumer&lt;? super T&gt; action)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9354" y="3646947"/>
            <a:ext cx="3078307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for (T t : this)</a:t>
            </a:r>
          </a:p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  action.accept(t);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6747" y="4861711"/>
            <a:ext cx="8935150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   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</a:t>
            </a:r>
            <a:r>
              <a:rPr lang="en-US" sz="1865" b="1" dirty="0">
                <a:ea typeface="ＭＳ Ｐゴシック" charset="0"/>
              </a:rPr>
              <a:t>orders.forEach(consumer);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753969" y="5791993"/>
            <a:ext cx="2135187" cy="379335"/>
          </a:xfrm>
          <a:prstGeom prst="wedgeRectCallout">
            <a:avLst>
              <a:gd name="adj1" fmla="val -95734"/>
              <a:gd name="adj2" fmla="val -1501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</a:t>
            </a:r>
          </a:p>
        </p:txBody>
      </p:sp>
    </p:spTree>
    <p:extLst>
      <p:ext uri="{BB962C8B-B14F-4D97-AF65-F5344CB8AC3E}">
        <p14:creationId xmlns:p14="http://schemas.microsoft.com/office/powerpoint/2010/main" val="2602119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Functional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Represents a unary function</a:t>
            </a:r>
          </a:p>
          <a:p>
            <a:pPr lvl="1"/>
            <a:r>
              <a:rPr altLang="en-US" dirty="0"/>
              <a:t>Performs a function on a single argument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altLang="en-US" dirty="0"/>
              <a:t>Returns a result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8024" y="2757175"/>
            <a:ext cx="485488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Function&lt;T,R&gt;{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R apply(T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8043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example shows a simple function defined to calculate the average value of the orders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58833" y="2698715"/>
            <a:ext cx="7674334" cy="210134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Function&lt;List&lt;Order&gt;, Double&gt; </a:t>
            </a:r>
            <a:r>
              <a:rPr lang="en-US" sz="1865" i="1" dirty="0">
                <a:ea typeface="ＭＳ Ｐゴシック" charset="0"/>
              </a:rPr>
              <a:t>averageOrder </a:t>
            </a:r>
            <a:r>
              <a:rPr lang="en-US" sz="1865" dirty="0">
                <a:ea typeface="ＭＳ Ｐゴシック" charset="0"/>
              </a:rPr>
              <a:t>= x -&gt;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double total = 0.0;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for(Order order: x)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total+= order.getAmount();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return total/x.size();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3306" y="1861095"/>
            <a:ext cx="2799379" cy="666336"/>
          </a:xfrm>
          <a:prstGeom prst="wedgeRectCallout">
            <a:avLst>
              <a:gd name="adj1" fmla="val -83486"/>
              <a:gd name="adj2" fmla="val 823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Receives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List&lt;Order&gt;</a:t>
            </a: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and 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Double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7145" y="5656908"/>
            <a:ext cx="6997710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</a:t>
            </a:r>
            <a:r>
              <a:rPr lang="en-US" sz="1865" b="1" i="1" dirty="0">
                <a:ea typeface="ＭＳ Ｐゴシック" charset="0"/>
              </a:rPr>
              <a:t>averageOrder</a:t>
            </a:r>
            <a:r>
              <a:rPr lang="en-US" sz="1865" b="1" dirty="0">
                <a:ea typeface="ＭＳ Ｐゴシック" charset="0"/>
              </a:rPr>
              <a:t>.apply(orders)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435091" y="4980196"/>
            <a:ext cx="2135187" cy="379335"/>
          </a:xfrm>
          <a:prstGeom prst="wedgeRectCallout">
            <a:avLst>
              <a:gd name="adj1" fmla="val -84835"/>
              <a:gd name="adj2" fmla="val 14120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Invoke function</a:t>
            </a:r>
            <a:endParaRPr lang="en-US" sz="1865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267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7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function interface has default methods that 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Allows functions to be chained</a:t>
            </a:r>
          </a:p>
          <a:p>
            <a:pPr lvl="2">
              <a:buFont typeface="Wingdings" charset="0"/>
              <a:buBlip>
                <a:blip r:embed="rId3"/>
              </a:buBlip>
              <a:defRPr/>
            </a:pPr>
            <a:r>
              <a:rPr dirty="0"/>
              <a:t>To create processing/transformation pipelines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after)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after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+mn-lt"/>
                <a:cs typeface="Courier New"/>
              </a:rPr>
              <a:t>function is applied after the calling function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before)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before</a:t>
            </a:r>
            <a:r>
              <a:rPr dirty="0">
                <a:latin typeface="+mn-lt"/>
                <a:cs typeface="Courier New"/>
              </a:rPr>
              <a:t> function is applied first and then the calling function</a:t>
            </a:r>
          </a:p>
          <a:p>
            <a:pPr>
              <a:buFont typeface="Arial" charset="0"/>
              <a:buBlip>
                <a:blip r:embed="rId4"/>
              </a:buBlip>
              <a:defRPr/>
            </a:pPr>
            <a:endParaRPr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95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shows the use of compose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lang="en-US" altLang="en-US" sz="1066" dirty="0"/>
          </a:p>
          <a:p>
            <a:endParaRPr lang="en-US" altLang="en-US" dirty="0"/>
          </a:p>
          <a:p>
            <a:r>
              <a:rPr altLang="en-US" dirty="0"/>
              <a:t>What two values are output to the console when this code runs?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4893" y="1639666"/>
            <a:ext cx="9482215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Function&lt;Integer,Integer&gt; addOne = x -&gt; x+1;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multiplyByTwo = x -&gt; x*2;</a:t>
            </a:r>
            <a:br>
              <a:rPr lang="en-US" sz="1865" dirty="0">
                <a:ea typeface="ＭＳ Ｐゴシック" charset="0"/>
              </a:rPr>
            </a:b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andThenExample = 		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andThen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composeExample =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compose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.println(andThenExample.apply(10));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.println(composeExample.apply(10));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03189" y="5211903"/>
            <a:ext cx="2724355" cy="379335"/>
          </a:xfrm>
          <a:prstGeom prst="wedgeRectCallout">
            <a:avLst>
              <a:gd name="adj1" fmla="val -85987"/>
              <a:gd name="adj2" fmla="val -2099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processing chain</a:t>
            </a:r>
          </a:p>
        </p:txBody>
      </p:sp>
    </p:spTree>
    <p:extLst>
      <p:ext uri="{BB962C8B-B14F-4D97-AF65-F5344CB8AC3E}">
        <p14:creationId xmlns:p14="http://schemas.microsoft.com/office/powerpoint/2010/main" val="139109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Earlier, we sorted orders by amount with the following code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What if we wanted to sort the orders in decreasing amount?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interface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8216" y="1765301"/>
            <a:ext cx="8155570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700645" y="2902620"/>
            <a:ext cx="3124641" cy="379335"/>
          </a:xfrm>
          <a:prstGeom prst="wedgeRectCallout">
            <a:avLst>
              <a:gd name="adj1" fmla="val 37913"/>
              <a:gd name="adj2" fmla="val -18064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15233" y="2977772"/>
            <a:ext cx="2207156" cy="379335"/>
          </a:xfrm>
          <a:prstGeom prst="wedgeRectCallout">
            <a:avLst>
              <a:gd name="adj1" fmla="val -40323"/>
              <a:gd name="adj2" fmla="val -1988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0720" y="5124676"/>
            <a:ext cx="7330563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</a:p>
          <a:p>
            <a:pPr eaLnBrk="1" hangingPunct="1">
              <a:defRPr/>
            </a:pP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	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reversed()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8478582" y="4597442"/>
            <a:ext cx="2565401" cy="379335"/>
          </a:xfrm>
          <a:prstGeom prst="wedgeRectCallout">
            <a:avLst>
              <a:gd name="adj1" fmla="val -54642"/>
              <a:gd name="adj2" fmla="val 23626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Reverses sort order</a:t>
            </a:r>
          </a:p>
        </p:txBody>
      </p:sp>
    </p:spTree>
    <p:extLst>
      <p:ext uri="{BB962C8B-B14F-4D97-AF65-F5344CB8AC3E}">
        <p14:creationId xmlns:p14="http://schemas.microsoft.com/office/powerpoint/2010/main" val="78200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Assume we sort orders by amount, but we get two orders of the same amount?</a:t>
            </a:r>
          </a:p>
          <a:p>
            <a:pPr lvl="1"/>
            <a:r>
              <a:rPr altLang="en-US" dirty="0"/>
              <a:t>In this case, we want the orders to be further sorted by side (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or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)</a:t>
            </a:r>
          </a:p>
          <a:p>
            <a:r>
              <a:rPr altLang="en-US" dirty="0"/>
              <a:t>The </a:t>
            </a:r>
            <a:r>
              <a:rPr lang="en-US" altLang="en-US" dirty="0"/>
              <a:t>c</a:t>
            </a:r>
            <a:r>
              <a:rPr altLang="en-US" dirty="0"/>
              <a:t>omparator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thenComparing()</a:t>
            </a:r>
            <a:r>
              <a:rPr alt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altLang="en-US" dirty="0"/>
              <a:t>that allows chaining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42545" y="3512562"/>
            <a:ext cx="7072346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thenComparing(Order::getSide)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274293" y="5365881"/>
            <a:ext cx="2565401" cy="379335"/>
          </a:xfrm>
          <a:prstGeom prst="wedgeRectCallout">
            <a:avLst>
              <a:gd name="adj1" fmla="val -68398"/>
              <a:gd name="adj2" fmla="val -197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Chain comparator</a:t>
            </a:r>
          </a:p>
        </p:txBody>
      </p:sp>
    </p:spTree>
    <p:extLst>
      <p:ext uri="{BB962C8B-B14F-4D97-AF65-F5344CB8AC3E}">
        <p14:creationId xmlns:p14="http://schemas.microsoft.com/office/powerpoint/2010/main" val="312264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Further Functional Interfaces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are a number of other functional interfaces available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Supplier&lt;T&gt;</a:t>
            </a:r>
          </a:p>
          <a:p>
            <a:pPr lvl="1"/>
            <a:r>
              <a:rPr altLang="en-US" dirty="0"/>
              <a:t>Many more</a:t>
            </a:r>
          </a:p>
          <a:p>
            <a:r>
              <a:rPr altLang="en-US" dirty="0"/>
              <a:t>We will see some more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75605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1.2: Working with Functional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Create a calculator to perform:</a:t>
            </a:r>
          </a:p>
          <a:p>
            <a:pPr>
              <a:buNone/>
            </a:pPr>
            <a:r>
              <a:rPr lang="en-US" sz="1200" dirty="0"/>
              <a:t>1) Arithmetic operation 2) Scientific operation 3) Trigonometric   operation with individual operations separately or combined with binary operation or multiple operation at a stretch (which is mutation state). A console input has to be taken until return key is pressed. Once the return key is pressed the equation has to be evaluated with error handling.</a:t>
            </a:r>
          </a:p>
          <a:p>
            <a:pPr>
              <a:buNone/>
            </a:pPr>
            <a:r>
              <a:rPr lang="en-US" sz="1200" dirty="0"/>
              <a:t>Evaluate the equation from left to right (no priority to be taken at this stage)</a:t>
            </a:r>
          </a:p>
          <a:p>
            <a:pPr>
              <a:buNone/>
            </a:pPr>
            <a:r>
              <a:rPr lang="en-US" sz="1200" dirty="0"/>
              <a:t>Hint: Step 1: create new java project 2.</a:t>
            </a:r>
          </a:p>
          <a:p>
            <a:pPr>
              <a:buNone/>
            </a:pPr>
            <a:r>
              <a:rPr lang="en-US" sz="1200" dirty="0"/>
              <a:t>        Step 2: create functional interface Arithmetic.</a:t>
            </a:r>
          </a:p>
          <a:p>
            <a:pPr>
              <a:buNone/>
            </a:pPr>
            <a:r>
              <a:rPr lang="en-US" sz="1200" dirty="0"/>
              <a:t>        Step 3: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ScintificOp</a:t>
            </a:r>
            <a:r>
              <a:rPr lang="en-US" sz="1200" dirty="0"/>
              <a:t> which has constant abs, </a:t>
            </a:r>
            <a:r>
              <a:rPr lang="en-US" sz="1200" dirty="0" err="1"/>
              <a:t>sqrt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    Step 4: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TrignometircOp</a:t>
            </a:r>
            <a:r>
              <a:rPr lang="en-US" sz="1200" dirty="0"/>
              <a:t> which has constants sin, tan, </a:t>
            </a:r>
            <a:r>
              <a:rPr lang="en-US" sz="1200" dirty="0" err="1"/>
              <a:t>cos</a:t>
            </a:r>
            <a:r>
              <a:rPr lang="en-US" sz="1200" dirty="0"/>
              <a:t>, sec. </a:t>
            </a:r>
          </a:p>
          <a:p>
            <a:pPr>
              <a:buNone/>
            </a:pPr>
            <a:r>
              <a:rPr lang="en-US" sz="1200" dirty="0"/>
              <a:t>        Step 5: create the class Add, Sub, </a:t>
            </a:r>
            <a:r>
              <a:rPr lang="en-US" sz="1200" dirty="0" err="1"/>
              <a:t>Mul</a:t>
            </a:r>
            <a:r>
              <a:rPr lang="en-US" sz="1200" dirty="0"/>
              <a:t>, Div and Percent which over rides the method of Arithmetic.</a:t>
            </a:r>
          </a:p>
          <a:p>
            <a:pPr>
              <a:buNone/>
            </a:pPr>
            <a:r>
              <a:rPr lang="en-US" sz="1200" dirty="0"/>
              <a:t>        Step 6: create </a:t>
            </a:r>
            <a:r>
              <a:rPr lang="en-US" sz="1200" dirty="0" err="1"/>
              <a:t>Expression_evaluator</a:t>
            </a:r>
            <a:r>
              <a:rPr lang="en-US" sz="1200" dirty="0"/>
              <a:t> Class to evaluate </a:t>
            </a:r>
            <a:r>
              <a:rPr lang="en-US" sz="1200" dirty="0" err="1"/>
              <a:t>Airthmetic</a:t>
            </a:r>
            <a:r>
              <a:rPr lang="en-US" sz="1200" dirty="0"/>
              <a:t>, trigonometric and scientific operation it should evaluate the expression of kind "10 + </a:t>
            </a:r>
            <a:r>
              <a:rPr lang="en-US" sz="1200" dirty="0" err="1"/>
              <a:t>sqrt</a:t>
            </a:r>
            <a:r>
              <a:rPr lang="en-US" sz="1200" dirty="0"/>
              <a:t>(4) + sin(90)". ( of any combination and any length from left to right). </a:t>
            </a:r>
          </a:p>
          <a:p>
            <a:pPr>
              <a:buNone/>
            </a:pPr>
            <a:r>
              <a:rPr lang="en-US" sz="1200" dirty="0"/>
              <a:t>        Step 7:   Add Date evaluator class to evaluate date as below using functional programming .</a:t>
            </a:r>
          </a:p>
          <a:p>
            <a:pPr lvl="4">
              <a:buNone/>
            </a:pPr>
            <a:r>
              <a:rPr lang="en-US" sz="1200" dirty="0"/>
              <a:t>Add (date, integer ) : number of day is added to date to give new date</a:t>
            </a:r>
          </a:p>
          <a:p>
            <a:pPr lvl="4">
              <a:buNone/>
            </a:pPr>
            <a:r>
              <a:rPr lang="en-US" sz="1200" dirty="0"/>
              <a:t>Add (date, date): two dates are to give new date</a:t>
            </a:r>
          </a:p>
          <a:p>
            <a:pPr lvl="4">
              <a:buNone/>
            </a:pPr>
            <a:r>
              <a:rPr lang="en-US" sz="1200" dirty="0"/>
              <a:t>Sub(date, integer) number of days are subtracted from existing date to give new date</a:t>
            </a:r>
          </a:p>
          <a:p>
            <a:pPr lvl="4">
              <a:buNone/>
            </a:pPr>
            <a:r>
              <a:rPr lang="en-US" sz="1200" dirty="0"/>
              <a:t>Sub(date, date) two date are subtracted to give number of day in difference(integer value as output)</a:t>
            </a:r>
          </a:p>
          <a:p>
            <a:pPr>
              <a:buNone/>
            </a:pPr>
            <a:r>
              <a:rPr lang="en-US" sz="1200" dirty="0"/>
              <a:t>         Step 8   Now you should have </a:t>
            </a:r>
            <a:r>
              <a:rPr lang="en-US" sz="1200" dirty="0" err="1"/>
              <a:t>Date_Evaluator</a:t>
            </a:r>
            <a:r>
              <a:rPr lang="en-US" sz="1200" dirty="0"/>
              <a:t> class to evaluate the date and </a:t>
            </a:r>
            <a:r>
              <a:rPr lang="en-US" sz="1200" dirty="0" err="1"/>
              <a:t>Expression_Evaluator</a:t>
            </a:r>
            <a:r>
              <a:rPr lang="en-US" sz="1200" dirty="0"/>
              <a:t> to evaluate Arithmetic expressions, scientific expression and trigonometric expression.       </a:t>
            </a:r>
          </a:p>
          <a:p>
            <a:pPr>
              <a:buNone/>
            </a:pPr>
            <a:r>
              <a:rPr lang="en-US" sz="1200" dirty="0"/>
              <a:t>          Step 9: create main class to evaluate the expression given.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705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479EF9-9906-4D00-9A0C-AE95AFFD2B24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66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EB01AB-D058-442A-94DE-3BEA60F20837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New Features in Java 8+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Major new features added to Java include:</a:t>
            </a:r>
          </a:p>
          <a:p>
            <a:pPr lvl="1" eaLnBrk="1" hangingPunct="1"/>
            <a:r>
              <a:rPr altLang="en-US" dirty="0"/>
              <a:t>Lambda expressions and functional interfaces </a:t>
            </a:r>
          </a:p>
          <a:p>
            <a:pPr lvl="1" eaLnBrk="1" hangingPunct="1"/>
            <a:r>
              <a:rPr altLang="en-US" dirty="0"/>
              <a:t>Stream API for bulk data operations</a:t>
            </a:r>
          </a:p>
          <a:p>
            <a:pPr lvl="1" eaLnBrk="1" hangingPunct="1"/>
            <a:r>
              <a:rPr altLang="en-US" dirty="0"/>
              <a:t>Time API</a:t>
            </a:r>
          </a:p>
          <a:p>
            <a:pPr lvl="1" eaLnBrk="1" hangingPunct="1"/>
            <a:r>
              <a:rPr altLang="en-US" dirty="0"/>
              <a:t>Default and static methods in interfaces</a:t>
            </a:r>
          </a:p>
          <a:p>
            <a:pPr lvl="1" eaLnBrk="1" hangingPunct="1"/>
            <a:r>
              <a:rPr altLang="en-US" dirty="0"/>
              <a:t>Improvements to collection API</a:t>
            </a:r>
          </a:p>
          <a:p>
            <a:pPr lvl="1" eaLnBrk="1" hangingPunct="1"/>
            <a:r>
              <a:rPr altLang="en-US" dirty="0"/>
              <a:t>Improvements to concurrency API</a:t>
            </a:r>
          </a:p>
          <a:p>
            <a:pPr lvl="1" eaLnBrk="1" hangingPunct="1"/>
            <a:r>
              <a:rPr altLang="en-US" dirty="0"/>
              <a:t>More</a:t>
            </a:r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/>
              <a:t>This course primarily focuses on Lambda expressions and streams</a:t>
            </a:r>
          </a:p>
          <a:p>
            <a:pPr lvl="1" eaLnBrk="1" hangingPunct="1"/>
            <a:r>
              <a:rPr lang="en-US" altLang="en-US" dirty="0"/>
              <a:t>Other features are also covered such as the Date and Time library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22771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8 and Above Changes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As well as major changes to the language, Java 8+ has introduced many smaller changes</a:t>
            </a:r>
          </a:p>
          <a:p>
            <a:r>
              <a:rPr altLang="en-US" dirty="0"/>
              <a:t>In particular, to the standard APIs</a:t>
            </a:r>
          </a:p>
          <a:p>
            <a:pPr lvl="1"/>
            <a:r>
              <a:rPr altLang="en-US" dirty="0"/>
              <a:t>For example, to the collection classes</a:t>
            </a:r>
          </a:p>
          <a:p>
            <a:pPr lvl="2"/>
            <a:r>
              <a:rPr altLang="en-US" dirty="0"/>
              <a:t>To make them easier to use</a:t>
            </a:r>
          </a:p>
          <a:p>
            <a:pPr lvl="2"/>
            <a:r>
              <a:rPr altLang="en-US" dirty="0"/>
              <a:t>To improve performance</a:t>
            </a:r>
          </a:p>
          <a:p>
            <a:r>
              <a:rPr altLang="en-US" dirty="0"/>
              <a:t>Many of the interfaces have been changed with extra methods added</a:t>
            </a:r>
          </a:p>
          <a:p>
            <a:pPr lvl="1"/>
            <a:r>
              <a:rPr altLang="en-US" dirty="0"/>
              <a:t>This could have broken existing code bases that use these interfaces</a:t>
            </a:r>
          </a:p>
          <a:p>
            <a:pPr lvl="2"/>
            <a:r>
              <a:rPr altLang="en-US" dirty="0"/>
              <a:t>Would have made the adoption of Java 8 challenging</a:t>
            </a:r>
          </a:p>
          <a:p>
            <a:r>
              <a:rPr altLang="en-US" dirty="0"/>
              <a:t>Java solved this problem by providing default methods to interfaces</a:t>
            </a:r>
          </a:p>
          <a:p>
            <a:pPr lvl="1"/>
            <a:r>
              <a:rPr altLang="en-US" dirty="0"/>
              <a:t>A new feature in Java 8</a:t>
            </a:r>
          </a:p>
          <a:p>
            <a:pPr lvl="2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232996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It is possible in Java to add concrete methods to a Java interface</a:t>
            </a:r>
          </a:p>
          <a:p>
            <a:pPr lvl="1"/>
            <a:r>
              <a:rPr altLang="en-US" dirty="0"/>
              <a:t>Known as default methods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lang="en-US" altLang="en-US" dirty="0"/>
          </a:p>
          <a:p>
            <a:r>
              <a:rPr altLang="en-US" dirty="0"/>
              <a:t>Interfaces can also have static methods defined in Java 8+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2262" y="2267995"/>
            <a:ext cx="7245097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public interface Transferable 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void transfer(Broker targetExchange){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865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06227" y="3427956"/>
            <a:ext cx="2462212" cy="666336"/>
          </a:xfrm>
          <a:prstGeom prst="wedgeRectCallout">
            <a:avLst>
              <a:gd name="adj1" fmla="val -113829"/>
              <a:gd name="adj2" fmla="val -1347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Indicates 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39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Comparator</a:t>
            </a:r>
            <a:r>
              <a:rPr lang="en-US" b="0" dirty="0">
                <a:latin typeface="+mj-lt"/>
                <a:ea typeface="ＭＳ Ｐゴシック" charset="0"/>
                <a:cs typeface="Courier New"/>
              </a:rPr>
              <a:t> </a:t>
            </a:r>
            <a:r>
              <a:rPr lang="en-US" dirty="0">
                <a:latin typeface="+mn-lt"/>
                <a:ea typeface="ＭＳ Ｐゴシック" charset="0"/>
                <a:cs typeface="Courier New"/>
              </a:rPr>
              <a:t>Interface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Comparator</a:t>
            </a:r>
            <a:r>
              <a:rPr dirty="0">
                <a:latin typeface="+mn-lt"/>
                <a:ea typeface="ＭＳ Ｐゴシック" charset="0"/>
                <a:cs typeface="Courier New" charset="0"/>
              </a:rPr>
              <a:t> is an example of an </a:t>
            </a:r>
            <a:r>
              <a:rPr dirty="0">
                <a:latin typeface="Tahoma" charset="0"/>
                <a:ea typeface="ＭＳ Ｐゴシック" charset="0"/>
                <a:cs typeface="Tahoma" charset="0"/>
              </a:rPr>
              <a:t>interface that has been extended in Java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static methods added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default methods added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Provide solutions for simple tasks such as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Sorting in reverse order</a:t>
            </a:r>
          </a:p>
          <a:p>
            <a:pPr lvl="2">
              <a:buFont typeface="Wingdings" charset="0"/>
              <a:buBlip>
                <a:blip r:embed="rId4"/>
              </a:buBlip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No need to write separate comparators now!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We will see these methods in use in the next few sections</a:t>
            </a:r>
          </a:p>
        </p:txBody>
      </p:sp>
    </p:spTree>
    <p:extLst>
      <p:ext uri="{BB962C8B-B14F-4D97-AF65-F5344CB8AC3E}">
        <p14:creationId xmlns:p14="http://schemas.microsoft.com/office/powerpoint/2010/main" val="21146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3470</Words>
  <Application>Microsoft Office PowerPoint</Application>
  <PresentationFormat>Widescreen</PresentationFormat>
  <Paragraphs>474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Avenir Book</vt:lpstr>
      <vt:lpstr>Calibri</vt:lpstr>
      <vt:lpstr>Century Schoolbook</vt:lpstr>
      <vt:lpstr>Courier New</vt:lpstr>
      <vt:lpstr>Lato</vt:lpstr>
      <vt:lpstr>Open Sans</vt:lpstr>
      <vt:lpstr>Tahoma</vt:lpstr>
      <vt:lpstr>Wingdings</vt:lpstr>
      <vt:lpstr>Office Theme</vt:lpstr>
      <vt:lpstr>Welcome!  Advanced Java</vt:lpstr>
      <vt:lpstr>Course Objectives</vt:lpstr>
      <vt:lpstr>Chapter 3: Lambda Expressions  and Functional Interfaces</vt:lpstr>
      <vt:lpstr>Chapter Objectives</vt:lpstr>
      <vt:lpstr>Chapter Concepts</vt:lpstr>
      <vt:lpstr>New Features in Java 8+</vt:lpstr>
      <vt:lpstr>Java 8 and Above Changes</vt:lpstr>
      <vt:lpstr>Default Methods</vt:lpstr>
      <vt:lpstr>Comparator Interface</vt:lpstr>
      <vt:lpstr>Chapter Concepts</vt:lpstr>
      <vt:lpstr>Introducing Lambda Expressions</vt:lpstr>
      <vt:lpstr>Introducing Lambda Expressions (continued)</vt:lpstr>
      <vt:lpstr>Lambda Expression Solution</vt:lpstr>
      <vt:lpstr>Introducing Lambda Expressions</vt:lpstr>
      <vt:lpstr>Another Lambda Expression Example</vt:lpstr>
      <vt:lpstr>Internal Iteration</vt:lpstr>
      <vt:lpstr>Internal Iteration (continued)</vt:lpstr>
      <vt:lpstr>Lambda Expression Syntax</vt:lpstr>
      <vt:lpstr>Lambda Expression Syntax (continued)</vt:lpstr>
      <vt:lpstr>Multiple Line Lambda Expressions</vt:lpstr>
      <vt:lpstr>Exercise 1.1: Working with Lambda Expressions</vt:lpstr>
      <vt:lpstr>Chapter Concepts</vt:lpstr>
      <vt:lpstr>Domain Classes</vt:lpstr>
      <vt:lpstr>Domain Classes (continued)</vt:lpstr>
      <vt:lpstr>Introducing Method References</vt:lpstr>
      <vt:lpstr>Method References</vt:lpstr>
      <vt:lpstr>Types of Method References</vt:lpstr>
      <vt:lpstr>Chapter Concepts</vt:lpstr>
      <vt:lpstr>Functional Interfaces</vt:lpstr>
      <vt:lpstr>Defining Functional Interfaces</vt:lpstr>
      <vt:lpstr>Built-In Functional Interfaces</vt:lpstr>
      <vt:lpstr>Introducing Predicates</vt:lpstr>
      <vt:lpstr>Introducing Predicates (continued)</vt:lpstr>
      <vt:lpstr>Using Predicate</vt:lpstr>
      <vt:lpstr>The Consumer Functional Interface</vt:lpstr>
      <vt:lpstr>Consumer Example</vt:lpstr>
      <vt:lpstr>Further Simplifying the Consumer Example</vt:lpstr>
      <vt:lpstr>The Function Functional Interface</vt:lpstr>
      <vt:lpstr> Function Example</vt:lpstr>
      <vt:lpstr>Composing Functions</vt:lpstr>
      <vt:lpstr>Composing Function Example</vt:lpstr>
      <vt:lpstr>Composing Comparators</vt:lpstr>
      <vt:lpstr>Chaining Comparators</vt:lpstr>
      <vt:lpstr>Further Functional Interfaces</vt:lpstr>
      <vt:lpstr>Exercise 1.2: Working with Functional Interfaces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536</cp:revision>
  <dcterms:created xsi:type="dcterms:W3CDTF">2015-01-25T15:51:40Z</dcterms:created>
  <dcterms:modified xsi:type="dcterms:W3CDTF">2021-12-27T12:50:02Z</dcterms:modified>
</cp:coreProperties>
</file>