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0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8" r:id="rId16"/>
    <p:sldId id="289" r:id="rId17"/>
    <p:sldId id="290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91" r:id="rId30"/>
    <p:sldId id="292" r:id="rId31"/>
    <p:sldId id="293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1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063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95340"/>
  </p:normalViewPr>
  <p:slideViewPr>
    <p:cSldViewPr snapToGrid="0">
      <p:cViewPr varScale="1">
        <p:scale>
          <a:sx n="84" d="100"/>
          <a:sy n="84" d="100"/>
        </p:scale>
        <p:origin x="-792" y="-72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9846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0546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302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7583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 As soon as you have iterated through the result set</a:t>
            </a:r>
          </a:p>
          <a:p>
            <a:r>
              <a:rPr lang="en-US" dirty="0"/>
              <a:t>(b) Provide an explicit close method (next slide)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="" xmlns:p14="http://schemas.microsoft.com/office/powerpoint/2010/main" val="278133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Joshua Bloch (Effective Java) one of the designers of the J2SE core packages recommends against finalizers.</a:t>
            </a:r>
          </a:p>
          <a:p>
            <a:r>
              <a:rPr lang="en-US" dirty="0"/>
              <a:t>Main problem is that no control over when finalizers will be called, if ever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="" xmlns:p14="http://schemas.microsoft.com/office/powerpoint/2010/main" val="3362551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1314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8216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1791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9261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263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9520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</p:spTree>
    <p:extLst>
      <p:ext uri="{BB962C8B-B14F-4D97-AF65-F5344CB8AC3E}">
        <p14:creationId xmlns="" xmlns:p14="http://schemas.microsoft.com/office/powerpoint/2010/main" val="1630276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08740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237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8481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4224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5686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8006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7156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8141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="" xmlns:p14="http://schemas.microsoft.com/office/powerpoint/2010/main" val="1542289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4645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7657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5313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a transaction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="" xmlns:p14="http://schemas.microsoft.com/office/powerpoint/2010/main" val="23763022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17315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62713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43453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39664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62712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0382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331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stuff in com.mysql extends/implements the interfaces and classes in java.sql</a:t>
            </a:r>
          </a:p>
          <a:p>
            <a:r>
              <a:rPr lang="en-US" dirty="0"/>
              <a:t>DriverManager in java.sql uses those classes and returns them to client code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</p:spTree>
    <p:extLst>
      <p:ext uri="{BB962C8B-B14F-4D97-AF65-F5344CB8AC3E}">
        <p14:creationId xmlns="" xmlns:p14="http://schemas.microsoft.com/office/powerpoint/2010/main" val="257618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717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985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4799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909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=""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="" xmlns:a16="http://schemas.microsoft.com/office/drawing/2014/main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72110B5-5AD1-2548-A009-B85F7C199D4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" name="Google Shape;14;p11">
            <a:extLst>
              <a:ext uri="{FF2B5EF4-FFF2-40B4-BE49-F238E27FC236}">
                <a16:creationId xmlns="" xmlns:a16="http://schemas.microsoft.com/office/drawing/2014/main" id="{91444A35-E228-DC49-A05C-0ED031C7E9E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4;p11">
            <a:extLst>
              <a:ext uri="{FF2B5EF4-FFF2-40B4-BE49-F238E27FC236}">
                <a16:creationId xmlns="" xmlns:a16="http://schemas.microsoft.com/office/drawing/2014/main" id="{3508BE93-AF5D-6548-900B-100D7472A054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Slide Number Placeholder 1">
            <a:extLst>
              <a:ext uri="{FF2B5EF4-FFF2-40B4-BE49-F238E27FC236}">
                <a16:creationId xmlns="" xmlns:a16="http://schemas.microsoft.com/office/drawing/2014/main" id="{612FEF24-C4E0-41AD-81CE-2C7ABB145B6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484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55575"/>
            <a:ext cx="8106541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4406901"/>
            <a:ext cx="10810148" cy="1362075"/>
          </a:xfrm>
        </p:spPr>
        <p:txBody>
          <a:bodyPr anchor="t"/>
          <a:lstStyle>
            <a:lvl1pPr algn="l">
              <a:defRPr sz="4000" b="1" cap="small" baseline="0">
                <a:effectLst>
                  <a:outerShdw blurRad="50800" dist="50800" dir="5400000" algn="ctr" rotWithShape="0">
                    <a:schemeClr val="bg1">
                      <a:lumMod val="85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906713"/>
            <a:ext cx="10792048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2995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897" y="1264024"/>
            <a:ext cx="10689265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766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ut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0" y="1585913"/>
            <a:ext cx="7029451" cy="4514850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2000" b="0"/>
            </a:lvl1pPr>
            <a:lvl2pPr marL="274320" indent="0">
              <a:buNone/>
              <a:defRPr/>
            </a:lvl2pPr>
            <a:lvl3pPr marL="502920" indent="0">
              <a:buFont typeface="Arial" pitchFamily="34" charset="0"/>
              <a:buNone/>
              <a:defRPr/>
            </a:lvl3pPr>
            <a:lvl4pPr marL="685800" indent="0">
              <a:buNone/>
              <a:defRPr/>
            </a:lvl4pPr>
            <a:lvl5pPr marL="960120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4792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file:////Users/rohanrajore/Library/Containers/com.microsoft.Outlook/Data/Library/Caches/Signatures/signature_1874630819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="" xmlns:a16="http://schemas.microsoft.com/office/drawing/2014/main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="" xmlns:a16="http://schemas.microsoft.com/office/drawing/2014/main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r:link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="" xmlns:a16="http://schemas.microsoft.com/office/drawing/2014/main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1E1F8E-739A-E443-85DB-7358461EDD02}"/>
              </a:ext>
            </a:extLst>
          </p:cNvPr>
          <p:cNvSpPr txBox="1"/>
          <p:nvPr userDrawn="1"/>
        </p:nvSpPr>
        <p:spPr>
          <a:xfrm>
            <a:off x="5392156" y="630784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Advanced Java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53" r:id="rId2"/>
    <p:sldLayoutId id="2147483688" r:id="rId3"/>
    <p:sldLayoutId id="2147483707" r:id="rId4"/>
    <p:sldLayoutId id="2147483709" r:id="rId5"/>
    <p:sldLayoutId id="2147483710" r:id="rId6"/>
    <p:sldLayoutId id="2147483711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249424"/>
            <a:ext cx="10685123" cy="130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en" sz="4400" b="1" dirty="0">
                <a:solidFill>
                  <a:schemeClr val="accent1"/>
                </a:solidFill>
              </a:rPr>
              <a:t>Welcome! </a:t>
            </a:r>
            <a:r>
              <a:rPr lang="en" sz="4400" b="1" dirty="0">
                <a:solidFill>
                  <a:srgbClr val="4285F4"/>
                </a:solidFill>
              </a:rPr>
              <a:t/>
            </a:r>
            <a:br>
              <a:rPr lang="en" sz="4400" b="1" dirty="0">
                <a:solidFill>
                  <a:srgbClr val="4285F4"/>
                </a:solidFill>
              </a:rPr>
            </a:br>
            <a:r>
              <a:rPr lang="en-US" sz="4400" b="1" dirty="0"/>
              <a:t>Advanced Java</a:t>
            </a:r>
            <a:endParaRPr sz="4400"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="" xmlns:a16="http://schemas.microsoft.com/office/drawing/2014/main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FA2CE5A8-2BD9-6C4C-874D-B40158A6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68" y="438912"/>
            <a:ext cx="15306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3. Create and Use a Statement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SQL calls are executed by a </a:t>
            </a:r>
            <a:r>
              <a:rPr lang="en-US" dirty="0">
                <a:latin typeface="Courier New" pitchFamily="49" charset="0"/>
              </a:rPr>
              <a:t>Statement</a:t>
            </a:r>
          </a:p>
          <a:p>
            <a:pPr lvl="1" eaLnBrk="1" hangingPunct="1"/>
            <a:r>
              <a:rPr lang="en-US" dirty="0"/>
              <a:t>Use the connection to create a </a:t>
            </a:r>
            <a:r>
              <a:rPr lang="en-US" dirty="0">
                <a:latin typeface="Courier New" pitchFamily="49" charset="0"/>
              </a:rPr>
              <a:t>Statement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2645122" y="2209045"/>
            <a:ext cx="6444557" cy="397031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class MemberDAODBImpl implements MemberDAO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private Connection conn;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public MemberDAODBImpl(){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Class.forName("com.mysql.jdbc.Driver");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conn = DriverManager.getConnection(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      "jdbc:mysql://localhost/test_crs430", // dburl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      "museumstaff", // username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      "javamuseum"   // password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                   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public void addNewMember(String name, int id){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String sql = "INSERT into Members VALUES ('" + 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          name + "','" + id + "')";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</a:rPr>
              <a:t>Statement stmt = conn.createStatement();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stmt.executeUpdate(sql);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}  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0873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Statement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There are different types of </a:t>
            </a:r>
            <a:r>
              <a:rPr lang="en-US" dirty="0">
                <a:latin typeface="Courier New" pitchFamily="49" charset="0"/>
              </a:rPr>
              <a:t>Statement</a:t>
            </a:r>
            <a:r>
              <a:rPr lang="en-US" dirty="0"/>
              <a:t> available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CallableStatement</a:t>
            </a:r>
          </a:p>
          <a:p>
            <a:pPr lvl="2" eaLnBrk="1" hangingPunct="1"/>
            <a:r>
              <a:rPr lang="en-US" dirty="0"/>
              <a:t>For stored procedures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PreparedStatement</a:t>
            </a:r>
          </a:p>
          <a:p>
            <a:pPr lvl="2" eaLnBrk="1" hangingPunct="1"/>
            <a:r>
              <a:rPr lang="en-US" dirty="0"/>
              <a:t>For precompiled queries</a:t>
            </a:r>
          </a:p>
          <a:p>
            <a:pPr lvl="2" eaLnBrk="1" hangingPunct="1"/>
            <a:r>
              <a:rPr lang="en-US" dirty="0"/>
              <a:t>Where users can insert parameters later</a:t>
            </a:r>
          </a:p>
          <a:p>
            <a:pPr lvl="2" eaLnBrk="1" hangingPunct="1"/>
            <a:r>
              <a:rPr lang="en-US" dirty="0"/>
              <a:t>We’ll look at this in a few minutes</a:t>
            </a:r>
          </a:p>
          <a:p>
            <a:pPr eaLnBrk="1" hangingPunct="1"/>
            <a:r>
              <a:rPr lang="en-US" dirty="0"/>
              <a:t>When executing a </a:t>
            </a:r>
            <a:r>
              <a:rPr lang="en-US" dirty="0">
                <a:latin typeface="Courier New" pitchFamily="49" charset="0"/>
              </a:rPr>
              <a:t>Statement</a:t>
            </a:r>
            <a:r>
              <a:rPr lang="en-US" dirty="0"/>
              <a:t>, consider:</a:t>
            </a:r>
          </a:p>
          <a:p>
            <a:pPr lvl="1" eaLnBrk="1" hangingPunct="1"/>
            <a:r>
              <a:rPr lang="en-US" dirty="0"/>
              <a:t>Will the SQL statement return results?</a:t>
            </a:r>
          </a:p>
          <a:p>
            <a:pPr lvl="1" eaLnBrk="1" hangingPunct="1"/>
            <a:r>
              <a:rPr lang="en-US" dirty="0"/>
              <a:t>If no (example: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statements)</a:t>
            </a:r>
          </a:p>
          <a:p>
            <a:pPr lvl="2" eaLnBrk="1" hangingPunct="1"/>
            <a:r>
              <a:rPr lang="en-US" dirty="0"/>
              <a:t>Use </a:t>
            </a:r>
            <a:r>
              <a:rPr lang="en-US" dirty="0">
                <a:latin typeface="Courier New" pitchFamily="49" charset="0"/>
              </a:rPr>
              <a:t>executeUpdate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/>
            <a:r>
              <a:rPr lang="en-US" dirty="0"/>
              <a:t>If yes (example: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/>
              <a:t> statements)</a:t>
            </a:r>
          </a:p>
          <a:p>
            <a:pPr lvl="2" eaLnBrk="1" hangingPunct="1"/>
            <a:r>
              <a:rPr lang="en-US" dirty="0"/>
              <a:t>Use </a:t>
            </a:r>
            <a:r>
              <a:rPr lang="en-US" dirty="0">
                <a:latin typeface="Courier New" pitchFamily="49" charset="0"/>
              </a:rPr>
              <a:t>executeQuery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7022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4. Parsing Results From Statements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SQL select statements return a subset of the table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rs.next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moves to the next row of result set</a:t>
            </a:r>
          </a:p>
          <a:p>
            <a:pPr lvl="2" eaLnBrk="1" hangingPunct="1"/>
            <a:r>
              <a:rPr lang="en-US" dirty="0"/>
              <a:t>Starts out before the first row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rs.getInt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rs.getString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etc. retrieve fields from current row</a:t>
            </a:r>
          </a:p>
          <a:p>
            <a:pPr lvl="2" eaLnBrk="1" hangingPunct="1"/>
            <a:r>
              <a:rPr lang="en-US" dirty="0"/>
              <a:t>Either by column number of result set starting at 1 (1,2,3 …,N)</a:t>
            </a:r>
          </a:p>
          <a:p>
            <a:pPr lvl="2" eaLnBrk="1" hangingPunct="1"/>
            <a:r>
              <a:rPr lang="en-US" dirty="0"/>
              <a:t>Or by column name (case insensitive)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2863749" y="3798684"/>
            <a:ext cx="6736139" cy="2031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List&lt;Customer&gt; customers = …;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Statement stmt = conn.createStatement();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String sql = "SELECT name,id from Customers WHERE id &lt; 1000";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ResultSet rs = </a:t>
            </a:r>
            <a:r>
              <a:rPr lang="en-US" b="1" dirty="0">
                <a:latin typeface="Courier New" pitchFamily="49" charset="0"/>
              </a:rPr>
              <a:t>stmt.executeQuery(sql);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while (rs.next()){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String name = </a:t>
            </a:r>
            <a:r>
              <a:rPr lang="en-US" b="1" dirty="0">
                <a:latin typeface="Courier New" pitchFamily="49" charset="0"/>
              </a:rPr>
              <a:t>"id"); </a:t>
            </a:r>
            <a:r>
              <a:rPr lang="en-US" dirty="0">
                <a:latin typeface="Courier New" pitchFamily="49" charset="0"/>
              </a:rPr>
              <a:t>     // or rs.getInt(2)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Customer customer = new Customer(name, id);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customers.add(customer);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5349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5. Close Results and Connections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When done with a ResultSet, Statement, or Connection, close it</a:t>
            </a:r>
          </a:p>
          <a:p>
            <a:pPr lvl="1" eaLnBrk="1" hangingPunct="1"/>
            <a:r>
              <a:rPr lang="en-US" dirty="0"/>
              <a:t>Closing a Statement automatically closes its ResultSet</a:t>
            </a:r>
          </a:p>
          <a:p>
            <a:pPr lvl="1" eaLnBrk="1" hangingPunct="1"/>
            <a:r>
              <a:rPr lang="en-US" dirty="0"/>
              <a:t>If not closed explicitly, garbage collection will ultimately close it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When would you close a Statement?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When would you close a Connection?</a:t>
            </a:r>
          </a:p>
          <a:p>
            <a:pPr lvl="1" eaLnBrk="1" hangingPunct="1"/>
            <a:r>
              <a:rPr lang="en-US" dirty="0"/>
              <a:t>Remember that it is a field of the DAO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959437" y="2532309"/>
            <a:ext cx="1576388" cy="5270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stmt.close();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conn.close();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66" y="123690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667" b="21068"/>
          <a:stretch/>
        </p:blipFill>
        <p:spPr bwMode="auto">
          <a:xfrm>
            <a:off x="1585397" y="3464438"/>
            <a:ext cx="584938" cy="52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667" b="21068"/>
          <a:stretch/>
        </p:blipFill>
        <p:spPr bwMode="auto">
          <a:xfrm>
            <a:off x="1585397" y="4740341"/>
            <a:ext cx="584938" cy="52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6857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Explicit </a:t>
            </a:r>
            <a:r>
              <a:rPr lang="en-US" dirty="0">
                <a:latin typeface="Courier New" pitchFamily="49" charset="0"/>
              </a:rPr>
              <a:t>close()</a:t>
            </a:r>
            <a:r>
              <a:rPr lang="en-US" dirty="0"/>
              <a:t> Method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Garbage collection is only for memory</a:t>
            </a:r>
          </a:p>
          <a:p>
            <a:pPr lvl="1" eaLnBrk="1" hangingPunct="1"/>
            <a:r>
              <a:rPr lang="en-US" dirty="0"/>
              <a:t>Other resources have to be explicitly disposed off</a:t>
            </a:r>
          </a:p>
          <a:p>
            <a:pPr lvl="1" eaLnBrk="1" hangingPunct="1"/>
            <a:r>
              <a:rPr lang="en-US" dirty="0"/>
              <a:t>Finalizers are not recommended</a:t>
            </a:r>
          </a:p>
          <a:p>
            <a:pPr lvl="2" eaLnBrk="1" hangingPunct="1"/>
            <a:r>
              <a:rPr lang="en-US" dirty="0"/>
              <a:t>No control over when they will be called (if ever)</a:t>
            </a:r>
          </a:p>
          <a:p>
            <a:pPr eaLnBrk="1" hangingPunct="1"/>
            <a:r>
              <a:rPr lang="en-US" dirty="0"/>
              <a:t>Provide an explicit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close()</a:t>
            </a:r>
            <a:r>
              <a:rPr lang="en-US" dirty="0"/>
              <a:t> method</a:t>
            </a:r>
          </a:p>
          <a:p>
            <a:pPr lvl="1" eaLnBrk="1" hangingPunct="1"/>
            <a:r>
              <a:rPr lang="en-US" dirty="0"/>
              <a:t>Clients of the DAO should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en-US" dirty="0"/>
              <a:t> when they are done with it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3702113" y="4196288"/>
            <a:ext cx="4129088" cy="180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// In DAO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void close(){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try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</a:rPr>
              <a:t>conn.close();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} catch (SQLException 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// ok: what are you going to do?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31" y="247914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489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the ROI Java VM, there is a database with these settings: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 database has a table with these entries: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write </a:t>
            </a:r>
            <a:r>
              <a:rPr lang="en-US" dirty="0"/>
              <a:t>a Java program to print out the titles of all the items</a:t>
            </a:r>
          </a:p>
          <a:p>
            <a:pPr lvl="1"/>
            <a:r>
              <a:rPr lang="en-US" dirty="0"/>
              <a:t>Note: you will need the database driver JAR file in your classpath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41" y="1742681"/>
            <a:ext cx="6458030" cy="10772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db.url=jdbc:mysql://localhost/test_crs445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db.driver=com.mysql.jdbc.Driver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db.username=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db.password=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881" y="3522574"/>
            <a:ext cx="5848350" cy="99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9411043" y="328391"/>
            <a:ext cx="835485" cy="338554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600" b="1" dirty="0">
                <a:solidFill>
                  <a:schemeClr val="tx1"/>
                </a:solidFill>
                <a:latin typeface="+mn-lt"/>
              </a:rPr>
              <a:t>20 min</a:t>
            </a:r>
          </a:p>
        </p:txBody>
      </p:sp>
    </p:spTree>
    <p:extLst>
      <p:ext uri="{BB962C8B-B14F-4D97-AF65-F5344CB8AC3E}">
        <p14:creationId xmlns="" xmlns:p14="http://schemas.microsoft.com/office/powerpoint/2010/main" val="15231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Database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Suggested solution</a:t>
            </a:r>
          </a:p>
          <a:p>
            <a:pPr lvl="1"/>
            <a:r>
              <a:rPr lang="en-US" dirty="0"/>
              <a:t>See src/com.roi.db/DatabaseDemo.java for full error handling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07210" y="2553077"/>
            <a:ext cx="7606335" cy="34163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ResultSet rs =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sz="18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Statement stmt =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sz="18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Connection conn =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sz="18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Class.</a:t>
            </a:r>
            <a:r>
              <a:rPr lang="en-US" sz="1800" i="1" dirty="0">
                <a:latin typeface="Courier New" panose="02070309020205020404" pitchFamily="49" charset="0"/>
              </a:rPr>
              <a:t>forName(</a:t>
            </a:r>
            <a:r>
              <a:rPr lang="en-US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"com.mysql.jdbc.Driver"</a:t>
            </a:r>
            <a:r>
              <a:rPr lang="en-US" sz="1800" i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conn = DriverManager.</a:t>
            </a:r>
            <a:r>
              <a:rPr lang="en-US" sz="1800" i="1" dirty="0">
                <a:latin typeface="Courier New" panose="02070309020205020404" pitchFamily="49" charset="0"/>
              </a:rPr>
              <a:t>getConnection(</a:t>
            </a:r>
            <a:r>
              <a:rPr lang="en-US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"jdbc:mysql://localhost/test_crs445"</a:t>
            </a:r>
            <a:r>
              <a:rPr lang="en-US" sz="1800" i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stmt = conn.createStatement();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rs = stmt.executeQuery(</a:t>
            </a:r>
            <a:r>
              <a:rPr lang="en-US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"select title from items"</a:t>
            </a:r>
            <a:r>
              <a:rPr lang="en-US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sz="1800" b="1" dirty="0">
                <a:latin typeface="Courier New" panose="02070309020205020404" pitchFamily="49" charset="0"/>
              </a:rPr>
              <a:t> (rs.next()){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	System.</a:t>
            </a:r>
            <a:r>
              <a:rPr lang="en-US" sz="1800" i="1" dirty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800" i="1" dirty="0">
                <a:latin typeface="Courier New" panose="02070309020205020404" pitchFamily="49" charset="0"/>
              </a:rPr>
              <a:t>.println(rs.getString(</a:t>
            </a:r>
            <a:r>
              <a:rPr lang="en-US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"title"</a:t>
            </a:r>
            <a:r>
              <a:rPr lang="en-US" sz="1800" i="1" dirty="0">
                <a:latin typeface="Courier New" panose="02070309020205020404" pitchFamily="49" charset="0"/>
              </a:rPr>
              <a:t>));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04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Persisting Data Using Databases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JDBC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b="1" dirty="0"/>
              <a:t>Efficient, Secure Database Access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Chapter Summary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38572" y="2541759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5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22988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Properties for JDBC Strings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Different database vendors have different String syntax for their drivers and database URLs</a:t>
            </a:r>
          </a:p>
          <a:p>
            <a:pPr lvl="1" eaLnBrk="1" hangingPunct="1"/>
            <a:r>
              <a:rPr lang="en-US" dirty="0"/>
              <a:t>Don’t hardcode the names into Java code</a:t>
            </a:r>
          </a:p>
          <a:p>
            <a:pPr lvl="1" eaLnBrk="1" hangingPunct="1"/>
            <a:r>
              <a:rPr lang="en-US" dirty="0"/>
              <a:t>Read the information from an external properties file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971046" y="3169459"/>
            <a:ext cx="5121275" cy="11080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</a:rPr>
              <a:t>DBURL=jdbc:mysql://localhost/test_museum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DRIVER=com.mysql.jdbc.Driver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USER=museumstaff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PASSWORD=javamuseum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722938" y="2587354"/>
            <a:ext cx="21130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db.properties (MySQL)</a:t>
            </a: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2590801" y="4679679"/>
            <a:ext cx="6480175" cy="10779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</a:rPr>
              <a:t>DBURL= jdbc:oracle:thin:@javamuseum.com:1521:leapt1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DRIVER=oracle.jdbc.driver.OracleDriver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USER=museumstaff</a:t>
            </a:r>
          </a:p>
          <a:p>
            <a:pPr eaLnBrk="1" hangingPunct="1"/>
            <a:r>
              <a:rPr lang="en-US" sz="1600" b="1" dirty="0">
                <a:latin typeface="Courier New" pitchFamily="49" charset="0"/>
              </a:rPr>
              <a:t>PASSWORD=javamuseum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7010400" y="4407756"/>
            <a:ext cx="20537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db.properties (Oracle)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31" y="206916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398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Using Properties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Place the properties file in the application’s classpath and read it in</a:t>
            </a:r>
          </a:p>
          <a:p>
            <a:pPr lvl="1" eaLnBrk="1" hangingPunct="1"/>
            <a:r>
              <a:rPr lang="en-US" dirty="0"/>
              <a:t>Use the settings in the JDBC calls</a:t>
            </a:r>
          </a:p>
        </p:txBody>
      </p:sp>
      <p:sp>
        <p:nvSpPr>
          <p:cNvPr id="18439" name="Text Box 5"/>
          <p:cNvSpPr txBox="1">
            <a:spLocks noChangeArrowheads="1"/>
          </p:cNvSpPr>
          <p:nvPr/>
        </p:nvSpPr>
        <p:spPr bwMode="auto">
          <a:xfrm>
            <a:off x="2653420" y="2846917"/>
            <a:ext cx="7213600" cy="26543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Connection conn;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b="1" dirty="0">
                <a:latin typeface="Courier New" pitchFamily="49" charset="0"/>
              </a:rPr>
              <a:t>Properties properties = new Properties();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properties.load(this.getClass().getClassLoader().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                     getResourceAsStream("db.properties"));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String driver = properties.getProperty("DRIVER");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String dburl = properties.getProperty("DBURL");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String user = properties.getProperty("USER");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String password = properties.getProperty("PASSWORD");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b="1" dirty="0">
                <a:latin typeface="Courier New" pitchFamily="49" charset="0"/>
              </a:rPr>
              <a:t>Class.forName(driver);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conn = DriverManager.getConnection(dburl, user, password);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31" y="123690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6499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Chapter 6: </a:t>
            </a:r>
            <a:br>
              <a:rPr lang="en-US" sz="3600" dirty="0"/>
            </a:br>
            <a:r>
              <a:rPr lang="en-US" sz="3600" dirty="0"/>
              <a:t>Persisting Data Using Databases</a:t>
            </a:r>
          </a:p>
        </p:txBody>
      </p:sp>
      <p:sp>
        <p:nvSpPr>
          <p:cNvPr id="307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Essential Java</a:t>
            </a:r>
          </a:p>
        </p:txBody>
      </p:sp>
    </p:spTree>
    <p:extLst>
      <p:ext uri="{BB962C8B-B14F-4D97-AF65-F5344CB8AC3E}">
        <p14:creationId xmlns="" xmlns:p14="http://schemas.microsoft.com/office/powerpoint/2010/main" val="3438982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Exception Handling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Many of the lines of code throw Exceptions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Class.forName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throws a </a:t>
            </a:r>
            <a:r>
              <a:rPr lang="en-US" dirty="0">
                <a:latin typeface="Courier New" pitchFamily="49" charset="0"/>
              </a:rPr>
              <a:t>ClassNotFoundException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DriverManager.getConnection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throws a </a:t>
            </a:r>
            <a:r>
              <a:rPr lang="en-US" dirty="0">
                <a:latin typeface="Courier New" pitchFamily="49" charset="0"/>
              </a:rPr>
              <a:t>SQLException</a:t>
            </a:r>
          </a:p>
          <a:p>
            <a:pPr lvl="2" eaLnBrk="1" hangingPunct="1"/>
            <a:r>
              <a:rPr lang="en-US" dirty="0"/>
              <a:t>As does </a:t>
            </a:r>
            <a:r>
              <a:rPr lang="en-US" dirty="0">
                <a:latin typeface="Courier New" pitchFamily="49" charset="0"/>
              </a:rPr>
              <a:t>rs.next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rs.close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etc.</a:t>
            </a:r>
          </a:p>
          <a:p>
            <a:pPr eaLnBrk="1" hangingPunct="1"/>
            <a:r>
              <a:rPr lang="en-US" dirty="0"/>
              <a:t>Few database-driven applications can work if the database is inaccessible</a:t>
            </a:r>
          </a:p>
          <a:p>
            <a:pPr lvl="1" eaLnBrk="1" hangingPunct="1"/>
            <a:r>
              <a:rPr lang="en-US" dirty="0"/>
              <a:t>Simply catch the exception and re-throw as a </a:t>
            </a:r>
            <a:r>
              <a:rPr lang="en-US" dirty="0">
                <a:latin typeface="Courier New" pitchFamily="49" charset="0"/>
              </a:rPr>
              <a:t>RuntimeException</a:t>
            </a:r>
          </a:p>
          <a:p>
            <a:pPr lvl="2" eaLnBrk="1" hangingPunct="1"/>
            <a:r>
              <a:rPr lang="en-US" dirty="0"/>
              <a:t>The GUI layer should catch and deal with exception gracefully</a:t>
            </a: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3785103" y="4691066"/>
            <a:ext cx="4979988" cy="1377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try{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// all the DB code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} catch (SQLException e){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// a RuntimeException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throw new DatabaseUnavailableException(e);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31" y="276267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2633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DataSource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Getting a new connection is expensive</a:t>
            </a:r>
          </a:p>
          <a:p>
            <a:pPr lvl="1" eaLnBrk="1" hangingPunct="1"/>
            <a:r>
              <a:rPr lang="en-US" sz="2000" dirty="0"/>
              <a:t>Better to reuse connections to the same database</a:t>
            </a:r>
          </a:p>
          <a:p>
            <a:pPr lvl="1" eaLnBrk="1" hangingPunct="1"/>
            <a:r>
              <a:rPr lang="en-US" sz="2000" dirty="0"/>
              <a:t>DAOs for different types of objects should use same pool of connections</a:t>
            </a:r>
          </a:p>
          <a:p>
            <a:pPr eaLnBrk="1" hangingPunct="1"/>
            <a:r>
              <a:rPr lang="en-US" sz="2000" dirty="0"/>
              <a:t>Many database vendors implement </a:t>
            </a:r>
            <a:r>
              <a:rPr lang="en-US" sz="2000" dirty="0">
                <a:latin typeface="Courier New" pitchFamily="49" charset="0"/>
              </a:rPr>
              <a:t>javax.sql.DataSource</a:t>
            </a:r>
          </a:p>
          <a:p>
            <a:pPr lvl="1" eaLnBrk="1" hangingPunct="1"/>
            <a:r>
              <a:rPr lang="en-US" sz="2000" dirty="0"/>
              <a:t>To provide pooled connections</a:t>
            </a:r>
          </a:p>
          <a:p>
            <a:pPr lvl="1" eaLnBrk="1" hangingPunct="1"/>
            <a:r>
              <a:rPr lang="en-US" sz="2000" dirty="0"/>
              <a:t>Optionally, distributed transactions</a:t>
            </a:r>
          </a:p>
          <a:p>
            <a:pPr lvl="1" eaLnBrk="1" hangingPunct="1"/>
            <a:r>
              <a:rPr lang="en-US" sz="2000" dirty="0"/>
              <a:t>Requires a Java Naming and Directory (JNDI) service</a:t>
            </a:r>
          </a:p>
          <a:p>
            <a:pPr lvl="2" eaLnBrk="1" hangingPunct="1"/>
            <a:r>
              <a:rPr lang="en-US" dirty="0"/>
              <a:t>Available in J2EE environments such as servlets and application managers</a:t>
            </a:r>
          </a:p>
          <a:p>
            <a:pPr eaLnBrk="1" hangingPunct="1"/>
            <a:r>
              <a:rPr lang="en-US" sz="2000" dirty="0"/>
              <a:t>Where JNDI is available, use </a:t>
            </a:r>
            <a:r>
              <a:rPr lang="en-US" sz="2000" dirty="0">
                <a:latin typeface="Courier New" pitchFamily="49" charset="0"/>
              </a:rPr>
              <a:t>DataSource</a:t>
            </a:r>
            <a:r>
              <a:rPr lang="en-US" sz="2000" dirty="0"/>
              <a:t> instead of </a:t>
            </a:r>
            <a:r>
              <a:rPr lang="en-US" sz="2000" dirty="0">
                <a:latin typeface="Courier New" pitchFamily="49" charset="0"/>
              </a:rPr>
              <a:t>DriverManager</a:t>
            </a:r>
          </a:p>
          <a:p>
            <a:pPr lvl="1" eaLnBrk="1" hangingPunct="1"/>
            <a:endParaRPr lang="en-US" sz="2000" dirty="0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2739429" y="4635741"/>
            <a:ext cx="6521337" cy="95410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>
                <a:latin typeface="Courier New" pitchFamily="49" charset="0"/>
              </a:rPr>
              <a:t>InitialContext ctx = new InitialContext();</a:t>
            </a:r>
          </a:p>
          <a:p>
            <a:r>
              <a:rPr lang="en-US" b="1" dirty="0">
                <a:latin typeface="Courier New" pitchFamily="49" charset="0"/>
              </a:rPr>
              <a:t>DataSource ds = (DataSource) </a:t>
            </a:r>
          </a:p>
          <a:p>
            <a:r>
              <a:rPr lang="en-US" b="1" dirty="0">
                <a:latin typeface="Courier New" pitchFamily="49" charset="0"/>
              </a:rPr>
              <a:t>                  ctx.lookup("java:comp/env/jdbc/test_db");</a:t>
            </a:r>
          </a:p>
          <a:p>
            <a:r>
              <a:rPr lang="en-US" b="1" dirty="0">
                <a:latin typeface="Courier New" pitchFamily="49" charset="0"/>
              </a:rPr>
              <a:t>Connection conn = ds.getConnection();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31" y="397301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961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User Inputs into SQL Queries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Directly embedding user inputs into SQL queries is dangerous</a:t>
            </a:r>
          </a:p>
          <a:p>
            <a:pPr eaLnBrk="1" hangingPunct="1"/>
            <a:endParaRPr lang="en-US" dirty="0"/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305051" y="1965501"/>
            <a:ext cx="7745413" cy="22288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// In DAO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Member getMember(String name){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try{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String sql = "SELECT name,id from Members </a:t>
            </a:r>
            <a:r>
              <a:rPr lang="en-US" b="1" dirty="0">
                <a:latin typeface="Courier New" pitchFamily="49" charset="0"/>
              </a:rPr>
              <a:t>WHERE name='"+ name + "'"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ResultSet rs = conn.createStatement().executeQuery(sql);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// do stuff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} catch (SQLException 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throw new DatabaseUnavailableException(e);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 </a:t>
            </a:r>
            <a:endParaRPr lang="en-US" b="1" dirty="0">
              <a:latin typeface="Courier New" pitchFamily="49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833" b="23630"/>
          <a:stretch/>
        </p:blipFill>
        <p:spPr bwMode="auto">
          <a:xfrm>
            <a:off x="1623235" y="1212106"/>
            <a:ext cx="509262" cy="49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776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SQL Injection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that directly embeds user inputs lays itself open to SQL injection attacks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/>
              <a:t>What if the user input was the following String?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2362201" y="2043211"/>
            <a:ext cx="7319963" cy="314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String sql = "SELECT name,id from Members </a:t>
            </a:r>
            <a:r>
              <a:rPr lang="en-US" b="1" dirty="0">
                <a:latin typeface="Courier New" pitchFamily="49" charset="0"/>
              </a:rPr>
              <a:t>WHERE name='+ name + "'";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3352800" y="3280138"/>
            <a:ext cx="5257800" cy="5270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John Millions’;   DROP TABLE Exhibits; SELECT name,id from Members WHERE id=`John Millions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833" b="23630"/>
          <a:stretch/>
        </p:blipFill>
        <p:spPr bwMode="auto">
          <a:xfrm>
            <a:off x="1676400" y="1205011"/>
            <a:ext cx="509262" cy="49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667" b="21068"/>
          <a:stretch/>
        </p:blipFill>
        <p:spPr bwMode="auto">
          <a:xfrm>
            <a:off x="1638562" y="2579710"/>
            <a:ext cx="584938" cy="52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340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Preventing SQL Injection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Preventing SQL injection is simple</a:t>
            </a:r>
          </a:p>
          <a:p>
            <a:pPr lvl="1" eaLnBrk="1" hangingPunct="1"/>
            <a:r>
              <a:rPr lang="en-US" dirty="0"/>
              <a:t>Never create a SQL query by concatenating strings</a:t>
            </a:r>
          </a:p>
          <a:p>
            <a:pPr lvl="1" eaLnBrk="1" hangingPunct="1"/>
            <a:r>
              <a:rPr lang="en-US" dirty="0"/>
              <a:t>Use </a:t>
            </a:r>
            <a:r>
              <a:rPr lang="en-US" dirty="0">
                <a:latin typeface="Courier New" pitchFamily="49" charset="0"/>
              </a:rPr>
              <a:t>PreparedStatement</a:t>
            </a:r>
            <a:r>
              <a:rPr lang="en-US" dirty="0"/>
              <a:t> to insert the values into the query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2861470" y="2470280"/>
            <a:ext cx="6469063" cy="26543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// In DAO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Member getMember(String name){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try{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String sql = "SELECT name,id from Members WHERE </a:t>
            </a:r>
            <a:r>
              <a:rPr lang="en-US" b="1" dirty="0">
                <a:latin typeface="Courier New" pitchFamily="49" charset="0"/>
              </a:rPr>
              <a:t>name=?</a:t>
            </a:r>
            <a:r>
              <a:rPr lang="en-US" dirty="0">
                <a:latin typeface="Courier New" pitchFamily="49" charset="0"/>
              </a:rPr>
              <a:t>";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PreparedStatement stmt = </a:t>
            </a:r>
            <a:r>
              <a:rPr lang="en-US" b="1" dirty="0">
                <a:latin typeface="Courier New" pitchFamily="49" charset="0"/>
              </a:rPr>
              <a:t>conn.prepareStatement</a:t>
            </a:r>
            <a:r>
              <a:rPr lang="en-US" dirty="0">
                <a:latin typeface="Courier New" pitchFamily="49" charset="0"/>
              </a:rPr>
              <a:t>(sql);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</a:rPr>
              <a:t>stmt.setString(1, name);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ResultSet rs = </a:t>
            </a:r>
            <a:r>
              <a:rPr lang="en-US" b="1" dirty="0">
                <a:latin typeface="Courier New" pitchFamily="49" charset="0"/>
              </a:rPr>
              <a:t>stmt.executeQuery();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// do stuff as before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} catch (SQLException 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throw new DatabaseUnavailableException(e);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 </a:t>
            </a:r>
            <a:endParaRPr lang="en-US" b="1" dirty="0">
              <a:latin typeface="Courier New" pitchFamily="49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31" y="175718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014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Batch Updates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Can use </a:t>
            </a:r>
            <a:r>
              <a:rPr lang="en-US" dirty="0">
                <a:latin typeface="Courier New" pitchFamily="49" charset="0"/>
              </a:rPr>
              <a:t>PreparedStatement</a:t>
            </a:r>
            <a:r>
              <a:rPr lang="en-US" dirty="0"/>
              <a:t> to do batch updates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657523" y="1886425"/>
            <a:ext cx="7058025" cy="35401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String sql = "UPDATE exhibits SET permanent = ? WHERE name = ?";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PreparedStatement statement = connection.prepareStatement(sql);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statement.setInt(1, 0);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statement.setString(2, "Okeefe");     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statement.addBatch();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statement.setInt(1, 1);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statement.setString(2, "Elgin Marbles");     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statement.addBatch();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statement.setInt(1, 0);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statement.setString(2, "Remington");     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statement.addBatch();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statement.executeBatch();</a:t>
            </a:r>
            <a:endParaRPr lang="en-US" b="1" dirty="0">
              <a:latin typeface="Courier New" pitchFamily="49" charset="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31" y="122627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353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Stored Procedures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CallableStatement to invoke stored procedures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2856172" y="1858224"/>
            <a:ext cx="6479659" cy="403187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String sql = "{call changeExhibitStatus(?, ?)}";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CallableStatement statement = con.prepareCall(sql);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statement.setInt(1, 0);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statement.setString(2, "Okeefe");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statement.addBatch();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statement.setInt(1, 1);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statement.setString(2, "Elgin Marbles");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statement.addBatch();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statement.setInt(1, 0);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statement.setString(2, "Remington");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statement.addBatch();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statement.executeBatch();</a:t>
            </a:r>
          </a:p>
        </p:txBody>
      </p:sp>
    </p:spTree>
    <p:extLst>
      <p:ext uri="{BB962C8B-B14F-4D97-AF65-F5344CB8AC3E}">
        <p14:creationId xmlns="" xmlns:p14="http://schemas.microsoft.com/office/powerpoint/2010/main" val="3170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 and Out Parameters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Output parameters need to be registered before update is executed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2189806" y="2566657"/>
            <a:ext cx="7848600" cy="15700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Courier New" pitchFamily="49" charset="0"/>
              </a:rPr>
              <a:t>CallableStatement cstmt = con.prepareCall(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		"{call reviseStatus(?)}");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cstmt.setByte(1, (byte) 13);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cstmt.</a:t>
            </a:r>
            <a:r>
              <a:rPr lang="en-US" sz="1600" b="1" dirty="0">
                <a:latin typeface="Courier New" pitchFamily="49" charset="0"/>
              </a:rPr>
              <a:t>registerOutParameter</a:t>
            </a:r>
            <a:r>
              <a:rPr lang="en-US" sz="1600" dirty="0">
                <a:latin typeface="Courier New" pitchFamily="49" charset="0"/>
              </a:rPr>
              <a:t>(1, java.sql.Types.TINYINT);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cstmt.executeUpdate();</a:t>
            </a:r>
          </a:p>
          <a:p>
            <a:pPr eaLnBrk="1" hangingPunct="1"/>
            <a:r>
              <a:rPr lang="en-US" sz="1600" dirty="0">
                <a:latin typeface="Courier New" pitchFamily="49" charset="0"/>
              </a:rPr>
              <a:t>byte newstatus = cstmt.getByte(1);</a:t>
            </a:r>
          </a:p>
        </p:txBody>
      </p:sp>
    </p:spTree>
    <p:extLst>
      <p:ext uri="{BB962C8B-B14F-4D97-AF65-F5344CB8AC3E}">
        <p14:creationId xmlns="" xmlns:p14="http://schemas.microsoft.com/office/powerpoint/2010/main" val="239160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Exercise: Persisting Data </a:t>
            </a:r>
            <a:br>
              <a:rPr lang="en-US" dirty="0"/>
            </a:br>
            <a:r>
              <a:rPr lang="en-US" dirty="0"/>
              <a:t>Using Databases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Create a database table to store High-Low temperature data in a city</a:t>
            </a:r>
          </a:p>
          <a:p>
            <a:pPr lvl="1"/>
            <a:r>
              <a:rPr lang="en-US" dirty="0"/>
              <a:t>Use database’s command-line client to create this table</a:t>
            </a:r>
          </a:p>
          <a:p>
            <a:pPr eaLnBrk="1" hangingPunct="1"/>
            <a:r>
              <a:rPr lang="en-US" dirty="0"/>
              <a:t>Using a Java program, populate this table with made-up data values</a:t>
            </a:r>
          </a:p>
          <a:p>
            <a:pPr lvl="1"/>
            <a:r>
              <a:rPr lang="en-US" dirty="0"/>
              <a:t>Perhaps 100 rows with data obtained by calls to Random</a:t>
            </a:r>
          </a:p>
          <a:p>
            <a:pPr eaLnBrk="1" hangingPunct="1"/>
            <a:r>
              <a:rPr lang="en-US" dirty="0"/>
              <a:t>Using a Java program, query the database table for all high temperatures above 80F that are accompanied by low temperatures below 40F</a:t>
            </a:r>
          </a:p>
          <a:p>
            <a:pPr lvl="1"/>
            <a:r>
              <a:rPr lang="en-US" dirty="0"/>
              <a:t>Ideally convert the results of the query into objects and use the object‘s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toString()</a:t>
            </a:r>
            <a:r>
              <a:rPr lang="en-US" dirty="0"/>
              <a:t> method to print</a:t>
            </a:r>
          </a:p>
          <a:p>
            <a:pPr lvl="1" eaLnBrk="1" hangingPunct="1"/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9411043" y="328391"/>
            <a:ext cx="835485" cy="338554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 eaLnBrk="1" hangingPunct="1"/>
            <a:r>
              <a:rPr lang="en-US" sz="1600" b="1" dirty="0">
                <a:solidFill>
                  <a:schemeClr val="tx1"/>
                </a:solidFill>
                <a:latin typeface="+mn-lt"/>
              </a:rPr>
              <a:t>45 min</a:t>
            </a:r>
          </a:p>
        </p:txBody>
      </p:sp>
    </p:spTree>
    <p:extLst>
      <p:ext uri="{BB962C8B-B14F-4D97-AF65-F5344CB8AC3E}">
        <p14:creationId xmlns="" xmlns:p14="http://schemas.microsoft.com/office/powerpoint/2010/main" val="1958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Solution: Persisting Data </a:t>
            </a:r>
            <a:br>
              <a:rPr lang="en-US" dirty="0"/>
            </a:br>
            <a:r>
              <a:rPr lang="en-US" dirty="0"/>
              <a:t>Using Databases (1/3)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Create database table using MySQL Command Line Client: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Create properties file:</a:t>
            </a:r>
          </a:p>
          <a:p>
            <a:pPr eaLnBrk="1" hangingPunct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second step (next slide), verify that rows are inserted:</a:t>
            </a:r>
          </a:p>
          <a:p>
            <a:pPr lvl="1" eaLnBrk="1" hangingPunct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80" y="1820068"/>
            <a:ext cx="4943475" cy="723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565" y="4746449"/>
            <a:ext cx="4200525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530" y="2764473"/>
            <a:ext cx="4236103" cy="13679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336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databases</a:t>
            </a:r>
          </a:p>
          <a:p>
            <a:pPr lvl="1"/>
            <a:r>
              <a:rPr lang="en-US" dirty="0"/>
              <a:t>Connecting to a database</a:t>
            </a:r>
          </a:p>
          <a:p>
            <a:pPr lvl="1"/>
            <a:r>
              <a:rPr lang="en-US" dirty="0"/>
              <a:t>Executing a SQL statement</a:t>
            </a:r>
          </a:p>
          <a:p>
            <a:pPr lvl="1"/>
            <a:r>
              <a:rPr lang="en-US" dirty="0"/>
              <a:t>Parsing results of a SQL statement</a:t>
            </a:r>
          </a:p>
          <a:p>
            <a:r>
              <a:rPr lang="en-US" dirty="0"/>
              <a:t>Working effectively and securely with databases</a:t>
            </a:r>
          </a:p>
          <a:p>
            <a:pPr lvl="1"/>
            <a:r>
              <a:rPr lang="en-US" dirty="0"/>
              <a:t>Preventing SQL injection attacks</a:t>
            </a:r>
          </a:p>
          <a:p>
            <a:pPr lvl="1"/>
            <a:r>
              <a:rPr lang="en-US" dirty="0"/>
              <a:t>Taking advantage of connection pools</a:t>
            </a:r>
          </a:p>
          <a:p>
            <a:r>
              <a:rPr lang="en-US" dirty="0"/>
              <a:t>Managing transactions</a:t>
            </a:r>
          </a:p>
          <a:p>
            <a:pPr lvl="1"/>
            <a:r>
              <a:rPr lang="en-US" dirty="0"/>
              <a:t>Isolation levels</a:t>
            </a:r>
          </a:p>
          <a:p>
            <a:pPr lvl="1"/>
            <a:r>
              <a:rPr lang="en-US" dirty="0"/>
              <a:t>Pessimistic vs. Optimistic Locking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24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Solution: Persisting Data </a:t>
            </a:r>
            <a:br>
              <a:rPr lang="en-US" dirty="0"/>
            </a:br>
            <a:r>
              <a:rPr lang="en-US" dirty="0"/>
              <a:t>Using Databases (2/3)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973" y="1651635"/>
            <a:ext cx="8372475" cy="443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2119423" y="1264024"/>
            <a:ext cx="8016949" cy="4937760"/>
          </a:xfrm>
        </p:spPr>
        <p:txBody>
          <a:bodyPr/>
          <a:lstStyle/>
          <a:p>
            <a:pPr eaLnBrk="1" hangingPunct="1"/>
            <a:r>
              <a:rPr lang="en-US" dirty="0"/>
              <a:t>Populating database table</a:t>
            </a:r>
          </a:p>
        </p:txBody>
      </p:sp>
    </p:spTree>
    <p:extLst>
      <p:ext uri="{BB962C8B-B14F-4D97-AF65-F5344CB8AC3E}">
        <p14:creationId xmlns="" xmlns:p14="http://schemas.microsoft.com/office/powerpoint/2010/main" val="12060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Solution: Persisting Data </a:t>
            </a:r>
            <a:br>
              <a:rPr lang="en-US" dirty="0"/>
            </a:br>
            <a:r>
              <a:rPr lang="en-US" dirty="0"/>
              <a:t>Using Databases (3/3)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2119423" y="1264024"/>
            <a:ext cx="8016949" cy="4937760"/>
          </a:xfrm>
        </p:spPr>
        <p:txBody>
          <a:bodyPr/>
          <a:lstStyle/>
          <a:p>
            <a:pPr eaLnBrk="1" hangingPunct="1"/>
            <a:r>
              <a:rPr lang="en-US" dirty="0"/>
              <a:t>Querying database 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488" y="1934578"/>
            <a:ext cx="6368208" cy="4217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3510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Auto Commit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 default, the JDBC connection is in auto-commit mode</a:t>
            </a:r>
          </a:p>
          <a:p>
            <a:pPr lvl="1" eaLnBrk="1" hangingPunct="1"/>
            <a:r>
              <a:rPr lang="en-US" dirty="0"/>
              <a:t>Every statement is committed immediately</a:t>
            </a:r>
          </a:p>
          <a:p>
            <a:pPr lvl="1" eaLnBrk="1" hangingPunct="1"/>
            <a:r>
              <a:rPr lang="en-US" dirty="0"/>
              <a:t>What if you need to combine statements so that they execute as a block?</a:t>
            </a:r>
          </a:p>
          <a:p>
            <a:pPr lvl="2" eaLnBrk="1" hangingPunct="1"/>
            <a:r>
              <a:rPr lang="en-US" dirty="0"/>
              <a:t>Not similar statements, like a batch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667" b="21068"/>
          <a:stretch/>
        </p:blipFill>
        <p:spPr bwMode="auto">
          <a:xfrm>
            <a:off x="1585397" y="1753410"/>
            <a:ext cx="584938" cy="52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048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Are Transactions?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Transactions are a series of operations that should either all succeed or be all rolled back</a:t>
            </a:r>
          </a:p>
          <a:p>
            <a:pPr lvl="1" eaLnBrk="1" hangingPunct="1"/>
            <a:r>
              <a:rPr lang="en-US" dirty="0"/>
              <a:t>For example: an account transfer: if deposit to an account fails, money should not be debited from originating account</a:t>
            </a:r>
          </a:p>
          <a:p>
            <a:pPr eaLnBrk="1" hangingPunct="1"/>
            <a:r>
              <a:rPr lang="en-US" dirty="0"/>
              <a:t>Transactions need to be:</a:t>
            </a:r>
          </a:p>
          <a:p>
            <a:pPr lvl="1" eaLnBrk="1" hangingPunct="1"/>
            <a:r>
              <a:rPr lang="en-US" u="sng" dirty="0"/>
              <a:t>A</a:t>
            </a:r>
            <a:r>
              <a:rPr lang="en-US" dirty="0"/>
              <a:t>tomic</a:t>
            </a:r>
          </a:p>
          <a:p>
            <a:pPr lvl="2" eaLnBrk="1" hangingPunct="1"/>
            <a:r>
              <a:rPr lang="en-US" dirty="0"/>
              <a:t>All succeed or all fail</a:t>
            </a:r>
          </a:p>
          <a:p>
            <a:pPr lvl="1" eaLnBrk="1" hangingPunct="1"/>
            <a:r>
              <a:rPr lang="en-US" u="sng" dirty="0"/>
              <a:t>C</a:t>
            </a:r>
            <a:r>
              <a:rPr lang="en-US" dirty="0"/>
              <a:t>onsistent</a:t>
            </a:r>
          </a:p>
          <a:p>
            <a:pPr lvl="2" eaLnBrk="1" hangingPunct="1"/>
            <a:r>
              <a:rPr lang="en-US" dirty="0"/>
              <a:t>After transaction, data should not be corrupted</a:t>
            </a:r>
          </a:p>
          <a:p>
            <a:pPr lvl="1" eaLnBrk="1" hangingPunct="1"/>
            <a:r>
              <a:rPr lang="en-US" u="sng" dirty="0"/>
              <a:t>I</a:t>
            </a:r>
            <a:r>
              <a:rPr lang="en-US" dirty="0"/>
              <a:t>solated</a:t>
            </a:r>
          </a:p>
          <a:p>
            <a:pPr lvl="2" eaLnBrk="1" hangingPunct="1"/>
            <a:r>
              <a:rPr lang="en-US" dirty="0"/>
              <a:t>The same data should not be concurrently updated by separate transactions</a:t>
            </a:r>
          </a:p>
          <a:p>
            <a:pPr lvl="1" eaLnBrk="1" hangingPunct="1"/>
            <a:r>
              <a:rPr lang="en-US" u="sng" dirty="0"/>
              <a:t>D</a:t>
            </a:r>
            <a:r>
              <a:rPr lang="en-US" dirty="0"/>
              <a:t>urable</a:t>
            </a:r>
          </a:p>
          <a:p>
            <a:pPr lvl="2" eaLnBrk="1" hangingPunct="1"/>
            <a:r>
              <a:rPr lang="en-US" dirty="0"/>
              <a:t>After a transaction is complete, it can not be lost in the event of a system crash</a:t>
            </a:r>
          </a:p>
          <a:p>
            <a:pPr eaLnBrk="1" hangingPunct="1"/>
            <a:endParaRPr lang="en-US" dirty="0"/>
          </a:p>
          <a:p>
            <a:pPr lvl="1"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32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Statements in a Transaction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To run multiple statements within a transaction: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Turn off </a:t>
            </a:r>
            <a:r>
              <a:rPr lang="en-US" dirty="0">
                <a:latin typeface="Courier New" pitchFamily="49" charset="0"/>
              </a:rPr>
              <a:t>Connection</a:t>
            </a:r>
            <a:r>
              <a:rPr lang="en-US" dirty="0"/>
              <a:t>’s </a:t>
            </a:r>
            <a:r>
              <a:rPr lang="en-US" dirty="0">
                <a:latin typeface="Courier New" pitchFamily="49" charset="0"/>
              </a:rPr>
              <a:t>autoCommit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Execute the various statements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React to a failure by rolling back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Commit if all statements succeed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In either case, set the auto-commit back to the default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720930" y="3748136"/>
            <a:ext cx="5703727" cy="267765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   public void doSomethingAsTransaction(){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try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</a:t>
            </a:r>
            <a:r>
              <a:rPr lang="en-US" b="1" dirty="0">
                <a:latin typeface="Courier New" pitchFamily="49" charset="0"/>
              </a:rPr>
              <a:t>conn.setAutoCommit(false); // 1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   </a:t>
            </a:r>
            <a:r>
              <a:rPr lang="en-US" dirty="0">
                <a:latin typeface="Courier New" pitchFamily="49" charset="0"/>
              </a:rPr>
              <a:t>stmt1.executeUpdate(…);  // 2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stmt2.executeUpdate(…);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   conn.commit();  // 3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</a:rPr>
              <a:t>} catch (Exception e){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   conn.rollback();  // 4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</a:t>
            </a:r>
            <a:r>
              <a:rPr lang="en-US" dirty="0">
                <a:latin typeface="Courier New" pitchFamily="49" charset="0"/>
              </a:rPr>
              <a:t>  } finally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</a:t>
            </a:r>
            <a:r>
              <a:rPr lang="en-US" b="1" dirty="0">
                <a:latin typeface="Courier New" pitchFamily="49" charset="0"/>
              </a:rPr>
              <a:t>conn.setAutoCommit(true);</a:t>
            </a:r>
            <a:r>
              <a:rPr lang="en-US" dirty="0">
                <a:latin typeface="Courier New" pitchFamily="49" charset="0"/>
              </a:rPr>
              <a:t> // 5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="" xmlns:p14="http://schemas.microsoft.com/office/powerpoint/2010/main" val="14350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Isolation Level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Can set the isolation level before starting a transaction</a:t>
            </a:r>
          </a:p>
          <a:p>
            <a:pPr lvl="1" eaLnBrk="1" hangingPunct="1"/>
            <a:r>
              <a:rPr lang="en-US" sz="2000" dirty="0"/>
              <a:t>If underlying driver and database support that isolation level</a:t>
            </a:r>
          </a:p>
          <a:p>
            <a:pPr lvl="1"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The isolation levels supported are shown below</a:t>
            </a:r>
          </a:p>
          <a:p>
            <a:pPr lvl="1" eaLnBrk="1" hangingPunct="1"/>
            <a:r>
              <a:rPr lang="en-US" sz="2000" dirty="0"/>
              <a:t>The safer levels are also slower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322215" y="2472850"/>
            <a:ext cx="7487947" cy="30777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>
                <a:solidFill>
                  <a:schemeClr val="tx1"/>
                </a:solidFill>
              </a:rPr>
              <a:t>conn.setTransactionIsolation( Connection.TRANSACTION_SERIALIZABLE );</a:t>
            </a:r>
          </a:p>
        </p:txBody>
      </p:sp>
      <p:graphicFrame>
        <p:nvGraphicFramePr>
          <p:cNvPr id="427036" name="Group 28"/>
          <p:cNvGraphicFramePr>
            <a:graphicFrameLocks noGrp="1"/>
          </p:cNvGraphicFramePr>
          <p:nvPr/>
        </p:nvGraphicFramePr>
        <p:xfrm>
          <a:off x="2057400" y="3683000"/>
          <a:ext cx="8153400" cy="2413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{C4B1156A-380E-4F78-BDF5-A606A8083BF9}</a:tableStyleId>
              </a:tblPr>
              <a:tblGrid>
                <a:gridCol w="36664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869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TRANSACTION_SERIALIZABLE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ahoma" pitchFamily="34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The safest level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TRANSACTION_REPEATABLE_READ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ahoma" pitchFamily="34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Phantom reads are possible (may see rows inserted after transaction was started)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TRANSACTION_READ_COMMITTED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ahoma" pitchFamily="34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Non-repeatable reads possible (may see data changed after transaction was started)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TRANSACTION_READ_UNCOMMITTED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ahoma" pitchFamily="34" charset="0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Both phantom and non-repeatable reads are possible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329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Long-Lived Transactions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Transactions that map to a single user-request are short-lived</a:t>
            </a:r>
          </a:p>
          <a:p>
            <a:pPr lvl="1" eaLnBrk="1" hangingPunct="1"/>
            <a:r>
              <a:rPr lang="en-US" dirty="0"/>
              <a:t>Not all transactions are short-lived</a:t>
            </a:r>
          </a:p>
          <a:p>
            <a:pPr lvl="1" eaLnBrk="1" hangingPunct="1"/>
            <a:r>
              <a:rPr lang="en-US" dirty="0"/>
              <a:t>Consider airline booking</a:t>
            </a:r>
          </a:p>
          <a:p>
            <a:pPr lvl="2" eaLnBrk="1" hangingPunct="1"/>
            <a:r>
              <a:rPr lang="en-US" dirty="0"/>
              <a:t>Consists of multiple round-trips between user and website</a:t>
            </a:r>
          </a:p>
          <a:p>
            <a:pPr eaLnBrk="1" hangingPunct="1"/>
            <a:r>
              <a:rPr lang="en-US" dirty="0"/>
              <a:t>Two strategies for long-lived transactions</a:t>
            </a:r>
          </a:p>
          <a:p>
            <a:pPr lvl="1" eaLnBrk="1" hangingPunct="1"/>
            <a:r>
              <a:rPr lang="en-US" dirty="0"/>
              <a:t>Optimistic locking, used when collisions are unlikely</a:t>
            </a:r>
          </a:p>
          <a:p>
            <a:pPr lvl="2" eaLnBrk="1" hangingPunct="1"/>
            <a:r>
              <a:rPr lang="en-US" dirty="0"/>
              <a:t>Add version number to database</a:t>
            </a:r>
          </a:p>
          <a:p>
            <a:pPr lvl="2" eaLnBrk="1" hangingPunct="1"/>
            <a:r>
              <a:rPr lang="en-US" dirty="0"/>
              <a:t>Read version number along with data</a:t>
            </a:r>
          </a:p>
          <a:p>
            <a:pPr lvl="2" eaLnBrk="1" hangingPunct="1"/>
            <a:r>
              <a:rPr lang="en-US" dirty="0"/>
              <a:t>When updated data is saved, check version number in database</a:t>
            </a:r>
          </a:p>
          <a:p>
            <a:pPr lvl="2" eaLnBrk="1" hangingPunct="1"/>
            <a:r>
              <a:rPr lang="en-US" dirty="0"/>
              <a:t>If version number has changed, then fail operation and tell user to retry</a:t>
            </a:r>
          </a:p>
          <a:p>
            <a:pPr lvl="1" eaLnBrk="1" hangingPunct="1"/>
            <a:r>
              <a:rPr lang="en-US" dirty="0"/>
              <a:t>Pessimistic locking, used when collisions are very likely</a:t>
            </a:r>
          </a:p>
          <a:p>
            <a:pPr lvl="2" eaLnBrk="1" hangingPunct="1"/>
            <a:r>
              <a:rPr lang="en-US" dirty="0"/>
              <a:t>Use database locking mechanisms</a:t>
            </a:r>
          </a:p>
          <a:p>
            <a:pPr lvl="2" eaLnBrk="1" hangingPunct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Persisting Data Using Databases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JDBC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Efficient, Secure Database Access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b="1" dirty="0"/>
              <a:t>Chapter Summary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38572" y="3456159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94085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 Up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effectively and securely with databases</a:t>
            </a:r>
          </a:p>
          <a:p>
            <a:pPr lvl="1"/>
            <a:r>
              <a:rPr lang="en-US" dirty="0"/>
              <a:t>Create a data accessor object that rest of code base will use</a:t>
            </a:r>
          </a:p>
          <a:p>
            <a:pPr lvl="1"/>
            <a:r>
              <a:rPr lang="en-US" dirty="0"/>
              <a:t>Load database properties from configuration file</a:t>
            </a:r>
          </a:p>
          <a:p>
            <a:pPr lvl="1"/>
            <a:r>
              <a:rPr lang="en-US" dirty="0"/>
              <a:t>Get a connection in constructor of DAO</a:t>
            </a:r>
          </a:p>
          <a:p>
            <a:pPr lvl="2"/>
            <a:r>
              <a:rPr lang="en-US" dirty="0"/>
              <a:t>Using Class.forName and DriverManager</a:t>
            </a:r>
          </a:p>
          <a:p>
            <a:pPr lvl="2"/>
            <a:r>
              <a:rPr lang="en-US" dirty="0"/>
              <a:t>DataSource in server environments</a:t>
            </a:r>
          </a:p>
          <a:p>
            <a:pPr lvl="1"/>
            <a:r>
              <a:rPr lang="en-US" dirty="0"/>
              <a:t>Use connection in methods of DAO</a:t>
            </a:r>
          </a:p>
          <a:p>
            <a:pPr lvl="2"/>
            <a:r>
              <a:rPr lang="en-US" dirty="0"/>
              <a:t>Should map to business use cases</a:t>
            </a:r>
          </a:p>
          <a:p>
            <a:pPr lvl="1"/>
            <a:r>
              <a:rPr lang="en-US" dirty="0"/>
              <a:t>Provide explicit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Never concatenate user inputs directly to SQL queries</a:t>
            </a:r>
          </a:p>
          <a:p>
            <a:pPr lvl="2"/>
            <a:r>
              <a:rPr lang="en-US" dirty="0"/>
              <a:t>Use PreparedStatement to avoid SQL injection attacks</a:t>
            </a:r>
          </a:p>
        </p:txBody>
      </p:sp>
    </p:spTree>
    <p:extLst>
      <p:ext uri="{BB962C8B-B14F-4D97-AF65-F5344CB8AC3E}">
        <p14:creationId xmlns="" xmlns:p14="http://schemas.microsoft.com/office/powerpoint/2010/main" val="1931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Persisting Data Using Databases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JDBC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Efficient, Secure Database Access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Java Persistence API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Chapter Summary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838572" y="1626899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8992750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java.sql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2121526" y="1246360"/>
            <a:ext cx="8134539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/>
              <a:t>Java provides a portable means of accessing databases</a:t>
            </a:r>
          </a:p>
          <a:p>
            <a:pPr lvl="1" eaLnBrk="1" hangingPunct="1"/>
            <a:r>
              <a:rPr lang="en-US" sz="1800" dirty="0"/>
              <a:t>Java Database Connectivity, supplied by </a:t>
            </a:r>
            <a:r>
              <a:rPr lang="en-US" sz="1800" dirty="0">
                <a:latin typeface="Courier New" pitchFamily="49" charset="0"/>
              </a:rPr>
              <a:t>java.sql</a:t>
            </a:r>
          </a:p>
          <a:p>
            <a:pPr lvl="1" eaLnBrk="1" hangingPunct="1"/>
            <a:r>
              <a:rPr lang="en-US" sz="1800" dirty="0"/>
              <a:t>Standard SQL-92 syntax</a:t>
            </a:r>
          </a:p>
          <a:p>
            <a:pPr lvl="1" eaLnBrk="1" hangingPunct="1"/>
            <a:r>
              <a:rPr lang="en-US" sz="1800" dirty="0"/>
              <a:t>The same Java code can access Oracle, MySQL or Sybase database</a:t>
            </a:r>
          </a:p>
          <a:p>
            <a:pPr lvl="2" eaLnBrk="1" hangingPunct="1"/>
            <a:r>
              <a:rPr lang="en-US" sz="1800" dirty="0"/>
              <a:t>The database vendors provide </a:t>
            </a:r>
            <a:r>
              <a:rPr lang="en-US" sz="1800" u="sng" dirty="0"/>
              <a:t>drivers</a:t>
            </a:r>
            <a:r>
              <a:rPr lang="en-US" sz="1800" dirty="0"/>
              <a:t> that hook into </a:t>
            </a:r>
            <a:r>
              <a:rPr lang="en-US" sz="1800" dirty="0">
                <a:latin typeface="Courier New" pitchFamily="49" charset="0"/>
              </a:rPr>
              <a:t>java.sql</a:t>
            </a:r>
          </a:p>
        </p:txBody>
      </p:sp>
      <p:graphicFrame>
        <p:nvGraphicFramePr>
          <p:cNvPr id="6150" name="Object 7"/>
          <p:cNvGraphicFramePr>
            <a:graphicFrameLocks noChangeAspect="1"/>
          </p:cNvGraphicFramePr>
          <p:nvPr/>
        </p:nvGraphicFramePr>
        <p:xfrm>
          <a:off x="2895601" y="3079136"/>
          <a:ext cx="5098609" cy="2843828"/>
        </p:xfrm>
        <a:graphic>
          <a:graphicData uri="http://schemas.openxmlformats.org/presentationml/2006/ole">
            <p:oleObj spid="_x0000_s1026" name="Visio" r:id="rId4" imgW="5428201" imgH="3027857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332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Best Practice: Data Access Object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Better to centralize your database code in a few classes</a:t>
            </a:r>
          </a:p>
          <a:p>
            <a:pPr lvl="1" eaLnBrk="1" hangingPunct="1"/>
            <a:r>
              <a:rPr lang="en-US" dirty="0"/>
              <a:t>Rather than pollute your entire code base with SQL queries</a:t>
            </a:r>
          </a:p>
          <a:p>
            <a:pPr lvl="1" eaLnBrk="1" hangingPunct="1"/>
            <a:r>
              <a:rPr lang="en-US" dirty="0"/>
              <a:t>All other code should use these</a:t>
            </a:r>
            <a:r>
              <a:rPr lang="en-US" i="1" dirty="0"/>
              <a:t> </a:t>
            </a:r>
            <a:r>
              <a:rPr lang="en-US" u="sng" dirty="0"/>
              <a:t>data accessor objects (DAOs)</a:t>
            </a:r>
          </a:p>
          <a:p>
            <a:pPr eaLnBrk="1" hangingPunct="1"/>
            <a:r>
              <a:rPr lang="en-US" dirty="0"/>
              <a:t>The DAO interface should fit the business case</a:t>
            </a:r>
          </a:p>
          <a:p>
            <a:pPr lvl="2" eaLnBrk="1" hangingPunct="1"/>
            <a:r>
              <a:rPr lang="en-US" dirty="0"/>
              <a:t>The DAO implementation uses SQL, but rest of code base is shielded</a:t>
            </a:r>
          </a:p>
          <a:p>
            <a:pPr lvl="2" eaLnBrk="1" hangingPunct="1"/>
            <a:r>
              <a:rPr lang="en-US" dirty="0"/>
              <a:t>Can also allow for different implementations later</a:t>
            </a:r>
          </a:p>
        </p:txBody>
      </p:sp>
      <p:graphicFrame>
        <p:nvGraphicFramePr>
          <p:cNvPr id="7175" name="Object 5"/>
          <p:cNvGraphicFramePr>
            <a:graphicFrameLocks noChangeAspect="1"/>
          </p:cNvGraphicFramePr>
          <p:nvPr/>
        </p:nvGraphicFramePr>
        <p:xfrm>
          <a:off x="1981201" y="3962401"/>
          <a:ext cx="4124325" cy="1084263"/>
        </p:xfrm>
        <a:graphic>
          <a:graphicData uri="http://schemas.openxmlformats.org/presentationml/2006/ole">
            <p:oleObj spid="_x0000_s2051" name="Visio" r:id="rId4" imgW="4123944" imgH="1084580" progId="">
              <p:embed/>
            </p:oleObj>
          </a:graphicData>
        </a:graphic>
      </p:graphicFrame>
      <p:graphicFrame>
        <p:nvGraphicFramePr>
          <p:cNvPr id="7176" name="Object 6"/>
          <p:cNvGraphicFramePr>
            <a:graphicFrameLocks noChangeAspect="1"/>
          </p:cNvGraphicFramePr>
          <p:nvPr/>
        </p:nvGraphicFramePr>
        <p:xfrm>
          <a:off x="6477000" y="3657601"/>
          <a:ext cx="3983038" cy="1660525"/>
        </p:xfrm>
        <a:graphic>
          <a:graphicData uri="http://schemas.openxmlformats.org/presentationml/2006/ole">
            <p:oleObj spid="_x0000_s2052" name="Visio" r:id="rId5" imgW="3982720" imgH="1661160" progId="">
              <p:embed/>
            </p:oleObj>
          </a:graphicData>
        </a:graphic>
      </p:graphicFrame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66" y="1231602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6700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Connecting and Executing Queries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To connect to a database and execute queries, the application has to: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Load up the database driver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Create a connection to the database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Create a statement to execute SQL queries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Parse the returned results of database call</a:t>
            </a:r>
          </a:p>
          <a:p>
            <a:pPr marL="800100" lvl="1" indent="-342900">
              <a:buFontTx/>
              <a:buAutoNum type="arabicPeriod"/>
            </a:pPr>
            <a:r>
              <a:rPr lang="en-US" dirty="0"/>
              <a:t>Close results and connections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119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 Loading and Registering the Driver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The client code has to:</a:t>
            </a:r>
          </a:p>
          <a:p>
            <a:pPr lvl="1" eaLnBrk="1" hangingPunct="1"/>
            <a:r>
              <a:rPr lang="en-US" dirty="0"/>
              <a:t>Load up the database vendor’s driver</a:t>
            </a:r>
          </a:p>
          <a:p>
            <a:pPr lvl="2" eaLnBrk="1" hangingPunct="1"/>
            <a:r>
              <a:rPr lang="en-US" dirty="0"/>
              <a:t>The driver will then register itself with java.sql.DriverManager</a:t>
            </a:r>
          </a:p>
          <a:p>
            <a:pPr lvl="2" eaLnBrk="1" hangingPunct="1"/>
            <a:endParaRPr lang="en-US" dirty="0"/>
          </a:p>
          <a:p>
            <a:pPr lvl="2" eaLnBrk="1" hangingPunct="1"/>
            <a:endParaRPr lang="en-US" dirty="0"/>
          </a:p>
          <a:p>
            <a:pPr lvl="1" eaLnBrk="1" hangingPunct="1"/>
            <a:r>
              <a:rPr lang="en-US" dirty="0"/>
              <a:t>Needs to be done only once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If using Oracle, would register Oracle driver instead: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If using IBM DB2, could use an IBM driver:</a:t>
            </a: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3218507" y="3362516"/>
          <a:ext cx="5665788" cy="1108075"/>
        </p:xfrm>
        <a:graphic>
          <a:graphicData uri="http://schemas.openxmlformats.org/presentationml/2006/ole">
            <p:oleObj spid="_x0000_s3074" name="Visio" r:id="rId4" imgW="5665724" imgH="1107440" progId="">
              <p:embed/>
            </p:oleObj>
          </a:graphicData>
        </a:graphic>
      </p:graphicFrame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3536133" y="2479048"/>
            <a:ext cx="4999038" cy="338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</a:rPr>
              <a:t>Class.forName("com.mysql.jdbc.Driver");</a:t>
            </a:r>
          </a:p>
        </p:txBody>
      </p:sp>
      <p:sp>
        <p:nvSpPr>
          <p:cNvPr id="9224" name="Text Box 5"/>
          <p:cNvSpPr txBox="1">
            <a:spLocks noChangeArrowheads="1"/>
          </p:cNvSpPr>
          <p:nvPr/>
        </p:nvSpPr>
        <p:spPr bwMode="auto">
          <a:xfrm>
            <a:off x="3810681" y="5050916"/>
            <a:ext cx="6232525" cy="338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</a:rPr>
              <a:t>Class.forName("oracle.jdbc.driver.OracleDriver");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87945" y="5956439"/>
            <a:ext cx="5492209" cy="33855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</a:rPr>
              <a:t>Class.forName("com.ibm.db2.jcc.DB2Driver");</a:t>
            </a:r>
          </a:p>
        </p:txBody>
      </p:sp>
    </p:spTree>
    <p:extLst>
      <p:ext uri="{BB962C8B-B14F-4D97-AF65-F5344CB8AC3E}">
        <p14:creationId xmlns="" xmlns:p14="http://schemas.microsoft.com/office/powerpoint/2010/main" val="34035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Creating Connection to Database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the </a:t>
            </a:r>
            <a:r>
              <a:rPr lang="en-US" dirty="0">
                <a:latin typeface="Courier New" pitchFamily="49" charset="0"/>
              </a:rPr>
              <a:t>DriverManager</a:t>
            </a:r>
            <a:r>
              <a:rPr lang="en-US" dirty="0"/>
              <a:t> to create a connection to database</a:t>
            </a:r>
          </a:p>
          <a:p>
            <a:pPr lvl="1" eaLnBrk="1" hangingPunct="1"/>
            <a:r>
              <a:rPr lang="en-US" dirty="0"/>
              <a:t>Keep a connection around within a data access object as a field</a:t>
            </a:r>
          </a:p>
          <a:p>
            <a:pPr lvl="2" eaLnBrk="1" hangingPunct="1"/>
            <a:r>
              <a:rPr lang="en-US" dirty="0"/>
              <a:t>Creating a new connection is expensive</a:t>
            </a:r>
          </a:p>
          <a:p>
            <a:pPr lvl="1" eaLnBrk="1" hangingPunct="1"/>
            <a:r>
              <a:rPr lang="en-US" dirty="0"/>
              <a:t>Alternately, can use connection pools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752601" y="3322622"/>
            <a:ext cx="5499226" cy="310854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class MemberDAODBImpl implements MemberDAO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</a:rPr>
              <a:t>private Connection conn;</a:t>
            </a:r>
          </a:p>
          <a:p>
            <a:pPr eaLnBrk="1" hangingPunct="1"/>
            <a:endParaRPr lang="en-US" b="1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   public MemberDAO(){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Class.forName("com.mysql.jdbc.Driver");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</a:rPr>
              <a:t>conn = DriverManager.getConnection(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          "jdbc:mysql://localhost/m_430", // dburl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          "museumstaff", // username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          "javamuseum"   // password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                        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// other methods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5892534" y="5320441"/>
            <a:ext cx="6091237" cy="9540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latin typeface="Courier New" pitchFamily="49" charset="0"/>
              </a:rPr>
              <a:t>// if using Oracle: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DriverManager.getConnection(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"jdbc:oracle:thin:@javamuseum.com:1521:leapt1", //dburl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"museumstaff", "javamuseum");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31" y="150287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316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5687</TotalTime>
  <Words>2333</Words>
  <Application>Microsoft Office PowerPoint</Application>
  <PresentationFormat>Custom</PresentationFormat>
  <Paragraphs>444</Paragraphs>
  <Slides>38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Visio</vt:lpstr>
      <vt:lpstr>Welcome!  Advanced Java</vt:lpstr>
      <vt:lpstr>Chapter 6:  Persisting Data Using Databases</vt:lpstr>
      <vt:lpstr>Chapter Concepts</vt:lpstr>
      <vt:lpstr>Persisting Data Using Databases</vt:lpstr>
      <vt:lpstr>java.sql</vt:lpstr>
      <vt:lpstr>Best Practice: Data Access Object</vt:lpstr>
      <vt:lpstr>Connecting and Executing Queries</vt:lpstr>
      <vt:lpstr>1. Loading and Registering the Driver</vt:lpstr>
      <vt:lpstr>2. Creating Connection to Database</vt:lpstr>
      <vt:lpstr>3. Create and Use a Statement</vt:lpstr>
      <vt:lpstr>Statement</vt:lpstr>
      <vt:lpstr>4. Parsing Results From Statements</vt:lpstr>
      <vt:lpstr>5. Close Results and Connections</vt:lpstr>
      <vt:lpstr>Explicit close() Method</vt:lpstr>
      <vt:lpstr>Exercise: Database Access</vt:lpstr>
      <vt:lpstr>Solution: Database Access</vt:lpstr>
      <vt:lpstr>Persisting Data Using Databases</vt:lpstr>
      <vt:lpstr>Properties for JDBC Strings</vt:lpstr>
      <vt:lpstr>Using Properties</vt:lpstr>
      <vt:lpstr>Exception Handling</vt:lpstr>
      <vt:lpstr>DataSource</vt:lpstr>
      <vt:lpstr>User Inputs into SQL Queries</vt:lpstr>
      <vt:lpstr>SQL Injection</vt:lpstr>
      <vt:lpstr>Preventing SQL Injection</vt:lpstr>
      <vt:lpstr>Batch Updates</vt:lpstr>
      <vt:lpstr>Stored Procedures</vt:lpstr>
      <vt:lpstr>In and Out Parameters</vt:lpstr>
      <vt:lpstr>Exercise: Persisting Data  Using Databases</vt:lpstr>
      <vt:lpstr>Solution: Persisting Data  Using Databases (1/3)</vt:lpstr>
      <vt:lpstr>Solution: Persisting Data  Using Databases (2/3)</vt:lpstr>
      <vt:lpstr>Solution: Persisting Data  Using Databases (3/3)</vt:lpstr>
      <vt:lpstr>Auto Commit</vt:lpstr>
      <vt:lpstr>What Are Transactions?</vt:lpstr>
      <vt:lpstr>Running Statements in a Transaction</vt:lpstr>
      <vt:lpstr>Isolation Level</vt:lpstr>
      <vt:lpstr>Long-Lived Transactions</vt:lpstr>
      <vt:lpstr>Persisting Data Using Databases</vt:lpstr>
      <vt:lpstr>To Sum 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admi</cp:lastModifiedBy>
  <cp:revision>523</cp:revision>
  <dcterms:created xsi:type="dcterms:W3CDTF">2015-01-25T15:51:40Z</dcterms:created>
  <dcterms:modified xsi:type="dcterms:W3CDTF">2021-09-02T04:25:56Z</dcterms:modified>
</cp:coreProperties>
</file>