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5"/>
  </p:notes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96" r:id="rId11"/>
    <p:sldId id="297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77" r:id="rId23"/>
    <p:sldId id="298" r:id="rId24"/>
    <p:sldId id="301" r:id="rId25"/>
    <p:sldId id="302" r:id="rId26"/>
    <p:sldId id="299" r:id="rId27"/>
    <p:sldId id="303" r:id="rId28"/>
    <p:sldId id="300" r:id="rId29"/>
    <p:sldId id="278" r:id="rId30"/>
    <p:sldId id="280" r:id="rId31"/>
    <p:sldId id="281" r:id="rId32"/>
    <p:sldId id="283" r:id="rId33"/>
    <p:sldId id="284" r:id="rId34"/>
    <p:sldId id="285" r:id="rId35"/>
    <p:sldId id="286" r:id="rId36"/>
    <p:sldId id="287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7">
          <p15:clr>
            <a:srgbClr val="A4A3A4"/>
          </p15:clr>
        </p15:guide>
        <p15:guide id="3" pos="7333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6" roundtripDataSignature="AMtx7mh+9/dCSlYobEHwms6iFvXqxM7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95340"/>
  </p:normalViewPr>
  <p:slideViewPr>
    <p:cSldViewPr snapToGrid="0">
      <p:cViewPr varScale="1">
        <p:scale>
          <a:sx n="125" d="100"/>
          <a:sy n="125" d="100"/>
        </p:scale>
        <p:origin x="848" y="168"/>
      </p:cViewPr>
      <p:guideLst>
        <p:guide orient="horz" pos="2160"/>
        <p:guide pos="347"/>
        <p:guide pos="7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4651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pages with both lots of HTML and lots of logic</a:t>
            </a:r>
          </a:p>
          <a:p>
            <a:pPr lvl="1"/>
            <a:r>
              <a:rPr lang="en-US" dirty="0"/>
              <a:t>Use Java Beans and custom tags</a:t>
            </a:r>
          </a:p>
          <a:p>
            <a:pPr lvl="1"/>
            <a:r>
              <a:rPr lang="en-US" dirty="0"/>
              <a:t>Outside scope of this course</a:t>
            </a:r>
          </a:p>
          <a:p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4157941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80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71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30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68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13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45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56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48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00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46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44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look at structure of the war file by using “jar xvf”</a:t>
            </a:r>
          </a:p>
          <a:p>
            <a:r>
              <a:rPr lang="en-US" dirty="0"/>
              <a:t>Need to exclude servletapi because it’s already in Tomcat common</a:t>
            </a:r>
          </a:p>
          <a:p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490911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94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140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848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14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73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84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980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75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559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820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spend too much time on this now, but as you go through directives, expressions, etc. come back and point out what the generated code (next slide) looks like.</a:t>
            </a:r>
          </a:p>
          <a:p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2187312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903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204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754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010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them to follow the exercise manual steps so that they do not get lost;  in earlier exercises, they could bumble through it and get done but here they need to be told what to do!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3081729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901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439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73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569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142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is same as previous slide. Just the callout is new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8153721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274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27472" y="4222750"/>
            <a:ext cx="5660231" cy="46634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7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96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50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94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19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 circle here around the servlet and classes/resources and point out that this is the war file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517064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 userDrawn="1">
  <p:cSld name="4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:a16="http://schemas.microsoft.com/office/drawing/2014/main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57;p14">
            <a:extLst>
              <a:ext uri="{FF2B5EF4-FFF2-40B4-BE49-F238E27FC236}">
                <a16:creationId xmlns:a16="http://schemas.microsoft.com/office/drawing/2014/main" id="{EEDE0DC0-8392-1646-BF60-F02D45F7AD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110B5-5AD1-2548-A009-B85F7C199D43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">
  <p:cSld name="Portfoli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0" name="Google Shape;130;p16"/>
          <p:cNvSpPr>
            <a:spLocks noGrp="1"/>
          </p:cNvSpPr>
          <p:nvPr>
            <p:ph type="pic" idx="2"/>
          </p:nvPr>
        </p:nvSpPr>
        <p:spPr>
          <a:xfrm>
            <a:off x="6305095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3"/>
          </p:nvPr>
        </p:nvSpPr>
        <p:spPr>
          <a:xfrm>
            <a:off x="901531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0" name="Google Shape;14;p11">
            <a:extLst>
              <a:ext uri="{FF2B5EF4-FFF2-40B4-BE49-F238E27FC236}">
                <a16:creationId xmlns:a16="http://schemas.microsoft.com/office/drawing/2014/main" id="{91444A35-E228-DC49-A05C-0ED031C7E9E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Portfolio">
  <p:cSld name="Big Picture Portfolio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5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5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9" name="Google Shape;1109;p5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6" name="Google Shape;1116;p5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17" name="Google Shape;1117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2" name="Google Shape;1122;p5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23" name="Google Shape;1123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8" name="Google Shape;1128;p51"/>
          <p:cNvSpPr>
            <a:spLocks noGrp="1"/>
          </p:cNvSpPr>
          <p:nvPr>
            <p:ph type="pic" idx="2"/>
          </p:nvPr>
        </p:nvSpPr>
        <p:spPr>
          <a:xfrm>
            <a:off x="563034" y="1719343"/>
            <a:ext cx="11074399" cy="444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Google Shape;14;p11">
            <a:extLst>
              <a:ext uri="{FF2B5EF4-FFF2-40B4-BE49-F238E27FC236}">
                <a16:creationId xmlns:a16="http://schemas.microsoft.com/office/drawing/2014/main" id="{3508BE93-AF5D-6548-900B-100D7472A054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9" name="Google Shape;19;p1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" name="Google Shape;20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25;p1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6" name="Google Shape;26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612FEF24-C4E0-41AD-81CE-2C7ABB145B6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4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55575"/>
            <a:ext cx="8106541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4406901"/>
            <a:ext cx="10810148" cy="1362075"/>
          </a:xfrm>
        </p:spPr>
        <p:txBody>
          <a:bodyPr anchor="t"/>
          <a:lstStyle>
            <a:lvl1pPr algn="l">
              <a:defRPr sz="4000" b="1" cap="small" baseline="0">
                <a:effectLst>
                  <a:outerShdw blurRad="50800" dist="50800" dir="5400000" algn="ctr" rotWithShape="0">
                    <a:schemeClr val="bg1">
                      <a:lumMod val="85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906713"/>
            <a:ext cx="10792048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745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897" y="1264024"/>
            <a:ext cx="10689265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2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Out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0" y="1585913"/>
            <a:ext cx="7029451" cy="4514850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FontTx/>
              <a:buNone/>
              <a:defRPr sz="2000" b="0"/>
            </a:lvl1pPr>
            <a:lvl2pPr marL="274320" indent="0">
              <a:buNone/>
              <a:defRPr/>
            </a:lvl2pPr>
            <a:lvl3pPr marL="502920" indent="0">
              <a:buFont typeface="Arial" pitchFamily="34" charset="0"/>
              <a:buNone/>
              <a:defRPr/>
            </a:lvl3pPr>
            <a:lvl4pPr marL="685800" indent="0">
              <a:buNone/>
              <a:defRPr/>
            </a:lvl4pPr>
            <a:lvl5pPr marL="960120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47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file:////Users/rohanrajore/Library/Containers/com.microsoft.Outlook/Data/Library/Caches/Signatures/signature_1874630819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Main Heading</a:t>
            </a:r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Sub Sub heading</a:t>
            </a:r>
          </a:p>
          <a:p>
            <a:pPr lvl="1"/>
            <a:endParaRPr dirty="0"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7" name="Google Shape;13;p11">
            <a:extLst>
              <a:ext uri="{FF2B5EF4-FFF2-40B4-BE49-F238E27FC236}">
                <a16:creationId xmlns:a16="http://schemas.microsoft.com/office/drawing/2014/main" id="{BF7FD7A2-F760-4C42-9531-985614A37EAB}"/>
              </a:ext>
            </a:extLst>
          </p:cNvPr>
          <p:cNvSpPr txBox="1">
            <a:spLocks/>
          </p:cNvSpPr>
          <p:nvPr userDrawn="1"/>
        </p:nvSpPr>
        <p:spPr>
          <a:xfrm>
            <a:off x="2782957" y="6580188"/>
            <a:ext cx="6583679" cy="21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Tahoma" pitchFamily="34" charset="0"/>
              <a:buNone/>
              <a:tabLst>
                <a:tab pos="5767388" algn="r"/>
              </a:tabLst>
              <a:defRPr lang="en-US" sz="1100" b="1" i="0" u="none" strike="noStrike" cap="none">
                <a:solidFill>
                  <a:schemeClr val="accent2">
                    <a:lumMod val="50000"/>
                  </a:schemeClr>
                </a:solidFill>
                <a:effectLst/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© 2021</a:t>
            </a:r>
            <a:r>
              <a:rPr lang="en-US" sz="8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Copyright TechEd Trainings, LLP. All rights reserved. Not to be reproduced without prior written consent.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874163-10F7-994B-A490-037E5D797684}"/>
              </a:ext>
            </a:extLst>
          </p:cNvPr>
          <p:cNvCxnSpPr>
            <a:cxnSpLocks/>
          </p:cNvCxnSpPr>
          <p:nvPr userDrawn="1"/>
        </p:nvCxnSpPr>
        <p:spPr>
          <a:xfrm>
            <a:off x="0" y="6272375"/>
            <a:ext cx="12192000" cy="0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014920EA-7186-7143-834A-55A5B3C245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24016" y="46992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ignature_1874630819">
            <a:extLst>
              <a:ext uri="{FF2B5EF4-FFF2-40B4-BE49-F238E27FC236}">
                <a16:creationId xmlns:a16="http://schemas.microsoft.com/office/drawing/2014/main" id="{020C3021-7DF7-F241-B9D3-8F94D638D9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77" y="6383555"/>
            <a:ext cx="10572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veric Systems - Temenos">
            <a:extLst>
              <a:ext uri="{FF2B5EF4-FFF2-40B4-BE49-F238E27FC236}">
                <a16:creationId xmlns:a16="http://schemas.microsoft.com/office/drawing/2014/main" id="{CA0C6FCA-5900-1141-A10C-2F57D13F7D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058" y="6209219"/>
            <a:ext cx="1152938" cy="6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91392-2275-D74B-8BC3-F61C150C63BB}"/>
              </a:ext>
            </a:extLst>
          </p:cNvPr>
          <p:cNvCxnSpPr>
            <a:cxnSpLocks/>
          </p:cNvCxnSpPr>
          <p:nvPr userDrawn="1"/>
        </p:nvCxnSpPr>
        <p:spPr>
          <a:xfrm>
            <a:off x="2262000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83C55A-3F26-B54F-8444-A8074C7CC90A}"/>
              </a:ext>
            </a:extLst>
          </p:cNvPr>
          <p:cNvCxnSpPr>
            <a:cxnSpLocks/>
          </p:cNvCxnSpPr>
          <p:nvPr userDrawn="1"/>
        </p:nvCxnSpPr>
        <p:spPr>
          <a:xfrm>
            <a:off x="11476724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D0B00E-5A92-7645-B4B3-7ED6A55FFD92}"/>
              </a:ext>
            </a:extLst>
          </p:cNvPr>
          <p:cNvCxnSpPr>
            <a:cxnSpLocks/>
          </p:cNvCxnSpPr>
          <p:nvPr userDrawn="1"/>
        </p:nvCxnSpPr>
        <p:spPr>
          <a:xfrm>
            <a:off x="9931671" y="6282434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1E1F8E-739A-E443-85DB-7358461EDD02}"/>
              </a:ext>
            </a:extLst>
          </p:cNvPr>
          <p:cNvSpPr txBox="1"/>
          <p:nvPr userDrawn="1"/>
        </p:nvSpPr>
        <p:spPr>
          <a:xfrm>
            <a:off x="5392156" y="6307846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Advanced Java</a:t>
            </a:r>
            <a:endParaRPr lang="en-IN" dirty="0">
              <a:solidFill>
                <a:schemeClr val="accen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653" r:id="rId2"/>
    <p:sldLayoutId id="2147483688" r:id="rId3"/>
    <p:sldLayoutId id="2147483707" r:id="rId4"/>
    <p:sldLayoutId id="2147483709" r:id="rId5"/>
    <p:sldLayoutId id="2147483710" r:id="rId6"/>
    <p:sldLayoutId id="2147483711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elloworld/HelloWorldServlet?lang=French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7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"/>
          <p:cNvSpPr txBox="1">
            <a:spLocks noGrp="1"/>
          </p:cNvSpPr>
          <p:nvPr>
            <p:ph type="ctrTitle"/>
          </p:nvPr>
        </p:nvSpPr>
        <p:spPr>
          <a:xfrm>
            <a:off x="739739" y="2249424"/>
            <a:ext cx="10685123" cy="130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5400"/>
            </a:pPr>
            <a:r>
              <a:rPr lang="en" sz="4400" b="1" dirty="0">
                <a:solidFill>
                  <a:schemeClr val="accent1"/>
                </a:solidFill>
              </a:rPr>
              <a:t>Welcome! </a:t>
            </a:r>
            <a:br>
              <a:rPr lang="en" sz="4400" b="1" dirty="0">
                <a:solidFill>
                  <a:srgbClr val="4285F4"/>
                </a:solidFill>
              </a:rPr>
            </a:br>
            <a:r>
              <a:rPr lang="en-US" sz="4400" b="1" dirty="0"/>
              <a:t>Advanced Java</a:t>
            </a:r>
            <a:endParaRPr sz="4400" b="1" dirty="0"/>
          </a:p>
        </p:txBody>
      </p:sp>
      <p:sp>
        <p:nvSpPr>
          <p:cNvPr id="1545" name="Google Shape;1545;p1"/>
          <p:cNvSpPr/>
          <p:nvPr/>
        </p:nvSpPr>
        <p:spPr>
          <a:xfrm>
            <a:off x="5558145" y="3745935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6" name="Google Shape;1546;p1"/>
          <p:cNvSpPr/>
          <p:nvPr/>
        </p:nvSpPr>
        <p:spPr>
          <a:xfrm>
            <a:off x="5782140" y="3745935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7" name="Google Shape;1547;p1"/>
          <p:cNvSpPr/>
          <p:nvPr/>
        </p:nvSpPr>
        <p:spPr>
          <a:xfrm>
            <a:off x="6006135" y="3745935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8" name="Google Shape;1548;p1"/>
          <p:cNvSpPr/>
          <p:nvPr/>
        </p:nvSpPr>
        <p:spPr>
          <a:xfrm>
            <a:off x="6228604" y="3745935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9" name="Google Shape;1549;p1"/>
          <p:cNvSpPr/>
          <p:nvPr/>
        </p:nvSpPr>
        <p:spPr>
          <a:xfrm>
            <a:off x="6453724" y="3745935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544;p1">
            <a:extLst>
              <a:ext uri="{FF2B5EF4-FFF2-40B4-BE49-F238E27FC236}">
                <a16:creationId xmlns:a16="http://schemas.microsoft.com/office/drawing/2014/main" id="{B3D5E130-A856-B64E-A6F1-D378B77AC7A3}"/>
              </a:ext>
            </a:extLst>
          </p:cNvPr>
          <p:cNvSpPr txBox="1"/>
          <p:nvPr/>
        </p:nvSpPr>
        <p:spPr>
          <a:xfrm>
            <a:off x="4577034" y="3393014"/>
            <a:ext cx="3035300" cy="31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</a:pPr>
            <a:r>
              <a:rPr lang="en-US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A2CE5A8-2BD9-6C4C-874D-B40158A6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168" y="438912"/>
            <a:ext cx="1530654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76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Java Server Pages</a:t>
            </a:r>
          </a:p>
        </p:txBody>
      </p:sp>
      <p:sp>
        <p:nvSpPr>
          <p:cNvPr id="112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Java Server Pages (JSPs) are HTML pages with snippets of Java code</a:t>
            </a:r>
          </a:p>
          <a:p>
            <a:pPr lvl="1" eaLnBrk="1" hangingPunct="1"/>
            <a:r>
              <a:rPr lang="en-US" dirty="0"/>
              <a:t>JSPs get converted to Servlets and compiled by the Servlet engine</a:t>
            </a:r>
          </a:p>
          <a:p>
            <a:pPr lvl="1" eaLnBrk="1" hangingPunct="1"/>
            <a:r>
              <a:rPr lang="en-US" dirty="0"/>
              <a:t>Often much easier to write than Servlets</a:t>
            </a:r>
          </a:p>
        </p:txBody>
      </p:sp>
    </p:spTree>
    <p:extLst>
      <p:ext uri="{BB962C8B-B14F-4D97-AF65-F5344CB8AC3E}">
        <p14:creationId xmlns:p14="http://schemas.microsoft.com/office/powerpoint/2010/main" val="1666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HTTP?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now close to being a universal protocol</a:t>
            </a:r>
          </a:p>
          <a:p>
            <a:pPr lvl="1"/>
            <a:r>
              <a:rPr lang="en-US" dirty="0"/>
              <a:t>Implemented on a variety of platforms, including mobile devices</a:t>
            </a:r>
          </a:p>
          <a:p>
            <a:pPr lvl="1"/>
            <a:r>
              <a:rPr lang="en-US" dirty="0"/>
              <a:t>Very few requirements on HTTP clients</a:t>
            </a:r>
          </a:p>
          <a:p>
            <a:pPr lvl="2"/>
            <a:r>
              <a:rPr lang="en-US" dirty="0"/>
              <a:t>Simply need to be able to make a connection on a port on remote machine</a:t>
            </a:r>
          </a:p>
          <a:p>
            <a:pPr lvl="2"/>
            <a:r>
              <a:rPr lang="en-US" dirty="0"/>
              <a:t>No restrictions on the type of interface, memory available on other end</a:t>
            </a:r>
          </a:p>
          <a:p>
            <a:r>
              <a:rPr lang="en-US" dirty="0"/>
              <a:t>HTTP is allowed through most firewalls</a:t>
            </a:r>
          </a:p>
          <a:p>
            <a:r>
              <a:rPr lang="en-US" dirty="0"/>
              <a:t>Optimization at the router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91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HTTP Is Stateless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Part of the reason HTTP is so simple and universal is that it is stateless</a:t>
            </a:r>
          </a:p>
          <a:p>
            <a:pPr lvl="1" eaLnBrk="1" hangingPunct="1"/>
            <a:r>
              <a:rPr lang="en-US" dirty="0"/>
              <a:t>Every request is a brand-new connection</a:t>
            </a:r>
          </a:p>
          <a:p>
            <a:pPr lvl="2" eaLnBrk="1" hangingPunct="1"/>
            <a:r>
              <a:rPr lang="en-US" dirty="0"/>
              <a:t>Unlike a ftp connection</a:t>
            </a:r>
          </a:p>
          <a:p>
            <a:pPr lvl="2" eaLnBrk="1" hangingPunct="1"/>
            <a:r>
              <a:rPr lang="en-US" dirty="0"/>
              <a:t>Can not have interactive session on remote machine</a:t>
            </a:r>
          </a:p>
          <a:p>
            <a:pPr lvl="1" eaLnBrk="1" hangingPunct="1"/>
            <a:r>
              <a:rPr lang="en-US" dirty="0"/>
              <a:t>No history is maintained by client</a:t>
            </a:r>
          </a:p>
          <a:p>
            <a:pPr eaLnBrk="1" hangingPunct="1"/>
            <a:r>
              <a:rPr lang="en-US" dirty="0"/>
              <a:t>The stateless nature of HTTP makes writing server applications hard</a:t>
            </a:r>
          </a:p>
          <a:p>
            <a:pPr lvl="1" eaLnBrk="1" hangingPunct="1"/>
            <a:r>
              <a:rPr lang="en-US" dirty="0"/>
              <a:t>Most non-trivial applications involve a user session</a:t>
            </a:r>
          </a:p>
          <a:p>
            <a:pPr lvl="1" eaLnBrk="1" hangingPunct="1"/>
            <a:r>
              <a:rPr lang="en-US" dirty="0"/>
              <a:t>Imagine purchasing an airline ticket</a:t>
            </a:r>
          </a:p>
          <a:p>
            <a:pPr lvl="2" eaLnBrk="1" hangingPunct="1"/>
            <a:r>
              <a:rPr lang="en-US" dirty="0"/>
              <a:t>User selects airports and desired dates and times</a:t>
            </a:r>
          </a:p>
          <a:p>
            <a:pPr lvl="2" eaLnBrk="1" hangingPunct="1"/>
            <a:r>
              <a:rPr lang="en-US" dirty="0"/>
              <a:t>Server returns list of flights</a:t>
            </a:r>
          </a:p>
          <a:p>
            <a:pPr lvl="2" eaLnBrk="1" hangingPunct="1"/>
            <a:r>
              <a:rPr lang="en-US" dirty="0"/>
              <a:t>User chooses flights</a:t>
            </a:r>
          </a:p>
          <a:p>
            <a:pPr lvl="2" eaLnBrk="1" hangingPunct="1"/>
            <a:r>
              <a:rPr lang="en-US" dirty="0"/>
              <a:t>Server returns seat choices</a:t>
            </a:r>
          </a:p>
          <a:p>
            <a:pPr lvl="2" eaLnBrk="1" hangingPunct="1"/>
            <a:r>
              <a:rPr lang="en-US" dirty="0"/>
              <a:t>Etc.</a:t>
            </a:r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08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Servlets Are Threaded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There could be multiple customers on a website simultaneously</a:t>
            </a:r>
          </a:p>
          <a:p>
            <a:pPr lvl="1" eaLnBrk="1" hangingPunct="1"/>
            <a:r>
              <a:rPr lang="en-US" dirty="0"/>
              <a:t>Should not have to wait on each other</a:t>
            </a:r>
          </a:p>
          <a:p>
            <a:pPr lvl="1" eaLnBrk="1" hangingPunct="1"/>
            <a:r>
              <a:rPr lang="en-US" dirty="0"/>
              <a:t>Each request to a Servlet is threaded</a:t>
            </a:r>
          </a:p>
          <a:p>
            <a:pPr lvl="2" eaLnBrk="1" hangingPunct="1"/>
            <a:r>
              <a:rPr lang="en-US" dirty="0"/>
              <a:t>Executes in parallel</a:t>
            </a:r>
          </a:p>
          <a:p>
            <a:pPr eaLnBrk="1" hangingPunct="1"/>
            <a:r>
              <a:rPr lang="en-US" dirty="0"/>
              <a:t>Servlet service methods need to be thread-safe</a:t>
            </a:r>
          </a:p>
          <a:p>
            <a:pPr lvl="1" eaLnBrk="1" hangingPunct="1"/>
            <a:r>
              <a:rPr lang="en-US" dirty="0"/>
              <a:t>Parallel execution of methods should not cause problems</a:t>
            </a:r>
          </a:p>
          <a:p>
            <a:pPr lvl="1" eaLnBrk="1" hangingPunct="1"/>
            <a:r>
              <a:rPr lang="en-US" dirty="0"/>
              <a:t>Threading beyond the scope of this course</a:t>
            </a:r>
          </a:p>
          <a:p>
            <a:pPr lvl="2" eaLnBrk="1" hangingPunct="1"/>
            <a:r>
              <a:rPr lang="en-US" dirty="0"/>
              <a:t>Can avoid most issues by having no instance variables in servlet</a:t>
            </a:r>
          </a:p>
          <a:p>
            <a:pPr lvl="2" eaLnBrk="1" hangingPunct="1"/>
            <a:r>
              <a:rPr lang="en-US" dirty="0"/>
              <a:t>And avoiding the use of static variables throughout application</a:t>
            </a:r>
          </a:p>
          <a:p>
            <a:pPr lvl="2" eaLnBrk="1" hangingPunct="1"/>
            <a:r>
              <a:rPr lang="en-US" dirty="0"/>
              <a:t>Can “synchronize” methods that do access instance/static variables</a:t>
            </a:r>
          </a:p>
        </p:txBody>
      </p:sp>
    </p:spTree>
    <p:extLst>
      <p:ext uri="{BB962C8B-B14F-4D97-AF65-F5344CB8AC3E}">
        <p14:creationId xmlns:p14="http://schemas.microsoft.com/office/powerpoint/2010/main" val="132207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HTTP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PUT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HTTP requests come in two forms:</a:t>
            </a:r>
          </a:p>
          <a:p>
            <a:pPr lvl="1"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requests</a:t>
            </a:r>
          </a:p>
          <a:p>
            <a:pPr lvl="2" eaLnBrk="1" hangingPunct="1"/>
            <a:r>
              <a:rPr lang="en-US" dirty="0"/>
              <a:t>Used for operations that can be safely repeated</a:t>
            </a:r>
          </a:p>
          <a:p>
            <a:pPr lvl="2" eaLnBrk="1" hangingPunct="1"/>
            <a:r>
              <a:rPr lang="en-US" dirty="0"/>
              <a:t>Often, parameters are encoded directly into URL string</a:t>
            </a:r>
          </a:p>
          <a:p>
            <a:pPr lvl="1"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/>
              <a:t> requests</a:t>
            </a:r>
          </a:p>
          <a:p>
            <a:pPr lvl="2" eaLnBrk="1" hangingPunct="1"/>
            <a:r>
              <a:rPr lang="en-US" dirty="0"/>
              <a:t>Used for operations that should not be repeated</a:t>
            </a:r>
          </a:p>
          <a:p>
            <a:pPr lvl="2" eaLnBrk="1" hangingPunct="1"/>
            <a:r>
              <a:rPr lang="en-US" dirty="0"/>
              <a:t>Parameters are attached to request</a:t>
            </a:r>
          </a:p>
          <a:p>
            <a:pPr eaLnBrk="1" hangingPunct="1"/>
            <a:r>
              <a:rPr lang="en-US" dirty="0"/>
              <a:t>Processing these server side is as simple as over-riding either</a:t>
            </a:r>
          </a:p>
          <a:p>
            <a:pPr lvl="1"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doGet()</a:t>
            </a:r>
          </a:p>
          <a:p>
            <a:pPr lvl="1"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doPost()</a:t>
            </a:r>
          </a:p>
          <a:p>
            <a:pPr lvl="1" eaLnBrk="1" hangingPunct="1"/>
            <a:r>
              <a:rPr lang="en-US" dirty="0"/>
              <a:t>Can also have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doPost()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doGet()</a:t>
            </a:r>
            <a:r>
              <a:rPr lang="en-US" dirty="0"/>
              <a:t> call a common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service()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92357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Parameters to HTTP Requests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Parameters are passed along with HTTP requests in two main ways:</a:t>
            </a:r>
          </a:p>
          <a:p>
            <a:pPr lvl="1" eaLnBrk="1" hangingPunct="1"/>
            <a:r>
              <a:rPr lang="en-US" dirty="0"/>
              <a:t>Encoded in the URL</a:t>
            </a:r>
          </a:p>
          <a:p>
            <a:pPr lvl="2" eaLnBrk="1" hangingPunct="1"/>
            <a:r>
              <a:rPr lang="en-US" sz="1600" dirty="0">
                <a:latin typeface="Courier New" pitchFamily="49" charset="0"/>
              </a:rPr>
              <a:t>http://museum.org/newticket</a:t>
            </a:r>
            <a:r>
              <a:rPr lang="en-US" sz="1600" b="1" dirty="0">
                <a:latin typeface="Courier New" pitchFamily="49" charset="0"/>
              </a:rPr>
              <a:t>?type=lunch&amp;discount=student</a:t>
            </a:r>
          </a:p>
          <a:p>
            <a:pPr lvl="2" eaLnBrk="1" hangingPunct="1"/>
            <a:r>
              <a:rPr lang="en-US" dirty="0"/>
              <a:t>Jot down the two parameters. What are their values?</a:t>
            </a:r>
          </a:p>
          <a:p>
            <a:pPr marL="457200" lvl="2" indent="0">
              <a:buNone/>
            </a:pPr>
            <a:r>
              <a:rPr lang="en-US" dirty="0"/>
              <a:t>	_____________________________________________________</a:t>
            </a:r>
          </a:p>
          <a:p>
            <a:pPr lvl="1" eaLnBrk="1" hangingPunct="1"/>
            <a:r>
              <a:rPr lang="en-US" dirty="0"/>
              <a:t>From HTML forms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2" eaLnBrk="1" hangingPunct="1"/>
            <a:endParaRPr lang="en-US" dirty="0"/>
          </a:p>
          <a:p>
            <a:pPr lvl="2" eaLnBrk="1" hangingPunct="1"/>
            <a:r>
              <a:rPr lang="en-US" dirty="0"/>
              <a:t>Jot down the two parameters. How can the values be obtained?</a:t>
            </a:r>
          </a:p>
          <a:p>
            <a:pPr marL="457200" lvl="2" indent="0">
              <a:buNone/>
            </a:pPr>
            <a:r>
              <a:rPr lang="en-US" dirty="0"/>
              <a:t>	_____________________________________________________</a:t>
            </a:r>
          </a:p>
          <a:p>
            <a:pPr lvl="2" eaLnBrk="1" hangingPunct="1">
              <a:buFontTx/>
              <a:buNone/>
            </a:pPr>
            <a:endParaRPr lang="en-US" dirty="0"/>
          </a:p>
        </p:txBody>
      </p:sp>
      <p:sp>
        <p:nvSpPr>
          <p:cNvPr id="6152" name="Text Box 4"/>
          <p:cNvSpPr txBox="1">
            <a:spLocks noChangeArrowheads="1"/>
          </p:cNvSpPr>
          <p:nvPr/>
        </p:nvSpPr>
        <p:spPr bwMode="auto">
          <a:xfrm>
            <a:off x="1854459" y="3048001"/>
            <a:ext cx="8596313" cy="15906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&lt;form method="POST" action= "newticket"&gt;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&lt;br/&gt;Type of ticket: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&lt;</a:t>
            </a:r>
            <a:r>
              <a:rPr lang="en-US" b="1" dirty="0">
                <a:latin typeface="Courier New" pitchFamily="49" charset="0"/>
              </a:rPr>
              <a:t>input</a:t>
            </a:r>
            <a:r>
              <a:rPr lang="en-US" dirty="0">
                <a:latin typeface="Courier New" pitchFamily="49" charset="0"/>
              </a:rPr>
              <a:t> type="radio" </a:t>
            </a:r>
            <a:r>
              <a:rPr lang="en-US" b="1" dirty="0">
                <a:latin typeface="Courier New" pitchFamily="49" charset="0"/>
              </a:rPr>
              <a:t>name="type" value="lunch"</a:t>
            </a:r>
            <a:r>
              <a:rPr lang="en-US" dirty="0">
                <a:latin typeface="Courier New" pitchFamily="49" charset="0"/>
              </a:rPr>
              <a:t>&gt;1 hour admission&lt;/input&gt;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&lt;input type="radio" name="type" value="general"&gt;1 day admission&lt;/input&gt;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&lt;br/&gt;Discount code:&lt;textarea name="discount" rows="1" cols="10"/&gt;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&lt;br/&gt;&lt;INPUT type="submit" value="Purchase"/&gt;&lt;INPUT type="reset" value="Cancel"&gt;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&lt;/form&gt; 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7" b="21068"/>
          <a:stretch/>
        </p:blipFill>
        <p:spPr bwMode="auto">
          <a:xfrm>
            <a:off x="1620291" y="2025863"/>
            <a:ext cx="584938" cy="52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7" b="21068"/>
          <a:stretch/>
        </p:blipFill>
        <p:spPr bwMode="auto">
          <a:xfrm>
            <a:off x="1620291" y="4777564"/>
            <a:ext cx="584938" cy="52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3462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Building Web-Based User Interfaces </a:t>
            </a:r>
            <a:br>
              <a:rPr lang="en-US" dirty="0"/>
            </a:br>
            <a:r>
              <a:rPr lang="en-US" dirty="0"/>
              <a:t>with Servlets and JSPs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Java Web Applications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Servlets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JSPs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Model 2 Architecture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Chapter Summary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838572" y="2362200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99931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Writing a Servlet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Steps to write a Servlet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Extend </a:t>
            </a:r>
            <a:r>
              <a:rPr lang="en-US" dirty="0">
                <a:latin typeface="Courier New" pitchFamily="49" charset="0"/>
              </a:rPr>
              <a:t>HttpServlet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Override the </a:t>
            </a:r>
            <a:r>
              <a:rPr lang="en-US" dirty="0">
                <a:latin typeface="Courier New" pitchFamily="49" charset="0"/>
              </a:rPr>
              <a:t>doGet/doPost</a:t>
            </a:r>
            <a:r>
              <a:rPr lang="en-US" dirty="0"/>
              <a:t> (or both) methods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Extract parameters from request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Set content type on response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Write to the response’s output stream</a:t>
            </a:r>
          </a:p>
        </p:txBody>
      </p:sp>
    </p:spTree>
    <p:extLst>
      <p:ext uri="{BB962C8B-B14F-4D97-AF65-F5344CB8AC3E}">
        <p14:creationId xmlns:p14="http://schemas.microsoft.com/office/powerpoint/2010/main" val="3775274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Servlet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19201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Steps illustrated by Servlet that serves out current system time</a:t>
            </a: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1729217" y="1676401"/>
            <a:ext cx="8776762" cy="440120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public class DateTimeServlet </a:t>
            </a:r>
            <a:r>
              <a:rPr lang="en-US" b="1" dirty="0">
                <a:latin typeface="Courier New" pitchFamily="49" charset="0"/>
              </a:rPr>
              <a:t>extends HttpServlet</a:t>
            </a:r>
            <a:r>
              <a:rPr lang="en-US" dirty="0">
                <a:latin typeface="Courier New" pitchFamily="49" charset="0"/>
              </a:rPr>
              <a:t> { // 1. Extend HttpServlet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@Override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protected void </a:t>
            </a:r>
            <a:r>
              <a:rPr lang="en-US" b="1" dirty="0">
                <a:latin typeface="Courier New" pitchFamily="49" charset="0"/>
              </a:rPr>
              <a:t>doGet</a:t>
            </a:r>
            <a:r>
              <a:rPr lang="en-US" dirty="0">
                <a:latin typeface="Courier New" pitchFamily="49" charset="0"/>
              </a:rPr>
              <a:t>(HttpServletRequest </a:t>
            </a:r>
            <a:r>
              <a:rPr lang="en-US" b="1" dirty="0">
                <a:latin typeface="Courier New" pitchFamily="49" charset="0"/>
              </a:rPr>
              <a:t>request</a:t>
            </a:r>
            <a:r>
              <a:rPr lang="en-US" dirty="0">
                <a:latin typeface="Courier New" pitchFamily="49" charset="0"/>
              </a:rPr>
              <a:t>, // 2. Override doGet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             HttpServletResponse </a:t>
            </a:r>
            <a:r>
              <a:rPr lang="en-US" b="1" dirty="0">
                <a:latin typeface="Courier New" pitchFamily="49" charset="0"/>
              </a:rPr>
              <a:t>response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             throws ServletException, IOException 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String format = </a:t>
            </a:r>
            <a:r>
              <a:rPr lang="en-US" b="1" dirty="0">
                <a:latin typeface="Courier New" pitchFamily="49" charset="0"/>
              </a:rPr>
              <a:t>request.getParameter("format"); </a:t>
            </a:r>
            <a:r>
              <a:rPr lang="en-US" dirty="0">
                <a:latin typeface="Courier New" pitchFamily="49" charset="0"/>
              </a:rPr>
              <a:t>// 3. Extract parameter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DateFormat df;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if (format == null || format.equalsIgnoreCase("SHORT")){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df = DateFormat.getDateTimeInstance(DateFormat.SHORT,DateFormat.SHORT);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} else 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df = DateFormat.getDateTimeInstance();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response.setContentType("text/html"); </a:t>
            </a:r>
            <a:r>
              <a:rPr lang="en-US" dirty="0">
                <a:latin typeface="Courier New" pitchFamily="49" charset="0"/>
              </a:rPr>
              <a:t>// 4. Set content type of response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PrintWriter out = </a:t>
            </a:r>
            <a:r>
              <a:rPr lang="en-US" b="1" dirty="0">
                <a:latin typeface="Courier New" pitchFamily="49" charset="0"/>
              </a:rPr>
              <a:t>response.getWriter();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out.println("&lt;html&gt;");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out.println( df.format(new Date()) ); </a:t>
            </a:r>
            <a:r>
              <a:rPr lang="en-US" dirty="0">
                <a:latin typeface="Courier New" pitchFamily="49" charset="0"/>
              </a:rPr>
              <a:t>// 5. Write to response output stream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out.println("&lt;/html&gt;");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15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Accessing Servlet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Servlet may be accessed as:</a:t>
            </a:r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But first:</a:t>
            </a:r>
          </a:p>
          <a:p>
            <a:pPr lvl="1" eaLnBrk="1" hangingPunct="1"/>
            <a:r>
              <a:rPr lang="en-US" dirty="0"/>
              <a:t>Servlet needs to be deployed into servlet engine</a:t>
            </a:r>
          </a:p>
          <a:p>
            <a:pPr lvl="1" eaLnBrk="1" hangingPunct="1"/>
            <a:r>
              <a:rPr lang="en-US" dirty="0"/>
              <a:t>The Servlet engine needs to be told that the relative URL</a:t>
            </a:r>
            <a:r>
              <a:rPr lang="en-US" dirty="0">
                <a:latin typeface="Courier New" pitchFamily="49" charset="0"/>
              </a:rPr>
              <a:t> /datetime</a:t>
            </a:r>
            <a:r>
              <a:rPr lang="en-US" dirty="0"/>
              <a:t> refers to this Servlet</a:t>
            </a:r>
          </a:p>
          <a:p>
            <a:pPr lvl="1" eaLnBrk="1" hangingPunct="1"/>
            <a:r>
              <a:rPr lang="en-US" dirty="0"/>
              <a:t>How?</a:t>
            </a:r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3784348" y="1743076"/>
            <a:ext cx="4873625" cy="3143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http://www.example.com/datetime?format=short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7" b="21068"/>
          <a:stretch/>
        </p:blipFill>
        <p:spPr bwMode="auto">
          <a:xfrm>
            <a:off x="1599026" y="3421913"/>
            <a:ext cx="584938" cy="52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70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Chapter 9: </a:t>
            </a:r>
            <a:br>
              <a:rPr lang="en-US" sz="3600" dirty="0"/>
            </a:br>
            <a:r>
              <a:rPr lang="en-US" sz="3600" dirty="0"/>
              <a:t>Building Web-Based User Interfaces with Servlets and JSPs</a:t>
            </a:r>
          </a:p>
        </p:txBody>
      </p:sp>
      <p:sp>
        <p:nvSpPr>
          <p:cNvPr id="21509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Essential Java</a:t>
            </a:r>
          </a:p>
        </p:txBody>
      </p:sp>
    </p:spTree>
    <p:extLst>
      <p:ext uri="{BB962C8B-B14F-4D97-AF65-F5344CB8AC3E}">
        <p14:creationId xmlns:p14="http://schemas.microsoft.com/office/powerpoint/2010/main" val="69623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web.xml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One way is to use an annotation </a:t>
            </a:r>
          </a:p>
          <a:p>
            <a:endParaRPr lang="en-US" dirty="0"/>
          </a:p>
          <a:p>
            <a:r>
              <a:rPr lang="en-US" dirty="0"/>
              <a:t>Another is to use </a:t>
            </a:r>
            <a:r>
              <a:rPr lang="en-US" dirty="0">
                <a:latin typeface="Courier New" pitchFamily="49" charset="0"/>
              </a:rPr>
              <a:t>web.xml</a:t>
            </a:r>
            <a:r>
              <a:rPr lang="en-US" dirty="0"/>
              <a:t> to map URL names to Servlet classes</a:t>
            </a:r>
            <a:br>
              <a:rPr lang="en-US" dirty="0"/>
            </a:br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Also handles filtering of HTTP requests before they get to Servlet</a:t>
            </a:r>
          </a:p>
          <a:p>
            <a:pPr lvl="1" eaLnBrk="1" hangingPunct="1"/>
            <a:r>
              <a:rPr lang="en-US" dirty="0"/>
              <a:t>Can do authentication, preprocessing, etc. in filters</a:t>
            </a:r>
          </a:p>
          <a:p>
            <a:pPr lvl="1" eaLnBrk="1" hangingPunct="1"/>
            <a:r>
              <a:rPr lang="en-US" dirty="0"/>
              <a:t>Outside scope of this course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2715286" y="2664517"/>
            <a:ext cx="7319963" cy="24415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&lt;?xml version="1.0" encoding="ISO-8859-1" ?&gt; 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&lt;web-app&gt;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&lt;servlet&gt;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&lt;servlet-name&gt;TimeServer&lt;/servlet-name&gt; 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&lt;servlet-class&gt;com.essentialjava.DateTimeServlet&lt;/servlet-class&gt; 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&lt;/servlet&gt;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&lt;servlet-mapping&gt;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&lt;servlet-name&gt;TimeServer&lt;/servlet-name&gt; 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&lt;url-pattern&gt;/datetime&lt;/url-pattern&gt; 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&lt;/servlet-mapping&gt;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&lt;/web-app&gt;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15285" y="1676285"/>
            <a:ext cx="5554726" cy="52322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@WebServlet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"/datetime"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DateTimeServlet 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HttpServlet {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38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Creating Web Archive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2119423" y="1264024"/>
            <a:ext cx="8215203" cy="4937760"/>
          </a:xfrm>
        </p:spPr>
        <p:txBody>
          <a:bodyPr/>
          <a:lstStyle/>
          <a:p>
            <a:pPr eaLnBrk="1" hangingPunct="1"/>
            <a:r>
              <a:rPr lang="en-US" dirty="0"/>
              <a:t>The Servlet byte code and resources have to be organized in particular way</a:t>
            </a:r>
          </a:p>
          <a:p>
            <a:pPr lvl="2" eaLnBrk="1" hangingPunct="1"/>
            <a:r>
              <a:rPr lang="en-US" dirty="0"/>
              <a:t>Name of war file (translates to URL: </a:t>
            </a:r>
            <a:r>
              <a:rPr lang="en-US" dirty="0">
                <a:latin typeface="Courier New" pitchFamily="49" charset="0"/>
              </a:rPr>
              <a:t>http://museum.org/examples</a:t>
            </a:r>
            <a:r>
              <a:rPr lang="en-US" dirty="0"/>
              <a:t>)</a:t>
            </a:r>
          </a:p>
          <a:p>
            <a:pPr lvl="2" eaLnBrk="1" hangingPunct="1"/>
            <a:r>
              <a:rPr lang="en-US" dirty="0"/>
              <a:t>Where the </a:t>
            </a:r>
            <a:r>
              <a:rPr lang="en-US" dirty="0">
                <a:latin typeface="Courier New" pitchFamily="49" charset="0"/>
              </a:rPr>
              <a:t>web.xml</a:t>
            </a:r>
            <a:r>
              <a:rPr lang="en-US" dirty="0"/>
              <a:t> is located</a:t>
            </a:r>
          </a:p>
          <a:p>
            <a:pPr lvl="2" eaLnBrk="1" hangingPunct="1"/>
            <a:r>
              <a:rPr lang="en-US" dirty="0"/>
              <a:t>Location of static html and Java server pages with multiple filesets</a:t>
            </a:r>
          </a:p>
          <a:p>
            <a:pPr lvl="2" eaLnBrk="1" hangingPunct="1"/>
            <a:r>
              <a:rPr lang="en-US" dirty="0"/>
              <a:t>Location of the Servlet byte code (“classes”)</a:t>
            </a:r>
          </a:p>
          <a:p>
            <a:pPr lvl="2" eaLnBrk="1" hangingPunct="1"/>
            <a:r>
              <a:rPr lang="en-US" dirty="0"/>
              <a:t>Where library jar files are located</a:t>
            </a:r>
          </a:p>
          <a:p>
            <a:r>
              <a:rPr lang="en-US" dirty="0"/>
              <a:t>Rather than try to create those by hand, automated build tools often used</a:t>
            </a:r>
          </a:p>
          <a:p>
            <a:pPr lvl="1"/>
            <a:r>
              <a:rPr lang="en-US" dirty="0"/>
              <a:t>This is how you would do it with Ant</a:t>
            </a:r>
          </a:p>
          <a:p>
            <a:endParaRPr lang="en-US" dirty="0"/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2863226" y="3995546"/>
            <a:ext cx="6760184" cy="193899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>
                <a:latin typeface="Courier New" pitchFamily="49" charset="0"/>
              </a:rPr>
              <a:t>	&lt;target name="war" depends="build"&gt;</a:t>
            </a:r>
          </a:p>
          <a:p>
            <a:pPr eaLnBrk="1" hangingPunct="1"/>
            <a:r>
              <a:rPr lang="en-US" sz="1200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&lt;war warfile="examples.war" webxml="web.xml"&gt;</a:t>
            </a:r>
          </a:p>
          <a:p>
            <a:pPr eaLnBrk="1" hangingPunct="1"/>
            <a:r>
              <a:rPr lang="en-US" sz="1200" dirty="0">
                <a:latin typeface="Courier New" pitchFamily="49" charset="0"/>
              </a:rPr>
              <a:t>			&lt;fileset dir="web" /&gt;</a:t>
            </a:r>
          </a:p>
          <a:p>
            <a:pPr eaLnBrk="1" hangingPunct="1"/>
            <a:r>
              <a:rPr lang="en-US" sz="1200" dirty="0">
                <a:latin typeface="Courier New" pitchFamily="49" charset="0"/>
              </a:rPr>
              <a:t>			&lt;classes dir="build" /&gt;</a:t>
            </a:r>
          </a:p>
          <a:p>
            <a:pPr eaLnBrk="1" hangingPunct="1"/>
            <a:r>
              <a:rPr lang="en-US" sz="1200" dirty="0">
                <a:latin typeface="Courier New" pitchFamily="49" charset="0"/>
              </a:rPr>
              <a:t>			&lt;lib dir="${lib}"&gt;</a:t>
            </a:r>
          </a:p>
          <a:p>
            <a:pPr eaLnBrk="1" hangingPunct="1"/>
            <a:r>
              <a:rPr lang="en-US" sz="1200" dirty="0">
                <a:latin typeface="Courier New" pitchFamily="49" charset="0"/>
              </a:rPr>
              <a:t>				&lt;include name="*.jar" /&gt;</a:t>
            </a:r>
          </a:p>
          <a:p>
            <a:pPr eaLnBrk="1" hangingPunct="1"/>
            <a:r>
              <a:rPr lang="en-US" sz="1200" dirty="0">
                <a:latin typeface="Courier New" pitchFamily="49" charset="0"/>
              </a:rPr>
              <a:t>				&lt;exclude name="*servletapi*" /&gt;</a:t>
            </a:r>
          </a:p>
          <a:p>
            <a:pPr eaLnBrk="1" hangingPunct="1"/>
            <a:r>
              <a:rPr lang="en-US" sz="1200" dirty="0">
                <a:latin typeface="Courier New" pitchFamily="49" charset="0"/>
              </a:rPr>
              <a:t>			&lt;/lib&gt;</a:t>
            </a:r>
          </a:p>
          <a:p>
            <a:pPr eaLnBrk="1" hangingPunct="1"/>
            <a:r>
              <a:rPr lang="en-US" sz="1200" dirty="0">
                <a:latin typeface="Courier New" pitchFamily="49" charset="0"/>
              </a:rPr>
              <a:t>		&lt;/war&gt;</a:t>
            </a:r>
          </a:p>
          <a:p>
            <a:pPr eaLnBrk="1" hangingPunct="1"/>
            <a:r>
              <a:rPr lang="en-US" sz="1200" dirty="0">
                <a:latin typeface="Courier New" pitchFamily="49" charset="0"/>
              </a:rPr>
              <a:t>	&lt;/target&gt;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97" y="1233379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2884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Deploying Web Application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Web applications can be deployed through web interface for Servlet engine</a:t>
            </a:r>
          </a:p>
          <a:p>
            <a:pPr lvl="1" eaLnBrk="1" hangingPunct="1"/>
            <a:r>
              <a:rPr lang="en-US" dirty="0"/>
              <a:t>For example, on Tomcat</a:t>
            </a:r>
          </a:p>
          <a:p>
            <a:pPr lvl="2" eaLnBrk="1" hangingPunct="1"/>
            <a:r>
              <a:rPr lang="en-US" dirty="0"/>
              <a:t>Visit http://localhost:8080/manager/html</a:t>
            </a:r>
          </a:p>
          <a:p>
            <a:pPr lvl="2" eaLnBrk="1" hangingPunct="1"/>
            <a:r>
              <a:rPr lang="en-US" dirty="0"/>
              <a:t>Browse to and upload war file from the web form</a:t>
            </a:r>
          </a:p>
          <a:p>
            <a:r>
              <a:rPr lang="en-US" dirty="0"/>
              <a:t>All these steps are greatly simplified by the use of an integrated development environment like Eclipse</a:t>
            </a:r>
          </a:p>
        </p:txBody>
      </p:sp>
    </p:spTree>
    <p:extLst>
      <p:ext uri="{BB962C8B-B14F-4D97-AF65-F5344CB8AC3E}">
        <p14:creationId xmlns:p14="http://schemas.microsoft.com/office/powerpoint/2010/main" val="2535673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</a:t>
            </a:r>
            <a:br>
              <a:rPr lang="en-US" dirty="0"/>
            </a:br>
            <a:r>
              <a:rPr lang="en-US" dirty="0"/>
              <a:t>Creating Servlet (1/6)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steps on the following slides to create your first servlet</a:t>
            </a:r>
          </a:p>
          <a:p>
            <a:r>
              <a:rPr lang="en-US" dirty="0"/>
              <a:t>Link Eclipse and Tomcat</a:t>
            </a:r>
          </a:p>
          <a:p>
            <a:pPr lvl="1"/>
            <a:r>
              <a:rPr lang="en-US" dirty="0"/>
              <a:t>In Eclipse, select Window | Preferences</a:t>
            </a:r>
          </a:p>
          <a:p>
            <a:pPr lvl="1"/>
            <a:r>
              <a:rPr lang="en-US" dirty="0"/>
              <a:t>Select Server | Runtime Environments</a:t>
            </a:r>
          </a:p>
          <a:p>
            <a:pPr lvl="1"/>
            <a:r>
              <a:rPr lang="en-US" dirty="0"/>
              <a:t>Click “Add”</a:t>
            </a:r>
          </a:p>
          <a:p>
            <a:pPr lvl="1"/>
            <a:r>
              <a:rPr lang="en-US" dirty="0"/>
              <a:t>Select Apache Tomcat 7.0</a:t>
            </a:r>
          </a:p>
          <a:p>
            <a:pPr lvl="1"/>
            <a:r>
              <a:rPr lang="en-US" dirty="0"/>
              <a:t>Click “Next”</a:t>
            </a:r>
          </a:p>
          <a:p>
            <a:pPr lvl="1"/>
            <a:r>
              <a:rPr lang="en-US" dirty="0"/>
              <a:t>Specify the Tomcat installation directory if needed</a:t>
            </a:r>
          </a:p>
          <a:p>
            <a:pPr lvl="2"/>
            <a:r>
              <a:rPr lang="en-US" dirty="0"/>
              <a:t>It is C:\tomcat on the ROI Java VM</a:t>
            </a:r>
          </a:p>
          <a:p>
            <a:pPr lvl="1"/>
            <a:r>
              <a:rPr lang="en-US" dirty="0"/>
              <a:t>Select OK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9411043" y="328391"/>
            <a:ext cx="835485" cy="338554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600" b="1" dirty="0">
                <a:solidFill>
                  <a:schemeClr val="tx1"/>
                </a:solidFill>
                <a:latin typeface="+mn-lt"/>
              </a:rPr>
              <a:t>40 min</a:t>
            </a:r>
          </a:p>
        </p:txBody>
      </p:sp>
    </p:spTree>
    <p:extLst>
      <p:ext uri="{BB962C8B-B14F-4D97-AF65-F5344CB8AC3E}">
        <p14:creationId xmlns:p14="http://schemas.microsoft.com/office/powerpoint/2010/main" val="3815244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</a:t>
            </a:r>
            <a:br>
              <a:rPr lang="en-US" dirty="0"/>
            </a:br>
            <a:r>
              <a:rPr lang="en-US" dirty="0"/>
              <a:t>Creating Servlet (2/6)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Eclipse, create a new Dynamic Web Project:</a:t>
            </a:r>
          </a:p>
          <a:p>
            <a:pPr lvl="1"/>
            <a:r>
              <a:rPr lang="en-US" dirty="0"/>
              <a:t>File | New Dynamic Web Project</a:t>
            </a:r>
          </a:p>
          <a:p>
            <a:pPr lvl="1"/>
            <a:r>
              <a:rPr lang="en-US" dirty="0"/>
              <a:t>In the dialog that comes up, supply the name of project as “helloweb”</a:t>
            </a:r>
          </a:p>
          <a:p>
            <a:pPr lvl="1"/>
            <a:r>
              <a:rPr lang="en-US" dirty="0"/>
              <a:t>Choose Tomcat as the Target runtime</a:t>
            </a:r>
          </a:p>
          <a:p>
            <a:pPr lvl="1"/>
            <a:r>
              <a:rPr lang="en-US" dirty="0"/>
              <a:t>Click Next until you get to a dialog with a checkbox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Then click Finish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673" y="2799061"/>
            <a:ext cx="4122717" cy="2788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0477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</a:t>
            </a:r>
            <a:br>
              <a:rPr lang="en-US" dirty="0"/>
            </a:br>
            <a:r>
              <a:rPr lang="en-US" dirty="0"/>
              <a:t>Creating Servlet (3/6)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Right-click on the src folder under Java Resources</a:t>
            </a:r>
          </a:p>
          <a:p>
            <a:pPr lvl="1"/>
            <a:r>
              <a:rPr lang="en-US" dirty="0"/>
              <a:t>Select New | Servlet</a:t>
            </a:r>
          </a:p>
          <a:p>
            <a:pPr lvl="1"/>
            <a:r>
              <a:rPr lang="en-US" dirty="0"/>
              <a:t>In the Create Servlet dialog that comes up, specify the name of class: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Next to see the default URL mapping, etc.</a:t>
            </a:r>
          </a:p>
          <a:p>
            <a:pPr lvl="1"/>
            <a:r>
              <a:rPr lang="en-US" dirty="0"/>
              <a:t>Unselect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doPost()</a:t>
            </a:r>
            <a:r>
              <a:rPr lang="en-US" dirty="0"/>
              <a:t> so that we need to implement only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doGet()</a:t>
            </a: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784" y="2373520"/>
            <a:ext cx="24955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35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</a:t>
            </a:r>
            <a:br>
              <a:rPr lang="en-US" dirty="0"/>
            </a:br>
            <a:r>
              <a:rPr lang="en-US" dirty="0"/>
              <a:t>Creating Servlet (4/6)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Eclipse, select Window | Preferences</a:t>
            </a:r>
          </a:p>
          <a:p>
            <a:pPr lvl="1"/>
            <a:r>
              <a:rPr lang="en-US" dirty="0"/>
              <a:t>Select Server | Runtime Environments</a:t>
            </a:r>
          </a:p>
          <a:p>
            <a:pPr lvl="1"/>
            <a:r>
              <a:rPr lang="en-US" dirty="0"/>
              <a:t>Click “Add”</a:t>
            </a:r>
          </a:p>
          <a:p>
            <a:pPr lvl="1"/>
            <a:r>
              <a:rPr lang="en-US" dirty="0"/>
              <a:t>Select Apache Tomcat 7.0</a:t>
            </a:r>
          </a:p>
          <a:p>
            <a:pPr lvl="1"/>
            <a:r>
              <a:rPr lang="en-US" dirty="0"/>
              <a:t>Click “Next”</a:t>
            </a:r>
          </a:p>
          <a:p>
            <a:pPr lvl="1"/>
            <a:r>
              <a:rPr lang="en-US" dirty="0"/>
              <a:t>Specify the Tomcat installation directory if needed</a:t>
            </a:r>
          </a:p>
          <a:p>
            <a:pPr lvl="2"/>
            <a:r>
              <a:rPr lang="en-US" dirty="0"/>
              <a:t>It is C:\tomcat on the ROI Java VM</a:t>
            </a:r>
          </a:p>
          <a:p>
            <a:pPr lvl="1"/>
            <a:r>
              <a:rPr lang="en-US" dirty="0"/>
              <a:t>Select OK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24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</a:t>
            </a:r>
            <a:br>
              <a:rPr lang="en-US" dirty="0"/>
            </a:br>
            <a:r>
              <a:rPr lang="en-US" dirty="0"/>
              <a:t>Creating Servlet (5/6)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Now edit the source code of the servlet to serve out a greeting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the servlet by right-clicking on the editor window</a:t>
            </a:r>
          </a:p>
          <a:p>
            <a:pPr lvl="1"/>
            <a:r>
              <a:rPr lang="en-US" dirty="0"/>
              <a:t>Select Run As | Run on Server</a:t>
            </a:r>
          </a:p>
          <a:p>
            <a:pPr lvl="1"/>
            <a:r>
              <a:rPr lang="en-US" dirty="0"/>
              <a:t>In the dialog that comes up, select “Always use this server …”</a:t>
            </a:r>
          </a:p>
          <a:p>
            <a:pPr lvl="1"/>
            <a:r>
              <a:rPr lang="en-US" dirty="0"/>
              <a:t>Select Finish</a:t>
            </a:r>
          </a:p>
          <a:p>
            <a:r>
              <a:rPr lang="en-US" dirty="0"/>
              <a:t>Tomcat will start up within Eclipse (ignore start up error messages)</a:t>
            </a:r>
          </a:p>
          <a:p>
            <a:r>
              <a:rPr lang="en-US" dirty="0"/>
              <a:t>Eclipse will show the resulting web page</a:t>
            </a:r>
          </a:p>
          <a:p>
            <a:pPr lvl="1"/>
            <a:r>
              <a:rPr lang="en-US" dirty="0"/>
              <a:t>Reload the web page to make sure you get an updated display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489" y="1934504"/>
            <a:ext cx="3895725" cy="809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8540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</a:t>
            </a:r>
            <a:br>
              <a:rPr lang="en-US" dirty="0"/>
            </a:br>
            <a:r>
              <a:rPr lang="en-US" dirty="0"/>
              <a:t>Creating Servlet (6/6)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the source code of the servlet to display the greeting in different languages depending on a URL parameter</a:t>
            </a:r>
          </a:p>
          <a:p>
            <a:pPr lvl="1"/>
            <a:r>
              <a:rPr lang="en-US" dirty="0"/>
              <a:t>For example, if the person comes to: </a:t>
            </a:r>
            <a:r>
              <a:rPr lang="en-US" dirty="0">
                <a:hlinkClick r:id="rId3"/>
              </a:rPr>
              <a:t>http://localhost:8080/helloworld/HelloWorldServlet?lang=French</a:t>
            </a:r>
            <a:r>
              <a:rPr lang="en-US" dirty="0"/>
              <a:t>, the greeting should be “Bonjour”</a:t>
            </a:r>
          </a:p>
          <a:p>
            <a:pPr lvl="2"/>
            <a:r>
              <a:rPr lang="en-US" dirty="0"/>
              <a:t>If a lang is not specified in URL, the greeting should be in English</a:t>
            </a:r>
          </a:p>
          <a:p>
            <a:pPr lvl="1"/>
            <a:r>
              <a:rPr lang="en-US" dirty="0"/>
              <a:t>Also, instead of “Hello World”, make the greeting be “Hello John” by pulling the name from a URL parameter</a:t>
            </a:r>
          </a:p>
          <a:p>
            <a:pPr lvl="2"/>
            <a:r>
              <a:rPr lang="en-US" dirty="0"/>
              <a:t>If a name is not specified in URL, the greeting should to World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42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Building Web-Based User Interfaces </a:t>
            </a:r>
            <a:br>
              <a:rPr lang="en-US" dirty="0"/>
            </a:br>
            <a:r>
              <a:rPr lang="en-US" dirty="0"/>
              <a:t>with Servlets and JSPs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Java Web Applications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Writing a Servlet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JSPs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Model 2 Architecture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Chapter Summary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837828" y="3150054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824850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web applications are popular and written in Java</a:t>
            </a:r>
          </a:p>
          <a:p>
            <a:r>
              <a:rPr lang="en-US" dirty="0"/>
              <a:t>How to write a JSP</a:t>
            </a:r>
          </a:p>
          <a:p>
            <a:r>
              <a:rPr lang="en-US" dirty="0"/>
              <a:t>Role of Servlets and JSPs in a Model 2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58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Role of Servlets and JSPs</a:t>
            </a:r>
          </a:p>
        </p:txBody>
      </p:sp>
      <p:sp>
        <p:nvSpPr>
          <p:cNvPr id="122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Ideally, the purpose of a servlet is control flow</a:t>
            </a:r>
          </a:p>
          <a:p>
            <a:pPr lvl="1" eaLnBrk="1" hangingPunct="1"/>
            <a:r>
              <a:rPr lang="en-US" dirty="0"/>
              <a:t>To direct traffic based on the type of request received</a:t>
            </a:r>
          </a:p>
          <a:p>
            <a:pPr lvl="1" eaLnBrk="1" hangingPunct="1"/>
            <a:r>
              <a:rPr lang="en-US" dirty="0"/>
              <a:t>Creation of HTML should be left to JSPs</a:t>
            </a:r>
          </a:p>
          <a:p>
            <a:pPr lvl="1" eaLnBrk="1" hangingPunct="1"/>
            <a:r>
              <a:rPr lang="en-US" dirty="0"/>
              <a:t>The servlet pushes data to the JSP via the session</a:t>
            </a:r>
          </a:p>
        </p:txBody>
      </p:sp>
      <p:sp>
        <p:nvSpPr>
          <p:cNvPr id="12296" name="Text Box 4"/>
          <p:cNvSpPr txBox="1">
            <a:spLocks noChangeArrowheads="1"/>
          </p:cNvSpPr>
          <p:nvPr/>
        </p:nvSpPr>
        <p:spPr bwMode="auto">
          <a:xfrm>
            <a:off x="1638190" y="2516506"/>
            <a:ext cx="8884163" cy="353943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public class NewTicketServlet extends HttpServlet 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@Override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protected void doGet(HttpServletRequest request, HttpServletResponse response)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              throws ServletException, IOException 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	String ticketType = request.getParameter("type");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	String nextPage;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	if (ticketType == null || ticketType.equals(“special”)){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		nextPage = "/WEB-INF/addexhibits.jsp";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	} else 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		nextPage = "/WEB-INF/confirmticket.jsp";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	}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      request.getSession(true).setAttribute(“now”, new Date());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this.getServletContext().getRequestDispatcher(nextPage)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                                      .forward(request,response);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431" y="1524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794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 Example JSP</a:t>
            </a:r>
          </a:p>
        </p:txBody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2478427" y="1462088"/>
            <a:ext cx="7500804" cy="181588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dirty="0">
                <a:solidFill>
                  <a:srgbClr val="BF5F3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&lt;%@ </a:t>
            </a:r>
            <a:r>
              <a:rPr lang="it-IT" dirty="0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taglib </a:t>
            </a:r>
            <a:r>
              <a:rPr lang="it-IT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uri</a:t>
            </a:r>
            <a:r>
              <a:rPr lang="it-IT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it-IT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"http://java.sun.com/jsp/jstl/core" </a:t>
            </a:r>
            <a:r>
              <a:rPr lang="it-IT" i="1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prefix</a:t>
            </a:r>
            <a:r>
              <a:rPr lang="it-IT" i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it-IT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"c" </a:t>
            </a:r>
            <a:r>
              <a:rPr lang="it-IT" i="1" dirty="0">
                <a:solidFill>
                  <a:srgbClr val="BF5F3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%&gt;</a:t>
            </a:r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&lt;html&gt; &lt;h3&gt; Hello World &lt;/h3&gt;</a:t>
            </a:r>
          </a:p>
          <a:p>
            <a:pPr eaLnBrk="1" hangingPunct="1"/>
            <a:endParaRPr lang="en-US" b="1" dirty="0">
              <a:latin typeface="Courier New" pitchFamily="49" charset="0"/>
            </a:endParaRPr>
          </a:p>
          <a:p>
            <a:pPr eaLnBrk="1" hangingPunct="1"/>
            <a:r>
              <a:rPr lang="en-US" b="1" dirty="0">
                <a:latin typeface="Courier New" pitchFamily="49" charset="0"/>
              </a:rPr>
              <a:t>&lt;jsp:directive.page</a:t>
            </a:r>
            <a:r>
              <a:rPr lang="en-US" dirty="0">
                <a:latin typeface="Courier New" pitchFamily="49" charset="0"/>
              </a:rPr>
              <a:t> import="com.java.util.*"/&gt;</a:t>
            </a:r>
          </a:p>
          <a:p>
            <a:pPr eaLnBrk="1" hangingPunct="1"/>
            <a:endParaRPr lang="en-US" b="1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c:out</a:t>
            </a:r>
            <a:r>
              <a:rPr lang="en-US" dirty="0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en-US" i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${now}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en-US" i="1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&gt;&lt;/</a:t>
            </a:r>
            <a:r>
              <a:rPr lang="en-US" i="1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c:out</a:t>
            </a:r>
            <a:r>
              <a:rPr lang="en-US" i="1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12873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JSP Directives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Easy to understand a JSP if you map things into where they go into auto-generated Servlet</a:t>
            </a:r>
          </a:p>
          <a:p>
            <a:pPr eaLnBrk="1" hangingPunct="1"/>
            <a:r>
              <a:rPr lang="en-US" dirty="0"/>
              <a:t>Directive</a:t>
            </a:r>
          </a:p>
          <a:p>
            <a:pPr lvl="1" eaLnBrk="1" hangingPunct="1"/>
            <a:r>
              <a:rPr lang="en-US" dirty="0"/>
              <a:t>A directive is for things such as import statements</a:t>
            </a:r>
          </a:p>
          <a:p>
            <a:pPr lvl="1" eaLnBrk="1" hangingPunct="1"/>
            <a:r>
              <a:rPr lang="en-US" dirty="0"/>
              <a:t>Goes ahead of class declaration</a:t>
            </a:r>
          </a:p>
          <a:p>
            <a:pPr lvl="1" eaLnBrk="1" hangingPunct="1"/>
            <a:r>
              <a:rPr lang="en-US" dirty="0"/>
              <a:t>Can be specified in XML form as: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Or as: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Other directives exist</a:t>
            </a:r>
          </a:p>
          <a:p>
            <a:pPr lvl="1" eaLnBrk="1" hangingPunct="1"/>
            <a:r>
              <a:rPr lang="en-US" dirty="0"/>
              <a:t>Session control, content type, etc.</a:t>
            </a: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2819400" y="3182673"/>
            <a:ext cx="6781800" cy="3143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latin typeface="Courier New" pitchFamily="49" charset="0"/>
              </a:rPr>
              <a:t>&lt;jsp:directive.page</a:t>
            </a:r>
            <a:r>
              <a:rPr lang="en-US" dirty="0">
                <a:latin typeface="Courier New" pitchFamily="49" charset="0"/>
              </a:rPr>
              <a:t> import="java.util.*"/&gt;</a:t>
            </a:r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2819400" y="4066943"/>
            <a:ext cx="6781800" cy="3143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latin typeface="Courier New" pitchFamily="49" charset="0"/>
              </a:rPr>
              <a:t>&lt;%@</a:t>
            </a:r>
            <a:r>
              <a:rPr lang="en-US" dirty="0">
                <a:latin typeface="Courier New" pitchFamily="49" charset="0"/>
              </a:rPr>
              <a:t> page import="java.util.*" %&gt;</a:t>
            </a:r>
          </a:p>
        </p:txBody>
      </p:sp>
    </p:spTree>
    <p:extLst>
      <p:ext uri="{BB962C8B-B14F-4D97-AF65-F5344CB8AC3E}">
        <p14:creationId xmlns:p14="http://schemas.microsoft.com/office/powerpoint/2010/main" val="1171712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JSP Declarations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Declarations are placed within the Servlet</a:t>
            </a:r>
          </a:p>
          <a:p>
            <a:pPr lvl="1" eaLnBrk="1" hangingPunct="1"/>
            <a:r>
              <a:rPr lang="en-US" dirty="0"/>
              <a:t>But outside the </a:t>
            </a:r>
            <a:r>
              <a:rPr lang="en-US" dirty="0">
                <a:latin typeface="Courier New" pitchFamily="49" charset="0"/>
              </a:rPr>
              <a:t>doGet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</a:t>
            </a:r>
          </a:p>
          <a:p>
            <a:pPr lvl="1" eaLnBrk="1" hangingPunct="1"/>
            <a:r>
              <a:rPr lang="en-US" dirty="0"/>
              <a:t>May be fields or methods</a:t>
            </a:r>
          </a:p>
          <a:p>
            <a:pPr eaLnBrk="1" hangingPunct="1"/>
            <a:r>
              <a:rPr lang="en-US" dirty="0"/>
              <a:t>In XML form:</a:t>
            </a:r>
            <a:br>
              <a:rPr lang="en-US" dirty="0"/>
            </a:br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Special XML characters such as “, &lt;, &amp;, etc. need to be escaped</a:t>
            </a:r>
          </a:p>
          <a:p>
            <a:pPr lvl="1" eaLnBrk="1" hangingPunct="1"/>
            <a:r>
              <a:rPr lang="en-US" dirty="0"/>
              <a:t>Can get tiresome</a:t>
            </a:r>
          </a:p>
          <a:p>
            <a:pPr eaLnBrk="1" hangingPunct="1"/>
            <a:r>
              <a:rPr lang="en-US" dirty="0"/>
              <a:t>Or as: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lvl="1" eaLnBrk="1" hangingPunct="1"/>
            <a:r>
              <a:rPr lang="en-US" dirty="0"/>
              <a:t>No escaping necessary</a:t>
            </a: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2690035" y="2662782"/>
            <a:ext cx="6781800" cy="5270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latin typeface="Courier New" pitchFamily="49" charset="0"/>
              </a:rPr>
              <a:t>&lt;jsp:declaration&gt;  Date now = new Date();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&lt;/jsp:declaration&gt;</a:t>
            </a:r>
          </a:p>
        </p:txBody>
      </p:sp>
      <p:sp>
        <p:nvSpPr>
          <p:cNvPr id="13320" name="Text Box 5"/>
          <p:cNvSpPr txBox="1">
            <a:spLocks noChangeArrowheads="1"/>
          </p:cNvSpPr>
          <p:nvPr/>
        </p:nvSpPr>
        <p:spPr bwMode="auto">
          <a:xfrm>
            <a:off x="2690035" y="4415383"/>
            <a:ext cx="6781800" cy="3143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latin typeface="Courier New" pitchFamily="49" charset="0"/>
              </a:rPr>
              <a:t>&lt;%!</a:t>
            </a:r>
            <a:r>
              <a:rPr lang="en-US" dirty="0">
                <a:latin typeface="Courier New" pitchFamily="49" charset="0"/>
              </a:rPr>
              <a:t> Date now = new Date(); %&gt;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3" b="23630"/>
          <a:stretch/>
        </p:blipFill>
        <p:spPr bwMode="auto">
          <a:xfrm>
            <a:off x="1623235" y="3272808"/>
            <a:ext cx="509262" cy="499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163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JSP Scriptlets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Code that needs to go into the </a:t>
            </a:r>
            <a:r>
              <a:rPr lang="en-US" dirty="0">
                <a:latin typeface="Courier New" pitchFamily="49" charset="0"/>
              </a:rPr>
              <a:t>doGet()/doPost()</a:t>
            </a:r>
            <a:r>
              <a:rPr lang="en-US" dirty="0"/>
              <a:t> methods</a:t>
            </a:r>
          </a:p>
          <a:p>
            <a:pPr lvl="1" eaLnBrk="1" hangingPunct="1"/>
            <a:r>
              <a:rPr lang="en-US" dirty="0"/>
              <a:t>In order that it appears in JSP page</a:t>
            </a:r>
          </a:p>
          <a:p>
            <a:pPr lvl="1" eaLnBrk="1" hangingPunct="1"/>
            <a:r>
              <a:rPr lang="en-US" dirty="0"/>
              <a:t>Special JSP fields can be used (request, response, out, session)</a:t>
            </a:r>
          </a:p>
          <a:p>
            <a:pPr eaLnBrk="1" hangingPunct="1"/>
            <a:r>
              <a:rPr lang="en-US" dirty="0"/>
              <a:t>In XML form: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Or as: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No escaping necessary</a:t>
            </a:r>
          </a:p>
          <a:p>
            <a:r>
              <a:rPr lang="en-US" dirty="0"/>
              <a:t>Not a good practice since JSPs should not contain code</a:t>
            </a:r>
          </a:p>
          <a:p>
            <a:pPr lvl="1" eaLnBrk="1" hangingPunct="1"/>
            <a:endParaRPr lang="en-US" dirty="0"/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2743200" y="2596118"/>
            <a:ext cx="6781800" cy="739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latin typeface="Courier New" pitchFamily="49" charset="0"/>
              </a:rPr>
              <a:t>&lt;jsp:scriptlet&gt;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  out.println(</a:t>
            </a:r>
            <a:r>
              <a:rPr lang="en-US" dirty="0">
                <a:latin typeface="Courier New" pitchFamily="49" charset="0"/>
              </a:rPr>
              <a:t>"Today is"</a:t>
            </a:r>
            <a:r>
              <a:rPr lang="en-US" b="1" dirty="0">
                <a:latin typeface="Courier New" pitchFamily="49" charset="0"/>
              </a:rPr>
              <a:t> + now);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&lt;/jsp:scriptlet&gt;</a:t>
            </a:r>
          </a:p>
        </p:txBody>
      </p:sp>
      <p:sp>
        <p:nvSpPr>
          <p:cNvPr id="37895" name="Text Box 5"/>
          <p:cNvSpPr txBox="1">
            <a:spLocks noChangeArrowheads="1"/>
          </p:cNvSpPr>
          <p:nvPr/>
        </p:nvSpPr>
        <p:spPr bwMode="auto">
          <a:xfrm>
            <a:off x="2743200" y="3967718"/>
            <a:ext cx="6781800" cy="739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latin typeface="Courier New" pitchFamily="49" charset="0"/>
              </a:rPr>
              <a:t>&lt;%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out.println("Today is" + now);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1990752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JSP Expressions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Short cut exists to print out stuff</a:t>
            </a:r>
          </a:p>
          <a:p>
            <a:pPr eaLnBrk="1" hangingPunct="1"/>
            <a:r>
              <a:rPr lang="en-US" dirty="0"/>
              <a:t>In XML form: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Or: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Best is to use expression language: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lvl="1"/>
            <a:r>
              <a:rPr lang="en-US" dirty="0"/>
              <a:t>Assumes that objects are JavaBeans and invokes appropriate getters</a:t>
            </a:r>
          </a:p>
          <a:p>
            <a:pPr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2667000" y="2128838"/>
            <a:ext cx="6781800" cy="3143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Today is </a:t>
            </a:r>
            <a:r>
              <a:rPr lang="en-US" b="1" dirty="0">
                <a:latin typeface="Courier New" pitchFamily="49" charset="0"/>
              </a:rPr>
              <a:t>&lt;jsp:expression&gt;now</a:t>
            </a:r>
            <a:r>
              <a:rPr lang="en-US" dirty="0">
                <a:latin typeface="Courier New" pitchFamily="49" charset="0"/>
              </a:rPr>
              <a:t>&lt;/jsp:expression&gt;</a:t>
            </a:r>
          </a:p>
        </p:txBody>
      </p:sp>
      <p:sp>
        <p:nvSpPr>
          <p:cNvPr id="38919" name="Text Box 5"/>
          <p:cNvSpPr txBox="1">
            <a:spLocks noChangeArrowheads="1"/>
          </p:cNvSpPr>
          <p:nvPr/>
        </p:nvSpPr>
        <p:spPr bwMode="auto">
          <a:xfrm>
            <a:off x="2667000" y="3043238"/>
            <a:ext cx="6781800" cy="3143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Today is </a:t>
            </a:r>
            <a:r>
              <a:rPr lang="en-US" b="1" dirty="0">
                <a:latin typeface="Courier New" pitchFamily="49" charset="0"/>
              </a:rPr>
              <a:t>&lt;%= now</a:t>
            </a:r>
            <a:r>
              <a:rPr lang="en-US" dirty="0">
                <a:latin typeface="Courier New" pitchFamily="49" charset="0"/>
              </a:rPr>
              <a:t> %&gt;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667000" y="4285889"/>
            <a:ext cx="7500804" cy="95410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dirty="0">
                <a:solidFill>
                  <a:srgbClr val="BF5F3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&lt;%@ </a:t>
            </a:r>
            <a:r>
              <a:rPr lang="it-IT" dirty="0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taglib </a:t>
            </a:r>
            <a:r>
              <a:rPr lang="it-IT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uri</a:t>
            </a:r>
            <a:r>
              <a:rPr lang="it-IT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it-IT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"http://java.sun.com/jsp/jstl/core" </a:t>
            </a:r>
            <a:r>
              <a:rPr lang="it-IT" i="1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prefix</a:t>
            </a:r>
            <a:r>
              <a:rPr lang="it-IT" i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it-IT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"c" </a:t>
            </a:r>
            <a:r>
              <a:rPr lang="it-IT" i="1" dirty="0">
                <a:solidFill>
                  <a:srgbClr val="BF5F3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%&gt;</a:t>
            </a:r>
            <a:endParaRPr lang="en-US" dirty="0">
              <a:latin typeface="Courier New" pitchFamily="49" charset="0"/>
            </a:endParaRPr>
          </a:p>
          <a:p>
            <a:pPr eaLnBrk="1" hangingPunct="1"/>
            <a:endParaRPr lang="en-US" dirty="0">
              <a:solidFill>
                <a:srgbClr val="00808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pPr eaLnBrk="1" hangingPunct="1"/>
            <a:r>
              <a:rPr lang="en-US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c:out</a:t>
            </a:r>
            <a:r>
              <a:rPr lang="en-US" dirty="0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en-US" i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${loan.interestRate}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en-US" i="1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&gt;&lt;/</a:t>
            </a:r>
            <a:r>
              <a:rPr lang="en-US" i="1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c:out</a:t>
            </a:r>
            <a:r>
              <a:rPr lang="en-US" i="1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endParaRPr lang="en-US" i="1" dirty="0">
              <a:solidFill>
                <a:srgbClr val="00808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684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Exercise: Web UI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Build a Web UI that will display today’s high and low temperatures</a:t>
            </a:r>
          </a:p>
          <a:p>
            <a:pPr lvl="1"/>
            <a:r>
              <a:rPr lang="en-US" dirty="0"/>
              <a:t>Use a servlet to compute the high and low temperatures</a:t>
            </a:r>
          </a:p>
          <a:p>
            <a:pPr lvl="2"/>
            <a:r>
              <a:rPr lang="en-US" dirty="0"/>
              <a:t>For the purpose of this exercise, make up the values by using random variables</a:t>
            </a:r>
          </a:p>
          <a:p>
            <a:pPr lvl="1"/>
            <a:r>
              <a:rPr lang="en-US" dirty="0"/>
              <a:t>Use a JSP to display the values in a HTML table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9411043" y="328391"/>
            <a:ext cx="835485" cy="338554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600" b="1" dirty="0">
                <a:solidFill>
                  <a:schemeClr val="tx1"/>
                </a:solidFill>
                <a:latin typeface="+mn-lt"/>
              </a:rPr>
              <a:t>40 min</a:t>
            </a:r>
          </a:p>
        </p:txBody>
      </p:sp>
    </p:spTree>
    <p:extLst>
      <p:ext uri="{BB962C8B-B14F-4D97-AF65-F5344CB8AC3E}">
        <p14:creationId xmlns:p14="http://schemas.microsoft.com/office/powerpoint/2010/main" val="1339395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Limitations of Model 1</a:t>
            </a:r>
          </a:p>
        </p:txBody>
      </p:sp>
      <p:sp>
        <p:nvSpPr>
          <p:cNvPr id="143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Model 1 is the architecture where a single Servlet or JSP contains:</a:t>
            </a:r>
          </a:p>
          <a:p>
            <a:pPr lvl="1" eaLnBrk="1" hangingPunct="1"/>
            <a:r>
              <a:rPr lang="en-US" dirty="0"/>
              <a:t>All the code to execute server-side operations </a:t>
            </a:r>
          </a:p>
          <a:p>
            <a:pPr lvl="1" eaLnBrk="1" hangingPunct="1"/>
            <a:r>
              <a:rPr lang="en-US" dirty="0"/>
              <a:t>All the code to create response for web browser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Model 1 based around Servlets</a:t>
            </a:r>
          </a:p>
          <a:p>
            <a:pPr lvl="1" eaLnBrk="1" hangingPunct="1"/>
            <a:r>
              <a:rPr lang="en-US" dirty="0"/>
              <a:t>Can get very hard to maintain HTML code embedded inside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println()</a:t>
            </a:r>
          </a:p>
          <a:p>
            <a:pPr lvl="1" eaLnBrk="1" hangingPunct="1"/>
            <a:r>
              <a:rPr lang="en-US" dirty="0"/>
              <a:t>Servlets are meant for logic</a:t>
            </a:r>
          </a:p>
          <a:p>
            <a:pPr eaLnBrk="1" hangingPunct="1"/>
            <a:r>
              <a:rPr lang="en-US" dirty="0"/>
              <a:t>Model 1 based around JSPs</a:t>
            </a:r>
          </a:p>
          <a:p>
            <a:pPr lvl="1" eaLnBrk="1" hangingPunct="1"/>
            <a:r>
              <a:rPr lang="en-US" dirty="0"/>
              <a:t>HTML pages with snippets of Java code</a:t>
            </a:r>
          </a:p>
          <a:p>
            <a:pPr lvl="1" eaLnBrk="1" hangingPunct="1"/>
            <a:r>
              <a:rPr lang="en-US" dirty="0"/>
              <a:t>Can get very hard to maintain HTML pages with lots of Java code</a:t>
            </a:r>
          </a:p>
        </p:txBody>
      </p:sp>
      <p:graphicFrame>
        <p:nvGraphicFramePr>
          <p:cNvPr id="14340" name="Object 6"/>
          <p:cNvGraphicFramePr>
            <a:graphicFrameLocks noChangeAspect="1"/>
          </p:cNvGraphicFramePr>
          <p:nvPr/>
        </p:nvGraphicFramePr>
        <p:xfrm>
          <a:off x="3297866" y="2433084"/>
          <a:ext cx="5330825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4" imgW="5330071" imgH="1211567" progId="Visio.Drawing.11">
                  <p:embed/>
                </p:oleObj>
              </mc:Choice>
              <mc:Fallback>
                <p:oleObj name="Visio" r:id="rId4" imgW="5330071" imgH="1211567" progId="Visio.Drawing.11">
                  <p:embed/>
                  <p:pic>
                    <p:nvPicPr>
                      <p:cNvPr id="1434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866" y="2433084"/>
                        <a:ext cx="5330825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3" b="23630"/>
          <a:stretch/>
        </p:blipFill>
        <p:spPr bwMode="auto">
          <a:xfrm>
            <a:off x="1612602" y="3909105"/>
            <a:ext cx="509262" cy="499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3" b="23630"/>
          <a:stretch/>
        </p:blipFill>
        <p:spPr bwMode="auto">
          <a:xfrm>
            <a:off x="1612602" y="5128305"/>
            <a:ext cx="509262" cy="499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293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Role of Servlets and JSPs</a:t>
            </a:r>
          </a:p>
        </p:txBody>
      </p:sp>
      <p:sp>
        <p:nvSpPr>
          <p:cNvPr id="153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Ideally, the purpose of a Servlet is logic</a:t>
            </a:r>
          </a:p>
          <a:p>
            <a:pPr eaLnBrk="1" hangingPunct="1"/>
            <a:r>
              <a:rPr lang="en-US" dirty="0"/>
              <a:t>Creation of HTML should be left to JSPs</a:t>
            </a:r>
          </a:p>
        </p:txBody>
      </p:sp>
      <p:sp>
        <p:nvSpPr>
          <p:cNvPr id="15368" name="Text Box 4"/>
          <p:cNvSpPr txBox="1">
            <a:spLocks noChangeArrowheads="1"/>
          </p:cNvSpPr>
          <p:nvPr/>
        </p:nvSpPr>
        <p:spPr bwMode="auto">
          <a:xfrm>
            <a:off x="1691481" y="2527300"/>
            <a:ext cx="8809038" cy="3079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public class NewTicketServlet extends HttpServlet 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@Override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protected void doGet(HttpServletRequest request, HttpServletResponse response)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              throws ServletException, IOException 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// parse request parameters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	String ticketType = request.getParameter("type");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// do work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	Ticket t = TicketFactory.newTicket(ticketType);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request.getSession().setAttribute("ticket", t);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	// forward to jsp that will render Ticket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</a:t>
            </a:r>
            <a:r>
              <a:rPr lang="en-US" b="1" dirty="0">
                <a:latin typeface="Courier New" pitchFamily="49" charset="0"/>
              </a:rPr>
              <a:t>this.getServletContext().getRequestDispatcher("/confirmticket.jsp")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                                      .forward(request,response);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101" y="121210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101" y="168636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053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Toward a Model 2 Architecture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Previous example hand-coded:</a:t>
            </a:r>
          </a:p>
          <a:p>
            <a:pPr lvl="1" eaLnBrk="1" hangingPunct="1"/>
            <a:r>
              <a:rPr lang="en-US" dirty="0"/>
              <a:t>Mapping URL to specific Servlet in web.xml</a:t>
            </a:r>
          </a:p>
          <a:p>
            <a:pPr lvl="2" eaLnBrk="1" hangingPunct="1"/>
            <a:r>
              <a:rPr lang="en-US" dirty="0"/>
              <a:t>/newticket to NewTicketServlet, for example</a:t>
            </a:r>
          </a:p>
          <a:p>
            <a:pPr lvl="1" eaLnBrk="1" hangingPunct="1"/>
            <a:r>
              <a:rPr lang="en-US" dirty="0"/>
              <a:t>View name in Servlet’s Java code</a:t>
            </a:r>
          </a:p>
          <a:p>
            <a:pPr lvl="2" eaLnBrk="1" hangingPunct="1"/>
            <a:r>
              <a:rPr lang="en-US" dirty="0"/>
              <a:t>/confirmticket.jsp, for example</a:t>
            </a:r>
          </a:p>
          <a:p>
            <a:pPr eaLnBrk="1" hangingPunct="1"/>
            <a:r>
              <a:rPr lang="en-US" dirty="0"/>
              <a:t>Such handcoding doesn’t scale</a:t>
            </a:r>
          </a:p>
          <a:p>
            <a:pPr lvl="1" eaLnBrk="1" hangingPunct="1"/>
            <a:r>
              <a:rPr lang="en-US" dirty="0"/>
              <a:t>Can have hundreds of Servlets and JSPs in a web application</a:t>
            </a:r>
          </a:p>
          <a:p>
            <a:pPr eaLnBrk="1" hangingPunct="1"/>
            <a:r>
              <a:rPr lang="en-US" dirty="0"/>
              <a:t>The Model 2 architecture for web applications scales to large web sites</a:t>
            </a:r>
          </a:p>
          <a:p>
            <a:pPr lvl="1" eaLnBrk="1" hangingPunct="1"/>
            <a:r>
              <a:rPr lang="en-US" dirty="0"/>
              <a:t>Also known as Model-View-Controller (MVC) architecture</a:t>
            </a:r>
          </a:p>
          <a:p>
            <a:pPr lvl="1" eaLnBrk="1" hangingPunct="1"/>
            <a:r>
              <a:rPr lang="en-US" dirty="0"/>
              <a:t>Or FrontController design pattern</a:t>
            </a:r>
          </a:p>
          <a:p>
            <a:pPr eaLnBrk="1" hangingPunct="1"/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362" y="2762697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88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Building Web-Based User Interfaces </a:t>
            </a:r>
            <a:br>
              <a:rPr lang="en-US" dirty="0"/>
            </a:br>
            <a:r>
              <a:rPr lang="en-US" dirty="0"/>
              <a:t>with Servlets and JSPs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/>
              <a:t>Java Web Applications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Servlets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JSPs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Model 2 Architecture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Chapter Summary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838572" y="1626899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53781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Model 2 Architecture</a:t>
            </a:r>
          </a:p>
        </p:txBody>
      </p:sp>
      <p:sp>
        <p:nvSpPr>
          <p:cNvPr id="1741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 flow: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Requests all come to a Dispatcher Servlet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Servlet checks handler mapping and picks Controller to invoke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Controller does necessary work and returns ModelAndView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Dispatcher resolves the right View and hands it the Model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View generates response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3430589" y="3237614"/>
          <a:ext cx="5330825" cy="282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Visio" r:id="rId4" imgW="5330071" imgH="2828120" progId="Visio.Drawing.11">
                  <p:embed/>
                </p:oleObj>
              </mc:Choice>
              <mc:Fallback>
                <p:oleObj name="Visio" r:id="rId4" imgW="5330071" imgH="2828120" progId="Visio.Drawing.11">
                  <p:embed/>
                  <p:pic>
                    <p:nvPicPr>
                      <p:cNvPr id="17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9" y="3237614"/>
                        <a:ext cx="5330825" cy="282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71081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Spring MVC</a:t>
            </a:r>
          </a:p>
        </p:txBody>
      </p:sp>
      <p:sp>
        <p:nvSpPr>
          <p:cNvPr id="18438" name="Rectangle 4"/>
          <p:cNvSpPr>
            <a:spLocks noGrp="1" noChangeArrowheads="1"/>
          </p:cNvSpPr>
          <p:nvPr>
            <p:ph idx="1"/>
          </p:nvPr>
        </p:nvSpPr>
        <p:spPr>
          <a:xfrm>
            <a:off x="2135101" y="1268242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Model 2 frameworks exist to simplify development</a:t>
            </a:r>
          </a:p>
          <a:p>
            <a:pPr marL="800100" lvl="1" indent="-342900"/>
            <a:r>
              <a:rPr lang="en-US" dirty="0"/>
              <a:t>Struts, Velocity, Spring MVC</a:t>
            </a:r>
          </a:p>
          <a:p>
            <a:pPr eaLnBrk="1" hangingPunct="1"/>
            <a:r>
              <a:rPr lang="en-US" dirty="0"/>
              <a:t>For example, Spring provides Dispatcher Servlet</a:t>
            </a:r>
          </a:p>
          <a:p>
            <a:pPr marL="800100" lvl="1" indent="-342900"/>
            <a:r>
              <a:rPr lang="en-US" dirty="0"/>
              <a:t>Handler mapping and view resolver are a matter of configuration</a:t>
            </a:r>
          </a:p>
          <a:p>
            <a:pPr marL="800100" lvl="1" indent="-342900"/>
            <a:r>
              <a:rPr lang="en-US" dirty="0"/>
              <a:t>Application programmer writes only Views and Controllers</a:t>
            </a:r>
          </a:p>
          <a:p>
            <a:pPr marL="1219200" lvl="2" indent="-304800"/>
            <a:r>
              <a:rPr lang="en-US" dirty="0"/>
              <a:t>Controllers are plain Java classes</a:t>
            </a:r>
          </a:p>
          <a:p>
            <a:pPr marL="1219200" lvl="2" indent="-304800"/>
            <a:r>
              <a:rPr lang="en-US" dirty="0"/>
              <a:t>Views are JSPs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2971801" y="3429000"/>
          <a:ext cx="5330825" cy="282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Visio" r:id="rId4" imgW="5330071" imgH="2828120" progId="Visio.Drawing.11">
                  <p:embed/>
                </p:oleObj>
              </mc:Choice>
              <mc:Fallback>
                <p:oleObj name="Visio" r:id="rId4" imgW="5330071" imgH="2828120" progId="Visio.Drawing.11">
                  <p:embed/>
                  <p:pic>
                    <p:nvPicPr>
                      <p:cNvPr id="184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3429000"/>
                        <a:ext cx="5330825" cy="282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AutoShape 5"/>
          <p:cNvSpPr>
            <a:spLocks noChangeArrowheads="1"/>
          </p:cNvSpPr>
          <p:nvPr/>
        </p:nvSpPr>
        <p:spPr bwMode="auto">
          <a:xfrm>
            <a:off x="6400800" y="5486400"/>
            <a:ext cx="1905000" cy="609600"/>
          </a:xfrm>
          <a:prstGeom prst="wedgeRoundRectCallout">
            <a:avLst>
              <a:gd name="adj1" fmla="val -67500"/>
              <a:gd name="adj2" fmla="val -7551"/>
              <a:gd name="adj3" fmla="val 16667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8440" name="AutoShape 6"/>
          <p:cNvSpPr>
            <a:spLocks noChangeArrowheads="1"/>
          </p:cNvSpPr>
          <p:nvPr/>
        </p:nvSpPr>
        <p:spPr bwMode="auto">
          <a:xfrm>
            <a:off x="6400800" y="5486400"/>
            <a:ext cx="1905000" cy="609600"/>
          </a:xfrm>
          <a:prstGeom prst="wedgeRoundRectCallout">
            <a:avLst>
              <a:gd name="adj1" fmla="val 17250"/>
              <a:gd name="adj2" fmla="val -109375"/>
              <a:gd name="adj3" fmla="val 16667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Need to write only Controller and View</a:t>
            </a:r>
          </a:p>
        </p:txBody>
      </p:sp>
    </p:spTree>
    <p:extLst>
      <p:ext uri="{BB962C8B-B14F-4D97-AF65-F5344CB8AC3E}">
        <p14:creationId xmlns:p14="http://schemas.microsoft.com/office/powerpoint/2010/main" val="4055459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Building Web-Based User Interfaces </a:t>
            </a:r>
            <a:br>
              <a:rPr lang="en-US" dirty="0"/>
            </a:br>
            <a:r>
              <a:rPr lang="en-US" dirty="0"/>
              <a:t>with Servlets and JSPs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Java Web Applications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Writing a Servlet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JSPs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Chapter Summary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856878" y="3918803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97962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Sum Up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Web applications are popular because HTTP is a universal protocol</a:t>
            </a:r>
          </a:p>
          <a:p>
            <a:pPr lvl="1"/>
            <a:r>
              <a:rPr lang="en-US" dirty="0"/>
              <a:t>Java makes writing server-based applications easy</a:t>
            </a:r>
          </a:p>
          <a:p>
            <a:pPr lvl="1"/>
            <a:r>
              <a:rPr lang="en-US" dirty="0"/>
              <a:t>Servlet engine embedded inside web server to create dynamic pages</a:t>
            </a:r>
          </a:p>
          <a:p>
            <a:r>
              <a:rPr lang="en-US" dirty="0"/>
              <a:t>To write a Servlet, extend HttpServlet and override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doGet/doPost</a:t>
            </a:r>
          </a:p>
          <a:p>
            <a:pPr lvl="1"/>
            <a:r>
              <a:rPr lang="en-US" dirty="0"/>
              <a:t>Extract parameters from request</a:t>
            </a:r>
          </a:p>
          <a:p>
            <a:pPr lvl="1"/>
            <a:r>
              <a:rPr lang="en-US" dirty="0"/>
              <a:t>Write to the response’s output stream</a:t>
            </a:r>
          </a:p>
          <a:p>
            <a:r>
              <a:rPr lang="en-US" dirty="0"/>
              <a:t>Servlet can be deployed to Servlet engine packaged in a war file</a:t>
            </a:r>
          </a:p>
          <a:p>
            <a:pPr lvl="1"/>
            <a:r>
              <a:rPr lang="en-US" dirty="0"/>
              <a:t>Create web.xml with mapping</a:t>
            </a:r>
          </a:p>
          <a:p>
            <a:pPr lvl="1"/>
            <a:r>
              <a:rPr lang="en-US" dirty="0"/>
              <a:t>Deploy war to servlet engine or application server</a:t>
            </a:r>
          </a:p>
          <a:p>
            <a:r>
              <a:rPr lang="en-US" dirty="0"/>
              <a:t>Ideally, servlets control flow while JSPs generate views</a:t>
            </a:r>
          </a:p>
          <a:p>
            <a:pPr lvl="1"/>
            <a:r>
              <a:rPr lang="en-US" dirty="0"/>
              <a:t>JSP directives, declarations, scriptlets, and expressions map directly into parts of the generated servlet</a:t>
            </a:r>
          </a:p>
          <a:p>
            <a:r>
              <a:rPr lang="en-US" dirty="0"/>
              <a:t>Model 2 frameworks simplify development of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8681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Web Servers Work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When a user tells a browser to go to </a:t>
            </a:r>
            <a:r>
              <a:rPr lang="en-US" dirty="0">
                <a:latin typeface="Courier New" pitchFamily="49" charset="0"/>
              </a:rPr>
              <a:t>http://museum.org:8080/ticket</a:t>
            </a:r>
          </a:p>
          <a:p>
            <a:pPr lvl="1" eaLnBrk="1" hangingPunct="1"/>
            <a:r>
              <a:rPr lang="en-US" dirty="0"/>
              <a:t>The browser first connects to the museum.org web server</a:t>
            </a:r>
          </a:p>
          <a:p>
            <a:pPr lvl="1" eaLnBrk="1" hangingPunct="1"/>
            <a:r>
              <a:rPr lang="en-US" dirty="0"/>
              <a:t>On port 8080 (if omitted, port 80 is used)</a:t>
            </a:r>
          </a:p>
          <a:p>
            <a:pPr lvl="1" eaLnBrk="1" hangingPunct="1"/>
            <a:r>
              <a:rPr lang="en-US" dirty="0"/>
              <a:t>Requests the resource “ticket/index.html”</a:t>
            </a:r>
          </a:p>
          <a:p>
            <a:pPr eaLnBrk="1" hangingPunct="1"/>
            <a:r>
              <a:rPr lang="en-US" dirty="0"/>
              <a:t>The web server returns the entire content of the file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2668588" y="3897314"/>
          <a:ext cx="6399212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6397752" imgH="1360424" progId="Visio.Drawing.11">
                  <p:embed/>
                </p:oleObj>
              </mc:Choice>
              <mc:Fallback>
                <p:oleObj name="Visio" r:id="rId4" imgW="6397752" imgH="1360424" progId="Visio.Drawing.11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3897314"/>
                        <a:ext cx="6399212" cy="136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642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Dynamic Web Content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There is no requirement for the web server to return static content</a:t>
            </a:r>
          </a:p>
          <a:p>
            <a:pPr lvl="1" eaLnBrk="1" hangingPunct="1"/>
            <a:r>
              <a:rPr lang="en-US" dirty="0"/>
              <a:t>The web server could invoke a script or program</a:t>
            </a:r>
          </a:p>
          <a:p>
            <a:pPr lvl="1" eaLnBrk="1" hangingPunct="1"/>
            <a:r>
              <a:rPr lang="en-US" dirty="0"/>
              <a:t>Return the output of the program</a:t>
            </a:r>
          </a:p>
          <a:p>
            <a:pPr lvl="1" eaLnBrk="1" hangingPunct="1"/>
            <a:r>
              <a:rPr lang="en-US" dirty="0"/>
              <a:t>This is how CGI scripts work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2895601" y="3657600"/>
          <a:ext cx="5940425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4" imgW="6073220" imgH="1362672" progId="Visio.Drawing.11">
                  <p:embed/>
                </p:oleObj>
              </mc:Choice>
              <mc:Fallback>
                <p:oleObj name="Visio" r:id="rId4" imgW="6073220" imgH="1362672" progId="Visio.Drawing.11">
                  <p:embed/>
                  <p:pic>
                    <p:nvPicPr>
                      <p:cNvPr id="20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657600"/>
                        <a:ext cx="5940425" cy="13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117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Java Web Applications Work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idx="1"/>
          </p:nvPr>
        </p:nvSpPr>
        <p:spPr>
          <a:xfrm>
            <a:off x="2135101" y="1259189"/>
            <a:ext cx="4093548" cy="45259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Java applications are executed by the Java virtual machine</a:t>
            </a:r>
          </a:p>
          <a:p>
            <a:pPr lvl="1" eaLnBrk="1" hangingPunct="1"/>
            <a:r>
              <a:rPr lang="en-US" dirty="0"/>
              <a:t>The program “java” on the operating system</a:t>
            </a:r>
          </a:p>
          <a:p>
            <a:pPr eaLnBrk="1" hangingPunct="1"/>
            <a:r>
              <a:rPr lang="en-US" dirty="0"/>
              <a:t>Java web applications are also executed by the Java VM</a:t>
            </a:r>
          </a:p>
          <a:p>
            <a:pPr lvl="1" eaLnBrk="1" hangingPunct="1"/>
            <a:r>
              <a:rPr lang="en-US" dirty="0"/>
              <a:t>Can be embedded inside web server</a:t>
            </a:r>
          </a:p>
          <a:p>
            <a:pPr lvl="1" eaLnBrk="1" hangingPunct="1"/>
            <a:r>
              <a:rPr lang="en-US" dirty="0"/>
              <a:t>Tomcat is the reference implementation of a web container for Java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40042" y="1312211"/>
            <a:ext cx="4299358" cy="4506031"/>
            <a:chOff x="4777408" y="1477005"/>
            <a:chExt cx="4299358" cy="4506031"/>
          </a:xfrm>
        </p:grpSpPr>
        <p:grpSp>
          <p:nvGrpSpPr>
            <p:cNvPr id="7" name="Group 6"/>
            <p:cNvGrpSpPr/>
            <p:nvPr/>
          </p:nvGrpSpPr>
          <p:grpSpPr>
            <a:xfrm>
              <a:off x="4777408" y="1477005"/>
              <a:ext cx="4299358" cy="3612994"/>
              <a:chOff x="4777408" y="1477005"/>
              <a:chExt cx="4299358" cy="3606564"/>
            </a:xfrm>
          </p:grpSpPr>
          <p:sp>
            <p:nvSpPr>
              <p:cNvPr id="10" name="Rounded Rectangle 9"/>
              <p:cNvSpPr/>
              <p:nvPr/>
            </p:nvSpPr>
            <p:spPr bwMode="auto">
              <a:xfrm>
                <a:off x="5930153" y="1477005"/>
                <a:ext cx="1869141" cy="340519"/>
              </a:xfrm>
              <a:prstGeom prst="round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Source Code (*.java)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>
                <a:off x="4777408" y="2793859"/>
                <a:ext cx="1869141" cy="340519"/>
              </a:xfrm>
              <a:prstGeom prst="round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Class files (*.class)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 bwMode="auto">
              <a:xfrm>
                <a:off x="7207625" y="2942385"/>
                <a:ext cx="1869141" cy="340519"/>
              </a:xfrm>
              <a:prstGeom prst="round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Java archive (*.war)</a:t>
                </a:r>
              </a:p>
            </p:txBody>
          </p:sp>
          <p:sp>
            <p:nvSpPr>
              <p:cNvPr id="13" name="Down Arrow 12"/>
              <p:cNvSpPr/>
              <p:nvPr/>
            </p:nvSpPr>
            <p:spPr bwMode="auto">
              <a:xfrm>
                <a:off x="5881432" y="1847246"/>
                <a:ext cx="794802" cy="916890"/>
              </a:xfrm>
              <a:prstGeom prst="downArrow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vert"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javac</a:t>
                </a:r>
              </a:p>
            </p:txBody>
          </p:sp>
          <p:sp>
            <p:nvSpPr>
              <p:cNvPr id="14" name="Right Arrow 13"/>
              <p:cNvSpPr/>
              <p:nvPr/>
            </p:nvSpPr>
            <p:spPr bwMode="auto">
              <a:xfrm>
                <a:off x="6676235" y="2806952"/>
                <a:ext cx="531390" cy="611386"/>
              </a:xfrm>
              <a:prstGeom prst="rightArrow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jar</a:t>
                </a:r>
              </a:p>
            </p:txBody>
          </p:sp>
          <p:sp>
            <p:nvSpPr>
              <p:cNvPr id="15" name="Down Arrow 14"/>
              <p:cNvSpPr/>
              <p:nvPr/>
            </p:nvSpPr>
            <p:spPr bwMode="auto">
              <a:xfrm>
                <a:off x="5615738" y="3164100"/>
                <a:ext cx="794802" cy="1430424"/>
              </a:xfrm>
              <a:prstGeom prst="downArrow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vert"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Deployed to</a:t>
                </a:r>
              </a:p>
            </p:txBody>
          </p:sp>
          <p:sp>
            <p:nvSpPr>
              <p:cNvPr id="16" name="Down Arrow 15"/>
              <p:cNvSpPr/>
              <p:nvPr/>
            </p:nvSpPr>
            <p:spPr bwMode="auto">
              <a:xfrm>
                <a:off x="7459872" y="3282904"/>
                <a:ext cx="794802" cy="1362878"/>
              </a:xfrm>
              <a:prstGeom prst="downArrow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vert"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Deployed to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5336535" y="4743050"/>
                <a:ext cx="3210789" cy="340519"/>
              </a:xfrm>
              <a:prstGeom prst="round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Java Virtual Machine</a:t>
                </a:r>
              </a:p>
            </p:txBody>
          </p:sp>
        </p:grpSp>
        <p:sp>
          <p:nvSpPr>
            <p:cNvPr id="8" name="Rounded Rectangle 7"/>
            <p:cNvSpPr/>
            <p:nvPr/>
          </p:nvSpPr>
          <p:spPr bwMode="auto">
            <a:xfrm>
              <a:off x="5136776" y="5179014"/>
              <a:ext cx="3617259" cy="340519"/>
            </a:xfrm>
            <a:prstGeom prst="round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6810978" y="5675259"/>
              <a:ext cx="1130438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US" dirty="0">
                  <a:solidFill>
                    <a:schemeClr val="tx1"/>
                  </a:solidFill>
                  <a:latin typeface="+mn-lt"/>
                </a:rPr>
                <a:t>Web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861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 Servlet?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2135101" y="1250136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A Servlet is a Java class</a:t>
            </a:r>
          </a:p>
          <a:p>
            <a:pPr lvl="1" eaLnBrk="1" hangingPunct="1"/>
            <a:r>
              <a:rPr lang="en-US" dirty="0"/>
              <a:t>Extracts information from HTTP request</a:t>
            </a:r>
          </a:p>
          <a:p>
            <a:pPr lvl="1" eaLnBrk="1" hangingPunct="1"/>
            <a:r>
              <a:rPr lang="en-US" dirty="0"/>
              <a:t>Writes to the response output stream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2590801" y="2286001"/>
          <a:ext cx="6181725" cy="387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4" imgW="6182360" imgH="3869944" progId="Visio.Drawing.11">
                  <p:embed/>
                </p:oleObj>
              </mc:Choice>
              <mc:Fallback>
                <p:oleObj name="Visio" r:id="rId4" imgW="6182360" imgH="3869944" progId="Visio.Drawing.11">
                  <p:embed/>
                  <p:pic>
                    <p:nvPicPr>
                      <p:cNvPr id="40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2286001"/>
                        <a:ext cx="6181725" cy="387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61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Is a Servlet Deployed?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2120771" y="1250136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The Servlet is deployed as a web archive file</a:t>
            </a:r>
          </a:p>
          <a:p>
            <a:pPr lvl="1" eaLnBrk="1" hangingPunct="1"/>
            <a:r>
              <a:rPr lang="en-US" dirty="0"/>
              <a:t>Packaged with all the classes and resources it requires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590801" y="2286001"/>
          <a:ext cx="6181725" cy="387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4" imgW="6182360" imgH="3869944" progId="Visio.Drawing.11">
                  <p:embed/>
                </p:oleObj>
              </mc:Choice>
              <mc:Fallback>
                <p:oleObj name="Visio" r:id="rId4" imgW="6182360" imgH="3869944" progId="Visio.Drawing.11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2286001"/>
                        <a:ext cx="6181725" cy="387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09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view">
      <a:dk1>
        <a:srgbClr val="000000"/>
      </a:dk1>
      <a:lt1>
        <a:srgbClr val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3155</Words>
  <Application>Microsoft Macintosh PowerPoint</Application>
  <PresentationFormat>Widescreen</PresentationFormat>
  <Paragraphs>500</Paragraphs>
  <Slides>43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Avenir Book</vt:lpstr>
      <vt:lpstr>Calibri</vt:lpstr>
      <vt:lpstr>Courier New</vt:lpstr>
      <vt:lpstr>Lato</vt:lpstr>
      <vt:lpstr>Open Sans</vt:lpstr>
      <vt:lpstr>Tahoma</vt:lpstr>
      <vt:lpstr>Wingdings</vt:lpstr>
      <vt:lpstr>Office Theme</vt:lpstr>
      <vt:lpstr>Visio</vt:lpstr>
      <vt:lpstr>Welcome!  Advanced Java</vt:lpstr>
      <vt:lpstr>Chapter 9:  Building Web-Based User Interfaces with Servlets and JSPs</vt:lpstr>
      <vt:lpstr>Chapter Concepts</vt:lpstr>
      <vt:lpstr>Building Web-Based User Interfaces  with Servlets and JSPs</vt:lpstr>
      <vt:lpstr>How Web Servers Work</vt:lpstr>
      <vt:lpstr>Dynamic Web Content</vt:lpstr>
      <vt:lpstr>How Java Web Applications Work</vt:lpstr>
      <vt:lpstr>What Is a Servlet?</vt:lpstr>
      <vt:lpstr>How Is a Servlet Deployed?</vt:lpstr>
      <vt:lpstr>Java Server Pages</vt:lpstr>
      <vt:lpstr>Why HTTP?</vt:lpstr>
      <vt:lpstr>HTTP Is Stateless</vt:lpstr>
      <vt:lpstr>Servlets Are Threaded</vt:lpstr>
      <vt:lpstr>HTTP GET and PUT</vt:lpstr>
      <vt:lpstr>Parameters to HTTP Requests</vt:lpstr>
      <vt:lpstr>Building Web-Based User Interfaces  with Servlets and JSPs</vt:lpstr>
      <vt:lpstr>Writing a Servlet</vt:lpstr>
      <vt:lpstr>Example Servlet</vt:lpstr>
      <vt:lpstr>Accessing Servlet</vt:lpstr>
      <vt:lpstr>web.xml</vt:lpstr>
      <vt:lpstr>Creating Web Archive</vt:lpstr>
      <vt:lpstr>Deploying Web Application</vt:lpstr>
      <vt:lpstr>Exercise: Creating Servlet (1/6)</vt:lpstr>
      <vt:lpstr>Exercise: Creating Servlet (2/6)</vt:lpstr>
      <vt:lpstr>Exercise: Creating Servlet (3/6)</vt:lpstr>
      <vt:lpstr>Exercise: Creating Servlet (4/6)</vt:lpstr>
      <vt:lpstr>Exercise: Creating Servlet (5/6)</vt:lpstr>
      <vt:lpstr>Exercise: Creating Servlet (6/6)</vt:lpstr>
      <vt:lpstr>Building Web-Based User Interfaces  with Servlets and JSPs</vt:lpstr>
      <vt:lpstr>Role of Servlets and JSPs</vt:lpstr>
      <vt:lpstr>An Example JSP</vt:lpstr>
      <vt:lpstr>JSP Directives</vt:lpstr>
      <vt:lpstr>JSP Declarations</vt:lpstr>
      <vt:lpstr>JSP Scriptlets</vt:lpstr>
      <vt:lpstr>JSP Expressions</vt:lpstr>
      <vt:lpstr>Exercise: Web UI</vt:lpstr>
      <vt:lpstr>Limitations of Model 1</vt:lpstr>
      <vt:lpstr>Role of Servlets and JSPs</vt:lpstr>
      <vt:lpstr>Toward a Model 2 Architecture</vt:lpstr>
      <vt:lpstr>Model 2 Architecture</vt:lpstr>
      <vt:lpstr>Spring MVC</vt:lpstr>
      <vt:lpstr>Building Web-Based User Interfaces  with Servlets and JSPs</vt:lpstr>
      <vt:lpstr>To Sum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Muse</dc:creator>
  <cp:lastModifiedBy>Rohan Rajore</cp:lastModifiedBy>
  <cp:revision>161</cp:revision>
  <dcterms:created xsi:type="dcterms:W3CDTF">2015-01-25T15:51:40Z</dcterms:created>
  <dcterms:modified xsi:type="dcterms:W3CDTF">2021-08-28T00:03:26Z</dcterms:modified>
</cp:coreProperties>
</file>