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9"/>
  </p:notesMasterIdLst>
  <p:sldIdLst>
    <p:sldId id="260" r:id="rId2"/>
    <p:sldId id="477" r:id="rId3"/>
    <p:sldId id="257" r:id="rId4"/>
    <p:sldId id="276" r:id="rId5"/>
    <p:sldId id="256" r:id="rId6"/>
    <p:sldId id="258" r:id="rId7"/>
    <p:sldId id="259" r:id="rId8"/>
    <p:sldId id="478" r:id="rId9"/>
    <p:sldId id="261" r:id="rId10"/>
    <p:sldId id="262" r:id="rId11"/>
    <p:sldId id="268" r:id="rId12"/>
    <p:sldId id="278" r:id="rId13"/>
    <p:sldId id="263" r:id="rId14"/>
    <p:sldId id="264" r:id="rId15"/>
    <p:sldId id="265" r:id="rId16"/>
    <p:sldId id="266" r:id="rId17"/>
    <p:sldId id="267" r:id="rId18"/>
    <p:sldId id="269" r:id="rId19"/>
    <p:sldId id="272" r:id="rId20"/>
    <p:sldId id="273" r:id="rId21"/>
    <p:sldId id="274" r:id="rId22"/>
    <p:sldId id="275" r:id="rId23"/>
    <p:sldId id="279" r:id="rId24"/>
    <p:sldId id="277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303" r:id="rId37"/>
    <p:sldId id="490" r:id="rId38"/>
    <p:sldId id="491" r:id="rId39"/>
    <p:sldId id="492" r:id="rId40"/>
    <p:sldId id="270" r:id="rId41"/>
    <p:sldId id="271" r:id="rId42"/>
    <p:sldId id="304" r:id="rId43"/>
    <p:sldId id="305" r:id="rId44"/>
    <p:sldId id="493" r:id="rId45"/>
    <p:sldId id="494" r:id="rId46"/>
    <p:sldId id="495" r:id="rId47"/>
    <p:sldId id="496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125" d="100"/>
          <a:sy n="125" d="100"/>
        </p:scale>
        <p:origin x="848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04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7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8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38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15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7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9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0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1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01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57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0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2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7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48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6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50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lines that match a given string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9984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56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8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30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06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1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3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0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89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13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5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solution is to use ${user.home}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1600671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4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6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5575"/>
            <a:ext cx="8106541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406901"/>
            <a:ext cx="10810148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3"/>
            <a:ext cx="10792048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5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97" y="1264024"/>
            <a:ext cx="10689265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0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56603" y="1586193"/>
            <a:ext cx="7656855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4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696" y="12888"/>
            <a:ext cx="1954305" cy="122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1234" y="214127"/>
            <a:ext cx="9336617" cy="6270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9722" y="1242208"/>
            <a:ext cx="10555029" cy="4957423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//Users/rohanrajore/Library/Containers/com.microsoft.Outlook/Data/Library/Caches/Signatures/signature_1874630819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gi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File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300" y="1290829"/>
            <a:ext cx="8890000" cy="480131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00" dirty="0"/>
              <a:t>String directoryName = "c:/directory/subDirectory/";</a:t>
            </a:r>
          </a:p>
          <a:p>
            <a:pPr>
              <a:defRPr/>
            </a:pPr>
            <a:r>
              <a:rPr lang="en-GB" sz="1800" dirty="0"/>
              <a:t>String fileName = "order_history.txt";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File orderHistory = new File(directoryName + fileName);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System.out.printf("Name: %s%n", orderHistory.getName());</a:t>
            </a:r>
          </a:p>
          <a:p>
            <a:pPr>
              <a:defRPr/>
            </a:pPr>
            <a:r>
              <a:rPr lang="en-GB" sz="1800" dirty="0"/>
              <a:t>System.out.printf("Location: %s%n", </a:t>
            </a:r>
          </a:p>
          <a:p>
            <a:pPr>
              <a:defRPr/>
            </a:pPr>
            <a:r>
              <a:rPr lang="en-GB" sz="1800" dirty="0"/>
              <a:t>				orderHistory.getAbsolutePath());</a:t>
            </a:r>
          </a:p>
          <a:p>
            <a:pPr>
              <a:defRPr/>
            </a:pPr>
            <a:r>
              <a:rPr lang="en-GB" sz="1800" dirty="0"/>
              <a:t>System.out.printf("Directory: %b%n", </a:t>
            </a:r>
          </a:p>
          <a:p>
            <a:pPr>
              <a:defRPr/>
            </a:pPr>
            <a:r>
              <a:rPr lang="en-GB" sz="1800" dirty="0"/>
              <a:t>				orderHistory.isDirectory());</a:t>
            </a:r>
          </a:p>
          <a:p>
            <a:pPr>
              <a:defRPr/>
            </a:pPr>
            <a:r>
              <a:rPr lang="en-GB" sz="1800" dirty="0"/>
              <a:t>System.out.printf("Readable: %b%n", orderHistory.canRead());</a:t>
            </a:r>
          </a:p>
          <a:p>
            <a:pPr>
              <a:defRPr/>
            </a:pPr>
            <a:r>
              <a:rPr lang="en-GB" sz="1800" dirty="0"/>
              <a:t>System.out.printf("Writeable: %b%n", orderHistory.canWrite());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9529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takes a directory from the command line and</a:t>
            </a:r>
          </a:p>
          <a:p>
            <a:pPr lvl="1"/>
            <a:r>
              <a:rPr lang="en-US" dirty="0"/>
              <a:t>Prints the name of all the files in the directory</a:t>
            </a:r>
          </a:p>
          <a:p>
            <a:pPr lvl="1"/>
            <a:r>
              <a:rPr lang="en-US" dirty="0"/>
              <a:t>The file size</a:t>
            </a:r>
          </a:p>
          <a:p>
            <a:pPr lvl="1"/>
            <a:r>
              <a:rPr lang="en-US" dirty="0"/>
              <a:t>If it</a:t>
            </a:r>
            <a:r>
              <a:rPr lang="fr-FR" dirty="0"/>
              <a:t>’</a:t>
            </a:r>
            <a:r>
              <a:rPr lang="en-US" dirty="0"/>
              <a:t>s a directory marks it as a directory</a:t>
            </a:r>
          </a:p>
          <a:p>
            <a:r>
              <a:rPr lang="en-US" b="1" dirty="0"/>
              <a:t>Challenge</a:t>
            </a:r>
          </a:p>
          <a:p>
            <a:pPr lvl="1"/>
            <a:r>
              <a:rPr lang="en-US" dirty="0"/>
              <a:t>Print the last modified date</a:t>
            </a:r>
          </a:p>
          <a:p>
            <a:pPr lvl="1"/>
            <a:r>
              <a:rPr lang="en-US" dirty="0"/>
              <a:t>Print permissions in the form rwx </a:t>
            </a:r>
          </a:p>
          <a:p>
            <a:pPr lvl="2"/>
            <a:r>
              <a:rPr lang="en-US" dirty="0"/>
              <a:t>So for example if a file is readable and executable but not writable 	The output would be r–x for that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4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12757" y="1586193"/>
            <a:ext cx="5742641" cy="4101913"/>
          </a:xfrm>
        </p:spPr>
        <p:txBody>
          <a:bodyPr/>
          <a:lstStyle/>
          <a:p>
            <a:r>
              <a:rPr lang="en-US" b="0" dirty="0"/>
              <a:t>File Handling with the </a:t>
            </a:r>
            <a:r>
              <a:rPr lang="en-US" b="0" dirty="0">
                <a:latin typeface="Courier New"/>
                <a:cs typeface="Courier New"/>
              </a:rPr>
              <a:t>File</a:t>
            </a:r>
            <a:r>
              <a:rPr lang="en-US" b="0" dirty="0"/>
              <a:t> Class</a:t>
            </a:r>
          </a:p>
          <a:p>
            <a:pPr lvl="1"/>
            <a:r>
              <a:rPr lang="en-US" b="1" dirty="0"/>
              <a:t>Reading and Writing Text Files</a:t>
            </a:r>
          </a:p>
          <a:p>
            <a:pPr lvl="1"/>
            <a:r>
              <a:rPr 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50840" y="231830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38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provides classes for reading and writing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Binary data</a:t>
            </a:r>
          </a:p>
          <a:p>
            <a:r>
              <a:rPr lang="en-US" dirty="0"/>
              <a:t>For reading and writing text a hierarchy of classes is provided</a:t>
            </a:r>
          </a:p>
          <a:p>
            <a:pPr lvl="1"/>
            <a:r>
              <a:rPr lang="en-US" dirty="0"/>
              <a:t>For reading text the parent class is </a:t>
            </a:r>
            <a:r>
              <a:rPr lang="en-US" dirty="0">
                <a:latin typeface="Courier New"/>
                <a:cs typeface="Courier New"/>
              </a:rPr>
              <a:t>Reader</a:t>
            </a:r>
          </a:p>
          <a:p>
            <a:pPr lvl="1"/>
            <a:r>
              <a:rPr lang="en-US" dirty="0"/>
              <a:t>For writing text the parent class is </a:t>
            </a:r>
            <a:r>
              <a:rPr lang="en-US" dirty="0">
                <a:latin typeface="Courier New"/>
                <a:cs typeface="Courier New"/>
              </a:rPr>
              <a:t>Writer</a:t>
            </a:r>
          </a:p>
          <a:p>
            <a:r>
              <a:rPr lang="en-US" dirty="0"/>
              <a:t>For reading and writing binary data a hierarchy of classes is provided</a:t>
            </a:r>
          </a:p>
          <a:p>
            <a:pPr lvl="1"/>
            <a:r>
              <a:rPr lang="en-US" dirty="0"/>
              <a:t>For reading binary data the parent class is </a:t>
            </a:r>
            <a:r>
              <a:rPr lang="en-US" dirty="0">
                <a:latin typeface="Courier New"/>
                <a:cs typeface="Courier New"/>
              </a:rPr>
              <a:t>InputStream</a:t>
            </a:r>
          </a:p>
          <a:p>
            <a:pPr lvl="1"/>
            <a:r>
              <a:rPr lang="en-US" dirty="0"/>
              <a:t>For writing binary data the parent class is </a:t>
            </a:r>
            <a:r>
              <a:rPr lang="en-US" dirty="0">
                <a:latin typeface="Courier New"/>
                <a:cs typeface="Courier New"/>
              </a:rPr>
              <a:t>OutputStream</a:t>
            </a:r>
          </a:p>
          <a:p>
            <a:r>
              <a:rPr lang="en-US" dirty="0">
                <a:cs typeface="Lucida Console"/>
              </a:rPr>
              <a:t>We will cover working with text files in this course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4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aims to make the way you read and write from I/O devices consistent</a:t>
            </a:r>
          </a:p>
          <a:p>
            <a:r>
              <a:rPr lang="en-US" dirty="0"/>
              <a:t>Whatever the physical output device you write to it in the same way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Network, etc.</a:t>
            </a:r>
          </a:p>
          <a:p>
            <a:r>
              <a:rPr lang="en-US" dirty="0"/>
              <a:t>Whatever the physical input device you read from it in the same way</a:t>
            </a:r>
          </a:p>
          <a:p>
            <a:pPr lvl="1"/>
            <a:r>
              <a:rPr lang="en-US" dirty="0"/>
              <a:t>Keyboard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Network,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Writer</a:t>
            </a:r>
            <a:r>
              <a:rPr lang="en-US" dirty="0"/>
              <a:t> subclasses are used for writing text to output devices</a:t>
            </a:r>
          </a:p>
          <a:p>
            <a:r>
              <a:rPr lang="en-US" dirty="0"/>
              <a:t>Some example classes are shown here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5397500" y="5367370"/>
            <a:ext cx="1892300" cy="584776"/>
          </a:xfrm>
          <a:prstGeom prst="wedgeRectCallout">
            <a:avLst>
              <a:gd name="adj1" fmla="val 82627"/>
              <a:gd name="adj2" fmla="val -11599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Writes characters to a file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394076" y="2184400"/>
            <a:ext cx="6537323" cy="2979738"/>
            <a:chOff x="561975" y="1803400"/>
            <a:chExt cx="6537323" cy="2979738"/>
          </a:xfrm>
        </p:grpSpPr>
        <p:cxnSp>
          <p:nvCxnSpPr>
            <p:cNvPr id="5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2374902" y="2578101"/>
              <a:ext cx="38100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Isosceles Triangle 44"/>
            <p:cNvSpPr>
              <a:spLocks noChangeArrowheads="1"/>
            </p:cNvSpPr>
            <p:nvPr/>
          </p:nvSpPr>
          <p:spPr bwMode="auto">
            <a:xfrm>
              <a:off x="2478088" y="2362200"/>
              <a:ext cx="203200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cxnSp>
          <p:nvCxnSpPr>
            <p:cNvPr id="7" name="Elbow Connector 47"/>
            <p:cNvCxnSpPr>
              <a:cxnSpLocks noChangeShapeType="1"/>
            </p:cNvCxnSpPr>
            <p:nvPr/>
          </p:nvCxnSpPr>
          <p:spPr bwMode="auto">
            <a:xfrm flipV="1">
              <a:off x="1587500" y="3106738"/>
              <a:ext cx="2068513" cy="369887"/>
            </a:xfrm>
            <a:prstGeom prst="bentConnector4">
              <a:avLst>
                <a:gd name="adj1" fmla="val -5134"/>
                <a:gd name="adj2" fmla="val 18763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48"/>
            <p:cNvSpPr txBox="1">
              <a:spLocks noChangeArrowheads="1"/>
            </p:cNvSpPr>
            <p:nvPr/>
          </p:nvSpPr>
          <p:spPr bwMode="auto">
            <a:xfrm flipH="1">
              <a:off x="1563688" y="1803400"/>
              <a:ext cx="19796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Writer</a:t>
              </a:r>
            </a:p>
          </p:txBody>
        </p:sp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 flipH="1">
              <a:off x="561975" y="3106738"/>
              <a:ext cx="1776413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PrintWriter</a:t>
              </a: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 flipH="1">
              <a:off x="2779713" y="3106738"/>
              <a:ext cx="17764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BufferedWriter</a:t>
              </a:r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 flipH="1">
              <a:off x="4902199" y="3094038"/>
              <a:ext cx="2197099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OutputStreamWriter</a:t>
              </a:r>
            </a:p>
          </p:txBody>
        </p:sp>
        <p:cxnSp>
          <p:nvCxnSpPr>
            <p:cNvPr id="21" name="Elbow Connector 47"/>
            <p:cNvCxnSpPr>
              <a:cxnSpLocks noChangeShapeType="1"/>
            </p:cNvCxnSpPr>
            <p:nvPr/>
          </p:nvCxnSpPr>
          <p:spPr bwMode="auto">
            <a:xfrm>
              <a:off x="3667921" y="2789239"/>
              <a:ext cx="2301079" cy="334961"/>
            </a:xfrm>
            <a:prstGeom prst="bentConnector3">
              <a:avLst>
                <a:gd name="adj1" fmla="val 10077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Isosceles Triangle 44"/>
            <p:cNvSpPr>
              <a:spLocks noChangeArrowheads="1"/>
            </p:cNvSpPr>
            <p:nvPr/>
          </p:nvSpPr>
          <p:spPr bwMode="auto">
            <a:xfrm>
              <a:off x="5907088" y="3644900"/>
              <a:ext cx="203200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8" name="TextBox 46"/>
            <p:cNvSpPr txBox="1">
              <a:spLocks noChangeArrowheads="1"/>
            </p:cNvSpPr>
            <p:nvPr/>
          </p:nvSpPr>
          <p:spPr bwMode="auto">
            <a:xfrm flipH="1">
              <a:off x="5129213" y="4237038"/>
              <a:ext cx="17764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FileWriter</a:t>
              </a:r>
            </a:p>
          </p:txBody>
        </p:sp>
        <p:cxnSp>
          <p:nvCxnSpPr>
            <p:cNvPr id="29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5816603" y="4038601"/>
              <a:ext cx="38100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ular Callout 30"/>
          <p:cNvSpPr>
            <a:spLocks noChangeArrowheads="1"/>
          </p:cNvSpPr>
          <p:nvPr/>
        </p:nvSpPr>
        <p:spPr bwMode="auto">
          <a:xfrm>
            <a:off x="1981200" y="4478370"/>
            <a:ext cx="1892300" cy="584776"/>
          </a:xfrm>
          <a:prstGeom prst="wedgeRectCallout">
            <a:avLst>
              <a:gd name="adj1" fmla="val 82627"/>
              <a:gd name="adj2" fmla="val -11599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Provides formatted print methods</a:t>
            </a:r>
          </a:p>
        </p:txBody>
      </p:sp>
      <p:sp>
        <p:nvSpPr>
          <p:cNvPr id="32" name="Rectangular Callout 31"/>
          <p:cNvSpPr>
            <a:spLocks noChangeArrowheads="1"/>
          </p:cNvSpPr>
          <p:nvPr/>
        </p:nvSpPr>
        <p:spPr bwMode="auto">
          <a:xfrm>
            <a:off x="4394200" y="4503770"/>
            <a:ext cx="1892300" cy="584776"/>
          </a:xfrm>
          <a:prstGeom prst="wedgeRectCallout">
            <a:avLst>
              <a:gd name="adj1" fmla="val 65848"/>
              <a:gd name="adj2" fmla="val -12468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Buffers output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190320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Class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the classes in </a:t>
            </a:r>
            <a:r>
              <a:rPr lang="en-US" dirty="0">
                <a:latin typeface="Courier New"/>
                <a:cs typeface="Courier New"/>
              </a:rPr>
              <a:t>java.io</a:t>
            </a:r>
            <a:r>
              <a:rPr lang="en-US" dirty="0"/>
              <a:t> typically requires chaining classes</a:t>
            </a:r>
          </a:p>
          <a:p>
            <a:r>
              <a:rPr lang="en-US" dirty="0"/>
              <a:t>To obtain the desired functionality you have to chain the classes together</a:t>
            </a:r>
          </a:p>
          <a:p>
            <a:pPr lvl="1"/>
            <a:r>
              <a:rPr lang="en-US" dirty="0"/>
              <a:t>Each class adds more functionality to another</a:t>
            </a:r>
          </a:p>
          <a:p>
            <a:r>
              <a:rPr lang="en-US" dirty="0"/>
              <a:t>For example a </a:t>
            </a:r>
            <a:r>
              <a:rPr lang="en-US" dirty="0">
                <a:latin typeface="Courier New"/>
                <a:cs typeface="Courier New"/>
              </a:rPr>
              <a:t>FileWriter</a:t>
            </a:r>
            <a:r>
              <a:rPr lang="en-US" dirty="0"/>
              <a:t> can write individual characters to a file</a:t>
            </a:r>
          </a:p>
          <a:p>
            <a:pPr lvl="1"/>
            <a:r>
              <a:rPr lang="en-US" dirty="0"/>
              <a:t>To write a string to a file we use a </a:t>
            </a:r>
            <a:r>
              <a:rPr lang="en-US" dirty="0">
                <a:latin typeface="Courier New"/>
                <a:cs typeface="Courier New"/>
              </a:rPr>
              <a:t>PrintWriter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PrintWriter</a:t>
            </a:r>
            <a:r>
              <a:rPr lang="en-US" dirty="0"/>
              <a:t> will use a </a:t>
            </a:r>
            <a:r>
              <a:rPr lang="en-US" dirty="0">
                <a:latin typeface="Courier New"/>
                <a:cs typeface="Courier New"/>
              </a:rPr>
              <a:t>FileWriter</a:t>
            </a:r>
            <a:r>
              <a:rPr lang="en-US" dirty="0"/>
              <a:t> to do the actual writing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to a line of text to a file you create: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FileWriter</a:t>
            </a:r>
            <a:r>
              <a:rPr lang="en-US" dirty="0"/>
              <a:t> – writes characters to the file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PrintWriter</a:t>
            </a:r>
            <a:r>
              <a:rPr lang="en-US" dirty="0"/>
              <a:t> – writes String’s to a </a:t>
            </a:r>
            <a:r>
              <a:rPr lang="en-US" dirty="0">
                <a:latin typeface="Courier New"/>
                <a:cs typeface="Courier New"/>
              </a:rPr>
              <a:t>Writer</a:t>
            </a:r>
            <a:r>
              <a:rPr lang="en-US" dirty="0"/>
              <a:t>, in our case a </a:t>
            </a:r>
            <a:r>
              <a:rPr lang="en-US" dirty="0">
                <a:latin typeface="Courier New"/>
                <a:cs typeface="Courier New"/>
              </a:rPr>
              <a:t>FileWriter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marL="2286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PrintWriter</a:t>
            </a:r>
            <a:r>
              <a:rPr lang="en-US" dirty="0">
                <a:latin typeface="+mn-lt"/>
                <a:cs typeface="Courier New"/>
              </a:rPr>
              <a:t> constructor requires a </a:t>
            </a:r>
            <a:r>
              <a:rPr lang="en-US" dirty="0">
                <a:latin typeface="Courier New"/>
                <a:cs typeface="Courier New"/>
              </a:rPr>
              <a:t>Writer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Pass a </a:t>
            </a:r>
            <a:r>
              <a:rPr lang="en-US" dirty="0">
                <a:latin typeface="Courier New"/>
                <a:cs typeface="Courier New"/>
              </a:rPr>
              <a:t>FileWriter</a:t>
            </a:r>
            <a:r>
              <a:rPr lang="en-US" dirty="0">
                <a:latin typeface="+mn-lt"/>
                <a:cs typeface="Courier New"/>
              </a:rPr>
              <a:t> to write to a file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8185622" y="2820139"/>
            <a:ext cx="893762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output file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638800" y="2820139"/>
            <a:ext cx="1569886" cy="92333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FileWriter</a:t>
            </a:r>
          </a:p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971800" y="2820139"/>
            <a:ext cx="1708408" cy="92333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PrintWriter</a:t>
            </a:r>
          </a:p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 bwMode="auto">
          <a:xfrm>
            <a:off x="4680208" y="3281804"/>
            <a:ext cx="958592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220208" y="3281804"/>
            <a:ext cx="958592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1981200" y="4126661"/>
            <a:ext cx="1892300" cy="830997"/>
          </a:xfrm>
          <a:prstGeom prst="wedgeRectCallout">
            <a:avLst>
              <a:gd name="adj1" fmla="val 43030"/>
              <a:gd name="adj2" fmla="val -13433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Provides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println()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methods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4838700" y="3983072"/>
            <a:ext cx="1892300" cy="584775"/>
          </a:xfrm>
          <a:prstGeom prst="wedgeRectCallout">
            <a:avLst>
              <a:gd name="adj1" fmla="val 43030"/>
              <a:gd name="adj2" fmla="val -13433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Writes characters to file</a:t>
            </a:r>
          </a:p>
        </p:txBody>
      </p:sp>
    </p:spTree>
    <p:extLst>
      <p:ext uri="{BB962C8B-B14F-4D97-AF65-F5344CB8AC3E}">
        <p14:creationId xmlns:p14="http://schemas.microsoft.com/office/powerpoint/2010/main" val="16783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700" y="1333501"/>
            <a:ext cx="8890000" cy="369331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00" dirty="0"/>
              <a:t>public class OrderHistoryArchiver{</a:t>
            </a:r>
          </a:p>
          <a:p>
            <a:pPr>
              <a:defRPr/>
            </a:pPr>
            <a:r>
              <a:rPr lang="en-GB" sz="1800" dirty="0"/>
              <a:t>  public void storeOrders(Orders orders[]){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    try(PrintWriter writer = new PrintWriter(</a:t>
            </a:r>
          </a:p>
          <a:p>
            <a:pPr>
              <a:defRPr/>
            </a:pPr>
            <a:r>
              <a:rPr lang="en-GB" sz="1800" dirty="0"/>
              <a:t>			new FileWriter("order_history.txt",true))){</a:t>
            </a:r>
          </a:p>
          <a:p>
            <a:pPr>
              <a:defRPr/>
            </a:pPr>
            <a:r>
              <a:rPr lang="en-GB" sz="1800" dirty="0"/>
              <a:t>     for(Order order: orders){</a:t>
            </a:r>
          </a:p>
          <a:p>
            <a:pPr>
              <a:defRPr/>
            </a:pPr>
            <a:r>
              <a:rPr lang="en-GB" sz="1800" dirty="0"/>
              <a:t>       writer.println(order);</a:t>
            </a:r>
          </a:p>
          <a:p>
            <a:pPr>
              <a:defRPr/>
            </a:pPr>
            <a:r>
              <a:rPr lang="en-GB" sz="1800" dirty="0"/>
              <a:t>     }</a:t>
            </a:r>
          </a:p>
          <a:p>
            <a:pPr>
              <a:defRPr/>
            </a:pPr>
            <a:r>
              <a:rPr lang="en-GB" sz="1800" dirty="0"/>
              <a:t>    }catch(IOException e){</a:t>
            </a:r>
          </a:p>
          <a:p>
            <a:pPr>
              <a:defRPr/>
            </a:pPr>
            <a:r>
              <a:rPr lang="en-GB" sz="1800" dirty="0"/>
              <a:t>	e.printStackTrace();</a:t>
            </a:r>
          </a:p>
          <a:p>
            <a:pPr>
              <a:defRPr/>
            </a:pPr>
            <a:r>
              <a:rPr lang="en-GB" sz="1800" dirty="0"/>
              <a:t>    }</a:t>
            </a:r>
          </a:p>
          <a:p>
            <a:pPr>
              <a:defRPr/>
            </a:pPr>
            <a:r>
              <a:rPr lang="en-GB" sz="1800" dirty="0"/>
              <a:t>  }</a:t>
            </a:r>
          </a:p>
          <a:p>
            <a:pPr>
              <a:defRPr/>
            </a:pPr>
            <a:r>
              <a:rPr lang="en-GB" sz="18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844048" y="3475353"/>
            <a:ext cx="2350753" cy="338554"/>
          </a:xfrm>
          <a:prstGeom prst="wedgeRectCallout">
            <a:avLst>
              <a:gd name="adj1" fmla="val -92232"/>
              <a:gd name="adj2" fmla="val -12761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Write order to file</a:t>
            </a:r>
            <a:endParaRPr lang="en-US" sz="1600" dirty="0">
              <a:solidFill>
                <a:schemeClr val="tx1"/>
              </a:solidFill>
              <a:latin typeface="+mn-lt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3491248" y="4504053"/>
            <a:ext cx="2350753" cy="338554"/>
          </a:xfrm>
          <a:prstGeom prst="wedgeRectCallout">
            <a:avLst>
              <a:gd name="adj1" fmla="val -92232"/>
              <a:gd name="adj2" fmla="val -12761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File will be closed here</a:t>
            </a:r>
            <a:endParaRPr lang="en-US" sz="1600" dirty="0">
              <a:solidFill>
                <a:schemeClr val="tx1"/>
              </a:solidFill>
              <a:latin typeface="+mn-lt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019424" y="1193513"/>
            <a:ext cx="2350753" cy="584775"/>
          </a:xfrm>
          <a:prstGeom prst="wedgeRectCallout">
            <a:avLst>
              <a:gd name="adj1" fmla="val 15451"/>
              <a:gd name="adj2" fmla="val 154159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Append to existing contents</a:t>
            </a:r>
            <a:endParaRPr lang="en-US" sz="1600" dirty="0">
              <a:solidFill>
                <a:schemeClr val="tx1"/>
              </a:solidFill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928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Reader</a:t>
            </a:r>
            <a:r>
              <a:rPr lang="en-US" dirty="0"/>
              <a:t> subclasses are used for reading text to input devices</a:t>
            </a:r>
          </a:p>
          <a:p>
            <a:r>
              <a:rPr lang="en-US" dirty="0"/>
              <a:t>Some example classes are shown here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5397500" y="5367370"/>
            <a:ext cx="1892300" cy="584776"/>
          </a:xfrm>
          <a:prstGeom prst="wedgeRectCallout">
            <a:avLst>
              <a:gd name="adj1" fmla="val 82627"/>
              <a:gd name="adj2" fmla="val -11599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Reads characters from a file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394076" y="2184400"/>
            <a:ext cx="6537323" cy="2979738"/>
            <a:chOff x="561975" y="1803400"/>
            <a:chExt cx="6537323" cy="2979738"/>
          </a:xfrm>
        </p:grpSpPr>
        <p:cxnSp>
          <p:nvCxnSpPr>
            <p:cNvPr id="5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2374902" y="2578101"/>
              <a:ext cx="38100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Isosceles Triangle 44"/>
            <p:cNvSpPr>
              <a:spLocks noChangeArrowheads="1"/>
            </p:cNvSpPr>
            <p:nvPr/>
          </p:nvSpPr>
          <p:spPr bwMode="auto">
            <a:xfrm>
              <a:off x="2478088" y="2362200"/>
              <a:ext cx="203200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cxnSp>
          <p:nvCxnSpPr>
            <p:cNvPr id="7" name="Elbow Connector 47"/>
            <p:cNvCxnSpPr>
              <a:cxnSpLocks noChangeShapeType="1"/>
            </p:cNvCxnSpPr>
            <p:nvPr/>
          </p:nvCxnSpPr>
          <p:spPr bwMode="auto">
            <a:xfrm flipV="1">
              <a:off x="1587500" y="3106738"/>
              <a:ext cx="2068513" cy="369887"/>
            </a:xfrm>
            <a:prstGeom prst="bentConnector4">
              <a:avLst>
                <a:gd name="adj1" fmla="val -5134"/>
                <a:gd name="adj2" fmla="val 18763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48"/>
            <p:cNvSpPr txBox="1">
              <a:spLocks noChangeArrowheads="1"/>
            </p:cNvSpPr>
            <p:nvPr/>
          </p:nvSpPr>
          <p:spPr bwMode="auto">
            <a:xfrm flipH="1">
              <a:off x="1563688" y="1803400"/>
              <a:ext cx="19796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Reader</a:t>
              </a:r>
            </a:p>
          </p:txBody>
        </p:sp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 flipH="1">
              <a:off x="561975" y="3106738"/>
              <a:ext cx="1776413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StringReader</a:t>
              </a: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 flipH="1">
              <a:off x="2779713" y="3106738"/>
              <a:ext cx="17764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BufferedReader</a:t>
              </a:r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 flipH="1">
              <a:off x="4902199" y="3094038"/>
              <a:ext cx="2197099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InputStreamWriter</a:t>
              </a:r>
            </a:p>
          </p:txBody>
        </p:sp>
        <p:cxnSp>
          <p:nvCxnSpPr>
            <p:cNvPr id="21" name="Elbow Connector 47"/>
            <p:cNvCxnSpPr>
              <a:cxnSpLocks noChangeShapeType="1"/>
            </p:cNvCxnSpPr>
            <p:nvPr/>
          </p:nvCxnSpPr>
          <p:spPr bwMode="auto">
            <a:xfrm>
              <a:off x="3667921" y="2789239"/>
              <a:ext cx="2301079" cy="334961"/>
            </a:xfrm>
            <a:prstGeom prst="bentConnector3">
              <a:avLst>
                <a:gd name="adj1" fmla="val 10077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Isosceles Triangle 44"/>
            <p:cNvSpPr>
              <a:spLocks noChangeArrowheads="1"/>
            </p:cNvSpPr>
            <p:nvPr/>
          </p:nvSpPr>
          <p:spPr bwMode="auto">
            <a:xfrm>
              <a:off x="5907088" y="3644900"/>
              <a:ext cx="203200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8" name="TextBox 46"/>
            <p:cNvSpPr txBox="1">
              <a:spLocks noChangeArrowheads="1"/>
            </p:cNvSpPr>
            <p:nvPr/>
          </p:nvSpPr>
          <p:spPr bwMode="auto">
            <a:xfrm flipH="1">
              <a:off x="5129213" y="4237038"/>
              <a:ext cx="1776412" cy="546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dirty="0">
                  <a:latin typeface="Courier New"/>
                  <a:cs typeface="Courier New"/>
                </a:rPr>
                <a:t>FileReader</a:t>
              </a:r>
            </a:p>
          </p:txBody>
        </p:sp>
        <p:cxnSp>
          <p:nvCxnSpPr>
            <p:cNvPr id="29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5816603" y="4038601"/>
              <a:ext cx="38100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Rectangular Callout 31"/>
          <p:cNvSpPr>
            <a:spLocks noChangeArrowheads="1"/>
          </p:cNvSpPr>
          <p:nvPr/>
        </p:nvSpPr>
        <p:spPr bwMode="auto">
          <a:xfrm>
            <a:off x="4394200" y="4503770"/>
            <a:ext cx="1892300" cy="584776"/>
          </a:xfrm>
          <a:prstGeom prst="wedgeRectCallout">
            <a:avLst>
              <a:gd name="adj1" fmla="val 65848"/>
              <a:gd name="adj2" fmla="val -12468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Buffers input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378880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read lines of text from a file you create: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FileReader</a:t>
            </a:r>
            <a:r>
              <a:rPr lang="en-US" dirty="0"/>
              <a:t> – reads characters from the file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BuferedReader</a:t>
            </a:r>
            <a:r>
              <a:rPr lang="en-US" dirty="0"/>
              <a:t> – reads String’s from a </a:t>
            </a:r>
            <a:r>
              <a:rPr lang="en-US" dirty="0">
                <a:latin typeface="Courier New"/>
                <a:cs typeface="Courier New"/>
              </a:rPr>
              <a:t>Reader</a:t>
            </a:r>
            <a:r>
              <a:rPr lang="en-US" dirty="0"/>
              <a:t>, in our case a </a:t>
            </a:r>
            <a:r>
              <a:rPr lang="en-US" dirty="0">
                <a:latin typeface="Courier New"/>
                <a:cs typeface="Courier New"/>
              </a:rPr>
              <a:t>FileReader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marL="2286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BufferedReader</a:t>
            </a:r>
            <a:r>
              <a:rPr lang="en-US" dirty="0">
                <a:latin typeface="+mn-lt"/>
                <a:cs typeface="Courier New"/>
              </a:rPr>
              <a:t> constructor requires a </a:t>
            </a:r>
            <a:r>
              <a:rPr lang="en-US" dirty="0">
                <a:latin typeface="Courier New"/>
                <a:cs typeface="Courier New"/>
              </a:rPr>
              <a:t>Reader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Pass a </a:t>
            </a:r>
            <a:r>
              <a:rPr lang="en-US" dirty="0">
                <a:latin typeface="Courier New"/>
                <a:cs typeface="Courier New"/>
              </a:rPr>
              <a:t>FileReader</a:t>
            </a:r>
            <a:r>
              <a:rPr lang="en-US" dirty="0">
                <a:latin typeface="+mn-lt"/>
                <a:cs typeface="Courier New"/>
              </a:rPr>
              <a:t> to read from a file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8185622" y="2820139"/>
            <a:ext cx="893762" cy="893762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output file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638800" y="2820139"/>
            <a:ext cx="1569886" cy="92333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FileReader</a:t>
            </a:r>
          </a:p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679700" y="2820139"/>
            <a:ext cx="2123974" cy="92333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BufferedReader</a:t>
            </a:r>
          </a:p>
          <a:p>
            <a:pPr eaLnBrk="1" hangingPunct="1"/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 bwMode="auto">
          <a:xfrm>
            <a:off x="4803674" y="3281804"/>
            <a:ext cx="83512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220208" y="3281804"/>
            <a:ext cx="958592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1968500" y="4008472"/>
            <a:ext cx="2280412" cy="584775"/>
          </a:xfrm>
          <a:prstGeom prst="wedgeRectCallout">
            <a:avLst>
              <a:gd name="adj1" fmla="val 43030"/>
              <a:gd name="adj2" fmla="val -13433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Provides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readLine()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method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4838700" y="3983072"/>
            <a:ext cx="1892300" cy="584775"/>
          </a:xfrm>
          <a:prstGeom prst="wedgeRectCallout">
            <a:avLst>
              <a:gd name="adj1" fmla="val 43030"/>
              <a:gd name="adj2" fmla="val -13433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Reads characters from a file</a:t>
            </a:r>
          </a:p>
        </p:txBody>
      </p:sp>
    </p:spTree>
    <p:extLst>
      <p:ext uri="{BB962C8B-B14F-4D97-AF65-F5344CB8AC3E}">
        <p14:creationId xmlns:p14="http://schemas.microsoft.com/office/powerpoint/2010/main" val="22363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700" y="1333500"/>
            <a:ext cx="8890000" cy="397031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00" dirty="0"/>
              <a:t>public class OrderHistoryArchiver {</a:t>
            </a:r>
          </a:p>
          <a:p>
            <a:pPr>
              <a:defRPr/>
            </a:pPr>
            <a:r>
              <a:rPr lang="en-GB" sz="1800" dirty="0"/>
              <a:t>  public List&lt;String&gt; restoreOrders(){</a:t>
            </a:r>
          </a:p>
          <a:p>
            <a:pPr>
              <a:defRPr/>
            </a:pPr>
            <a:r>
              <a:rPr lang="en-GB" sz="1800" dirty="0"/>
              <a:t>    List&lt;String&gt; orders = new ArrayList&lt;&gt;();</a:t>
            </a:r>
          </a:p>
          <a:p>
            <a:pPr>
              <a:defRPr/>
            </a:pPr>
            <a:r>
              <a:rPr lang="en-GB" sz="1800" dirty="0"/>
              <a:t>    String currentOrder = null;</a:t>
            </a:r>
          </a:p>
          <a:p>
            <a:pPr>
              <a:defRPr/>
            </a:pPr>
            <a:r>
              <a:rPr lang="en-GB" sz="1800" dirty="0"/>
              <a:t>    try(BufferedReader reader = new BufferedReader(</a:t>
            </a:r>
          </a:p>
          <a:p>
            <a:pPr>
              <a:defRPr/>
            </a:pPr>
            <a:r>
              <a:rPr lang="en-GB" sz="1800" dirty="0"/>
              <a:t>			new FileReader("order_history.txt"))){</a:t>
            </a:r>
          </a:p>
          <a:p>
            <a:pPr>
              <a:defRPr/>
            </a:pPr>
            <a:r>
              <a:rPr lang="en-GB" sz="1800" dirty="0"/>
              <a:t>     while( (currentOrder = reader.readLine()) != null){</a:t>
            </a:r>
          </a:p>
          <a:p>
            <a:pPr>
              <a:defRPr/>
            </a:pPr>
            <a:r>
              <a:rPr lang="en-GB" sz="1800" dirty="0"/>
              <a:t>       orders.add(currentOrder);</a:t>
            </a:r>
          </a:p>
          <a:p>
            <a:pPr>
              <a:defRPr/>
            </a:pPr>
            <a:r>
              <a:rPr lang="en-GB" sz="1800" dirty="0"/>
              <a:t>     }</a:t>
            </a:r>
          </a:p>
          <a:p>
            <a:pPr>
              <a:defRPr/>
            </a:pPr>
            <a:r>
              <a:rPr lang="en-GB" sz="1800" dirty="0"/>
              <a:t>    }catch(IOException e){</a:t>
            </a:r>
          </a:p>
          <a:p>
            <a:pPr>
              <a:defRPr/>
            </a:pPr>
            <a:r>
              <a:rPr lang="en-GB" sz="1800" dirty="0"/>
              <a:t>	e.printStackTrace();</a:t>
            </a:r>
          </a:p>
          <a:p>
            <a:pPr>
              <a:defRPr/>
            </a:pPr>
            <a:r>
              <a:rPr lang="en-GB" sz="1800" dirty="0"/>
              <a:t>    }</a:t>
            </a:r>
          </a:p>
          <a:p>
            <a:pPr>
              <a:defRPr/>
            </a:pPr>
            <a:r>
              <a:rPr lang="en-GB" sz="1800" dirty="0"/>
              <a:t>  }</a:t>
            </a:r>
          </a:p>
          <a:p>
            <a:pPr>
              <a:defRPr/>
            </a:pPr>
            <a:r>
              <a:rPr lang="en-GB" sz="18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607300" y="3893844"/>
            <a:ext cx="1917700" cy="338554"/>
          </a:xfrm>
          <a:prstGeom prst="wedgeRectCallout">
            <a:avLst>
              <a:gd name="adj1" fmla="val 20681"/>
              <a:gd name="adj2" fmla="val -243153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No more data</a:t>
            </a:r>
            <a:endParaRPr lang="en-US" sz="1600" dirty="0">
              <a:solidFill>
                <a:schemeClr val="tx1"/>
              </a:solidFill>
              <a:latin typeface="+mn-lt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3542048" y="4846953"/>
            <a:ext cx="2350753" cy="338554"/>
          </a:xfrm>
          <a:prstGeom prst="wedgeRectCallout">
            <a:avLst>
              <a:gd name="adj1" fmla="val -92232"/>
              <a:gd name="adj2" fmla="val -12761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File will be closed here</a:t>
            </a:r>
            <a:endParaRPr lang="en-US" sz="1600" dirty="0">
              <a:solidFill>
                <a:schemeClr val="tx1"/>
              </a:solidFill>
              <a:latin typeface="+mn-lt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068056" y="1770404"/>
            <a:ext cx="2260600" cy="338554"/>
          </a:xfrm>
          <a:prstGeom prst="wedgeRectCallout">
            <a:avLst>
              <a:gd name="adj1" fmla="val -39993"/>
              <a:gd name="adj2" fmla="val 157104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Provides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readLine()</a:t>
            </a:r>
          </a:p>
        </p:txBody>
      </p:sp>
    </p:spTree>
    <p:extLst>
      <p:ext uri="{BB962C8B-B14F-4D97-AF65-F5344CB8AC3E}">
        <p14:creationId xmlns:p14="http://schemas.microsoft.com/office/powerpoint/2010/main" val="125442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now turn to the exercise manual and complete the exercises titled </a:t>
            </a:r>
            <a:r>
              <a:rPr lang="en-US" i="1" dirty="0"/>
              <a:t>Working with Java Input and </a:t>
            </a:r>
            <a:r>
              <a:rPr lang="en-US" i="1"/>
              <a:t>Output Classes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395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12757" y="1586193"/>
            <a:ext cx="5742641" cy="4101913"/>
          </a:xfrm>
        </p:spPr>
        <p:txBody>
          <a:bodyPr/>
          <a:lstStyle/>
          <a:p>
            <a:r>
              <a:rPr lang="en-US" b="0" dirty="0"/>
              <a:t>File Handling with the </a:t>
            </a:r>
            <a:r>
              <a:rPr lang="en-US" b="0" dirty="0">
                <a:latin typeface="Courier New"/>
                <a:cs typeface="Courier New"/>
              </a:rPr>
              <a:t>File</a:t>
            </a:r>
            <a:r>
              <a:rPr lang="en-US" b="0" dirty="0"/>
              <a:t> Class</a:t>
            </a:r>
          </a:p>
          <a:p>
            <a:pPr lvl="1"/>
            <a:r>
              <a:rPr lang="en-US" dirty="0"/>
              <a:t>Reading and Writing Text Files</a:t>
            </a:r>
          </a:p>
          <a:p>
            <a:pPr lvl="1"/>
            <a:r>
              <a:rPr lang="en-US" b="1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96560" y="2930951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31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have:</a:t>
            </a:r>
          </a:p>
          <a:p>
            <a:pPr>
              <a:defRPr/>
            </a:pPr>
            <a:r>
              <a:rPr lang="en-GB" dirty="0">
                <a:latin typeface="Tahoma" charset="0"/>
              </a:rPr>
              <a:t>Introduced the File class for accessing the file system</a:t>
            </a:r>
          </a:p>
          <a:p>
            <a:pPr>
              <a:defRPr/>
            </a:pPr>
            <a:r>
              <a:rPr lang="en-GB" dirty="0">
                <a:latin typeface="Tahoma" charset="0"/>
              </a:rPr>
              <a:t>Learnt how to read and write text files in Java</a:t>
            </a:r>
          </a:p>
        </p:txBody>
      </p:sp>
    </p:spTree>
    <p:extLst>
      <p:ext uri="{BB962C8B-B14F-4D97-AF65-F5344CB8AC3E}">
        <p14:creationId xmlns:p14="http://schemas.microsoft.com/office/powerpoint/2010/main" val="394610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Chapter 5:</a:t>
            </a:r>
            <a:br>
              <a:rPr lang="en-US" sz="3600" dirty="0"/>
            </a:br>
            <a:r>
              <a:rPr lang="en-US" sz="3600" dirty="0"/>
              <a:t>Persisting Data Using Files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r>
              <a:rPr lang="en-US" dirty="0"/>
              <a:t>Essential Java</a:t>
            </a:r>
          </a:p>
        </p:txBody>
      </p:sp>
    </p:spTree>
    <p:extLst>
      <p:ext uri="{BB962C8B-B14F-4D97-AF65-F5344CB8AC3E}">
        <p14:creationId xmlns:p14="http://schemas.microsoft.com/office/powerpoint/2010/main" val="173723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files and other types of input/output</a:t>
            </a:r>
          </a:p>
          <a:p>
            <a:pPr lvl="1"/>
            <a:r>
              <a:rPr lang="en-US" dirty="0"/>
              <a:t>Reading and writing to files and URLs</a:t>
            </a:r>
          </a:p>
          <a:p>
            <a:pPr lvl="1"/>
            <a:r>
              <a:rPr lang="en-US" dirty="0"/>
              <a:t>Getting the list of files in a directory</a:t>
            </a:r>
          </a:p>
          <a:p>
            <a:pPr lvl="1"/>
            <a:r>
              <a:rPr lang="en-US" dirty="0"/>
              <a:t>Processing the content of files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Reading/writing objects using:</a:t>
            </a:r>
          </a:p>
          <a:p>
            <a:pPr lvl="1"/>
            <a:r>
              <a:rPr lang="en-US" dirty="0"/>
              <a:t>Java serialization</a:t>
            </a:r>
          </a:p>
          <a:p>
            <a:pPr lvl="1"/>
            <a:r>
              <a:rPr lang="en-US" dirty="0"/>
              <a:t>JavaBeans XMLEncoder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2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Files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11232" y="1585913"/>
            <a:ext cx="4928056" cy="451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Working with Files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Java Exceptions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Java Serialization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64496" y="161784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2161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java.io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java.net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provides a very flexible set of classes for input and output</a:t>
            </a:r>
          </a:p>
          <a:p>
            <a:pPr lvl="1" eaLnBrk="1" hangingPunct="1"/>
            <a:r>
              <a:rPr lang="en-US" dirty="0"/>
              <a:t>Spread over two packages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java.io</a:t>
            </a:r>
            <a:r>
              <a:rPr lang="en-US" dirty="0"/>
              <a:t> provides the core functionality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java.net</a:t>
            </a:r>
            <a:r>
              <a:rPr lang="en-US" dirty="0"/>
              <a:t> adds some classes that enable network reads and writes</a:t>
            </a:r>
          </a:p>
          <a:p>
            <a:pPr eaLnBrk="1" hangingPunct="1"/>
            <a:r>
              <a:rPr lang="en-US" dirty="0"/>
              <a:t>Flexible, but not intuitive</a:t>
            </a:r>
          </a:p>
          <a:p>
            <a:pPr eaLnBrk="1" hangingPunct="1"/>
            <a:r>
              <a:rPr lang="en-US" dirty="0"/>
              <a:t>We’ll look at a representative sample of functionality provided</a:t>
            </a:r>
          </a:p>
          <a:p>
            <a:pPr lvl="1" eaLnBrk="1" hangingPunct="1"/>
            <a:r>
              <a:rPr lang="en-US" dirty="0"/>
              <a:t>Portable way to interact with file system</a:t>
            </a:r>
          </a:p>
          <a:p>
            <a:pPr lvl="1" eaLnBrk="1" hangingPunct="1"/>
            <a:r>
              <a:rPr lang="en-US" dirty="0"/>
              <a:t>Reading and writing files</a:t>
            </a:r>
          </a:p>
          <a:p>
            <a:pPr lvl="1" eaLnBrk="1" hangingPunct="1"/>
            <a:r>
              <a:rPr lang="en-US" dirty="0"/>
              <a:t>Downloading and reading a compressed file from a website</a:t>
            </a:r>
          </a:p>
        </p:txBody>
      </p:sp>
    </p:spTree>
    <p:extLst>
      <p:ext uri="{BB962C8B-B14F-4D97-AF65-F5344CB8AC3E}">
        <p14:creationId xmlns:p14="http://schemas.microsoft.com/office/powerpoint/2010/main" val="1712578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Interacting with the File System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provides portable classes to interact with file system</a:t>
            </a:r>
          </a:p>
          <a:p>
            <a:pPr lvl="1" eaLnBrk="1" hangingPunct="1"/>
            <a:r>
              <a:rPr lang="en-US" dirty="0"/>
              <a:t>Will work on all supported J2SE platforms</a:t>
            </a:r>
          </a:p>
          <a:p>
            <a:pPr eaLnBrk="1" hangingPunct="1"/>
            <a:r>
              <a:rPr lang="en-US" dirty="0"/>
              <a:t>The File class</a:t>
            </a:r>
          </a:p>
          <a:p>
            <a:pPr lvl="1" eaLnBrk="1" hangingPunct="1"/>
            <a:r>
              <a:rPr lang="en-US" dirty="0"/>
              <a:t>Represents both files and directories (folders)</a:t>
            </a:r>
          </a:p>
          <a:p>
            <a:pPr lvl="1" eaLnBrk="1" hangingPunct="1"/>
            <a:r>
              <a:rPr lang="en-US" dirty="0"/>
              <a:t>Provides means to list properties (name, size, sub-directories, writeable, etc.)</a:t>
            </a:r>
          </a:p>
          <a:p>
            <a:pPr lvl="1" eaLnBrk="1" hangingPunct="1"/>
            <a:r>
              <a:rPr lang="en-US" dirty="0"/>
              <a:t>Provides means to create and delete file/directory of that name</a:t>
            </a:r>
          </a:p>
          <a:p>
            <a:pPr eaLnBrk="1" hangingPunct="1"/>
            <a:r>
              <a:rPr lang="en-US" dirty="0"/>
              <a:t>Regardless of the platform, forward slashes should be used in names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23235" y="3432545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3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9: </a:t>
            </a:r>
            <a:br>
              <a:rPr lang="en-US" dirty="0"/>
            </a:br>
            <a:r>
              <a:rPr lang="en-US" dirty="0"/>
              <a:t>File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Java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Getting the List of Files in a Directory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If the </a:t>
            </a:r>
            <a:r>
              <a:rPr lang="en-US" dirty="0">
                <a:latin typeface="Courier New" pitchFamily="49" charset="0"/>
              </a:rPr>
              <a:t>File</a:t>
            </a:r>
            <a:r>
              <a:rPr lang="en-US" dirty="0"/>
              <a:t> object corresponds to a directory</a:t>
            </a:r>
          </a:p>
          <a:p>
            <a:pPr lvl="1" eaLnBrk="1" hangingPunct="1"/>
            <a:r>
              <a:rPr lang="en-US" dirty="0"/>
              <a:t>Can list all the files/directories in the directory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View the documentation for the </a:t>
            </a:r>
            <a:r>
              <a:rPr lang="en-US" dirty="0">
                <a:latin typeface="Courier New" pitchFamily="49" charset="0"/>
              </a:rPr>
              <a:t>File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Jot down code to check whether the program has write permission on the file  </a:t>
            </a:r>
            <a:r>
              <a:rPr lang="en-US" dirty="0">
                <a:latin typeface="Courier New" pitchFamily="49" charset="0"/>
              </a:rPr>
              <a:t>hello.txt</a:t>
            </a:r>
            <a:r>
              <a:rPr lang="en-US" dirty="0"/>
              <a:t>  in the current directory</a:t>
            </a:r>
          </a:p>
          <a:p>
            <a:pPr marL="457200" lvl="2" indent="0">
              <a:buNone/>
            </a:pPr>
            <a:r>
              <a:rPr lang="en-US" dirty="0"/>
              <a:t>_____________________________________________________</a:t>
            </a:r>
          </a:p>
          <a:p>
            <a:pPr marL="457200" lvl="2" indent="0">
              <a:buNone/>
            </a:pPr>
            <a:r>
              <a:rPr lang="en-US" dirty="0"/>
              <a:t>_____________________________________________________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961992" y="2033322"/>
            <a:ext cx="6096000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File file = </a:t>
            </a:r>
            <a:r>
              <a:rPr lang="en-US" b="1" dirty="0">
                <a:latin typeface="Courier New" pitchFamily="49" charset="0"/>
              </a:rPr>
              <a:t>new File</a:t>
            </a:r>
            <a:r>
              <a:rPr lang="en-US" dirty="0">
                <a:latin typeface="Courier New" pitchFamily="49" charset="0"/>
              </a:rPr>
              <a:t>("/tmp/hello.txt");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System.out.println( </a:t>
            </a:r>
            <a:r>
              <a:rPr lang="en-US" b="1" dirty="0">
                <a:latin typeface="Courier New" pitchFamily="49" charset="0"/>
              </a:rPr>
              <a:t>file.getAbsolutePath()</a:t>
            </a:r>
            <a:r>
              <a:rPr lang="en-US" dirty="0">
                <a:latin typeface="Courier New" pitchFamily="49" charset="0"/>
              </a:rPr>
              <a:t> + " is " +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</a:t>
            </a:r>
            <a:r>
              <a:rPr lang="en-US" b="1" dirty="0">
                <a:latin typeface="Courier New" pitchFamily="49" charset="0"/>
              </a:rPr>
              <a:t>file.length()</a:t>
            </a:r>
            <a:r>
              <a:rPr lang="en-US" dirty="0">
                <a:latin typeface="Courier New" pitchFamily="49" charset="0"/>
              </a:rPr>
              <a:t> + " bytes in size");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if (file.</a:t>
            </a:r>
            <a:r>
              <a:rPr lang="en-US" b="1" dirty="0">
                <a:latin typeface="Courier New" pitchFamily="49" charset="0"/>
              </a:rPr>
              <a:t>isDirectory()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File[] filesAndSubDirs = file.</a:t>
            </a:r>
            <a:r>
              <a:rPr lang="en-US" b="1" dirty="0">
                <a:latin typeface="Courier New" pitchFamily="49" charset="0"/>
              </a:rPr>
              <a:t>listFiles();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638562" y="4478073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24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Hierarchy</a:t>
            </a:r>
          </a:p>
        </p:txBody>
      </p:sp>
      <p:graphicFrame>
        <p:nvGraphicFramePr>
          <p:cNvPr id="922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855914" y="2781301"/>
          <a:ext cx="65436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4" imgW="6543040" imgH="1903984" progId="Visio.Drawing.11">
                  <p:embed/>
                </p:oleObj>
              </mc:Choice>
              <mc:Fallback>
                <p:oleObj name="Visio" r:id="rId4" imgW="6543040" imgH="1903984" progId="Visio.Drawing.11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781301"/>
                        <a:ext cx="6543675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126059" y="12954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6"/>
              </a:buBlip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Many types of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Reader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Implement Reader’s ability to read a character</a:t>
            </a:r>
          </a:p>
          <a:p>
            <a:pPr marL="742950" lvl="1" indent="-285750">
              <a:spcBef>
                <a:spcPts val="200"/>
              </a:spcBef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FileReader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is a Reader</a:t>
            </a:r>
          </a:p>
          <a:p>
            <a:pPr marL="1143000" lvl="2" indent="-228600">
              <a:spcBef>
                <a:spcPct val="20000"/>
              </a:spcBef>
            </a:pP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2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FileReader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</a:rPr>
              <a:t>FileReader</a:t>
            </a:r>
            <a:r>
              <a:rPr lang="en-US" dirty="0"/>
              <a:t> is a </a:t>
            </a:r>
            <a:r>
              <a:rPr lang="en-US" dirty="0">
                <a:latin typeface="Courier New" pitchFamily="49" charset="0"/>
              </a:rPr>
              <a:t>Reader</a:t>
            </a:r>
          </a:p>
          <a:p>
            <a:pPr lvl="1" eaLnBrk="1" hangingPunct="1"/>
            <a:r>
              <a:rPr lang="en-US" dirty="0"/>
              <a:t>Ability to read characters out of a file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Unlikely that programmer’s intent is to read a file character-by-character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FileReader</a:t>
            </a:r>
            <a:r>
              <a:rPr lang="en-US" dirty="0"/>
              <a:t> does not provide methods to read a file line-by-line, for example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175503" y="2038364"/>
            <a:ext cx="60960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File file = new File("../hello.txt");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FileReader reader = </a:t>
            </a:r>
            <a:r>
              <a:rPr lang="en-US" b="1" dirty="0">
                <a:latin typeface="Courier New" pitchFamily="49" charset="0"/>
              </a:rPr>
              <a:t>new FileReader(file);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// OR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FileReader reader = new FileReader("../hello.txt");</a:t>
            </a:r>
          </a:p>
        </p:txBody>
      </p:sp>
    </p:spTree>
    <p:extLst>
      <p:ext uri="{BB962C8B-B14F-4D97-AF65-F5344CB8AC3E}">
        <p14:creationId xmlns:p14="http://schemas.microsoft.com/office/powerpoint/2010/main" val="3598004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Lines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BufferedReader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read a text file line-by-line, use </a:t>
            </a:r>
            <a:r>
              <a:rPr lang="en-US" dirty="0">
                <a:latin typeface="Courier New" pitchFamily="49" charset="0"/>
              </a:rPr>
              <a:t>BufferedReader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BufferedReader</a:t>
            </a:r>
            <a:r>
              <a:rPr lang="en-US" dirty="0"/>
              <a:t> does not know how to read files</a:t>
            </a:r>
          </a:p>
          <a:p>
            <a:pPr lvl="2" eaLnBrk="1" hangingPunct="1"/>
            <a:r>
              <a:rPr lang="en-US" dirty="0"/>
              <a:t>Needs to use a </a:t>
            </a:r>
            <a:r>
              <a:rPr lang="en-US" dirty="0">
                <a:latin typeface="Courier New" pitchFamily="49" charset="0"/>
              </a:rPr>
              <a:t>FileReader</a:t>
            </a:r>
            <a:r>
              <a:rPr lang="en-US" dirty="0"/>
              <a:t> to get the “raw” data</a:t>
            </a:r>
          </a:p>
          <a:p>
            <a:pPr lvl="2"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3711167" y="2581748"/>
          <a:ext cx="446087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4" imgW="4460240" imgH="3439160" progId="Visio.Drawing.11">
                  <p:embed/>
                </p:oleObj>
              </mc:Choice>
              <mc:Fallback>
                <p:oleObj name="Visio" r:id="rId4" imgW="4460240" imgH="3439160" progId="Visio.Drawing.11">
                  <p:embed/>
                  <p:pic>
                    <p:nvPicPr>
                      <p:cNvPr id="112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167" y="2581748"/>
                        <a:ext cx="4460875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93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/>
              <a:t>: Example Code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This example Java code simulates the UNIX tool “</a:t>
            </a:r>
            <a:r>
              <a:rPr lang="en-US" dirty="0">
                <a:latin typeface="Courier New" pitchFamily="49" charset="0"/>
              </a:rPr>
              <a:t>grep</a:t>
            </a:r>
            <a:r>
              <a:rPr lang="en-US" dirty="0"/>
              <a:t>”</a:t>
            </a:r>
          </a:p>
          <a:p>
            <a:pPr lvl="2" eaLnBrk="1" hangingPunct="1"/>
            <a:endParaRPr lang="en-US" dirty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528777" y="1924493"/>
            <a:ext cx="7315200" cy="307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searchTerm = "[0-9]+/[0-9][0-9]$"; // regular expression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FileReader fileReader = new FileReader("../hello.txt");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BufferedReader reader = </a:t>
            </a:r>
            <a:r>
              <a:rPr lang="en-US" b="1" dirty="0">
                <a:latin typeface="Courier New" pitchFamily="49" charset="0"/>
              </a:rPr>
              <a:t>new BufferedReader(fileReader);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String line = null;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do{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line = </a:t>
            </a:r>
            <a:r>
              <a:rPr lang="en-US" b="1" dirty="0">
                <a:latin typeface="Courier New" pitchFamily="49" charset="0"/>
              </a:rPr>
              <a:t>reader.readLine();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if (line != null){ // will be null at end of file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if (line.matches(searchTerm)){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System.out.println(line);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while (line != null);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reader.close(); // always close reader when done</a:t>
            </a:r>
          </a:p>
        </p:txBody>
      </p:sp>
    </p:spTree>
    <p:extLst>
      <p:ext uri="{BB962C8B-B14F-4D97-AF65-F5344CB8AC3E}">
        <p14:creationId xmlns:p14="http://schemas.microsoft.com/office/powerpoint/2010/main" val="26999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close()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Why explicitly call </a:t>
            </a:r>
            <a:r>
              <a:rPr lang="en-US" dirty="0">
                <a:latin typeface="Courier New" pitchFamily="49" charset="0"/>
              </a:rPr>
              <a:t>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dirty="0"/>
              <a:t>Isn’t Java a garbage-collected language?</a:t>
            </a:r>
          </a:p>
          <a:p>
            <a:pPr eaLnBrk="1" hangingPunct="1"/>
            <a:r>
              <a:rPr lang="en-US" dirty="0"/>
              <a:t>The Java virtual machine does automatic garbage collection</a:t>
            </a:r>
          </a:p>
          <a:p>
            <a:pPr lvl="1" eaLnBrk="1" hangingPunct="1"/>
            <a:r>
              <a:rPr lang="en-US" dirty="0"/>
              <a:t>When the garbage collector collects an object:</a:t>
            </a:r>
          </a:p>
          <a:p>
            <a:pPr lvl="2" eaLnBrk="1" hangingPunct="1"/>
            <a:r>
              <a:rPr lang="en-US" dirty="0"/>
              <a:t>It calls </a:t>
            </a:r>
            <a:r>
              <a:rPr lang="en-US" dirty="0">
                <a:latin typeface="Courier New" pitchFamily="49" charset="0"/>
              </a:rPr>
              <a:t>finalize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object if a finalizer exists</a:t>
            </a:r>
          </a:p>
          <a:p>
            <a:pPr lvl="2"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finalize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of BufferedReader does call </a:t>
            </a:r>
            <a:r>
              <a:rPr lang="en-US" dirty="0">
                <a:latin typeface="Courier New" pitchFamily="49" charset="0"/>
              </a:rPr>
              <a:t>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eaLnBrk="1" hangingPunct="1"/>
            <a:r>
              <a:rPr lang="en-US" dirty="0"/>
              <a:t>So, why?</a:t>
            </a:r>
          </a:p>
          <a:p>
            <a:pPr eaLnBrk="1" hangingPunct="1"/>
            <a:r>
              <a:rPr lang="en-US" dirty="0"/>
              <a:t>Garbage collection is only for memory, not for other resources</a:t>
            </a:r>
          </a:p>
          <a:p>
            <a:pPr lvl="1" eaLnBrk="1" hangingPunct="1"/>
            <a:r>
              <a:rPr lang="en-US" dirty="0"/>
              <a:t>May kick in only when program is running low on memory</a:t>
            </a:r>
          </a:p>
          <a:p>
            <a:pPr lvl="1" eaLnBrk="1" hangingPunct="1"/>
            <a:r>
              <a:rPr lang="en-US" dirty="0"/>
              <a:t>No control over when garbage collection will happen</a:t>
            </a:r>
          </a:p>
          <a:p>
            <a:pPr lvl="1" eaLnBrk="1" hangingPunct="1"/>
            <a:r>
              <a:rPr lang="en-US" dirty="0"/>
              <a:t>May run out of file handles before then!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0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Counting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javaintro_exercises project:</a:t>
            </a:r>
          </a:p>
          <a:p>
            <a:pPr lvl="1"/>
            <a:r>
              <a:rPr lang="en-US" dirty="0"/>
              <a:t>Write a program to count the number of lines in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src/com/roi/MyFirst.java</a:t>
            </a:r>
            <a:r>
              <a:rPr lang="en-US" dirty="0"/>
              <a:t> (note: you have to use forward slashes for all file and directory names in Java)</a:t>
            </a:r>
          </a:p>
          <a:p>
            <a:pPr lvl="1"/>
            <a:r>
              <a:rPr lang="en-US" dirty="0"/>
              <a:t>We’ll explain the reason shortly, but for now, change the definition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to be: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Refactor the code to print out the number of lines in all the files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src/com/roi</a:t>
            </a:r>
            <a:r>
              <a:rPr lang="en-US" dirty="0"/>
              <a:t>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32" y="3353036"/>
            <a:ext cx="445770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497043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Decorator Pattern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java.io</a:t>
            </a:r>
            <a:r>
              <a:rPr lang="en-US" dirty="0"/>
              <a:t> functionality is not very intuitive</a:t>
            </a:r>
          </a:p>
          <a:p>
            <a:pPr lvl="1" eaLnBrk="1" hangingPunct="1"/>
            <a:r>
              <a:rPr lang="en-US" dirty="0"/>
              <a:t>To read from a file:</a:t>
            </a:r>
          </a:p>
          <a:p>
            <a:pPr lvl="2" eaLnBrk="1" hangingPunct="1"/>
            <a:r>
              <a:rPr lang="en-US" dirty="0"/>
              <a:t>Create a </a:t>
            </a:r>
            <a:r>
              <a:rPr lang="en-US" dirty="0">
                <a:latin typeface="Courier New" pitchFamily="49" charset="0"/>
              </a:rPr>
              <a:t>FileReader</a:t>
            </a:r>
          </a:p>
          <a:p>
            <a:pPr lvl="2" eaLnBrk="1" hangingPunct="1"/>
            <a:r>
              <a:rPr lang="en-US" dirty="0"/>
              <a:t>Pass it into a </a:t>
            </a:r>
            <a:r>
              <a:rPr lang="en-US" dirty="0">
                <a:latin typeface="Courier New" pitchFamily="49" charset="0"/>
              </a:rPr>
              <a:t>BufferedReader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java.io</a:t>
            </a:r>
            <a:r>
              <a:rPr lang="en-US" dirty="0"/>
              <a:t> functionality is very flexible</a:t>
            </a:r>
          </a:p>
          <a:p>
            <a:pPr lvl="1" eaLnBrk="1" hangingPunct="1"/>
            <a:r>
              <a:rPr lang="en-US" dirty="0"/>
              <a:t>An example of the Decorator pattern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BufferedReader</a:t>
            </a:r>
            <a:r>
              <a:rPr lang="en-US" dirty="0"/>
              <a:t> “decorates” (adds behavior to) </a:t>
            </a:r>
            <a:r>
              <a:rPr lang="en-US" dirty="0">
                <a:latin typeface="Courier New" pitchFamily="49" charset="0"/>
              </a:rPr>
              <a:t>FileReader</a:t>
            </a:r>
          </a:p>
          <a:p>
            <a:pPr lvl="1" eaLnBrk="1" hangingPunct="1"/>
            <a:r>
              <a:rPr lang="en-US" dirty="0"/>
              <a:t>Allows each class to concentrate on its core competencies </a:t>
            </a:r>
          </a:p>
          <a:p>
            <a:pPr lvl="1" eaLnBrk="1" hangingPunct="1"/>
            <a:endParaRPr lang="en-US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60483" y="4234759"/>
            <a:ext cx="60960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FileReader fileReader = new FileReader("../hello.txt");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BufferedReader reader = </a:t>
            </a:r>
            <a:r>
              <a:rPr lang="en-US" b="1" dirty="0">
                <a:latin typeface="Courier New" pitchFamily="49" charset="0"/>
              </a:rPr>
              <a:t>new BufferedReader(fileReader);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line = </a:t>
            </a:r>
            <a:r>
              <a:rPr lang="en-US" b="1" dirty="0">
                <a:latin typeface="Courier New" pitchFamily="49" charset="0"/>
              </a:rPr>
              <a:t>reader.readLine();</a:t>
            </a:r>
          </a:p>
        </p:txBody>
      </p:sp>
    </p:spTree>
    <p:extLst>
      <p:ext uri="{BB962C8B-B14F-4D97-AF65-F5344CB8AC3E}">
        <p14:creationId xmlns:p14="http://schemas.microsoft.com/office/powerpoint/2010/main" val="283013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from a URL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</a:rPr>
              <a:t>BufferedReader</a:t>
            </a:r>
            <a:r>
              <a:rPr lang="en-US" dirty="0"/>
              <a:t> can use any Reader as its source of raw data </a:t>
            </a:r>
          </a:p>
          <a:p>
            <a:pPr eaLnBrk="1" hangingPunct="1"/>
            <a:r>
              <a:rPr lang="en-US" dirty="0"/>
              <a:t>The class </a:t>
            </a:r>
            <a:r>
              <a:rPr lang="en-US" dirty="0">
                <a:latin typeface="Courier New" pitchFamily="49" charset="0"/>
              </a:rPr>
              <a:t>java.net.URL</a:t>
            </a:r>
            <a:r>
              <a:rPr lang="en-US" dirty="0"/>
              <a:t> represents a Uniform Resource Locator</a:t>
            </a:r>
          </a:p>
          <a:p>
            <a:pPr lvl="1" eaLnBrk="1" hangingPunct="1"/>
            <a:r>
              <a:rPr lang="en-US" dirty="0"/>
              <a:t>Such as a website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openStream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of URL provides an </a:t>
            </a:r>
            <a:r>
              <a:rPr lang="en-US" dirty="0">
                <a:latin typeface="Courier New" pitchFamily="49" charset="0"/>
              </a:rPr>
              <a:t>InputStream</a:t>
            </a:r>
            <a:r>
              <a:rPr lang="en-US" dirty="0"/>
              <a:t> to the application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InputStreamReader</a:t>
            </a:r>
            <a:r>
              <a:rPr lang="en-US" dirty="0"/>
              <a:t> can read characters from an </a:t>
            </a:r>
            <a:r>
              <a:rPr lang="en-US" dirty="0">
                <a:latin typeface="Courier New" pitchFamily="49" charset="0"/>
              </a:rPr>
              <a:t>InputStream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2713777" y="3692306"/>
            <a:ext cx="67818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URL url = </a:t>
            </a:r>
            <a:r>
              <a:rPr lang="en-US" b="1" dirty="0">
                <a:latin typeface="Courier New" pitchFamily="49" charset="0"/>
              </a:rPr>
              <a:t>new URL</a:t>
            </a:r>
            <a:r>
              <a:rPr lang="en-US" dirty="0">
                <a:latin typeface="Courier New" pitchFamily="49" charset="0"/>
              </a:rPr>
              <a:t>("http://www.essentialjava.com/topics.txt");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BufferedReader reader = </a:t>
            </a:r>
            <a:r>
              <a:rPr lang="en-US" b="1" dirty="0">
                <a:latin typeface="Courier New" pitchFamily="49" charset="0"/>
              </a:rPr>
              <a:t>new BufferedReader(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new InputStreamReader( url.openStream() ) 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// read line-by-line as before …</a:t>
            </a:r>
          </a:p>
        </p:txBody>
      </p:sp>
    </p:spTree>
    <p:extLst>
      <p:ext uri="{BB962C8B-B14F-4D97-AF65-F5344CB8AC3E}">
        <p14:creationId xmlns:p14="http://schemas.microsoft.com/office/powerpoint/2010/main" val="316777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Compressed Data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What if the file is compressed?</a:t>
            </a:r>
          </a:p>
          <a:p>
            <a:pPr lvl="1" eaLnBrk="1" hangingPunct="1"/>
            <a:r>
              <a:rPr lang="en-US" dirty="0"/>
              <a:t>Can uncompress on the fly</a:t>
            </a:r>
          </a:p>
          <a:p>
            <a:pPr lvl="1" eaLnBrk="1" hangingPunct="1"/>
            <a:r>
              <a:rPr lang="en-US" dirty="0"/>
              <a:t>Insert a </a:t>
            </a:r>
            <a:r>
              <a:rPr lang="en-US" dirty="0">
                <a:latin typeface="Courier New" pitchFamily="49" charset="0"/>
              </a:rPr>
              <a:t>ZipStreamReader</a:t>
            </a:r>
            <a:r>
              <a:rPr lang="en-US" dirty="0"/>
              <a:t> into the mix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sz="3200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Readers exist for other common compression techniques such as </a:t>
            </a:r>
            <a:r>
              <a:rPr lang="en-US" dirty="0">
                <a:latin typeface="Courier New" pitchFamily="49" charset="0"/>
              </a:rPr>
              <a:t>gzip</a:t>
            </a:r>
          </a:p>
          <a:p>
            <a:pPr eaLnBrk="1" hangingPunct="1"/>
            <a:r>
              <a:rPr lang="en-US" dirty="0"/>
              <a:t>Note that the process of getting a reader has changed</a:t>
            </a:r>
          </a:p>
          <a:p>
            <a:pPr lvl="1" eaLnBrk="1" hangingPunct="1"/>
            <a:r>
              <a:rPr lang="en-US" dirty="0"/>
              <a:t>But that the rest of code still deals only with a </a:t>
            </a:r>
            <a:r>
              <a:rPr lang="en-US" dirty="0">
                <a:latin typeface="Courier New" pitchFamily="49" charset="0"/>
              </a:rPr>
              <a:t>BufferedReader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590800" y="2279935"/>
            <a:ext cx="6781800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URL url = new URL("http://www.essentialjava.com/topics.txt");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BufferedReader reader = new BufferedReader(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</a:rPr>
              <a:t>new ZipStreamReader(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new InputStreamReader( url.openStream() ) ) 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// read line-by-line as before …</a:t>
            </a:r>
          </a:p>
        </p:txBody>
      </p:sp>
    </p:spTree>
    <p:extLst>
      <p:ext uri="{BB962C8B-B14F-4D97-AF65-F5344CB8AC3E}">
        <p14:creationId xmlns:p14="http://schemas.microsoft.com/office/powerpoint/2010/main" val="234812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In this chapter, we will:</a:t>
            </a:r>
          </a:p>
          <a:p>
            <a:pPr>
              <a:defRPr/>
            </a:pPr>
            <a:r>
              <a:rPr lang="en-GB" dirty="0">
                <a:latin typeface="Tahoma" charset="0"/>
              </a:rPr>
              <a:t>Introduce the </a:t>
            </a:r>
            <a:r>
              <a:rPr lang="en-GB" dirty="0">
                <a:latin typeface="Courier New"/>
                <a:cs typeface="Courier New"/>
              </a:rPr>
              <a:t>File</a:t>
            </a:r>
            <a:r>
              <a:rPr lang="en-GB" dirty="0">
                <a:latin typeface="Tahoma" charset="0"/>
              </a:rPr>
              <a:t> class for accessing the file system</a:t>
            </a:r>
          </a:p>
          <a:p>
            <a:pPr>
              <a:defRPr/>
            </a:pPr>
            <a:r>
              <a:rPr lang="en-GB" dirty="0">
                <a:latin typeface="Tahoma" charset="0"/>
              </a:rPr>
              <a:t>Learn how to read and write text files in Java</a:t>
            </a:r>
          </a:p>
        </p:txBody>
      </p:sp>
    </p:spTree>
    <p:extLst>
      <p:ext uri="{BB962C8B-B14F-4D97-AF65-F5344CB8AC3E}">
        <p14:creationId xmlns:p14="http://schemas.microsoft.com/office/powerpoint/2010/main" val="896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Compressed Data: Interactions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client creates the chain</a:t>
            </a:r>
          </a:p>
          <a:p>
            <a:pPr lvl="1" eaLnBrk="1" hangingPunct="1"/>
            <a:r>
              <a:rPr lang="en-US" dirty="0"/>
              <a:t>Then deals only with </a:t>
            </a:r>
            <a:r>
              <a:rPr lang="en-US" dirty="0">
                <a:latin typeface="Courier New" pitchFamily="49" charset="0"/>
              </a:rPr>
              <a:t>BufferedReader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2458316" y="2384080"/>
          <a:ext cx="7142163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4" imgW="7142480" imgH="3462020" progId="Visio.Drawing.11">
                  <p:embed/>
                </p:oleObj>
              </mc:Choice>
              <mc:Fallback>
                <p:oleObj name="Visio" r:id="rId4" imgW="7142480" imgH="3462020" progId="Visio.Drawing.11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316" y="2384080"/>
                        <a:ext cx="7142163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248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Writing to a File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Decorator pattern applies when writing as well</a:t>
            </a:r>
          </a:p>
          <a:p>
            <a:pPr lvl="1" eaLnBrk="1" hangingPunct="1"/>
            <a:r>
              <a:rPr lang="en-US" dirty="0"/>
              <a:t>The counterpart to </a:t>
            </a:r>
            <a:r>
              <a:rPr lang="en-US" dirty="0">
                <a:latin typeface="Courier New" pitchFamily="49" charset="0"/>
              </a:rPr>
              <a:t>BufferedReader</a:t>
            </a:r>
            <a:r>
              <a:rPr lang="en-US" dirty="0"/>
              <a:t> is </a:t>
            </a:r>
            <a:r>
              <a:rPr lang="en-US" dirty="0">
                <a:latin typeface="Courier New" pitchFamily="49" charset="0"/>
              </a:rPr>
              <a:t>PrintWriter</a:t>
            </a:r>
          </a:p>
          <a:p>
            <a:pPr lvl="1" eaLnBrk="1" hangingPunct="1"/>
            <a:r>
              <a:rPr lang="en-US" dirty="0"/>
              <a:t>Client creates chain, but deals only with </a:t>
            </a:r>
            <a:r>
              <a:rPr lang="en-US" dirty="0">
                <a:latin typeface="Courier New" pitchFamily="49" charset="0"/>
              </a:rPr>
              <a:t>PrintWriter</a:t>
            </a:r>
          </a:p>
          <a:p>
            <a:pPr lvl="1" eaLnBrk="1" hangingPunct="1"/>
            <a:endParaRPr lang="en-US" dirty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574925" y="2369128"/>
            <a:ext cx="6781800" cy="952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File file = new File("../hello.txt");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PrintWriter writer = </a:t>
            </a:r>
            <a:r>
              <a:rPr lang="en-US" b="1" dirty="0">
                <a:latin typeface="Courier New" pitchFamily="49" charset="0"/>
              </a:rPr>
              <a:t>new PrintWriter( new FileWriter(file) );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writer.println("Hello, Java Afficionados!");</a:t>
            </a:r>
          </a:p>
        </p:txBody>
      </p:sp>
    </p:spTree>
    <p:extLst>
      <p:ext uri="{BB962C8B-B14F-4D97-AF65-F5344CB8AC3E}">
        <p14:creationId xmlns:p14="http://schemas.microsoft.com/office/powerpoint/2010/main" val="2883468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Writing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javaintro_exercises project, write a program to write out data for an athletic event as a comma-separated values (CSV) file</a:t>
            </a:r>
          </a:p>
          <a:p>
            <a:pPr lvl="1"/>
            <a:r>
              <a:rPr lang="en-US" dirty="0"/>
              <a:t>Denotes the time that an athlete spent on court and the points he scored</a:t>
            </a:r>
          </a:p>
          <a:p>
            <a:pPr lvl="2"/>
            <a:r>
              <a:rPr lang="en-US" dirty="0"/>
              <a:t>For example #42 was present on the field for 570 seconds and scored 6 points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Make up the values</a:t>
            </a:r>
          </a:p>
          <a:p>
            <a:r>
              <a:rPr lang="en-US" dirty="0"/>
              <a:t>For now, change the definition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to be: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10107" y="3065656"/>
          <a:ext cx="548819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9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PointsScored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59" y="5306115"/>
            <a:ext cx="445770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535896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89977" y="1745644"/>
            <a:ext cx="7219487" cy="2893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Random random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Random();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 filename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"event.csv"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PrintWriter writer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PrintWriter(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File(filename));</a:t>
            </a:r>
          </a:p>
          <a:p>
            <a:pPr lvl="1"/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 i &lt; 5; ++i){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athleteNumber = random.nextInt(100);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numSeconds = random.nextInt(1000);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numPoints = random.nextInt(20);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writer.println(athleteNumber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numSeconds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numPoints);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writer.close();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8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Scanner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Often need to read formatted text files</a:t>
            </a:r>
          </a:p>
          <a:p>
            <a:pPr lvl="1" eaLnBrk="1" hangingPunct="1"/>
            <a:r>
              <a:rPr lang="en-US" dirty="0"/>
              <a:t>Item, quantity, price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read the content of such files, use a </a:t>
            </a:r>
            <a:r>
              <a:rPr lang="en-US" dirty="0">
                <a:latin typeface="Courier New" pitchFamily="49" charset="0"/>
              </a:rPr>
              <a:t>java.util.Scanner</a:t>
            </a:r>
          </a:p>
          <a:p>
            <a:pPr lvl="1" eaLnBrk="1" hangingPunct="1"/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nextDouble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1" eaLnBrk="1" hangingPunct="1"/>
            <a:r>
              <a:rPr lang="en-US" dirty="0"/>
              <a:t>Throws </a:t>
            </a:r>
            <a:r>
              <a:rPr lang="en-US" dirty="0">
                <a:latin typeface="Courier New" pitchFamily="49" charset="0"/>
              </a:rPr>
              <a:t>InputMismatchException</a:t>
            </a:r>
            <a:r>
              <a:rPr lang="en-US" dirty="0"/>
              <a:t> if not an integer, double, etc.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819400" y="2022475"/>
            <a:ext cx="32004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Canvas   5          13.25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Paint    8          27.57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710759" y="3865389"/>
            <a:ext cx="5334000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InputStream is = …;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Scanner scanner = </a:t>
            </a:r>
            <a:r>
              <a:rPr lang="en-US" b="1" dirty="0">
                <a:latin typeface="Courier New" pitchFamily="49" charset="0"/>
              </a:rPr>
              <a:t>new Scanner(is);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while (scanner.hasNext()){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item = </a:t>
            </a:r>
            <a:r>
              <a:rPr lang="en-US" b="1" dirty="0">
                <a:latin typeface="Courier New" pitchFamily="49" charset="0"/>
              </a:rPr>
              <a:t>scanner.next();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int    qty  = </a:t>
            </a:r>
            <a:r>
              <a:rPr lang="en-US" b="1" dirty="0">
                <a:latin typeface="Courier New" pitchFamily="49" charset="0"/>
              </a:rPr>
              <a:t>scanner.nextInt();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double price = scanner.nextDouble();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// do something with item, qty, price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89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Configuration Files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When writing programs, need to read configuration information	</a:t>
            </a:r>
          </a:p>
          <a:p>
            <a:pPr lvl="1" eaLnBrk="1" hangingPunct="1"/>
            <a:r>
              <a:rPr lang="en-US" dirty="0"/>
              <a:t>Often from a file</a:t>
            </a:r>
          </a:p>
          <a:p>
            <a:pPr eaLnBrk="1" hangingPunct="1"/>
            <a:r>
              <a:rPr lang="en-US" dirty="0"/>
              <a:t>Where can such configuration files be placed?</a:t>
            </a:r>
          </a:p>
          <a:p>
            <a:pPr lvl="1" eaLnBrk="1" hangingPunct="1"/>
            <a:r>
              <a:rPr lang="en-US" dirty="0"/>
              <a:t>How can you specify the filename so that it will work on users’ machines?</a:t>
            </a:r>
          </a:p>
          <a:p>
            <a:pPr lvl="2" eaLnBrk="1" hangingPunct="1"/>
            <a:r>
              <a:rPr lang="en-US" dirty="0"/>
              <a:t>Whether Mac, Unix or Windows</a:t>
            </a:r>
          </a:p>
          <a:p>
            <a:pPr lvl="2" eaLnBrk="1" hangingPunct="1"/>
            <a:r>
              <a:rPr lang="en-US" dirty="0"/>
              <a:t>Whether the file will be in C:\ ,  D:\, /etc or /home/user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When the program is run, the user’s current directory can be anything</a:t>
            </a:r>
          </a:p>
          <a:p>
            <a:pPr lvl="1" eaLnBrk="1" hangingPunct="1"/>
            <a:r>
              <a:rPr lang="en-US" dirty="0"/>
              <a:t>So, can not simply say “config.txt”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590800" y="3563679"/>
            <a:ext cx="68580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InputStream is = new FileInputStream( "</a:t>
            </a:r>
            <a:r>
              <a:rPr lang="en-US" b="1" dirty="0">
                <a:latin typeface="Courier New" pitchFamily="49" charset="0"/>
              </a:rPr>
              <a:t>FIXME/</a:t>
            </a:r>
            <a:r>
              <a:rPr lang="en-US" dirty="0">
                <a:latin typeface="Courier New" pitchFamily="49" charset="0"/>
              </a:rPr>
              <a:t>config.txt"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Scanner scanner = new Scanner( is );</a:t>
            </a:r>
          </a:p>
        </p:txBody>
      </p:sp>
    </p:spTree>
    <p:extLst>
      <p:ext uri="{BB962C8B-B14F-4D97-AF65-F5344CB8AC3E}">
        <p14:creationId xmlns:p14="http://schemas.microsoft.com/office/powerpoint/2010/main" val="2284928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a File in the Classpath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solution is to read the file from somewhere in classpath</a:t>
            </a:r>
          </a:p>
          <a:p>
            <a:pPr lvl="1" eaLnBrk="1" hangingPunct="1"/>
            <a:r>
              <a:rPr lang="en-US" dirty="0"/>
              <a:t>The Java program has to be in classpath in order to execute</a:t>
            </a:r>
          </a:p>
          <a:p>
            <a:pPr lvl="1" eaLnBrk="1" hangingPunct="1"/>
            <a:r>
              <a:rPr lang="en-US" dirty="0"/>
              <a:t>User places configuration file along with Java program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744214" y="2528801"/>
            <a:ext cx="68580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Class loader for this class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ClassLoader</a:t>
            </a:r>
            <a:r>
              <a:rPr lang="en-US" dirty="0">
                <a:latin typeface="Courier New" pitchFamily="49" charset="0"/>
              </a:rPr>
              <a:t> cl = this.getClass().getClassLoader();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URL url = </a:t>
            </a:r>
            <a:r>
              <a:rPr lang="en-US" b="1" dirty="0">
                <a:latin typeface="Courier New" pitchFamily="49" charset="0"/>
              </a:rPr>
              <a:t>cl.getResource("config.txt");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Scanner scanner = new Scanner( url.openStream() 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00" y="124931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382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Files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11232" y="1585913"/>
            <a:ext cx="4928056" cy="451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Working with Files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/>
              <a:t>Java Exceptions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Java Serialization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64496" y="2532246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2149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12757" y="1586193"/>
            <a:ext cx="5742641" cy="4101913"/>
          </a:xfrm>
        </p:spPr>
        <p:txBody>
          <a:bodyPr/>
          <a:lstStyle/>
          <a:p>
            <a:r>
              <a:rPr lang="en-US" dirty="0"/>
              <a:t>File Handling with the </a:t>
            </a:r>
            <a:r>
              <a:rPr lang="en-US" dirty="0">
                <a:latin typeface="Courier New"/>
                <a:cs typeface="Courier New"/>
              </a:rPr>
              <a:t>File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Reading and Writing Text Files</a:t>
            </a:r>
          </a:p>
          <a:p>
            <a:pPr lvl="1"/>
            <a:r>
              <a:rPr lang="en-US" dirty="0"/>
              <a:t>Chapter 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57444" y="1714291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422" y="1264024"/>
            <a:ext cx="8269178" cy="4937760"/>
          </a:xfrm>
        </p:spPr>
        <p:txBody>
          <a:bodyPr/>
          <a:lstStyle/>
          <a:p>
            <a:pPr>
              <a:defRPr/>
            </a:pPr>
            <a:r>
              <a:rPr lang="en-GB" dirty="0"/>
              <a:t>Java provides a set of classes and interfaces for manipulating files and data</a:t>
            </a:r>
          </a:p>
          <a:p>
            <a:pPr lvl="1">
              <a:defRPr/>
            </a:pPr>
            <a:r>
              <a:rPr lang="en-GB" dirty="0"/>
              <a:t>Found in the </a:t>
            </a:r>
            <a:r>
              <a:rPr lang="en-GB" dirty="0">
                <a:latin typeface="Courier New"/>
                <a:cs typeface="Courier New"/>
              </a:rPr>
              <a:t>java.io</a:t>
            </a:r>
            <a:r>
              <a:rPr lang="en-GB" dirty="0"/>
              <a:t> package</a:t>
            </a:r>
          </a:p>
          <a:p>
            <a:pPr lvl="1">
              <a:defRPr/>
            </a:pPr>
            <a:r>
              <a:rPr lang="en-GB" dirty="0"/>
              <a:t>Many exceptions can occur when working with files</a:t>
            </a:r>
          </a:p>
          <a:p>
            <a:pPr lvl="2">
              <a:defRPr/>
            </a:pPr>
            <a:r>
              <a:rPr lang="en-GB" dirty="0"/>
              <a:t>Derive from </a:t>
            </a:r>
            <a:r>
              <a:rPr lang="en-GB" dirty="0">
                <a:latin typeface="Courier New"/>
                <a:cs typeface="Courier New"/>
              </a:rPr>
              <a:t>java.io.IOException</a:t>
            </a:r>
          </a:p>
          <a:p>
            <a:pPr lvl="3">
              <a:defRPr/>
            </a:pPr>
            <a:r>
              <a:rPr lang="en-GB" dirty="0">
                <a:latin typeface="Courier New"/>
                <a:cs typeface="Courier New"/>
              </a:rPr>
              <a:t>IOException</a:t>
            </a:r>
            <a:r>
              <a:rPr lang="en-GB" dirty="0">
                <a:latin typeface="+mn-lt"/>
                <a:cs typeface="Courier New"/>
              </a:rPr>
              <a:t> is a checked exception</a:t>
            </a:r>
            <a:endParaRPr lang="en-GB" dirty="0">
              <a:latin typeface="Courier New"/>
              <a:cs typeface="Courier New"/>
            </a:endParaRPr>
          </a:p>
          <a:p>
            <a:pPr>
              <a:defRPr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File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>
                <a:latin typeface="Courier New"/>
                <a:cs typeface="Courier New"/>
              </a:rPr>
              <a:t>File</a:t>
            </a:r>
            <a:r>
              <a:rPr lang="en-GB" dirty="0"/>
              <a:t> is a class that represents a file or directory on the file system</a:t>
            </a:r>
          </a:p>
          <a:p>
            <a:pPr lvl="1">
              <a:defRPr/>
            </a:pPr>
            <a:r>
              <a:rPr lang="en-GB" dirty="0"/>
              <a:t>It doesn't have any read/write capabilities</a:t>
            </a:r>
          </a:p>
          <a:p>
            <a:pPr lvl="1">
              <a:defRPr/>
            </a:pPr>
            <a:r>
              <a:rPr lang="en-GB" dirty="0"/>
              <a:t>Enables access to system level operations such as setting permissions</a:t>
            </a:r>
          </a:p>
          <a:p>
            <a:pPr>
              <a:defRPr/>
            </a:pPr>
            <a:r>
              <a:rPr lang="en-GB" dirty="0"/>
              <a:t>Some example methods include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Boolean exists()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string getName()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string getPath()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Long length()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long lastModified()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file[] listFiles()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boolean isDirectory()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boolean isFile()</a:t>
            </a:r>
          </a:p>
          <a:p>
            <a:pPr lvl="1">
              <a:defRPr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6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File</a:t>
            </a:r>
            <a:r>
              <a:rPr lang="en-US" dirty="0"/>
              <a:t> Example: Create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creates a new directory </a:t>
            </a:r>
          </a:p>
          <a:p>
            <a:pPr lvl="1"/>
            <a:r>
              <a:rPr lang="en-US" dirty="0"/>
              <a:t>Checks first that the directory does not already exist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171700"/>
            <a:ext cx="8890000" cy="34163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00" dirty="0"/>
              <a:t>String directoryName = "c:/directory/subDirectory/";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File directory = new File(directoryName);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if (directory.exists()) {</a:t>
            </a:r>
          </a:p>
          <a:p>
            <a:pPr>
              <a:defRPr/>
            </a:pPr>
            <a:r>
              <a:rPr lang="en-GB" sz="1800" dirty="0"/>
              <a:t>    System.out.printf("Directory %s already exists.", </a:t>
            </a:r>
          </a:p>
          <a:p>
            <a:pPr>
              <a:defRPr/>
            </a:pPr>
            <a:r>
              <a:rPr lang="en-GB" sz="1800" dirty="0"/>
              <a:t>					directoryName);</a:t>
            </a:r>
          </a:p>
          <a:p>
            <a:pPr>
              <a:defRPr/>
            </a:pPr>
            <a:r>
              <a:rPr lang="en-GB" sz="1800" dirty="0"/>
              <a:t>}else {</a:t>
            </a:r>
          </a:p>
          <a:p>
            <a:pPr>
              <a:defRPr/>
            </a:pPr>
            <a:r>
              <a:rPr lang="en-GB" sz="1800" dirty="0"/>
              <a:t>    directory.mkdirs();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    System.out.printf("Created directory %s.", directoryName);      </a:t>
            </a:r>
          </a:p>
          <a:p>
            <a:pPr>
              <a:defRPr/>
            </a:pPr>
            <a:r>
              <a:rPr lang="en-GB" sz="18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8050548" y="2742643"/>
            <a:ext cx="2350753" cy="584775"/>
          </a:xfrm>
          <a:prstGeom prst="wedgeRectCallout">
            <a:avLst>
              <a:gd name="adj1" fmla="val -74944"/>
              <a:gd name="adj2" fmla="val -32709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Directory not created here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67748" y="4215844"/>
            <a:ext cx="2350753" cy="584775"/>
          </a:xfrm>
          <a:prstGeom prst="wedgeRectCallout">
            <a:avLst>
              <a:gd name="adj1" fmla="val -91152"/>
              <a:gd name="adj2" fmla="val 21419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Directory and parent directories created here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053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File</a:t>
            </a:r>
            <a:r>
              <a:rPr lang="en-US" dirty="0"/>
              <a:t> Example: Create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8300" y="1409701"/>
            <a:ext cx="8890000" cy="369331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00" dirty="0"/>
              <a:t>String directoryName = "c:/directory/subDirectory/";</a:t>
            </a:r>
          </a:p>
          <a:p>
            <a:pPr>
              <a:defRPr/>
            </a:pPr>
            <a:r>
              <a:rPr lang="en-GB" sz="1800" dirty="0"/>
              <a:t>String fileName = "order_history.txt";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File orderHistory = new File(directoryName + fileName);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if (orderHistory.exists()) {</a:t>
            </a:r>
          </a:p>
          <a:p>
            <a:pPr>
              <a:defRPr/>
            </a:pPr>
            <a:r>
              <a:rPr lang="en-GB" sz="1800" dirty="0"/>
              <a:t>    System.out.printf("File %s already exists%n", fileName);</a:t>
            </a:r>
          </a:p>
          <a:p>
            <a:pPr>
              <a:defRPr/>
            </a:pPr>
            <a:r>
              <a:rPr lang="en-GB" sz="1800" dirty="0"/>
              <a:t>}else {</a:t>
            </a:r>
          </a:p>
          <a:p>
            <a:pPr>
              <a:defRPr/>
            </a:pPr>
            <a:r>
              <a:rPr lang="en-GB" sz="1800" dirty="0"/>
              <a:t>    orderHistory.createNewFile();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    System.out.printf("Created file %s %n", fileName);      </a:t>
            </a:r>
          </a:p>
          <a:p>
            <a:pPr>
              <a:defRPr/>
            </a:pPr>
            <a:r>
              <a:rPr lang="en-GB" sz="1800" dirty="0"/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85348" y="2129153"/>
            <a:ext cx="2350753" cy="338554"/>
          </a:xfrm>
          <a:prstGeom prst="wedgeRectCallout">
            <a:avLst>
              <a:gd name="adj1" fmla="val -117624"/>
              <a:gd name="adj2" fmla="val 78703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not created here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491748" y="3855744"/>
            <a:ext cx="1817353" cy="338554"/>
          </a:xfrm>
          <a:prstGeom prst="wedgeRectCallout">
            <a:avLst>
              <a:gd name="adj1" fmla="val -117742"/>
              <a:gd name="adj2" fmla="val 2506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created here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36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2886</Words>
  <Application>Microsoft Macintosh PowerPoint</Application>
  <PresentationFormat>Widescreen</PresentationFormat>
  <Paragraphs>510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Avenir Book</vt:lpstr>
      <vt:lpstr>Calibri</vt:lpstr>
      <vt:lpstr>Courier New</vt:lpstr>
      <vt:lpstr>Lato</vt:lpstr>
      <vt:lpstr>Open Sans</vt:lpstr>
      <vt:lpstr>Tahoma</vt:lpstr>
      <vt:lpstr>Wingdings</vt:lpstr>
      <vt:lpstr>Office Theme</vt:lpstr>
      <vt:lpstr>Visio</vt:lpstr>
      <vt:lpstr>Welcome!  Advanced Java</vt:lpstr>
      <vt:lpstr>Course Objectives</vt:lpstr>
      <vt:lpstr>Chapter 9:  File Handling</vt:lpstr>
      <vt:lpstr>Chapter Objectives</vt:lpstr>
      <vt:lpstr>File Handling</vt:lpstr>
      <vt:lpstr>Java File Handling</vt:lpstr>
      <vt:lpstr>The File Class</vt:lpstr>
      <vt:lpstr>File Example: Create a Directory</vt:lpstr>
      <vt:lpstr>File Example: Create a File</vt:lpstr>
      <vt:lpstr>Accessing File Information</vt:lpstr>
      <vt:lpstr>Try It Out</vt:lpstr>
      <vt:lpstr>File Handling</vt:lpstr>
      <vt:lpstr>Reading and Writing Text Files</vt:lpstr>
      <vt:lpstr>Consistent Input and Output</vt:lpstr>
      <vt:lpstr>Text File Output</vt:lpstr>
      <vt:lpstr>I/O Class Chaining</vt:lpstr>
      <vt:lpstr>Writing to a File</vt:lpstr>
      <vt:lpstr>Writing to a File Example</vt:lpstr>
      <vt:lpstr>Text File Input</vt:lpstr>
      <vt:lpstr>Reading From a File</vt:lpstr>
      <vt:lpstr>Reading From a File Example</vt:lpstr>
      <vt:lpstr>Exercise</vt:lpstr>
      <vt:lpstr>File Handling</vt:lpstr>
      <vt:lpstr>Chapter Summary</vt:lpstr>
      <vt:lpstr>Chapter 5: Persisting Data Using Files</vt:lpstr>
      <vt:lpstr>Chapter Concepts</vt:lpstr>
      <vt:lpstr>Persisting Data Using Files</vt:lpstr>
      <vt:lpstr>java.io and java.net</vt:lpstr>
      <vt:lpstr>Interacting with the File System</vt:lpstr>
      <vt:lpstr>Getting the List of Files in a Directory</vt:lpstr>
      <vt:lpstr>Reader Hierarchy</vt:lpstr>
      <vt:lpstr>FileReader</vt:lpstr>
      <vt:lpstr>Reading Lines with BufferedReader</vt:lpstr>
      <vt:lpstr>BufferedReader: Example Code</vt:lpstr>
      <vt:lpstr>close()</vt:lpstr>
      <vt:lpstr>Exercise: Counting Lines</vt:lpstr>
      <vt:lpstr>Decorator Pattern</vt:lpstr>
      <vt:lpstr>Reading from a URL</vt:lpstr>
      <vt:lpstr>Reading Compressed Data</vt:lpstr>
      <vt:lpstr>Reading Compressed Data: Interactions</vt:lpstr>
      <vt:lpstr>Writing to a File</vt:lpstr>
      <vt:lpstr>Exercise: Writing Text</vt:lpstr>
      <vt:lpstr>Solution: Writing Text</vt:lpstr>
      <vt:lpstr>Scanner</vt:lpstr>
      <vt:lpstr>Reading Configuration Files</vt:lpstr>
      <vt:lpstr>Finding a File in the Classpath</vt:lpstr>
      <vt:lpstr>Persisting Data Using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Rohan Rajore</cp:lastModifiedBy>
  <cp:revision>161</cp:revision>
  <dcterms:created xsi:type="dcterms:W3CDTF">2015-01-25T15:51:40Z</dcterms:created>
  <dcterms:modified xsi:type="dcterms:W3CDTF">2021-08-28T00:01:50Z</dcterms:modified>
</cp:coreProperties>
</file>