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3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84" d="100"/>
          <a:sy n="84" d="100"/>
        </p:scale>
        <p:origin x="-792" y="-7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40cf9a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40cf9a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bbd90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2bbd90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40cf9a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40cf9a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40cf9a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a40cf9a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40cf9a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40cf9a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40cf9a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40cf9a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40cf9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40cf9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40cf9a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40cf9a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40cf9a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40cf9a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40cf9a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40cf9a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850" rIns="91350" bIns="45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40cf9a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40cf9a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40cf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2" name="Google Shape;172;g5a40cf9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40cf9a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40cf9a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40cf9a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40cf9a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a40cf9a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a40cf9a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a40cf9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a40cf9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40cf9a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a40cf9a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a40cf9a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a40cf9a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40cf9a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40cf9a4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a40cf9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4" name="Google Shape;224;g5a40cf9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a40cf9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a40cf9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7" name="Google Shape;237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0" name="Google Shape;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7" name="Google Shape;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40cf9a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40cf9a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40cf9a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40cf9a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40cf9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40cf9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40cf9a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40cf9a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xmlns="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xmlns="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xmlns="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xmlns="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xmlns="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 type="secHead">
  <p:cSld name="Chapter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0" y="755575"/>
            <a:ext cx="8106541" cy="141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Chapter 2:</a:t>
            </a:r>
            <a:endParaRPr sz="3600" b="1" cap="small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Logging</a:t>
            </a:r>
            <a:r>
              <a:rPr lang="en-US" sz="3600" b="1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i="0" u="none" strike="noStrike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4983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Java Intermediate</a:t>
            </a:r>
            <a:endParaRPr sz="2000" b="1" i="0" u="none" strike="noStrike" cap="none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5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●"/>
              <a:defRPr sz="2800" b="1">
                <a:latin typeface="Tahoma"/>
                <a:ea typeface="Tahoma"/>
                <a:cs typeface="Tahoma"/>
                <a:sym typeface="Tah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71551" y="1264024"/>
            <a:ext cx="103632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5518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ucture Slide Layout">
  <p:cSld name="Structure Slide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56603" y="1586193"/>
            <a:ext cx="7656855" cy="410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4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file:////Users/rohanrajore/Library/Containers/com.microsoft.Outlook/Data/Library/Caches/Signatures/signature_1874630819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xmlns="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xmlns="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xmlns="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r>
              <a:rPr lang="en" sz="4400" b="1" dirty="0">
                <a:solidFill>
                  <a:srgbClr val="4285F4"/>
                </a:solidFill>
              </a:rPr>
              <a:t/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xmlns="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Frameworks with SLF4J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Add binding and implementation jar files to the </a:t>
            </a:r>
            <a:r>
              <a:rPr lang="en-US" sz="2000" dirty="0" err="1"/>
              <a:t>classpath</a:t>
            </a:r>
            <a:r>
              <a:rPr lang="en-US" sz="2000" dirty="0"/>
              <a:t> to use frameworks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log4j requires slf4j-log4j12.jar and log4j.jar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slf4j-simple requires slf4j-simple.jar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java.util.logging</a:t>
            </a:r>
            <a:r>
              <a:rPr lang="en-US" sz="2000" dirty="0"/>
              <a:t> requires slf4j-jdk14.jar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logback</a:t>
            </a:r>
            <a:r>
              <a:rPr lang="en-US" sz="2000" dirty="0"/>
              <a:t> requires logback-classic.jar and logback-core.jar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SLF4J requires that one and only one binding jar file be added to the </a:t>
            </a:r>
            <a:r>
              <a:rPr lang="en-US" sz="2000" dirty="0" err="1"/>
              <a:t>classpath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slf4j</a:t>
            </a:r>
            <a:endParaRPr/>
          </a:p>
        </p:txBody>
      </p:sp>
      <p:pic>
        <p:nvPicPr>
          <p:cNvPr id="108" name="Google Shape;108;p19" descr="concrete-binding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25" y="1362075"/>
            <a:ext cx="7917376" cy="43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 Messages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SLF4J provides a number of logging methods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Variants of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error()</a:t>
            </a:r>
            <a:r>
              <a:rPr lang="en-US" sz="1800" dirty="0"/>
              <a:t>,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warn()</a:t>
            </a:r>
            <a:r>
              <a:rPr lang="en-US" sz="1800" dirty="0"/>
              <a:t>,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-US" sz="1800" dirty="0"/>
              <a:t>,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debug()</a:t>
            </a:r>
            <a:r>
              <a:rPr lang="en-US" sz="1800" dirty="0"/>
              <a:t> and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trace() </a:t>
            </a:r>
            <a:r>
              <a:rPr lang="en-US" sz="1800" dirty="0"/>
              <a:t>methods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These allows parameters to be substituted using {}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Can provide 1, 2 or multiple parameters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Multiple parameters need to be objects uses ...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isErrorEnabled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isWarnEnabled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isInfoEnabled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isDebugEnabled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/>
              <a:t> and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isTraceEnabled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386925" y="4279825"/>
            <a:ext cx="7503900" cy="1285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logger.info( "Log message"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logger.info( "Message value {}", value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logger.info( "Message value {} and {}", value1, value2 )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logger.info( "Message {} {} {}", value1, value2, value3 )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1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Loggers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 err="1"/>
              <a:t>Logback</a:t>
            </a:r>
            <a:r>
              <a:rPr lang="en-US" sz="1800" dirty="0"/>
              <a:t> supports multiple loggers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There is always a root logger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Other loggers can be defined they are named in a hierarchy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root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/>
              <a:t>com.gs</a:t>
            </a:r>
            <a:endParaRPr sz="1800" dirty="0"/>
          </a:p>
          <a:p>
            <a:pPr lvl="2">
              <a:lnSpc>
                <a:spcPct val="115000"/>
              </a:lnSpc>
            </a:pPr>
            <a:r>
              <a:rPr lang="en-US" sz="1800" dirty="0" err="1"/>
              <a:t>com.gs.accounts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Loggers have a logging level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Only messages with the logger's logging level and above get logged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If a logger's level is not defined it inherits its parent's level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 root logger's level defaults to DEBUG</a:t>
            </a:r>
            <a:endParaRPr sz="1800" dirty="0"/>
          </a:p>
        </p:txBody>
      </p:sp>
      <p:sp>
        <p:nvSpPr>
          <p:cNvPr id="122" name="Google Shape;122;p21"/>
          <p:cNvSpPr txBox="1"/>
          <p:nvPr/>
        </p:nvSpPr>
        <p:spPr>
          <a:xfrm>
            <a:off x="2171175" y="5278100"/>
            <a:ext cx="8065200" cy="75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 logger = LoggerFactory.getLogger( "com.gs" ) 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 logger = LoggerFactory.getLogger( getClass() ) ; // Logger name is class name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Logback Configuration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Logback looks for a configuration file on the classpath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logback.groovy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logback-test.xml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logback.xml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If no configuration found it defaults to a basic configuration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logs to the console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Java API can also be used for configuration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Layouts and Encoders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Encoders format the log messages into byte arrays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Layouts convert byte arrays to strings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Encoders and Layouts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Can be configured in the configuration file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Can be custom Java classes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There are several defined encoders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PatternLayoutEncoder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LayoutWrappingEncoder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There is a </a:t>
            </a:r>
            <a:r>
              <a:rPr lang="en-US" sz="2000" dirty="0" err="1"/>
              <a:t>PatternLayout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Layout Patterns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/>
              <a:t>Layout patterns are defined using format strings</a:t>
            </a:r>
            <a:endParaRPr sz="1600" dirty="0"/>
          </a:p>
          <a:p>
            <a:pPr lvl="1">
              <a:lnSpc>
                <a:spcPct val="115000"/>
              </a:lnSpc>
            </a:pPr>
            <a:r>
              <a:rPr lang="en-US" sz="1600" dirty="0"/>
              <a:t>Logger %logger{</a:t>
            </a:r>
            <a:r>
              <a:rPr lang="en-US" sz="1600" i="1" dirty="0"/>
              <a:t>length</a:t>
            </a:r>
            <a:r>
              <a:rPr lang="en-US" sz="1600" dirty="0"/>
              <a:t>}</a:t>
            </a:r>
            <a:endParaRPr sz="1600" dirty="0"/>
          </a:p>
          <a:p>
            <a:pPr lvl="2">
              <a:lnSpc>
                <a:spcPct val="115000"/>
              </a:lnSpc>
            </a:pPr>
            <a:r>
              <a:rPr lang="en-US" sz="1600" dirty="0"/>
              <a:t>Given logger </a:t>
            </a:r>
            <a:r>
              <a:rPr lang="en-US" sz="1600" dirty="0" err="1"/>
              <a:t>com.gs.accounting.Account</a:t>
            </a:r>
            <a:endParaRPr sz="1600" dirty="0"/>
          </a:p>
          <a:p>
            <a:pPr lvl="3">
              <a:lnSpc>
                <a:spcPct val="115000"/>
              </a:lnSpc>
            </a:pPr>
            <a:r>
              <a:rPr lang="en-US" sz="1600" dirty="0"/>
              <a:t>%logger gives </a:t>
            </a:r>
            <a:r>
              <a:rPr lang="en-US" sz="1600" dirty="0" err="1"/>
              <a:t>com.gs.accounting.Account</a:t>
            </a:r>
            <a:endParaRPr sz="1600" dirty="0"/>
          </a:p>
          <a:p>
            <a:pPr lvl="3">
              <a:lnSpc>
                <a:spcPct val="115000"/>
              </a:lnSpc>
            </a:pPr>
            <a:r>
              <a:rPr lang="en-US" sz="1600" dirty="0"/>
              <a:t>%logger{0} gives Account</a:t>
            </a:r>
            <a:endParaRPr sz="1600" dirty="0"/>
          </a:p>
          <a:p>
            <a:pPr lvl="3">
              <a:lnSpc>
                <a:spcPct val="115000"/>
              </a:lnSpc>
            </a:pPr>
            <a:r>
              <a:rPr lang="en-US" sz="1600" dirty="0"/>
              <a:t>%logger{5} gives </a:t>
            </a:r>
            <a:r>
              <a:rPr lang="en-US" sz="1600" dirty="0" err="1"/>
              <a:t>c.g.a.Account</a:t>
            </a:r>
            <a:endParaRPr sz="1600" dirty="0"/>
          </a:p>
          <a:p>
            <a:pPr lvl="3">
              <a:lnSpc>
                <a:spcPct val="115000"/>
              </a:lnSpc>
            </a:pPr>
            <a:r>
              <a:rPr lang="en-US" sz="1600" dirty="0"/>
              <a:t>%logger{20} gives </a:t>
            </a:r>
            <a:r>
              <a:rPr lang="en-US" sz="1600" dirty="0" err="1"/>
              <a:t>c.g.accounting.Account</a:t>
            </a:r>
            <a:endParaRPr sz="1600" dirty="0"/>
          </a:p>
          <a:p>
            <a:pPr lvl="1">
              <a:lnSpc>
                <a:spcPct val="115000"/>
              </a:lnSpc>
            </a:pPr>
            <a:r>
              <a:rPr lang="en-US" sz="1600" dirty="0"/>
              <a:t>Dates and times %d{</a:t>
            </a:r>
            <a:r>
              <a:rPr lang="en-US" sz="1600" dirty="0" err="1"/>
              <a:t>HH:mm:ss</a:t>
            </a:r>
            <a:r>
              <a:rPr lang="en-US" sz="1600" dirty="0"/>
              <a:t>} or %date{</a:t>
            </a:r>
            <a:r>
              <a:rPr lang="en-US" sz="1600" dirty="0" err="1"/>
              <a:t>HH:mm:ss</a:t>
            </a:r>
            <a:r>
              <a:rPr lang="en-US" sz="1600" dirty="0"/>
              <a:t>}</a:t>
            </a:r>
            <a:endParaRPr sz="1600" dirty="0"/>
          </a:p>
          <a:p>
            <a:pPr lvl="2">
              <a:lnSpc>
                <a:spcPct val="115000"/>
              </a:lnSpc>
            </a:pPr>
            <a:r>
              <a:rPr lang="en-US" sz="1600" dirty="0"/>
              <a:t>Components are </a:t>
            </a:r>
            <a:r>
              <a:rPr lang="en-US" sz="1600" dirty="0" err="1"/>
              <a:t>yyyy</a:t>
            </a:r>
            <a:r>
              <a:rPr lang="en-US" sz="1600" dirty="0"/>
              <a:t> MMM </a:t>
            </a:r>
            <a:r>
              <a:rPr lang="en-US" sz="1600" dirty="0" err="1"/>
              <a:t>ddd</a:t>
            </a:r>
            <a:r>
              <a:rPr lang="en-US" sz="1600" dirty="0"/>
              <a:t> HH mm </a:t>
            </a:r>
            <a:r>
              <a:rPr lang="en-US" sz="1600" dirty="0" err="1"/>
              <a:t>ss</a:t>
            </a:r>
            <a:r>
              <a:rPr lang="en-US" sz="1600" dirty="0"/>
              <a:t> SSS</a:t>
            </a:r>
            <a:endParaRPr sz="1600" dirty="0"/>
          </a:p>
        </p:txBody>
      </p:sp>
      <p:sp>
        <p:nvSpPr>
          <p:cNvPr id="141" name="Google Shape;141;p24"/>
          <p:cNvSpPr txBox="1"/>
          <p:nvPr/>
        </p:nvSpPr>
        <p:spPr>
          <a:xfrm>
            <a:off x="1925975" y="4898500"/>
            <a:ext cx="8425800" cy="54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&lt;pattern&gt;%d{HH:mm:ss.SSS} [%thread] %-5level %logger{42} - %msg%n&lt;/pattern&gt;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Layout Patterns (continued)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Layout patterns are defined using format strings</a:t>
            </a:r>
            <a:endParaRPr sz="2000" dirty="0"/>
          </a:p>
          <a:p>
            <a:pPr lvl="1">
              <a:lnSpc>
                <a:spcPct val="115000"/>
              </a:lnSpc>
              <a:buClr>
                <a:srgbClr val="000000"/>
              </a:buClr>
              <a:buFont typeface="Tahoma"/>
              <a:buChar char="○"/>
            </a:pPr>
            <a:r>
              <a:rPr lang="en-US" sz="2000" dirty="0"/>
              <a:t>Thread name %thread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Logging message %</a:t>
            </a:r>
            <a:r>
              <a:rPr lang="en-US" sz="2000" dirty="0" err="1"/>
              <a:t>msg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Logging level %level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Platform dependent newline %n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Can also left or right pad with spaces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%5level left pads to 5 spaces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</a:rPr>
              <a:t>%-5level right pads to 5 spaces</a:t>
            </a:r>
            <a:endParaRPr sz="2000" dirty="0"/>
          </a:p>
        </p:txBody>
      </p:sp>
      <p:sp>
        <p:nvSpPr>
          <p:cNvPr id="148" name="Google Shape;148;p25"/>
          <p:cNvSpPr txBox="1"/>
          <p:nvPr/>
        </p:nvSpPr>
        <p:spPr>
          <a:xfrm>
            <a:off x="1685375" y="4870850"/>
            <a:ext cx="8721600" cy="54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&lt;pattern&gt;%date{HH:mm:ss.SSS} [%thread] %-5level %logger{42} - %msg%n&lt;/pattern&gt;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3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3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3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Appenders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 err="1"/>
              <a:t>Appenders</a:t>
            </a:r>
            <a:r>
              <a:rPr lang="en-US" sz="1800" dirty="0"/>
              <a:t> are named objects which write log messages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can be configured in the configuration file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They can be custom Java classes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There are several defined </a:t>
            </a:r>
            <a:r>
              <a:rPr lang="en-US" sz="1800" dirty="0" err="1"/>
              <a:t>appenders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 err="1"/>
              <a:t>ConsoleAppender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 err="1"/>
              <a:t>OutputStreamAppender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 err="1"/>
              <a:t>FileAppender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 err="1"/>
              <a:t>Appenders</a:t>
            </a:r>
            <a:r>
              <a:rPr lang="en-US" sz="1800" dirty="0"/>
              <a:t> require an encoder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Defaults to </a:t>
            </a:r>
            <a:r>
              <a:rPr lang="en-US" sz="1800" dirty="0" err="1"/>
              <a:t>PatternLayoutEncoder</a:t>
            </a:r>
            <a:endParaRPr sz="1800" dirty="0"/>
          </a:p>
        </p:txBody>
      </p:sp>
      <p:sp>
        <p:nvSpPr>
          <p:cNvPr id="155" name="Google Shape;155;p26"/>
          <p:cNvSpPr txBox="1"/>
          <p:nvPr/>
        </p:nvSpPr>
        <p:spPr>
          <a:xfrm>
            <a:off x="2116200" y="4642925"/>
            <a:ext cx="7959600" cy="1482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&lt;appender name="STDOUT" class="ch.qos.logback.core.ConsoleAppender"&gt;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&lt;pattern&gt;%d{HH:mm:ss.SSS} [%thread] %-5level %logger{42} - %msg%n&lt;/pattern&gt;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&lt;/appender&gt;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File Appenders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Tahoma"/>
              <a:buChar char="●"/>
            </a:pPr>
            <a:r>
              <a:rPr lang="en-US"/>
              <a:t>File appender example</a:t>
            </a:r>
            <a:endParaRPr/>
          </a:p>
          <a:p>
            <a:pPr marL="0" indent="0">
              <a:lnSpc>
                <a:spcPct val="100000"/>
              </a:lnSpc>
              <a:buNone/>
            </a:pP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2065475" y="2503825"/>
            <a:ext cx="7959600" cy="205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&lt;appender name="FILE" class="ch.qos.logback.core.FileAppender"&gt;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&lt;file&gt;/var/log/account.log&lt;/file&gt;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&lt;append&gt;true&lt;/append&gt;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&lt;pattern&gt;%d{HH:mm:ss.SSS} [%thread] %-5level %logger{42} - %msg%n&lt;/pattern&gt;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&lt;/encoder&gt;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&lt;/appender&gt;</a:t>
            </a: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4294967295"/>
          </p:nvPr>
        </p:nvSpPr>
        <p:spPr>
          <a:xfrm>
            <a:off x="2232737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 b="1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2981326" y="1222375"/>
            <a:ext cx="768667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3600" b="1">
              <a:solidFill>
                <a:schemeClr val="dk1"/>
              </a:solidFill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 idx="4294967295"/>
          </p:nvPr>
        </p:nvSpPr>
        <p:spPr>
          <a:xfrm>
            <a:off x="2246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buSzPts val="1100"/>
            </a:pPr>
            <a:endParaRPr sz="3600" b="1" cap="small">
              <a:latin typeface="Verdana"/>
              <a:ea typeface="Verdana"/>
              <a:cs typeface="Verdana"/>
              <a:sym typeface="Verdana"/>
            </a:endParaRPr>
          </a:p>
          <a:p>
            <a:r>
              <a:rPr lang="en-US" sz="3600" b="1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logback.xml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 configuration file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Assigns </a:t>
            </a:r>
            <a:r>
              <a:rPr lang="en-US" sz="2000" dirty="0" err="1"/>
              <a:t>appenders</a:t>
            </a:r>
            <a:r>
              <a:rPr lang="en-US" sz="2000" dirty="0"/>
              <a:t> to loggers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Assigns levels to loggers</a:t>
            </a:r>
            <a:endParaRPr sz="2000" dirty="0"/>
          </a:p>
        </p:txBody>
      </p:sp>
      <p:sp>
        <p:nvSpPr>
          <p:cNvPr id="169" name="Google Shape;169;p28"/>
          <p:cNvSpPr txBox="1"/>
          <p:nvPr/>
        </p:nvSpPr>
        <p:spPr>
          <a:xfrm>
            <a:off x="2159075" y="2695900"/>
            <a:ext cx="7959600" cy="3244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&lt;configuration&gt;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&lt;appender name="STDOUT" class="ch.qos.logback.core.ConsoleAppender"&gt;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&lt;pattern&gt;%d{HH:mm:ss.SSS} [%thread] %-5level %logger{42} - %msg%n&lt;/pattern&gt;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&lt;/encoder&gt;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&lt;/appender&gt;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&lt;logger name="com.gs.accounting" level="WARN"/&gt;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&lt;root level="INFO"&gt;          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&lt;appender-ref ref="STDOUT" /&gt;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&lt;/root&gt;  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&lt;/configuration&gt;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100"/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Logging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5" name="Google Shape;175;p29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751" y="2333712"/>
            <a:ext cx="581023" cy="49645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4881788" y="1411100"/>
            <a:ext cx="4174500" cy="4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Logging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Logging Best Practices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Cost of Logging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Logging can be expensive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Formatting can invoke data type conversion, </a:t>
            </a:r>
            <a:r>
              <a:rPr lang="en-US" sz="2000" dirty="0" err="1"/>
              <a:t>toString</a:t>
            </a:r>
            <a:r>
              <a:rPr lang="en-US" sz="2000" dirty="0"/>
              <a:t>, and string concatenation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Output devices are slow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There are ways to reduce the cost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Identify whether the information is likely to be logged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Use the correct API calls which don't perform string operations until runtime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if (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logger.isDebugEnabled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dirty="0"/>
              <a:t> ) </a:t>
            </a:r>
            <a:r>
              <a:rPr lang="en-US" sz="2000" dirty="0" err="1"/>
              <a:t>logger.debug</a:t>
            </a:r>
            <a:r>
              <a:rPr lang="en-US" sz="2000" dirty="0"/>
              <a:t>(“…”)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The may be legal requirements which require a level of logging</a:t>
            </a: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Reducing Logging Cost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Font typeface="Tahoma"/>
              <a:buChar char="●"/>
            </a:pPr>
            <a:r>
              <a:rPr lang="en-US" sz="2000" dirty="0"/>
              <a:t>Think about the cost of the logging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Compare the two logging statements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is the cost difference between the two?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is the cost difference if the log level is disabled?</a:t>
            </a:r>
            <a:endParaRPr sz="2000" dirty="0"/>
          </a:p>
        </p:txBody>
      </p:sp>
      <p:sp>
        <p:nvSpPr>
          <p:cNvPr id="189" name="Google Shape;189;p31"/>
          <p:cNvSpPr txBox="1"/>
          <p:nvPr/>
        </p:nvSpPr>
        <p:spPr>
          <a:xfrm>
            <a:off x="2096425" y="3651675"/>
            <a:ext cx="7959600" cy="127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logger.debug( "Created account number " + account.getAccountNumber() +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 balance " + account.getBalance() ) 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logger.debug( "Created account number {} balance {}", account.getAccountNumber(),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account.getBalance() ) 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Reducing Logging Cost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Can cache the value of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isDebugEnabled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lnSpc>
                <a:spcPct val="115000"/>
              </a:lnSpc>
            </a:pPr>
            <a:r>
              <a:rPr lang="en-US" sz="1800" dirty="0"/>
              <a:t>Log levels can change so only do this for a short time</a:t>
            </a:r>
            <a:endParaRPr sz="18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Do life-limited logging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If you do this, it is important that the logging states this!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Only report something the first </a:t>
            </a:r>
            <a:r>
              <a:rPr lang="en-US" sz="1800" i="1" dirty="0"/>
              <a:t>n</a:t>
            </a:r>
            <a:r>
              <a:rPr lang="en-US" sz="1800" dirty="0"/>
              <a:t> times per run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Only report once per message, second, minute etc.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Consider providing a reset flag feature to re-enable reporting</a:t>
            </a:r>
            <a:endParaRPr sz="1800" dirty="0"/>
          </a:p>
        </p:txBody>
      </p:sp>
      <p:sp>
        <p:nvSpPr>
          <p:cNvPr id="196" name="Google Shape;196;p32"/>
          <p:cNvSpPr txBox="1"/>
          <p:nvPr/>
        </p:nvSpPr>
        <p:spPr>
          <a:xfrm>
            <a:off x="2116200" y="3989825"/>
            <a:ext cx="7959600" cy="204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myFunc()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final boolean debug = logger.isDebugEnabled() 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for(…) {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(debug)…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Understand Severities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Understand and consistently apply severities 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dirty="0"/>
              <a:t>DEBUG: Low-level stuff of little or no interest to operate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dirty="0"/>
              <a:t>INFO: Points of interest, total instruments loaded—may be suppressed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dirty="0"/>
              <a:t>WARN: A problem that has some form of self-healing/resolution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dirty="0"/>
              <a:t>ERROR: A serious problem—the processing of the ‘event’ will typically be instantly curtailed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Configure Logging Levels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Need to reduce logging overhead in production and UAT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DEBUG level should be disabled in production and UAT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TRACE level may be required for monitoring</a:t>
            </a:r>
            <a:endParaRPr/>
          </a:p>
          <a:p>
            <a:pPr lvl="2">
              <a:lnSpc>
                <a:spcPct val="115000"/>
              </a:lnSpc>
            </a:pPr>
            <a:r>
              <a:rPr lang="en-US"/>
              <a:t>Need to disable it once monitoring complete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Messages</a:t>
            </a: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Make sure that logging messages are clear and obvious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Use English not jargon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was I trying to do?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went wrong?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Where did it go wrong?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What do I do about it?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Bad examples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An error has occurred (from Windows)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Key or Value found null (from a bank app)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Error 16</a:t>
            </a:r>
            <a:endParaRPr sz="2000" dirty="0"/>
          </a:p>
          <a:p>
            <a:pPr marL="0" indent="0">
              <a:lnSpc>
                <a:spcPct val="115000"/>
              </a:lnSpc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Exceptions</a:t>
            </a: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Font typeface="Tahoma"/>
              <a:buChar char="●"/>
            </a:pPr>
            <a:r>
              <a:rPr lang="en-US"/>
              <a:t>Be careful when logging exceptions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This will be discussed in more detail in the next chapter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2065475" y="2961025"/>
            <a:ext cx="7959600" cy="1664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catch ( NumberFormatException e ) {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logger.error( "Exception {}", e.getMessage() ) ;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sz="120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Logging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7" name="Google Shape;227;p37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751" y="3058662"/>
            <a:ext cx="581023" cy="49645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4881788" y="1411100"/>
            <a:ext cx="4174500" cy="4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Logging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Logging Best Practices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Exercise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</a:rPr>
              <a:t>Let's Talk About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800" dirty="0">
                <a:latin typeface="Tahoma"/>
                <a:ea typeface="Tahoma"/>
                <a:cs typeface="Tahoma"/>
                <a:sym typeface="Tahoma"/>
              </a:rPr>
              <a:t>In this chapter, we will lea</a:t>
            </a:r>
            <a:r>
              <a:rPr lang="en-US" sz="1800" dirty="0">
                <a:solidFill>
                  <a:schemeClr val="dk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rn</a:t>
            </a:r>
            <a:r>
              <a:rPr lang="en-US" sz="1800" dirty="0">
                <a:latin typeface="Tahoma"/>
                <a:ea typeface="Tahoma"/>
                <a:cs typeface="Tahoma"/>
                <a:sym typeface="Tahoma"/>
              </a:rPr>
              <a:t> about:</a:t>
            </a:r>
            <a:endParaRPr sz="1800" dirty="0">
              <a:latin typeface="Tahoma"/>
              <a:ea typeface="Tahoma"/>
              <a:cs typeface="Tahoma"/>
              <a:sym typeface="Tahoma"/>
            </a:endParaRPr>
          </a:p>
          <a:p>
            <a:pPr marL="228600" indent="-228600">
              <a:buClr>
                <a:srgbClr val="000000"/>
              </a:buClr>
            </a:pPr>
            <a:r>
              <a:rPr lang="en-US" dirty="0">
                <a:solidFill>
                  <a:schemeClr val="dk1"/>
                </a:solidFill>
              </a:rPr>
              <a:t>Logging</a:t>
            </a:r>
            <a:endParaRPr sz="1800" dirty="0"/>
          </a:p>
          <a:p>
            <a:pPr marL="228600" indent="-228600"/>
            <a:r>
              <a:rPr lang="en-US" dirty="0">
                <a:solidFill>
                  <a:schemeClr val="dk1"/>
                </a:solidFill>
              </a:rPr>
              <a:t>Logging best practices</a:t>
            </a:r>
            <a:endParaRPr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Implement Logger in your code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To Sum 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In this chapter, we </a:t>
            </a:r>
            <a:r>
              <a:rPr lang="en-US" sz="2400" dirty="0"/>
              <a:t>have lea</a:t>
            </a:r>
            <a:r>
              <a:rPr lang="en-US" sz="2400" dirty="0">
                <a:solidFill>
                  <a:schemeClr val="dk1"/>
                </a:solidFill>
              </a:rPr>
              <a:t>rned about</a:t>
            </a: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:</a:t>
            </a:r>
            <a:endParaRPr sz="2400" dirty="0">
              <a:latin typeface="Tahoma"/>
              <a:ea typeface="Tahoma"/>
              <a:cs typeface="Tahoma"/>
              <a:sym typeface="Tahoma"/>
            </a:endParaRPr>
          </a:p>
          <a:p>
            <a:pPr marL="228600" indent="-228600"/>
            <a:r>
              <a:rPr lang="en-US" sz="2400" dirty="0">
                <a:solidFill>
                  <a:schemeClr val="dk1"/>
                </a:solidFill>
              </a:rPr>
              <a:t>Logging</a:t>
            </a:r>
            <a:endParaRPr sz="2400" dirty="0">
              <a:solidFill>
                <a:schemeClr val="dk1"/>
              </a:solidFill>
            </a:endParaRPr>
          </a:p>
          <a:p>
            <a:pPr marL="228600" indent="-228600"/>
            <a:r>
              <a:rPr lang="en-US" sz="2400" dirty="0">
                <a:solidFill>
                  <a:schemeClr val="dk1"/>
                </a:solidFill>
              </a:rPr>
              <a:t>Logging best practices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Logging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881788" y="1411100"/>
            <a:ext cx="4174500" cy="4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Logging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Logging Best Practices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2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751" y="1565637"/>
            <a:ext cx="581023" cy="49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Why Is Logging Important?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252663" y="1227222"/>
            <a:ext cx="7772400" cy="49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28600" indent="-228600">
              <a:lnSpc>
                <a:spcPct val="115000"/>
              </a:lnSpc>
              <a:buClr>
                <a:srgbClr val="000000"/>
              </a:buClr>
            </a:pPr>
            <a:r>
              <a:rPr lang="en-US" sz="2000" dirty="0">
                <a:solidFill>
                  <a:schemeClr val="dk1"/>
                </a:solidFill>
              </a:rPr>
              <a:t>Logging is vital to software maintenance</a:t>
            </a:r>
            <a:endParaRPr sz="2000" dirty="0"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It provides important information for monitoring production systems</a:t>
            </a:r>
            <a:endParaRPr sz="2000" dirty="0"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Log files allow the detection and diagnosis of production issues</a:t>
            </a:r>
            <a:endParaRPr sz="2000" dirty="0"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Logging is not just a debugging tool</a:t>
            </a:r>
            <a:endParaRPr sz="2000" dirty="0">
              <a:solidFill>
                <a:schemeClr val="dk1"/>
              </a:solidFill>
            </a:endParaRPr>
          </a:p>
          <a:p>
            <a:pPr marL="685800" lvl="2" indent="-114300">
              <a:lnSpc>
                <a:spcPct val="115000"/>
              </a:lnSpc>
              <a:buClr>
                <a:srgbClr val="000000"/>
              </a:buClr>
              <a:buSzPts val="1800"/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Levels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Logging system provided logging levels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It is important to log information at the correct level</a:t>
            </a:r>
            <a:endParaRPr sz="2000" dirty="0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dirty="0"/>
              <a:t>Logging levels are: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ERROR - something has gone very wrong and the system cannot operate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WARN - something has gone wrong but the system can still operate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INFO - an important business process has completed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DEBUG - developer level information</a:t>
            </a:r>
            <a:endParaRPr sz="2000" dirty="0"/>
          </a:p>
          <a:p>
            <a:pPr lvl="2">
              <a:lnSpc>
                <a:spcPct val="115000"/>
              </a:lnSpc>
            </a:pPr>
            <a:r>
              <a:rPr lang="en-US" dirty="0"/>
              <a:t>Needs to be switched off in production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-US" sz="2000" dirty="0"/>
              <a:t>TRACE - detailed logging for developers and early production monitoring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What Gets Logged?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Each logging message contains several pieces of information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Logging date and time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A thread identifier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Log level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Class name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Log message</a:t>
            </a:r>
            <a:endParaRPr sz="2000" dirty="0"/>
          </a:p>
          <a:p>
            <a:pPr lvl="2">
              <a:lnSpc>
                <a:spcPct val="115000"/>
              </a:lnSpc>
            </a:pPr>
            <a:r>
              <a:rPr lang="en-US" dirty="0"/>
              <a:t>May contain values of variables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SLF4J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252675" y="1106775"/>
            <a:ext cx="7772400" cy="50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/>
              <a:t>Simple Logging Façade 4 Java (SLF4J)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Provides a logging API in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slf4j-api.jar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dirty="0"/>
              <a:t>Actual logging framework is plugged in at deploy time</a:t>
            </a:r>
            <a:endParaRPr sz="1800" dirty="0"/>
          </a:p>
          <a:p>
            <a:pPr lvl="1">
              <a:lnSpc>
                <a:spcPct val="115000"/>
              </a:lnSpc>
            </a:pPr>
            <a:r>
              <a:rPr lang="en-US" sz="1800" dirty="0"/>
              <a:t>By adding the slf4j binding and the framework jar files to the </a:t>
            </a:r>
            <a:r>
              <a:rPr lang="en-US" sz="1800" dirty="0" err="1"/>
              <a:t>classpath</a:t>
            </a:r>
            <a:endParaRPr sz="1800" dirty="0"/>
          </a:p>
        </p:txBody>
      </p:sp>
      <p:sp>
        <p:nvSpPr>
          <p:cNvPr id="89" name="Google Shape;89;p16"/>
          <p:cNvSpPr txBox="1"/>
          <p:nvPr/>
        </p:nvSpPr>
        <p:spPr>
          <a:xfrm>
            <a:off x="2130000" y="3075047"/>
            <a:ext cx="7932000" cy="3098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org.slf4j.Logger;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org.slf4j.LoggerFactory;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Account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private Logger logger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public Account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logger = LoggerFactory.getLogger( getClass() 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logger.info( "Account created" 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Logging Frameworks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There are a number of logging frameworks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Can be used with SLF4J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Can also use the framework API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log4j one of the original logging frameworks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/>
              <a:t>slf4j-simple simply logs to System.err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java.util.logging</a:t>
            </a:r>
            <a:r>
              <a:rPr lang="en-US" sz="2000" dirty="0"/>
              <a:t> part of JDK from 1.4</a:t>
            </a:r>
            <a:endParaRPr sz="2000" dirty="0"/>
          </a:p>
          <a:p>
            <a:pPr lvl="1">
              <a:lnSpc>
                <a:spcPct val="115000"/>
              </a:lnSpc>
            </a:pPr>
            <a:r>
              <a:rPr lang="en-US" sz="2000" dirty="0" err="1"/>
              <a:t>logback</a:t>
            </a:r>
            <a:r>
              <a:rPr lang="en-US" sz="2000" dirty="0"/>
              <a:t> faster and lighter replacement for log4j</a:t>
            </a:r>
            <a:endParaRPr sz="2000" dirty="0"/>
          </a:p>
        </p:txBody>
      </p:sp>
      <p:pic>
        <p:nvPicPr>
          <p:cNvPr id="96" name="Google Shape;96;p17" descr="logger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750" y="4267264"/>
            <a:ext cx="34099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1203</Words>
  <Application>Microsoft Office PowerPoint</Application>
  <PresentationFormat>Custom</PresentationFormat>
  <Paragraphs>215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Welcome!  Advanced Java</vt:lpstr>
      <vt:lpstr>  </vt:lpstr>
      <vt:lpstr>Let's Talk About</vt:lpstr>
      <vt:lpstr>Logging</vt:lpstr>
      <vt:lpstr>Why Is Logging Important?</vt:lpstr>
      <vt:lpstr>Logging Levels</vt:lpstr>
      <vt:lpstr>What Gets Logged?</vt:lpstr>
      <vt:lpstr>SLF4J</vt:lpstr>
      <vt:lpstr>Logging Frameworks</vt:lpstr>
      <vt:lpstr>Logging Frameworks with SLF4J</vt:lpstr>
      <vt:lpstr>slf4j</vt:lpstr>
      <vt:lpstr>Log Messages</vt:lpstr>
      <vt:lpstr>Loggers</vt:lpstr>
      <vt:lpstr>Logback Configuration</vt:lpstr>
      <vt:lpstr>Layouts and Encoders</vt:lpstr>
      <vt:lpstr>Layout Patterns</vt:lpstr>
      <vt:lpstr>Layout Patterns (continued)</vt:lpstr>
      <vt:lpstr>Appenders</vt:lpstr>
      <vt:lpstr>File Appenders</vt:lpstr>
      <vt:lpstr>logback.xml</vt:lpstr>
      <vt:lpstr>Logging</vt:lpstr>
      <vt:lpstr>Cost of Logging</vt:lpstr>
      <vt:lpstr>Reducing Logging Cost</vt:lpstr>
      <vt:lpstr>Reducing Logging Cost</vt:lpstr>
      <vt:lpstr>Understand Severities</vt:lpstr>
      <vt:lpstr>Configure Logging Levels</vt:lpstr>
      <vt:lpstr>Logging Messages</vt:lpstr>
      <vt:lpstr>Logging Exceptions</vt:lpstr>
      <vt:lpstr>Logging</vt:lpstr>
      <vt:lpstr>Exercise</vt:lpstr>
      <vt:lpstr>To Sum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admi</cp:lastModifiedBy>
  <cp:revision>163</cp:revision>
  <dcterms:created xsi:type="dcterms:W3CDTF">2015-01-25T15:51:40Z</dcterms:created>
  <dcterms:modified xsi:type="dcterms:W3CDTF">2021-09-03T02:50:25Z</dcterms:modified>
</cp:coreProperties>
</file>