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0D0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134" y="-83108"/>
            <a:ext cx="739838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2571115"/>
            <a:ext cx="6950709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D0D0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2" Type="http://schemas.openxmlformats.org/officeDocument/2006/relationships/hyperlink" Target="http://www.oracle.com/technetwork/database/features/jdbc/index-09126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soft.com/en-us/sqlserver/default.aspx" TargetMode="External"/><Relationship Id="rId4" Type="http://schemas.openxmlformats.org/officeDocument/2006/relationships/hyperlink" Target="http://db.apache.org/derby/releases/release-10.9.1.0.cg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" TargetMode="External"/><Relationship Id="rId2" Type="http://schemas.openxmlformats.org/officeDocument/2006/relationships/hyperlink" Target="http://en.wikipedia.org/wiki/Packet-switched_netwo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146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730" y="2701874"/>
            <a:ext cx="77673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5" dirty="0">
                <a:latin typeface="Carlito"/>
                <a:cs typeface="Carlito"/>
              </a:rPr>
              <a:t>Java </a:t>
            </a:r>
            <a:r>
              <a:rPr sz="3200" b="0" spc="-15" dirty="0">
                <a:latin typeface="Carlito"/>
                <a:cs typeface="Carlito"/>
              </a:rPr>
              <a:t>Database </a:t>
            </a:r>
            <a:r>
              <a:rPr sz="3200" b="0" dirty="0">
                <a:latin typeface="Carlito"/>
                <a:cs typeface="Carlito"/>
              </a:rPr>
              <a:t>Connectivity </a:t>
            </a:r>
            <a:r>
              <a:rPr sz="3200" b="0" spc="-5" dirty="0">
                <a:latin typeface="Carlito"/>
                <a:cs typeface="Carlito"/>
              </a:rPr>
              <a:t>(JDBC)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97" y="0"/>
            <a:ext cx="8522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Arial"/>
                <a:cs typeface="Arial"/>
              </a:rPr>
              <a:t>JDBCType </a:t>
            </a:r>
            <a:r>
              <a:rPr sz="3200" dirty="0">
                <a:latin typeface="Arial"/>
                <a:cs typeface="Arial"/>
              </a:rPr>
              <a:t>3 driver: </a:t>
            </a:r>
            <a:r>
              <a:rPr sz="3200" spc="-5" dirty="0">
                <a:latin typeface="Arial"/>
                <a:cs typeface="Arial"/>
              </a:rPr>
              <a:t>Network-protocol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Driver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2164079"/>
            <a:ext cx="3886200" cy="4523740"/>
          </a:xfrm>
          <a:custGeom>
            <a:avLst/>
            <a:gdLst/>
            <a:ahLst/>
            <a:cxnLst/>
            <a:rect l="l" t="t" r="r" b="b"/>
            <a:pathLst>
              <a:path w="3886200" h="4523740">
                <a:moveTo>
                  <a:pt x="3886200" y="0"/>
                </a:moveTo>
                <a:lnTo>
                  <a:pt x="0" y="0"/>
                </a:lnTo>
                <a:lnTo>
                  <a:pt x="0" y="4523232"/>
                </a:lnTo>
                <a:lnTo>
                  <a:pt x="3886200" y="4523232"/>
                </a:lnTo>
                <a:lnTo>
                  <a:pt x="38862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626109"/>
            <a:ext cx="8873490" cy="598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JDBC type 3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installed </a:t>
            </a:r>
            <a:r>
              <a:rPr sz="2000" dirty="0">
                <a:latin typeface="Carlito"/>
                <a:cs typeface="Carlito"/>
              </a:rPr>
              <a:t>in the middle </a:t>
            </a:r>
            <a:r>
              <a:rPr sz="2000" spc="-5" dirty="0">
                <a:latin typeface="Carlito"/>
                <a:cs typeface="Carlito"/>
              </a:rPr>
              <a:t>tier(application server)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700" marR="89090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middle </a:t>
            </a:r>
            <a:r>
              <a:rPr sz="2000" spc="-5" dirty="0">
                <a:latin typeface="Carlito"/>
                <a:cs typeface="Carlito"/>
              </a:rPr>
              <a:t>tier </a:t>
            </a:r>
            <a:r>
              <a:rPr sz="2000" spc="-10" dirty="0">
                <a:latin typeface="Carlito"/>
                <a:cs typeface="Carlito"/>
              </a:rPr>
              <a:t>converts </a:t>
            </a:r>
            <a:r>
              <a:rPr sz="2000" dirty="0">
                <a:latin typeface="Carlito"/>
                <a:cs typeface="Carlito"/>
              </a:rPr>
              <a:t>JDBC </a:t>
            </a:r>
            <a:r>
              <a:rPr sz="2000" spc="-5" dirty="0">
                <a:latin typeface="Carlito"/>
                <a:cs typeface="Carlito"/>
              </a:rPr>
              <a:t>method calls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vendor specific database  </a:t>
            </a:r>
            <a:r>
              <a:rPr sz="2000" spc="-10" dirty="0">
                <a:latin typeface="Carlito"/>
                <a:cs typeface="Carlito"/>
              </a:rPr>
              <a:t>protocols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rlito"/>
                <a:cs typeface="Carlito"/>
              </a:rPr>
              <a:t>Type </a:t>
            </a:r>
            <a:r>
              <a:rPr sz="2000" dirty="0">
                <a:latin typeface="Carlito"/>
                <a:cs typeface="Carlito"/>
              </a:rPr>
              <a:t>3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multiple databases. </a:t>
            </a:r>
            <a:r>
              <a:rPr sz="2000" dirty="0">
                <a:latin typeface="Carlito"/>
                <a:cs typeface="Carlito"/>
              </a:rPr>
              <a:t>Due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reason </a:t>
            </a:r>
            <a:r>
              <a:rPr sz="2000" dirty="0">
                <a:latin typeface="Carlito"/>
                <a:cs typeface="Carlito"/>
              </a:rPr>
              <a:t>these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drivers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known as a </a:t>
            </a:r>
            <a:r>
              <a:rPr sz="2000" spc="-10" dirty="0">
                <a:latin typeface="Carlito"/>
                <a:cs typeface="Carlito"/>
              </a:rPr>
              <a:t>Network-Protocol</a:t>
            </a:r>
            <a:r>
              <a:rPr sz="2000" spc="-15" dirty="0">
                <a:latin typeface="Carlito"/>
                <a:cs typeface="Carlito"/>
              </a:rPr>
              <a:t> drivers.</a:t>
            </a:r>
            <a:endParaRPr sz="2000">
              <a:latin typeface="Carlito"/>
              <a:cs typeface="Carlito"/>
            </a:endParaRPr>
          </a:p>
          <a:p>
            <a:pPr marL="519493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latin typeface="Arial"/>
                <a:cs typeface="Arial"/>
              </a:rPr>
              <a:t>Advantage:</a:t>
            </a:r>
            <a:endParaRPr sz="1600">
              <a:latin typeface="Arial"/>
              <a:cs typeface="Arial"/>
            </a:endParaRPr>
          </a:p>
          <a:p>
            <a:pPr marL="5194935" marR="218440">
              <a:lnSpc>
                <a:spcPct val="100000"/>
              </a:lnSpc>
              <a:buAutoNum type="arabicParenBoth"/>
              <a:tabLst>
                <a:tab pos="5498465" algn="l"/>
              </a:tabLst>
            </a:pPr>
            <a:r>
              <a:rPr sz="1600" spc="-5" dirty="0">
                <a:latin typeface="Arial"/>
                <a:cs typeface="Arial"/>
              </a:rPr>
              <a:t>There is no need for the vendor  database library on the client machine  because middleware is database  independent and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communicates </a:t>
            </a:r>
            <a:r>
              <a:rPr sz="1600" spc="-10" dirty="0">
                <a:latin typeface="Arial"/>
                <a:cs typeface="Arial"/>
              </a:rPr>
              <a:t>with  </a:t>
            </a:r>
            <a:r>
              <a:rPr sz="1600" spc="-5" dirty="0">
                <a:latin typeface="Arial"/>
                <a:cs typeface="Arial"/>
              </a:rPr>
              <a:t>client.</a:t>
            </a:r>
            <a:endParaRPr sz="1600">
              <a:latin typeface="Arial"/>
              <a:cs typeface="Arial"/>
            </a:endParaRPr>
          </a:p>
          <a:p>
            <a:pPr marL="5194935" marR="508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5498465" algn="l"/>
              </a:tabLst>
            </a:pP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3 driver can be used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any </a:t>
            </a:r>
            <a:r>
              <a:rPr sz="1600" spc="-10" dirty="0">
                <a:latin typeface="Arial"/>
                <a:cs typeface="Arial"/>
              </a:rPr>
              <a:t>web  </a:t>
            </a:r>
            <a:r>
              <a:rPr sz="1600" spc="-5" dirty="0">
                <a:latin typeface="Arial"/>
                <a:cs typeface="Arial"/>
              </a:rPr>
              <a:t>application as </a:t>
            </a:r>
            <a:r>
              <a:rPr sz="1600" spc="-10" dirty="0">
                <a:latin typeface="Arial"/>
                <a:cs typeface="Arial"/>
              </a:rPr>
              <a:t>well </a:t>
            </a:r>
            <a:r>
              <a:rPr sz="1600" spc="-5" dirty="0">
                <a:latin typeface="Arial"/>
                <a:cs typeface="Arial"/>
              </a:rPr>
              <a:t>as on internet also  because there is no software required at  client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side.</a:t>
            </a:r>
            <a:endParaRPr sz="1600">
              <a:latin typeface="Arial"/>
              <a:cs typeface="Arial"/>
            </a:endParaRPr>
          </a:p>
          <a:p>
            <a:pPr marL="5490845" indent="-296545">
              <a:lnSpc>
                <a:spcPct val="100000"/>
              </a:lnSpc>
              <a:buAutoNum type="arabicParenBoth"/>
              <a:tabLst>
                <a:tab pos="5491480" algn="l"/>
              </a:tabLst>
            </a:pPr>
            <a:r>
              <a:rPr sz="1600" spc="-5" dirty="0">
                <a:latin typeface="Arial"/>
                <a:cs typeface="Arial"/>
              </a:rPr>
              <a:t>A single driver can handle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any</a:t>
            </a:r>
            <a:endParaRPr sz="1600">
              <a:latin typeface="Arial"/>
              <a:cs typeface="Arial"/>
            </a:endParaRPr>
          </a:p>
          <a:p>
            <a:pPr marL="51949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5194935" marR="283845">
              <a:lnSpc>
                <a:spcPct val="100000"/>
              </a:lnSpc>
              <a:buAutoNum type="arabicParenBoth" startAt="4"/>
              <a:tabLst>
                <a:tab pos="5498465" algn="l"/>
              </a:tabLst>
            </a:pPr>
            <a:r>
              <a:rPr sz="1600" spc="-5" dirty="0">
                <a:latin typeface="Arial"/>
                <a:cs typeface="Arial"/>
              </a:rPr>
              <a:t>The middleware server can also  provide the typical services such as  connections, auditing, load balancing,  logging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519493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Disadvantage:</a:t>
            </a:r>
            <a:endParaRPr sz="1600">
              <a:latin typeface="Arial"/>
              <a:cs typeface="Arial"/>
            </a:endParaRPr>
          </a:p>
          <a:p>
            <a:pPr marL="519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(1) An Extra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needed.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2438400"/>
            <a:ext cx="501091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689" y="0"/>
            <a:ext cx="81254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Arial"/>
                <a:cs typeface="Arial"/>
              </a:rPr>
              <a:t>JDBCType </a:t>
            </a:r>
            <a:r>
              <a:rPr sz="3200" dirty="0">
                <a:latin typeface="Arial"/>
                <a:cs typeface="Arial"/>
              </a:rPr>
              <a:t>4 driver: Native protocol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Driver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3352800"/>
            <a:ext cx="4038600" cy="1754505"/>
          </a:xfrm>
          <a:custGeom>
            <a:avLst/>
            <a:gdLst/>
            <a:ahLst/>
            <a:cxnLst/>
            <a:rect l="l" t="t" r="r" b="b"/>
            <a:pathLst>
              <a:path w="4038600" h="1754504">
                <a:moveTo>
                  <a:pt x="4038600" y="0"/>
                </a:moveTo>
                <a:lnTo>
                  <a:pt x="0" y="0"/>
                </a:lnTo>
                <a:lnTo>
                  <a:pt x="0" y="1754124"/>
                </a:lnTo>
                <a:lnTo>
                  <a:pt x="4038600" y="1754124"/>
                </a:lnTo>
                <a:lnTo>
                  <a:pt x="4038600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49909"/>
            <a:ext cx="8955405" cy="450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211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rlito"/>
                <a:cs typeface="Carlito"/>
              </a:rPr>
              <a:t>Type </a:t>
            </a:r>
            <a:r>
              <a:rPr sz="2000" b="1" dirty="0">
                <a:latin typeface="Carlito"/>
                <a:cs typeface="Carlito"/>
              </a:rPr>
              <a:t>4 </a:t>
            </a:r>
            <a:r>
              <a:rPr sz="2000" b="1" spc="-5" dirty="0">
                <a:latin typeface="Carlito"/>
                <a:cs typeface="Carlito"/>
              </a:rPr>
              <a:t>driver </a:t>
            </a:r>
            <a:r>
              <a:rPr sz="2000" b="1" dirty="0">
                <a:latin typeface="Carlito"/>
                <a:cs typeface="Carlito"/>
              </a:rPr>
              <a:t>is </a:t>
            </a:r>
            <a:r>
              <a:rPr sz="2000" b="1" i="1" dirty="0">
                <a:latin typeface="Carlito"/>
                <a:cs typeface="Carlito"/>
              </a:rPr>
              <a:t>a pure </a:t>
            </a:r>
            <a:r>
              <a:rPr sz="2000" b="1" i="1" spc="-5" dirty="0">
                <a:latin typeface="Carlito"/>
                <a:cs typeface="Carlito"/>
              </a:rPr>
              <a:t>Java-based </a:t>
            </a:r>
            <a:r>
              <a:rPr sz="2000" b="1" i="1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that communicates directly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vendor's  database through </a:t>
            </a:r>
            <a:r>
              <a:rPr sz="2000" spc="-15" dirty="0">
                <a:latin typeface="Carlito"/>
                <a:cs typeface="Carlito"/>
              </a:rPr>
              <a:t>socket </a:t>
            </a:r>
            <a:r>
              <a:rPr sz="2000" dirty="0">
                <a:latin typeface="Carlito"/>
                <a:cs typeface="Carlito"/>
              </a:rPr>
              <a:t>connection.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spc="-5" dirty="0">
                <a:latin typeface="Carlito"/>
                <a:cs typeface="Carlito"/>
              </a:rPr>
              <a:t>performance </a:t>
            </a:r>
            <a:r>
              <a:rPr sz="2000" spc="-10" dirty="0">
                <a:latin typeface="Carlito"/>
                <a:cs typeface="Carlito"/>
              </a:rPr>
              <a:t>driver available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database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usually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provided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vendor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itself.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3048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kind </a:t>
            </a:r>
            <a:r>
              <a:rPr sz="2000" spc="-5" dirty="0">
                <a:latin typeface="Carlito"/>
                <a:cs typeface="Carlito"/>
              </a:rPr>
              <a:t>of driver is </a:t>
            </a:r>
            <a:r>
              <a:rPr sz="2000" spc="-10" dirty="0">
                <a:latin typeface="Carlito"/>
                <a:cs typeface="Carlito"/>
              </a:rPr>
              <a:t>extremely flexible, you </a:t>
            </a:r>
            <a:r>
              <a:rPr sz="2000" dirty="0">
                <a:latin typeface="Carlito"/>
                <a:cs typeface="Carlito"/>
              </a:rPr>
              <a:t>don't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install </a:t>
            </a:r>
            <a:r>
              <a:rPr sz="2000" spc="-5" dirty="0">
                <a:latin typeface="Carlito"/>
                <a:cs typeface="Carlito"/>
              </a:rPr>
              <a:t>special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spc="-5" dirty="0">
                <a:latin typeface="Carlito"/>
                <a:cs typeface="Carlito"/>
              </a:rPr>
              <a:t>on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client or </a:t>
            </a:r>
            <a:r>
              <a:rPr sz="2000" spc="-35" dirty="0">
                <a:latin typeface="Carlito"/>
                <a:cs typeface="Carlito"/>
              </a:rPr>
              <a:t>server. </a:t>
            </a:r>
            <a:r>
              <a:rPr sz="2000" spc="-25" dirty="0">
                <a:latin typeface="Carlito"/>
                <a:cs typeface="Carlito"/>
              </a:rPr>
              <a:t>Further, </a:t>
            </a: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15" dirty="0">
                <a:latin typeface="Carlito"/>
                <a:cs typeface="Carlito"/>
              </a:rPr>
              <a:t>drivers </a:t>
            </a:r>
            <a:r>
              <a:rPr sz="2000" spc="-5" dirty="0">
                <a:latin typeface="Carlito"/>
                <a:cs typeface="Carlito"/>
              </a:rPr>
              <a:t>can be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downloaded.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arlito"/>
              <a:cs typeface="Carlito"/>
            </a:endParaRPr>
          </a:p>
          <a:p>
            <a:pPr marL="5118735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MySQL's Connector/J driver is a </a:t>
            </a:r>
            <a:r>
              <a:rPr sz="1800" spc="-30" dirty="0">
                <a:latin typeface="Arial"/>
                <a:cs typeface="Arial"/>
              </a:rPr>
              <a:t>Type 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spc="-20" dirty="0">
                <a:latin typeface="Arial"/>
                <a:cs typeface="Arial"/>
              </a:rPr>
              <a:t>driver.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5118735" marR="20955" indent="63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Because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proprietary nature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their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protocols, database  vendors usually supply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drivers.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3047998"/>
            <a:ext cx="4858512" cy="37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066800"/>
            <a:ext cx="9067800" cy="3733800"/>
          </a:xfrm>
          <a:custGeom>
            <a:avLst/>
            <a:gdLst/>
            <a:ahLst/>
            <a:cxnLst/>
            <a:rect l="l" t="t" r="r" b="b"/>
            <a:pathLst>
              <a:path w="9067800" h="3733800">
                <a:moveTo>
                  <a:pt x="9067800" y="0"/>
                </a:moveTo>
                <a:lnTo>
                  <a:pt x="0" y="0"/>
                </a:lnTo>
                <a:lnTo>
                  <a:pt x="0" y="3733800"/>
                </a:lnTo>
                <a:lnTo>
                  <a:pt x="9067800" y="3733800"/>
                </a:lnTo>
                <a:lnTo>
                  <a:pt x="9067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083310"/>
            <a:ext cx="8905875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483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5" dirty="0">
                <a:latin typeface="Carlito"/>
                <a:cs typeface="Carlito"/>
              </a:rPr>
              <a:t>you are </a:t>
            </a:r>
            <a:r>
              <a:rPr sz="2200" spc="-5" dirty="0">
                <a:latin typeface="Carlito"/>
                <a:cs typeface="Carlito"/>
              </a:rPr>
              <a:t>accessing only </a:t>
            </a:r>
            <a:r>
              <a:rPr sz="2200" spc="-10" dirty="0">
                <a:latin typeface="Carlito"/>
                <a:cs typeface="Carlito"/>
              </a:rPr>
              <a:t>one </a:t>
            </a:r>
            <a:r>
              <a:rPr sz="2200" spc="-5" dirty="0">
                <a:latin typeface="Carlito"/>
                <a:cs typeface="Carlito"/>
              </a:rPr>
              <a:t>type of </a:t>
            </a:r>
            <a:r>
              <a:rPr sz="2200" spc="-10" dirty="0">
                <a:latin typeface="Carlito"/>
                <a:cs typeface="Carlito"/>
              </a:rPr>
              <a:t>database, 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5" dirty="0">
                <a:latin typeface="Carlito"/>
                <a:cs typeface="Carlito"/>
              </a:rPr>
              <a:t>Oracle, </a:t>
            </a:r>
            <a:r>
              <a:rPr sz="2200" spc="-10" dirty="0">
                <a:latin typeface="Carlito"/>
                <a:cs typeface="Carlito"/>
              </a:rPr>
              <a:t>Sybase, </a:t>
            </a:r>
            <a:r>
              <a:rPr sz="2200" spc="-5" dirty="0">
                <a:latin typeface="Carlito"/>
                <a:cs typeface="Carlito"/>
              </a:rPr>
              <a:t>or  IBM, the </a:t>
            </a:r>
            <a:r>
              <a:rPr sz="2200" spc="-20" dirty="0">
                <a:latin typeface="Carlito"/>
                <a:cs typeface="Carlito"/>
              </a:rPr>
              <a:t>preferred </a:t>
            </a:r>
            <a:r>
              <a:rPr sz="2200" spc="-10" dirty="0">
                <a:latin typeface="Carlito"/>
                <a:cs typeface="Carlito"/>
              </a:rPr>
              <a:t>driver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b="1" spc="-20" dirty="0">
                <a:latin typeface="Carlito"/>
                <a:cs typeface="Carlito"/>
              </a:rPr>
              <a:t>Type</a:t>
            </a:r>
            <a:r>
              <a:rPr sz="2200" b="1" spc="4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4.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12700" marR="255904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accessing multiple types of </a:t>
            </a:r>
            <a:r>
              <a:rPr sz="2200" spc="-10" dirty="0">
                <a:latin typeface="Carlito"/>
                <a:cs typeface="Carlito"/>
              </a:rPr>
              <a:t>databases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same  time, </a:t>
            </a:r>
            <a:r>
              <a:rPr sz="2200" b="1" spc="-20" dirty="0">
                <a:latin typeface="Carlito"/>
                <a:cs typeface="Carlito"/>
              </a:rPr>
              <a:t>Type </a:t>
            </a:r>
            <a:r>
              <a:rPr sz="2200" b="1" spc="-5" dirty="0">
                <a:latin typeface="Carlito"/>
                <a:cs typeface="Carlito"/>
              </a:rPr>
              <a:t>3 </a:t>
            </a:r>
            <a:r>
              <a:rPr sz="2200" spc="-5" dirty="0">
                <a:latin typeface="Carlito"/>
                <a:cs typeface="Carlito"/>
              </a:rPr>
              <a:t>is the </a:t>
            </a:r>
            <a:r>
              <a:rPr sz="2200" spc="-20" dirty="0">
                <a:latin typeface="Carlito"/>
                <a:cs typeface="Carlito"/>
              </a:rPr>
              <a:t>preferred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driver.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20" dirty="0">
                <a:latin typeface="Carlito"/>
                <a:cs typeface="Carlito"/>
              </a:rPr>
              <a:t>Type </a:t>
            </a:r>
            <a:r>
              <a:rPr sz="2200" spc="-5" dirty="0">
                <a:latin typeface="Carlito"/>
                <a:cs typeface="Carlito"/>
              </a:rPr>
              <a:t>2 </a:t>
            </a:r>
            <a:r>
              <a:rPr sz="2200" spc="-10" dirty="0">
                <a:latin typeface="Carlito"/>
                <a:cs typeface="Carlito"/>
              </a:rPr>
              <a:t>drivers are useful </a:t>
            </a:r>
            <a:r>
              <a:rPr sz="2200" spc="-5" dirty="0">
                <a:latin typeface="Carlito"/>
                <a:cs typeface="Carlito"/>
              </a:rPr>
              <a:t>in situations </a:t>
            </a:r>
            <a:r>
              <a:rPr sz="2200" spc="-10" dirty="0">
                <a:latin typeface="Carlito"/>
                <a:cs typeface="Carlito"/>
              </a:rPr>
              <a:t>where </a:t>
            </a:r>
            <a:r>
              <a:rPr sz="2200" spc="-5" dirty="0">
                <a:latin typeface="Carlito"/>
                <a:cs typeface="Carlito"/>
              </a:rPr>
              <a:t>a type 3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5" dirty="0">
                <a:latin typeface="Carlito"/>
                <a:cs typeface="Carlito"/>
              </a:rPr>
              <a:t>type 4 </a:t>
            </a:r>
            <a:r>
              <a:rPr sz="2200" spc="-15" dirty="0">
                <a:latin typeface="Carlito"/>
                <a:cs typeface="Carlito"/>
              </a:rPr>
              <a:t>drivers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not  </a:t>
            </a:r>
            <a:r>
              <a:rPr sz="2200" spc="-15" dirty="0">
                <a:latin typeface="Carlito"/>
                <a:cs typeface="Carlito"/>
              </a:rPr>
              <a:t>yet </a:t>
            </a:r>
            <a:r>
              <a:rPr sz="2200" spc="-10" dirty="0">
                <a:latin typeface="Carlito"/>
                <a:cs typeface="Carlito"/>
              </a:rPr>
              <a:t>available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your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database.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20" dirty="0">
                <a:latin typeface="Carlito"/>
                <a:cs typeface="Carlito"/>
              </a:rPr>
              <a:t>Type </a:t>
            </a:r>
            <a:r>
              <a:rPr sz="2200" b="1" spc="-5" dirty="0">
                <a:latin typeface="Carlito"/>
                <a:cs typeface="Carlito"/>
              </a:rPr>
              <a:t>1 </a:t>
            </a:r>
            <a:r>
              <a:rPr sz="2200" spc="-10" dirty="0">
                <a:latin typeface="Carlito"/>
                <a:cs typeface="Carlito"/>
              </a:rPr>
              <a:t>driver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 considered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deployment-level driver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typically </a:t>
            </a: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development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testing </a:t>
            </a:r>
            <a:r>
              <a:rPr sz="2200" spc="-10" dirty="0">
                <a:latin typeface="Carlito"/>
                <a:cs typeface="Carlito"/>
              </a:rPr>
              <a:t>purposes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only.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9157" y="0"/>
            <a:ext cx="2804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Which </a:t>
            </a:r>
            <a:r>
              <a:rPr sz="3100" spc="-10" dirty="0">
                <a:latin typeface="Arial"/>
                <a:cs typeface="Arial"/>
              </a:rPr>
              <a:t>Driver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85800"/>
            <a:ext cx="8991600" cy="1201420"/>
          </a:xfrm>
          <a:custGeom>
            <a:avLst/>
            <a:gdLst/>
            <a:ahLst/>
            <a:cxnLst/>
            <a:rect l="l" t="t" r="r" b="b"/>
            <a:pathLst>
              <a:path w="8991600" h="1201420">
                <a:moveTo>
                  <a:pt x="8991600" y="0"/>
                </a:moveTo>
                <a:lnTo>
                  <a:pt x="0" y="0"/>
                </a:lnTo>
                <a:lnTo>
                  <a:pt x="0" y="1200912"/>
                </a:lnTo>
                <a:lnTo>
                  <a:pt x="8991600" y="1200912"/>
                </a:lnTo>
                <a:lnTo>
                  <a:pt x="89916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093" y="0"/>
            <a:ext cx="85109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5080" algn="l"/>
              </a:tabLst>
            </a:pPr>
            <a:r>
              <a:rPr sz="3000" dirty="0">
                <a:latin typeface="Arial"/>
                <a:cs typeface="Arial"/>
              </a:rPr>
              <a:t>JDBC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Type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4	</a:t>
            </a:r>
            <a:r>
              <a:rPr sz="3000" spc="-5" dirty="0">
                <a:latin typeface="Arial"/>
                <a:cs typeface="Arial"/>
              </a:rPr>
              <a:t>Drivers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well-known </a:t>
            </a:r>
            <a:r>
              <a:rPr sz="3000" dirty="0">
                <a:latin typeface="Arial"/>
                <a:cs typeface="Arial"/>
              </a:rPr>
              <a:t>Databases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5029200"/>
            <a:ext cx="8991600" cy="1524000"/>
          </a:xfrm>
          <a:custGeom>
            <a:avLst/>
            <a:gdLst/>
            <a:ahLst/>
            <a:cxnLst/>
            <a:rect l="l" t="t" r="r" b="b"/>
            <a:pathLst>
              <a:path w="8991600" h="1524000">
                <a:moveTo>
                  <a:pt x="8991600" y="0"/>
                </a:moveTo>
                <a:lnTo>
                  <a:pt x="0" y="0"/>
                </a:lnTo>
                <a:lnTo>
                  <a:pt x="0" y="1524000"/>
                </a:lnTo>
                <a:lnTo>
                  <a:pt x="8991600" y="1524000"/>
                </a:lnTo>
                <a:lnTo>
                  <a:pt x="8991600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3429000"/>
            <a:ext cx="8915400" cy="1446530"/>
          </a:xfrm>
          <a:custGeom>
            <a:avLst/>
            <a:gdLst/>
            <a:ahLst/>
            <a:cxnLst/>
            <a:rect l="l" t="t" r="r" b="b"/>
            <a:pathLst>
              <a:path w="8915400" h="1446529">
                <a:moveTo>
                  <a:pt x="8915400" y="0"/>
                </a:moveTo>
                <a:lnTo>
                  <a:pt x="0" y="0"/>
                </a:lnTo>
                <a:lnTo>
                  <a:pt x="0" y="1446276"/>
                </a:lnTo>
                <a:lnTo>
                  <a:pt x="8915400" y="1446276"/>
                </a:lnTo>
                <a:lnTo>
                  <a:pt x="8915400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2057400"/>
            <a:ext cx="8991600" cy="1201420"/>
          </a:xfrm>
          <a:custGeom>
            <a:avLst/>
            <a:gdLst/>
            <a:ahLst/>
            <a:cxnLst/>
            <a:rect l="l" t="t" r="r" b="b"/>
            <a:pathLst>
              <a:path w="8991600" h="1201420">
                <a:moveTo>
                  <a:pt x="8991600" y="0"/>
                </a:moveTo>
                <a:lnTo>
                  <a:pt x="0" y="0"/>
                </a:lnTo>
                <a:lnTo>
                  <a:pt x="0" y="1200912"/>
                </a:lnTo>
                <a:lnTo>
                  <a:pt x="8991600" y="1200912"/>
                </a:lnTo>
                <a:lnTo>
                  <a:pt x="8991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140" y="712978"/>
            <a:ext cx="8818880" cy="580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849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  <a:tab pos="1193800" algn="l"/>
                <a:tab pos="1929764" algn="l"/>
                <a:tab pos="3797300" algn="l"/>
              </a:tabLst>
            </a:pPr>
            <a:r>
              <a:rPr sz="1800" b="1" spc="-5" dirty="0">
                <a:latin typeface="Arial"/>
                <a:cs typeface="Arial"/>
              </a:rPr>
              <a:t>Oracle	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	object-relational database management system produced and  marketed by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Oracle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Corporation.	</a:t>
            </a:r>
            <a:r>
              <a:rPr sz="1800" b="1" i="1" spc="-5" dirty="0">
                <a:latin typeface="Arial"/>
                <a:cs typeface="Arial"/>
              </a:rPr>
              <a:t>Latest </a:t>
            </a:r>
            <a:r>
              <a:rPr sz="1800" b="1" i="1" spc="-15" dirty="0">
                <a:latin typeface="Arial"/>
                <a:cs typeface="Arial"/>
              </a:rPr>
              <a:t>Version </a:t>
            </a:r>
            <a:r>
              <a:rPr sz="1800" b="1" i="1" dirty="0">
                <a:latin typeface="Arial"/>
                <a:cs typeface="Arial"/>
              </a:rPr>
              <a:t>is: </a:t>
            </a:r>
            <a:r>
              <a:rPr sz="1800" b="1" i="1" spc="-5" dirty="0">
                <a:latin typeface="Arial"/>
                <a:cs typeface="Arial"/>
              </a:rPr>
              <a:t>Oracle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b="1" i="1" spc="-50" dirty="0">
                <a:latin typeface="Arial"/>
                <a:cs typeface="Arial"/>
              </a:rPr>
              <a:t>11g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4845" algn="l"/>
                <a:tab pos="4507230" algn="l"/>
                <a:tab pos="7440295" algn="l"/>
              </a:tabLst>
            </a:pPr>
            <a:r>
              <a:rPr sz="1800" b="1" dirty="0">
                <a:latin typeface="Tahoma"/>
                <a:cs typeface="Tahoma"/>
              </a:rPr>
              <a:t>Oracle </a:t>
            </a:r>
            <a:r>
              <a:rPr sz="1800" b="1" spc="-5" dirty="0">
                <a:latin typeface="Tahoma"/>
                <a:cs typeface="Tahoma"/>
              </a:rPr>
              <a:t>JDBC Type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 </a:t>
            </a:r>
            <a:r>
              <a:rPr sz="1800" b="1" spc="-5" dirty="0">
                <a:latin typeface="Tahoma"/>
                <a:cs typeface="Tahoma"/>
              </a:rPr>
              <a:t>driver:	</a:t>
            </a:r>
            <a:r>
              <a:rPr sz="1800" b="1" dirty="0">
                <a:latin typeface="Tahoma"/>
                <a:cs typeface="Tahoma"/>
              </a:rPr>
              <a:t>ojdbc6.jar	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contains classes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	</a:t>
            </a:r>
            <a:r>
              <a:rPr sz="1800" dirty="0">
                <a:latin typeface="Arial"/>
                <a:cs typeface="Arial"/>
              </a:rPr>
              <a:t>JDK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  <a:hlinkClick r:id="rId2"/>
              </a:rPr>
              <a:t>http://www.oracle.com/technetwork/database/features/jdbc/index-091264.html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7335" marR="5080" indent="-267335">
              <a:lnSpc>
                <a:spcPct val="100000"/>
              </a:lnSpc>
              <a:buFont typeface="Arial"/>
              <a:buAutoNum type="arabicPeriod" startAt="2"/>
              <a:tabLst>
                <a:tab pos="267335" algn="l"/>
              </a:tabLst>
            </a:pPr>
            <a:r>
              <a:rPr sz="1800" b="1" spc="-5" dirty="0">
                <a:latin typeface="Arial"/>
                <a:cs typeface="Arial"/>
              </a:rPr>
              <a:t>MySQL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open source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database management system, is developed,  distributed, and supported by Oracle Corporation. </a:t>
            </a:r>
            <a:r>
              <a:rPr sz="1800" b="1" i="1" spc="-5" dirty="0">
                <a:latin typeface="Arial"/>
                <a:cs typeface="Arial"/>
              </a:rPr>
              <a:t>Latest </a:t>
            </a:r>
            <a:r>
              <a:rPr sz="1800" b="1" i="1" spc="-15" dirty="0">
                <a:latin typeface="Arial"/>
                <a:cs typeface="Arial"/>
              </a:rPr>
              <a:t>Version </a:t>
            </a:r>
            <a:r>
              <a:rPr sz="1800" b="1" i="1" dirty="0">
                <a:latin typeface="Arial"/>
                <a:cs typeface="Arial"/>
              </a:rPr>
              <a:t>is:</a:t>
            </a:r>
            <a:r>
              <a:rPr sz="1800" b="1" i="1" spc="2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MySQL5.6.12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35"/>
              </a:spcBef>
              <a:tabLst>
                <a:tab pos="3254375" algn="l"/>
              </a:tabLst>
            </a:pPr>
            <a:r>
              <a:rPr sz="1800" b="1" spc="-5" dirty="0">
                <a:latin typeface="Tahoma"/>
                <a:cs typeface="Tahoma"/>
              </a:rPr>
              <a:t>MySQL JDBC Type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driver:	mysql-connector-java-5.1.25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40"/>
              </a:lnSpc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http://dev.mysql.com/downloads/mysql/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7335" marR="601980" indent="-267335">
              <a:lnSpc>
                <a:spcPct val="100000"/>
              </a:lnSpc>
              <a:buFont typeface="Arial"/>
              <a:buAutoNum type="arabicPeriod" startAt="3"/>
              <a:tabLst>
                <a:tab pos="267335" algn="l"/>
                <a:tab pos="991235" algn="l"/>
              </a:tabLst>
            </a:pPr>
            <a:r>
              <a:rPr sz="1800" b="1" spc="-15" dirty="0">
                <a:latin typeface="Arial"/>
                <a:cs typeface="Arial"/>
              </a:rPr>
              <a:t>JavaDB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Apache </a:t>
            </a:r>
            <a:r>
              <a:rPr sz="1800" b="1" spc="-5" dirty="0">
                <a:latin typeface="Arial"/>
                <a:cs typeface="Arial"/>
              </a:rPr>
              <a:t>Derby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is an open source RDBMS implemented entirely in  Java	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b="1" i="1" spc="-5" dirty="0">
                <a:latin typeface="Arial"/>
                <a:cs typeface="Arial"/>
              </a:rPr>
              <a:t>Latest </a:t>
            </a:r>
            <a:r>
              <a:rPr sz="1800" b="1" i="1" spc="-15" dirty="0">
                <a:latin typeface="Arial"/>
                <a:cs typeface="Arial"/>
              </a:rPr>
              <a:t>Version </a:t>
            </a:r>
            <a:r>
              <a:rPr sz="1800" b="1" i="1" dirty="0">
                <a:latin typeface="Arial"/>
                <a:cs typeface="Arial"/>
              </a:rPr>
              <a:t>is: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db-derby-10.9.1.0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35"/>
              </a:spcBef>
            </a:pPr>
            <a:r>
              <a:rPr sz="1800" b="1" spc="-5" dirty="0">
                <a:latin typeface="Tahoma"/>
                <a:cs typeface="Tahoma"/>
              </a:rPr>
              <a:t>JavaDB JDBC Type </a:t>
            </a:r>
            <a:r>
              <a:rPr sz="1800" b="1" dirty="0">
                <a:latin typeface="Tahoma"/>
                <a:cs typeface="Tahoma"/>
              </a:rPr>
              <a:t>4 </a:t>
            </a:r>
            <a:r>
              <a:rPr sz="1800" b="1" spc="-5" dirty="0">
                <a:latin typeface="Tahoma"/>
                <a:cs typeface="Tahoma"/>
              </a:rPr>
              <a:t>driver: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derby.jar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40"/>
              </a:lnSpc>
            </a:pPr>
            <a:r>
              <a:rPr sz="1800" i="1" spc="-5" dirty="0">
                <a:latin typeface="Arial"/>
                <a:cs typeface="Arial"/>
              </a:rPr>
              <a:t>Download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database </a:t>
            </a:r>
            <a:r>
              <a:rPr sz="1800" i="1" dirty="0">
                <a:latin typeface="Arial"/>
                <a:cs typeface="Arial"/>
              </a:rPr>
              <a:t>from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  <a:hlinkClick r:id="rId4"/>
              </a:rPr>
              <a:t>http://db.apache.org/derby/releases/release-10.9.1.0.cgi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derby.jar </a:t>
            </a:r>
            <a:r>
              <a:rPr sz="1600" spc="-5" dirty="0">
                <a:latin typeface="Arial"/>
                <a:cs typeface="Arial"/>
              </a:rPr>
              <a:t>is the JDBC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4 driver provided </a:t>
            </a:r>
            <a:r>
              <a:rPr sz="1600" dirty="0">
                <a:latin typeface="Arial"/>
                <a:cs typeface="Arial"/>
              </a:rPr>
              <a:t>in &lt;installation_path\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db-derby-10.9.1.0-bin\lib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355600" marR="1000125" indent="-342900">
              <a:lnSpc>
                <a:spcPct val="100499"/>
              </a:lnSpc>
              <a:tabLst>
                <a:tab pos="1786255" algn="l"/>
              </a:tabLst>
            </a:pPr>
            <a:r>
              <a:rPr sz="1800" spc="-5" dirty="0">
                <a:latin typeface="Arial"/>
                <a:cs typeface="Arial"/>
              </a:rPr>
              <a:t>4.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Server	</a:t>
            </a:r>
            <a:r>
              <a:rPr sz="1800" dirty="0">
                <a:latin typeface="Arial"/>
                <a:cs typeface="Arial"/>
              </a:rPr>
              <a:t>: R</a:t>
            </a:r>
            <a:r>
              <a:rPr sz="2000" dirty="0">
                <a:latin typeface="Arial"/>
                <a:cs typeface="Arial"/>
              </a:rPr>
              <a:t>elational database management system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developed  by Microsoft. </a:t>
            </a:r>
            <a:r>
              <a:rPr sz="2000" b="1" i="1" dirty="0">
                <a:latin typeface="Arial"/>
                <a:cs typeface="Arial"/>
              </a:rPr>
              <a:t>Latest </a:t>
            </a:r>
            <a:r>
              <a:rPr sz="2000" b="1" i="1" spc="-10" dirty="0">
                <a:latin typeface="Arial"/>
                <a:cs typeface="Arial"/>
              </a:rPr>
              <a:t>Version: </a:t>
            </a:r>
            <a:r>
              <a:rPr sz="2000" b="1" i="1" dirty="0">
                <a:latin typeface="Arial"/>
                <a:cs typeface="Arial"/>
              </a:rPr>
              <a:t>SQL Server</a:t>
            </a:r>
            <a:r>
              <a:rPr sz="2000" b="1" i="1" spc="-18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  <a:tabLst>
                <a:tab pos="3810635" algn="l"/>
                <a:tab pos="6886575" algn="l"/>
              </a:tabLst>
            </a:pPr>
            <a:r>
              <a:rPr sz="1800" b="1" spc="-5" dirty="0">
                <a:latin typeface="Tahoma"/>
                <a:cs typeface="Tahoma"/>
              </a:rPr>
              <a:t>SQL*Server JDBC Type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driver:	Microsoft JDBC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Driver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4.0	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Official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Microsoft JDBC driver </a:t>
            </a:r>
            <a:r>
              <a:rPr sz="1800" dirty="0">
                <a:latin typeface="Arial"/>
                <a:cs typeface="Arial"/>
              </a:rPr>
              <a:t>for SQL </a:t>
            </a:r>
            <a:r>
              <a:rPr sz="1800" spc="-5" dirty="0">
                <a:latin typeface="Arial"/>
                <a:cs typeface="Arial"/>
              </a:rPr>
              <a:t>Server (</a:t>
            </a:r>
            <a:r>
              <a:rPr sz="1800" i="1" spc="-5" dirty="0">
                <a:latin typeface="Arial"/>
                <a:cs typeface="Arial"/>
              </a:rPr>
              <a:t>sqljdbc_4.0.2206.100_enu.exe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82905" algn="ctr">
              <a:lnSpc>
                <a:spcPct val="100000"/>
              </a:lnSpc>
            </a:pPr>
            <a:r>
              <a:rPr sz="1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http://www.microsoft.com/en-us/sqlserver/default.aspx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9153525" cy="542925"/>
            <a:chOff x="-4572" y="0"/>
            <a:chExt cx="9153525" cy="542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0" y="533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0" y="533400"/>
                  </a:moveTo>
                  <a:lnTo>
                    <a:pt x="9144000" y="533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E6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545" y="51003"/>
            <a:ext cx="8896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Type-4 </a:t>
            </a:r>
            <a:r>
              <a:rPr sz="2400" spc="-10" dirty="0"/>
              <a:t>Driver </a:t>
            </a:r>
            <a:r>
              <a:rPr sz="2400" spc="-5" dirty="0"/>
              <a:t>Classes, </a:t>
            </a:r>
            <a:r>
              <a:rPr sz="2400" spc="-15" dirty="0"/>
              <a:t>Port </a:t>
            </a:r>
            <a:r>
              <a:rPr sz="2400" spc="-10" dirty="0"/>
              <a:t>Numbers </a:t>
            </a:r>
            <a:r>
              <a:rPr sz="2400" dirty="0"/>
              <a:t>and URI of </a:t>
            </a:r>
            <a:r>
              <a:rPr sz="2400" spc="-5" dirty="0"/>
              <a:t>well-known</a:t>
            </a:r>
            <a:r>
              <a:rPr sz="2400" spc="15" dirty="0"/>
              <a:t> </a:t>
            </a:r>
            <a:r>
              <a:rPr sz="2400" spc="-10" dirty="0"/>
              <a:t>databases</a:t>
            </a:r>
            <a:endParaRPr sz="2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2203450"/>
          <a:ext cx="8837929" cy="3834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/>
                <a:gridCol w="1316989"/>
                <a:gridCol w="5790565"/>
              </a:tblGrid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6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Port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URI ( Using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Type-4 Drivers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069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MySQL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3306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jdbc:mysql://localhost:3306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714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JavaDB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(Derby)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1527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jdbc:derby://localhost:1527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714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Oracle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1521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jdbc:oracle:thin:@//server:1521/SERVICE_NAME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195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SQL *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Server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1443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jdbc:sqlserver://localhost:1433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400" y="685800"/>
            <a:ext cx="5463540" cy="36893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30" dirty="0">
                <a:latin typeface="Arial"/>
                <a:cs typeface="Arial"/>
              </a:rPr>
              <a:t>Type-4 </a:t>
            </a:r>
            <a:r>
              <a:rPr sz="1800" b="1" spc="-10" dirty="0">
                <a:latin typeface="Arial"/>
                <a:cs typeface="Arial"/>
              </a:rPr>
              <a:t>driver </a:t>
            </a:r>
            <a:r>
              <a:rPr sz="1800" b="1" spc="-5" dirty="0">
                <a:latin typeface="Arial"/>
                <a:cs typeface="Arial"/>
              </a:rPr>
              <a:t>classes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well-known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databases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1133855"/>
            <a:ext cx="8839200" cy="923925"/>
          </a:xfrm>
          <a:custGeom>
            <a:avLst/>
            <a:gdLst/>
            <a:ahLst/>
            <a:cxnLst/>
            <a:rect l="l" t="t" r="r" b="b"/>
            <a:pathLst>
              <a:path w="8839200" h="923925">
                <a:moveTo>
                  <a:pt x="8839200" y="0"/>
                </a:moveTo>
                <a:lnTo>
                  <a:pt x="0" y="0"/>
                </a:lnTo>
                <a:lnTo>
                  <a:pt x="0" y="923544"/>
                </a:lnTo>
                <a:lnTo>
                  <a:pt x="8839200" y="923544"/>
                </a:lnTo>
                <a:lnTo>
                  <a:pt x="88392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840" y="1161415"/>
            <a:ext cx="1388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>
              <a:lnSpc>
                <a:spcPct val="100000"/>
              </a:lnSpc>
              <a:spcBef>
                <a:spcPts val="100"/>
              </a:spcBef>
              <a:tabLst>
                <a:tab pos="1311275" algn="l"/>
              </a:tabLst>
            </a:pPr>
            <a:r>
              <a:rPr sz="1800" dirty="0">
                <a:latin typeface="Arial"/>
                <a:cs typeface="Arial"/>
              </a:rPr>
              <a:t>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	:  </a:t>
            </a:r>
            <a:r>
              <a:rPr sz="1800" spc="-5" dirty="0">
                <a:latin typeface="Arial"/>
                <a:cs typeface="Arial"/>
              </a:rPr>
              <a:t>Oracle </a:t>
            </a:r>
            <a:r>
              <a:rPr sz="1800" dirty="0">
                <a:latin typeface="Arial"/>
                <a:cs typeface="Arial"/>
              </a:rPr>
              <a:t>:  </a:t>
            </a:r>
            <a:r>
              <a:rPr sz="1800" spc="-5" dirty="0">
                <a:latin typeface="Arial"/>
                <a:cs typeface="Arial"/>
              </a:rPr>
              <a:t>MySQL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7757" y="1161415"/>
            <a:ext cx="5084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marR="5080" indent="-95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com.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osoft</a:t>
            </a:r>
            <a:r>
              <a:rPr sz="1800" b="1" spc="5" dirty="0">
                <a:latin typeface="Arial"/>
                <a:cs typeface="Arial"/>
              </a:rPr>
              <a:t>.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bc.sql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.S</a:t>
            </a:r>
            <a:r>
              <a:rPr sz="1800" b="1" spc="5" dirty="0">
                <a:latin typeface="Arial"/>
                <a:cs typeface="Arial"/>
              </a:rPr>
              <a:t>Q</a:t>
            </a:r>
            <a:r>
              <a:rPr sz="1800" b="1" spc="-5" dirty="0">
                <a:latin typeface="Arial"/>
                <a:cs typeface="Arial"/>
              </a:rPr>
              <a:t>LSe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Dr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  oracle.jdbc.OracleDriver  com.mysql.jdbc.Driver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858254"/>
            <a:ext cx="9067800" cy="923925"/>
          </a:xfrm>
          <a:custGeom>
            <a:avLst/>
            <a:gdLst/>
            <a:ahLst/>
            <a:cxnLst/>
            <a:rect l="l" t="t" r="r" b="b"/>
            <a:pathLst>
              <a:path w="9067800" h="923925">
                <a:moveTo>
                  <a:pt x="9067800" y="0"/>
                </a:moveTo>
                <a:lnTo>
                  <a:pt x="0" y="0"/>
                </a:lnTo>
                <a:lnTo>
                  <a:pt x="0" y="923544"/>
                </a:lnTo>
                <a:lnTo>
                  <a:pt x="9067800" y="923544"/>
                </a:lnTo>
                <a:lnTo>
                  <a:pt x="9067800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5886703"/>
            <a:ext cx="8788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purpose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ports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uniquely identify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applications or processes running 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computer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thereby </a:t>
            </a:r>
            <a:r>
              <a:rPr sz="1800" spc="-10" dirty="0">
                <a:latin typeface="Arial"/>
                <a:cs typeface="Arial"/>
              </a:rPr>
              <a:t>enable </a:t>
            </a:r>
            <a:r>
              <a:rPr sz="1800" spc="-5" dirty="0">
                <a:latin typeface="Arial"/>
                <a:cs typeface="Arial"/>
              </a:rPr>
              <a:t>them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share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connection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packet-switched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network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Internet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5192" y="0"/>
            <a:ext cx="52908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Building a </a:t>
            </a:r>
            <a:r>
              <a:rPr sz="3100" spc="-10" dirty="0">
                <a:latin typeface="Arial"/>
                <a:cs typeface="Arial"/>
              </a:rPr>
              <a:t>JDBC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application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876798"/>
            <a:ext cx="8915400" cy="1908175"/>
          </a:xfrm>
          <a:custGeom>
            <a:avLst/>
            <a:gdLst/>
            <a:ahLst/>
            <a:cxnLst/>
            <a:rect l="l" t="t" r="r" b="b"/>
            <a:pathLst>
              <a:path w="8915400" h="1908175">
                <a:moveTo>
                  <a:pt x="8915400" y="0"/>
                </a:moveTo>
                <a:lnTo>
                  <a:pt x="0" y="0"/>
                </a:lnTo>
                <a:lnTo>
                  <a:pt x="0" y="1908047"/>
                </a:lnTo>
                <a:lnTo>
                  <a:pt x="8915400" y="1908047"/>
                </a:lnTo>
                <a:lnTo>
                  <a:pt x="8915400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731265"/>
            <a:ext cx="8688705" cy="599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Following are the six steps </a:t>
            </a:r>
            <a:r>
              <a:rPr sz="2000" b="1" spc="-10" dirty="0">
                <a:latin typeface="Arial"/>
                <a:cs typeface="Arial"/>
              </a:rPr>
              <a:t>involved </a:t>
            </a:r>
            <a:r>
              <a:rPr sz="2000" b="1" dirty="0">
                <a:latin typeface="Arial"/>
                <a:cs typeface="Arial"/>
              </a:rPr>
              <a:t>in building a JDBC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application:</a:t>
            </a:r>
            <a:endParaRPr sz="2000">
              <a:latin typeface="Arial"/>
              <a:cs typeface="Arial"/>
            </a:endParaRPr>
          </a:p>
          <a:p>
            <a:pPr marL="1695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dirty="0">
                <a:latin typeface="Arial"/>
                <a:cs typeface="Arial"/>
              </a:rPr>
              <a:t>Import the </a:t>
            </a:r>
            <a:r>
              <a:rPr sz="1800" b="1" spc="-5" dirty="0">
                <a:latin typeface="Arial"/>
                <a:cs typeface="Arial"/>
              </a:rPr>
              <a:t>packages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Include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packages containing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JDBC classes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4153535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database programming.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Most often,	</a:t>
            </a:r>
            <a:r>
              <a:rPr sz="1800" i="1" spc="-10" dirty="0">
                <a:latin typeface="Arial"/>
                <a:cs typeface="Arial"/>
              </a:rPr>
              <a:t>import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</a:t>
            </a:r>
            <a:r>
              <a:rPr sz="1800" i="1" spc="-5" dirty="0">
                <a:latin typeface="Arial"/>
                <a:cs typeface="Arial"/>
              </a:rPr>
              <a:t>.sql.*</a:t>
            </a:r>
            <a:endParaRPr sz="1800">
              <a:latin typeface="Arial"/>
              <a:cs typeface="Arial"/>
            </a:endParaRPr>
          </a:p>
          <a:p>
            <a:pPr marL="88900" marR="70104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spc="-5" dirty="0">
                <a:latin typeface="Arial"/>
                <a:cs typeface="Arial"/>
              </a:rPr>
              <a:t>Register/Loading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JDBC </a:t>
            </a:r>
            <a:r>
              <a:rPr sz="1800" b="1" spc="-10" dirty="0">
                <a:latin typeface="Arial"/>
                <a:cs typeface="Arial"/>
              </a:rPr>
              <a:t>driver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Initialize a driver so that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open a  communications channel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88900" marR="264795">
              <a:lnSpc>
                <a:spcPct val="100000"/>
              </a:lnSpc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dirty="0">
                <a:latin typeface="Arial"/>
                <a:cs typeface="Arial"/>
              </a:rPr>
              <a:t>Open </a:t>
            </a:r>
            <a:r>
              <a:rPr sz="1800" b="1" spc="-5" dirty="0">
                <a:latin typeface="Arial"/>
                <a:cs typeface="Arial"/>
              </a:rPr>
              <a:t>a connection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Requires using the </a:t>
            </a:r>
            <a:r>
              <a:rPr sz="1800" i="1" spc="-10" dirty="0">
                <a:latin typeface="Arial"/>
                <a:cs typeface="Arial"/>
              </a:rPr>
              <a:t>DriverManager.getConnection() </a:t>
            </a:r>
            <a:r>
              <a:rPr sz="1800" spc="-5" dirty="0">
                <a:latin typeface="Arial"/>
                <a:cs typeface="Arial"/>
              </a:rPr>
              <a:t>method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a Connection object,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represents a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connection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88900" marR="563245">
              <a:lnSpc>
                <a:spcPct val="100000"/>
              </a:lnSpc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spc="-5" dirty="0">
                <a:latin typeface="Arial"/>
                <a:cs typeface="Arial"/>
              </a:rPr>
              <a:t>Execute a query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Requires using an object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Statement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building and  submitting an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statement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88900" marR="598170">
              <a:lnSpc>
                <a:spcPct val="100000"/>
              </a:lnSpc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spc="-5" dirty="0">
                <a:latin typeface="Arial"/>
                <a:cs typeface="Arial"/>
              </a:rPr>
              <a:t>Extract </a:t>
            </a:r>
            <a:r>
              <a:rPr sz="1800" b="1" dirty="0">
                <a:latin typeface="Arial"/>
                <a:cs typeface="Arial"/>
              </a:rPr>
              <a:t>data from </a:t>
            </a:r>
            <a:r>
              <a:rPr sz="1800" b="1" spc="-5" dirty="0">
                <a:latin typeface="Arial"/>
                <a:cs typeface="Arial"/>
              </a:rPr>
              <a:t>result set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Use appropriate </a:t>
            </a:r>
            <a:r>
              <a:rPr sz="1800" i="1" spc="-5" dirty="0">
                <a:latin typeface="Arial"/>
                <a:cs typeface="Arial"/>
              </a:rPr>
              <a:t>ResultSet.getXXX() </a:t>
            </a: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retrieve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result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169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0180" algn="l"/>
              </a:tabLst>
            </a:pPr>
            <a:r>
              <a:rPr sz="1800" b="1" spc="-5" dirty="0">
                <a:latin typeface="Arial"/>
                <a:cs typeface="Arial"/>
              </a:rPr>
              <a:t>Clean </a:t>
            </a:r>
            <a:r>
              <a:rPr sz="1800" b="1" dirty="0">
                <a:latin typeface="Arial"/>
                <a:cs typeface="Arial"/>
              </a:rPr>
              <a:t>up the </a:t>
            </a:r>
            <a:r>
              <a:rPr sz="1800" b="1" spc="-5" dirty="0">
                <a:latin typeface="Arial"/>
                <a:cs typeface="Arial"/>
              </a:rPr>
              <a:t>environment </a:t>
            </a:r>
            <a:r>
              <a:rPr sz="1800" b="1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Requires </a:t>
            </a:r>
            <a:r>
              <a:rPr sz="1800" spc="-5" dirty="0">
                <a:latin typeface="Arial"/>
                <a:cs typeface="Arial"/>
              </a:rPr>
              <a:t>explicitly closing all database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versus </a:t>
            </a:r>
            <a:r>
              <a:rPr sz="1800" spc="-10" dirty="0">
                <a:latin typeface="Arial"/>
                <a:cs typeface="Arial"/>
              </a:rPr>
              <a:t>relying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JVM's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garbage</a:t>
            </a:r>
            <a:r>
              <a:rPr sz="18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Loading the type 4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driver: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Class.forname(“Driver_classname");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Ex.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Class.forName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("oracle.jdbc.OracleDriver");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class Loader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of JVM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loads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specified Driver class into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the memory at</a:t>
            </a:r>
            <a:r>
              <a:rPr sz="18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run-time.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273" y="0"/>
            <a:ext cx="3998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DriverManager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884932"/>
            <a:ext cx="7010400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" y="457200"/>
            <a:ext cx="8991600" cy="2286000"/>
            <a:chOff x="152400" y="457200"/>
            <a:chExt cx="8991600" cy="2286000"/>
          </a:xfrm>
        </p:grpSpPr>
        <p:sp>
          <p:nvSpPr>
            <p:cNvPr id="6" name="object 6"/>
            <p:cNvSpPr/>
            <p:nvPr/>
          </p:nvSpPr>
          <p:spPr>
            <a:xfrm>
              <a:off x="457200" y="457200"/>
              <a:ext cx="6781800" cy="1947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2389632"/>
              <a:ext cx="8991600" cy="353695"/>
            </a:xfrm>
            <a:custGeom>
              <a:avLst/>
              <a:gdLst/>
              <a:ahLst/>
              <a:cxnLst/>
              <a:rect l="l" t="t" r="r" b="b"/>
              <a:pathLst>
                <a:path w="8991600" h="353694">
                  <a:moveTo>
                    <a:pt x="0" y="353567"/>
                  </a:moveTo>
                  <a:lnTo>
                    <a:pt x="8991599" y="353567"/>
                  </a:lnTo>
                  <a:lnTo>
                    <a:pt x="8991599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140" y="2416810"/>
            <a:ext cx="42722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Arial"/>
                <a:cs typeface="Arial"/>
              </a:rPr>
              <a:t>Class.forName("com.mysql.jdbc.Driver");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6044184"/>
            <a:ext cx="8915400" cy="585470"/>
          </a:xfrm>
          <a:custGeom>
            <a:avLst/>
            <a:gdLst/>
            <a:ahLst/>
            <a:cxnLst/>
            <a:rect l="l" t="t" r="r" b="b"/>
            <a:pathLst>
              <a:path w="8915400" h="585470">
                <a:moveTo>
                  <a:pt x="8915400" y="0"/>
                </a:moveTo>
                <a:lnTo>
                  <a:pt x="0" y="0"/>
                </a:lnTo>
                <a:lnTo>
                  <a:pt x="0" y="585215"/>
                </a:lnTo>
                <a:lnTo>
                  <a:pt x="8915400" y="585215"/>
                </a:lnTo>
                <a:lnTo>
                  <a:pt x="89154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6074460"/>
            <a:ext cx="840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Connection connection=  DriverManager.</a:t>
            </a:r>
            <a:r>
              <a:rPr sz="1600" b="1" i="1" spc="-5" dirty="0">
                <a:latin typeface="Arial"/>
                <a:cs typeface="Arial"/>
              </a:rPr>
              <a:t>getConnection("jdbc:mysql://localhost:3306/electronics","root",“root");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24400"/>
            <a:ext cx="9157970" cy="1995170"/>
            <a:chOff x="0" y="4724400"/>
            <a:chExt cx="9157970" cy="1995170"/>
          </a:xfrm>
        </p:grpSpPr>
        <p:sp>
          <p:nvSpPr>
            <p:cNvPr id="3" name="object 3"/>
            <p:cNvSpPr/>
            <p:nvPr/>
          </p:nvSpPr>
          <p:spPr>
            <a:xfrm>
              <a:off x="0" y="4724400"/>
              <a:ext cx="9144000" cy="923925"/>
            </a:xfrm>
            <a:custGeom>
              <a:avLst/>
              <a:gdLst/>
              <a:ahLst/>
              <a:cxnLst/>
              <a:rect l="l" t="t" r="r" b="b"/>
              <a:pathLst>
                <a:path w="9144000" h="923925">
                  <a:moveTo>
                    <a:pt x="91440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9144000" y="9235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0281" y="5570092"/>
              <a:ext cx="2324735" cy="1136650"/>
            </a:xfrm>
            <a:custGeom>
              <a:avLst/>
              <a:gdLst/>
              <a:ahLst/>
              <a:cxnLst/>
              <a:rect l="l" t="t" r="r" b="b"/>
              <a:pathLst>
                <a:path w="2324734" h="1136650">
                  <a:moveTo>
                    <a:pt x="0" y="0"/>
                  </a:moveTo>
                  <a:lnTo>
                    <a:pt x="871474" y="486422"/>
                  </a:lnTo>
                  <a:lnTo>
                    <a:pt x="844515" y="525931"/>
                  </a:lnTo>
                  <a:lnTo>
                    <a:pt x="824025" y="566273"/>
                  </a:lnTo>
                  <a:lnTo>
                    <a:pt x="809936" y="607191"/>
                  </a:lnTo>
                  <a:lnTo>
                    <a:pt x="802179" y="648428"/>
                  </a:lnTo>
                  <a:lnTo>
                    <a:pt x="800685" y="689725"/>
                  </a:lnTo>
                  <a:lnTo>
                    <a:pt x="805386" y="730825"/>
                  </a:lnTo>
                  <a:lnTo>
                    <a:pt x="816212" y="771470"/>
                  </a:lnTo>
                  <a:lnTo>
                    <a:pt x="833095" y="811402"/>
                  </a:lnTo>
                  <a:lnTo>
                    <a:pt x="855967" y="850363"/>
                  </a:lnTo>
                  <a:lnTo>
                    <a:pt x="884759" y="888097"/>
                  </a:lnTo>
                  <a:lnTo>
                    <a:pt x="919402" y="924344"/>
                  </a:lnTo>
                  <a:lnTo>
                    <a:pt x="959827" y="958847"/>
                  </a:lnTo>
                  <a:lnTo>
                    <a:pt x="1005967" y="991349"/>
                  </a:lnTo>
                  <a:lnTo>
                    <a:pt x="1044528" y="1014413"/>
                  </a:lnTo>
                  <a:lnTo>
                    <a:pt x="1085117" y="1035491"/>
                  </a:lnTo>
                  <a:lnTo>
                    <a:pt x="1127551" y="1054581"/>
                  </a:lnTo>
                  <a:lnTo>
                    <a:pt x="1171647" y="1071677"/>
                  </a:lnTo>
                  <a:lnTo>
                    <a:pt x="1217224" y="1086777"/>
                  </a:lnTo>
                  <a:lnTo>
                    <a:pt x="1264100" y="1099877"/>
                  </a:lnTo>
                  <a:lnTo>
                    <a:pt x="1312091" y="1110974"/>
                  </a:lnTo>
                  <a:lnTo>
                    <a:pt x="1361015" y="1120062"/>
                  </a:lnTo>
                  <a:lnTo>
                    <a:pt x="1410691" y="1127140"/>
                  </a:lnTo>
                  <a:lnTo>
                    <a:pt x="1460935" y="1132203"/>
                  </a:lnTo>
                  <a:lnTo>
                    <a:pt x="1511566" y="1135247"/>
                  </a:lnTo>
                  <a:lnTo>
                    <a:pt x="1562401" y="1136269"/>
                  </a:lnTo>
                  <a:lnTo>
                    <a:pt x="1613258" y="1135265"/>
                  </a:lnTo>
                  <a:lnTo>
                    <a:pt x="1663955" y="1132232"/>
                  </a:lnTo>
                  <a:lnTo>
                    <a:pt x="1714309" y="1127166"/>
                  </a:lnTo>
                  <a:lnTo>
                    <a:pt x="1764138" y="1120063"/>
                  </a:lnTo>
                  <a:lnTo>
                    <a:pt x="1813260" y="1110919"/>
                  </a:lnTo>
                  <a:lnTo>
                    <a:pt x="1861492" y="1099731"/>
                  </a:lnTo>
                  <a:lnTo>
                    <a:pt x="1908652" y="1086496"/>
                  </a:lnTo>
                  <a:lnTo>
                    <a:pt x="1954558" y="1071209"/>
                  </a:lnTo>
                  <a:lnTo>
                    <a:pt x="1999027" y="1053867"/>
                  </a:lnTo>
                  <a:lnTo>
                    <a:pt x="2041877" y="1034466"/>
                  </a:lnTo>
                  <a:lnTo>
                    <a:pt x="2082927" y="1013002"/>
                  </a:lnTo>
                  <a:lnTo>
                    <a:pt x="2129033" y="984832"/>
                  </a:lnTo>
                  <a:lnTo>
                    <a:pt x="2170291" y="954914"/>
                  </a:lnTo>
                  <a:lnTo>
                    <a:pt x="2206688" y="923441"/>
                  </a:lnTo>
                  <a:lnTo>
                    <a:pt x="2238214" y="890608"/>
                  </a:lnTo>
                  <a:lnTo>
                    <a:pt x="2264857" y="856609"/>
                  </a:lnTo>
                  <a:lnTo>
                    <a:pt x="2286607" y="821638"/>
                  </a:lnTo>
                  <a:lnTo>
                    <a:pt x="2303453" y="785888"/>
                  </a:lnTo>
                  <a:lnTo>
                    <a:pt x="2315383" y="749554"/>
                  </a:lnTo>
                  <a:lnTo>
                    <a:pt x="2324451" y="675909"/>
                  </a:lnTo>
                  <a:lnTo>
                    <a:pt x="2321566" y="638985"/>
                  </a:lnTo>
                  <a:lnTo>
                    <a:pt x="2300907" y="565907"/>
                  </a:lnTo>
                  <a:lnTo>
                    <a:pt x="2283109" y="530141"/>
                  </a:lnTo>
                  <a:lnTo>
                    <a:pt x="2260317" y="495147"/>
                  </a:lnTo>
                  <a:lnTo>
                    <a:pt x="2232521" y="461122"/>
                  </a:lnTo>
                  <a:lnTo>
                    <a:pt x="2199710" y="428257"/>
                  </a:lnTo>
                  <a:lnTo>
                    <a:pt x="2161871" y="396748"/>
                  </a:lnTo>
                  <a:lnTo>
                    <a:pt x="2118995" y="366788"/>
                  </a:lnTo>
                  <a:lnTo>
                    <a:pt x="2080433" y="343724"/>
                  </a:lnTo>
                  <a:lnTo>
                    <a:pt x="2039844" y="322645"/>
                  </a:lnTo>
                  <a:lnTo>
                    <a:pt x="1997410" y="303555"/>
                  </a:lnTo>
                  <a:lnTo>
                    <a:pt x="1953314" y="286459"/>
                  </a:lnTo>
                  <a:lnTo>
                    <a:pt x="1907737" y="271358"/>
                  </a:lnTo>
                  <a:lnTo>
                    <a:pt x="1860861" y="258258"/>
                  </a:lnTo>
                  <a:lnTo>
                    <a:pt x="1812870" y="247162"/>
                  </a:lnTo>
                  <a:lnTo>
                    <a:pt x="1763946" y="238074"/>
                  </a:lnTo>
                  <a:lnTo>
                    <a:pt x="1714270" y="230996"/>
                  </a:lnTo>
                  <a:lnTo>
                    <a:pt x="1664026" y="225934"/>
                  </a:lnTo>
                  <a:lnTo>
                    <a:pt x="1613395" y="222890"/>
                  </a:lnTo>
                  <a:lnTo>
                    <a:pt x="1562560" y="221868"/>
                  </a:lnTo>
                  <a:lnTo>
                    <a:pt x="1511703" y="222872"/>
                  </a:lnTo>
                  <a:lnTo>
                    <a:pt x="1461006" y="225905"/>
                  </a:lnTo>
                  <a:lnTo>
                    <a:pt x="1410652" y="230971"/>
                  </a:lnTo>
                  <a:lnTo>
                    <a:pt x="1360823" y="238075"/>
                  </a:lnTo>
                  <a:lnTo>
                    <a:pt x="1311701" y="247218"/>
                  </a:lnTo>
                  <a:lnTo>
                    <a:pt x="1263469" y="258406"/>
                  </a:lnTo>
                  <a:lnTo>
                    <a:pt x="1216309" y="271642"/>
                  </a:lnTo>
                  <a:lnTo>
                    <a:pt x="1170403" y="286929"/>
                  </a:lnTo>
                  <a:lnTo>
                    <a:pt x="1125934" y="304271"/>
                  </a:lnTo>
                  <a:lnTo>
                    <a:pt x="1083084" y="323672"/>
                  </a:lnTo>
                  <a:lnTo>
                    <a:pt x="1042035" y="345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0281" y="5570092"/>
              <a:ext cx="2324735" cy="1136650"/>
            </a:xfrm>
            <a:custGeom>
              <a:avLst/>
              <a:gdLst/>
              <a:ahLst/>
              <a:cxnLst/>
              <a:rect l="l" t="t" r="r" b="b"/>
              <a:pathLst>
                <a:path w="2324734" h="1136650">
                  <a:moveTo>
                    <a:pt x="0" y="0"/>
                  </a:moveTo>
                  <a:lnTo>
                    <a:pt x="1042035" y="345135"/>
                  </a:lnTo>
                  <a:lnTo>
                    <a:pt x="1083084" y="323672"/>
                  </a:lnTo>
                  <a:lnTo>
                    <a:pt x="1125934" y="304271"/>
                  </a:lnTo>
                  <a:lnTo>
                    <a:pt x="1170403" y="286929"/>
                  </a:lnTo>
                  <a:lnTo>
                    <a:pt x="1216309" y="271642"/>
                  </a:lnTo>
                  <a:lnTo>
                    <a:pt x="1263469" y="258406"/>
                  </a:lnTo>
                  <a:lnTo>
                    <a:pt x="1311701" y="247218"/>
                  </a:lnTo>
                  <a:lnTo>
                    <a:pt x="1360823" y="238075"/>
                  </a:lnTo>
                  <a:lnTo>
                    <a:pt x="1410652" y="230971"/>
                  </a:lnTo>
                  <a:lnTo>
                    <a:pt x="1461006" y="225905"/>
                  </a:lnTo>
                  <a:lnTo>
                    <a:pt x="1511703" y="222872"/>
                  </a:lnTo>
                  <a:lnTo>
                    <a:pt x="1562560" y="221868"/>
                  </a:lnTo>
                  <a:lnTo>
                    <a:pt x="1613395" y="222890"/>
                  </a:lnTo>
                  <a:lnTo>
                    <a:pt x="1664026" y="225934"/>
                  </a:lnTo>
                  <a:lnTo>
                    <a:pt x="1714270" y="230996"/>
                  </a:lnTo>
                  <a:lnTo>
                    <a:pt x="1763946" y="238074"/>
                  </a:lnTo>
                  <a:lnTo>
                    <a:pt x="1812870" y="247162"/>
                  </a:lnTo>
                  <a:lnTo>
                    <a:pt x="1860861" y="258258"/>
                  </a:lnTo>
                  <a:lnTo>
                    <a:pt x="1907737" y="271358"/>
                  </a:lnTo>
                  <a:lnTo>
                    <a:pt x="1953314" y="286459"/>
                  </a:lnTo>
                  <a:lnTo>
                    <a:pt x="1997410" y="303555"/>
                  </a:lnTo>
                  <a:lnTo>
                    <a:pt x="2039844" y="322645"/>
                  </a:lnTo>
                  <a:lnTo>
                    <a:pt x="2080433" y="343724"/>
                  </a:lnTo>
                  <a:lnTo>
                    <a:pt x="2118995" y="366788"/>
                  </a:lnTo>
                  <a:lnTo>
                    <a:pt x="2161871" y="396748"/>
                  </a:lnTo>
                  <a:lnTo>
                    <a:pt x="2199710" y="428257"/>
                  </a:lnTo>
                  <a:lnTo>
                    <a:pt x="2232521" y="461122"/>
                  </a:lnTo>
                  <a:lnTo>
                    <a:pt x="2260317" y="495147"/>
                  </a:lnTo>
                  <a:lnTo>
                    <a:pt x="2283109" y="530141"/>
                  </a:lnTo>
                  <a:lnTo>
                    <a:pt x="2300907" y="565907"/>
                  </a:lnTo>
                  <a:lnTo>
                    <a:pt x="2313722" y="602254"/>
                  </a:lnTo>
                  <a:lnTo>
                    <a:pt x="2324451" y="675909"/>
                  </a:lnTo>
                  <a:lnTo>
                    <a:pt x="2322386" y="712830"/>
                  </a:lnTo>
                  <a:lnTo>
                    <a:pt x="2303453" y="785888"/>
                  </a:lnTo>
                  <a:lnTo>
                    <a:pt x="2286607" y="821638"/>
                  </a:lnTo>
                  <a:lnTo>
                    <a:pt x="2264857" y="856609"/>
                  </a:lnTo>
                  <a:lnTo>
                    <a:pt x="2238214" y="890608"/>
                  </a:lnTo>
                  <a:lnTo>
                    <a:pt x="2206688" y="923441"/>
                  </a:lnTo>
                  <a:lnTo>
                    <a:pt x="2170291" y="954914"/>
                  </a:lnTo>
                  <a:lnTo>
                    <a:pt x="2129033" y="984832"/>
                  </a:lnTo>
                  <a:lnTo>
                    <a:pt x="2082927" y="1013002"/>
                  </a:lnTo>
                  <a:lnTo>
                    <a:pt x="2041877" y="1034466"/>
                  </a:lnTo>
                  <a:lnTo>
                    <a:pt x="1999027" y="1053867"/>
                  </a:lnTo>
                  <a:lnTo>
                    <a:pt x="1954558" y="1071209"/>
                  </a:lnTo>
                  <a:lnTo>
                    <a:pt x="1908652" y="1086496"/>
                  </a:lnTo>
                  <a:lnTo>
                    <a:pt x="1861492" y="1099731"/>
                  </a:lnTo>
                  <a:lnTo>
                    <a:pt x="1813260" y="1110919"/>
                  </a:lnTo>
                  <a:lnTo>
                    <a:pt x="1764138" y="1120063"/>
                  </a:lnTo>
                  <a:lnTo>
                    <a:pt x="1714309" y="1127166"/>
                  </a:lnTo>
                  <a:lnTo>
                    <a:pt x="1663955" y="1132232"/>
                  </a:lnTo>
                  <a:lnTo>
                    <a:pt x="1613258" y="1135265"/>
                  </a:lnTo>
                  <a:lnTo>
                    <a:pt x="1562401" y="1136269"/>
                  </a:lnTo>
                  <a:lnTo>
                    <a:pt x="1511566" y="1135247"/>
                  </a:lnTo>
                  <a:lnTo>
                    <a:pt x="1460935" y="1132203"/>
                  </a:lnTo>
                  <a:lnTo>
                    <a:pt x="1410691" y="1127140"/>
                  </a:lnTo>
                  <a:lnTo>
                    <a:pt x="1361015" y="1120062"/>
                  </a:lnTo>
                  <a:lnTo>
                    <a:pt x="1312091" y="1110974"/>
                  </a:lnTo>
                  <a:lnTo>
                    <a:pt x="1264100" y="1099877"/>
                  </a:lnTo>
                  <a:lnTo>
                    <a:pt x="1217224" y="1086777"/>
                  </a:lnTo>
                  <a:lnTo>
                    <a:pt x="1171647" y="1071677"/>
                  </a:lnTo>
                  <a:lnTo>
                    <a:pt x="1127551" y="1054581"/>
                  </a:lnTo>
                  <a:lnTo>
                    <a:pt x="1085117" y="1035491"/>
                  </a:lnTo>
                  <a:lnTo>
                    <a:pt x="1044528" y="1014413"/>
                  </a:lnTo>
                  <a:lnTo>
                    <a:pt x="1005967" y="991349"/>
                  </a:lnTo>
                  <a:lnTo>
                    <a:pt x="959827" y="958847"/>
                  </a:lnTo>
                  <a:lnTo>
                    <a:pt x="919402" y="924344"/>
                  </a:lnTo>
                  <a:lnTo>
                    <a:pt x="884759" y="888097"/>
                  </a:lnTo>
                  <a:lnTo>
                    <a:pt x="855967" y="850363"/>
                  </a:lnTo>
                  <a:lnTo>
                    <a:pt x="833095" y="811402"/>
                  </a:lnTo>
                  <a:lnTo>
                    <a:pt x="816212" y="771470"/>
                  </a:lnTo>
                  <a:lnTo>
                    <a:pt x="805386" y="730825"/>
                  </a:lnTo>
                  <a:lnTo>
                    <a:pt x="800685" y="689725"/>
                  </a:lnTo>
                  <a:lnTo>
                    <a:pt x="802179" y="648428"/>
                  </a:lnTo>
                  <a:lnTo>
                    <a:pt x="809936" y="607191"/>
                  </a:lnTo>
                  <a:lnTo>
                    <a:pt x="824025" y="566273"/>
                  </a:lnTo>
                  <a:lnTo>
                    <a:pt x="844515" y="525931"/>
                  </a:lnTo>
                  <a:lnTo>
                    <a:pt x="871474" y="48642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2400" y="1143000"/>
            <a:ext cx="8839200" cy="1138555"/>
          </a:xfrm>
          <a:custGeom>
            <a:avLst/>
            <a:gdLst/>
            <a:ahLst/>
            <a:cxnLst/>
            <a:rect l="l" t="t" r="r" b="b"/>
            <a:pathLst>
              <a:path w="8839200" h="1138555">
                <a:moveTo>
                  <a:pt x="8839200" y="0"/>
                </a:moveTo>
                <a:lnTo>
                  <a:pt x="0" y="0"/>
                </a:lnTo>
                <a:lnTo>
                  <a:pt x="0" y="1138427"/>
                </a:lnTo>
                <a:lnTo>
                  <a:pt x="8839200" y="1138427"/>
                </a:lnTo>
                <a:lnTo>
                  <a:pt x="8839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170178"/>
            <a:ext cx="451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Class.forName("com.mysql.jdbc.Driver");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1720037"/>
            <a:ext cx="792162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Connection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connection=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DriverManager.</a:t>
            </a:r>
            <a:r>
              <a:rPr sz="1600" b="1" i="1" spc="-5" dirty="0">
                <a:latin typeface="Arial"/>
                <a:cs typeface="Arial"/>
              </a:rPr>
              <a:t>getConnection("jdbc:mysql://localhost:3306/tutorial,"root",“root");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697991"/>
            <a:ext cx="3656329" cy="36893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93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9"/>
              </a:spcBef>
            </a:pPr>
            <a:r>
              <a:rPr sz="1800" b="1" dirty="0">
                <a:latin typeface="Arial"/>
                <a:cs typeface="Arial"/>
              </a:rPr>
              <a:t>Connecting to </a:t>
            </a:r>
            <a:r>
              <a:rPr sz="1800" b="1" spc="-5" dirty="0">
                <a:latin typeface="Arial"/>
                <a:cs typeface="Arial"/>
              </a:rPr>
              <a:t>MySQL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43005" y="597343"/>
            <a:ext cx="4110354" cy="1245235"/>
            <a:chOff x="4743005" y="597343"/>
            <a:chExt cx="4110354" cy="1245235"/>
          </a:xfrm>
        </p:grpSpPr>
        <p:sp>
          <p:nvSpPr>
            <p:cNvPr id="11" name="object 11"/>
            <p:cNvSpPr/>
            <p:nvPr/>
          </p:nvSpPr>
          <p:spPr>
            <a:xfrm>
              <a:off x="4756022" y="610361"/>
              <a:ext cx="4084320" cy="1219200"/>
            </a:xfrm>
            <a:custGeom>
              <a:avLst/>
              <a:gdLst/>
              <a:ahLst/>
              <a:cxnLst/>
              <a:rect l="l" t="t" r="r" b="b"/>
              <a:pathLst>
                <a:path w="4084320" h="1219200">
                  <a:moveTo>
                    <a:pt x="2622018" y="0"/>
                  </a:moveTo>
                  <a:lnTo>
                    <a:pt x="2558685" y="812"/>
                  </a:lnTo>
                  <a:lnTo>
                    <a:pt x="2495979" y="2770"/>
                  </a:lnTo>
                  <a:lnTo>
                    <a:pt x="2433963" y="5852"/>
                  </a:lnTo>
                  <a:lnTo>
                    <a:pt x="2372701" y="10034"/>
                  </a:lnTo>
                  <a:lnTo>
                    <a:pt x="2312256" y="15295"/>
                  </a:lnTo>
                  <a:lnTo>
                    <a:pt x="2252691" y="21611"/>
                  </a:lnTo>
                  <a:lnTo>
                    <a:pt x="2194070" y="28959"/>
                  </a:lnTo>
                  <a:lnTo>
                    <a:pt x="2136456" y="37316"/>
                  </a:lnTo>
                  <a:lnTo>
                    <a:pt x="2079912" y="46661"/>
                  </a:lnTo>
                  <a:lnTo>
                    <a:pt x="2024501" y="56970"/>
                  </a:lnTo>
                  <a:lnTo>
                    <a:pt x="1970288" y="68220"/>
                  </a:lnTo>
                  <a:lnTo>
                    <a:pt x="1917334" y="80389"/>
                  </a:lnTo>
                  <a:lnTo>
                    <a:pt x="1865705" y="93454"/>
                  </a:lnTo>
                  <a:lnTo>
                    <a:pt x="1815462" y="107392"/>
                  </a:lnTo>
                  <a:lnTo>
                    <a:pt x="1766669" y="122180"/>
                  </a:lnTo>
                  <a:lnTo>
                    <a:pt x="1719391" y="137796"/>
                  </a:lnTo>
                  <a:lnTo>
                    <a:pt x="1673689" y="154217"/>
                  </a:lnTo>
                  <a:lnTo>
                    <a:pt x="1629627" y="171419"/>
                  </a:lnTo>
                  <a:lnTo>
                    <a:pt x="1587269" y="189381"/>
                  </a:lnTo>
                  <a:lnTo>
                    <a:pt x="1546678" y="208080"/>
                  </a:lnTo>
                  <a:lnTo>
                    <a:pt x="1507917" y="227492"/>
                  </a:lnTo>
                  <a:lnTo>
                    <a:pt x="1471050" y="247596"/>
                  </a:lnTo>
                  <a:lnTo>
                    <a:pt x="1436139" y="268368"/>
                  </a:lnTo>
                  <a:lnTo>
                    <a:pt x="1403249" y="289785"/>
                  </a:lnTo>
                  <a:lnTo>
                    <a:pt x="1343784" y="334464"/>
                  </a:lnTo>
                  <a:lnTo>
                    <a:pt x="1293159" y="381453"/>
                  </a:lnTo>
                  <a:lnTo>
                    <a:pt x="1251882" y="430569"/>
                  </a:lnTo>
                  <a:lnTo>
                    <a:pt x="1220459" y="481629"/>
                  </a:lnTo>
                  <a:lnTo>
                    <a:pt x="1199398" y="534452"/>
                  </a:lnTo>
                  <a:lnTo>
                    <a:pt x="1192911" y="561467"/>
                  </a:lnTo>
                  <a:lnTo>
                    <a:pt x="0" y="735584"/>
                  </a:lnTo>
                  <a:lnTo>
                    <a:pt x="1255140" y="792734"/>
                  </a:lnTo>
                  <a:lnTo>
                    <a:pt x="1275365" y="817857"/>
                  </a:lnTo>
                  <a:lnTo>
                    <a:pt x="1298002" y="842431"/>
                  </a:lnTo>
                  <a:lnTo>
                    <a:pt x="1350261" y="889844"/>
                  </a:lnTo>
                  <a:lnTo>
                    <a:pt x="1411398" y="934798"/>
                  </a:lnTo>
                  <a:lnTo>
                    <a:pt x="1445134" y="956298"/>
                  </a:lnTo>
                  <a:lnTo>
                    <a:pt x="1480897" y="977119"/>
                  </a:lnTo>
                  <a:lnTo>
                    <a:pt x="1518620" y="997238"/>
                  </a:lnTo>
                  <a:lnTo>
                    <a:pt x="1558240" y="1016634"/>
                  </a:lnTo>
                  <a:lnTo>
                    <a:pt x="1599692" y="1035284"/>
                  </a:lnTo>
                  <a:lnTo>
                    <a:pt x="1642911" y="1053168"/>
                  </a:lnTo>
                  <a:lnTo>
                    <a:pt x="1687832" y="1070263"/>
                  </a:lnTo>
                  <a:lnTo>
                    <a:pt x="1734391" y="1086549"/>
                  </a:lnTo>
                  <a:lnTo>
                    <a:pt x="1782523" y="1102002"/>
                  </a:lnTo>
                  <a:lnTo>
                    <a:pt x="1832163" y="1116601"/>
                  </a:lnTo>
                  <a:lnTo>
                    <a:pt x="1883248" y="1130325"/>
                  </a:lnTo>
                  <a:lnTo>
                    <a:pt x="1935711" y="1143152"/>
                  </a:lnTo>
                  <a:lnTo>
                    <a:pt x="1989488" y="1155060"/>
                  </a:lnTo>
                  <a:lnTo>
                    <a:pt x="2044516" y="1166027"/>
                  </a:lnTo>
                  <a:lnTo>
                    <a:pt x="2100728" y="1176032"/>
                  </a:lnTo>
                  <a:lnTo>
                    <a:pt x="2158061" y="1185053"/>
                  </a:lnTo>
                  <a:lnTo>
                    <a:pt x="2216450" y="1193068"/>
                  </a:lnTo>
                  <a:lnTo>
                    <a:pt x="2275830" y="1200055"/>
                  </a:lnTo>
                  <a:lnTo>
                    <a:pt x="2336136" y="1205993"/>
                  </a:lnTo>
                  <a:lnTo>
                    <a:pt x="2397303" y="1210861"/>
                  </a:lnTo>
                  <a:lnTo>
                    <a:pt x="2459268" y="1214635"/>
                  </a:lnTo>
                  <a:lnTo>
                    <a:pt x="2521966" y="1217295"/>
                  </a:lnTo>
                  <a:lnTo>
                    <a:pt x="2586362" y="1218844"/>
                  </a:lnTo>
                  <a:lnTo>
                    <a:pt x="2650259" y="1219201"/>
                  </a:lnTo>
                  <a:lnTo>
                    <a:pt x="2713592" y="1218389"/>
                  </a:lnTo>
                  <a:lnTo>
                    <a:pt x="2776298" y="1216430"/>
                  </a:lnTo>
                  <a:lnTo>
                    <a:pt x="2838314" y="1213348"/>
                  </a:lnTo>
                  <a:lnTo>
                    <a:pt x="2899576" y="1209166"/>
                  </a:lnTo>
                  <a:lnTo>
                    <a:pt x="2960022" y="1203905"/>
                  </a:lnTo>
                  <a:lnTo>
                    <a:pt x="3019587" y="1197590"/>
                  </a:lnTo>
                  <a:lnTo>
                    <a:pt x="3078209" y="1190241"/>
                  </a:lnTo>
                  <a:lnTo>
                    <a:pt x="3135824" y="1181884"/>
                  </a:lnTo>
                  <a:lnTo>
                    <a:pt x="3192369" y="1172539"/>
                  </a:lnTo>
                  <a:lnTo>
                    <a:pt x="3247780" y="1162230"/>
                  </a:lnTo>
                  <a:lnTo>
                    <a:pt x="3301995" y="1150980"/>
                  </a:lnTo>
                  <a:lnTo>
                    <a:pt x="3354950" y="1138811"/>
                  </a:lnTo>
                  <a:lnTo>
                    <a:pt x="3406581" y="1125746"/>
                  </a:lnTo>
                  <a:lnTo>
                    <a:pt x="3456825" y="1111808"/>
                  </a:lnTo>
                  <a:lnTo>
                    <a:pt x="3505620" y="1097020"/>
                  </a:lnTo>
                  <a:lnTo>
                    <a:pt x="3552901" y="1081404"/>
                  </a:lnTo>
                  <a:lnTo>
                    <a:pt x="3598606" y="1064983"/>
                  </a:lnTo>
                  <a:lnTo>
                    <a:pt x="3642670" y="1047781"/>
                  </a:lnTo>
                  <a:lnTo>
                    <a:pt x="3685031" y="1029819"/>
                  </a:lnTo>
                  <a:lnTo>
                    <a:pt x="3725626" y="1011120"/>
                  </a:lnTo>
                  <a:lnTo>
                    <a:pt x="3764391" y="991708"/>
                  </a:lnTo>
                  <a:lnTo>
                    <a:pt x="3801262" y="971604"/>
                  </a:lnTo>
                  <a:lnTo>
                    <a:pt x="3836177" y="950833"/>
                  </a:lnTo>
                  <a:lnTo>
                    <a:pt x="3869072" y="929415"/>
                  </a:lnTo>
                  <a:lnTo>
                    <a:pt x="3928548" y="884736"/>
                  </a:lnTo>
                  <a:lnTo>
                    <a:pt x="3979186" y="837747"/>
                  </a:lnTo>
                  <a:lnTo>
                    <a:pt x="4020477" y="788632"/>
                  </a:lnTo>
                  <a:lnTo>
                    <a:pt x="4051916" y="737571"/>
                  </a:lnTo>
                  <a:lnTo>
                    <a:pt x="4072996" y="684749"/>
                  </a:lnTo>
                  <a:lnTo>
                    <a:pt x="4083292" y="629070"/>
                  </a:lnTo>
                  <a:lnTo>
                    <a:pt x="4083930" y="600645"/>
                  </a:lnTo>
                  <a:lnTo>
                    <a:pt x="4081473" y="572488"/>
                  </a:lnTo>
                  <a:lnTo>
                    <a:pt x="4067527" y="517108"/>
                  </a:lnTo>
                  <a:lnTo>
                    <a:pt x="4041964" y="463181"/>
                  </a:lnTo>
                  <a:lnTo>
                    <a:pt x="4005295" y="410960"/>
                  </a:lnTo>
                  <a:lnTo>
                    <a:pt x="3958031" y="360696"/>
                  </a:lnTo>
                  <a:lnTo>
                    <a:pt x="3900682" y="312641"/>
                  </a:lnTo>
                  <a:lnTo>
                    <a:pt x="3868385" y="289520"/>
                  </a:lnTo>
                  <a:lnTo>
                    <a:pt x="3833758" y="267047"/>
                  </a:lnTo>
                  <a:lnTo>
                    <a:pt x="3796866" y="245252"/>
                  </a:lnTo>
                  <a:lnTo>
                    <a:pt x="3757772" y="224166"/>
                  </a:lnTo>
                  <a:lnTo>
                    <a:pt x="3716540" y="203822"/>
                  </a:lnTo>
                  <a:lnTo>
                    <a:pt x="3673233" y="184251"/>
                  </a:lnTo>
                  <a:lnTo>
                    <a:pt x="3627916" y="165484"/>
                  </a:lnTo>
                  <a:lnTo>
                    <a:pt x="3580652" y="147553"/>
                  </a:lnTo>
                  <a:lnTo>
                    <a:pt x="3531505" y="130489"/>
                  </a:lnTo>
                  <a:lnTo>
                    <a:pt x="3480540" y="114323"/>
                  </a:lnTo>
                  <a:lnTo>
                    <a:pt x="3427819" y="99088"/>
                  </a:lnTo>
                  <a:lnTo>
                    <a:pt x="3373407" y="84815"/>
                  </a:lnTo>
                  <a:lnTo>
                    <a:pt x="3317367" y="71535"/>
                  </a:lnTo>
                  <a:lnTo>
                    <a:pt x="3259764" y="59279"/>
                  </a:lnTo>
                  <a:lnTo>
                    <a:pt x="3200662" y="48080"/>
                  </a:lnTo>
                  <a:lnTo>
                    <a:pt x="3140123" y="37969"/>
                  </a:lnTo>
                  <a:lnTo>
                    <a:pt x="3078212" y="28976"/>
                  </a:lnTo>
                  <a:lnTo>
                    <a:pt x="3014993" y="21135"/>
                  </a:lnTo>
                  <a:lnTo>
                    <a:pt x="2950530" y="14475"/>
                  </a:lnTo>
                  <a:lnTo>
                    <a:pt x="2884886" y="9030"/>
                  </a:lnTo>
                  <a:lnTo>
                    <a:pt x="2818125" y="4829"/>
                  </a:lnTo>
                  <a:lnTo>
                    <a:pt x="2750311" y="1905"/>
                  </a:lnTo>
                  <a:lnTo>
                    <a:pt x="2685915" y="356"/>
                  </a:lnTo>
                  <a:lnTo>
                    <a:pt x="2622018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6022" y="610361"/>
              <a:ext cx="4084320" cy="1219200"/>
            </a:xfrm>
            <a:custGeom>
              <a:avLst/>
              <a:gdLst/>
              <a:ahLst/>
              <a:cxnLst/>
              <a:rect l="l" t="t" r="r" b="b"/>
              <a:pathLst>
                <a:path w="4084320" h="1219200">
                  <a:moveTo>
                    <a:pt x="0" y="735584"/>
                  </a:moveTo>
                  <a:lnTo>
                    <a:pt x="1192911" y="561467"/>
                  </a:lnTo>
                  <a:lnTo>
                    <a:pt x="1199398" y="534452"/>
                  </a:lnTo>
                  <a:lnTo>
                    <a:pt x="1208602" y="507831"/>
                  </a:lnTo>
                  <a:lnTo>
                    <a:pt x="1234907" y="455867"/>
                  </a:lnTo>
                  <a:lnTo>
                    <a:pt x="1271320" y="405756"/>
                  </a:lnTo>
                  <a:lnTo>
                    <a:pt x="1317334" y="357682"/>
                  </a:lnTo>
                  <a:lnTo>
                    <a:pt x="1372443" y="311825"/>
                  </a:lnTo>
                  <a:lnTo>
                    <a:pt x="1436139" y="268368"/>
                  </a:lnTo>
                  <a:lnTo>
                    <a:pt x="1471050" y="247596"/>
                  </a:lnTo>
                  <a:lnTo>
                    <a:pt x="1507917" y="227492"/>
                  </a:lnTo>
                  <a:lnTo>
                    <a:pt x="1546678" y="208080"/>
                  </a:lnTo>
                  <a:lnTo>
                    <a:pt x="1587269" y="189381"/>
                  </a:lnTo>
                  <a:lnTo>
                    <a:pt x="1629627" y="171419"/>
                  </a:lnTo>
                  <a:lnTo>
                    <a:pt x="1673689" y="154217"/>
                  </a:lnTo>
                  <a:lnTo>
                    <a:pt x="1719391" y="137796"/>
                  </a:lnTo>
                  <a:lnTo>
                    <a:pt x="1766669" y="122180"/>
                  </a:lnTo>
                  <a:lnTo>
                    <a:pt x="1815462" y="107392"/>
                  </a:lnTo>
                  <a:lnTo>
                    <a:pt x="1865705" y="93454"/>
                  </a:lnTo>
                  <a:lnTo>
                    <a:pt x="1917334" y="80389"/>
                  </a:lnTo>
                  <a:lnTo>
                    <a:pt x="1970288" y="68220"/>
                  </a:lnTo>
                  <a:lnTo>
                    <a:pt x="2024501" y="56970"/>
                  </a:lnTo>
                  <a:lnTo>
                    <a:pt x="2079912" y="46661"/>
                  </a:lnTo>
                  <a:lnTo>
                    <a:pt x="2136456" y="37316"/>
                  </a:lnTo>
                  <a:lnTo>
                    <a:pt x="2194070" y="28959"/>
                  </a:lnTo>
                  <a:lnTo>
                    <a:pt x="2252691" y="21611"/>
                  </a:lnTo>
                  <a:lnTo>
                    <a:pt x="2312256" y="15295"/>
                  </a:lnTo>
                  <a:lnTo>
                    <a:pt x="2372701" y="10034"/>
                  </a:lnTo>
                  <a:lnTo>
                    <a:pt x="2433963" y="5852"/>
                  </a:lnTo>
                  <a:lnTo>
                    <a:pt x="2495979" y="2770"/>
                  </a:lnTo>
                  <a:lnTo>
                    <a:pt x="2558685" y="812"/>
                  </a:lnTo>
                  <a:lnTo>
                    <a:pt x="2622018" y="0"/>
                  </a:lnTo>
                  <a:lnTo>
                    <a:pt x="2685915" y="356"/>
                  </a:lnTo>
                  <a:lnTo>
                    <a:pt x="2750311" y="1905"/>
                  </a:lnTo>
                  <a:lnTo>
                    <a:pt x="2818125" y="4829"/>
                  </a:lnTo>
                  <a:lnTo>
                    <a:pt x="2884886" y="9030"/>
                  </a:lnTo>
                  <a:lnTo>
                    <a:pt x="2950530" y="14475"/>
                  </a:lnTo>
                  <a:lnTo>
                    <a:pt x="3014993" y="21135"/>
                  </a:lnTo>
                  <a:lnTo>
                    <a:pt x="3078212" y="28976"/>
                  </a:lnTo>
                  <a:lnTo>
                    <a:pt x="3140123" y="37969"/>
                  </a:lnTo>
                  <a:lnTo>
                    <a:pt x="3200662" y="48080"/>
                  </a:lnTo>
                  <a:lnTo>
                    <a:pt x="3259764" y="59279"/>
                  </a:lnTo>
                  <a:lnTo>
                    <a:pt x="3317367" y="71535"/>
                  </a:lnTo>
                  <a:lnTo>
                    <a:pt x="3373407" y="84815"/>
                  </a:lnTo>
                  <a:lnTo>
                    <a:pt x="3427819" y="99088"/>
                  </a:lnTo>
                  <a:lnTo>
                    <a:pt x="3480540" y="114323"/>
                  </a:lnTo>
                  <a:lnTo>
                    <a:pt x="3531505" y="130489"/>
                  </a:lnTo>
                  <a:lnTo>
                    <a:pt x="3580652" y="147553"/>
                  </a:lnTo>
                  <a:lnTo>
                    <a:pt x="3627916" y="165484"/>
                  </a:lnTo>
                  <a:lnTo>
                    <a:pt x="3673233" y="184251"/>
                  </a:lnTo>
                  <a:lnTo>
                    <a:pt x="3716540" y="203822"/>
                  </a:lnTo>
                  <a:lnTo>
                    <a:pt x="3757772" y="224166"/>
                  </a:lnTo>
                  <a:lnTo>
                    <a:pt x="3796866" y="245252"/>
                  </a:lnTo>
                  <a:lnTo>
                    <a:pt x="3833758" y="267047"/>
                  </a:lnTo>
                  <a:lnTo>
                    <a:pt x="3868385" y="289520"/>
                  </a:lnTo>
                  <a:lnTo>
                    <a:pt x="3900682" y="312641"/>
                  </a:lnTo>
                  <a:lnTo>
                    <a:pt x="3930585" y="336376"/>
                  </a:lnTo>
                  <a:lnTo>
                    <a:pt x="3982956" y="385567"/>
                  </a:lnTo>
                  <a:lnTo>
                    <a:pt x="4024986" y="436842"/>
                  </a:lnTo>
                  <a:lnTo>
                    <a:pt x="4056166" y="489947"/>
                  </a:lnTo>
                  <a:lnTo>
                    <a:pt x="4075984" y="544632"/>
                  </a:lnTo>
                  <a:lnTo>
                    <a:pt x="4083930" y="600645"/>
                  </a:lnTo>
                  <a:lnTo>
                    <a:pt x="4083292" y="629070"/>
                  </a:lnTo>
                  <a:lnTo>
                    <a:pt x="4072996" y="684749"/>
                  </a:lnTo>
                  <a:lnTo>
                    <a:pt x="4051916" y="737571"/>
                  </a:lnTo>
                  <a:lnTo>
                    <a:pt x="4020477" y="788632"/>
                  </a:lnTo>
                  <a:lnTo>
                    <a:pt x="3979186" y="837747"/>
                  </a:lnTo>
                  <a:lnTo>
                    <a:pt x="3928548" y="884736"/>
                  </a:lnTo>
                  <a:lnTo>
                    <a:pt x="3869072" y="929415"/>
                  </a:lnTo>
                  <a:lnTo>
                    <a:pt x="3836177" y="950833"/>
                  </a:lnTo>
                  <a:lnTo>
                    <a:pt x="3801262" y="971604"/>
                  </a:lnTo>
                  <a:lnTo>
                    <a:pt x="3764391" y="991708"/>
                  </a:lnTo>
                  <a:lnTo>
                    <a:pt x="3725626" y="1011120"/>
                  </a:lnTo>
                  <a:lnTo>
                    <a:pt x="3685031" y="1029819"/>
                  </a:lnTo>
                  <a:lnTo>
                    <a:pt x="3642670" y="1047781"/>
                  </a:lnTo>
                  <a:lnTo>
                    <a:pt x="3598606" y="1064983"/>
                  </a:lnTo>
                  <a:lnTo>
                    <a:pt x="3552901" y="1081404"/>
                  </a:lnTo>
                  <a:lnTo>
                    <a:pt x="3505620" y="1097020"/>
                  </a:lnTo>
                  <a:lnTo>
                    <a:pt x="3456825" y="1111808"/>
                  </a:lnTo>
                  <a:lnTo>
                    <a:pt x="3406581" y="1125746"/>
                  </a:lnTo>
                  <a:lnTo>
                    <a:pt x="3354950" y="1138811"/>
                  </a:lnTo>
                  <a:lnTo>
                    <a:pt x="3301995" y="1150980"/>
                  </a:lnTo>
                  <a:lnTo>
                    <a:pt x="3247780" y="1162230"/>
                  </a:lnTo>
                  <a:lnTo>
                    <a:pt x="3192369" y="1172539"/>
                  </a:lnTo>
                  <a:lnTo>
                    <a:pt x="3135824" y="1181884"/>
                  </a:lnTo>
                  <a:lnTo>
                    <a:pt x="3078209" y="1190241"/>
                  </a:lnTo>
                  <a:lnTo>
                    <a:pt x="3019587" y="1197590"/>
                  </a:lnTo>
                  <a:lnTo>
                    <a:pt x="2960022" y="1203905"/>
                  </a:lnTo>
                  <a:lnTo>
                    <a:pt x="2899576" y="1209166"/>
                  </a:lnTo>
                  <a:lnTo>
                    <a:pt x="2838314" y="1213348"/>
                  </a:lnTo>
                  <a:lnTo>
                    <a:pt x="2776298" y="1216430"/>
                  </a:lnTo>
                  <a:lnTo>
                    <a:pt x="2713592" y="1218389"/>
                  </a:lnTo>
                  <a:lnTo>
                    <a:pt x="2650259" y="1219201"/>
                  </a:lnTo>
                  <a:lnTo>
                    <a:pt x="2586362" y="1218844"/>
                  </a:lnTo>
                  <a:lnTo>
                    <a:pt x="2521966" y="1217295"/>
                  </a:lnTo>
                  <a:lnTo>
                    <a:pt x="2459268" y="1214635"/>
                  </a:lnTo>
                  <a:lnTo>
                    <a:pt x="2397303" y="1210861"/>
                  </a:lnTo>
                  <a:lnTo>
                    <a:pt x="2336136" y="1205993"/>
                  </a:lnTo>
                  <a:lnTo>
                    <a:pt x="2275830" y="1200055"/>
                  </a:lnTo>
                  <a:lnTo>
                    <a:pt x="2216450" y="1193068"/>
                  </a:lnTo>
                  <a:lnTo>
                    <a:pt x="2158061" y="1185053"/>
                  </a:lnTo>
                  <a:lnTo>
                    <a:pt x="2100728" y="1176032"/>
                  </a:lnTo>
                  <a:lnTo>
                    <a:pt x="2044516" y="1166027"/>
                  </a:lnTo>
                  <a:lnTo>
                    <a:pt x="1989488" y="1155060"/>
                  </a:lnTo>
                  <a:lnTo>
                    <a:pt x="1935711" y="1143152"/>
                  </a:lnTo>
                  <a:lnTo>
                    <a:pt x="1883248" y="1130325"/>
                  </a:lnTo>
                  <a:lnTo>
                    <a:pt x="1832163" y="1116601"/>
                  </a:lnTo>
                  <a:lnTo>
                    <a:pt x="1782523" y="1102002"/>
                  </a:lnTo>
                  <a:lnTo>
                    <a:pt x="1734391" y="1086549"/>
                  </a:lnTo>
                  <a:lnTo>
                    <a:pt x="1687832" y="1070263"/>
                  </a:lnTo>
                  <a:lnTo>
                    <a:pt x="1642911" y="1053168"/>
                  </a:lnTo>
                  <a:lnTo>
                    <a:pt x="1599692" y="1035284"/>
                  </a:lnTo>
                  <a:lnTo>
                    <a:pt x="1558240" y="1016634"/>
                  </a:lnTo>
                  <a:lnTo>
                    <a:pt x="1518620" y="997238"/>
                  </a:lnTo>
                  <a:lnTo>
                    <a:pt x="1480897" y="977119"/>
                  </a:lnTo>
                  <a:lnTo>
                    <a:pt x="1445134" y="956298"/>
                  </a:lnTo>
                  <a:lnTo>
                    <a:pt x="1411398" y="934798"/>
                  </a:lnTo>
                  <a:lnTo>
                    <a:pt x="1379752" y="912639"/>
                  </a:lnTo>
                  <a:lnTo>
                    <a:pt x="1322989" y="866434"/>
                  </a:lnTo>
                  <a:lnTo>
                    <a:pt x="1275365" y="817857"/>
                  </a:lnTo>
                  <a:lnTo>
                    <a:pt x="1255140" y="792734"/>
                  </a:lnTo>
                  <a:lnTo>
                    <a:pt x="0" y="73558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47535" y="706881"/>
            <a:ext cx="1664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Class Loader of</a:t>
            </a:r>
            <a:r>
              <a:rPr sz="1600" spc="-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JVM 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loads the</a:t>
            </a:r>
            <a:r>
              <a:rPr sz="1600" spc="-4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specified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7535" y="1194561"/>
            <a:ext cx="170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Driver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class 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into the 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memory 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at</a:t>
            </a:r>
            <a:r>
              <a:rPr sz="1600" spc="-4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run-time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5777" y="64719"/>
            <a:ext cx="823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DriverManager class: Connecting </a:t>
            </a:r>
            <a:r>
              <a:rPr sz="2400" dirty="0">
                <a:latin typeface="Arial"/>
                <a:cs typeface="Arial"/>
              </a:rPr>
              <a:t>through </a:t>
            </a:r>
            <a:r>
              <a:rPr sz="2400" spc="-5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0071" y="2349182"/>
            <a:ext cx="4598035" cy="1532890"/>
            <a:chOff x="2350071" y="2349182"/>
            <a:chExt cx="4598035" cy="1532890"/>
          </a:xfrm>
        </p:grpSpPr>
        <p:sp>
          <p:nvSpPr>
            <p:cNvPr id="18" name="object 18"/>
            <p:cNvSpPr/>
            <p:nvPr/>
          </p:nvSpPr>
          <p:spPr>
            <a:xfrm>
              <a:off x="2363088" y="2362200"/>
              <a:ext cx="4572000" cy="1506855"/>
            </a:xfrm>
            <a:custGeom>
              <a:avLst/>
              <a:gdLst/>
              <a:ahLst/>
              <a:cxnLst/>
              <a:rect l="l" t="t" r="r" b="b"/>
              <a:pathLst>
                <a:path w="4572000" h="1506854">
                  <a:moveTo>
                    <a:pt x="0" y="0"/>
                  </a:moveTo>
                  <a:lnTo>
                    <a:pt x="1550797" y="616458"/>
                  </a:lnTo>
                  <a:lnTo>
                    <a:pt x="1512251" y="646821"/>
                  </a:lnTo>
                  <a:lnTo>
                    <a:pt x="1478413" y="677700"/>
                  </a:lnTo>
                  <a:lnTo>
                    <a:pt x="1449259" y="709024"/>
                  </a:lnTo>
                  <a:lnTo>
                    <a:pt x="1424768" y="740720"/>
                  </a:lnTo>
                  <a:lnTo>
                    <a:pt x="1389692" y="804947"/>
                  </a:lnTo>
                  <a:lnTo>
                    <a:pt x="1373012" y="869808"/>
                  </a:lnTo>
                  <a:lnTo>
                    <a:pt x="1371517" y="902299"/>
                  </a:lnTo>
                  <a:lnTo>
                    <a:pt x="1374556" y="934733"/>
                  </a:lnTo>
                  <a:lnTo>
                    <a:pt x="1394153" y="999150"/>
                  </a:lnTo>
                  <a:lnTo>
                    <a:pt x="1431631" y="1062488"/>
                  </a:lnTo>
                  <a:lnTo>
                    <a:pt x="1457022" y="1093574"/>
                  </a:lnTo>
                  <a:lnTo>
                    <a:pt x="1486818" y="1124176"/>
                  </a:lnTo>
                  <a:lnTo>
                    <a:pt x="1520999" y="1154222"/>
                  </a:lnTo>
                  <a:lnTo>
                    <a:pt x="1559543" y="1183641"/>
                  </a:lnTo>
                  <a:lnTo>
                    <a:pt x="1602428" y="1212362"/>
                  </a:lnTo>
                  <a:lnTo>
                    <a:pt x="1649633" y="1240314"/>
                  </a:lnTo>
                  <a:lnTo>
                    <a:pt x="1701137" y="1267424"/>
                  </a:lnTo>
                  <a:lnTo>
                    <a:pt x="1756918" y="1293622"/>
                  </a:lnTo>
                  <a:lnTo>
                    <a:pt x="1795038" y="1309973"/>
                  </a:lnTo>
                  <a:lnTo>
                    <a:pt x="1834345" y="1325683"/>
                  </a:lnTo>
                  <a:lnTo>
                    <a:pt x="1874790" y="1340748"/>
                  </a:lnTo>
                  <a:lnTo>
                    <a:pt x="1916326" y="1355167"/>
                  </a:lnTo>
                  <a:lnTo>
                    <a:pt x="1958904" y="1368940"/>
                  </a:lnTo>
                  <a:lnTo>
                    <a:pt x="2002478" y="1382065"/>
                  </a:lnTo>
                  <a:lnTo>
                    <a:pt x="2046999" y="1394540"/>
                  </a:lnTo>
                  <a:lnTo>
                    <a:pt x="2092419" y="1406363"/>
                  </a:lnTo>
                  <a:lnTo>
                    <a:pt x="2138692" y="1417535"/>
                  </a:lnTo>
                  <a:lnTo>
                    <a:pt x="2185768" y="1428053"/>
                  </a:lnTo>
                  <a:lnTo>
                    <a:pt x="2233601" y="1437915"/>
                  </a:lnTo>
                  <a:lnTo>
                    <a:pt x="2282142" y="1447121"/>
                  </a:lnTo>
                  <a:lnTo>
                    <a:pt x="2331344" y="1455669"/>
                  </a:lnTo>
                  <a:lnTo>
                    <a:pt x="2381160" y="1463558"/>
                  </a:lnTo>
                  <a:lnTo>
                    <a:pt x="2431540" y="1470787"/>
                  </a:lnTo>
                  <a:lnTo>
                    <a:pt x="2482439" y="1477353"/>
                  </a:lnTo>
                  <a:lnTo>
                    <a:pt x="2533807" y="1483256"/>
                  </a:lnTo>
                  <a:lnTo>
                    <a:pt x="2585598" y="1488494"/>
                  </a:lnTo>
                  <a:lnTo>
                    <a:pt x="2637763" y="1493066"/>
                  </a:lnTo>
                  <a:lnTo>
                    <a:pt x="2690255" y="1496970"/>
                  </a:lnTo>
                  <a:lnTo>
                    <a:pt x="2743025" y="1500205"/>
                  </a:lnTo>
                  <a:lnTo>
                    <a:pt x="2796027" y="1502770"/>
                  </a:lnTo>
                  <a:lnTo>
                    <a:pt x="2849213" y="1504664"/>
                  </a:lnTo>
                  <a:lnTo>
                    <a:pt x="2902534" y="1505884"/>
                  </a:lnTo>
                  <a:lnTo>
                    <a:pt x="2955943" y="1506430"/>
                  </a:lnTo>
                  <a:lnTo>
                    <a:pt x="3009393" y="1506300"/>
                  </a:lnTo>
                  <a:lnTo>
                    <a:pt x="3062835" y="1505493"/>
                  </a:lnTo>
                  <a:lnTo>
                    <a:pt x="3116222" y="1504008"/>
                  </a:lnTo>
                  <a:lnTo>
                    <a:pt x="3169506" y="1501842"/>
                  </a:lnTo>
                  <a:lnTo>
                    <a:pt x="3222639" y="1498995"/>
                  </a:lnTo>
                  <a:lnTo>
                    <a:pt x="3275574" y="1495466"/>
                  </a:lnTo>
                  <a:lnTo>
                    <a:pt x="3328263" y="1491252"/>
                  </a:lnTo>
                  <a:lnTo>
                    <a:pt x="3380658" y="1486353"/>
                  </a:lnTo>
                  <a:lnTo>
                    <a:pt x="3432711" y="1480767"/>
                  </a:lnTo>
                  <a:lnTo>
                    <a:pt x="3484375" y="1474493"/>
                  </a:lnTo>
                  <a:lnTo>
                    <a:pt x="3535602" y="1467529"/>
                  </a:lnTo>
                  <a:lnTo>
                    <a:pt x="3586343" y="1459874"/>
                  </a:lnTo>
                  <a:lnTo>
                    <a:pt x="3636553" y="1451527"/>
                  </a:lnTo>
                  <a:lnTo>
                    <a:pt x="3686182" y="1442487"/>
                  </a:lnTo>
                  <a:lnTo>
                    <a:pt x="3735183" y="1432751"/>
                  </a:lnTo>
                  <a:lnTo>
                    <a:pt x="3783508" y="1422318"/>
                  </a:lnTo>
                  <a:lnTo>
                    <a:pt x="3831110" y="1411188"/>
                  </a:lnTo>
                  <a:lnTo>
                    <a:pt x="3877940" y="1399359"/>
                  </a:lnTo>
                  <a:lnTo>
                    <a:pt x="3923952" y="1386829"/>
                  </a:lnTo>
                  <a:lnTo>
                    <a:pt x="3969096" y="1373597"/>
                  </a:lnTo>
                  <a:lnTo>
                    <a:pt x="4013327" y="1359662"/>
                  </a:lnTo>
                  <a:lnTo>
                    <a:pt x="4070975" y="1339898"/>
                  </a:lnTo>
                  <a:lnTo>
                    <a:pt x="4125535" y="1319320"/>
                  </a:lnTo>
                  <a:lnTo>
                    <a:pt x="4176998" y="1297972"/>
                  </a:lnTo>
                  <a:lnTo>
                    <a:pt x="4225355" y="1275900"/>
                  </a:lnTo>
                  <a:lnTo>
                    <a:pt x="4270597" y="1253148"/>
                  </a:lnTo>
                  <a:lnTo>
                    <a:pt x="4312714" y="1229762"/>
                  </a:lnTo>
                  <a:lnTo>
                    <a:pt x="4351697" y="1205786"/>
                  </a:lnTo>
                  <a:lnTo>
                    <a:pt x="4387537" y="1181266"/>
                  </a:lnTo>
                  <a:lnTo>
                    <a:pt x="4420226" y="1156247"/>
                  </a:lnTo>
                  <a:lnTo>
                    <a:pt x="4449753" y="1130773"/>
                  </a:lnTo>
                  <a:lnTo>
                    <a:pt x="4499289" y="1078642"/>
                  </a:lnTo>
                  <a:lnTo>
                    <a:pt x="4536072" y="1025234"/>
                  </a:lnTo>
                  <a:lnTo>
                    <a:pt x="4560028" y="970908"/>
                  </a:lnTo>
                  <a:lnTo>
                    <a:pt x="4571085" y="916026"/>
                  </a:lnTo>
                  <a:lnTo>
                    <a:pt x="4571754" y="888488"/>
                  </a:lnTo>
                  <a:lnTo>
                    <a:pt x="4569170" y="860946"/>
                  </a:lnTo>
                  <a:lnTo>
                    <a:pt x="4554211" y="806030"/>
                  </a:lnTo>
                  <a:lnTo>
                    <a:pt x="4526133" y="751637"/>
                  </a:lnTo>
                  <a:lnTo>
                    <a:pt x="4484865" y="698127"/>
                  </a:lnTo>
                  <a:lnTo>
                    <a:pt x="4430333" y="645861"/>
                  </a:lnTo>
                  <a:lnTo>
                    <a:pt x="4398071" y="620307"/>
                  </a:lnTo>
                  <a:lnTo>
                    <a:pt x="4362465" y="595199"/>
                  </a:lnTo>
                  <a:lnTo>
                    <a:pt x="4323507" y="570581"/>
                  </a:lnTo>
                  <a:lnTo>
                    <a:pt x="4281187" y="546500"/>
                  </a:lnTo>
                  <a:lnTo>
                    <a:pt x="4235497" y="523000"/>
                  </a:lnTo>
                  <a:lnTo>
                    <a:pt x="4186428" y="500125"/>
                  </a:lnTo>
                  <a:lnTo>
                    <a:pt x="4148307" y="483774"/>
                  </a:lnTo>
                  <a:lnTo>
                    <a:pt x="4109000" y="468064"/>
                  </a:lnTo>
                  <a:lnTo>
                    <a:pt x="4068555" y="452999"/>
                  </a:lnTo>
                  <a:lnTo>
                    <a:pt x="4027019" y="438580"/>
                  </a:lnTo>
                  <a:lnTo>
                    <a:pt x="3984441" y="424807"/>
                  </a:lnTo>
                  <a:lnTo>
                    <a:pt x="3940867" y="411682"/>
                  </a:lnTo>
                  <a:lnTo>
                    <a:pt x="3896346" y="399207"/>
                  </a:lnTo>
                  <a:lnTo>
                    <a:pt x="3850926" y="387384"/>
                  </a:lnTo>
                  <a:lnTo>
                    <a:pt x="3804653" y="376212"/>
                  </a:lnTo>
                  <a:lnTo>
                    <a:pt x="3757577" y="365694"/>
                  </a:lnTo>
                  <a:lnTo>
                    <a:pt x="3709744" y="355832"/>
                  </a:lnTo>
                  <a:lnTo>
                    <a:pt x="3661203" y="346626"/>
                  </a:lnTo>
                  <a:lnTo>
                    <a:pt x="3612001" y="338078"/>
                  </a:lnTo>
                  <a:lnTo>
                    <a:pt x="3562185" y="330189"/>
                  </a:lnTo>
                  <a:lnTo>
                    <a:pt x="3511805" y="322960"/>
                  </a:lnTo>
                  <a:lnTo>
                    <a:pt x="3460906" y="316394"/>
                  </a:lnTo>
                  <a:lnTo>
                    <a:pt x="3409538" y="310491"/>
                  </a:lnTo>
                  <a:lnTo>
                    <a:pt x="3357747" y="305253"/>
                  </a:lnTo>
                  <a:lnTo>
                    <a:pt x="3305582" y="300681"/>
                  </a:lnTo>
                  <a:lnTo>
                    <a:pt x="3253090" y="296777"/>
                  </a:lnTo>
                  <a:lnTo>
                    <a:pt x="3200320" y="293542"/>
                  </a:lnTo>
                  <a:lnTo>
                    <a:pt x="3147318" y="290977"/>
                  </a:lnTo>
                  <a:lnTo>
                    <a:pt x="3094132" y="289083"/>
                  </a:lnTo>
                  <a:lnTo>
                    <a:pt x="3040811" y="287863"/>
                  </a:lnTo>
                  <a:lnTo>
                    <a:pt x="2987402" y="287317"/>
                  </a:lnTo>
                  <a:lnTo>
                    <a:pt x="2933952" y="287447"/>
                  </a:lnTo>
                  <a:lnTo>
                    <a:pt x="2880510" y="288254"/>
                  </a:lnTo>
                  <a:lnTo>
                    <a:pt x="2827123" y="289739"/>
                  </a:lnTo>
                  <a:lnTo>
                    <a:pt x="2773839" y="291905"/>
                  </a:lnTo>
                  <a:lnTo>
                    <a:pt x="2720706" y="294752"/>
                  </a:lnTo>
                  <a:lnTo>
                    <a:pt x="2667771" y="298281"/>
                  </a:lnTo>
                  <a:lnTo>
                    <a:pt x="2615082" y="302495"/>
                  </a:lnTo>
                  <a:lnTo>
                    <a:pt x="2562687" y="307394"/>
                  </a:lnTo>
                  <a:lnTo>
                    <a:pt x="2510634" y="312980"/>
                  </a:lnTo>
                  <a:lnTo>
                    <a:pt x="2458970" y="319254"/>
                  </a:lnTo>
                  <a:lnTo>
                    <a:pt x="2407743" y="326218"/>
                  </a:lnTo>
                  <a:lnTo>
                    <a:pt x="2357002" y="333873"/>
                  </a:lnTo>
                  <a:lnTo>
                    <a:pt x="2306792" y="342220"/>
                  </a:lnTo>
                  <a:lnTo>
                    <a:pt x="2257163" y="351260"/>
                  </a:lnTo>
                  <a:lnTo>
                    <a:pt x="2208162" y="360996"/>
                  </a:lnTo>
                  <a:lnTo>
                    <a:pt x="2159837" y="371429"/>
                  </a:lnTo>
                  <a:lnTo>
                    <a:pt x="2112235" y="382559"/>
                  </a:lnTo>
                  <a:lnTo>
                    <a:pt x="2065405" y="394388"/>
                  </a:lnTo>
                  <a:lnTo>
                    <a:pt x="2019393" y="406918"/>
                  </a:lnTo>
                  <a:lnTo>
                    <a:pt x="1974249" y="420150"/>
                  </a:lnTo>
                  <a:lnTo>
                    <a:pt x="1930019" y="434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3088" y="2362200"/>
              <a:ext cx="4572000" cy="1506855"/>
            </a:xfrm>
            <a:custGeom>
              <a:avLst/>
              <a:gdLst/>
              <a:ahLst/>
              <a:cxnLst/>
              <a:rect l="l" t="t" r="r" b="b"/>
              <a:pathLst>
                <a:path w="4572000" h="1506854">
                  <a:moveTo>
                    <a:pt x="0" y="0"/>
                  </a:moveTo>
                  <a:lnTo>
                    <a:pt x="1930019" y="434086"/>
                  </a:lnTo>
                  <a:lnTo>
                    <a:pt x="1974249" y="420150"/>
                  </a:lnTo>
                  <a:lnTo>
                    <a:pt x="2019393" y="406918"/>
                  </a:lnTo>
                  <a:lnTo>
                    <a:pt x="2065405" y="394388"/>
                  </a:lnTo>
                  <a:lnTo>
                    <a:pt x="2112235" y="382559"/>
                  </a:lnTo>
                  <a:lnTo>
                    <a:pt x="2159837" y="371429"/>
                  </a:lnTo>
                  <a:lnTo>
                    <a:pt x="2208162" y="360996"/>
                  </a:lnTo>
                  <a:lnTo>
                    <a:pt x="2257163" y="351260"/>
                  </a:lnTo>
                  <a:lnTo>
                    <a:pt x="2306792" y="342220"/>
                  </a:lnTo>
                  <a:lnTo>
                    <a:pt x="2357002" y="333873"/>
                  </a:lnTo>
                  <a:lnTo>
                    <a:pt x="2407743" y="326218"/>
                  </a:lnTo>
                  <a:lnTo>
                    <a:pt x="2458970" y="319254"/>
                  </a:lnTo>
                  <a:lnTo>
                    <a:pt x="2510634" y="312980"/>
                  </a:lnTo>
                  <a:lnTo>
                    <a:pt x="2562687" y="307394"/>
                  </a:lnTo>
                  <a:lnTo>
                    <a:pt x="2615082" y="302495"/>
                  </a:lnTo>
                  <a:lnTo>
                    <a:pt x="2667771" y="298281"/>
                  </a:lnTo>
                  <a:lnTo>
                    <a:pt x="2720706" y="294752"/>
                  </a:lnTo>
                  <a:lnTo>
                    <a:pt x="2773839" y="291905"/>
                  </a:lnTo>
                  <a:lnTo>
                    <a:pt x="2827123" y="289739"/>
                  </a:lnTo>
                  <a:lnTo>
                    <a:pt x="2880510" y="288254"/>
                  </a:lnTo>
                  <a:lnTo>
                    <a:pt x="2933952" y="287447"/>
                  </a:lnTo>
                  <a:lnTo>
                    <a:pt x="2987402" y="287317"/>
                  </a:lnTo>
                  <a:lnTo>
                    <a:pt x="3040811" y="287863"/>
                  </a:lnTo>
                  <a:lnTo>
                    <a:pt x="3094132" y="289083"/>
                  </a:lnTo>
                  <a:lnTo>
                    <a:pt x="3147318" y="290977"/>
                  </a:lnTo>
                  <a:lnTo>
                    <a:pt x="3200320" y="293542"/>
                  </a:lnTo>
                  <a:lnTo>
                    <a:pt x="3253090" y="296777"/>
                  </a:lnTo>
                  <a:lnTo>
                    <a:pt x="3305582" y="300681"/>
                  </a:lnTo>
                  <a:lnTo>
                    <a:pt x="3357747" y="305253"/>
                  </a:lnTo>
                  <a:lnTo>
                    <a:pt x="3409538" y="310491"/>
                  </a:lnTo>
                  <a:lnTo>
                    <a:pt x="3460906" y="316394"/>
                  </a:lnTo>
                  <a:lnTo>
                    <a:pt x="3511805" y="322960"/>
                  </a:lnTo>
                  <a:lnTo>
                    <a:pt x="3562185" y="330189"/>
                  </a:lnTo>
                  <a:lnTo>
                    <a:pt x="3612001" y="338078"/>
                  </a:lnTo>
                  <a:lnTo>
                    <a:pt x="3661203" y="346626"/>
                  </a:lnTo>
                  <a:lnTo>
                    <a:pt x="3709744" y="355832"/>
                  </a:lnTo>
                  <a:lnTo>
                    <a:pt x="3757577" y="365694"/>
                  </a:lnTo>
                  <a:lnTo>
                    <a:pt x="3804653" y="376212"/>
                  </a:lnTo>
                  <a:lnTo>
                    <a:pt x="3850926" y="387384"/>
                  </a:lnTo>
                  <a:lnTo>
                    <a:pt x="3896346" y="399207"/>
                  </a:lnTo>
                  <a:lnTo>
                    <a:pt x="3940867" y="411682"/>
                  </a:lnTo>
                  <a:lnTo>
                    <a:pt x="3984441" y="424807"/>
                  </a:lnTo>
                  <a:lnTo>
                    <a:pt x="4027019" y="438580"/>
                  </a:lnTo>
                  <a:lnTo>
                    <a:pt x="4068555" y="452999"/>
                  </a:lnTo>
                  <a:lnTo>
                    <a:pt x="4109000" y="468064"/>
                  </a:lnTo>
                  <a:lnTo>
                    <a:pt x="4148307" y="483774"/>
                  </a:lnTo>
                  <a:lnTo>
                    <a:pt x="4186428" y="500125"/>
                  </a:lnTo>
                  <a:lnTo>
                    <a:pt x="4235497" y="523000"/>
                  </a:lnTo>
                  <a:lnTo>
                    <a:pt x="4281187" y="546500"/>
                  </a:lnTo>
                  <a:lnTo>
                    <a:pt x="4323507" y="570581"/>
                  </a:lnTo>
                  <a:lnTo>
                    <a:pt x="4362465" y="595199"/>
                  </a:lnTo>
                  <a:lnTo>
                    <a:pt x="4398071" y="620307"/>
                  </a:lnTo>
                  <a:lnTo>
                    <a:pt x="4430333" y="645861"/>
                  </a:lnTo>
                  <a:lnTo>
                    <a:pt x="4459262" y="671816"/>
                  </a:lnTo>
                  <a:lnTo>
                    <a:pt x="4507152" y="724749"/>
                  </a:lnTo>
                  <a:lnTo>
                    <a:pt x="4541816" y="778745"/>
                  </a:lnTo>
                  <a:lnTo>
                    <a:pt x="4563326" y="833445"/>
                  </a:lnTo>
                  <a:lnTo>
                    <a:pt x="4571754" y="888488"/>
                  </a:lnTo>
                  <a:lnTo>
                    <a:pt x="4571085" y="916026"/>
                  </a:lnTo>
                  <a:lnTo>
                    <a:pt x="4560028" y="970908"/>
                  </a:lnTo>
                  <a:lnTo>
                    <a:pt x="4536072" y="1025234"/>
                  </a:lnTo>
                  <a:lnTo>
                    <a:pt x="4499289" y="1078642"/>
                  </a:lnTo>
                  <a:lnTo>
                    <a:pt x="4449753" y="1130773"/>
                  </a:lnTo>
                  <a:lnTo>
                    <a:pt x="4420226" y="1156247"/>
                  </a:lnTo>
                  <a:lnTo>
                    <a:pt x="4387537" y="1181266"/>
                  </a:lnTo>
                  <a:lnTo>
                    <a:pt x="4351697" y="1205786"/>
                  </a:lnTo>
                  <a:lnTo>
                    <a:pt x="4312714" y="1229762"/>
                  </a:lnTo>
                  <a:lnTo>
                    <a:pt x="4270597" y="1253148"/>
                  </a:lnTo>
                  <a:lnTo>
                    <a:pt x="4225355" y="1275900"/>
                  </a:lnTo>
                  <a:lnTo>
                    <a:pt x="4176998" y="1297972"/>
                  </a:lnTo>
                  <a:lnTo>
                    <a:pt x="4125535" y="1319320"/>
                  </a:lnTo>
                  <a:lnTo>
                    <a:pt x="4070975" y="1339898"/>
                  </a:lnTo>
                  <a:lnTo>
                    <a:pt x="4013327" y="1359662"/>
                  </a:lnTo>
                  <a:lnTo>
                    <a:pt x="3969096" y="1373597"/>
                  </a:lnTo>
                  <a:lnTo>
                    <a:pt x="3923952" y="1386829"/>
                  </a:lnTo>
                  <a:lnTo>
                    <a:pt x="3877940" y="1399359"/>
                  </a:lnTo>
                  <a:lnTo>
                    <a:pt x="3831110" y="1411188"/>
                  </a:lnTo>
                  <a:lnTo>
                    <a:pt x="3783508" y="1422318"/>
                  </a:lnTo>
                  <a:lnTo>
                    <a:pt x="3735183" y="1432751"/>
                  </a:lnTo>
                  <a:lnTo>
                    <a:pt x="3686182" y="1442487"/>
                  </a:lnTo>
                  <a:lnTo>
                    <a:pt x="3636553" y="1451527"/>
                  </a:lnTo>
                  <a:lnTo>
                    <a:pt x="3586343" y="1459874"/>
                  </a:lnTo>
                  <a:lnTo>
                    <a:pt x="3535602" y="1467529"/>
                  </a:lnTo>
                  <a:lnTo>
                    <a:pt x="3484375" y="1474493"/>
                  </a:lnTo>
                  <a:lnTo>
                    <a:pt x="3432711" y="1480767"/>
                  </a:lnTo>
                  <a:lnTo>
                    <a:pt x="3380658" y="1486353"/>
                  </a:lnTo>
                  <a:lnTo>
                    <a:pt x="3328263" y="1491252"/>
                  </a:lnTo>
                  <a:lnTo>
                    <a:pt x="3275574" y="1495466"/>
                  </a:lnTo>
                  <a:lnTo>
                    <a:pt x="3222639" y="1498995"/>
                  </a:lnTo>
                  <a:lnTo>
                    <a:pt x="3169506" y="1501842"/>
                  </a:lnTo>
                  <a:lnTo>
                    <a:pt x="3116222" y="1504008"/>
                  </a:lnTo>
                  <a:lnTo>
                    <a:pt x="3062835" y="1505493"/>
                  </a:lnTo>
                  <a:lnTo>
                    <a:pt x="3009393" y="1506300"/>
                  </a:lnTo>
                  <a:lnTo>
                    <a:pt x="2955943" y="1506430"/>
                  </a:lnTo>
                  <a:lnTo>
                    <a:pt x="2902534" y="1505884"/>
                  </a:lnTo>
                  <a:lnTo>
                    <a:pt x="2849213" y="1504664"/>
                  </a:lnTo>
                  <a:lnTo>
                    <a:pt x="2796027" y="1502770"/>
                  </a:lnTo>
                  <a:lnTo>
                    <a:pt x="2743025" y="1500205"/>
                  </a:lnTo>
                  <a:lnTo>
                    <a:pt x="2690255" y="1496970"/>
                  </a:lnTo>
                  <a:lnTo>
                    <a:pt x="2637763" y="1493066"/>
                  </a:lnTo>
                  <a:lnTo>
                    <a:pt x="2585598" y="1488494"/>
                  </a:lnTo>
                  <a:lnTo>
                    <a:pt x="2533807" y="1483256"/>
                  </a:lnTo>
                  <a:lnTo>
                    <a:pt x="2482439" y="1477353"/>
                  </a:lnTo>
                  <a:lnTo>
                    <a:pt x="2431540" y="1470787"/>
                  </a:lnTo>
                  <a:lnTo>
                    <a:pt x="2381160" y="1463558"/>
                  </a:lnTo>
                  <a:lnTo>
                    <a:pt x="2331344" y="1455669"/>
                  </a:lnTo>
                  <a:lnTo>
                    <a:pt x="2282142" y="1447121"/>
                  </a:lnTo>
                  <a:lnTo>
                    <a:pt x="2233601" y="1437915"/>
                  </a:lnTo>
                  <a:lnTo>
                    <a:pt x="2185768" y="1428053"/>
                  </a:lnTo>
                  <a:lnTo>
                    <a:pt x="2138692" y="1417535"/>
                  </a:lnTo>
                  <a:lnTo>
                    <a:pt x="2092419" y="1406363"/>
                  </a:lnTo>
                  <a:lnTo>
                    <a:pt x="2046999" y="1394540"/>
                  </a:lnTo>
                  <a:lnTo>
                    <a:pt x="2002478" y="1382065"/>
                  </a:lnTo>
                  <a:lnTo>
                    <a:pt x="1958904" y="1368940"/>
                  </a:lnTo>
                  <a:lnTo>
                    <a:pt x="1916326" y="1355167"/>
                  </a:lnTo>
                  <a:lnTo>
                    <a:pt x="1874790" y="1340748"/>
                  </a:lnTo>
                  <a:lnTo>
                    <a:pt x="1834345" y="1325683"/>
                  </a:lnTo>
                  <a:lnTo>
                    <a:pt x="1795038" y="1309973"/>
                  </a:lnTo>
                  <a:lnTo>
                    <a:pt x="1756918" y="1293622"/>
                  </a:lnTo>
                  <a:lnTo>
                    <a:pt x="1701137" y="1267424"/>
                  </a:lnTo>
                  <a:lnTo>
                    <a:pt x="1649633" y="1240314"/>
                  </a:lnTo>
                  <a:lnTo>
                    <a:pt x="1602428" y="1212362"/>
                  </a:lnTo>
                  <a:lnTo>
                    <a:pt x="1559543" y="1183641"/>
                  </a:lnTo>
                  <a:lnTo>
                    <a:pt x="1520999" y="1154222"/>
                  </a:lnTo>
                  <a:lnTo>
                    <a:pt x="1486818" y="1124176"/>
                  </a:lnTo>
                  <a:lnTo>
                    <a:pt x="1457022" y="1093574"/>
                  </a:lnTo>
                  <a:lnTo>
                    <a:pt x="1431631" y="1062488"/>
                  </a:lnTo>
                  <a:lnTo>
                    <a:pt x="1394153" y="999150"/>
                  </a:lnTo>
                  <a:lnTo>
                    <a:pt x="1374556" y="934733"/>
                  </a:lnTo>
                  <a:lnTo>
                    <a:pt x="1371517" y="902299"/>
                  </a:lnTo>
                  <a:lnTo>
                    <a:pt x="1373012" y="869808"/>
                  </a:lnTo>
                  <a:lnTo>
                    <a:pt x="1389692" y="804947"/>
                  </a:lnTo>
                  <a:lnTo>
                    <a:pt x="1424768" y="740720"/>
                  </a:lnTo>
                  <a:lnTo>
                    <a:pt x="1449259" y="709024"/>
                  </a:lnTo>
                  <a:lnTo>
                    <a:pt x="1478413" y="677700"/>
                  </a:lnTo>
                  <a:lnTo>
                    <a:pt x="1512251" y="646821"/>
                  </a:lnTo>
                  <a:lnTo>
                    <a:pt x="1550797" y="61645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81932" y="2745739"/>
            <a:ext cx="20967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Establishes connection  to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the specified 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database 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returns 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Connection  object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1628" y="2199576"/>
            <a:ext cx="1716405" cy="862330"/>
            <a:chOff x="7441628" y="2199576"/>
            <a:chExt cx="1716405" cy="862330"/>
          </a:xfrm>
        </p:grpSpPr>
        <p:sp>
          <p:nvSpPr>
            <p:cNvPr id="22" name="object 22"/>
            <p:cNvSpPr/>
            <p:nvPr/>
          </p:nvSpPr>
          <p:spPr>
            <a:xfrm>
              <a:off x="7454646" y="2212594"/>
              <a:ext cx="1690370" cy="836294"/>
            </a:xfrm>
            <a:custGeom>
              <a:avLst/>
              <a:gdLst/>
              <a:ahLst/>
              <a:cxnLst/>
              <a:rect l="l" t="t" r="r" b="b"/>
              <a:pathLst>
                <a:path w="1690370" h="836294">
                  <a:moveTo>
                    <a:pt x="0" y="0"/>
                  </a:moveTo>
                  <a:lnTo>
                    <a:pt x="511301" y="413511"/>
                  </a:lnTo>
                  <a:lnTo>
                    <a:pt x="446530" y="432906"/>
                  </a:lnTo>
                  <a:lnTo>
                    <a:pt x="390163" y="454400"/>
                  </a:lnTo>
                  <a:lnTo>
                    <a:pt x="342466" y="477708"/>
                  </a:lnTo>
                  <a:lnTo>
                    <a:pt x="303704" y="502544"/>
                  </a:lnTo>
                  <a:lnTo>
                    <a:pt x="274145" y="528621"/>
                  </a:lnTo>
                  <a:lnTo>
                    <a:pt x="243696" y="583359"/>
                  </a:lnTo>
                  <a:lnTo>
                    <a:pt x="243338" y="611449"/>
                  </a:lnTo>
                  <a:lnTo>
                    <a:pt x="253245" y="639637"/>
                  </a:lnTo>
                  <a:lnTo>
                    <a:pt x="294421" y="687008"/>
                  </a:lnTo>
                  <a:lnTo>
                    <a:pt x="349172" y="722827"/>
                  </a:lnTo>
                  <a:lnTo>
                    <a:pt x="419817" y="754436"/>
                  </a:lnTo>
                  <a:lnTo>
                    <a:pt x="460423" y="768543"/>
                  </a:lnTo>
                  <a:lnTo>
                    <a:pt x="504189" y="781456"/>
                  </a:lnTo>
                  <a:lnTo>
                    <a:pt x="550843" y="793125"/>
                  </a:lnTo>
                  <a:lnTo>
                    <a:pt x="600116" y="803505"/>
                  </a:lnTo>
                  <a:lnTo>
                    <a:pt x="651735" y="812546"/>
                  </a:lnTo>
                  <a:lnTo>
                    <a:pt x="705430" y="820203"/>
                  </a:lnTo>
                  <a:lnTo>
                    <a:pt x="760929" y="826427"/>
                  </a:lnTo>
                  <a:lnTo>
                    <a:pt x="817961" y="831170"/>
                  </a:lnTo>
                  <a:lnTo>
                    <a:pt x="876255" y="834386"/>
                  </a:lnTo>
                  <a:lnTo>
                    <a:pt x="935540" y="836026"/>
                  </a:lnTo>
                  <a:lnTo>
                    <a:pt x="995544" y="836043"/>
                  </a:lnTo>
                  <a:lnTo>
                    <a:pt x="1055997" y="834389"/>
                  </a:lnTo>
                  <a:lnTo>
                    <a:pt x="1116627" y="831018"/>
                  </a:lnTo>
                  <a:lnTo>
                    <a:pt x="1177162" y="825880"/>
                  </a:lnTo>
                  <a:lnTo>
                    <a:pt x="1246867" y="817629"/>
                  </a:lnTo>
                  <a:lnTo>
                    <a:pt x="1312422" y="807309"/>
                  </a:lnTo>
                  <a:lnTo>
                    <a:pt x="1373584" y="795070"/>
                  </a:lnTo>
                  <a:lnTo>
                    <a:pt x="1430111" y="781061"/>
                  </a:lnTo>
                  <a:lnTo>
                    <a:pt x="1481761" y="765432"/>
                  </a:lnTo>
                  <a:lnTo>
                    <a:pt x="1528291" y="748331"/>
                  </a:lnTo>
                  <a:lnTo>
                    <a:pt x="1569460" y="729907"/>
                  </a:lnTo>
                  <a:lnTo>
                    <a:pt x="1605026" y="710310"/>
                  </a:lnTo>
                  <a:lnTo>
                    <a:pt x="1658376" y="668195"/>
                  </a:lnTo>
                  <a:lnTo>
                    <a:pt x="1686405" y="623177"/>
                  </a:lnTo>
                  <a:lnTo>
                    <a:pt x="1690318" y="599952"/>
                  </a:lnTo>
                  <a:lnTo>
                    <a:pt x="1687174" y="576450"/>
                  </a:lnTo>
                  <a:lnTo>
                    <a:pt x="1658747" y="529208"/>
                  </a:lnTo>
                  <a:lnTo>
                    <a:pt x="1612757" y="491427"/>
                  </a:lnTo>
                  <a:lnTo>
                    <a:pt x="1549788" y="457666"/>
                  </a:lnTo>
                  <a:lnTo>
                    <a:pt x="1512614" y="442411"/>
                  </a:lnTo>
                  <a:lnTo>
                    <a:pt x="1472008" y="428304"/>
                  </a:lnTo>
                  <a:lnTo>
                    <a:pt x="1428242" y="415391"/>
                  </a:lnTo>
                  <a:lnTo>
                    <a:pt x="1381588" y="403722"/>
                  </a:lnTo>
                  <a:lnTo>
                    <a:pt x="1332315" y="393342"/>
                  </a:lnTo>
                  <a:lnTo>
                    <a:pt x="1280696" y="384301"/>
                  </a:lnTo>
                  <a:lnTo>
                    <a:pt x="1227001" y="376644"/>
                  </a:lnTo>
                  <a:lnTo>
                    <a:pt x="1171502" y="370420"/>
                  </a:lnTo>
                  <a:lnTo>
                    <a:pt x="1114470" y="365677"/>
                  </a:lnTo>
                  <a:lnTo>
                    <a:pt x="1056176" y="362461"/>
                  </a:lnTo>
                  <a:lnTo>
                    <a:pt x="996891" y="360821"/>
                  </a:lnTo>
                  <a:lnTo>
                    <a:pt x="936887" y="360804"/>
                  </a:lnTo>
                  <a:lnTo>
                    <a:pt x="876434" y="362458"/>
                  </a:lnTo>
                  <a:lnTo>
                    <a:pt x="815804" y="365829"/>
                  </a:lnTo>
                  <a:lnTo>
                    <a:pt x="755269" y="370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646" y="2212594"/>
              <a:ext cx="1690370" cy="836294"/>
            </a:xfrm>
            <a:custGeom>
              <a:avLst/>
              <a:gdLst/>
              <a:ahLst/>
              <a:cxnLst/>
              <a:rect l="l" t="t" r="r" b="b"/>
              <a:pathLst>
                <a:path w="1690370" h="836294">
                  <a:moveTo>
                    <a:pt x="0" y="0"/>
                  </a:moveTo>
                  <a:lnTo>
                    <a:pt x="755269" y="370966"/>
                  </a:lnTo>
                  <a:lnTo>
                    <a:pt x="815804" y="365829"/>
                  </a:lnTo>
                  <a:lnTo>
                    <a:pt x="876434" y="362458"/>
                  </a:lnTo>
                  <a:lnTo>
                    <a:pt x="936887" y="360804"/>
                  </a:lnTo>
                  <a:lnTo>
                    <a:pt x="996891" y="360821"/>
                  </a:lnTo>
                  <a:lnTo>
                    <a:pt x="1056176" y="362461"/>
                  </a:lnTo>
                  <a:lnTo>
                    <a:pt x="1114470" y="365677"/>
                  </a:lnTo>
                  <a:lnTo>
                    <a:pt x="1171502" y="370420"/>
                  </a:lnTo>
                  <a:lnTo>
                    <a:pt x="1227001" y="376644"/>
                  </a:lnTo>
                  <a:lnTo>
                    <a:pt x="1280696" y="384301"/>
                  </a:lnTo>
                  <a:lnTo>
                    <a:pt x="1332315" y="393342"/>
                  </a:lnTo>
                  <a:lnTo>
                    <a:pt x="1381588" y="403722"/>
                  </a:lnTo>
                  <a:lnTo>
                    <a:pt x="1428242" y="415391"/>
                  </a:lnTo>
                  <a:lnTo>
                    <a:pt x="1472008" y="428304"/>
                  </a:lnTo>
                  <a:lnTo>
                    <a:pt x="1512614" y="442411"/>
                  </a:lnTo>
                  <a:lnTo>
                    <a:pt x="1549788" y="457666"/>
                  </a:lnTo>
                  <a:lnTo>
                    <a:pt x="1612757" y="491427"/>
                  </a:lnTo>
                  <a:lnTo>
                    <a:pt x="1658747" y="529208"/>
                  </a:lnTo>
                  <a:lnTo>
                    <a:pt x="1687174" y="576450"/>
                  </a:lnTo>
                  <a:lnTo>
                    <a:pt x="1690318" y="599952"/>
                  </a:lnTo>
                  <a:lnTo>
                    <a:pt x="1686405" y="623177"/>
                  </a:lnTo>
                  <a:lnTo>
                    <a:pt x="1658376" y="668195"/>
                  </a:lnTo>
                  <a:lnTo>
                    <a:pt x="1605026" y="710310"/>
                  </a:lnTo>
                  <a:lnTo>
                    <a:pt x="1569460" y="729907"/>
                  </a:lnTo>
                  <a:lnTo>
                    <a:pt x="1528291" y="748331"/>
                  </a:lnTo>
                  <a:lnTo>
                    <a:pt x="1481761" y="765432"/>
                  </a:lnTo>
                  <a:lnTo>
                    <a:pt x="1430111" y="781061"/>
                  </a:lnTo>
                  <a:lnTo>
                    <a:pt x="1373584" y="795070"/>
                  </a:lnTo>
                  <a:lnTo>
                    <a:pt x="1312422" y="807309"/>
                  </a:lnTo>
                  <a:lnTo>
                    <a:pt x="1246867" y="817629"/>
                  </a:lnTo>
                  <a:lnTo>
                    <a:pt x="1177162" y="825880"/>
                  </a:lnTo>
                  <a:lnTo>
                    <a:pt x="1116627" y="831018"/>
                  </a:lnTo>
                  <a:lnTo>
                    <a:pt x="1055997" y="834389"/>
                  </a:lnTo>
                  <a:lnTo>
                    <a:pt x="995544" y="836043"/>
                  </a:lnTo>
                  <a:lnTo>
                    <a:pt x="935540" y="836026"/>
                  </a:lnTo>
                  <a:lnTo>
                    <a:pt x="876255" y="834386"/>
                  </a:lnTo>
                  <a:lnTo>
                    <a:pt x="817961" y="831170"/>
                  </a:lnTo>
                  <a:lnTo>
                    <a:pt x="760929" y="826427"/>
                  </a:lnTo>
                  <a:lnTo>
                    <a:pt x="705430" y="820203"/>
                  </a:lnTo>
                  <a:lnTo>
                    <a:pt x="651735" y="812546"/>
                  </a:lnTo>
                  <a:lnTo>
                    <a:pt x="600116" y="803505"/>
                  </a:lnTo>
                  <a:lnTo>
                    <a:pt x="550843" y="793125"/>
                  </a:lnTo>
                  <a:lnTo>
                    <a:pt x="504189" y="781456"/>
                  </a:lnTo>
                  <a:lnTo>
                    <a:pt x="460423" y="768543"/>
                  </a:lnTo>
                  <a:lnTo>
                    <a:pt x="419817" y="754436"/>
                  </a:lnTo>
                  <a:lnTo>
                    <a:pt x="382643" y="739181"/>
                  </a:lnTo>
                  <a:lnTo>
                    <a:pt x="319674" y="705420"/>
                  </a:lnTo>
                  <a:lnTo>
                    <a:pt x="273684" y="667638"/>
                  </a:lnTo>
                  <a:lnTo>
                    <a:pt x="243338" y="611449"/>
                  </a:lnTo>
                  <a:lnTo>
                    <a:pt x="243696" y="583359"/>
                  </a:lnTo>
                  <a:lnTo>
                    <a:pt x="274145" y="528621"/>
                  </a:lnTo>
                  <a:lnTo>
                    <a:pt x="303704" y="502544"/>
                  </a:lnTo>
                  <a:lnTo>
                    <a:pt x="342466" y="477708"/>
                  </a:lnTo>
                  <a:lnTo>
                    <a:pt x="390163" y="454400"/>
                  </a:lnTo>
                  <a:lnTo>
                    <a:pt x="446530" y="432906"/>
                  </a:lnTo>
                  <a:lnTo>
                    <a:pt x="511301" y="41351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10855" y="2663698"/>
            <a:ext cx="622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Us</a:t>
            </a: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e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-</a:t>
            </a:r>
            <a:r>
              <a:rPr sz="1600" dirty="0">
                <a:solidFill>
                  <a:srgbClr val="0D0D0D"/>
                </a:solidFill>
                <a:latin typeface="Carlito"/>
                <a:cs typeface="Carlito"/>
              </a:rPr>
              <a:t>id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36388" y="1587938"/>
            <a:ext cx="1320800" cy="442595"/>
            <a:chOff x="7836388" y="1587938"/>
            <a:chExt cx="1320800" cy="442595"/>
          </a:xfrm>
        </p:grpSpPr>
        <p:sp>
          <p:nvSpPr>
            <p:cNvPr id="26" name="object 26"/>
            <p:cNvSpPr/>
            <p:nvPr/>
          </p:nvSpPr>
          <p:spPr>
            <a:xfrm>
              <a:off x="7849405" y="1600956"/>
              <a:ext cx="1294765" cy="416559"/>
            </a:xfrm>
            <a:custGeom>
              <a:avLst/>
              <a:gdLst/>
              <a:ahLst/>
              <a:cxnLst/>
              <a:rect l="l" t="t" r="r" b="b"/>
              <a:pathLst>
                <a:path w="1294765" h="416560">
                  <a:moveTo>
                    <a:pt x="862799" y="0"/>
                  </a:moveTo>
                  <a:lnTo>
                    <a:pt x="745235" y="1388"/>
                  </a:lnTo>
                  <a:lnTo>
                    <a:pt x="630766" y="4954"/>
                  </a:lnTo>
                  <a:lnTo>
                    <a:pt x="575179" y="7527"/>
                  </a:lnTo>
                  <a:lnTo>
                    <a:pt x="520948" y="10612"/>
                  </a:lnTo>
                  <a:lnTo>
                    <a:pt x="468269" y="14198"/>
                  </a:lnTo>
                  <a:lnTo>
                    <a:pt x="417335" y="18273"/>
                  </a:lnTo>
                  <a:lnTo>
                    <a:pt x="368342" y="22828"/>
                  </a:lnTo>
                  <a:lnTo>
                    <a:pt x="321482" y="27850"/>
                  </a:lnTo>
                  <a:lnTo>
                    <a:pt x="276952" y="33330"/>
                  </a:lnTo>
                  <a:lnTo>
                    <a:pt x="234944" y="39255"/>
                  </a:lnTo>
                  <a:lnTo>
                    <a:pt x="195654" y="45616"/>
                  </a:lnTo>
                  <a:lnTo>
                    <a:pt x="126002" y="59598"/>
                  </a:lnTo>
                  <a:lnTo>
                    <a:pt x="69552" y="75189"/>
                  </a:lnTo>
                  <a:lnTo>
                    <a:pt x="19074" y="97683"/>
                  </a:lnTo>
                  <a:lnTo>
                    <a:pt x="0" y="120427"/>
                  </a:lnTo>
                  <a:lnTo>
                    <a:pt x="1752" y="131725"/>
                  </a:lnTo>
                  <a:lnTo>
                    <a:pt x="49833" y="164511"/>
                  </a:lnTo>
                  <a:lnTo>
                    <a:pt x="115630" y="184770"/>
                  </a:lnTo>
                  <a:lnTo>
                    <a:pt x="158068" y="194219"/>
                  </a:lnTo>
                  <a:lnTo>
                    <a:pt x="206606" y="203123"/>
                  </a:lnTo>
                  <a:lnTo>
                    <a:pt x="261049" y="211415"/>
                  </a:lnTo>
                  <a:lnTo>
                    <a:pt x="321204" y="219027"/>
                  </a:lnTo>
                  <a:lnTo>
                    <a:pt x="386876" y="225893"/>
                  </a:lnTo>
                  <a:lnTo>
                    <a:pt x="457870" y="231945"/>
                  </a:lnTo>
                  <a:lnTo>
                    <a:pt x="533991" y="237114"/>
                  </a:lnTo>
                  <a:lnTo>
                    <a:pt x="434677" y="416311"/>
                  </a:lnTo>
                  <a:lnTo>
                    <a:pt x="861143" y="246893"/>
                  </a:lnTo>
                  <a:lnTo>
                    <a:pt x="927691" y="246703"/>
                  </a:lnTo>
                  <a:lnTo>
                    <a:pt x="993264" y="245814"/>
                  </a:lnTo>
                  <a:lnTo>
                    <a:pt x="1057638" y="244247"/>
                  </a:lnTo>
                  <a:lnTo>
                    <a:pt x="1120586" y="242022"/>
                  </a:lnTo>
                  <a:lnTo>
                    <a:pt x="1181885" y="239161"/>
                  </a:lnTo>
                  <a:lnTo>
                    <a:pt x="1241309" y="235684"/>
                  </a:lnTo>
                  <a:lnTo>
                    <a:pt x="1294593" y="231901"/>
                  </a:lnTo>
                  <a:lnTo>
                    <a:pt x="1294593" y="14951"/>
                  </a:lnTo>
                  <a:lnTo>
                    <a:pt x="1218521" y="9784"/>
                  </a:lnTo>
                  <a:lnTo>
                    <a:pt x="1160052" y="6637"/>
                  </a:lnTo>
                  <a:lnTo>
                    <a:pt x="1100997" y="4110"/>
                  </a:lnTo>
                  <a:lnTo>
                    <a:pt x="1041550" y="2194"/>
                  </a:lnTo>
                  <a:lnTo>
                    <a:pt x="922257" y="150"/>
                  </a:lnTo>
                  <a:lnTo>
                    <a:pt x="862799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49405" y="1600956"/>
              <a:ext cx="1294765" cy="416559"/>
            </a:xfrm>
            <a:custGeom>
              <a:avLst/>
              <a:gdLst/>
              <a:ahLst/>
              <a:cxnLst/>
              <a:rect l="l" t="t" r="r" b="b"/>
              <a:pathLst>
                <a:path w="1294765" h="416560">
                  <a:moveTo>
                    <a:pt x="434677" y="416311"/>
                  </a:moveTo>
                  <a:lnTo>
                    <a:pt x="533991" y="237114"/>
                  </a:lnTo>
                  <a:lnTo>
                    <a:pt x="457870" y="231945"/>
                  </a:lnTo>
                  <a:lnTo>
                    <a:pt x="386876" y="225893"/>
                  </a:lnTo>
                  <a:lnTo>
                    <a:pt x="321204" y="219027"/>
                  </a:lnTo>
                  <a:lnTo>
                    <a:pt x="261049" y="211415"/>
                  </a:lnTo>
                  <a:lnTo>
                    <a:pt x="206606" y="203123"/>
                  </a:lnTo>
                  <a:lnTo>
                    <a:pt x="158068" y="194219"/>
                  </a:lnTo>
                  <a:lnTo>
                    <a:pt x="115630" y="184770"/>
                  </a:lnTo>
                  <a:lnTo>
                    <a:pt x="49833" y="164511"/>
                  </a:lnTo>
                  <a:lnTo>
                    <a:pt x="10771" y="142883"/>
                  </a:lnTo>
                  <a:lnTo>
                    <a:pt x="0" y="120427"/>
                  </a:lnTo>
                  <a:lnTo>
                    <a:pt x="5709" y="109057"/>
                  </a:lnTo>
                  <a:lnTo>
                    <a:pt x="40291" y="86371"/>
                  </a:lnTo>
                  <a:lnTo>
                    <a:pt x="96030" y="67198"/>
                  </a:lnTo>
                  <a:lnTo>
                    <a:pt x="159275" y="52400"/>
                  </a:lnTo>
                  <a:lnTo>
                    <a:pt x="234944" y="39255"/>
                  </a:lnTo>
                  <a:lnTo>
                    <a:pt x="276952" y="33330"/>
                  </a:lnTo>
                  <a:lnTo>
                    <a:pt x="321482" y="27850"/>
                  </a:lnTo>
                  <a:lnTo>
                    <a:pt x="368342" y="22828"/>
                  </a:lnTo>
                  <a:lnTo>
                    <a:pt x="417335" y="18273"/>
                  </a:lnTo>
                  <a:lnTo>
                    <a:pt x="468269" y="14198"/>
                  </a:lnTo>
                  <a:lnTo>
                    <a:pt x="520948" y="10612"/>
                  </a:lnTo>
                  <a:lnTo>
                    <a:pt x="575179" y="7527"/>
                  </a:lnTo>
                  <a:lnTo>
                    <a:pt x="630766" y="4954"/>
                  </a:lnTo>
                  <a:lnTo>
                    <a:pt x="687516" y="2904"/>
                  </a:lnTo>
                  <a:lnTo>
                    <a:pt x="745235" y="1388"/>
                  </a:lnTo>
                  <a:lnTo>
                    <a:pt x="803727" y="416"/>
                  </a:lnTo>
                  <a:lnTo>
                    <a:pt x="862799" y="0"/>
                  </a:lnTo>
                  <a:lnTo>
                    <a:pt x="922257" y="150"/>
                  </a:lnTo>
                  <a:lnTo>
                    <a:pt x="981905" y="878"/>
                  </a:lnTo>
                  <a:lnTo>
                    <a:pt x="1041550" y="2194"/>
                  </a:lnTo>
                  <a:lnTo>
                    <a:pt x="1100997" y="4110"/>
                  </a:lnTo>
                  <a:lnTo>
                    <a:pt x="1160052" y="6637"/>
                  </a:lnTo>
                  <a:lnTo>
                    <a:pt x="1218521" y="9784"/>
                  </a:lnTo>
                  <a:lnTo>
                    <a:pt x="1294593" y="14951"/>
                  </a:lnTo>
                </a:path>
                <a:path w="1294765" h="416560">
                  <a:moveTo>
                    <a:pt x="1294593" y="231901"/>
                  </a:moveTo>
                  <a:lnTo>
                    <a:pt x="1241309" y="235684"/>
                  </a:lnTo>
                  <a:lnTo>
                    <a:pt x="1181885" y="239161"/>
                  </a:lnTo>
                  <a:lnTo>
                    <a:pt x="1120586" y="242022"/>
                  </a:lnTo>
                  <a:lnTo>
                    <a:pt x="1057638" y="244247"/>
                  </a:lnTo>
                  <a:lnTo>
                    <a:pt x="993264" y="245814"/>
                  </a:lnTo>
                  <a:lnTo>
                    <a:pt x="927691" y="246703"/>
                  </a:lnTo>
                  <a:lnTo>
                    <a:pt x="861143" y="246893"/>
                  </a:lnTo>
                  <a:lnTo>
                    <a:pt x="434677" y="416311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21420" y="1577467"/>
            <a:ext cx="810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password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400" y="4267200"/>
            <a:ext cx="3583304" cy="36893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Connecting to </a:t>
            </a:r>
            <a:r>
              <a:rPr sz="1800" b="1" spc="-5" dirty="0">
                <a:latin typeface="Arial"/>
                <a:cs typeface="Arial"/>
              </a:rPr>
              <a:t>Oracle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4752594"/>
            <a:ext cx="8724900" cy="18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Class.forName ("oracle.jdbc.OracleDriver"); </a:t>
            </a:r>
            <a:r>
              <a:rPr sz="1800" b="1" dirty="0">
                <a:latin typeface="Arial"/>
                <a:cs typeface="Arial"/>
              </a:rPr>
              <a:t>// Load the </a:t>
            </a:r>
            <a:r>
              <a:rPr sz="1800" b="1" spc="-10" dirty="0">
                <a:latin typeface="Arial"/>
                <a:cs typeface="Arial"/>
              </a:rPr>
              <a:t>Driver </a:t>
            </a:r>
            <a:r>
              <a:rPr sz="1800" b="1" spc="-5" dirty="0">
                <a:latin typeface="Arial"/>
                <a:cs typeface="Arial"/>
              </a:rPr>
              <a:t>class  </a:t>
            </a:r>
            <a:r>
              <a:rPr sz="1800" spc="-5" dirty="0">
                <a:latin typeface="Arial"/>
                <a:cs typeface="Arial"/>
              </a:rPr>
              <a:t>Connection connnection </a:t>
            </a:r>
            <a:r>
              <a:rPr sz="1800" dirty="0">
                <a:latin typeface="Arial"/>
                <a:cs typeface="Arial"/>
              </a:rPr>
              <a:t>=  </a:t>
            </a:r>
            <a:r>
              <a:rPr sz="1800" spc="-5" dirty="0">
                <a:latin typeface="Arial"/>
                <a:cs typeface="Arial"/>
              </a:rPr>
              <a:t>DriverManager.getConnection("jdbc:oracle:thin:@localhost:1521:orcl","scott","tiger");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7881620" algn="ctr">
              <a:lnSpc>
                <a:spcPct val="100000"/>
              </a:lnSpc>
            </a:pP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SID</a:t>
            </a:r>
            <a:endParaRPr sz="1600">
              <a:latin typeface="Carlito"/>
              <a:cs typeface="Carlito"/>
            </a:endParaRPr>
          </a:p>
          <a:p>
            <a:pPr marL="7895590" marR="5080" indent="1270" algn="ctr">
              <a:lnSpc>
                <a:spcPct val="100000"/>
              </a:lnSpc>
            </a:pP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(system  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de</a:t>
            </a:r>
            <a:r>
              <a:rPr sz="1600" spc="-20" dirty="0">
                <a:solidFill>
                  <a:srgbClr val="0D0D0D"/>
                </a:solidFill>
                <a:latin typeface="Carlito"/>
                <a:cs typeface="Carlito"/>
              </a:rPr>
              <a:t>n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tifie</a:t>
            </a: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52794" y="4026469"/>
            <a:ext cx="2576830" cy="1282700"/>
            <a:chOff x="6352794" y="4026469"/>
            <a:chExt cx="2576830" cy="1282700"/>
          </a:xfrm>
        </p:grpSpPr>
        <p:sp>
          <p:nvSpPr>
            <p:cNvPr id="32" name="object 32"/>
            <p:cNvSpPr/>
            <p:nvPr/>
          </p:nvSpPr>
          <p:spPr>
            <a:xfrm>
              <a:off x="6365748" y="4039423"/>
              <a:ext cx="2550795" cy="1256665"/>
            </a:xfrm>
            <a:custGeom>
              <a:avLst/>
              <a:gdLst/>
              <a:ahLst/>
              <a:cxnLst/>
              <a:rect l="l" t="t" r="r" b="b"/>
              <a:pathLst>
                <a:path w="2550795" h="1256664">
                  <a:moveTo>
                    <a:pt x="1845076" y="0"/>
                  </a:moveTo>
                  <a:lnTo>
                    <a:pt x="1792179" y="1755"/>
                  </a:lnTo>
                  <a:lnTo>
                    <a:pt x="1739451" y="5577"/>
                  </a:lnTo>
                  <a:lnTo>
                    <a:pt x="1687138" y="11493"/>
                  </a:lnTo>
                  <a:lnTo>
                    <a:pt x="1635483" y="19526"/>
                  </a:lnTo>
                  <a:lnTo>
                    <a:pt x="1584731" y="29701"/>
                  </a:lnTo>
                  <a:lnTo>
                    <a:pt x="1535127" y="42044"/>
                  </a:lnTo>
                  <a:lnTo>
                    <a:pt x="1486916" y="56580"/>
                  </a:lnTo>
                  <a:lnTo>
                    <a:pt x="1430344" y="77361"/>
                  </a:lnTo>
                  <a:lnTo>
                    <a:pt x="1379235" y="100445"/>
                  </a:lnTo>
                  <a:lnTo>
                    <a:pt x="1333687" y="125594"/>
                  </a:lnTo>
                  <a:lnTo>
                    <a:pt x="1293796" y="152568"/>
                  </a:lnTo>
                  <a:lnTo>
                    <a:pt x="1259662" y="181128"/>
                  </a:lnTo>
                  <a:lnTo>
                    <a:pt x="1231384" y="211036"/>
                  </a:lnTo>
                  <a:lnTo>
                    <a:pt x="1209058" y="242053"/>
                  </a:lnTo>
                  <a:lnTo>
                    <a:pt x="1182659" y="306458"/>
                  </a:lnTo>
                  <a:lnTo>
                    <a:pt x="1178782" y="339368"/>
                  </a:lnTo>
                  <a:lnTo>
                    <a:pt x="1181251" y="372431"/>
                  </a:lnTo>
                  <a:lnTo>
                    <a:pt x="1205620" y="438062"/>
                  </a:lnTo>
                  <a:lnTo>
                    <a:pt x="1227716" y="470152"/>
                  </a:lnTo>
                  <a:lnTo>
                    <a:pt x="1256552" y="501440"/>
                  </a:lnTo>
                  <a:lnTo>
                    <a:pt x="1292225" y="531687"/>
                  </a:lnTo>
                  <a:lnTo>
                    <a:pt x="0" y="1256349"/>
                  </a:lnTo>
                  <a:lnTo>
                    <a:pt x="1475358" y="625159"/>
                  </a:lnTo>
                  <a:lnTo>
                    <a:pt x="1519331" y="639129"/>
                  </a:lnTo>
                  <a:lnTo>
                    <a:pt x="1564810" y="651274"/>
                  </a:lnTo>
                  <a:lnTo>
                    <a:pt x="1611588" y="661592"/>
                  </a:lnTo>
                  <a:lnTo>
                    <a:pt x="1659453" y="670083"/>
                  </a:lnTo>
                  <a:lnTo>
                    <a:pt x="1708196" y="676745"/>
                  </a:lnTo>
                  <a:lnTo>
                    <a:pt x="1757608" y="681579"/>
                  </a:lnTo>
                  <a:lnTo>
                    <a:pt x="1807478" y="684582"/>
                  </a:lnTo>
                  <a:lnTo>
                    <a:pt x="1857597" y="685754"/>
                  </a:lnTo>
                  <a:lnTo>
                    <a:pt x="1907754" y="685093"/>
                  </a:lnTo>
                  <a:lnTo>
                    <a:pt x="1957740" y="682600"/>
                  </a:lnTo>
                  <a:lnTo>
                    <a:pt x="2007345" y="678273"/>
                  </a:lnTo>
                  <a:lnTo>
                    <a:pt x="2056360" y="672111"/>
                  </a:lnTo>
                  <a:lnTo>
                    <a:pt x="2104573" y="664113"/>
                  </a:lnTo>
                  <a:lnTo>
                    <a:pt x="2151776" y="654279"/>
                  </a:lnTo>
                  <a:lnTo>
                    <a:pt x="2197759" y="642606"/>
                  </a:lnTo>
                  <a:lnTo>
                    <a:pt x="2242311" y="629096"/>
                  </a:lnTo>
                  <a:lnTo>
                    <a:pt x="2298883" y="608294"/>
                  </a:lnTo>
                  <a:lnTo>
                    <a:pt x="2349992" y="585194"/>
                  </a:lnTo>
                  <a:lnTo>
                    <a:pt x="2395540" y="560034"/>
                  </a:lnTo>
                  <a:lnTo>
                    <a:pt x="2435431" y="533054"/>
                  </a:lnTo>
                  <a:lnTo>
                    <a:pt x="2469565" y="504491"/>
                  </a:lnTo>
                  <a:lnTo>
                    <a:pt x="2497843" y="474583"/>
                  </a:lnTo>
                  <a:lnTo>
                    <a:pt x="2520169" y="443569"/>
                  </a:lnTo>
                  <a:lnTo>
                    <a:pt x="2546568" y="379176"/>
                  </a:lnTo>
                  <a:lnTo>
                    <a:pt x="2550445" y="346274"/>
                  </a:lnTo>
                  <a:lnTo>
                    <a:pt x="2547976" y="313218"/>
                  </a:lnTo>
                  <a:lnTo>
                    <a:pt x="2523607" y="247602"/>
                  </a:lnTo>
                  <a:lnTo>
                    <a:pt x="2501511" y="215518"/>
                  </a:lnTo>
                  <a:lnTo>
                    <a:pt x="2472675" y="184234"/>
                  </a:lnTo>
                  <a:lnTo>
                    <a:pt x="2437003" y="153989"/>
                  </a:lnTo>
                  <a:lnTo>
                    <a:pt x="2404137" y="131135"/>
                  </a:lnTo>
                  <a:lnTo>
                    <a:pt x="2368265" y="110024"/>
                  </a:lnTo>
                  <a:lnTo>
                    <a:pt x="2329629" y="90682"/>
                  </a:lnTo>
                  <a:lnTo>
                    <a:pt x="2288474" y="73132"/>
                  </a:lnTo>
                  <a:lnTo>
                    <a:pt x="2245046" y="57401"/>
                  </a:lnTo>
                  <a:lnTo>
                    <a:pt x="2199588" y="43513"/>
                  </a:lnTo>
                  <a:lnTo>
                    <a:pt x="2152344" y="31493"/>
                  </a:lnTo>
                  <a:lnTo>
                    <a:pt x="2103559" y="21366"/>
                  </a:lnTo>
                  <a:lnTo>
                    <a:pt x="2053478" y="13157"/>
                  </a:lnTo>
                  <a:lnTo>
                    <a:pt x="2002345" y="6891"/>
                  </a:lnTo>
                  <a:lnTo>
                    <a:pt x="1950404" y="2593"/>
                  </a:lnTo>
                  <a:lnTo>
                    <a:pt x="1897900" y="287"/>
                  </a:lnTo>
                  <a:lnTo>
                    <a:pt x="184507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65748" y="4039423"/>
              <a:ext cx="2550795" cy="1256665"/>
            </a:xfrm>
            <a:custGeom>
              <a:avLst/>
              <a:gdLst/>
              <a:ahLst/>
              <a:cxnLst/>
              <a:rect l="l" t="t" r="r" b="b"/>
              <a:pathLst>
                <a:path w="2550795" h="1256664">
                  <a:moveTo>
                    <a:pt x="0" y="1256349"/>
                  </a:moveTo>
                  <a:lnTo>
                    <a:pt x="1292225" y="531687"/>
                  </a:lnTo>
                  <a:lnTo>
                    <a:pt x="1256552" y="501440"/>
                  </a:lnTo>
                  <a:lnTo>
                    <a:pt x="1227716" y="470152"/>
                  </a:lnTo>
                  <a:lnTo>
                    <a:pt x="1205620" y="438062"/>
                  </a:lnTo>
                  <a:lnTo>
                    <a:pt x="1190164" y="405409"/>
                  </a:lnTo>
                  <a:lnTo>
                    <a:pt x="1181251" y="372431"/>
                  </a:lnTo>
                  <a:lnTo>
                    <a:pt x="1178782" y="339368"/>
                  </a:lnTo>
                  <a:lnTo>
                    <a:pt x="1182659" y="306458"/>
                  </a:lnTo>
                  <a:lnTo>
                    <a:pt x="1209058" y="242053"/>
                  </a:lnTo>
                  <a:lnTo>
                    <a:pt x="1231384" y="211036"/>
                  </a:lnTo>
                  <a:lnTo>
                    <a:pt x="1259662" y="181128"/>
                  </a:lnTo>
                  <a:lnTo>
                    <a:pt x="1293796" y="152568"/>
                  </a:lnTo>
                  <a:lnTo>
                    <a:pt x="1333687" y="125594"/>
                  </a:lnTo>
                  <a:lnTo>
                    <a:pt x="1379235" y="100445"/>
                  </a:lnTo>
                  <a:lnTo>
                    <a:pt x="1430344" y="77361"/>
                  </a:lnTo>
                  <a:lnTo>
                    <a:pt x="1486916" y="56580"/>
                  </a:lnTo>
                  <a:lnTo>
                    <a:pt x="1535127" y="42044"/>
                  </a:lnTo>
                  <a:lnTo>
                    <a:pt x="1584731" y="29701"/>
                  </a:lnTo>
                  <a:lnTo>
                    <a:pt x="1635483" y="19526"/>
                  </a:lnTo>
                  <a:lnTo>
                    <a:pt x="1687138" y="11493"/>
                  </a:lnTo>
                  <a:lnTo>
                    <a:pt x="1739451" y="5577"/>
                  </a:lnTo>
                  <a:lnTo>
                    <a:pt x="1792179" y="1755"/>
                  </a:lnTo>
                  <a:lnTo>
                    <a:pt x="1845076" y="0"/>
                  </a:lnTo>
                  <a:lnTo>
                    <a:pt x="1897900" y="287"/>
                  </a:lnTo>
                  <a:lnTo>
                    <a:pt x="1950404" y="2593"/>
                  </a:lnTo>
                  <a:lnTo>
                    <a:pt x="2002345" y="6891"/>
                  </a:lnTo>
                  <a:lnTo>
                    <a:pt x="2053478" y="13157"/>
                  </a:lnTo>
                  <a:lnTo>
                    <a:pt x="2103559" y="21366"/>
                  </a:lnTo>
                  <a:lnTo>
                    <a:pt x="2152344" y="31493"/>
                  </a:lnTo>
                  <a:lnTo>
                    <a:pt x="2199588" y="43513"/>
                  </a:lnTo>
                  <a:lnTo>
                    <a:pt x="2245046" y="57401"/>
                  </a:lnTo>
                  <a:lnTo>
                    <a:pt x="2288474" y="73132"/>
                  </a:lnTo>
                  <a:lnTo>
                    <a:pt x="2329629" y="90682"/>
                  </a:lnTo>
                  <a:lnTo>
                    <a:pt x="2368265" y="110024"/>
                  </a:lnTo>
                  <a:lnTo>
                    <a:pt x="2404137" y="131135"/>
                  </a:lnTo>
                  <a:lnTo>
                    <a:pt x="2437003" y="153989"/>
                  </a:lnTo>
                  <a:lnTo>
                    <a:pt x="2472675" y="184234"/>
                  </a:lnTo>
                  <a:lnTo>
                    <a:pt x="2501511" y="215518"/>
                  </a:lnTo>
                  <a:lnTo>
                    <a:pt x="2523607" y="247602"/>
                  </a:lnTo>
                  <a:lnTo>
                    <a:pt x="2547976" y="313218"/>
                  </a:lnTo>
                  <a:lnTo>
                    <a:pt x="2550445" y="346274"/>
                  </a:lnTo>
                  <a:lnTo>
                    <a:pt x="2546568" y="379176"/>
                  </a:lnTo>
                  <a:lnTo>
                    <a:pt x="2520169" y="443569"/>
                  </a:lnTo>
                  <a:lnTo>
                    <a:pt x="2497843" y="474583"/>
                  </a:lnTo>
                  <a:lnTo>
                    <a:pt x="2469565" y="504491"/>
                  </a:lnTo>
                  <a:lnTo>
                    <a:pt x="2435431" y="533054"/>
                  </a:lnTo>
                  <a:lnTo>
                    <a:pt x="2395540" y="560034"/>
                  </a:lnTo>
                  <a:lnTo>
                    <a:pt x="2349992" y="585194"/>
                  </a:lnTo>
                  <a:lnTo>
                    <a:pt x="2298883" y="608294"/>
                  </a:lnTo>
                  <a:lnTo>
                    <a:pt x="2242311" y="629096"/>
                  </a:lnTo>
                  <a:lnTo>
                    <a:pt x="2197759" y="642606"/>
                  </a:lnTo>
                  <a:lnTo>
                    <a:pt x="2151776" y="654279"/>
                  </a:lnTo>
                  <a:lnTo>
                    <a:pt x="2104573" y="664113"/>
                  </a:lnTo>
                  <a:lnTo>
                    <a:pt x="2056360" y="672111"/>
                  </a:lnTo>
                  <a:lnTo>
                    <a:pt x="2007345" y="678273"/>
                  </a:lnTo>
                  <a:lnTo>
                    <a:pt x="1957740" y="682600"/>
                  </a:lnTo>
                  <a:lnTo>
                    <a:pt x="1907754" y="685093"/>
                  </a:lnTo>
                  <a:lnTo>
                    <a:pt x="1857597" y="685754"/>
                  </a:lnTo>
                  <a:lnTo>
                    <a:pt x="1807478" y="684582"/>
                  </a:lnTo>
                  <a:lnTo>
                    <a:pt x="1757608" y="681579"/>
                  </a:lnTo>
                  <a:lnTo>
                    <a:pt x="1708196" y="676745"/>
                  </a:lnTo>
                  <a:lnTo>
                    <a:pt x="1659453" y="670083"/>
                  </a:lnTo>
                  <a:lnTo>
                    <a:pt x="1611588" y="661592"/>
                  </a:lnTo>
                  <a:lnTo>
                    <a:pt x="1564810" y="651274"/>
                  </a:lnTo>
                  <a:lnTo>
                    <a:pt x="1519331" y="639129"/>
                  </a:lnTo>
                  <a:lnTo>
                    <a:pt x="1475358" y="625159"/>
                  </a:lnTo>
                  <a:lnTo>
                    <a:pt x="0" y="125634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92288" y="4113657"/>
            <a:ext cx="678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Port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0D0D0D"/>
                </a:solidFill>
                <a:latin typeface="Carlito"/>
                <a:cs typeface="Carlito"/>
              </a:rPr>
              <a:t>numb</a:t>
            </a: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25160" y="2306320"/>
            <a:ext cx="2484755" cy="621665"/>
            <a:chOff x="5225160" y="2306320"/>
            <a:chExt cx="2484755" cy="621665"/>
          </a:xfrm>
        </p:grpSpPr>
        <p:sp>
          <p:nvSpPr>
            <p:cNvPr id="36" name="object 36"/>
            <p:cNvSpPr/>
            <p:nvPr/>
          </p:nvSpPr>
          <p:spPr>
            <a:xfrm>
              <a:off x="5238114" y="2319274"/>
              <a:ext cx="2458720" cy="595630"/>
            </a:xfrm>
            <a:custGeom>
              <a:avLst/>
              <a:gdLst/>
              <a:ahLst/>
              <a:cxnLst/>
              <a:rect l="l" t="t" r="r" b="b"/>
              <a:pathLst>
                <a:path w="2458720" h="595630">
                  <a:moveTo>
                    <a:pt x="0" y="0"/>
                  </a:moveTo>
                  <a:lnTo>
                    <a:pt x="1261490" y="294639"/>
                  </a:lnTo>
                  <a:lnTo>
                    <a:pt x="1245094" y="325959"/>
                  </a:lnTo>
                  <a:lnTo>
                    <a:pt x="1239624" y="357344"/>
                  </a:lnTo>
                  <a:lnTo>
                    <a:pt x="1260124" y="418778"/>
                  </a:lnTo>
                  <a:lnTo>
                    <a:pt x="1285425" y="448057"/>
                  </a:lnTo>
                  <a:lnTo>
                    <a:pt x="1320315" y="475864"/>
                  </a:lnTo>
                  <a:lnTo>
                    <a:pt x="1364458" y="501814"/>
                  </a:lnTo>
                  <a:lnTo>
                    <a:pt x="1417521" y="525524"/>
                  </a:lnTo>
                  <a:lnTo>
                    <a:pt x="1479168" y="546608"/>
                  </a:lnTo>
                  <a:lnTo>
                    <a:pt x="1524781" y="558960"/>
                  </a:lnTo>
                  <a:lnTo>
                    <a:pt x="1572220" y="569484"/>
                  </a:lnTo>
                  <a:lnTo>
                    <a:pt x="1621184" y="578195"/>
                  </a:lnTo>
                  <a:lnTo>
                    <a:pt x="1671373" y="585109"/>
                  </a:lnTo>
                  <a:lnTo>
                    <a:pt x="1722485" y="590241"/>
                  </a:lnTo>
                  <a:lnTo>
                    <a:pt x="1774218" y="593607"/>
                  </a:lnTo>
                  <a:lnTo>
                    <a:pt x="1826270" y="595222"/>
                  </a:lnTo>
                  <a:lnTo>
                    <a:pt x="1878342" y="595103"/>
                  </a:lnTo>
                  <a:lnTo>
                    <a:pt x="1930130" y="593264"/>
                  </a:lnTo>
                  <a:lnTo>
                    <a:pt x="1981333" y="589721"/>
                  </a:lnTo>
                  <a:lnTo>
                    <a:pt x="2031651" y="584490"/>
                  </a:lnTo>
                  <a:lnTo>
                    <a:pt x="2080782" y="577586"/>
                  </a:lnTo>
                  <a:lnTo>
                    <a:pt x="2128423" y="569025"/>
                  </a:lnTo>
                  <a:lnTo>
                    <a:pt x="2174275" y="558822"/>
                  </a:lnTo>
                  <a:lnTo>
                    <a:pt x="2218035" y="546993"/>
                  </a:lnTo>
                  <a:lnTo>
                    <a:pt x="2259402" y="533553"/>
                  </a:lnTo>
                  <a:lnTo>
                    <a:pt x="2298075" y="518518"/>
                  </a:lnTo>
                  <a:lnTo>
                    <a:pt x="2333752" y="501903"/>
                  </a:lnTo>
                  <a:lnTo>
                    <a:pt x="2376387" y="477096"/>
                  </a:lnTo>
                  <a:lnTo>
                    <a:pt x="2410055" y="451005"/>
                  </a:lnTo>
                  <a:lnTo>
                    <a:pt x="2450915" y="396221"/>
                  </a:lnTo>
                  <a:lnTo>
                    <a:pt x="2458325" y="368154"/>
                  </a:lnTo>
                  <a:lnTo>
                    <a:pt x="2457197" y="340053"/>
                  </a:lnTo>
                  <a:lnTo>
                    <a:pt x="2429761" y="285001"/>
                  </a:lnTo>
                  <a:lnTo>
                    <a:pt x="2369472" y="233564"/>
                  </a:lnTo>
                  <a:lnTo>
                    <a:pt x="2327276" y="209982"/>
                  </a:lnTo>
                  <a:lnTo>
                    <a:pt x="2277191" y="188242"/>
                  </a:lnTo>
                  <a:lnTo>
                    <a:pt x="2219325" y="168655"/>
                  </a:lnTo>
                  <a:lnTo>
                    <a:pt x="2173712" y="156303"/>
                  </a:lnTo>
                  <a:lnTo>
                    <a:pt x="2126273" y="145779"/>
                  </a:lnTo>
                  <a:lnTo>
                    <a:pt x="2077309" y="137068"/>
                  </a:lnTo>
                  <a:lnTo>
                    <a:pt x="2027120" y="130154"/>
                  </a:lnTo>
                  <a:lnTo>
                    <a:pt x="1976008" y="125022"/>
                  </a:lnTo>
                  <a:lnTo>
                    <a:pt x="1924275" y="121656"/>
                  </a:lnTo>
                  <a:lnTo>
                    <a:pt x="1872223" y="120041"/>
                  </a:lnTo>
                  <a:lnTo>
                    <a:pt x="1820151" y="120160"/>
                  </a:lnTo>
                  <a:lnTo>
                    <a:pt x="1768363" y="121999"/>
                  </a:lnTo>
                  <a:lnTo>
                    <a:pt x="1717160" y="125542"/>
                  </a:lnTo>
                  <a:lnTo>
                    <a:pt x="1666842" y="130773"/>
                  </a:lnTo>
                  <a:lnTo>
                    <a:pt x="1617711" y="137677"/>
                  </a:lnTo>
                  <a:lnTo>
                    <a:pt x="1570070" y="146238"/>
                  </a:lnTo>
                  <a:lnTo>
                    <a:pt x="1524218" y="156441"/>
                  </a:lnTo>
                  <a:lnTo>
                    <a:pt x="1480458" y="168270"/>
                  </a:lnTo>
                  <a:lnTo>
                    <a:pt x="1439091" y="181710"/>
                  </a:lnTo>
                  <a:lnTo>
                    <a:pt x="1400418" y="196745"/>
                  </a:lnTo>
                  <a:lnTo>
                    <a:pt x="1364741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8114" y="2319274"/>
              <a:ext cx="2458720" cy="595630"/>
            </a:xfrm>
            <a:custGeom>
              <a:avLst/>
              <a:gdLst/>
              <a:ahLst/>
              <a:cxnLst/>
              <a:rect l="l" t="t" r="r" b="b"/>
              <a:pathLst>
                <a:path w="2458720" h="595630">
                  <a:moveTo>
                    <a:pt x="0" y="0"/>
                  </a:moveTo>
                  <a:lnTo>
                    <a:pt x="1364741" y="213360"/>
                  </a:lnTo>
                  <a:lnTo>
                    <a:pt x="1400418" y="196745"/>
                  </a:lnTo>
                  <a:lnTo>
                    <a:pt x="1439091" y="181710"/>
                  </a:lnTo>
                  <a:lnTo>
                    <a:pt x="1480458" y="168270"/>
                  </a:lnTo>
                  <a:lnTo>
                    <a:pt x="1524218" y="156441"/>
                  </a:lnTo>
                  <a:lnTo>
                    <a:pt x="1570070" y="146238"/>
                  </a:lnTo>
                  <a:lnTo>
                    <a:pt x="1617711" y="137677"/>
                  </a:lnTo>
                  <a:lnTo>
                    <a:pt x="1666842" y="130773"/>
                  </a:lnTo>
                  <a:lnTo>
                    <a:pt x="1717160" y="125542"/>
                  </a:lnTo>
                  <a:lnTo>
                    <a:pt x="1768363" y="121999"/>
                  </a:lnTo>
                  <a:lnTo>
                    <a:pt x="1820151" y="120160"/>
                  </a:lnTo>
                  <a:lnTo>
                    <a:pt x="1872223" y="120041"/>
                  </a:lnTo>
                  <a:lnTo>
                    <a:pt x="1924275" y="121656"/>
                  </a:lnTo>
                  <a:lnTo>
                    <a:pt x="1976008" y="125022"/>
                  </a:lnTo>
                  <a:lnTo>
                    <a:pt x="2027120" y="130154"/>
                  </a:lnTo>
                  <a:lnTo>
                    <a:pt x="2077309" y="137068"/>
                  </a:lnTo>
                  <a:lnTo>
                    <a:pt x="2126273" y="145779"/>
                  </a:lnTo>
                  <a:lnTo>
                    <a:pt x="2173712" y="156303"/>
                  </a:lnTo>
                  <a:lnTo>
                    <a:pt x="2219325" y="168655"/>
                  </a:lnTo>
                  <a:lnTo>
                    <a:pt x="2277191" y="188242"/>
                  </a:lnTo>
                  <a:lnTo>
                    <a:pt x="2327276" y="209982"/>
                  </a:lnTo>
                  <a:lnTo>
                    <a:pt x="2369472" y="233564"/>
                  </a:lnTo>
                  <a:lnTo>
                    <a:pt x="2403669" y="258674"/>
                  </a:lnTo>
                  <a:lnTo>
                    <a:pt x="2447639" y="312231"/>
                  </a:lnTo>
                  <a:lnTo>
                    <a:pt x="2458325" y="368154"/>
                  </a:lnTo>
                  <a:lnTo>
                    <a:pt x="2450915" y="396221"/>
                  </a:lnTo>
                  <a:lnTo>
                    <a:pt x="2410055" y="451005"/>
                  </a:lnTo>
                  <a:lnTo>
                    <a:pt x="2376387" y="477096"/>
                  </a:lnTo>
                  <a:lnTo>
                    <a:pt x="2333752" y="501903"/>
                  </a:lnTo>
                  <a:lnTo>
                    <a:pt x="2298075" y="518518"/>
                  </a:lnTo>
                  <a:lnTo>
                    <a:pt x="2259402" y="533553"/>
                  </a:lnTo>
                  <a:lnTo>
                    <a:pt x="2218035" y="546993"/>
                  </a:lnTo>
                  <a:lnTo>
                    <a:pt x="2174275" y="558822"/>
                  </a:lnTo>
                  <a:lnTo>
                    <a:pt x="2128423" y="569025"/>
                  </a:lnTo>
                  <a:lnTo>
                    <a:pt x="2080782" y="577586"/>
                  </a:lnTo>
                  <a:lnTo>
                    <a:pt x="2031651" y="584490"/>
                  </a:lnTo>
                  <a:lnTo>
                    <a:pt x="1981333" y="589721"/>
                  </a:lnTo>
                  <a:lnTo>
                    <a:pt x="1930130" y="593264"/>
                  </a:lnTo>
                  <a:lnTo>
                    <a:pt x="1878342" y="595103"/>
                  </a:lnTo>
                  <a:lnTo>
                    <a:pt x="1826270" y="595222"/>
                  </a:lnTo>
                  <a:lnTo>
                    <a:pt x="1774218" y="593607"/>
                  </a:lnTo>
                  <a:lnTo>
                    <a:pt x="1722485" y="590241"/>
                  </a:lnTo>
                  <a:lnTo>
                    <a:pt x="1671373" y="585109"/>
                  </a:lnTo>
                  <a:lnTo>
                    <a:pt x="1621184" y="578195"/>
                  </a:lnTo>
                  <a:lnTo>
                    <a:pt x="1572220" y="569484"/>
                  </a:lnTo>
                  <a:lnTo>
                    <a:pt x="1524781" y="558960"/>
                  </a:lnTo>
                  <a:lnTo>
                    <a:pt x="1479168" y="546608"/>
                  </a:lnTo>
                  <a:lnTo>
                    <a:pt x="1417521" y="525524"/>
                  </a:lnTo>
                  <a:lnTo>
                    <a:pt x="1364458" y="501814"/>
                  </a:lnTo>
                  <a:lnTo>
                    <a:pt x="1320315" y="475864"/>
                  </a:lnTo>
                  <a:lnTo>
                    <a:pt x="1285425" y="448057"/>
                  </a:lnTo>
                  <a:lnTo>
                    <a:pt x="1260124" y="418778"/>
                  </a:lnTo>
                  <a:lnTo>
                    <a:pt x="1239624" y="357344"/>
                  </a:lnTo>
                  <a:lnTo>
                    <a:pt x="1245094" y="325959"/>
                  </a:lnTo>
                  <a:lnTo>
                    <a:pt x="1261490" y="2946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29755" y="2530220"/>
            <a:ext cx="316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U</a:t>
            </a:r>
            <a:r>
              <a:rPr sz="1600" spc="-15" dirty="0">
                <a:solidFill>
                  <a:srgbClr val="0D0D0D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Carlito"/>
                <a:cs typeface="Carlito"/>
              </a:rPr>
              <a:t>I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8864" y="0"/>
            <a:ext cx="44469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Connection</a:t>
            </a:r>
            <a:r>
              <a:rPr sz="3500" spc="-5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Interface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838200"/>
            <a:ext cx="8955024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4800600"/>
            <a:ext cx="8991600" cy="1047115"/>
          </a:xfrm>
          <a:custGeom>
            <a:avLst/>
            <a:gdLst/>
            <a:ahLst/>
            <a:cxnLst/>
            <a:rect l="l" t="t" r="r" b="b"/>
            <a:pathLst>
              <a:path w="8991600" h="1047114">
                <a:moveTo>
                  <a:pt x="8991600" y="0"/>
                </a:moveTo>
                <a:lnTo>
                  <a:pt x="0" y="0"/>
                </a:lnTo>
                <a:lnTo>
                  <a:pt x="0" y="1046988"/>
                </a:lnTo>
                <a:lnTo>
                  <a:pt x="8991600" y="1046988"/>
                </a:lnTo>
                <a:lnTo>
                  <a:pt x="8991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4830317"/>
            <a:ext cx="7602220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i="1" spc="-15" dirty="0">
                <a:latin typeface="Arial"/>
                <a:cs typeface="Arial"/>
              </a:rPr>
              <a:t>We </a:t>
            </a:r>
            <a:r>
              <a:rPr sz="1500" b="1" i="1" spc="-5" dirty="0">
                <a:latin typeface="Arial"/>
                <a:cs typeface="Arial"/>
              </a:rPr>
              <a:t>obtain </a:t>
            </a:r>
            <a:r>
              <a:rPr sz="1500" b="1" i="1" dirty="0">
                <a:latin typeface="Arial"/>
                <a:cs typeface="Arial"/>
              </a:rPr>
              <a:t>the </a:t>
            </a:r>
            <a:r>
              <a:rPr sz="1500" b="1" i="1" spc="-5" dirty="0">
                <a:latin typeface="Arial"/>
                <a:cs typeface="Arial"/>
              </a:rPr>
              <a:t>connection object by </a:t>
            </a:r>
            <a:r>
              <a:rPr sz="1500" b="1" i="1" dirty="0">
                <a:latin typeface="Arial"/>
                <a:cs typeface="Arial"/>
              </a:rPr>
              <a:t>the </a:t>
            </a:r>
            <a:r>
              <a:rPr sz="1500" b="1" i="1" spc="-5" dirty="0">
                <a:latin typeface="Arial"/>
                <a:cs typeface="Arial"/>
              </a:rPr>
              <a:t>following</a:t>
            </a:r>
            <a:r>
              <a:rPr sz="1500" b="1" i="1" spc="-9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statement: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Connection connnection =  DriverManager.getConnection("jdbc:oracle:thin:@localhost:1521:orcl","scott","tiger");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788" y="0"/>
            <a:ext cx="642429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Connection </a:t>
            </a:r>
            <a:r>
              <a:rPr sz="3500" dirty="0">
                <a:latin typeface="Arial"/>
                <a:cs typeface="Arial"/>
              </a:rPr>
              <a:t>Interface</a:t>
            </a:r>
            <a:r>
              <a:rPr sz="3500" spc="-4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609600"/>
            <a:ext cx="7586472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5096255"/>
            <a:ext cx="8915400" cy="923925"/>
          </a:xfrm>
          <a:custGeom>
            <a:avLst/>
            <a:gdLst/>
            <a:ahLst/>
            <a:cxnLst/>
            <a:rect l="l" t="t" r="r" b="b"/>
            <a:pathLst>
              <a:path w="8915400" h="923925">
                <a:moveTo>
                  <a:pt x="8915400" y="0"/>
                </a:moveTo>
                <a:lnTo>
                  <a:pt x="0" y="0"/>
                </a:lnTo>
                <a:lnTo>
                  <a:pt x="0" y="923544"/>
                </a:lnTo>
                <a:lnTo>
                  <a:pt x="8915400" y="923544"/>
                </a:lnTo>
                <a:lnTo>
                  <a:pt x="89154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5399023"/>
            <a:ext cx="871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Statement statement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connection.createStatement(); //Creates a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SQL</a:t>
            </a:r>
            <a:r>
              <a:rPr sz="1800" b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5526" y="0"/>
            <a:ext cx="30143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What </a:t>
            </a:r>
            <a:r>
              <a:rPr sz="3200" spc="-5" dirty="0"/>
              <a:t>is</a:t>
            </a:r>
            <a:r>
              <a:rPr sz="3200" spc="-50" dirty="0"/>
              <a:t> </a:t>
            </a:r>
            <a:r>
              <a:rPr sz="3200" spc="-10" dirty="0"/>
              <a:t>JDBC?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0623" y="914400"/>
            <a:ext cx="8209915" cy="4953000"/>
            <a:chOff x="420623" y="914400"/>
            <a:chExt cx="8209915" cy="4953000"/>
          </a:xfrm>
        </p:grpSpPr>
        <p:sp>
          <p:nvSpPr>
            <p:cNvPr id="5" name="object 5"/>
            <p:cNvSpPr/>
            <p:nvPr/>
          </p:nvSpPr>
          <p:spPr>
            <a:xfrm>
              <a:off x="420623" y="914400"/>
              <a:ext cx="8001000" cy="4547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87" y="4191000"/>
              <a:ext cx="8116823" cy="167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659120"/>
            <a:chOff x="0" y="0"/>
            <a:chExt cx="9144000" cy="5659120"/>
          </a:xfrm>
        </p:grpSpPr>
        <p:sp>
          <p:nvSpPr>
            <p:cNvPr id="3" name="object 3"/>
            <p:cNvSpPr/>
            <p:nvPr/>
          </p:nvSpPr>
          <p:spPr>
            <a:xfrm>
              <a:off x="609600" y="609600"/>
              <a:ext cx="7467600" cy="5049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6692" y="0"/>
            <a:ext cx="41567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Arial"/>
                <a:cs typeface="Arial"/>
              </a:rPr>
              <a:t>Statement</a:t>
            </a:r>
            <a:r>
              <a:rPr sz="3500" spc="-5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Interface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5754623"/>
            <a:ext cx="8686800" cy="64643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 marR="739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PreparedStatement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CallableStatemen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t are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interfaces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extend 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r>
              <a:rPr sz="18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7616" y="0"/>
            <a:ext cx="61302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Arial"/>
                <a:cs typeface="Arial"/>
              </a:rPr>
              <a:t>Statement Interface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990600"/>
            <a:ext cx="814882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0859C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spc="-10" dirty="0">
                <a:latin typeface="Carlito"/>
                <a:cs typeface="Carlito"/>
              </a:rPr>
              <a:t>OracleConnection </a:t>
            </a:r>
            <a:r>
              <a:rPr b="0" spc="-5" dirty="0">
                <a:latin typeface="Carlito"/>
                <a:cs typeface="Carlito"/>
              </a:rPr>
              <a:t>Utility</a:t>
            </a:r>
            <a:r>
              <a:rPr b="0" spc="-1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35482"/>
            <a:ext cx="2499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class </a:t>
            </a:r>
            <a:r>
              <a:rPr sz="1500" b="1" spc="-5" dirty="0">
                <a:latin typeface="Carlito"/>
                <a:cs typeface="Carlito"/>
              </a:rPr>
              <a:t>OracleConnection </a:t>
            </a:r>
            <a:r>
              <a:rPr sz="1500" dirty="0">
                <a:latin typeface="Carlito"/>
                <a:cs typeface="Carlito"/>
              </a:rPr>
              <a:t>{  </a:t>
            </a:r>
            <a:r>
              <a:rPr sz="1500" spc="-10" dirty="0">
                <a:latin typeface="Carlito"/>
                <a:cs typeface="Carlito"/>
              </a:rPr>
              <a:t>static{</a:t>
            </a:r>
            <a:endParaRPr sz="15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59"/>
              </a:spcBef>
            </a:pPr>
            <a:r>
              <a:rPr sz="1500" spc="5" dirty="0">
                <a:latin typeface="Carlito"/>
                <a:cs typeface="Carlito"/>
              </a:rPr>
              <a:t>try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758822"/>
            <a:ext cx="4241165" cy="7155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459"/>
              </a:spcBef>
            </a:pPr>
            <a:r>
              <a:rPr sz="1200" spc="-5" dirty="0">
                <a:latin typeface="Carlito"/>
                <a:cs typeface="Carlito"/>
              </a:rPr>
              <a:t>Class.forName("oracle.jdbc.OracleDriver");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Carlito"/>
                <a:cs typeface="Carlito"/>
              </a:rPr>
              <a:t>} </a:t>
            </a:r>
            <a:r>
              <a:rPr sz="1200" spc="-15" dirty="0">
                <a:latin typeface="Carlito"/>
                <a:cs typeface="Carlito"/>
              </a:rPr>
              <a:t>catch </a:t>
            </a:r>
            <a:r>
              <a:rPr sz="1200" spc="-10" dirty="0">
                <a:latin typeface="Carlito"/>
                <a:cs typeface="Carlito"/>
              </a:rPr>
              <a:t>(ClassNotFoundException </a:t>
            </a:r>
            <a:r>
              <a:rPr sz="1200" dirty="0">
                <a:latin typeface="Carlito"/>
                <a:cs typeface="Carlito"/>
              </a:rPr>
              <a:t>e)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{</a:t>
            </a:r>
          </a:p>
          <a:p>
            <a:pPr marL="92646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Carlito"/>
                <a:cs typeface="Carlito"/>
              </a:rPr>
              <a:t>// </a:t>
            </a:r>
            <a:r>
              <a:rPr sz="1200" spc="-15" dirty="0">
                <a:latin typeface="Carlito"/>
                <a:cs typeface="Carlito"/>
              </a:rPr>
              <a:t>TODO </a:t>
            </a:r>
            <a:r>
              <a:rPr sz="1200" spc="-10" dirty="0">
                <a:latin typeface="Carlito"/>
                <a:cs typeface="Carlito"/>
              </a:rPr>
              <a:t>Auto-generated </a:t>
            </a:r>
            <a:r>
              <a:rPr sz="1200" spc="-15" dirty="0">
                <a:latin typeface="Carlito"/>
                <a:cs typeface="Carlito"/>
              </a:rPr>
              <a:t>catch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7794" y="2627503"/>
            <a:ext cx="15278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e.printStackTrace();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901822"/>
            <a:ext cx="85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3130676"/>
            <a:ext cx="3442335" cy="1122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626745" marR="214629" indent="-614680">
              <a:lnSpc>
                <a:spcPct val="120000"/>
              </a:lnSpc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static </a:t>
            </a:r>
            <a:r>
              <a:rPr sz="1500" spc="-5" dirty="0">
                <a:latin typeface="Carlito"/>
                <a:cs typeface="Carlito"/>
              </a:rPr>
              <a:t>Connection getConnection(){  </a:t>
            </a:r>
            <a:r>
              <a:rPr sz="1500" spc="5" dirty="0">
                <a:latin typeface="Carlito"/>
                <a:cs typeface="Carlito"/>
              </a:rPr>
              <a:t>try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4986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latin typeface="Carlito"/>
                <a:cs typeface="Carlito"/>
              </a:rPr>
              <a:t>Connection connection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=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181856"/>
            <a:ext cx="722566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5080" indent="-1486535">
              <a:lnSpc>
                <a:spcPct val="120200"/>
              </a:lnSpc>
              <a:spcBef>
                <a:spcPts val="100"/>
              </a:spcBef>
            </a:pPr>
            <a:r>
              <a:rPr sz="1500" spc="-10" dirty="0">
                <a:latin typeface="Carlito"/>
                <a:cs typeface="Carlito"/>
              </a:rPr>
              <a:t>DriverManager.getConnection("jdbc:oracle:thin:@//localhost:1521/orcl","scott","tiger");  return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connection;</a:t>
            </a:r>
            <a:endParaRPr sz="1500">
              <a:latin typeface="Carlito"/>
              <a:cs typeface="Carlito"/>
            </a:endParaRPr>
          </a:p>
          <a:p>
            <a:pPr marL="969644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latin typeface="Carlito"/>
                <a:cs typeface="Carlito"/>
              </a:rPr>
              <a:t>} </a:t>
            </a:r>
            <a:r>
              <a:rPr sz="1500" spc="-15" dirty="0">
                <a:latin typeface="Carlito"/>
                <a:cs typeface="Carlito"/>
              </a:rPr>
              <a:t>catch </a:t>
            </a:r>
            <a:r>
              <a:rPr sz="1500" spc="-10" dirty="0">
                <a:latin typeface="Carlito"/>
                <a:cs typeface="Carlito"/>
              </a:rPr>
              <a:t>(SQLException </a:t>
            </a:r>
            <a:r>
              <a:rPr sz="1500" dirty="0">
                <a:latin typeface="Carlito"/>
                <a:cs typeface="Carlito"/>
              </a:rPr>
              <a:t>e)</a:t>
            </a:r>
            <a:r>
              <a:rPr sz="1500" spc="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841500" marR="2563495">
              <a:lnSpc>
                <a:spcPct val="120000"/>
              </a:lnSpc>
            </a:pPr>
            <a:r>
              <a:rPr sz="1500" spc="-5" dirty="0">
                <a:latin typeface="Carlito"/>
                <a:cs typeface="Carlito"/>
              </a:rPr>
              <a:t>// </a:t>
            </a:r>
            <a:r>
              <a:rPr sz="1500" spc="-15" dirty="0">
                <a:latin typeface="Carlito"/>
                <a:cs typeface="Carlito"/>
              </a:rPr>
              <a:t>TODO </a:t>
            </a:r>
            <a:r>
              <a:rPr sz="1500" spc="-10" dirty="0">
                <a:latin typeface="Carlito"/>
                <a:cs typeface="Carlito"/>
              </a:rPr>
              <a:t>Auto-generated </a:t>
            </a:r>
            <a:r>
              <a:rPr sz="1500" spc="-15" dirty="0">
                <a:latin typeface="Carlito"/>
                <a:cs typeface="Carlito"/>
              </a:rPr>
              <a:t>catch </a:t>
            </a:r>
            <a:r>
              <a:rPr sz="1500" dirty="0">
                <a:latin typeface="Carlito"/>
                <a:cs typeface="Carlito"/>
              </a:rPr>
              <a:t>block  </a:t>
            </a:r>
            <a:r>
              <a:rPr sz="1500" spc="-10" dirty="0">
                <a:latin typeface="Carlito"/>
                <a:cs typeface="Carlito"/>
              </a:rPr>
              <a:t>e.printStackTrace();</a:t>
            </a:r>
            <a:endParaRPr sz="15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355"/>
              </a:spcBef>
            </a:pPr>
            <a:r>
              <a:rPr sz="1500" spc="-10" dirty="0">
                <a:latin typeface="Carlito"/>
                <a:cs typeface="Carlito"/>
              </a:rPr>
              <a:t>return</a:t>
            </a:r>
            <a:r>
              <a:rPr sz="1500" dirty="0">
                <a:latin typeface="Carlito"/>
                <a:cs typeface="Carlito"/>
              </a:rPr>
              <a:t> null;</a:t>
            </a:r>
            <a:endParaRPr sz="15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0" y="685800"/>
            <a:ext cx="3031490" cy="368935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Java Project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JDBCProject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9515" y="2709672"/>
            <a:ext cx="4634865" cy="832485"/>
          </a:xfrm>
          <a:custGeom>
            <a:avLst/>
            <a:gdLst/>
            <a:ahLst/>
            <a:cxnLst/>
            <a:rect l="l" t="t" r="r" b="b"/>
            <a:pathLst>
              <a:path w="4634865" h="832485">
                <a:moveTo>
                  <a:pt x="0" y="832103"/>
                </a:moveTo>
                <a:lnTo>
                  <a:pt x="4634484" y="832103"/>
                </a:lnTo>
                <a:lnTo>
                  <a:pt x="4634484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89526" y="2739389"/>
            <a:ext cx="40805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After </a:t>
            </a:r>
            <a:r>
              <a:rPr sz="1600" b="1" spc="-5" dirty="0">
                <a:latin typeface="Arial"/>
                <a:cs typeface="Arial"/>
              </a:rPr>
              <a:t>creating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15" dirty="0">
                <a:latin typeface="Arial"/>
                <a:cs typeface="Arial"/>
              </a:rPr>
              <a:t>java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project,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load </a:t>
            </a:r>
            <a:r>
              <a:rPr sz="1600" b="1" spc="-10" dirty="0">
                <a:latin typeface="Arial"/>
                <a:cs typeface="Arial"/>
              </a:rPr>
              <a:t>the JDBC </a:t>
            </a:r>
            <a:r>
              <a:rPr sz="1600" b="1" spc="-4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4 jar file into </a:t>
            </a:r>
            <a:r>
              <a:rPr sz="1600" b="1" spc="-10" dirty="0">
                <a:latin typeface="Arial"/>
                <a:cs typeface="Arial"/>
              </a:rPr>
              <a:t>project’s  </a:t>
            </a:r>
            <a:r>
              <a:rPr sz="1600" b="1" spc="-5" dirty="0">
                <a:latin typeface="Arial"/>
                <a:cs typeface="Arial"/>
              </a:rPr>
              <a:t>class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path.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57" y="8331"/>
            <a:ext cx="87731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Carlito"/>
                <a:cs typeface="Carlito"/>
              </a:rPr>
              <a:t>Checking </a:t>
            </a:r>
            <a:r>
              <a:rPr sz="2800" b="0" dirty="0">
                <a:latin typeface="Carlito"/>
                <a:cs typeface="Carlito"/>
              </a:rPr>
              <a:t>the </a:t>
            </a:r>
            <a:r>
              <a:rPr sz="2800" b="0" spc="-10" dirty="0">
                <a:latin typeface="Carlito"/>
                <a:cs typeface="Carlito"/>
              </a:rPr>
              <a:t>connectivity </a:t>
            </a:r>
            <a:r>
              <a:rPr sz="2800" b="0" spc="-25" dirty="0">
                <a:latin typeface="Carlito"/>
                <a:cs typeface="Carlito"/>
              </a:rPr>
              <a:t>to </a:t>
            </a:r>
            <a:r>
              <a:rPr sz="2800" b="0" spc="-10" dirty="0">
                <a:latin typeface="Carlito"/>
                <a:cs typeface="Carlito"/>
              </a:rPr>
              <a:t>oracle</a:t>
            </a:r>
            <a:r>
              <a:rPr sz="2800" b="0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database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4834"/>
            <a:ext cx="4540250" cy="490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5" dirty="0">
                <a:latin typeface="Carlito"/>
                <a:cs typeface="Carlito"/>
              </a:rPr>
              <a:t>class </a:t>
            </a:r>
            <a:r>
              <a:rPr sz="1800" b="1" spc="-20" dirty="0">
                <a:latin typeface="Carlito"/>
                <a:cs typeface="Carlito"/>
              </a:rPr>
              <a:t>OracleConnectionTester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static </a:t>
            </a:r>
            <a:r>
              <a:rPr sz="1800" b="1" spc="-5" dirty="0">
                <a:latin typeface="Carlito"/>
                <a:cs typeface="Carlito"/>
              </a:rPr>
              <a:t>void main(String[] </a:t>
            </a:r>
            <a:r>
              <a:rPr sz="1800" b="1" spc="-10" dirty="0">
                <a:latin typeface="Carlito"/>
                <a:cs typeface="Carlito"/>
              </a:rPr>
              <a:t>args)</a:t>
            </a:r>
            <a:r>
              <a:rPr sz="1800" b="1" spc="-8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2700" marR="1830705">
              <a:lnSpc>
                <a:spcPct val="120000"/>
              </a:lnSpc>
            </a:pPr>
            <a:r>
              <a:rPr sz="1800" spc="-5" dirty="0">
                <a:latin typeface="Carlito"/>
                <a:cs typeface="Carlito"/>
              </a:rPr>
              <a:t>Connection connection=</a:t>
            </a:r>
            <a:r>
              <a:rPr sz="1800" b="1" spc="-5" dirty="0">
                <a:latin typeface="Carlito"/>
                <a:cs typeface="Carlito"/>
              </a:rPr>
              <a:t>null;  </a:t>
            </a:r>
            <a:r>
              <a:rPr sz="1800" b="1" dirty="0">
                <a:latin typeface="Carlito"/>
                <a:cs typeface="Carlito"/>
              </a:rPr>
              <a:t>try{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</a:pPr>
            <a:r>
              <a:rPr sz="1800" spc="-10" dirty="0">
                <a:latin typeface="Carlito"/>
                <a:cs typeface="Carlito"/>
              </a:rPr>
              <a:t>connection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OracleConnection.</a:t>
            </a:r>
            <a:r>
              <a:rPr sz="1800" i="1" spc="-10" dirty="0">
                <a:latin typeface="Carlito"/>
                <a:cs typeface="Carlito"/>
              </a:rPr>
              <a:t>getConnection();  </a:t>
            </a:r>
            <a:r>
              <a:rPr sz="1800" b="1" spc="-5" dirty="0">
                <a:latin typeface="Carlito"/>
                <a:cs typeface="Carlito"/>
              </a:rPr>
              <a:t>if(connection!=null){  </a:t>
            </a:r>
            <a:r>
              <a:rPr sz="1800" spc="-5" dirty="0">
                <a:latin typeface="Carlito"/>
                <a:cs typeface="Carlito"/>
              </a:rPr>
              <a:t>System.</a:t>
            </a:r>
            <a:r>
              <a:rPr sz="1800" b="1" i="1" spc="-5" dirty="0">
                <a:latin typeface="Carlito"/>
                <a:cs typeface="Carlito"/>
              </a:rPr>
              <a:t>out.println("Connection </a:t>
            </a:r>
            <a:r>
              <a:rPr sz="1800" b="1" i="1" dirty="0">
                <a:latin typeface="Carlito"/>
                <a:cs typeface="Carlito"/>
              </a:rPr>
              <a:t>is</a:t>
            </a:r>
            <a:r>
              <a:rPr sz="1800" b="1" i="1" spc="-35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successful");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r>
              <a:rPr sz="1800" b="1" dirty="0">
                <a:latin typeface="Carlito"/>
                <a:cs typeface="Carlito"/>
              </a:rPr>
              <a:t>else{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System.</a:t>
            </a:r>
            <a:r>
              <a:rPr sz="1800" b="1" i="1" spc="-5" dirty="0">
                <a:latin typeface="Carlito"/>
                <a:cs typeface="Carlito"/>
              </a:rPr>
              <a:t>out.println("Unable </a:t>
            </a:r>
            <a:r>
              <a:rPr sz="1800" b="1" i="1" spc="-15" dirty="0">
                <a:latin typeface="Carlito"/>
                <a:cs typeface="Carlito"/>
              </a:rPr>
              <a:t>to</a:t>
            </a:r>
            <a:r>
              <a:rPr sz="1800" b="1" i="1" spc="-3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connect");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rlito"/>
                <a:cs typeface="Carlito"/>
              </a:rPr>
              <a:t>catch(Exception </a:t>
            </a:r>
            <a:r>
              <a:rPr sz="1800" b="1" spc="-15" dirty="0">
                <a:latin typeface="Carlito"/>
                <a:cs typeface="Carlito"/>
              </a:rPr>
              <a:t>exception){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Carlito"/>
                <a:cs typeface="Carlito"/>
              </a:rPr>
              <a:t>exception.printStackTrace();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1295400"/>
            <a:ext cx="3223260" cy="368935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  <a:tabLst>
                <a:tab pos="1704975" algn="l"/>
              </a:tabLst>
            </a:pPr>
            <a:r>
              <a:rPr sz="1800" b="1" spc="-15" dirty="0">
                <a:latin typeface="Arial"/>
                <a:cs typeface="Arial"/>
              </a:rPr>
              <a:t>Java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Project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	</a:t>
            </a:r>
            <a:r>
              <a:rPr sz="1800" b="1" spc="-5" dirty="0">
                <a:latin typeface="Arial"/>
                <a:cs typeface="Arial"/>
              </a:rPr>
              <a:t>JDBCProject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3200400"/>
            <a:ext cx="3581400" cy="341693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273240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fi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{  try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if(connection!=null){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connection.close();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 </a:t>
            </a:r>
            <a:r>
              <a:rPr sz="1800" b="1" spc="-5" dirty="0">
                <a:latin typeface="Arial"/>
                <a:cs typeface="Arial"/>
              </a:rPr>
              <a:t>catch (SQLException e)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e.printStackTrace();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501" y="0"/>
            <a:ext cx="417766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1400" algn="l"/>
              </a:tabLst>
            </a:pPr>
            <a:r>
              <a:rPr sz="3500" dirty="0">
                <a:latin typeface="Arial"/>
                <a:cs typeface="Arial"/>
              </a:rPr>
              <a:t>ResultSet	Int</a:t>
            </a:r>
            <a:r>
              <a:rPr sz="3500" spc="-15" dirty="0">
                <a:latin typeface="Arial"/>
                <a:cs typeface="Arial"/>
              </a:rPr>
              <a:t>e</a:t>
            </a:r>
            <a:r>
              <a:rPr sz="3500" dirty="0">
                <a:latin typeface="Arial"/>
                <a:cs typeface="Arial"/>
              </a:rPr>
              <a:t>rface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672" y="1056132"/>
            <a:ext cx="7272528" cy="450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405384"/>
            <a:ext cx="2380615" cy="356870"/>
          </a:xfrm>
          <a:custGeom>
            <a:avLst/>
            <a:gdLst/>
            <a:ahLst/>
            <a:cxnLst/>
            <a:rect l="l" t="t" r="r" b="b"/>
            <a:pathLst>
              <a:path w="2380615" h="356870">
                <a:moveTo>
                  <a:pt x="2380488" y="0"/>
                </a:moveTo>
                <a:lnTo>
                  <a:pt x="0" y="0"/>
                </a:lnTo>
                <a:lnTo>
                  <a:pt x="0" y="356615"/>
                </a:lnTo>
                <a:lnTo>
                  <a:pt x="2380488" y="356615"/>
                </a:lnTo>
                <a:lnTo>
                  <a:pt x="238048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2088" y="419480"/>
            <a:ext cx="214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Result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set(Memory)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9501" y="757173"/>
            <a:ext cx="1565910" cy="1492885"/>
            <a:chOff x="2619501" y="757173"/>
            <a:chExt cx="1565910" cy="1492885"/>
          </a:xfrm>
        </p:grpSpPr>
        <p:sp>
          <p:nvSpPr>
            <p:cNvPr id="5" name="object 5"/>
            <p:cNvSpPr/>
            <p:nvPr/>
          </p:nvSpPr>
          <p:spPr>
            <a:xfrm>
              <a:off x="2666999" y="763523"/>
              <a:ext cx="1511935" cy="1480185"/>
            </a:xfrm>
            <a:custGeom>
              <a:avLst/>
              <a:gdLst/>
              <a:ahLst/>
              <a:cxnLst/>
              <a:rect l="l" t="t" r="r" b="b"/>
              <a:pathLst>
                <a:path w="1511935" h="1480185">
                  <a:moveTo>
                    <a:pt x="1511808" y="0"/>
                  </a:moveTo>
                  <a:lnTo>
                    <a:pt x="0" y="0"/>
                  </a:lnTo>
                  <a:lnTo>
                    <a:pt x="0" y="1479803"/>
                  </a:lnTo>
                  <a:lnTo>
                    <a:pt x="1511808" y="1479803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6999" y="763523"/>
              <a:ext cx="1511935" cy="1480185"/>
            </a:xfrm>
            <a:custGeom>
              <a:avLst/>
              <a:gdLst/>
              <a:ahLst/>
              <a:cxnLst/>
              <a:rect l="l" t="t" r="r" b="b"/>
              <a:pathLst>
                <a:path w="1511935" h="1480185">
                  <a:moveTo>
                    <a:pt x="0" y="1479803"/>
                  </a:moveTo>
                  <a:lnTo>
                    <a:pt x="1511808" y="1479803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14798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5851" y="1043939"/>
              <a:ext cx="1536700" cy="838200"/>
            </a:xfrm>
            <a:custGeom>
              <a:avLst/>
              <a:gdLst/>
              <a:ahLst/>
              <a:cxnLst/>
              <a:rect l="l" t="t" r="r" b="b"/>
              <a:pathLst>
                <a:path w="1536700" h="838200">
                  <a:moveTo>
                    <a:pt x="12192" y="0"/>
                  </a:moveTo>
                  <a:lnTo>
                    <a:pt x="1536192" y="0"/>
                  </a:lnTo>
                </a:path>
                <a:path w="1536700" h="838200">
                  <a:moveTo>
                    <a:pt x="0" y="838200"/>
                  </a:moveTo>
                  <a:lnTo>
                    <a:pt x="1534668" y="8382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6000" y="381000"/>
            <a:ext cx="2286000" cy="22288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1750"/>
              </a:lnSpc>
            </a:pPr>
            <a:r>
              <a:rPr sz="1800" b="1" spc="-30" dirty="0">
                <a:latin typeface="Arial"/>
                <a:cs typeface="Arial"/>
              </a:rPr>
              <a:t>Table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Hard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Drive)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603504"/>
            <a:ext cx="3657600" cy="2156460"/>
          </a:xfrm>
          <a:custGeom>
            <a:avLst/>
            <a:gdLst/>
            <a:ahLst/>
            <a:cxnLst/>
            <a:rect l="l" t="t" r="r" b="b"/>
            <a:pathLst>
              <a:path w="3657600" h="2156460">
                <a:moveTo>
                  <a:pt x="3657600" y="0"/>
                </a:moveTo>
                <a:lnTo>
                  <a:pt x="0" y="0"/>
                </a:lnTo>
                <a:lnTo>
                  <a:pt x="0" y="2156460"/>
                </a:lnTo>
                <a:lnTo>
                  <a:pt x="3657600" y="2156460"/>
                </a:lnTo>
                <a:lnTo>
                  <a:pt x="3657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6664" y="616711"/>
            <a:ext cx="305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01993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Smith	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York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4026" y="890424"/>
            <a:ext cx="913130" cy="7397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Sydney</a:t>
            </a:r>
            <a:endParaRPr sz="18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Mumbai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6664" y="890424"/>
            <a:ext cx="1675130" cy="14528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AutoNum type="arabicPlain" startAt="2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Clark</a:t>
            </a:r>
            <a:endParaRPr sz="1800">
              <a:latin typeface="Arial"/>
              <a:cs typeface="Arial"/>
            </a:endParaRPr>
          </a:p>
          <a:p>
            <a:pPr marL="393065" indent="-381000">
              <a:lnSpc>
                <a:spcPct val="100000"/>
              </a:lnSpc>
              <a:spcBef>
                <a:spcPts val="650"/>
              </a:spcBef>
              <a:buAutoNum type="arabicPlain" startAt="2"/>
              <a:tabLst>
                <a:tab pos="393065" algn="l"/>
                <a:tab pos="393700" algn="l"/>
              </a:tabLst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Ravi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Kumar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66700" algn="l"/>
                <a:tab pos="77343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.	.	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66700" algn="l"/>
                <a:tab pos="77343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.	.	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2650490"/>
            <a:chOff x="0" y="0"/>
            <a:chExt cx="9144000" cy="2650490"/>
          </a:xfrm>
        </p:grpSpPr>
        <p:sp>
          <p:nvSpPr>
            <p:cNvPr id="14" name="object 14"/>
            <p:cNvSpPr/>
            <p:nvPr/>
          </p:nvSpPr>
          <p:spPr>
            <a:xfrm>
              <a:off x="1905000" y="514857"/>
              <a:ext cx="3462020" cy="2135505"/>
            </a:xfrm>
            <a:custGeom>
              <a:avLst/>
              <a:gdLst/>
              <a:ahLst/>
              <a:cxnLst/>
              <a:rect l="l" t="t" r="r" b="b"/>
              <a:pathLst>
                <a:path w="3462020" h="2135505">
                  <a:moveTo>
                    <a:pt x="681228" y="1123188"/>
                  </a:moveTo>
                  <a:lnTo>
                    <a:pt x="76200" y="1123188"/>
                  </a:lnTo>
                  <a:lnTo>
                    <a:pt x="76200" y="1091438"/>
                  </a:lnTo>
                  <a:lnTo>
                    <a:pt x="0" y="1129538"/>
                  </a:lnTo>
                  <a:lnTo>
                    <a:pt x="76200" y="1167638"/>
                  </a:lnTo>
                  <a:lnTo>
                    <a:pt x="76200" y="1135888"/>
                  </a:lnTo>
                  <a:lnTo>
                    <a:pt x="681228" y="1135888"/>
                  </a:lnTo>
                  <a:lnTo>
                    <a:pt x="681228" y="1123188"/>
                  </a:lnTo>
                  <a:close/>
                </a:path>
                <a:path w="3462020" h="2135505">
                  <a:moveTo>
                    <a:pt x="3460369" y="12700"/>
                  </a:moveTo>
                  <a:lnTo>
                    <a:pt x="3458591" y="0"/>
                  </a:lnTo>
                  <a:lnTo>
                    <a:pt x="2513025" y="131343"/>
                  </a:lnTo>
                  <a:lnTo>
                    <a:pt x="2508631" y="99822"/>
                  </a:lnTo>
                  <a:lnTo>
                    <a:pt x="2438400" y="148082"/>
                  </a:lnTo>
                  <a:lnTo>
                    <a:pt x="2519172" y="175387"/>
                  </a:lnTo>
                  <a:lnTo>
                    <a:pt x="2515019" y="145669"/>
                  </a:lnTo>
                  <a:lnTo>
                    <a:pt x="2514777" y="143929"/>
                  </a:lnTo>
                  <a:lnTo>
                    <a:pt x="3460369" y="12700"/>
                  </a:lnTo>
                  <a:close/>
                </a:path>
                <a:path w="3462020" h="2135505">
                  <a:moveTo>
                    <a:pt x="3461512" y="2123313"/>
                  </a:moveTo>
                  <a:lnTo>
                    <a:pt x="2512428" y="1791830"/>
                  </a:lnTo>
                  <a:lnTo>
                    <a:pt x="2513876" y="1787652"/>
                  </a:lnTo>
                  <a:lnTo>
                    <a:pt x="2522855" y="1761871"/>
                  </a:lnTo>
                  <a:lnTo>
                    <a:pt x="2438400" y="1772666"/>
                  </a:lnTo>
                  <a:lnTo>
                    <a:pt x="2497836" y="1833753"/>
                  </a:lnTo>
                  <a:lnTo>
                    <a:pt x="2508262" y="1803768"/>
                  </a:lnTo>
                  <a:lnTo>
                    <a:pt x="3457448" y="2135251"/>
                  </a:lnTo>
                  <a:lnTo>
                    <a:pt x="3461512" y="2123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7000" y="1501139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761" y="750569"/>
              <a:ext cx="273050" cy="142240"/>
            </a:xfrm>
            <a:custGeom>
              <a:avLst/>
              <a:gdLst/>
              <a:ahLst/>
              <a:cxnLst/>
              <a:rect l="l" t="t" r="r" b="b"/>
              <a:pathLst>
                <a:path w="273050" h="142240">
                  <a:moveTo>
                    <a:pt x="201930" y="0"/>
                  </a:moveTo>
                  <a:lnTo>
                    <a:pt x="201930" y="35432"/>
                  </a:lnTo>
                  <a:lnTo>
                    <a:pt x="0" y="35432"/>
                  </a:lnTo>
                  <a:lnTo>
                    <a:pt x="0" y="106299"/>
                  </a:lnTo>
                  <a:lnTo>
                    <a:pt x="201930" y="106299"/>
                  </a:lnTo>
                  <a:lnTo>
                    <a:pt x="201930" y="141731"/>
                  </a:lnTo>
                  <a:lnTo>
                    <a:pt x="272795" y="7086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6761" y="750569"/>
              <a:ext cx="273050" cy="142240"/>
            </a:xfrm>
            <a:custGeom>
              <a:avLst/>
              <a:gdLst/>
              <a:ahLst/>
              <a:cxnLst/>
              <a:rect l="l" t="t" r="r" b="b"/>
              <a:pathLst>
                <a:path w="273050" h="142240">
                  <a:moveTo>
                    <a:pt x="0" y="35432"/>
                  </a:moveTo>
                  <a:lnTo>
                    <a:pt x="201930" y="35432"/>
                  </a:lnTo>
                  <a:lnTo>
                    <a:pt x="201930" y="0"/>
                  </a:lnTo>
                  <a:lnTo>
                    <a:pt x="272795" y="70865"/>
                  </a:lnTo>
                  <a:lnTo>
                    <a:pt x="201930" y="141731"/>
                  </a:lnTo>
                  <a:lnTo>
                    <a:pt x="201930" y="106299"/>
                  </a:lnTo>
                  <a:lnTo>
                    <a:pt x="0" y="106299"/>
                  </a:lnTo>
                  <a:lnTo>
                    <a:pt x="0" y="354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" y="1059180"/>
              <a:ext cx="1498600" cy="1499870"/>
            </a:xfrm>
            <a:custGeom>
              <a:avLst/>
              <a:gdLst/>
              <a:ahLst/>
              <a:cxnLst/>
              <a:rect l="l" t="t" r="r" b="b"/>
              <a:pathLst>
                <a:path w="1498600" h="1499870">
                  <a:moveTo>
                    <a:pt x="1498091" y="0"/>
                  </a:moveTo>
                  <a:lnTo>
                    <a:pt x="0" y="0"/>
                  </a:lnTo>
                  <a:lnTo>
                    <a:pt x="0" y="1499615"/>
                  </a:lnTo>
                  <a:lnTo>
                    <a:pt x="1498091" y="1499615"/>
                  </a:lnTo>
                  <a:lnTo>
                    <a:pt x="149809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600" y="1059180"/>
              <a:ext cx="1498600" cy="1499870"/>
            </a:xfrm>
            <a:custGeom>
              <a:avLst/>
              <a:gdLst/>
              <a:ahLst/>
              <a:cxnLst/>
              <a:rect l="l" t="t" r="r" b="b"/>
              <a:pathLst>
                <a:path w="1498600" h="1499870">
                  <a:moveTo>
                    <a:pt x="0" y="1499615"/>
                  </a:moveTo>
                  <a:lnTo>
                    <a:pt x="1498091" y="1499615"/>
                  </a:lnTo>
                  <a:lnTo>
                    <a:pt x="1498091" y="0"/>
                  </a:lnTo>
                  <a:lnTo>
                    <a:pt x="0" y="0"/>
                  </a:lnTo>
                  <a:lnTo>
                    <a:pt x="0" y="14996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424" y="601980"/>
            <a:ext cx="117983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800" b="1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82061" y="0"/>
            <a:ext cx="35820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</a:tabLst>
            </a:pPr>
            <a:r>
              <a:rPr sz="3000" dirty="0">
                <a:latin typeface="Arial"/>
                <a:cs typeface="Arial"/>
              </a:rPr>
              <a:t>ResultSet	</a:t>
            </a:r>
            <a:r>
              <a:rPr sz="3000" spc="-5" dirty="0">
                <a:latin typeface="Arial"/>
                <a:cs typeface="Arial"/>
              </a:rPr>
              <a:t>Interface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944" y="1887664"/>
            <a:ext cx="7569834" cy="3079115"/>
            <a:chOff x="63944" y="1887664"/>
            <a:chExt cx="7569834" cy="3079115"/>
          </a:xfrm>
        </p:grpSpPr>
        <p:sp>
          <p:nvSpPr>
            <p:cNvPr id="24" name="object 24"/>
            <p:cNvSpPr/>
            <p:nvPr/>
          </p:nvSpPr>
          <p:spPr>
            <a:xfrm>
              <a:off x="76961" y="1900681"/>
              <a:ext cx="7543800" cy="3053080"/>
            </a:xfrm>
            <a:custGeom>
              <a:avLst/>
              <a:gdLst/>
              <a:ahLst/>
              <a:cxnLst/>
              <a:rect l="l" t="t" r="r" b="b"/>
              <a:pathLst>
                <a:path w="7543800" h="3053079">
                  <a:moveTo>
                    <a:pt x="714857" y="0"/>
                  </a:moveTo>
                  <a:lnTo>
                    <a:pt x="1257300" y="538479"/>
                  </a:lnTo>
                  <a:lnTo>
                    <a:pt x="0" y="538479"/>
                  </a:lnTo>
                  <a:lnTo>
                    <a:pt x="0" y="3053079"/>
                  </a:lnTo>
                  <a:lnTo>
                    <a:pt x="7543800" y="3053079"/>
                  </a:lnTo>
                  <a:lnTo>
                    <a:pt x="7543800" y="538479"/>
                  </a:lnTo>
                  <a:lnTo>
                    <a:pt x="3143250" y="538479"/>
                  </a:lnTo>
                  <a:lnTo>
                    <a:pt x="71485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61" y="1900681"/>
              <a:ext cx="7543800" cy="3053080"/>
            </a:xfrm>
            <a:custGeom>
              <a:avLst/>
              <a:gdLst/>
              <a:ahLst/>
              <a:cxnLst/>
              <a:rect l="l" t="t" r="r" b="b"/>
              <a:pathLst>
                <a:path w="7543800" h="3053079">
                  <a:moveTo>
                    <a:pt x="0" y="538479"/>
                  </a:moveTo>
                  <a:lnTo>
                    <a:pt x="1257300" y="538479"/>
                  </a:lnTo>
                  <a:lnTo>
                    <a:pt x="714857" y="0"/>
                  </a:lnTo>
                  <a:lnTo>
                    <a:pt x="3143250" y="538479"/>
                  </a:lnTo>
                  <a:lnTo>
                    <a:pt x="7543800" y="538479"/>
                  </a:lnTo>
                  <a:lnTo>
                    <a:pt x="7543800" y="957579"/>
                  </a:lnTo>
                  <a:lnTo>
                    <a:pt x="7543800" y="1586229"/>
                  </a:lnTo>
                  <a:lnTo>
                    <a:pt x="7543800" y="3053079"/>
                  </a:lnTo>
                  <a:lnTo>
                    <a:pt x="3143250" y="3053079"/>
                  </a:lnTo>
                  <a:lnTo>
                    <a:pt x="1257300" y="3053079"/>
                  </a:lnTo>
                  <a:lnTo>
                    <a:pt x="0" y="3053079"/>
                  </a:lnTo>
                  <a:lnTo>
                    <a:pt x="0" y="1586229"/>
                  </a:lnTo>
                  <a:lnTo>
                    <a:pt x="0" y="957579"/>
                  </a:lnTo>
                  <a:lnTo>
                    <a:pt x="0" y="5384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54939" y="2571115"/>
            <a:ext cx="6950709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/>
              <a:t>ResultSet resultSet= statement.executeQuery("select </a:t>
            </a:r>
            <a:r>
              <a:rPr sz="1600" dirty="0"/>
              <a:t>* </a:t>
            </a:r>
            <a:r>
              <a:rPr sz="1600" spc="-10" dirty="0"/>
              <a:t>from</a:t>
            </a:r>
            <a:r>
              <a:rPr sz="1600" spc="110" dirty="0"/>
              <a:t> </a:t>
            </a:r>
            <a:r>
              <a:rPr sz="1600" spc="-5" dirty="0"/>
              <a:t>tutorial.city");</a:t>
            </a:r>
          </a:p>
          <a:p>
            <a:pPr marL="12700">
              <a:lnSpc>
                <a:spcPct val="100000"/>
              </a:lnSpc>
              <a:tabLst>
                <a:tab pos="2469515" algn="l"/>
                <a:tab pos="3182620" algn="l"/>
              </a:tabLst>
            </a:pPr>
            <a:r>
              <a:rPr sz="1600" spc="-10" dirty="0"/>
              <a:t>System.</a:t>
            </a:r>
            <a:r>
              <a:rPr sz="1600" i="1" spc="-10" dirty="0">
                <a:latin typeface="Carlito"/>
                <a:cs typeface="Carlito"/>
              </a:rPr>
              <a:t>out.println("Sno	</a:t>
            </a:r>
            <a:r>
              <a:rPr sz="1600" i="1" dirty="0">
                <a:latin typeface="Carlito"/>
                <a:cs typeface="Carlito"/>
              </a:rPr>
              <a:t>Name	</a:t>
            </a:r>
            <a:r>
              <a:rPr sz="1600" i="1" spc="-5" dirty="0">
                <a:latin typeface="Carlito"/>
                <a:cs typeface="Carlito"/>
              </a:rPr>
              <a:t>City");</a:t>
            </a: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while(</a:t>
            </a:r>
            <a:r>
              <a:rPr sz="1600" spc="-5" dirty="0"/>
              <a:t>resultSet</a:t>
            </a:r>
            <a:r>
              <a:rPr sz="1600" b="1" spc="-5" dirty="0">
                <a:latin typeface="Carlito"/>
                <a:cs typeface="Carlito"/>
              </a:rPr>
              <a:t>.next())</a:t>
            </a:r>
            <a:r>
              <a:rPr sz="1600" spc="-5" dirty="0"/>
              <a:t>{</a:t>
            </a:r>
          </a:p>
          <a:p>
            <a:pPr marL="469900" marR="55244">
              <a:lnSpc>
                <a:spcPct val="100000"/>
              </a:lnSpc>
            </a:pPr>
            <a:r>
              <a:rPr sz="1600" spc="-10" dirty="0"/>
              <a:t>System.</a:t>
            </a:r>
            <a:r>
              <a:rPr sz="1600" i="1" spc="-10" dirty="0">
                <a:latin typeface="Carlito"/>
                <a:cs typeface="Carlito"/>
              </a:rPr>
              <a:t>out.print(</a:t>
            </a:r>
            <a:r>
              <a:rPr sz="1600" spc="-10" dirty="0"/>
              <a:t>resultSet </a:t>
            </a:r>
            <a:r>
              <a:rPr sz="1600" spc="-5" dirty="0"/>
              <a:t>.</a:t>
            </a:r>
            <a:r>
              <a:rPr sz="1600" i="1" spc="-5" dirty="0">
                <a:latin typeface="Carlito"/>
                <a:cs typeface="Carlito"/>
              </a:rPr>
              <a:t>getInt(1)+ </a:t>
            </a:r>
            <a:r>
              <a:rPr sz="1600" i="1" dirty="0">
                <a:latin typeface="Carlito"/>
                <a:cs typeface="Carlito"/>
              </a:rPr>
              <a:t>" </a:t>
            </a:r>
            <a:r>
              <a:rPr sz="1600" i="1" spc="-5" dirty="0">
                <a:latin typeface="Carlito"/>
                <a:cs typeface="Carlito"/>
              </a:rPr>
              <a:t>"); </a:t>
            </a:r>
            <a:r>
              <a:rPr sz="1600" i="1" dirty="0">
                <a:latin typeface="Carlito"/>
                <a:cs typeface="Carlito"/>
              </a:rPr>
              <a:t>// </a:t>
            </a:r>
            <a:r>
              <a:rPr sz="1600" spc="-10" dirty="0"/>
              <a:t>resultSet</a:t>
            </a:r>
            <a:r>
              <a:rPr sz="1600" i="1" spc="-10" dirty="0">
                <a:latin typeface="Carlito"/>
                <a:cs typeface="Carlito"/>
              </a:rPr>
              <a:t>.getInt(“Sno”);  </a:t>
            </a:r>
            <a:r>
              <a:rPr sz="1600" spc="-10" dirty="0"/>
              <a:t>System.</a:t>
            </a:r>
            <a:r>
              <a:rPr sz="1600" i="1" spc="-10" dirty="0">
                <a:latin typeface="Carlito"/>
                <a:cs typeface="Carlito"/>
              </a:rPr>
              <a:t>out.print(</a:t>
            </a:r>
            <a:r>
              <a:rPr sz="1600" spc="-10" dirty="0"/>
              <a:t>resultSet </a:t>
            </a:r>
            <a:r>
              <a:rPr sz="1600" spc="-5" dirty="0"/>
              <a:t>.</a:t>
            </a:r>
            <a:r>
              <a:rPr sz="1600" i="1" spc="-5" dirty="0">
                <a:latin typeface="Carlito"/>
                <a:cs typeface="Carlito"/>
              </a:rPr>
              <a:t>getString(2)+ </a:t>
            </a:r>
            <a:r>
              <a:rPr sz="1600" i="1" dirty="0">
                <a:latin typeface="Carlito"/>
                <a:cs typeface="Carlito"/>
              </a:rPr>
              <a:t>" </a:t>
            </a:r>
            <a:r>
              <a:rPr sz="1600" i="1" spc="-5" dirty="0">
                <a:latin typeface="Carlito"/>
                <a:cs typeface="Carlito"/>
              </a:rPr>
              <a:t>");  </a:t>
            </a:r>
            <a:r>
              <a:rPr sz="1600" spc="-10" dirty="0"/>
              <a:t>System.</a:t>
            </a:r>
            <a:r>
              <a:rPr sz="1600" i="1" spc="-10" dirty="0">
                <a:latin typeface="Carlito"/>
                <a:cs typeface="Carlito"/>
              </a:rPr>
              <a:t>out.print(</a:t>
            </a:r>
            <a:r>
              <a:rPr sz="1600" spc="-10" dirty="0"/>
              <a:t>resultSet</a:t>
            </a:r>
            <a:r>
              <a:rPr sz="1600" dirty="0"/>
              <a:t> </a:t>
            </a:r>
            <a:r>
              <a:rPr sz="1600" spc="-5" dirty="0"/>
              <a:t>.</a:t>
            </a:r>
            <a:r>
              <a:rPr sz="1600" i="1" spc="-5" dirty="0">
                <a:latin typeface="Carlito"/>
                <a:cs typeface="Carlito"/>
              </a:rPr>
              <a:t>getString(3));</a:t>
            </a:r>
          </a:p>
          <a:p>
            <a:pPr marL="469900">
              <a:lnSpc>
                <a:spcPct val="100000"/>
              </a:lnSpc>
            </a:pPr>
            <a:r>
              <a:rPr sz="1600" spc="-10" dirty="0"/>
              <a:t>System.</a:t>
            </a:r>
            <a:r>
              <a:rPr sz="1600" i="1" spc="-10" dirty="0">
                <a:latin typeface="Carlito"/>
                <a:cs typeface="Carlito"/>
              </a:rPr>
              <a:t>out.println("</a:t>
            </a:r>
            <a:r>
              <a:rPr sz="1600" i="1" spc="-5" dirty="0">
                <a:latin typeface="Carlito"/>
                <a:cs typeface="Carlito"/>
              </a:rPr>
              <a:t> ");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4939" y="449199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" y="4584191"/>
            <a:ext cx="8305800" cy="2273935"/>
          </a:xfrm>
          <a:custGeom>
            <a:avLst/>
            <a:gdLst/>
            <a:ahLst/>
            <a:cxnLst/>
            <a:rect l="l" t="t" r="r" b="b"/>
            <a:pathLst>
              <a:path w="8305800" h="2273934">
                <a:moveTo>
                  <a:pt x="8305799" y="0"/>
                </a:moveTo>
                <a:lnTo>
                  <a:pt x="0" y="0"/>
                </a:lnTo>
                <a:lnTo>
                  <a:pt x="0" y="2273806"/>
                </a:lnTo>
                <a:lnTo>
                  <a:pt x="8305799" y="2273806"/>
                </a:lnTo>
                <a:lnTo>
                  <a:pt x="8305799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7244" y="4620259"/>
            <a:ext cx="806894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ResultSet object maintains a cursor pointing </a:t>
            </a:r>
            <a:r>
              <a:rPr sz="1800" dirty="0">
                <a:latin typeface="Arial"/>
                <a:cs typeface="Arial"/>
              </a:rPr>
              <a:t>to its </a:t>
            </a:r>
            <a:r>
              <a:rPr sz="1800" spc="-5" dirty="0">
                <a:latin typeface="Arial"/>
                <a:cs typeface="Arial"/>
              </a:rPr>
              <a:t>current row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data.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50"/>
              </a:lnSpc>
              <a:spcBef>
                <a:spcPts val="2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Arial"/>
                <a:cs typeface="Arial"/>
              </a:rPr>
              <a:t>Initially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cursor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positioned </a:t>
            </a:r>
            <a:r>
              <a:rPr sz="1800" spc="-5" dirty="0">
                <a:latin typeface="Arial"/>
                <a:cs typeface="Arial"/>
              </a:rPr>
              <a:t>before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first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row.</a:t>
            </a:r>
            <a:endParaRPr sz="1800">
              <a:latin typeface="Arial"/>
              <a:cs typeface="Arial"/>
            </a:endParaRPr>
          </a:p>
          <a:p>
            <a:pPr marL="12700" marR="198755">
              <a:lnSpc>
                <a:spcPts val="2160"/>
              </a:lnSpc>
              <a:spcBef>
                <a:spcPts val="6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next() method moves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cursor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40" dirty="0">
                <a:latin typeface="Arial"/>
                <a:cs typeface="Arial"/>
              </a:rPr>
              <a:t>row, </a:t>
            </a:r>
            <a:r>
              <a:rPr sz="1800" spc="-5" dirty="0">
                <a:latin typeface="Arial"/>
                <a:cs typeface="Arial"/>
              </a:rPr>
              <a:t>and because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returns  </a:t>
            </a:r>
            <a:r>
              <a:rPr sz="1800" dirty="0">
                <a:latin typeface="Arial"/>
                <a:cs typeface="Arial"/>
              </a:rPr>
              <a:t>false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there are no more </a:t>
            </a:r>
            <a:r>
              <a:rPr sz="1800" spc="-15" dirty="0">
                <a:latin typeface="Arial"/>
                <a:cs typeface="Arial"/>
              </a:rPr>
              <a:t>rows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ResultSet object,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 used in a 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loop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iterate through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1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ResultSet interface provides </a:t>
            </a:r>
            <a:r>
              <a:rPr sz="1800" i="1" spc="-5" dirty="0">
                <a:latin typeface="Arial"/>
                <a:cs typeface="Arial"/>
              </a:rPr>
              <a:t>getter </a:t>
            </a:r>
            <a:r>
              <a:rPr sz="1800" spc="-5" dirty="0">
                <a:latin typeface="Arial"/>
                <a:cs typeface="Arial"/>
              </a:rPr>
              <a:t>methods (getBoolean, getLong, and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on) </a:t>
            </a:r>
            <a:r>
              <a:rPr sz="1800" spc="-5" dirty="0">
                <a:latin typeface="Arial"/>
                <a:cs typeface="Arial"/>
              </a:rPr>
              <a:t>for retrieving column values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spc="-40" dirty="0">
                <a:latin typeface="Arial"/>
                <a:cs typeface="Arial"/>
              </a:rPr>
              <a:t>row. </a:t>
            </a:r>
            <a:r>
              <a:rPr sz="1800" spc="-30" dirty="0">
                <a:latin typeface="Arial"/>
                <a:cs typeface="Arial"/>
              </a:rPr>
              <a:t>Values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retrieved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using either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index number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column 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column.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1483"/>
            <a:ext cx="7315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Adding JDBC </a:t>
            </a:r>
            <a:r>
              <a:rPr sz="2000" spc="-15" dirty="0"/>
              <a:t>Type-4 </a:t>
            </a:r>
            <a:r>
              <a:rPr sz="2000" spc="-10" dirty="0"/>
              <a:t>driver </a:t>
            </a:r>
            <a:r>
              <a:rPr sz="2000" spc="-20" dirty="0"/>
              <a:t>to </a:t>
            </a:r>
            <a:r>
              <a:rPr sz="2000" spc="-10" dirty="0"/>
              <a:t>your project </a:t>
            </a:r>
            <a:r>
              <a:rPr sz="2000" spc="-5" dirty="0"/>
              <a:t>in </a:t>
            </a:r>
            <a:r>
              <a:rPr sz="2000" spc="-15" dirty="0"/>
              <a:t>Eclipse</a:t>
            </a:r>
            <a:r>
              <a:rPr sz="2000" spc="114" dirty="0"/>
              <a:t> </a:t>
            </a:r>
            <a:r>
              <a:rPr sz="2000" spc="-5" dirty="0"/>
              <a:t>IDE</a:t>
            </a:r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0" y="854963"/>
            <a:ext cx="9144000" cy="5431790"/>
          </a:xfrm>
          <a:custGeom>
            <a:avLst/>
            <a:gdLst/>
            <a:ahLst/>
            <a:cxnLst/>
            <a:rect l="l" t="t" r="r" b="b"/>
            <a:pathLst>
              <a:path w="9144000" h="5431790">
                <a:moveTo>
                  <a:pt x="9144000" y="0"/>
                </a:moveTo>
                <a:lnTo>
                  <a:pt x="0" y="0"/>
                </a:lnTo>
                <a:lnTo>
                  <a:pt x="0" y="5431536"/>
                </a:lnTo>
                <a:lnTo>
                  <a:pt x="9144000" y="5431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870966"/>
            <a:ext cx="8896350" cy="5064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10" dirty="0">
                <a:latin typeface="Carlito"/>
                <a:cs typeface="Carlito"/>
              </a:rPr>
              <a:t>Right-Click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project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</a:t>
            </a:r>
            <a:endParaRPr sz="2000" dirty="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18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5" dirty="0">
                <a:latin typeface="Carlito"/>
                <a:cs typeface="Carlito"/>
              </a:rPr>
              <a:t>Click 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Properties</a:t>
            </a:r>
            <a:endParaRPr sz="2000" dirty="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18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Properties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i="1" spc="-10" dirty="0">
                <a:latin typeface="Carlito"/>
                <a:cs typeface="Carlito"/>
              </a:rPr>
              <a:t>Project </a:t>
            </a:r>
            <a:r>
              <a:rPr sz="2000" b="1" i="1" spc="-5" dirty="0">
                <a:latin typeface="Carlito"/>
                <a:cs typeface="Carlito"/>
              </a:rPr>
              <a:t>Name </a:t>
            </a:r>
            <a:r>
              <a:rPr sz="2000" b="1" i="1" spc="-25" dirty="0">
                <a:latin typeface="Carlito"/>
                <a:cs typeface="Carlito"/>
              </a:rPr>
              <a:t>window, </a:t>
            </a:r>
            <a:r>
              <a:rPr sz="2000" spc="-10" dirty="0">
                <a:latin typeface="Carlito"/>
                <a:cs typeface="Carlito"/>
              </a:rPr>
              <a:t>Select </a:t>
            </a:r>
            <a:r>
              <a:rPr sz="2000" b="1" spc="-25" dirty="0">
                <a:latin typeface="Carlito"/>
                <a:cs typeface="Carlito"/>
              </a:rPr>
              <a:t>Java </a:t>
            </a:r>
            <a:r>
              <a:rPr sz="2000" b="1" spc="-5" dirty="0">
                <a:latin typeface="Carlito"/>
                <a:cs typeface="Carlito"/>
              </a:rPr>
              <a:t>Build</a:t>
            </a:r>
            <a:r>
              <a:rPr sz="2000" b="1" spc="26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Path</a:t>
            </a:r>
            <a:endParaRPr sz="2000" dirty="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18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10" dirty="0">
                <a:latin typeface="Carlito"/>
                <a:cs typeface="Carlito"/>
              </a:rPr>
              <a:t>Click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-10" dirty="0">
                <a:latin typeface="Carlito"/>
                <a:cs typeface="Carlito"/>
              </a:rPr>
              <a:t>Libraries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60" dirty="0">
                <a:latin typeface="Carlito"/>
                <a:cs typeface="Carlito"/>
              </a:rPr>
              <a:t>Tab</a:t>
            </a:r>
            <a:endParaRPr sz="2000" dirty="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1805"/>
              </a:spcBef>
              <a:buSzPct val="95454"/>
              <a:buFont typeface="Arial"/>
              <a:buChar char="•"/>
              <a:tabLst>
                <a:tab pos="111760" algn="l"/>
                <a:tab pos="2666365" algn="l"/>
              </a:tabLst>
            </a:pPr>
            <a:r>
              <a:rPr sz="2000" spc="-10" dirty="0">
                <a:latin typeface="Carlito"/>
                <a:cs typeface="Carlito"/>
              </a:rPr>
              <a:t>Click </a:t>
            </a:r>
            <a:r>
              <a:rPr sz="2000" spc="-5" dirty="0">
                <a:latin typeface="Carlito"/>
                <a:cs typeface="Carlito"/>
              </a:rPr>
              <a:t>on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Add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External	</a:t>
            </a:r>
            <a:r>
              <a:rPr sz="2000" b="1" spc="-15" dirty="0">
                <a:latin typeface="Carlito"/>
                <a:cs typeface="Carlito"/>
              </a:rPr>
              <a:t>JARs…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button</a:t>
            </a:r>
            <a:endParaRPr sz="2000" dirty="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1800"/>
              </a:spcBef>
              <a:buSzPct val="95454"/>
              <a:buFont typeface="Arial"/>
              <a:buChar char="•"/>
              <a:tabLst>
                <a:tab pos="111760" algn="l"/>
                <a:tab pos="965200" algn="l"/>
                <a:tab pos="2827655" algn="l"/>
              </a:tabLst>
            </a:pPr>
            <a:r>
              <a:rPr sz="2000" spc="-10" dirty="0">
                <a:latin typeface="Carlito"/>
                <a:cs typeface="Carlito"/>
              </a:rPr>
              <a:t>Opens	</a:t>
            </a:r>
            <a:r>
              <a:rPr sz="2000" b="1" spc="-5" dirty="0">
                <a:latin typeface="Carlito"/>
                <a:cs typeface="Carlito"/>
              </a:rPr>
              <a:t>File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dialog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box,	</a:t>
            </a:r>
            <a:r>
              <a:rPr sz="2000" spc="-5" dirty="0">
                <a:latin typeface="Carlito"/>
                <a:cs typeface="Carlito"/>
              </a:rPr>
              <a:t>open the </a:t>
            </a:r>
            <a:r>
              <a:rPr sz="2000" spc="-10" dirty="0">
                <a:latin typeface="Carlito"/>
                <a:cs typeface="Carlito"/>
              </a:rPr>
              <a:t>folder that </a:t>
            </a:r>
            <a:r>
              <a:rPr sz="2000" spc="-15" dirty="0">
                <a:latin typeface="Carlito"/>
                <a:cs typeface="Carlito"/>
              </a:rPr>
              <a:t>contains </a:t>
            </a:r>
            <a:r>
              <a:rPr sz="2000" b="1" spc="-10" dirty="0">
                <a:latin typeface="Carlito"/>
                <a:cs typeface="Carlito"/>
              </a:rPr>
              <a:t>JDBC driver </a:t>
            </a:r>
            <a:r>
              <a:rPr sz="2000" b="1" spc="-5" dirty="0">
                <a:latin typeface="Carlito"/>
                <a:cs typeface="Carlito"/>
              </a:rPr>
              <a:t>jar</a:t>
            </a:r>
            <a:r>
              <a:rPr sz="2000" b="1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file,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select </a:t>
            </a:r>
            <a:r>
              <a:rPr sz="2000" b="1" spc="-10" dirty="0">
                <a:latin typeface="Carlito"/>
                <a:cs typeface="Carlito"/>
              </a:rPr>
              <a:t>the file </a:t>
            </a:r>
            <a:r>
              <a:rPr sz="2000" spc="-5" dirty="0">
                <a:latin typeface="Carlito"/>
                <a:cs typeface="Carlito"/>
              </a:rPr>
              <a:t>and click on </a:t>
            </a:r>
            <a:r>
              <a:rPr sz="2000" b="1" spc="-10" dirty="0">
                <a:latin typeface="Carlito"/>
                <a:cs typeface="Carlito"/>
              </a:rPr>
              <a:t>Open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button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630"/>
              </a:lnSpc>
              <a:spcBef>
                <a:spcPts val="191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spc="-6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observe </a:t>
            </a:r>
            <a:r>
              <a:rPr sz="2000" b="1" spc="-5" dirty="0">
                <a:latin typeface="Arial"/>
                <a:cs typeface="Arial"/>
              </a:rPr>
              <a:t>JDBC driver jar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5" dirty="0">
                <a:latin typeface="Carlito"/>
                <a:cs typeface="Carlito"/>
              </a:rPr>
              <a:t>placed in the </a:t>
            </a:r>
            <a:r>
              <a:rPr sz="2000" b="1" spc="-10" dirty="0">
                <a:latin typeface="Carlito"/>
                <a:cs typeface="Carlito"/>
              </a:rPr>
              <a:t>Libraries </a:t>
            </a:r>
            <a:r>
              <a:rPr sz="2000" spc="-10" dirty="0">
                <a:latin typeface="Carlito"/>
                <a:cs typeface="Carlito"/>
              </a:rPr>
              <a:t>tab, </a:t>
            </a:r>
            <a:r>
              <a:rPr sz="2000" spc="-5" dirty="0">
                <a:latin typeface="Carlito"/>
                <a:cs typeface="Carlito"/>
              </a:rPr>
              <a:t>click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b="1" spc="-10" dirty="0">
                <a:latin typeface="Carlito"/>
                <a:cs typeface="Carlito"/>
              </a:rPr>
              <a:t>OK  </a:t>
            </a:r>
            <a:r>
              <a:rPr sz="2000" b="1" spc="-15" dirty="0">
                <a:latin typeface="Carlito"/>
                <a:cs typeface="Carlito"/>
              </a:rPr>
              <a:t>button</a:t>
            </a:r>
            <a:endParaRPr sz="2000" dirty="0">
              <a:latin typeface="Carlito"/>
              <a:cs typeface="Carlito"/>
            </a:endParaRPr>
          </a:p>
          <a:p>
            <a:pPr marL="175260" indent="-163195">
              <a:lnSpc>
                <a:spcPct val="100000"/>
              </a:lnSpc>
              <a:spcBef>
                <a:spcPts val="1710"/>
              </a:spcBef>
              <a:buSzPct val="95454"/>
              <a:buFont typeface="Arial"/>
              <a:buChar char="•"/>
              <a:tabLst>
                <a:tab pos="175895" algn="l"/>
              </a:tabLst>
            </a:pPr>
            <a:r>
              <a:rPr sz="2000" spc="-5" dirty="0">
                <a:latin typeface="Carlito"/>
                <a:cs typeface="Carlito"/>
              </a:rPr>
              <a:t>In the </a:t>
            </a:r>
            <a:r>
              <a:rPr sz="2000" spc="-20" dirty="0">
                <a:latin typeface="Carlito"/>
                <a:cs typeface="Carlito"/>
              </a:rPr>
              <a:t>Package </a:t>
            </a:r>
            <a:r>
              <a:rPr sz="2000" spc="-30" dirty="0">
                <a:latin typeface="Carlito"/>
                <a:cs typeface="Carlito"/>
              </a:rPr>
              <a:t>Explorer, </a:t>
            </a:r>
            <a:r>
              <a:rPr sz="2000" spc="-10" dirty="0">
                <a:latin typeface="Carlito"/>
                <a:cs typeface="Carlito"/>
              </a:rPr>
              <a:t>Under your Project </a:t>
            </a:r>
            <a:r>
              <a:rPr sz="2000" spc="-5" dirty="0">
                <a:latin typeface="Carlito"/>
                <a:cs typeface="Carlito"/>
              </a:rPr>
              <a:t>Name,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will find JDBC jar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file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b="1" spc="-20" dirty="0">
                <a:latin typeface="Carlito"/>
                <a:cs typeface="Carlito"/>
              </a:rPr>
              <a:t>Referenced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Libraries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40270" cy="533400"/>
          </a:xfrm>
          <a:custGeom>
            <a:avLst/>
            <a:gdLst/>
            <a:ahLst/>
            <a:cxnLst/>
            <a:rect l="l" t="t" r="r" b="b"/>
            <a:pathLst>
              <a:path w="7240270" h="533400">
                <a:moveTo>
                  <a:pt x="0" y="533400"/>
                </a:moveTo>
                <a:lnTo>
                  <a:pt x="7239761" y="533400"/>
                </a:lnTo>
                <a:lnTo>
                  <a:pt x="723976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179" y="0"/>
            <a:ext cx="65754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/>
              <a:t>Type-4 </a:t>
            </a:r>
            <a:r>
              <a:rPr sz="2400" spc="-5" dirty="0"/>
              <a:t>driver Example </a:t>
            </a:r>
            <a:r>
              <a:rPr sz="2400" dirty="0"/>
              <a:t>: </a:t>
            </a:r>
            <a:r>
              <a:rPr sz="2400" spc="-5" dirty="0"/>
              <a:t>Querying</a:t>
            </a:r>
            <a:r>
              <a:rPr sz="2400" spc="-70" dirty="0"/>
              <a:t> </a:t>
            </a:r>
            <a:r>
              <a:rPr sz="2400" spc="-5" dirty="0"/>
              <a:t>table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54939" y="950467"/>
            <a:ext cx="3008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public class EmployeeDetails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194308"/>
            <a:ext cx="8343900" cy="543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975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public static </a:t>
            </a:r>
            <a:r>
              <a:rPr sz="1600" b="1" spc="-15" dirty="0">
                <a:latin typeface="Arial"/>
                <a:cs typeface="Arial"/>
              </a:rPr>
              <a:t>void </a:t>
            </a:r>
            <a:r>
              <a:rPr sz="1600" b="1" spc="-5" dirty="0">
                <a:latin typeface="Arial"/>
                <a:cs typeface="Arial"/>
              </a:rPr>
              <a:t>main(String [] args) </a:t>
            </a:r>
            <a:r>
              <a:rPr sz="1600" b="1" dirty="0">
                <a:latin typeface="Arial"/>
                <a:cs typeface="Arial"/>
              </a:rPr>
              <a:t>throws </a:t>
            </a:r>
            <a:r>
              <a:rPr sz="1600" b="1" spc="-5" dirty="0">
                <a:latin typeface="Arial"/>
                <a:cs typeface="Arial"/>
              </a:rPr>
              <a:t>Exception{  </a:t>
            </a:r>
            <a:r>
              <a:rPr sz="1600" spc="-5" dirty="0">
                <a:latin typeface="Arial"/>
                <a:cs typeface="Arial"/>
              </a:rPr>
              <a:t>Connection connection=</a:t>
            </a:r>
            <a:r>
              <a:rPr sz="1600" b="1" spc="-5" dirty="0">
                <a:latin typeface="Arial"/>
                <a:cs typeface="Arial"/>
              </a:rPr>
              <a:t>null;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resultSet=null;  </a:t>
            </a:r>
            <a:r>
              <a:rPr sz="1600" b="1" spc="-15" dirty="0">
                <a:latin typeface="Arial"/>
                <a:cs typeface="Arial"/>
              </a:rPr>
              <a:t>try{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connection =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MyOracleConnection.getConnection();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408679" algn="l"/>
                <a:tab pos="3906520" algn="l"/>
              </a:tabLst>
            </a:pPr>
            <a:r>
              <a:rPr sz="1700" b="1" dirty="0">
                <a:solidFill>
                  <a:srgbClr val="00AF50"/>
                </a:solidFill>
                <a:latin typeface="Arial"/>
                <a:cs typeface="Arial"/>
              </a:rPr>
              <a:t>Statement statement = connection.createStatement(); </a:t>
            </a:r>
            <a:r>
              <a:rPr sz="1700" b="1" spc="-5" dirty="0">
                <a:solidFill>
                  <a:srgbClr val="00AF50"/>
                </a:solidFill>
                <a:latin typeface="Arial"/>
                <a:cs typeface="Arial"/>
              </a:rPr>
              <a:t>//Create </a:t>
            </a:r>
            <a:r>
              <a:rPr sz="1700" b="1" dirty="0">
                <a:solidFill>
                  <a:srgbClr val="00AF50"/>
                </a:solidFill>
                <a:latin typeface="Arial"/>
                <a:cs typeface="Arial"/>
              </a:rPr>
              <a:t>a SQL statement  </a:t>
            </a:r>
            <a:r>
              <a:rPr sz="1700" b="1" dirty="0">
                <a:solidFill>
                  <a:srgbClr val="6F2F9F"/>
                </a:solidFill>
                <a:latin typeface="Arial"/>
                <a:cs typeface="Arial"/>
              </a:rPr>
              <a:t>resultSet = statement.executeQuery("select * from </a:t>
            </a:r>
            <a:r>
              <a:rPr sz="1700" b="1" spc="-5" dirty="0">
                <a:solidFill>
                  <a:srgbClr val="6F2F9F"/>
                </a:solidFill>
                <a:latin typeface="Arial"/>
                <a:cs typeface="Arial"/>
              </a:rPr>
              <a:t>employee"); </a:t>
            </a:r>
            <a:r>
              <a:rPr sz="1500" b="1" dirty="0">
                <a:solidFill>
                  <a:srgbClr val="6F2F9F"/>
                </a:solidFill>
                <a:latin typeface="Arial"/>
                <a:cs typeface="Arial"/>
              </a:rPr>
              <a:t>// </a:t>
            </a:r>
            <a:r>
              <a:rPr sz="1500" b="1" spc="-5" dirty="0">
                <a:solidFill>
                  <a:srgbClr val="6F2F9F"/>
                </a:solidFill>
                <a:latin typeface="Arial"/>
                <a:cs typeface="Arial"/>
              </a:rPr>
              <a:t>Execute </a:t>
            </a:r>
            <a:r>
              <a:rPr sz="1500" b="1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500" b="1" spc="-5" dirty="0">
                <a:solidFill>
                  <a:srgbClr val="6F2F9F"/>
                </a:solidFill>
                <a:latin typeface="Arial"/>
                <a:cs typeface="Arial"/>
              </a:rPr>
              <a:t>query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out.println("Empno </a:t>
            </a:r>
            <a:r>
              <a:rPr sz="1600" i="1" spc="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Ename	Job	Hiredate Salary Commission </a:t>
            </a:r>
            <a:r>
              <a:rPr sz="1600" i="1" spc="-10" dirty="0">
                <a:latin typeface="Arial"/>
                <a:cs typeface="Arial"/>
              </a:rPr>
              <a:t>Deptno");  </a:t>
            </a:r>
            <a:r>
              <a:rPr sz="1600" b="1" dirty="0">
                <a:latin typeface="Arial"/>
                <a:cs typeface="Arial"/>
              </a:rPr>
              <a:t>while(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resultSet</a:t>
            </a:r>
            <a:r>
              <a:rPr sz="16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.next())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69900" marR="372300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.getInt(1)+ 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.getString(2)+ 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.getString(3)+"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.getDate(4)+"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.getDouble(5)+"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.getDouble(6)+"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out.println(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resultSet </a:t>
            </a:r>
            <a:r>
              <a:rPr sz="1600" i="1" spc="-5" dirty="0">
                <a:latin typeface="Arial"/>
                <a:cs typeface="Arial"/>
              </a:rPr>
              <a:t>.getInt(7)+" ");  </a:t>
            </a:r>
            <a:r>
              <a:rPr sz="1600" spc="-5" dirty="0">
                <a:latin typeface="Arial"/>
                <a:cs typeface="Arial"/>
              </a:rPr>
              <a:t>System.</a:t>
            </a:r>
            <a:r>
              <a:rPr sz="1600" i="1" spc="-5" dirty="0">
                <a:latin typeface="Arial"/>
                <a:cs typeface="Arial"/>
              </a:rPr>
              <a:t>out.println("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");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 marR="243395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catch(SQLException exception){ </a:t>
            </a:r>
            <a:r>
              <a:rPr sz="1600" b="1" spc="-10" dirty="0">
                <a:latin typeface="Arial"/>
                <a:cs typeface="Arial"/>
              </a:rPr>
              <a:t>exeption.printStackTrace();}  finally{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if(connection </a:t>
            </a:r>
            <a:r>
              <a:rPr sz="1600" b="1" spc="-25" dirty="0">
                <a:latin typeface="Arial"/>
                <a:cs typeface="Arial"/>
              </a:rPr>
              <a:t>!=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null){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connection.close(); </a:t>
            </a:r>
            <a:r>
              <a:rPr sz="1600" b="1" spc="-5" dirty="0">
                <a:latin typeface="Arial"/>
                <a:cs typeface="Arial"/>
              </a:rPr>
              <a:t>resultSet.close()</a:t>
            </a:r>
            <a:r>
              <a:rPr sz="1600" spc="-5" dirty="0">
                <a:latin typeface="Arial"/>
                <a:cs typeface="Arial"/>
              </a:rPr>
              <a:t>;}}}}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0"/>
            <a:ext cx="1931035" cy="559435"/>
            <a:chOff x="7226807" y="0"/>
            <a:chExt cx="1931035" cy="559435"/>
          </a:xfrm>
        </p:grpSpPr>
        <p:sp>
          <p:nvSpPr>
            <p:cNvPr id="7" name="object 7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905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05000" y="533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533400"/>
                  </a:moveTo>
                  <a:lnTo>
                    <a:pt x="1905000" y="533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8306" y="101600"/>
            <a:ext cx="1327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Activity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200" y="762000"/>
            <a:ext cx="4495800" cy="368935"/>
          </a:xfrm>
          <a:custGeom>
            <a:avLst/>
            <a:gdLst/>
            <a:ahLst/>
            <a:cxnLst/>
            <a:rect l="l" t="t" r="r" b="b"/>
            <a:pathLst>
              <a:path w="4495800" h="368934">
                <a:moveTo>
                  <a:pt x="4495800" y="0"/>
                </a:moveTo>
                <a:lnTo>
                  <a:pt x="0" y="0"/>
                </a:lnTo>
                <a:lnTo>
                  <a:pt x="0" y="368808"/>
                </a:lnTo>
                <a:lnTo>
                  <a:pt x="4495800" y="368808"/>
                </a:lnTo>
                <a:lnTo>
                  <a:pt x="44958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7828" y="789178"/>
            <a:ext cx="290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Project: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JDBCProject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14438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statement.executeUpdate</a:t>
            </a:r>
            <a:r>
              <a:rPr sz="3500" spc="3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method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637682"/>
            <a:ext cx="20332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solidFill>
                  <a:srgbClr val="001F5F"/>
                </a:solidFill>
                <a:latin typeface="Arial"/>
                <a:cs typeface="Arial"/>
              </a:rPr>
              <a:t>//in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the catch</a:t>
            </a:r>
            <a:r>
              <a:rPr sz="17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block,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0"/>
            <a:ext cx="1931035" cy="559435"/>
            <a:chOff x="7226807" y="0"/>
            <a:chExt cx="1931035" cy="559435"/>
          </a:xfrm>
        </p:grpSpPr>
        <p:sp>
          <p:nvSpPr>
            <p:cNvPr id="6" name="object 6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905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05000" y="533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533400"/>
                  </a:moveTo>
                  <a:lnTo>
                    <a:pt x="1905000" y="533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28306" y="101600"/>
            <a:ext cx="1327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Activity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200" y="762000"/>
            <a:ext cx="4495800" cy="368935"/>
          </a:xfrm>
          <a:custGeom>
            <a:avLst/>
            <a:gdLst/>
            <a:ahLst/>
            <a:cxnLst/>
            <a:rect l="l" t="t" r="r" b="b"/>
            <a:pathLst>
              <a:path w="4495800" h="368934">
                <a:moveTo>
                  <a:pt x="4495800" y="0"/>
                </a:moveTo>
                <a:lnTo>
                  <a:pt x="0" y="0"/>
                </a:lnTo>
                <a:lnTo>
                  <a:pt x="0" y="368808"/>
                </a:lnTo>
                <a:lnTo>
                  <a:pt x="4495800" y="368808"/>
                </a:lnTo>
                <a:lnTo>
                  <a:pt x="44958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524000"/>
            <a:ext cx="3776979" cy="431800"/>
          </a:xfrm>
          <a:custGeom>
            <a:avLst/>
            <a:gdLst/>
            <a:ahLst/>
            <a:cxnLst/>
            <a:rect l="l" t="t" r="r" b="b"/>
            <a:pathLst>
              <a:path w="3776979" h="431800">
                <a:moveTo>
                  <a:pt x="3776472" y="0"/>
                </a:moveTo>
                <a:lnTo>
                  <a:pt x="0" y="0"/>
                </a:lnTo>
                <a:lnTo>
                  <a:pt x="0" y="431291"/>
                </a:lnTo>
                <a:lnTo>
                  <a:pt x="3776472" y="431291"/>
                </a:lnTo>
                <a:lnTo>
                  <a:pt x="3776472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789178"/>
            <a:ext cx="8933180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153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Project: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JDBCProject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1576070" algn="l"/>
              </a:tabLst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200" b="1" spc="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name</a:t>
            </a:r>
            <a:r>
              <a:rPr sz="2200" b="1" spc="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:	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UpdateEmployee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700" b="1" spc="-5" dirty="0">
                <a:solidFill>
                  <a:srgbClr val="001F5F"/>
                </a:solidFill>
                <a:latin typeface="Carlito"/>
                <a:cs typeface="Carlito"/>
              </a:rPr>
              <a:t>………..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int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count=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statement.executeUpdate("delete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from employee where</a:t>
            </a:r>
            <a:r>
              <a:rPr sz="1700" b="1" spc="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empno=1014");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deleted: </a:t>
            </a: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“+</a:t>
            </a:r>
            <a:r>
              <a:rPr sz="1700" b="1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count);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Carlito"/>
              <a:cs typeface="Carlito"/>
            </a:endParaRPr>
          </a:p>
          <a:p>
            <a:pPr marL="12700">
              <a:lnSpc>
                <a:spcPts val="2035"/>
              </a:lnSpc>
              <a:spcBef>
                <a:spcPts val="5"/>
              </a:spcBef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count=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statement.executeUpdate("insert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into</a:t>
            </a:r>
            <a:r>
              <a:rPr sz="1700" b="1" spc="3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employee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ts val="2035"/>
              </a:lnSpc>
            </a:pP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values(1015,‘James',‘PROGRAMMER’,’05-SEP-2010’,4500.0,null,10)");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700" b="1" spc="5" dirty="0">
                <a:solidFill>
                  <a:srgbClr val="006FC0"/>
                </a:solidFill>
                <a:latin typeface="Arial"/>
                <a:cs typeface="Arial"/>
              </a:rPr>
              <a:t>rows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inserted: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“+</a:t>
            </a:r>
            <a:r>
              <a:rPr sz="17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count);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count= statement.executeUpdate(“update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employee set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comm=100.00 </a:t>
            </a:r>
            <a:r>
              <a:rPr sz="1700" b="1" spc="10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comm 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 null”);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700" b="1" spc="5" dirty="0">
                <a:solidFill>
                  <a:srgbClr val="006FC0"/>
                </a:solidFill>
                <a:latin typeface="Arial"/>
                <a:cs typeface="Arial"/>
              </a:rPr>
              <a:t>rows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updated: “+</a:t>
            </a:r>
            <a:r>
              <a:rPr sz="1700" b="1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count);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………..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5715000"/>
            <a:ext cx="6477000" cy="368935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Note: Oracle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date </a:t>
            </a: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format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is :</a:t>
            </a: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 DD-MON-YYYY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24600"/>
            <a:chOff x="0" y="0"/>
            <a:chExt cx="9144000" cy="6324600"/>
          </a:xfrm>
        </p:grpSpPr>
        <p:sp>
          <p:nvSpPr>
            <p:cNvPr id="3" name="object 3"/>
            <p:cNvSpPr/>
            <p:nvPr/>
          </p:nvSpPr>
          <p:spPr>
            <a:xfrm>
              <a:off x="457200" y="609600"/>
              <a:ext cx="7949183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2957" y="0"/>
            <a:ext cx="449707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Commit and</a:t>
            </a:r>
            <a:r>
              <a:rPr sz="3200" spc="-60" dirty="0"/>
              <a:t> </a:t>
            </a:r>
            <a:r>
              <a:rPr sz="3200" spc="-15" dirty="0"/>
              <a:t>Rollback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954" y="0"/>
            <a:ext cx="378332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JDBC</a:t>
            </a:r>
            <a:r>
              <a:rPr sz="3200" spc="-90" dirty="0"/>
              <a:t> </a:t>
            </a:r>
            <a:r>
              <a:rPr sz="3200" spc="-2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626109"/>
            <a:ext cx="8816340" cy="307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JDBC </a:t>
            </a:r>
            <a:r>
              <a:rPr sz="2000" b="1" spc="-10" dirty="0">
                <a:latin typeface="Carlito"/>
                <a:cs typeface="Carlito"/>
              </a:rPr>
              <a:t>Architecture </a:t>
            </a:r>
            <a:r>
              <a:rPr sz="2000" b="1" spc="-5" dirty="0">
                <a:latin typeface="Carlito"/>
                <a:cs typeface="Carlito"/>
              </a:rPr>
              <a:t>consists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two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layers: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JDBC </a:t>
            </a:r>
            <a:r>
              <a:rPr sz="2000" b="1" dirty="0">
                <a:latin typeface="Carlito"/>
                <a:cs typeface="Carlito"/>
              </a:rPr>
              <a:t>API: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application-to-JDBC </a:t>
            </a:r>
            <a:r>
              <a:rPr sz="2000" i="1" dirty="0">
                <a:latin typeface="Carlito"/>
                <a:cs typeface="Carlito"/>
              </a:rPr>
              <a:t>Manager</a:t>
            </a:r>
            <a:r>
              <a:rPr sz="2000" i="1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connection.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JDBC </a:t>
            </a:r>
            <a:r>
              <a:rPr sz="2000" b="1" spc="-10" dirty="0">
                <a:latin typeface="Carlito"/>
                <a:cs typeface="Carlito"/>
              </a:rPr>
              <a:t>Driver </a:t>
            </a:r>
            <a:r>
              <a:rPr sz="2000" b="1" dirty="0">
                <a:latin typeface="Carlito"/>
                <a:cs typeface="Carlito"/>
              </a:rPr>
              <a:t>API: </a:t>
            </a:r>
            <a:r>
              <a:rPr sz="2000" spc="-5" dirty="0">
                <a:latin typeface="Carlito"/>
                <a:cs typeface="Carlito"/>
              </a:rPr>
              <a:t>This supports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i="1" dirty="0">
                <a:latin typeface="Carlito"/>
                <a:cs typeface="Carlito"/>
              </a:rPr>
              <a:t>JDBC </a:t>
            </a:r>
            <a:r>
              <a:rPr sz="2000" i="1" spc="-5" dirty="0">
                <a:latin typeface="Carlito"/>
                <a:cs typeface="Carlito"/>
              </a:rPr>
              <a:t>Manager-to-Driver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1771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JDBC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manager </a:t>
            </a:r>
            <a:r>
              <a:rPr sz="2000" spc="-5" dirty="0">
                <a:latin typeface="Carlito"/>
                <a:cs typeface="Carlito"/>
              </a:rPr>
              <a:t>ensures 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correct driver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access each </a:t>
            </a:r>
            <a:r>
              <a:rPr sz="2000" spc="-15" dirty="0">
                <a:latin typeface="Carlito"/>
                <a:cs typeface="Carlito"/>
              </a:rPr>
              <a:t>data  </a:t>
            </a:r>
            <a:r>
              <a:rPr sz="2000" spc="-5" dirty="0">
                <a:latin typeface="Carlito"/>
                <a:cs typeface="Carlito"/>
              </a:rPr>
              <a:t>source. The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manager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capable </a:t>
            </a:r>
            <a:r>
              <a:rPr sz="2000" spc="-5" dirty="0">
                <a:latin typeface="Carlito"/>
                <a:cs typeface="Carlito"/>
              </a:rPr>
              <a:t>of supporting </a:t>
            </a:r>
            <a:r>
              <a:rPr sz="2000" dirty="0">
                <a:latin typeface="Carlito"/>
                <a:cs typeface="Carlito"/>
              </a:rPr>
              <a:t>multiple </a:t>
            </a:r>
            <a:r>
              <a:rPr sz="2000" spc="-10" dirty="0">
                <a:latin typeface="Carlito"/>
                <a:cs typeface="Carlito"/>
              </a:rPr>
              <a:t>concurrent </a:t>
            </a:r>
            <a:r>
              <a:rPr sz="2000" spc="-15" dirty="0">
                <a:latin typeface="Carlito"/>
                <a:cs typeface="Carlito"/>
              </a:rPr>
              <a:t>drivers  </a:t>
            </a:r>
            <a:r>
              <a:rPr sz="2000" spc="-5" dirty="0">
                <a:latin typeface="Carlito"/>
                <a:cs typeface="Carlito"/>
              </a:rPr>
              <a:t>connected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multiple </a:t>
            </a:r>
            <a:r>
              <a:rPr sz="2000" spc="-10" dirty="0">
                <a:latin typeface="Carlito"/>
                <a:cs typeface="Carlito"/>
              </a:rPr>
              <a:t>heterogeneous</a:t>
            </a:r>
            <a:r>
              <a:rPr sz="2000" spc="-5" dirty="0">
                <a:latin typeface="Carlito"/>
                <a:cs typeface="Carlito"/>
              </a:rPr>
              <a:t> databases.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rlito"/>
              <a:cs typeface="Carlito"/>
            </a:endParaRPr>
          </a:p>
          <a:p>
            <a:pPr marL="12700" marR="508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The JDBC </a:t>
            </a:r>
            <a:r>
              <a:rPr sz="2000" spc="-5" dirty="0">
                <a:latin typeface="Arial"/>
                <a:cs typeface="Arial"/>
              </a:rPr>
              <a:t>API </a:t>
            </a:r>
            <a:r>
              <a:rPr sz="2000" dirty="0">
                <a:latin typeface="Arial"/>
                <a:cs typeface="Arial"/>
              </a:rPr>
              <a:t>uses a </a:t>
            </a:r>
            <a:r>
              <a:rPr sz="2000" spc="-5" dirty="0">
                <a:latin typeface="Arial"/>
                <a:cs typeface="Arial"/>
              </a:rPr>
              <a:t>driver </a:t>
            </a:r>
            <a:r>
              <a:rPr sz="2000" dirty="0">
                <a:latin typeface="Arial"/>
                <a:cs typeface="Arial"/>
              </a:rPr>
              <a:t>manager and database-specific drivers to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  transparent connectivity to heterogeneous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4216908"/>
            <a:ext cx="4343400" cy="2032000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 marR="629285">
              <a:lnSpc>
                <a:spcPct val="100000"/>
              </a:lnSpc>
              <a:spcBef>
                <a:spcPts val="250"/>
              </a:spcBef>
            </a:pPr>
            <a:r>
              <a:rPr sz="1800" b="1" spc="-15" dirty="0">
                <a:latin typeface="Carlito"/>
                <a:cs typeface="Carlito"/>
              </a:rPr>
              <a:t>Java </a:t>
            </a:r>
            <a:r>
              <a:rPr sz="1800" b="1" spc="-5" dirty="0">
                <a:latin typeface="Carlito"/>
                <a:cs typeface="Carlito"/>
              </a:rPr>
              <a:t>Database </a:t>
            </a:r>
            <a:r>
              <a:rPr sz="1800" b="1" spc="-10" dirty="0">
                <a:latin typeface="Carlito"/>
                <a:cs typeface="Carlito"/>
              </a:rPr>
              <a:t>Connectivity </a:t>
            </a:r>
            <a:r>
              <a:rPr sz="1800" b="1" dirty="0">
                <a:latin typeface="Carlito"/>
                <a:cs typeface="Carlito"/>
              </a:rPr>
              <a:t>(JDBC) API  </a:t>
            </a:r>
            <a:r>
              <a:rPr sz="1800" b="1" spc="-5" dirty="0">
                <a:latin typeface="Carlito"/>
                <a:cs typeface="Carlito"/>
              </a:rPr>
              <a:t>library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Versions:</a:t>
            </a:r>
            <a:endParaRPr sz="1800">
              <a:latin typeface="Carlito"/>
              <a:cs typeface="Carlito"/>
            </a:endParaRPr>
          </a:p>
          <a:p>
            <a:pPr marL="17272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335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JDBC 1.0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  <a:p>
            <a:pPr marL="17272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335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JDBC 1.2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  <a:p>
            <a:pPr marL="17272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335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JDBC 2.0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  <a:p>
            <a:pPr marL="17272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335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JDBC 3.0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  <a:p>
            <a:pPr marL="17272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3355" algn="l"/>
              </a:tabLst>
            </a:pPr>
            <a:r>
              <a:rPr sz="1800" b="1" spc="-15" dirty="0">
                <a:latin typeface="Carlito"/>
                <a:cs typeface="Carlito"/>
              </a:rPr>
              <a:t>Latest </a:t>
            </a:r>
            <a:r>
              <a:rPr sz="1800" b="1" dirty="0">
                <a:latin typeface="Carlito"/>
                <a:cs typeface="Carlito"/>
              </a:rPr>
              <a:t>as on </a:t>
            </a:r>
            <a:r>
              <a:rPr sz="1800" b="1" spc="-10" dirty="0">
                <a:latin typeface="Carlito"/>
                <a:cs typeface="Carlito"/>
              </a:rPr>
              <a:t>current date: </a:t>
            </a: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dirty="0">
                <a:latin typeface="Carlito"/>
                <a:cs typeface="Carlito"/>
              </a:rPr>
              <a:t>JDBC 4.0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3756659"/>
            <a:ext cx="3505200" cy="287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40270" cy="609600"/>
          </a:xfrm>
          <a:custGeom>
            <a:avLst/>
            <a:gdLst/>
            <a:ahLst/>
            <a:cxnLst/>
            <a:rect l="l" t="t" r="r" b="b"/>
            <a:pathLst>
              <a:path w="7240270" h="609600">
                <a:moveTo>
                  <a:pt x="0" y="609600"/>
                </a:moveTo>
                <a:lnTo>
                  <a:pt x="7239761" y="609600"/>
                </a:lnTo>
                <a:lnTo>
                  <a:pt x="7239761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14438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statement.executeUpdate</a:t>
            </a:r>
            <a:r>
              <a:rPr sz="3500" spc="3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method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0"/>
            <a:ext cx="1931035" cy="635635"/>
            <a:chOff x="7226807" y="0"/>
            <a:chExt cx="1931035" cy="635635"/>
          </a:xfrm>
        </p:grpSpPr>
        <p:sp>
          <p:nvSpPr>
            <p:cNvPr id="5" name="object 5"/>
            <p:cNvSpPr/>
            <p:nvPr/>
          </p:nvSpPr>
          <p:spPr>
            <a:xfrm>
              <a:off x="7239761" y="762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1905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905000" y="609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762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609600"/>
                  </a:moveTo>
                  <a:lnTo>
                    <a:pt x="1905000" y="609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28306" y="139395"/>
            <a:ext cx="1327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Activity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762000"/>
            <a:ext cx="4495800" cy="368935"/>
          </a:xfrm>
          <a:custGeom>
            <a:avLst/>
            <a:gdLst/>
            <a:ahLst/>
            <a:cxnLst/>
            <a:rect l="l" t="t" r="r" b="b"/>
            <a:pathLst>
              <a:path w="4495800" h="368934">
                <a:moveTo>
                  <a:pt x="4495800" y="0"/>
                </a:moveTo>
                <a:lnTo>
                  <a:pt x="0" y="0"/>
                </a:lnTo>
                <a:lnTo>
                  <a:pt x="0" y="368808"/>
                </a:lnTo>
                <a:lnTo>
                  <a:pt x="4495800" y="368808"/>
                </a:lnTo>
                <a:lnTo>
                  <a:pt x="44958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90600"/>
            <a:ext cx="3776979" cy="431800"/>
          </a:xfrm>
          <a:custGeom>
            <a:avLst/>
            <a:gdLst/>
            <a:ahLst/>
            <a:cxnLst/>
            <a:rect l="l" t="t" r="r" b="b"/>
            <a:pathLst>
              <a:path w="3776979" h="431800">
                <a:moveTo>
                  <a:pt x="3776472" y="0"/>
                </a:moveTo>
                <a:lnTo>
                  <a:pt x="0" y="0"/>
                </a:lnTo>
                <a:lnTo>
                  <a:pt x="0" y="431291"/>
                </a:lnTo>
                <a:lnTo>
                  <a:pt x="3776472" y="431291"/>
                </a:lnTo>
                <a:lnTo>
                  <a:pt x="3776472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789178"/>
            <a:ext cx="8518525" cy="579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1535">
              <a:lnSpc>
                <a:spcPts val="1935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Project: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JDBCProject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tabLst>
                <a:tab pos="1576070" algn="l"/>
              </a:tabLst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200"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name</a:t>
            </a:r>
            <a:r>
              <a:rPr sz="2200" b="1" spc="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:	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UpdateEmployee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700" b="1" dirty="0">
                <a:solidFill>
                  <a:srgbClr val="C00000"/>
                </a:solidFill>
                <a:latin typeface="Carlito"/>
                <a:cs typeface="Carlito"/>
              </a:rPr>
              <a:t>try{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1F5F"/>
                </a:solidFill>
                <a:latin typeface="Carlito"/>
                <a:cs typeface="Carlito"/>
              </a:rPr>
              <a:t>………..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connection.setAutoCommit(false);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count=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statement.executeUpdate(“update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employee set salary</a:t>
            </a:r>
            <a:r>
              <a:rPr sz="1600" b="1" spc="2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=salary+0.10*salary”);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700" b="1" spc="5" dirty="0">
                <a:solidFill>
                  <a:srgbClr val="006FC0"/>
                </a:solidFill>
                <a:latin typeface="Arial"/>
                <a:cs typeface="Arial"/>
              </a:rPr>
              <a:t>rows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updated: “+</a:t>
            </a:r>
            <a:r>
              <a:rPr sz="17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count);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Arial"/>
              <a:cs typeface="Arial"/>
            </a:endParaRPr>
          </a:p>
          <a:p>
            <a:pPr marL="12700" marR="868680">
              <a:lnSpc>
                <a:spcPct val="100000"/>
              </a:lnSpc>
            </a:pP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int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count=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statement.executeUpdate("delete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from employee where </a:t>
            </a: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empno=1014"); 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deleted: </a:t>
            </a:r>
            <a:r>
              <a:rPr sz="1700" b="1" spc="-5" dirty="0">
                <a:solidFill>
                  <a:srgbClr val="006FC0"/>
                </a:solidFill>
                <a:latin typeface="Carlito"/>
                <a:cs typeface="Carlito"/>
              </a:rPr>
              <a:t>“+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count);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Carlito"/>
              <a:cs typeface="Carlito"/>
            </a:endParaRPr>
          </a:p>
          <a:p>
            <a:pPr marL="12700">
              <a:lnSpc>
                <a:spcPts val="2035"/>
              </a:lnSpc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count= </a:t>
            </a:r>
            <a:r>
              <a:rPr sz="1700" b="1" spc="-15" dirty="0">
                <a:solidFill>
                  <a:srgbClr val="006FC0"/>
                </a:solidFill>
                <a:latin typeface="Carlito"/>
                <a:cs typeface="Carlito"/>
              </a:rPr>
              <a:t>statement.executeUpdate("insert </a:t>
            </a: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into employee</a:t>
            </a:r>
            <a:r>
              <a:rPr sz="1700" b="1" spc="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700" b="1" spc="-20" dirty="0">
                <a:solidFill>
                  <a:srgbClr val="006FC0"/>
                </a:solidFill>
                <a:latin typeface="Carlito"/>
                <a:cs typeface="Carlito"/>
              </a:rPr>
              <a:t>values(1020,‘Jim',‘CLERK’,’15-SEP-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ts val="2035"/>
              </a:lnSpc>
            </a:pPr>
            <a:r>
              <a:rPr sz="1700" b="1" spc="-10" dirty="0">
                <a:solidFill>
                  <a:srgbClr val="006FC0"/>
                </a:solidFill>
                <a:latin typeface="Carlito"/>
                <a:cs typeface="Carlito"/>
              </a:rPr>
              <a:t>2012’,1500.0,null,10)");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System.out.println(“No.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700" b="1" spc="5" dirty="0">
                <a:solidFill>
                  <a:srgbClr val="006FC0"/>
                </a:solidFill>
                <a:latin typeface="Arial"/>
                <a:cs typeface="Arial"/>
              </a:rPr>
              <a:t>rows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inserted: “+</a:t>
            </a:r>
            <a:r>
              <a:rPr sz="17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FC0"/>
                </a:solidFill>
                <a:latin typeface="Arial"/>
                <a:cs typeface="Arial"/>
              </a:rPr>
              <a:t>count);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connection.commit();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6FC0"/>
                </a:solidFill>
                <a:latin typeface="Arial"/>
                <a:cs typeface="Arial"/>
              </a:rPr>
              <a:t>…..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ts val="1895"/>
              </a:lnSpc>
              <a:spcBef>
                <a:spcPts val="5"/>
              </a:spcBef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// In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catch block,</a:t>
            </a:r>
            <a:r>
              <a:rPr sz="1600" b="1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connection.rollback();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………..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0"/>
            <a:ext cx="42481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Carlito"/>
                <a:cs typeface="Carlito"/>
              </a:rPr>
              <a:t>Closing JDBC</a:t>
            </a:r>
            <a:r>
              <a:rPr sz="3200" b="0" spc="-30" dirty="0">
                <a:latin typeface="Carlito"/>
                <a:cs typeface="Carlito"/>
              </a:rPr>
              <a:t> </a:t>
            </a:r>
            <a:r>
              <a:rPr sz="3200" b="0" spc="-5" dirty="0">
                <a:latin typeface="Carlito"/>
                <a:cs typeface="Carlito"/>
              </a:rPr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862141" y="979094"/>
            <a:ext cx="7032730" cy="5060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516" y="0"/>
            <a:ext cx="620585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9590" algn="l"/>
              </a:tabLst>
            </a:pPr>
            <a:r>
              <a:rPr sz="3500" dirty="0">
                <a:latin typeface="Arial"/>
                <a:cs typeface="Arial"/>
              </a:rPr>
              <a:t>PreparedSt</a:t>
            </a:r>
            <a:r>
              <a:rPr sz="3500" spc="-15" dirty="0">
                <a:latin typeface="Arial"/>
                <a:cs typeface="Arial"/>
              </a:rPr>
              <a:t>a</a:t>
            </a:r>
            <a:r>
              <a:rPr sz="3500" dirty="0">
                <a:latin typeface="Arial"/>
                <a:cs typeface="Arial"/>
              </a:rPr>
              <a:t>teme</a:t>
            </a:r>
            <a:r>
              <a:rPr sz="3500" spc="-15" dirty="0">
                <a:latin typeface="Arial"/>
                <a:cs typeface="Arial"/>
              </a:rPr>
              <a:t>n</a:t>
            </a:r>
            <a:r>
              <a:rPr sz="3500" dirty="0">
                <a:latin typeface="Arial"/>
                <a:cs typeface="Arial"/>
              </a:rPr>
              <a:t>t	Int</a:t>
            </a:r>
            <a:r>
              <a:rPr sz="3500" spc="-15" dirty="0">
                <a:latin typeface="Arial"/>
                <a:cs typeface="Arial"/>
              </a:rPr>
              <a:t>e</a:t>
            </a:r>
            <a:r>
              <a:rPr sz="3500" dirty="0">
                <a:latin typeface="Arial"/>
                <a:cs typeface="Arial"/>
              </a:rPr>
              <a:t>rface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09600"/>
            <a:ext cx="9144000" cy="5321935"/>
            <a:chOff x="0" y="609600"/>
            <a:chExt cx="9144000" cy="5321935"/>
          </a:xfrm>
        </p:grpSpPr>
        <p:sp>
          <p:nvSpPr>
            <p:cNvPr id="5" name="object 5"/>
            <p:cNvSpPr/>
            <p:nvPr/>
          </p:nvSpPr>
          <p:spPr>
            <a:xfrm>
              <a:off x="152400" y="609600"/>
              <a:ext cx="8229600" cy="3592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114800"/>
              <a:ext cx="9144000" cy="1816735"/>
            </a:xfrm>
            <a:custGeom>
              <a:avLst/>
              <a:gdLst/>
              <a:ahLst/>
              <a:cxnLst/>
              <a:rect l="l" t="t" r="r" b="b"/>
              <a:pathLst>
                <a:path w="9144000" h="1816735">
                  <a:moveTo>
                    <a:pt x="914400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9144000" y="18166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39" y="4066032"/>
            <a:ext cx="8337550" cy="1779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278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String sql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"SELECT *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tutorial.employee </a:t>
            </a:r>
            <a:r>
              <a:rPr sz="1800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empno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?" </a:t>
            </a:r>
            <a:r>
              <a:rPr sz="1800" dirty="0">
                <a:latin typeface="Arial"/>
                <a:cs typeface="Arial"/>
              </a:rPr>
              <a:t>;  </a:t>
            </a:r>
            <a:r>
              <a:rPr sz="1800" spc="-5" dirty="0">
                <a:latin typeface="Arial"/>
                <a:cs typeface="Arial"/>
              </a:rPr>
              <a:t>PreparedStatement preparedStatement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connection.prepareStatement(sql);  preparedStatement.setInt(1,4); </a:t>
            </a:r>
            <a:r>
              <a:rPr sz="1600" i="1" spc="-5" dirty="0">
                <a:latin typeface="Arial"/>
                <a:cs typeface="Arial"/>
              </a:rPr>
              <a:t>// here 1 indicates </a:t>
            </a:r>
            <a:r>
              <a:rPr sz="1600" i="1" spc="5" dirty="0">
                <a:latin typeface="Arial"/>
                <a:cs typeface="Arial"/>
              </a:rPr>
              <a:t>1</a:t>
            </a:r>
            <a:r>
              <a:rPr sz="1575" i="1" spc="7" baseline="26455" dirty="0">
                <a:latin typeface="Arial"/>
                <a:cs typeface="Arial"/>
              </a:rPr>
              <a:t>st </a:t>
            </a:r>
            <a:r>
              <a:rPr sz="1600" i="1" spc="-5" dirty="0">
                <a:latin typeface="Arial"/>
                <a:cs typeface="Arial"/>
              </a:rPr>
              <a:t>placeholder and 4 indicates empno  </a:t>
            </a:r>
            <a:r>
              <a:rPr sz="1800" spc="-5" dirty="0">
                <a:latin typeface="Arial"/>
                <a:cs typeface="Arial"/>
              </a:rPr>
              <a:t>resultSet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preparedStatement.executeQuery();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40270" cy="533400"/>
          </a:xfrm>
          <a:custGeom>
            <a:avLst/>
            <a:gdLst/>
            <a:ahLst/>
            <a:cxnLst/>
            <a:rect l="l" t="t" r="r" b="b"/>
            <a:pathLst>
              <a:path w="7240270" h="533400">
                <a:moveTo>
                  <a:pt x="0" y="533400"/>
                </a:moveTo>
                <a:lnTo>
                  <a:pt x="7239761" y="533400"/>
                </a:lnTo>
                <a:lnTo>
                  <a:pt x="723976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0559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/>
              <a:t>PreparedStatement</a:t>
            </a:r>
            <a:r>
              <a:rPr sz="3200" spc="35" dirty="0"/>
              <a:t> </a:t>
            </a:r>
            <a:r>
              <a:rPr sz="3200" spc="-2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04593"/>
            <a:ext cx="7185659" cy="432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…….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</a:pPr>
            <a:r>
              <a:rPr sz="1600" b="1" dirty="0">
                <a:latin typeface="Carlito"/>
                <a:cs typeface="Carlito"/>
              </a:rPr>
              <a:t>String </a:t>
            </a:r>
            <a:r>
              <a:rPr sz="1600" b="1" spc="-5" dirty="0">
                <a:latin typeface="Carlito"/>
                <a:cs typeface="Carlito"/>
              </a:rPr>
              <a:t>str= "SELECT </a:t>
            </a:r>
            <a:r>
              <a:rPr sz="1600" b="1" dirty="0">
                <a:latin typeface="Carlito"/>
                <a:cs typeface="Carlito"/>
              </a:rPr>
              <a:t>* </a:t>
            </a:r>
            <a:r>
              <a:rPr sz="1600" b="1" spc="-5" dirty="0">
                <a:latin typeface="Carlito"/>
                <a:cs typeface="Carlito"/>
              </a:rPr>
              <a:t>FROM </a:t>
            </a:r>
            <a:r>
              <a:rPr sz="1600" b="1" spc="-15" dirty="0">
                <a:latin typeface="Carlito"/>
                <a:cs typeface="Carlito"/>
              </a:rPr>
              <a:t>EMPLOYEE </a:t>
            </a:r>
            <a:r>
              <a:rPr sz="1600" b="1" spc="-10" dirty="0">
                <a:latin typeface="Carlito"/>
                <a:cs typeface="Carlito"/>
              </a:rPr>
              <a:t>where </a:t>
            </a:r>
            <a:r>
              <a:rPr sz="1600" b="1" dirty="0">
                <a:latin typeface="Carlito"/>
                <a:cs typeface="Carlito"/>
              </a:rPr>
              <a:t>salary &gt; ? and </a:t>
            </a:r>
            <a:r>
              <a:rPr sz="1600" b="1" spc="-5" dirty="0">
                <a:latin typeface="Carlito"/>
                <a:cs typeface="Carlito"/>
              </a:rPr>
              <a:t>job</a:t>
            </a:r>
            <a:r>
              <a:rPr sz="1600" b="1" spc="-7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=?";</a:t>
            </a:r>
            <a:endParaRPr sz="1600" dirty="0">
              <a:latin typeface="Carlito"/>
              <a:cs typeface="Carlito"/>
            </a:endParaRPr>
          </a:p>
          <a:p>
            <a:pPr marL="12700" marR="23495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Connection connection=</a:t>
            </a:r>
            <a:r>
              <a:rPr sz="1600" b="1" dirty="0">
                <a:latin typeface="Carlito"/>
                <a:cs typeface="Carlito"/>
              </a:rPr>
              <a:t>null;  </a:t>
            </a:r>
            <a:r>
              <a:rPr sz="1600" spc="-10" dirty="0">
                <a:latin typeface="Carlito"/>
                <a:cs typeface="Carlito"/>
              </a:rPr>
              <a:t>PreparedStatement preparedStatement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b="1" dirty="0">
                <a:latin typeface="Carlito"/>
                <a:cs typeface="Carlito"/>
              </a:rPr>
              <a:t>null;  </a:t>
            </a:r>
            <a:r>
              <a:rPr sz="1600" spc="-5" dirty="0">
                <a:latin typeface="Carlito"/>
                <a:cs typeface="Carlito"/>
              </a:rPr>
              <a:t>ResultSet resultSet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b="1" dirty="0">
                <a:latin typeface="Carlito"/>
                <a:cs typeface="Carlito"/>
              </a:rPr>
              <a:t>null;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try{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connection =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MyOracleConnection.getConnection();</a:t>
            </a:r>
          </a:p>
          <a:p>
            <a:pPr marL="12700" marR="107188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preparedStatement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b="1" spc="-10" dirty="0">
                <a:latin typeface="Carlito"/>
                <a:cs typeface="Carlito"/>
              </a:rPr>
              <a:t>connection.prepareStatement(str);  </a:t>
            </a:r>
            <a:r>
              <a:rPr sz="1600" spc="-5" dirty="0">
                <a:latin typeface="Arial"/>
                <a:cs typeface="Arial"/>
              </a:rPr>
              <a:t>preparedStatement</a:t>
            </a:r>
            <a:r>
              <a:rPr sz="1600" b="1" spc="-5" dirty="0">
                <a:latin typeface="Carlito"/>
                <a:cs typeface="Carlito"/>
              </a:rPr>
              <a:t>.setDouble(1,2000.50);  </a:t>
            </a:r>
            <a:r>
              <a:rPr sz="1600" spc="-5" dirty="0">
                <a:latin typeface="Arial"/>
                <a:cs typeface="Arial"/>
              </a:rPr>
              <a:t>preparedStatement</a:t>
            </a:r>
            <a:r>
              <a:rPr sz="1600" b="1" spc="-5" dirty="0">
                <a:latin typeface="Carlito"/>
                <a:cs typeface="Carlito"/>
              </a:rPr>
              <a:t>.setString(2, 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b="1" spc="-5" dirty="0">
                <a:latin typeface="Carlito"/>
                <a:cs typeface="Carlito"/>
              </a:rPr>
              <a:t>DEVELOPER");  </a:t>
            </a:r>
            <a:r>
              <a:rPr sz="1600" dirty="0">
                <a:latin typeface="Arial"/>
                <a:cs typeface="Arial"/>
              </a:rPr>
              <a:t>resultSet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130" dirty="0">
                <a:latin typeface="Carlito"/>
                <a:cs typeface="Carlito"/>
              </a:rPr>
              <a:t> </a:t>
            </a:r>
            <a:r>
              <a:rPr sz="1600" spc="-5" dirty="0">
                <a:latin typeface="Arial"/>
                <a:cs typeface="Arial"/>
              </a:rPr>
              <a:t>preparedStatement</a:t>
            </a:r>
            <a:r>
              <a:rPr sz="1600" spc="-5" dirty="0">
                <a:latin typeface="Carlito"/>
                <a:cs typeface="Carlito"/>
              </a:rPr>
              <a:t>.executeQuery();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if(resultSet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!=</a:t>
            </a:r>
            <a:r>
              <a:rPr sz="16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null{</a:t>
            </a:r>
            <a:endParaRPr sz="1600" dirty="0">
              <a:latin typeface="Carlito"/>
              <a:cs typeface="Carlito"/>
            </a:endParaRPr>
          </a:p>
          <a:p>
            <a:pPr marL="76200">
              <a:lnSpc>
                <a:spcPts val="2150"/>
              </a:lnSpc>
              <a:spcBef>
                <a:spcPts val="20"/>
              </a:spcBef>
            </a:pPr>
            <a:r>
              <a:rPr sz="1600" b="1" dirty="0">
                <a:latin typeface="Arial"/>
                <a:cs typeface="Arial"/>
              </a:rPr>
              <a:t>// display </a:t>
            </a:r>
            <a:r>
              <a:rPr sz="1600" b="1" spc="-5" dirty="0">
                <a:latin typeface="Arial"/>
                <a:cs typeface="Arial"/>
              </a:rPr>
              <a:t>employee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details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……………….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0"/>
            <a:ext cx="1931035" cy="559435"/>
            <a:chOff x="7226807" y="0"/>
            <a:chExt cx="1931035" cy="559435"/>
          </a:xfrm>
        </p:grpSpPr>
        <p:sp>
          <p:nvSpPr>
            <p:cNvPr id="6" name="object 6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905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05000" y="533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7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533400"/>
                  </a:moveTo>
                  <a:lnTo>
                    <a:pt x="1905000" y="533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28306" y="101600"/>
            <a:ext cx="1327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Activity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9600" y="1066800"/>
            <a:ext cx="4495800" cy="368935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Project: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JavaJDBCProject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134" y="-83108"/>
            <a:ext cx="73983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Scrollable </a:t>
            </a:r>
            <a:r>
              <a:rPr sz="3200" spc="-5" dirty="0"/>
              <a:t>and </a:t>
            </a:r>
            <a:r>
              <a:rPr sz="3200" spc="-15" dirty="0"/>
              <a:t>Updatable</a:t>
            </a:r>
            <a:r>
              <a:rPr sz="3200" spc="70" dirty="0"/>
              <a:t> </a:t>
            </a:r>
            <a:r>
              <a:rPr sz="3200" spc="-20" dirty="0"/>
              <a:t>ResultSet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49910"/>
            <a:ext cx="8682990" cy="498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default </a:t>
            </a:r>
            <a:r>
              <a:rPr sz="2200" spc="-10" dirty="0">
                <a:latin typeface="Carlito"/>
                <a:cs typeface="Carlito"/>
              </a:rPr>
              <a:t>ResultSet </a:t>
            </a:r>
            <a:r>
              <a:rPr sz="2200" spc="-5" dirty="0">
                <a:latin typeface="Carlito"/>
                <a:cs typeface="Carlito"/>
              </a:rPr>
              <a:t>object is </a:t>
            </a:r>
            <a:r>
              <a:rPr sz="2200" spc="-10" dirty="0">
                <a:latin typeface="Carlito"/>
                <a:cs typeface="Carlito"/>
              </a:rPr>
              <a:t>not updatable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cursor </a:t>
            </a:r>
            <a:r>
              <a:rPr sz="2200" spc="-10" dirty="0">
                <a:latin typeface="Carlito"/>
                <a:cs typeface="Carlito"/>
              </a:rPr>
              <a:t>that moves  </a:t>
            </a:r>
            <a:r>
              <a:rPr sz="2200" spc="-15" dirty="0">
                <a:latin typeface="Carlito"/>
                <a:cs typeface="Carlito"/>
              </a:rPr>
              <a:t>forward </a:t>
            </a:r>
            <a:r>
              <a:rPr sz="2200" spc="-35" dirty="0">
                <a:latin typeface="Carlito"/>
                <a:cs typeface="Carlito"/>
              </a:rPr>
              <a:t>only. </a:t>
            </a:r>
            <a:r>
              <a:rPr sz="2200" spc="-10" dirty="0">
                <a:latin typeface="Carlito"/>
                <a:cs typeface="Carlito"/>
              </a:rPr>
              <a:t>Thus, </a:t>
            </a:r>
            <a:r>
              <a:rPr sz="2200" spc="-15" dirty="0">
                <a:latin typeface="Carlito"/>
                <a:cs typeface="Carlito"/>
              </a:rPr>
              <a:t>we can </a:t>
            </a:r>
            <a:r>
              <a:rPr sz="2200" spc="-25" dirty="0">
                <a:latin typeface="Carlito"/>
                <a:cs typeface="Carlito"/>
              </a:rPr>
              <a:t>iterate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it only </a:t>
            </a:r>
            <a:r>
              <a:rPr sz="2200" spc="-10" dirty="0">
                <a:latin typeface="Carlito"/>
                <a:cs typeface="Carlito"/>
              </a:rPr>
              <a:t>once </a:t>
            </a:r>
            <a:r>
              <a:rPr sz="2200" spc="-5" dirty="0">
                <a:latin typeface="Carlito"/>
                <a:cs typeface="Carlito"/>
              </a:rPr>
              <a:t>and only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5" dirty="0">
                <a:latin typeface="Carlito"/>
                <a:cs typeface="Carlito"/>
              </a:rPr>
              <a:t>first </a:t>
            </a:r>
            <a:r>
              <a:rPr sz="2200" spc="-20" dirty="0">
                <a:latin typeface="Carlito"/>
                <a:cs typeface="Carlito"/>
              </a:rPr>
              <a:t>row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last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row.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 dirty="0">
              <a:latin typeface="Carlito"/>
              <a:cs typeface="Carlito"/>
            </a:endParaRPr>
          </a:p>
          <a:p>
            <a:pPr marL="355600" marR="6838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possible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produce </a:t>
            </a:r>
            <a:r>
              <a:rPr sz="2200" spc="-10" dirty="0">
                <a:latin typeface="Carlito"/>
                <a:cs typeface="Carlito"/>
              </a:rPr>
              <a:t>ResultSet objects that are scrollable and/or  updatable.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 dirty="0">
              <a:latin typeface="Carlito"/>
              <a:cs typeface="Carlito"/>
            </a:endParaRPr>
          </a:p>
          <a:p>
            <a:pPr marL="355600" marR="3009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following </a:t>
            </a:r>
            <a:r>
              <a:rPr sz="2200" spc="-15" dirty="0">
                <a:latin typeface="Carlito"/>
                <a:cs typeface="Carlito"/>
              </a:rPr>
              <a:t>code fragment illustrates </a:t>
            </a:r>
            <a:r>
              <a:rPr sz="2200" spc="-10" dirty="0">
                <a:latin typeface="Carlito"/>
                <a:cs typeface="Carlito"/>
              </a:rPr>
              <a:t>how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result set that </a:t>
            </a:r>
            <a:r>
              <a:rPr sz="2200" spc="-5" dirty="0">
                <a:latin typeface="Carlito"/>
                <a:cs typeface="Carlito"/>
              </a:rPr>
              <a:t>is  </a:t>
            </a:r>
            <a:r>
              <a:rPr sz="2200" spc="-10" dirty="0">
                <a:latin typeface="Carlito"/>
                <a:cs typeface="Carlito"/>
              </a:rPr>
              <a:t>scrollable </a:t>
            </a:r>
            <a:r>
              <a:rPr sz="2200" spc="-5" dirty="0">
                <a:latin typeface="Carlito"/>
                <a:cs typeface="Carlito"/>
              </a:rPr>
              <a:t>and insensitive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updates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15" dirty="0">
                <a:latin typeface="Carlito"/>
                <a:cs typeface="Carlito"/>
              </a:rPr>
              <a:t>others,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updatable.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Carlito"/>
              <a:cs typeface="Carlito"/>
            </a:endParaRPr>
          </a:p>
          <a:p>
            <a:pPr marL="62674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0" dirty="0">
                <a:latin typeface="Carlito"/>
                <a:cs typeface="Carlito"/>
              </a:rPr>
              <a:t>ResultSet </a:t>
            </a:r>
            <a:r>
              <a:rPr sz="1800" spc="-5" dirty="0">
                <a:latin typeface="Carlito"/>
                <a:cs typeface="Carlito"/>
              </a:rPr>
              <a:t>object </a:t>
            </a:r>
            <a:r>
              <a:rPr sz="1800" spc="-10" dirty="0">
                <a:latin typeface="Carlito"/>
                <a:cs typeface="Carlito"/>
              </a:rPr>
              <a:t>will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scrollable, will </a:t>
            </a:r>
            <a:r>
              <a:rPr sz="1800" spc="-5" dirty="0">
                <a:latin typeface="Carlito"/>
                <a:cs typeface="Carlito"/>
              </a:rPr>
              <a:t>not show changes </a:t>
            </a:r>
            <a:r>
              <a:rPr sz="1800" dirty="0">
                <a:latin typeface="Carlito"/>
                <a:cs typeface="Carlito"/>
              </a:rPr>
              <a:t>made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others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will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</a:t>
            </a:r>
            <a:endParaRPr sz="18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updatable</a:t>
            </a:r>
            <a:endParaRPr sz="1800" dirty="0">
              <a:latin typeface="Carlito"/>
              <a:cs typeface="Carlito"/>
            </a:endParaRPr>
          </a:p>
          <a:p>
            <a:pPr marL="756285" marR="426084"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Statement stmt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=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connection.createStatement(  ResultSet.TYPE_SCROLL_INSENSITIVE,</a:t>
            </a:r>
            <a:r>
              <a:rPr sz="2000" b="1" spc="5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Carlito"/>
                <a:cs typeface="Carlito"/>
              </a:rPr>
              <a:t>ResultSet.CONCUR_UPDATABLE);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134" y="0"/>
            <a:ext cx="73983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Scrollable </a:t>
            </a:r>
            <a:r>
              <a:rPr sz="3200" spc="-5" dirty="0"/>
              <a:t>and </a:t>
            </a:r>
            <a:r>
              <a:rPr sz="3200" spc="-15" dirty="0"/>
              <a:t>Updatable</a:t>
            </a:r>
            <a:r>
              <a:rPr sz="3200" spc="70" dirty="0"/>
              <a:t> </a:t>
            </a:r>
            <a:r>
              <a:rPr sz="3200" spc="-20" dirty="0"/>
              <a:t>ResultSet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586" y="596544"/>
            <a:ext cx="8710295" cy="26416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updater </a:t>
            </a:r>
            <a:r>
              <a:rPr sz="2200" spc="-5" dirty="0">
                <a:latin typeface="Carlito"/>
                <a:cs typeface="Carlito"/>
              </a:rPr>
              <a:t>methods </a:t>
            </a:r>
            <a:r>
              <a:rPr sz="2200" spc="-15" dirty="0">
                <a:latin typeface="Carlito"/>
                <a:cs typeface="Carlito"/>
              </a:rPr>
              <a:t>were </a:t>
            </a:r>
            <a:r>
              <a:rPr sz="2200" spc="-5" dirty="0">
                <a:latin typeface="Carlito"/>
                <a:cs typeface="Carlito"/>
              </a:rPr>
              <a:t>added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JDBC 2.0</a:t>
            </a:r>
            <a:r>
              <a:rPr sz="2200" spc="2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updater </a:t>
            </a:r>
            <a:r>
              <a:rPr sz="2200" spc="-10" dirty="0">
                <a:latin typeface="Carlito"/>
                <a:cs typeface="Carlito"/>
              </a:rPr>
              <a:t>methods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20" dirty="0">
                <a:latin typeface="Carlito"/>
                <a:cs typeface="Carlito"/>
              </a:rPr>
              <a:t>two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ways:</a:t>
            </a:r>
            <a:endParaRPr sz="2200">
              <a:latin typeface="Carlito"/>
              <a:cs typeface="Carlito"/>
            </a:endParaRPr>
          </a:p>
          <a:p>
            <a:pPr marL="756285" marR="183515" lvl="1" indent="-2870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45490" algn="l"/>
              </a:tabLst>
            </a:pP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update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column value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spc="-10" dirty="0">
                <a:latin typeface="Carlito"/>
                <a:cs typeface="Carlito"/>
              </a:rPr>
              <a:t>current </a:t>
            </a:r>
            <a:r>
              <a:rPr sz="2200" spc="-50" dirty="0">
                <a:latin typeface="Carlito"/>
                <a:cs typeface="Carlito"/>
              </a:rPr>
              <a:t>row. </a:t>
            </a:r>
            <a:r>
              <a:rPr sz="2200" spc="-5" dirty="0">
                <a:latin typeface="Carlito"/>
                <a:cs typeface="Carlito"/>
              </a:rPr>
              <a:t>In a </a:t>
            </a:r>
            <a:r>
              <a:rPr sz="2200" spc="-10" dirty="0">
                <a:latin typeface="Carlito"/>
                <a:cs typeface="Carlito"/>
              </a:rPr>
              <a:t>scrollable ResultSet  object,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cursor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moved backwards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forwards,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 </a:t>
            </a:r>
            <a:r>
              <a:rPr sz="2200" spc="-10" dirty="0">
                <a:latin typeface="Carlito"/>
                <a:cs typeface="Carlito"/>
              </a:rPr>
              <a:t>absolute </a:t>
            </a:r>
            <a:r>
              <a:rPr sz="2200" spc="-5" dirty="0">
                <a:latin typeface="Carlito"/>
                <a:cs typeface="Carlito"/>
              </a:rPr>
              <a:t>position, or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position </a:t>
            </a:r>
            <a:r>
              <a:rPr sz="2200" spc="-15" dirty="0">
                <a:latin typeface="Carlito"/>
                <a:cs typeface="Carlito"/>
              </a:rPr>
              <a:t>relative 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current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row.</a:t>
            </a:r>
            <a:endParaRPr sz="2200">
              <a:latin typeface="Carlito"/>
              <a:cs typeface="Carlito"/>
            </a:endParaRPr>
          </a:p>
          <a:p>
            <a:pPr marL="342265" marR="230504" indent="-34226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following </a:t>
            </a:r>
            <a:r>
              <a:rPr sz="2200" spc="-15" dirty="0">
                <a:latin typeface="Carlito"/>
                <a:cs typeface="Carlito"/>
              </a:rPr>
              <a:t>code fragment updates </a:t>
            </a:r>
            <a:r>
              <a:rPr sz="2200" spc="-5" dirty="0">
                <a:latin typeface="Carlito"/>
                <a:cs typeface="Carlito"/>
              </a:rPr>
              <a:t>the NAME </a:t>
            </a:r>
            <a:r>
              <a:rPr sz="2200" spc="-10" dirty="0">
                <a:latin typeface="Carlito"/>
                <a:cs typeface="Carlito"/>
              </a:rPr>
              <a:t>column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fifth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row</a:t>
            </a:r>
            <a:endParaRPr sz="2200">
              <a:latin typeface="Carlito"/>
              <a:cs typeface="Carlito"/>
            </a:endParaRPr>
          </a:p>
          <a:p>
            <a:pPr marR="234950" algn="ctr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ResultSet </a:t>
            </a:r>
            <a:r>
              <a:rPr sz="2200" spc="-5" dirty="0">
                <a:latin typeface="Carlito"/>
                <a:cs typeface="Carlito"/>
              </a:rPr>
              <a:t>object </a:t>
            </a:r>
            <a:r>
              <a:rPr sz="2200" spc="-20" dirty="0">
                <a:latin typeface="Carlito"/>
                <a:cs typeface="Carlito"/>
              </a:rPr>
              <a:t>rs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then </a:t>
            </a:r>
            <a:r>
              <a:rPr sz="2200" spc="-5" dirty="0">
                <a:latin typeface="Carlito"/>
                <a:cs typeface="Carlito"/>
              </a:rPr>
              <a:t>uses the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b="1" i="1" spc="-10" dirty="0">
                <a:latin typeface="Carlito"/>
                <a:cs typeface="Carlito"/>
              </a:rPr>
              <a:t>updateRow()</a:t>
            </a:r>
            <a:r>
              <a:rPr sz="2200" b="1" i="1" spc="16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86" y="3212973"/>
            <a:ext cx="6393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update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source table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which </a:t>
            </a:r>
            <a:r>
              <a:rPr sz="2200" spc="-20" dirty="0">
                <a:latin typeface="Carlito"/>
                <a:cs typeface="Carlito"/>
              </a:rPr>
              <a:t>rs </a:t>
            </a:r>
            <a:r>
              <a:rPr sz="2200" spc="-10" dirty="0">
                <a:latin typeface="Carlito"/>
                <a:cs typeface="Carlito"/>
              </a:rPr>
              <a:t>was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derived.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42" y="4006977"/>
            <a:ext cx="7687945" cy="214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resultSet=statement.executeQuery("select empno,ename,job,salary,deptno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from</a:t>
            </a:r>
            <a:endParaRPr sz="1800">
              <a:latin typeface="Carlito"/>
              <a:cs typeface="Carlito"/>
            </a:endParaRPr>
          </a:p>
          <a:p>
            <a:pPr marL="505142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employee");</a:t>
            </a:r>
            <a:endParaRPr sz="1800">
              <a:latin typeface="Carlito"/>
              <a:cs typeface="Carlito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resultSet.absolute(5); </a:t>
            </a:r>
            <a:r>
              <a:rPr sz="2200" i="1" spc="-5" dirty="0">
                <a:latin typeface="Carlito"/>
                <a:cs typeface="Carlito"/>
              </a:rPr>
              <a:t>// </a:t>
            </a:r>
            <a:r>
              <a:rPr sz="2200" i="1" spc="-10" dirty="0">
                <a:latin typeface="Carlito"/>
                <a:cs typeface="Carlito"/>
              </a:rPr>
              <a:t>moves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cursor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the fifth row </a:t>
            </a:r>
            <a:r>
              <a:rPr sz="2200" i="1" spc="-5" dirty="0">
                <a:latin typeface="Carlito"/>
                <a:cs typeface="Carlito"/>
              </a:rPr>
              <a:t>of</a:t>
            </a:r>
            <a:r>
              <a:rPr sz="2200" i="1" spc="190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rs</a:t>
            </a:r>
            <a:endParaRPr sz="2200">
              <a:latin typeface="Carlito"/>
              <a:cs typeface="Carlito"/>
            </a:endParaRPr>
          </a:p>
          <a:p>
            <a:pPr marL="21590">
              <a:lnSpc>
                <a:spcPct val="100000"/>
              </a:lnSpc>
              <a:spcBef>
                <a:spcPts val="484"/>
              </a:spcBef>
            </a:pPr>
            <a:r>
              <a:rPr sz="2000" i="1" dirty="0">
                <a:latin typeface="Carlito"/>
                <a:cs typeface="Carlito"/>
              </a:rPr>
              <a:t>// </a:t>
            </a:r>
            <a:r>
              <a:rPr sz="2000" i="1" spc="-5" dirty="0">
                <a:latin typeface="Carlito"/>
                <a:cs typeface="Carlito"/>
              </a:rPr>
              <a:t>updates </a:t>
            </a:r>
            <a:r>
              <a:rPr sz="2000" i="1" dirty="0">
                <a:latin typeface="Carlito"/>
                <a:cs typeface="Carlito"/>
              </a:rPr>
              <a:t>the NAME </a:t>
            </a:r>
            <a:r>
              <a:rPr sz="2000" i="1" spc="-5" dirty="0">
                <a:latin typeface="Carlito"/>
                <a:cs typeface="Carlito"/>
              </a:rPr>
              <a:t>column of row </a:t>
            </a:r>
            <a:r>
              <a:rPr sz="2000" i="1" dirty="0">
                <a:latin typeface="Carlito"/>
                <a:cs typeface="Carlito"/>
              </a:rPr>
              <a:t>5 </a:t>
            </a:r>
            <a:r>
              <a:rPr sz="2000" i="1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be </a:t>
            </a:r>
            <a:r>
              <a:rPr sz="2000" i="1" dirty="0">
                <a:latin typeface="Carlito"/>
                <a:cs typeface="Carlito"/>
              </a:rPr>
              <a:t>Ravi</a:t>
            </a:r>
            <a:r>
              <a:rPr sz="2000" i="1" spc="-11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Kumar</a:t>
            </a:r>
            <a:endParaRPr sz="2000">
              <a:latin typeface="Carlito"/>
              <a:cs typeface="Carlito"/>
            </a:endParaRPr>
          </a:p>
          <a:p>
            <a:pPr marL="85725" marR="641350">
              <a:lnSpc>
                <a:spcPts val="3170"/>
              </a:lnSpc>
              <a:spcBef>
                <a:spcPts val="185"/>
              </a:spcBef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resultSet.updateString(“ENAME",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"Ravi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Kumar"); 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resultSet.updateRow(); </a:t>
            </a:r>
            <a:r>
              <a:rPr sz="2200" i="1" spc="-5" dirty="0">
                <a:latin typeface="Carlito"/>
                <a:cs typeface="Carlito"/>
              </a:rPr>
              <a:t>// </a:t>
            </a:r>
            <a:r>
              <a:rPr sz="2200" i="1" spc="-10" dirty="0">
                <a:latin typeface="Carlito"/>
                <a:cs typeface="Carlito"/>
              </a:rPr>
              <a:t>updates the row </a:t>
            </a:r>
            <a:r>
              <a:rPr sz="2200" i="1" spc="-5" dirty="0">
                <a:latin typeface="Carlito"/>
                <a:cs typeface="Carlito"/>
              </a:rPr>
              <a:t>in the </a:t>
            </a:r>
            <a:r>
              <a:rPr sz="2200" i="1" spc="-15" dirty="0">
                <a:latin typeface="Carlito"/>
                <a:cs typeface="Carlito"/>
              </a:rPr>
              <a:t>data</a:t>
            </a:r>
            <a:r>
              <a:rPr sz="2200" i="1" spc="13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source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8504" y="3302441"/>
            <a:ext cx="3338829" cy="755015"/>
            <a:chOff x="5818504" y="3302441"/>
            <a:chExt cx="3338829" cy="755015"/>
          </a:xfrm>
        </p:grpSpPr>
        <p:sp>
          <p:nvSpPr>
            <p:cNvPr id="8" name="object 8"/>
            <p:cNvSpPr/>
            <p:nvPr/>
          </p:nvSpPr>
          <p:spPr>
            <a:xfrm>
              <a:off x="5831458" y="3315395"/>
              <a:ext cx="3313429" cy="728980"/>
            </a:xfrm>
            <a:custGeom>
              <a:avLst/>
              <a:gdLst/>
              <a:ahLst/>
              <a:cxnLst/>
              <a:rect l="l" t="t" r="r" b="b"/>
              <a:pathLst>
                <a:path w="3313429" h="728979">
                  <a:moveTo>
                    <a:pt x="2586588" y="0"/>
                  </a:moveTo>
                  <a:lnTo>
                    <a:pt x="2525998" y="1043"/>
                  </a:lnTo>
                  <a:lnTo>
                    <a:pt x="2465041" y="4010"/>
                  </a:lnTo>
                  <a:lnTo>
                    <a:pt x="2403983" y="8956"/>
                  </a:lnTo>
                  <a:lnTo>
                    <a:pt x="2333395" y="17271"/>
                  </a:lnTo>
                  <a:lnTo>
                    <a:pt x="2266727" y="27960"/>
                  </a:lnTo>
                  <a:lnTo>
                    <a:pt x="2204236" y="40860"/>
                  </a:lnTo>
                  <a:lnTo>
                    <a:pt x="2146182" y="55807"/>
                  </a:lnTo>
                  <a:lnTo>
                    <a:pt x="2092823" y="72637"/>
                  </a:lnTo>
                  <a:lnTo>
                    <a:pt x="2044417" y="91185"/>
                  </a:lnTo>
                  <a:lnTo>
                    <a:pt x="2001223" y="111288"/>
                  </a:lnTo>
                  <a:lnTo>
                    <a:pt x="1963499" y="132781"/>
                  </a:lnTo>
                  <a:lnTo>
                    <a:pt x="1931503" y="155501"/>
                  </a:lnTo>
                  <a:lnTo>
                    <a:pt x="1885730" y="203963"/>
                  </a:lnTo>
                  <a:lnTo>
                    <a:pt x="1865971" y="255361"/>
                  </a:lnTo>
                  <a:lnTo>
                    <a:pt x="1866493" y="281751"/>
                  </a:lnTo>
                  <a:lnTo>
                    <a:pt x="1874294" y="308383"/>
                  </a:lnTo>
                  <a:lnTo>
                    <a:pt x="1889633" y="335092"/>
                  </a:lnTo>
                  <a:lnTo>
                    <a:pt x="0" y="728792"/>
                  </a:lnTo>
                  <a:lnTo>
                    <a:pt x="2010029" y="426659"/>
                  </a:lnTo>
                  <a:lnTo>
                    <a:pt x="2044638" y="442401"/>
                  </a:lnTo>
                  <a:lnTo>
                    <a:pt x="2081984" y="456984"/>
                  </a:lnTo>
                  <a:lnTo>
                    <a:pt x="2121858" y="470383"/>
                  </a:lnTo>
                  <a:lnTo>
                    <a:pt x="2164050" y="482571"/>
                  </a:lnTo>
                  <a:lnTo>
                    <a:pt x="2208350" y="493520"/>
                  </a:lnTo>
                  <a:lnTo>
                    <a:pt x="2254548" y="503204"/>
                  </a:lnTo>
                  <a:lnTo>
                    <a:pt x="2302435" y="511597"/>
                  </a:lnTo>
                  <a:lnTo>
                    <a:pt x="2351801" y="518671"/>
                  </a:lnTo>
                  <a:lnTo>
                    <a:pt x="2402437" y="524399"/>
                  </a:lnTo>
                  <a:lnTo>
                    <a:pt x="2454133" y="528755"/>
                  </a:lnTo>
                  <a:lnTo>
                    <a:pt x="2506679" y="531713"/>
                  </a:lnTo>
                  <a:lnTo>
                    <a:pt x="2559865" y="533244"/>
                  </a:lnTo>
                  <a:lnTo>
                    <a:pt x="2613482" y="533323"/>
                  </a:lnTo>
                  <a:lnTo>
                    <a:pt x="2667321" y="531922"/>
                  </a:lnTo>
                  <a:lnTo>
                    <a:pt x="2721171" y="529016"/>
                  </a:lnTo>
                  <a:lnTo>
                    <a:pt x="2774822" y="524576"/>
                  </a:lnTo>
                  <a:lnTo>
                    <a:pt x="2845410" y="516262"/>
                  </a:lnTo>
                  <a:lnTo>
                    <a:pt x="2912078" y="505572"/>
                  </a:lnTo>
                  <a:lnTo>
                    <a:pt x="2974569" y="492672"/>
                  </a:lnTo>
                  <a:lnTo>
                    <a:pt x="3032623" y="477725"/>
                  </a:lnTo>
                  <a:lnTo>
                    <a:pt x="3085982" y="460895"/>
                  </a:lnTo>
                  <a:lnTo>
                    <a:pt x="3134388" y="442347"/>
                  </a:lnTo>
                  <a:lnTo>
                    <a:pt x="3177582" y="422244"/>
                  </a:lnTo>
                  <a:lnTo>
                    <a:pt x="3215306" y="400751"/>
                  </a:lnTo>
                  <a:lnTo>
                    <a:pt x="3247302" y="378032"/>
                  </a:lnTo>
                  <a:lnTo>
                    <a:pt x="3293075" y="329570"/>
                  </a:lnTo>
                  <a:lnTo>
                    <a:pt x="3312834" y="278172"/>
                  </a:lnTo>
                  <a:lnTo>
                    <a:pt x="3312312" y="251782"/>
                  </a:lnTo>
                  <a:lnTo>
                    <a:pt x="3289172" y="198440"/>
                  </a:lnTo>
                  <a:lnTo>
                    <a:pt x="3247429" y="155470"/>
                  </a:lnTo>
                  <a:lnTo>
                    <a:pt x="3188266" y="116780"/>
                  </a:lnTo>
                  <a:lnTo>
                    <a:pt x="3152818" y="99183"/>
                  </a:lnTo>
                  <a:lnTo>
                    <a:pt x="3113811" y="82825"/>
                  </a:lnTo>
                  <a:lnTo>
                    <a:pt x="3071514" y="67766"/>
                  </a:lnTo>
                  <a:lnTo>
                    <a:pt x="3026191" y="54060"/>
                  </a:lnTo>
                  <a:lnTo>
                    <a:pt x="2978108" y="41766"/>
                  </a:lnTo>
                  <a:lnTo>
                    <a:pt x="2927531" y="30940"/>
                  </a:lnTo>
                  <a:lnTo>
                    <a:pt x="2874726" y="21639"/>
                  </a:lnTo>
                  <a:lnTo>
                    <a:pt x="2819960" y="13920"/>
                  </a:lnTo>
                  <a:lnTo>
                    <a:pt x="2763496" y="7839"/>
                  </a:lnTo>
                  <a:lnTo>
                    <a:pt x="2705603" y="3455"/>
                  </a:lnTo>
                  <a:lnTo>
                    <a:pt x="2646545" y="822"/>
                  </a:lnTo>
                  <a:lnTo>
                    <a:pt x="2586588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1458" y="3315395"/>
              <a:ext cx="3313429" cy="728980"/>
            </a:xfrm>
            <a:custGeom>
              <a:avLst/>
              <a:gdLst/>
              <a:ahLst/>
              <a:cxnLst/>
              <a:rect l="l" t="t" r="r" b="b"/>
              <a:pathLst>
                <a:path w="3313429" h="728979">
                  <a:moveTo>
                    <a:pt x="0" y="728792"/>
                  </a:moveTo>
                  <a:lnTo>
                    <a:pt x="1889633" y="335092"/>
                  </a:lnTo>
                  <a:lnTo>
                    <a:pt x="1874294" y="308383"/>
                  </a:lnTo>
                  <a:lnTo>
                    <a:pt x="1866493" y="281751"/>
                  </a:lnTo>
                  <a:lnTo>
                    <a:pt x="1872470" y="229377"/>
                  </a:lnTo>
                  <a:lnTo>
                    <a:pt x="1905494" y="179283"/>
                  </a:lnTo>
                  <a:lnTo>
                    <a:pt x="1963499" y="132781"/>
                  </a:lnTo>
                  <a:lnTo>
                    <a:pt x="2001223" y="111288"/>
                  </a:lnTo>
                  <a:lnTo>
                    <a:pt x="2044417" y="91185"/>
                  </a:lnTo>
                  <a:lnTo>
                    <a:pt x="2092823" y="72637"/>
                  </a:lnTo>
                  <a:lnTo>
                    <a:pt x="2146182" y="55807"/>
                  </a:lnTo>
                  <a:lnTo>
                    <a:pt x="2204236" y="40860"/>
                  </a:lnTo>
                  <a:lnTo>
                    <a:pt x="2266727" y="27960"/>
                  </a:lnTo>
                  <a:lnTo>
                    <a:pt x="2333395" y="17271"/>
                  </a:lnTo>
                  <a:lnTo>
                    <a:pt x="2403983" y="8956"/>
                  </a:lnTo>
                  <a:lnTo>
                    <a:pt x="2465041" y="4010"/>
                  </a:lnTo>
                  <a:lnTo>
                    <a:pt x="2525998" y="1043"/>
                  </a:lnTo>
                  <a:lnTo>
                    <a:pt x="2586588" y="0"/>
                  </a:lnTo>
                  <a:lnTo>
                    <a:pt x="2646545" y="822"/>
                  </a:lnTo>
                  <a:lnTo>
                    <a:pt x="2705603" y="3455"/>
                  </a:lnTo>
                  <a:lnTo>
                    <a:pt x="2763496" y="7839"/>
                  </a:lnTo>
                  <a:lnTo>
                    <a:pt x="2819960" y="13920"/>
                  </a:lnTo>
                  <a:lnTo>
                    <a:pt x="2874726" y="21639"/>
                  </a:lnTo>
                  <a:lnTo>
                    <a:pt x="2927531" y="30940"/>
                  </a:lnTo>
                  <a:lnTo>
                    <a:pt x="2978108" y="41766"/>
                  </a:lnTo>
                  <a:lnTo>
                    <a:pt x="3026191" y="54060"/>
                  </a:lnTo>
                  <a:lnTo>
                    <a:pt x="3071514" y="67766"/>
                  </a:lnTo>
                  <a:lnTo>
                    <a:pt x="3113811" y="82825"/>
                  </a:lnTo>
                  <a:lnTo>
                    <a:pt x="3152818" y="99183"/>
                  </a:lnTo>
                  <a:lnTo>
                    <a:pt x="3188266" y="116780"/>
                  </a:lnTo>
                  <a:lnTo>
                    <a:pt x="3247429" y="155470"/>
                  </a:lnTo>
                  <a:lnTo>
                    <a:pt x="3289172" y="198440"/>
                  </a:lnTo>
                  <a:lnTo>
                    <a:pt x="3312312" y="251782"/>
                  </a:lnTo>
                  <a:lnTo>
                    <a:pt x="3312834" y="278172"/>
                  </a:lnTo>
                  <a:lnTo>
                    <a:pt x="3306335" y="304156"/>
                  </a:lnTo>
                  <a:lnTo>
                    <a:pt x="3273311" y="354250"/>
                  </a:lnTo>
                  <a:lnTo>
                    <a:pt x="3215306" y="400751"/>
                  </a:lnTo>
                  <a:lnTo>
                    <a:pt x="3177582" y="422244"/>
                  </a:lnTo>
                  <a:lnTo>
                    <a:pt x="3134388" y="442347"/>
                  </a:lnTo>
                  <a:lnTo>
                    <a:pt x="3085982" y="460895"/>
                  </a:lnTo>
                  <a:lnTo>
                    <a:pt x="3032623" y="477725"/>
                  </a:lnTo>
                  <a:lnTo>
                    <a:pt x="2974569" y="492672"/>
                  </a:lnTo>
                  <a:lnTo>
                    <a:pt x="2912078" y="505572"/>
                  </a:lnTo>
                  <a:lnTo>
                    <a:pt x="2845410" y="516262"/>
                  </a:lnTo>
                  <a:lnTo>
                    <a:pt x="2774822" y="524576"/>
                  </a:lnTo>
                  <a:lnTo>
                    <a:pt x="2721171" y="529016"/>
                  </a:lnTo>
                  <a:lnTo>
                    <a:pt x="2667321" y="531922"/>
                  </a:lnTo>
                  <a:lnTo>
                    <a:pt x="2613482" y="533323"/>
                  </a:lnTo>
                  <a:lnTo>
                    <a:pt x="2559865" y="533244"/>
                  </a:lnTo>
                  <a:lnTo>
                    <a:pt x="2506679" y="531713"/>
                  </a:lnTo>
                  <a:lnTo>
                    <a:pt x="2454133" y="528755"/>
                  </a:lnTo>
                  <a:lnTo>
                    <a:pt x="2402437" y="524399"/>
                  </a:lnTo>
                  <a:lnTo>
                    <a:pt x="2351801" y="518671"/>
                  </a:lnTo>
                  <a:lnTo>
                    <a:pt x="2302435" y="511597"/>
                  </a:lnTo>
                  <a:lnTo>
                    <a:pt x="2254548" y="503204"/>
                  </a:lnTo>
                  <a:lnTo>
                    <a:pt x="2208350" y="493520"/>
                  </a:lnTo>
                  <a:lnTo>
                    <a:pt x="2164050" y="482571"/>
                  </a:lnTo>
                  <a:lnTo>
                    <a:pt x="2121858" y="470383"/>
                  </a:lnTo>
                  <a:lnTo>
                    <a:pt x="2081984" y="456984"/>
                  </a:lnTo>
                  <a:lnTo>
                    <a:pt x="2044638" y="442401"/>
                  </a:lnTo>
                  <a:lnTo>
                    <a:pt x="2010029" y="426659"/>
                  </a:lnTo>
                  <a:lnTo>
                    <a:pt x="0" y="72879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86470" y="3280028"/>
            <a:ext cx="66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Do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not  use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*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134" y="0"/>
            <a:ext cx="73983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Scrollable </a:t>
            </a:r>
            <a:r>
              <a:rPr sz="3200" spc="-5" dirty="0"/>
              <a:t>and </a:t>
            </a:r>
            <a:r>
              <a:rPr sz="3200" spc="-15" dirty="0"/>
              <a:t>Updatable</a:t>
            </a:r>
            <a:r>
              <a:rPr sz="3200" spc="70" dirty="0"/>
              <a:t> </a:t>
            </a:r>
            <a:r>
              <a:rPr sz="3200" spc="-20" dirty="0"/>
              <a:t>ResultSet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854710"/>
            <a:ext cx="8232775" cy="559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76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2. </a:t>
            </a: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insert </a:t>
            </a:r>
            <a:r>
              <a:rPr sz="2200" spc="-10" dirty="0">
                <a:latin typeface="Carlito"/>
                <a:cs typeface="Carlito"/>
              </a:rPr>
              <a:t>column values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the insert </a:t>
            </a:r>
            <a:r>
              <a:rPr sz="2200" spc="-50" dirty="0">
                <a:latin typeface="Carlito"/>
                <a:cs typeface="Carlito"/>
              </a:rPr>
              <a:t>row. </a:t>
            </a:r>
            <a:r>
              <a:rPr sz="2200" dirty="0">
                <a:latin typeface="Carlito"/>
                <a:cs typeface="Carlito"/>
              </a:rPr>
              <a:t>An </a:t>
            </a:r>
            <a:r>
              <a:rPr sz="2200" b="1" spc="-15" dirty="0">
                <a:latin typeface="Carlito"/>
                <a:cs typeface="Carlito"/>
              </a:rPr>
              <a:t>updatable ResultSet  </a:t>
            </a:r>
            <a:r>
              <a:rPr sz="2200" b="1" spc="-5" dirty="0">
                <a:latin typeface="Carlito"/>
                <a:cs typeface="Carlito"/>
              </a:rPr>
              <a:t>object </a:t>
            </a:r>
            <a:r>
              <a:rPr sz="2200" b="1" spc="-10" dirty="0">
                <a:latin typeface="Carlito"/>
                <a:cs typeface="Carlito"/>
              </a:rPr>
              <a:t>has </a:t>
            </a:r>
            <a:r>
              <a:rPr sz="2200" b="1" spc="-5" dirty="0">
                <a:latin typeface="Carlito"/>
                <a:cs typeface="Carlito"/>
              </a:rPr>
              <a:t>a </a:t>
            </a:r>
            <a:r>
              <a:rPr sz="2200" b="1" i="1" spc="-10" dirty="0">
                <a:latin typeface="Carlito"/>
                <a:cs typeface="Carlito"/>
              </a:rPr>
              <a:t>special row associated </a:t>
            </a:r>
            <a:r>
              <a:rPr sz="2200" spc="-5" dirty="0">
                <a:latin typeface="Carlito"/>
                <a:cs typeface="Carlito"/>
              </a:rPr>
              <a:t>with it </a:t>
            </a:r>
            <a:r>
              <a:rPr sz="2200" spc="-15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serves as a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staging area 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building a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be</a:t>
            </a:r>
            <a:r>
              <a:rPr sz="22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inserted.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following </a:t>
            </a:r>
            <a:r>
              <a:rPr sz="2200" spc="-15" dirty="0">
                <a:latin typeface="Carlito"/>
                <a:cs typeface="Carlito"/>
              </a:rPr>
              <a:t>code fragment </a:t>
            </a:r>
            <a:r>
              <a:rPr sz="2200" spc="-10" dirty="0">
                <a:latin typeface="Carlito"/>
                <a:cs typeface="Carlito"/>
              </a:rPr>
              <a:t>moves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cursor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insert </a:t>
            </a:r>
            <a:r>
              <a:rPr sz="2200" spc="-65" dirty="0">
                <a:latin typeface="Carlito"/>
                <a:cs typeface="Carlito"/>
              </a:rPr>
              <a:t>row, </a:t>
            </a:r>
            <a:r>
              <a:rPr sz="2200" spc="-10" dirty="0">
                <a:latin typeface="Carlito"/>
                <a:cs typeface="Carlito"/>
              </a:rPr>
              <a:t>builds </a:t>
            </a:r>
            <a:r>
              <a:rPr sz="2200" spc="-5" dirty="0">
                <a:latin typeface="Carlito"/>
                <a:cs typeface="Carlito"/>
              </a:rPr>
              <a:t>a  </a:t>
            </a:r>
            <a:r>
              <a:rPr sz="2200" spc="-10" dirty="0">
                <a:latin typeface="Carlito"/>
                <a:cs typeface="Carlito"/>
              </a:rPr>
              <a:t>three-column </a:t>
            </a:r>
            <a:r>
              <a:rPr sz="2200" spc="-65" dirty="0">
                <a:latin typeface="Carlito"/>
                <a:cs typeface="Carlito"/>
              </a:rPr>
              <a:t>row, </a:t>
            </a:r>
            <a:r>
              <a:rPr sz="2200" spc="-5" dirty="0">
                <a:latin typeface="Carlito"/>
                <a:cs typeface="Carlito"/>
              </a:rPr>
              <a:t>and inserts it </a:t>
            </a:r>
            <a:r>
              <a:rPr sz="2200" spc="-20" dirty="0">
                <a:latin typeface="Carlito"/>
                <a:cs typeface="Carlito"/>
              </a:rPr>
              <a:t>into rs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source table  </a:t>
            </a:r>
            <a:r>
              <a:rPr sz="2200" spc="-5" dirty="0">
                <a:latin typeface="Carlito"/>
                <a:cs typeface="Carlito"/>
              </a:rPr>
              <a:t>using the </a:t>
            </a:r>
            <a:r>
              <a:rPr sz="2200" spc="-10" dirty="0">
                <a:latin typeface="Carlito"/>
                <a:cs typeface="Carlito"/>
              </a:rPr>
              <a:t>method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insertRow()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rs.moveToInsertRow();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//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moves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cursor </a:t>
            </a:r>
            <a:r>
              <a:rPr sz="2200" b="1" i="1" spc="-20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the insert</a:t>
            </a:r>
            <a:r>
              <a:rPr sz="2200" b="1" i="1" spc="14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row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530"/>
              </a:spcBef>
            </a:pP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//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updates the </a:t>
            </a:r>
            <a:r>
              <a:rPr sz="2200" b="1" i="1" spc="-15" dirty="0">
                <a:solidFill>
                  <a:srgbClr val="001F5F"/>
                </a:solidFill>
                <a:latin typeface="Carlito"/>
                <a:cs typeface="Carlito"/>
              </a:rPr>
              <a:t>first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column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of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the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insert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row </a:t>
            </a:r>
            <a:r>
              <a:rPr sz="2200" b="1" i="1" spc="-20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be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David</a:t>
            </a:r>
            <a:r>
              <a:rPr sz="2200" b="1" spc="18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dirty="0">
                <a:solidFill>
                  <a:srgbClr val="001F5F"/>
                </a:solidFill>
                <a:latin typeface="Carlito"/>
                <a:cs typeface="Carlito"/>
              </a:rPr>
              <a:t>Smith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rs.updateString(1,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"David</a:t>
            </a:r>
            <a:r>
              <a:rPr sz="2200" b="1" spc="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Smith");</a:t>
            </a:r>
            <a:endParaRPr sz="2200">
              <a:latin typeface="Carlito"/>
              <a:cs typeface="Carlito"/>
            </a:endParaRPr>
          </a:p>
          <a:p>
            <a:pPr marL="12700" marR="1017905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rs.updateInt(2,35);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//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updates the second column </a:t>
            </a:r>
            <a:r>
              <a:rPr sz="2200" b="1" i="1" spc="-20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be 35 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rs.updateBoolean(3,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true);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//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updates </a:t>
            </a:r>
            <a:r>
              <a:rPr sz="2200" b="1" i="1" spc="-5" dirty="0">
                <a:solidFill>
                  <a:srgbClr val="001F5F"/>
                </a:solidFill>
                <a:latin typeface="Carlito"/>
                <a:cs typeface="Carlito"/>
              </a:rPr>
              <a:t>the third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column </a:t>
            </a:r>
            <a:r>
              <a:rPr sz="2200" b="1" i="1" spc="-20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200" b="1" i="1" spc="-10" dirty="0">
                <a:solidFill>
                  <a:srgbClr val="001F5F"/>
                </a:solidFill>
                <a:latin typeface="Carlito"/>
                <a:cs typeface="Carlito"/>
              </a:rPr>
              <a:t>true 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rs.insertRow();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rs.moveToCurrentRow();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552" y="0"/>
            <a:ext cx="41109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ResultSetMetaData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3523488"/>
            <a:ext cx="8077200" cy="2585085"/>
          </a:xfrm>
          <a:custGeom>
            <a:avLst/>
            <a:gdLst/>
            <a:ahLst/>
            <a:cxnLst/>
            <a:rect l="l" t="t" r="r" b="b"/>
            <a:pathLst>
              <a:path w="8077200" h="2585085">
                <a:moveTo>
                  <a:pt x="8077200" y="0"/>
                </a:moveTo>
                <a:lnTo>
                  <a:pt x="0" y="0"/>
                </a:lnTo>
                <a:lnTo>
                  <a:pt x="0" y="2584704"/>
                </a:lnTo>
                <a:lnTo>
                  <a:pt x="8077200" y="2584704"/>
                </a:lnTo>
                <a:lnTo>
                  <a:pt x="8077200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780034"/>
            <a:ext cx="8388985" cy="526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71475">
              <a:lnSpc>
                <a:spcPct val="100000"/>
              </a:lnSpc>
              <a:spcBef>
                <a:spcPts val="95"/>
              </a:spcBef>
            </a:pPr>
            <a:r>
              <a:rPr sz="1900" spc="-90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access the </a:t>
            </a:r>
            <a:r>
              <a:rPr sz="1900" spc="-15" dirty="0">
                <a:latin typeface="Carlito"/>
                <a:cs typeface="Carlito"/>
              </a:rPr>
              <a:t>meta data information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0" dirty="0">
                <a:latin typeface="Carlito"/>
                <a:cs typeface="Carlito"/>
              </a:rPr>
              <a:t>database </a:t>
            </a:r>
            <a:r>
              <a:rPr sz="1900" spc="-5" dirty="0">
                <a:latin typeface="Carlito"/>
                <a:cs typeface="Carlito"/>
              </a:rPr>
              <a:t>objects, use </a:t>
            </a:r>
            <a:r>
              <a:rPr sz="1900" spc="-15" dirty="0">
                <a:latin typeface="Carlito"/>
                <a:cs typeface="Carlito"/>
              </a:rPr>
              <a:t>ResultSetMetaData  </a:t>
            </a:r>
            <a:r>
              <a:rPr sz="1900" spc="-10" dirty="0">
                <a:latin typeface="Carlito"/>
                <a:cs typeface="Carlito"/>
              </a:rPr>
              <a:t>interface.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1900" spc="-15" dirty="0">
                <a:latin typeface="Carlito"/>
                <a:cs typeface="Carlito"/>
              </a:rPr>
              <a:t>Create </a:t>
            </a:r>
            <a:r>
              <a:rPr sz="1900" spc="-10" dirty="0">
                <a:latin typeface="Carlito"/>
                <a:cs typeface="Carlito"/>
              </a:rPr>
              <a:t>instance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ResultSetMetaData </a:t>
            </a:r>
            <a:r>
              <a:rPr sz="1900" spc="-5" dirty="0">
                <a:latin typeface="Carlito"/>
                <a:cs typeface="Carlito"/>
              </a:rPr>
              <a:t>as </a:t>
            </a:r>
            <a:r>
              <a:rPr sz="1900" spc="-10" dirty="0">
                <a:latin typeface="Carlito"/>
                <a:cs typeface="Carlito"/>
              </a:rPr>
              <a:t>shown below</a:t>
            </a:r>
            <a:r>
              <a:rPr sz="1900" spc="13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900" b="1" spc="-10" dirty="0">
                <a:latin typeface="Carlito"/>
                <a:cs typeface="Carlito"/>
              </a:rPr>
              <a:t>ResultSetMetaData</a:t>
            </a:r>
            <a:r>
              <a:rPr sz="1900" b="1" spc="40" dirty="0">
                <a:latin typeface="Carlito"/>
                <a:cs typeface="Carlito"/>
              </a:rPr>
              <a:t> </a:t>
            </a:r>
            <a:r>
              <a:rPr sz="1900" b="1" spc="-10" dirty="0">
                <a:latin typeface="Carlito"/>
                <a:cs typeface="Carlito"/>
              </a:rPr>
              <a:t>resultSetMetaData=resultSet.getMetaData();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rlito"/>
              <a:cs typeface="Carlito"/>
            </a:endParaRPr>
          </a:p>
          <a:p>
            <a:pPr marL="50800" marR="5080" indent="-18415">
              <a:lnSpc>
                <a:spcPct val="100000"/>
              </a:lnSpc>
            </a:pPr>
            <a:r>
              <a:rPr sz="1900" spc="-15" dirty="0">
                <a:latin typeface="Carlito"/>
                <a:cs typeface="Carlito"/>
              </a:rPr>
              <a:t>By invoking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instance </a:t>
            </a:r>
            <a:r>
              <a:rPr sz="1900" spc="-5" dirty="0">
                <a:latin typeface="Carlito"/>
                <a:cs typeface="Carlito"/>
              </a:rPr>
              <a:t>methods , </a:t>
            </a:r>
            <a:r>
              <a:rPr sz="1900" spc="-10" dirty="0">
                <a:latin typeface="Carlito"/>
                <a:cs typeface="Carlito"/>
              </a:rPr>
              <a:t>we can </a:t>
            </a:r>
            <a:r>
              <a:rPr sz="1900" spc="-5" dirty="0">
                <a:latin typeface="Carlito"/>
                <a:cs typeface="Carlito"/>
              </a:rPr>
              <a:t>access </a:t>
            </a:r>
            <a:r>
              <a:rPr sz="1900" spc="-15" dirty="0">
                <a:latin typeface="Carlito"/>
                <a:cs typeface="Carlito"/>
              </a:rPr>
              <a:t>information </a:t>
            </a:r>
            <a:r>
              <a:rPr sz="1900" spc="-10" dirty="0">
                <a:latin typeface="Carlito"/>
                <a:cs typeface="Carlito"/>
              </a:rPr>
              <a:t>such </a:t>
            </a:r>
            <a:r>
              <a:rPr sz="1900" dirty="0">
                <a:latin typeface="Carlito"/>
                <a:cs typeface="Carlito"/>
              </a:rPr>
              <a:t>as </a:t>
            </a:r>
            <a:r>
              <a:rPr sz="1900" spc="-10" dirty="0">
                <a:latin typeface="Carlito"/>
                <a:cs typeface="Carlito"/>
              </a:rPr>
              <a:t>column </a:t>
            </a:r>
            <a:r>
              <a:rPr sz="1900" spc="-5" dirty="0">
                <a:latin typeface="Carlito"/>
                <a:cs typeface="Carlito"/>
              </a:rPr>
              <a:t>names,  </a:t>
            </a:r>
            <a:r>
              <a:rPr sz="1900" spc="-10" dirty="0">
                <a:latin typeface="Carlito"/>
                <a:cs typeface="Carlito"/>
              </a:rPr>
              <a:t>number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0" dirty="0">
                <a:latin typeface="Carlito"/>
                <a:cs typeface="Carlito"/>
              </a:rPr>
              <a:t>columns</a:t>
            </a:r>
            <a:r>
              <a:rPr sz="1900" spc="-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etc.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Arial"/>
                <a:cs typeface="Arial"/>
              </a:rPr>
              <a:t>………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ResultSetMetaData resultSetMetaData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resultSet.getMetaData();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count=resultSetMetaData.getColumnCount();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</a:t>
            </a:r>
            <a:r>
              <a:rPr sz="1800" b="1" i="1" spc="-5" dirty="0">
                <a:latin typeface="Arial"/>
                <a:cs typeface="Arial"/>
              </a:rPr>
              <a:t>out.println("No. </a:t>
            </a:r>
            <a:r>
              <a:rPr sz="1800" b="1" i="1" dirty="0">
                <a:latin typeface="Arial"/>
                <a:cs typeface="Arial"/>
              </a:rPr>
              <a:t>of columns in </a:t>
            </a:r>
            <a:r>
              <a:rPr sz="1800" b="1" i="1" spc="-5" dirty="0">
                <a:latin typeface="Arial"/>
                <a:cs typeface="Arial"/>
              </a:rPr>
              <a:t>employee table: </a:t>
            </a:r>
            <a:r>
              <a:rPr sz="1800" b="1" i="1" dirty="0">
                <a:latin typeface="Arial"/>
                <a:cs typeface="Arial"/>
              </a:rPr>
              <a:t>"+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count);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System.</a:t>
            </a:r>
            <a:r>
              <a:rPr sz="1800" b="1" i="1" dirty="0">
                <a:latin typeface="Arial"/>
                <a:cs typeface="Arial"/>
              </a:rPr>
              <a:t>out.println("Column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Names...");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for(int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i=1;i&lt;=count;i++){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</a:t>
            </a:r>
            <a:r>
              <a:rPr sz="1800" b="1" i="1" spc="-5" dirty="0">
                <a:latin typeface="Arial"/>
                <a:cs typeface="Arial"/>
              </a:rPr>
              <a:t>out.println(resultSetMetaData.getColumnName(i));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0"/>
            <a:ext cx="1931035" cy="635635"/>
            <a:chOff x="7226807" y="0"/>
            <a:chExt cx="1931035" cy="635635"/>
          </a:xfrm>
        </p:grpSpPr>
        <p:sp>
          <p:nvSpPr>
            <p:cNvPr id="7" name="object 7"/>
            <p:cNvSpPr/>
            <p:nvPr/>
          </p:nvSpPr>
          <p:spPr>
            <a:xfrm>
              <a:off x="7239761" y="762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1905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905000" y="609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762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609600"/>
                  </a:moveTo>
                  <a:lnTo>
                    <a:pt x="1905000" y="609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8306" y="139395"/>
            <a:ext cx="13277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Activity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0769" y="0"/>
            <a:ext cx="59836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7340" algn="l"/>
              </a:tabLst>
            </a:pPr>
            <a:r>
              <a:rPr sz="3500" dirty="0">
                <a:latin typeface="Arial"/>
                <a:cs typeface="Arial"/>
              </a:rPr>
              <a:t>Call</a:t>
            </a:r>
            <a:r>
              <a:rPr sz="3500" spc="-15" dirty="0">
                <a:latin typeface="Arial"/>
                <a:cs typeface="Arial"/>
              </a:rPr>
              <a:t>a</a:t>
            </a:r>
            <a:r>
              <a:rPr sz="3500" dirty="0">
                <a:latin typeface="Arial"/>
                <a:cs typeface="Arial"/>
              </a:rPr>
              <a:t>bl</a:t>
            </a:r>
            <a:r>
              <a:rPr sz="3500" spc="-15" dirty="0">
                <a:latin typeface="Arial"/>
                <a:cs typeface="Arial"/>
              </a:rPr>
              <a:t>e</a:t>
            </a:r>
            <a:r>
              <a:rPr sz="3500" dirty="0">
                <a:latin typeface="Arial"/>
                <a:cs typeface="Arial"/>
              </a:rPr>
              <a:t>Stat</a:t>
            </a:r>
            <a:r>
              <a:rPr sz="3500" spc="-15" dirty="0">
                <a:latin typeface="Arial"/>
                <a:cs typeface="Arial"/>
              </a:rPr>
              <a:t>e</a:t>
            </a:r>
            <a:r>
              <a:rPr sz="3500" dirty="0">
                <a:latin typeface="Arial"/>
                <a:cs typeface="Arial"/>
              </a:rPr>
              <a:t>ment	Int</a:t>
            </a:r>
            <a:r>
              <a:rPr sz="3500" spc="-15" dirty="0">
                <a:latin typeface="Arial"/>
                <a:cs typeface="Arial"/>
              </a:rPr>
              <a:t>e</a:t>
            </a:r>
            <a:r>
              <a:rPr sz="3500" dirty="0">
                <a:latin typeface="Arial"/>
                <a:cs typeface="Arial"/>
              </a:rPr>
              <a:t>rface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28800"/>
            <a:ext cx="9144000" cy="2604770"/>
            <a:chOff x="0" y="1828800"/>
            <a:chExt cx="9144000" cy="2604770"/>
          </a:xfrm>
        </p:grpSpPr>
        <p:sp>
          <p:nvSpPr>
            <p:cNvPr id="5" name="object 5"/>
            <p:cNvSpPr/>
            <p:nvPr/>
          </p:nvSpPr>
          <p:spPr>
            <a:xfrm>
              <a:off x="0" y="1828800"/>
              <a:ext cx="9143999" cy="2590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0396" y="3320922"/>
              <a:ext cx="1522730" cy="1099185"/>
            </a:xfrm>
            <a:custGeom>
              <a:avLst/>
              <a:gdLst/>
              <a:ahLst/>
              <a:cxnLst/>
              <a:rect l="l" t="t" r="r" b="b"/>
              <a:pathLst>
                <a:path w="1522729" h="1099185">
                  <a:moveTo>
                    <a:pt x="454913" y="0"/>
                  </a:moveTo>
                  <a:lnTo>
                    <a:pt x="503554" y="507745"/>
                  </a:lnTo>
                  <a:lnTo>
                    <a:pt x="437811" y="518609"/>
                  </a:lnTo>
                  <a:lnTo>
                    <a:pt x="375625" y="531703"/>
                  </a:lnTo>
                  <a:lnTo>
                    <a:pt x="317254" y="546888"/>
                  </a:lnTo>
                  <a:lnTo>
                    <a:pt x="262956" y="564024"/>
                  </a:lnTo>
                  <a:lnTo>
                    <a:pt x="212987" y="582969"/>
                  </a:lnTo>
                  <a:lnTo>
                    <a:pt x="167606" y="603584"/>
                  </a:lnTo>
                  <a:lnTo>
                    <a:pt x="127070" y="625727"/>
                  </a:lnTo>
                  <a:lnTo>
                    <a:pt x="91635" y="649259"/>
                  </a:lnTo>
                  <a:lnTo>
                    <a:pt x="61560" y="674039"/>
                  </a:lnTo>
                  <a:lnTo>
                    <a:pt x="18517" y="726780"/>
                  </a:lnTo>
                  <a:lnTo>
                    <a:pt x="0" y="782827"/>
                  </a:lnTo>
                  <a:lnTo>
                    <a:pt x="234" y="809142"/>
                  </a:lnTo>
                  <a:lnTo>
                    <a:pt x="16974" y="860072"/>
                  </a:lnTo>
                  <a:lnTo>
                    <a:pt x="53945" y="908104"/>
                  </a:lnTo>
                  <a:lnTo>
                    <a:pt x="109392" y="952476"/>
                  </a:lnTo>
                  <a:lnTo>
                    <a:pt x="143496" y="973051"/>
                  </a:lnTo>
                  <a:lnTo>
                    <a:pt x="181560" y="992425"/>
                  </a:lnTo>
                  <a:lnTo>
                    <a:pt x="223366" y="1010504"/>
                  </a:lnTo>
                  <a:lnTo>
                    <a:pt x="268693" y="1027191"/>
                  </a:lnTo>
                  <a:lnTo>
                    <a:pt x="317323" y="1042392"/>
                  </a:lnTo>
                  <a:lnTo>
                    <a:pt x="369036" y="1056012"/>
                  </a:lnTo>
                  <a:lnTo>
                    <a:pt x="423613" y="1067955"/>
                  </a:lnTo>
                  <a:lnTo>
                    <a:pt x="480834" y="1078125"/>
                  </a:lnTo>
                  <a:lnTo>
                    <a:pt x="540480" y="1086429"/>
                  </a:lnTo>
                  <a:lnTo>
                    <a:pt x="602332" y="1092770"/>
                  </a:lnTo>
                  <a:lnTo>
                    <a:pt x="666169" y="1097054"/>
                  </a:lnTo>
                  <a:lnTo>
                    <a:pt x="731774" y="1099184"/>
                  </a:lnTo>
                  <a:lnTo>
                    <a:pt x="797577" y="1099098"/>
                  </a:lnTo>
                  <a:lnTo>
                    <a:pt x="862042" y="1096811"/>
                  </a:lnTo>
                  <a:lnTo>
                    <a:pt x="924929" y="1092412"/>
                  </a:lnTo>
                  <a:lnTo>
                    <a:pt x="986001" y="1085988"/>
                  </a:lnTo>
                  <a:lnTo>
                    <a:pt x="1045021" y="1077628"/>
                  </a:lnTo>
                  <a:lnTo>
                    <a:pt x="1101751" y="1067418"/>
                  </a:lnTo>
                  <a:lnTo>
                    <a:pt x="1155954" y="1055449"/>
                  </a:lnTo>
                  <a:lnTo>
                    <a:pt x="1207391" y="1041806"/>
                  </a:lnTo>
                  <a:lnTo>
                    <a:pt x="1255825" y="1026578"/>
                  </a:lnTo>
                  <a:lnTo>
                    <a:pt x="1301019" y="1009852"/>
                  </a:lnTo>
                  <a:lnTo>
                    <a:pt x="1342734" y="991718"/>
                  </a:lnTo>
                  <a:lnTo>
                    <a:pt x="1380734" y="972262"/>
                  </a:lnTo>
                  <a:lnTo>
                    <a:pt x="1414781" y="951572"/>
                  </a:lnTo>
                  <a:lnTo>
                    <a:pt x="1470063" y="906843"/>
                  </a:lnTo>
                  <a:lnTo>
                    <a:pt x="1506679" y="858235"/>
                  </a:lnTo>
                  <a:lnTo>
                    <a:pt x="1522729" y="806450"/>
                  </a:lnTo>
                  <a:lnTo>
                    <a:pt x="1522495" y="780135"/>
                  </a:lnTo>
                  <a:lnTo>
                    <a:pt x="1505755" y="729205"/>
                  </a:lnTo>
                  <a:lnTo>
                    <a:pt x="1468784" y="681173"/>
                  </a:lnTo>
                  <a:lnTo>
                    <a:pt x="1413337" y="636801"/>
                  </a:lnTo>
                  <a:lnTo>
                    <a:pt x="1379233" y="616226"/>
                  </a:lnTo>
                  <a:lnTo>
                    <a:pt x="1341169" y="596852"/>
                  </a:lnTo>
                  <a:lnTo>
                    <a:pt x="1299363" y="578773"/>
                  </a:lnTo>
                  <a:lnTo>
                    <a:pt x="1254036" y="562086"/>
                  </a:lnTo>
                  <a:lnTo>
                    <a:pt x="1205406" y="546885"/>
                  </a:lnTo>
                  <a:lnTo>
                    <a:pt x="1153693" y="533265"/>
                  </a:lnTo>
                  <a:lnTo>
                    <a:pt x="1099116" y="521322"/>
                  </a:lnTo>
                  <a:lnTo>
                    <a:pt x="1041895" y="511152"/>
                  </a:lnTo>
                  <a:lnTo>
                    <a:pt x="982249" y="502848"/>
                  </a:lnTo>
                  <a:lnTo>
                    <a:pt x="920397" y="496507"/>
                  </a:lnTo>
                  <a:lnTo>
                    <a:pt x="856560" y="492223"/>
                  </a:lnTo>
                  <a:lnTo>
                    <a:pt x="790955" y="490093"/>
                  </a:lnTo>
                  <a:lnTo>
                    <a:pt x="4549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0396" y="3320922"/>
              <a:ext cx="1522730" cy="1099185"/>
            </a:xfrm>
            <a:custGeom>
              <a:avLst/>
              <a:gdLst/>
              <a:ahLst/>
              <a:cxnLst/>
              <a:rect l="l" t="t" r="r" b="b"/>
              <a:pathLst>
                <a:path w="1522729" h="1099185">
                  <a:moveTo>
                    <a:pt x="454913" y="0"/>
                  </a:moveTo>
                  <a:lnTo>
                    <a:pt x="790955" y="490093"/>
                  </a:lnTo>
                  <a:lnTo>
                    <a:pt x="856560" y="492223"/>
                  </a:lnTo>
                  <a:lnTo>
                    <a:pt x="920397" y="496507"/>
                  </a:lnTo>
                  <a:lnTo>
                    <a:pt x="982249" y="502848"/>
                  </a:lnTo>
                  <a:lnTo>
                    <a:pt x="1041895" y="511152"/>
                  </a:lnTo>
                  <a:lnTo>
                    <a:pt x="1099116" y="521322"/>
                  </a:lnTo>
                  <a:lnTo>
                    <a:pt x="1153693" y="533265"/>
                  </a:lnTo>
                  <a:lnTo>
                    <a:pt x="1205406" y="546885"/>
                  </a:lnTo>
                  <a:lnTo>
                    <a:pt x="1254036" y="562086"/>
                  </a:lnTo>
                  <a:lnTo>
                    <a:pt x="1299363" y="578773"/>
                  </a:lnTo>
                  <a:lnTo>
                    <a:pt x="1341169" y="596852"/>
                  </a:lnTo>
                  <a:lnTo>
                    <a:pt x="1379233" y="616226"/>
                  </a:lnTo>
                  <a:lnTo>
                    <a:pt x="1413337" y="636801"/>
                  </a:lnTo>
                  <a:lnTo>
                    <a:pt x="1468784" y="681173"/>
                  </a:lnTo>
                  <a:lnTo>
                    <a:pt x="1505755" y="729205"/>
                  </a:lnTo>
                  <a:lnTo>
                    <a:pt x="1522495" y="780135"/>
                  </a:lnTo>
                  <a:lnTo>
                    <a:pt x="1522729" y="806450"/>
                  </a:lnTo>
                  <a:lnTo>
                    <a:pt x="1517394" y="832695"/>
                  </a:lnTo>
                  <a:lnTo>
                    <a:pt x="1490823" y="882980"/>
                  </a:lnTo>
                  <a:lnTo>
                    <a:pt x="1444636" y="929737"/>
                  </a:lnTo>
                  <a:lnTo>
                    <a:pt x="1380734" y="972262"/>
                  </a:lnTo>
                  <a:lnTo>
                    <a:pt x="1342734" y="991718"/>
                  </a:lnTo>
                  <a:lnTo>
                    <a:pt x="1301019" y="1009852"/>
                  </a:lnTo>
                  <a:lnTo>
                    <a:pt x="1255825" y="1026578"/>
                  </a:lnTo>
                  <a:lnTo>
                    <a:pt x="1207391" y="1041806"/>
                  </a:lnTo>
                  <a:lnTo>
                    <a:pt x="1155954" y="1055449"/>
                  </a:lnTo>
                  <a:lnTo>
                    <a:pt x="1101751" y="1067418"/>
                  </a:lnTo>
                  <a:lnTo>
                    <a:pt x="1045021" y="1077628"/>
                  </a:lnTo>
                  <a:lnTo>
                    <a:pt x="986001" y="1085988"/>
                  </a:lnTo>
                  <a:lnTo>
                    <a:pt x="924929" y="1092412"/>
                  </a:lnTo>
                  <a:lnTo>
                    <a:pt x="862042" y="1096811"/>
                  </a:lnTo>
                  <a:lnTo>
                    <a:pt x="797577" y="1099098"/>
                  </a:lnTo>
                  <a:lnTo>
                    <a:pt x="731774" y="1099184"/>
                  </a:lnTo>
                  <a:lnTo>
                    <a:pt x="666169" y="1097054"/>
                  </a:lnTo>
                  <a:lnTo>
                    <a:pt x="602332" y="1092770"/>
                  </a:lnTo>
                  <a:lnTo>
                    <a:pt x="540480" y="1086429"/>
                  </a:lnTo>
                  <a:lnTo>
                    <a:pt x="480834" y="1078125"/>
                  </a:lnTo>
                  <a:lnTo>
                    <a:pt x="423613" y="1067955"/>
                  </a:lnTo>
                  <a:lnTo>
                    <a:pt x="369036" y="1056012"/>
                  </a:lnTo>
                  <a:lnTo>
                    <a:pt x="317323" y="1042392"/>
                  </a:lnTo>
                  <a:lnTo>
                    <a:pt x="268693" y="1027191"/>
                  </a:lnTo>
                  <a:lnTo>
                    <a:pt x="223366" y="1010504"/>
                  </a:lnTo>
                  <a:lnTo>
                    <a:pt x="181560" y="992425"/>
                  </a:lnTo>
                  <a:lnTo>
                    <a:pt x="143496" y="973051"/>
                  </a:lnTo>
                  <a:lnTo>
                    <a:pt x="109392" y="952476"/>
                  </a:lnTo>
                  <a:lnTo>
                    <a:pt x="53945" y="908104"/>
                  </a:lnTo>
                  <a:lnTo>
                    <a:pt x="16974" y="860072"/>
                  </a:lnTo>
                  <a:lnTo>
                    <a:pt x="234" y="809142"/>
                  </a:lnTo>
                  <a:lnTo>
                    <a:pt x="0" y="782827"/>
                  </a:lnTo>
                  <a:lnTo>
                    <a:pt x="6064" y="754461"/>
                  </a:lnTo>
                  <a:lnTo>
                    <a:pt x="37101" y="699926"/>
                  </a:lnTo>
                  <a:lnTo>
                    <a:pt x="91635" y="649259"/>
                  </a:lnTo>
                  <a:lnTo>
                    <a:pt x="127070" y="625727"/>
                  </a:lnTo>
                  <a:lnTo>
                    <a:pt x="167606" y="603584"/>
                  </a:lnTo>
                  <a:lnTo>
                    <a:pt x="212987" y="582969"/>
                  </a:lnTo>
                  <a:lnTo>
                    <a:pt x="262956" y="564024"/>
                  </a:lnTo>
                  <a:lnTo>
                    <a:pt x="317254" y="546888"/>
                  </a:lnTo>
                  <a:lnTo>
                    <a:pt x="375625" y="531703"/>
                  </a:lnTo>
                  <a:lnTo>
                    <a:pt x="437811" y="518609"/>
                  </a:lnTo>
                  <a:lnTo>
                    <a:pt x="503554" y="507745"/>
                  </a:lnTo>
                  <a:lnTo>
                    <a:pt x="454913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4660" y="3950589"/>
            <a:ext cx="8521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Oracle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494" y="0"/>
            <a:ext cx="69729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Creating </a:t>
            </a:r>
            <a:r>
              <a:rPr sz="3200" spc="-5" dirty="0">
                <a:latin typeface="Arial"/>
                <a:cs typeface="Arial"/>
              </a:rPr>
              <a:t>stored </a:t>
            </a:r>
            <a:r>
              <a:rPr sz="3200" dirty="0">
                <a:latin typeface="Arial"/>
                <a:cs typeface="Arial"/>
              </a:rPr>
              <a:t>procedure in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90600"/>
            <a:ext cx="9144000" cy="2426335"/>
            <a:chOff x="0" y="990600"/>
            <a:chExt cx="9144000" cy="2426335"/>
          </a:xfrm>
        </p:grpSpPr>
        <p:sp>
          <p:nvSpPr>
            <p:cNvPr id="5" name="object 5"/>
            <p:cNvSpPr/>
            <p:nvPr/>
          </p:nvSpPr>
          <p:spPr>
            <a:xfrm>
              <a:off x="0" y="990599"/>
              <a:ext cx="9144000" cy="2092960"/>
            </a:xfrm>
            <a:custGeom>
              <a:avLst/>
              <a:gdLst/>
              <a:ahLst/>
              <a:cxnLst/>
              <a:rect l="l" t="t" r="r" b="b"/>
              <a:pathLst>
                <a:path w="9144000" h="2092960">
                  <a:moveTo>
                    <a:pt x="91440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0" y="2092452"/>
                  </a:lnTo>
                  <a:lnTo>
                    <a:pt x="9144000" y="2092452"/>
                  </a:lnTo>
                  <a:lnTo>
                    <a:pt x="9144000" y="2057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5000" y="3048000"/>
              <a:ext cx="5878195" cy="368935"/>
            </a:xfrm>
            <a:custGeom>
              <a:avLst/>
              <a:gdLst/>
              <a:ahLst/>
              <a:cxnLst/>
              <a:rect l="l" t="t" r="r" b="b"/>
              <a:pathLst>
                <a:path w="5878195" h="368935">
                  <a:moveTo>
                    <a:pt x="587806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878067" y="368808"/>
                  </a:lnTo>
                  <a:lnTo>
                    <a:pt x="58780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200" y="3581400"/>
            <a:ext cx="8991600" cy="3093720"/>
          </a:xfrm>
          <a:custGeom>
            <a:avLst/>
            <a:gdLst/>
            <a:ahLst/>
            <a:cxnLst/>
            <a:rect l="l" t="t" r="r" b="b"/>
            <a:pathLst>
              <a:path w="8991600" h="3093720">
                <a:moveTo>
                  <a:pt x="8991600" y="0"/>
                </a:moveTo>
                <a:lnTo>
                  <a:pt x="0" y="0"/>
                </a:lnTo>
                <a:lnTo>
                  <a:pt x="0" y="3093720"/>
                </a:lnTo>
                <a:lnTo>
                  <a:pt x="8991600" y="3093720"/>
                </a:lnTo>
                <a:lnTo>
                  <a:pt x="8991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1017778"/>
            <a:ext cx="8865235" cy="559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99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create or replace procedure PR_empName(emp_id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NUMBER,emp_name </a:t>
            </a:r>
            <a:r>
              <a:rPr sz="1800" dirty="0">
                <a:latin typeface="Arial"/>
                <a:cs typeface="Arial"/>
              </a:rPr>
              <a:t>OUT  </a:t>
            </a:r>
            <a:r>
              <a:rPr sz="1800" spc="-20" dirty="0">
                <a:latin typeface="Arial"/>
                <a:cs typeface="Arial"/>
              </a:rPr>
              <a:t>VARCHAR2)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12700" marR="1689735" indent="190500">
              <a:lnSpc>
                <a:spcPts val="288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select ename into emp_name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employee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empno=emp_id;  END;</a:t>
            </a:r>
            <a:r>
              <a:rPr sz="1800" dirty="0">
                <a:latin typeface="Arial"/>
                <a:cs typeface="Arial"/>
              </a:rPr>
              <a:t> /</a:t>
            </a:r>
            <a:endParaRPr sz="1800">
              <a:latin typeface="Arial"/>
              <a:cs typeface="Arial"/>
            </a:endParaRPr>
          </a:p>
          <a:p>
            <a:pPr marL="1917700">
              <a:lnSpc>
                <a:spcPct val="100000"/>
              </a:lnSpc>
              <a:spcBef>
                <a:spcPts val="505"/>
              </a:spcBef>
            </a:pPr>
            <a:r>
              <a:rPr sz="1800" b="1" i="1" spc="-5" dirty="0">
                <a:latin typeface="Arial"/>
                <a:cs typeface="Arial"/>
              </a:rPr>
              <a:t>Formal parameter types are unconstrained </a:t>
            </a:r>
            <a:r>
              <a:rPr sz="1800" b="1" i="1" dirty="0">
                <a:latin typeface="Arial"/>
                <a:cs typeface="Arial"/>
              </a:rPr>
              <a:t>in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oracle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Parameter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Modes:</a:t>
            </a:r>
            <a:endParaRPr sz="1600">
              <a:latin typeface="Arial"/>
              <a:cs typeface="Arial"/>
            </a:endParaRPr>
          </a:p>
          <a:p>
            <a:pPr marL="431800" marR="5080" indent="-34290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( is the default mode ) : </a:t>
            </a:r>
            <a:r>
              <a:rPr sz="1500" dirty="0">
                <a:latin typeface="Arial"/>
                <a:cs typeface="Arial"/>
              </a:rPr>
              <a:t>IN indicates that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parameter </a:t>
            </a:r>
            <a:r>
              <a:rPr sz="1500" spc="-5" dirty="0">
                <a:latin typeface="Arial"/>
                <a:cs typeface="Arial"/>
              </a:rPr>
              <a:t>can be passed </a:t>
            </a:r>
            <a:r>
              <a:rPr sz="1500" dirty="0">
                <a:latin typeface="Arial"/>
                <a:cs typeface="Arial"/>
              </a:rPr>
              <a:t>into stored procedures </a:t>
            </a:r>
            <a:r>
              <a:rPr sz="1500" spc="-5" dirty="0">
                <a:latin typeface="Arial"/>
                <a:cs typeface="Arial"/>
              </a:rPr>
              <a:t>but any  </a:t>
            </a:r>
            <a:r>
              <a:rPr sz="1500" dirty="0">
                <a:latin typeface="Arial"/>
                <a:cs typeface="Arial"/>
              </a:rPr>
              <a:t>modification inside stored procedure </a:t>
            </a:r>
            <a:r>
              <a:rPr sz="1500" spc="-5" dirty="0">
                <a:latin typeface="Arial"/>
                <a:cs typeface="Arial"/>
              </a:rPr>
              <a:t>does not change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parameter</a:t>
            </a:r>
            <a:endParaRPr sz="1500">
              <a:latin typeface="Arial"/>
              <a:cs typeface="Arial"/>
            </a:endParaRPr>
          </a:p>
          <a:p>
            <a:pPr marL="431800" marR="349885" indent="-3429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OUT </a:t>
            </a:r>
            <a:r>
              <a:rPr sz="1600" spc="-5" dirty="0">
                <a:latin typeface="Arial"/>
                <a:cs typeface="Arial"/>
              </a:rPr>
              <a:t>: indicates that stored procedure can change this parameter and pass back to the calling  program.</a:t>
            </a:r>
            <a:endParaRPr sz="1600">
              <a:latin typeface="Arial"/>
              <a:cs typeface="Arial"/>
            </a:endParaRPr>
          </a:p>
          <a:p>
            <a:pPr marL="431800" marR="208279" indent="-34290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OUT 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pass parameter into stored procedure and get it back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new value from  calling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The syntax of defining a parameter in stored procedure is as</a:t>
            </a:r>
            <a:r>
              <a:rPr sz="1600" i="1" spc="10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follows: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MODE parameter_name parameter_mode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parameter_type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774" y="1295399"/>
            <a:ext cx="4956175" cy="1682750"/>
          </a:xfrm>
          <a:custGeom>
            <a:avLst/>
            <a:gdLst/>
            <a:ahLst/>
            <a:cxnLst/>
            <a:rect l="l" t="t" r="r" b="b"/>
            <a:pathLst>
              <a:path w="4956175" h="1682750">
                <a:moveTo>
                  <a:pt x="4955946" y="99060"/>
                </a:moveTo>
                <a:lnTo>
                  <a:pt x="4953254" y="8001"/>
                </a:lnTo>
                <a:lnTo>
                  <a:pt x="4953025" y="0"/>
                </a:lnTo>
                <a:lnTo>
                  <a:pt x="4868189" y="51181"/>
                </a:lnTo>
                <a:lnTo>
                  <a:pt x="4865268" y="53086"/>
                </a:lnTo>
                <a:lnTo>
                  <a:pt x="4864252" y="56896"/>
                </a:lnTo>
                <a:lnTo>
                  <a:pt x="4867808" y="62992"/>
                </a:lnTo>
                <a:lnTo>
                  <a:pt x="4871745" y="63881"/>
                </a:lnTo>
                <a:lnTo>
                  <a:pt x="4874793" y="62103"/>
                </a:lnTo>
                <a:lnTo>
                  <a:pt x="4930229" y="28600"/>
                </a:lnTo>
                <a:lnTo>
                  <a:pt x="4035564" y="1668716"/>
                </a:lnTo>
                <a:lnTo>
                  <a:pt x="36233" y="385978"/>
                </a:lnTo>
                <a:lnTo>
                  <a:pt x="68478" y="378841"/>
                </a:lnTo>
                <a:lnTo>
                  <a:pt x="102933" y="371221"/>
                </a:lnTo>
                <a:lnTo>
                  <a:pt x="105092" y="367792"/>
                </a:lnTo>
                <a:lnTo>
                  <a:pt x="103581" y="360934"/>
                </a:lnTo>
                <a:lnTo>
                  <a:pt x="100190" y="358775"/>
                </a:lnTo>
                <a:lnTo>
                  <a:pt x="0" y="381000"/>
                </a:lnTo>
                <a:lnTo>
                  <a:pt x="66255" y="454660"/>
                </a:lnTo>
                <a:lnTo>
                  <a:pt x="68605" y="457327"/>
                </a:lnTo>
                <a:lnTo>
                  <a:pt x="72618" y="457454"/>
                </a:lnTo>
                <a:lnTo>
                  <a:pt x="75222" y="455168"/>
                </a:lnTo>
                <a:lnTo>
                  <a:pt x="77838" y="452755"/>
                </a:lnTo>
                <a:lnTo>
                  <a:pt x="78041" y="448818"/>
                </a:lnTo>
                <a:lnTo>
                  <a:pt x="75704" y="446151"/>
                </a:lnTo>
                <a:lnTo>
                  <a:pt x="32410" y="398068"/>
                </a:lnTo>
                <a:lnTo>
                  <a:pt x="4036720" y="1682496"/>
                </a:lnTo>
                <a:lnTo>
                  <a:pt x="4038625" y="1676400"/>
                </a:lnTo>
                <a:lnTo>
                  <a:pt x="4044213" y="1679448"/>
                </a:lnTo>
                <a:lnTo>
                  <a:pt x="4941379" y="34747"/>
                </a:lnTo>
                <a:lnTo>
                  <a:pt x="4943233" y="99060"/>
                </a:lnTo>
                <a:lnTo>
                  <a:pt x="4943246" y="102870"/>
                </a:lnTo>
                <a:lnTo>
                  <a:pt x="4946167" y="105664"/>
                </a:lnTo>
                <a:lnTo>
                  <a:pt x="4953279" y="105410"/>
                </a:lnTo>
                <a:lnTo>
                  <a:pt x="4955946" y="102489"/>
                </a:lnTo>
                <a:lnTo>
                  <a:pt x="4955946" y="9906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07" y="921872"/>
            <a:ext cx="7640230" cy="576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4834" y="0"/>
            <a:ext cx="18954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JDBC</a:t>
            </a:r>
            <a:r>
              <a:rPr sz="3200" spc="-85" dirty="0"/>
              <a:t> </a:t>
            </a:r>
            <a:r>
              <a:rPr sz="3200" spc="-5" dirty="0"/>
              <a:t>API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925" y="0"/>
            <a:ext cx="8912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Another </a:t>
            </a:r>
            <a:r>
              <a:rPr sz="3200" spc="-5" dirty="0">
                <a:latin typeface="Arial"/>
                <a:cs typeface="Arial"/>
              </a:rPr>
              <a:t>Example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5" dirty="0">
                <a:latin typeface="Arial"/>
                <a:cs typeface="Arial"/>
              </a:rPr>
              <a:t>stored </a:t>
            </a:r>
            <a:r>
              <a:rPr sz="3200" dirty="0">
                <a:latin typeface="Arial"/>
                <a:cs typeface="Arial"/>
              </a:rPr>
              <a:t>procedure in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93875"/>
            <a:ext cx="9144000" cy="2539365"/>
          </a:xfrm>
          <a:custGeom>
            <a:avLst/>
            <a:gdLst/>
            <a:ahLst/>
            <a:cxnLst/>
            <a:rect l="l" t="t" r="r" b="b"/>
            <a:pathLst>
              <a:path w="9144000" h="2539365">
                <a:moveTo>
                  <a:pt x="9144000" y="0"/>
                </a:moveTo>
                <a:lnTo>
                  <a:pt x="0" y="0"/>
                </a:lnTo>
                <a:lnTo>
                  <a:pt x="0" y="2538984"/>
                </a:lnTo>
                <a:lnTo>
                  <a:pt x="9144000" y="2538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312291"/>
            <a:ext cx="8909050" cy="244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Carlito"/>
                <a:cs typeface="Carlito"/>
              </a:rPr>
              <a:t>create </a:t>
            </a:r>
            <a:r>
              <a:rPr sz="1900" spc="-5" dirty="0">
                <a:latin typeface="Carlito"/>
                <a:cs typeface="Carlito"/>
              </a:rPr>
              <a:t>or </a:t>
            </a:r>
            <a:r>
              <a:rPr sz="1900" spc="-10" dirty="0">
                <a:latin typeface="Carlito"/>
                <a:cs typeface="Carlito"/>
              </a:rPr>
              <a:t>replace </a:t>
            </a:r>
            <a:r>
              <a:rPr sz="1900" spc="-15" dirty="0">
                <a:latin typeface="Carlito"/>
                <a:cs typeface="Carlito"/>
              </a:rPr>
              <a:t>procedure </a:t>
            </a:r>
            <a:r>
              <a:rPr sz="1900" spc="-10" dirty="0">
                <a:latin typeface="Carlito"/>
                <a:cs typeface="Carlito"/>
              </a:rPr>
              <a:t>get_emp_details(p_empno </a:t>
            </a:r>
            <a:r>
              <a:rPr sz="1900" spc="-5" dirty="0">
                <a:latin typeface="Carlito"/>
                <a:cs typeface="Carlito"/>
              </a:rPr>
              <a:t>IN </a:t>
            </a:r>
            <a:r>
              <a:rPr sz="1900" spc="-30" dirty="0">
                <a:latin typeface="Carlito"/>
                <a:cs typeface="Carlito"/>
              </a:rPr>
              <a:t>number, </a:t>
            </a:r>
            <a:r>
              <a:rPr sz="1900" spc="-5" dirty="0">
                <a:latin typeface="Carlito"/>
                <a:cs typeface="Carlito"/>
              </a:rPr>
              <a:t>p_name </a:t>
            </a:r>
            <a:r>
              <a:rPr sz="1900" spc="-10" dirty="0">
                <a:latin typeface="Carlito"/>
                <a:cs typeface="Carlito"/>
              </a:rPr>
              <a:t>OUT</a:t>
            </a:r>
            <a:r>
              <a:rPr sz="1900" spc="3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varchar2,</a:t>
            </a:r>
            <a:endParaRPr sz="19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p_desig OUT </a:t>
            </a:r>
            <a:r>
              <a:rPr sz="1900" spc="-10" dirty="0">
                <a:latin typeface="Carlito"/>
                <a:cs typeface="Carlito"/>
              </a:rPr>
              <a:t>varchar2,p_sal </a:t>
            </a:r>
            <a:r>
              <a:rPr sz="1900" spc="-5" dirty="0">
                <a:latin typeface="Carlito"/>
                <a:cs typeface="Carlito"/>
              </a:rPr>
              <a:t>OUT </a:t>
            </a:r>
            <a:r>
              <a:rPr sz="1900" spc="-10" dirty="0">
                <a:latin typeface="Carlito"/>
                <a:cs typeface="Carlito"/>
              </a:rPr>
              <a:t>number</a:t>
            </a:r>
            <a:r>
              <a:rPr sz="1900" spc="6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10" dirty="0">
                <a:latin typeface="Carlito"/>
                <a:cs typeface="Carlito"/>
              </a:rPr>
              <a:t>AS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10" dirty="0">
                <a:latin typeface="Carlito"/>
                <a:cs typeface="Carlito"/>
              </a:rPr>
              <a:t>begin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5" dirty="0">
                <a:latin typeface="Carlito"/>
                <a:cs typeface="Carlito"/>
              </a:rPr>
              <a:t>select ename,job,sal </a:t>
            </a:r>
            <a:r>
              <a:rPr sz="1900" b="1" spc="-15" dirty="0">
                <a:latin typeface="Carlito"/>
                <a:cs typeface="Carlito"/>
              </a:rPr>
              <a:t>into</a:t>
            </a:r>
            <a:r>
              <a:rPr sz="1900" b="1" spc="2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p_name,p_desig,p_sal</a:t>
            </a:r>
            <a:endParaRPr sz="1900">
              <a:latin typeface="Carlito"/>
              <a:cs typeface="Carlito"/>
            </a:endParaRPr>
          </a:p>
          <a:p>
            <a:pPr marL="66040">
              <a:lnSpc>
                <a:spcPct val="100000"/>
              </a:lnSpc>
              <a:spcBef>
                <a:spcPts val="600"/>
              </a:spcBef>
            </a:pPr>
            <a:r>
              <a:rPr sz="1900" spc="-15" dirty="0">
                <a:latin typeface="Carlito"/>
                <a:cs typeface="Carlito"/>
              </a:rPr>
              <a:t>from </a:t>
            </a:r>
            <a:r>
              <a:rPr sz="1900" spc="-5" dirty="0">
                <a:latin typeface="Carlito"/>
                <a:cs typeface="Carlito"/>
              </a:rPr>
              <a:t>emp </a:t>
            </a:r>
            <a:r>
              <a:rPr sz="1900" spc="-10" dirty="0">
                <a:latin typeface="Carlito"/>
                <a:cs typeface="Carlito"/>
              </a:rPr>
              <a:t>where </a:t>
            </a:r>
            <a:r>
              <a:rPr sz="1900" spc="-5" dirty="0">
                <a:latin typeface="Carlito"/>
                <a:cs typeface="Carlito"/>
              </a:rPr>
              <a:t>empno =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p_empno;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rlito"/>
                <a:cs typeface="Carlito"/>
              </a:rPr>
              <a:t>end//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61" y="0"/>
            <a:ext cx="8870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Calling Oracle procedure from a java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600"/>
            <a:ext cx="9144000" cy="2430780"/>
          </a:xfrm>
          <a:custGeom>
            <a:avLst/>
            <a:gdLst/>
            <a:ahLst/>
            <a:cxnLst/>
            <a:rect l="l" t="t" r="r" b="b"/>
            <a:pathLst>
              <a:path w="9144000" h="2430779">
                <a:moveTo>
                  <a:pt x="9144000" y="0"/>
                </a:moveTo>
                <a:lnTo>
                  <a:pt x="0" y="0"/>
                </a:lnTo>
                <a:lnTo>
                  <a:pt x="0" y="2430780"/>
                </a:lnTo>
                <a:lnTo>
                  <a:pt x="9144000" y="24307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082825"/>
            <a:ext cx="8458200" cy="241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8445">
              <a:lnSpc>
                <a:spcPct val="1227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String call = "{ call PR_empName(?,?)}";  CallableStatement cstmt = connection.prepareCall(call);  </a:t>
            </a:r>
            <a:r>
              <a:rPr sz="2200" dirty="0">
                <a:latin typeface="Arial"/>
                <a:cs typeface="Arial"/>
              </a:rPr>
              <a:t>cstmt.setInt(1,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id);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"/>
                <a:cs typeface="Arial"/>
              </a:rPr>
              <a:t>cstmt.registerOutParameter(2, </a:t>
            </a:r>
            <a:r>
              <a:rPr sz="2200" spc="-10" dirty="0">
                <a:latin typeface="Arial"/>
                <a:cs typeface="Arial"/>
              </a:rPr>
              <a:t>oracle.jdbc.OracleTypes.VARCHAR);  </a:t>
            </a:r>
            <a:r>
              <a:rPr sz="2200" spc="-5" dirty="0">
                <a:latin typeface="Arial"/>
                <a:cs typeface="Arial"/>
              </a:rPr>
              <a:t>cstmt.executeQuery();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latin typeface="Arial"/>
                <a:cs typeface="Arial"/>
              </a:rPr>
              <a:t>name =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cstmt.getString(2);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6358"/>
            <a:ext cx="8173084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create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or replace </a:t>
            </a:r>
            <a:r>
              <a:rPr sz="1800" b="1" spc="95" dirty="0">
                <a:solidFill>
                  <a:srgbClr val="7E0054"/>
                </a:solidFill>
                <a:latin typeface="Arial"/>
                <a:cs typeface="Arial"/>
              </a:rPr>
              <a:t>function 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getEmployeeTotalPay(p_empno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IN </a:t>
            </a:r>
            <a:r>
              <a:rPr sz="1800" b="1" spc="-45" dirty="0">
                <a:solidFill>
                  <a:srgbClr val="7E0054"/>
                </a:solidFill>
                <a:latin typeface="Arial"/>
                <a:cs typeface="Arial"/>
              </a:rPr>
              <a:t>number)  </a:t>
            </a: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7E0054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2700" marR="5895340">
              <a:lnSpc>
                <a:spcPct val="100000"/>
              </a:lnSpc>
            </a:pPr>
            <a:r>
              <a:rPr sz="1800" b="1" spc="155" dirty="0">
                <a:solidFill>
                  <a:srgbClr val="7E0054"/>
                </a:solidFill>
                <a:latin typeface="Arial"/>
                <a:cs typeface="Arial"/>
              </a:rPr>
              <a:t>v_total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number:=0;  </a:t>
            </a:r>
            <a:r>
              <a:rPr sz="1800" b="1" spc="15" dirty="0">
                <a:solidFill>
                  <a:srgbClr val="7E0054"/>
                </a:solidFill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12700" marR="3764915">
              <a:lnSpc>
                <a:spcPct val="100000"/>
              </a:lnSpc>
            </a:pPr>
            <a:r>
              <a:rPr sz="1800" b="1" spc="135" dirty="0">
                <a:solidFill>
                  <a:srgbClr val="7E0054"/>
                </a:solidFill>
                <a:latin typeface="Arial"/>
                <a:cs typeface="Arial"/>
              </a:rPr>
              <a:t>select </a:t>
            </a:r>
            <a:r>
              <a:rPr sz="1800" b="1" spc="40" dirty="0">
                <a:solidFill>
                  <a:srgbClr val="7E0054"/>
                </a:solidFill>
                <a:latin typeface="Arial"/>
                <a:cs typeface="Arial"/>
              </a:rPr>
              <a:t>sal+nvl(comm,0) </a:t>
            </a:r>
            <a:r>
              <a:rPr sz="1800" b="1" spc="160" dirty="0">
                <a:solidFill>
                  <a:srgbClr val="7E0054"/>
                </a:solidFill>
                <a:latin typeface="Arial"/>
                <a:cs typeface="Arial"/>
              </a:rPr>
              <a:t>into </a:t>
            </a:r>
            <a:r>
              <a:rPr sz="1800" b="1" spc="155" dirty="0">
                <a:solidFill>
                  <a:srgbClr val="7E0054"/>
                </a:solidFill>
                <a:latin typeface="Arial"/>
                <a:cs typeface="Arial"/>
              </a:rPr>
              <a:t>v_total 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from </a:t>
            </a:r>
            <a:r>
              <a:rPr sz="1800" b="1" spc="-250" dirty="0">
                <a:solidFill>
                  <a:srgbClr val="7E0054"/>
                </a:solidFill>
                <a:latin typeface="Arial"/>
                <a:cs typeface="Arial"/>
              </a:rPr>
              <a:t>emp </a:t>
            </a:r>
            <a:r>
              <a:rPr sz="1800" b="1" spc="-55" dirty="0">
                <a:solidFill>
                  <a:srgbClr val="7E0054"/>
                </a:solidFill>
                <a:latin typeface="Arial"/>
                <a:cs typeface="Arial"/>
              </a:rPr>
              <a:t>where </a:t>
            </a:r>
            <a:r>
              <a:rPr sz="1800" b="1" spc="-125" dirty="0">
                <a:solidFill>
                  <a:srgbClr val="7E0054"/>
                </a:solidFill>
                <a:latin typeface="Arial"/>
                <a:cs typeface="Arial"/>
              </a:rPr>
              <a:t>empno=p_empno;  </a:t>
            </a: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85" dirty="0">
                <a:solidFill>
                  <a:srgbClr val="7E0054"/>
                </a:solidFill>
                <a:latin typeface="Arial"/>
                <a:cs typeface="Arial"/>
              </a:rPr>
              <a:t>v_total;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  <a:p>
            <a:pPr marL="262255" marR="6147435" indent="-250190">
              <a:lnSpc>
                <a:spcPct val="100000"/>
              </a:lnSpc>
            </a:pPr>
            <a:r>
              <a:rPr sz="1800" b="1" spc="-165" dirty="0">
                <a:solidFill>
                  <a:srgbClr val="7E0054"/>
                </a:solidFill>
                <a:latin typeface="Arial"/>
                <a:cs typeface="Arial"/>
              </a:rPr>
              <a:t>when </a:t>
            </a:r>
            <a:r>
              <a:rPr sz="1800" b="1" spc="65" dirty="0">
                <a:solidFill>
                  <a:srgbClr val="7E0054"/>
                </a:solidFill>
                <a:latin typeface="Arial"/>
                <a:cs typeface="Arial"/>
              </a:rPr>
              <a:t>others </a:t>
            </a:r>
            <a:r>
              <a:rPr sz="1800" b="1" spc="35" dirty="0">
                <a:solidFill>
                  <a:srgbClr val="7E0054"/>
                </a:solidFill>
                <a:latin typeface="Arial"/>
                <a:cs typeface="Arial"/>
              </a:rPr>
              <a:t>then  </a:t>
            </a: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85" dirty="0">
                <a:solidFill>
                  <a:srgbClr val="7E0054"/>
                </a:solidFill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solidFill>
                  <a:srgbClr val="7E0054"/>
                </a:solidFill>
                <a:latin typeface="Arial"/>
                <a:cs typeface="Arial"/>
              </a:rPr>
              <a:t>end;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490" dirty="0">
                <a:solidFill>
                  <a:srgbClr val="7E0054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5504" y="0"/>
            <a:ext cx="4874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Stored function in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9016" y="0"/>
            <a:ext cx="6587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Creating </a:t>
            </a:r>
            <a:r>
              <a:rPr sz="3200" spc="-5" dirty="0">
                <a:latin typeface="Arial"/>
                <a:cs typeface="Arial"/>
              </a:rPr>
              <a:t>stored </a:t>
            </a:r>
            <a:r>
              <a:rPr sz="3200" dirty="0">
                <a:latin typeface="Arial"/>
                <a:cs typeface="Arial"/>
              </a:rPr>
              <a:t>function in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9144000" cy="2743200"/>
          </a:xfrm>
          <a:custGeom>
            <a:avLst/>
            <a:gdLst/>
            <a:ahLst/>
            <a:cxnLst/>
            <a:rect l="l" t="t" r="r" b="b"/>
            <a:pathLst>
              <a:path w="9144000" h="2743200">
                <a:moveTo>
                  <a:pt x="0" y="2743200"/>
                </a:moveTo>
                <a:lnTo>
                  <a:pt x="9144000" y="2743200"/>
                </a:lnTo>
                <a:lnTo>
                  <a:pt x="9144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941578"/>
            <a:ext cx="7430770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create or replace function get_empName(emp_id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NUMBER) RETURN  </a:t>
            </a:r>
            <a:r>
              <a:rPr sz="1800" spc="-20" dirty="0">
                <a:latin typeface="Arial"/>
                <a:cs typeface="Arial"/>
              </a:rPr>
              <a:t>VARCHAR2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2700" marR="3505200" indent="254000">
              <a:lnSpc>
                <a:spcPct val="127800"/>
              </a:lnSpc>
            </a:pPr>
            <a:r>
              <a:rPr sz="1800" spc="-5" dirty="0">
                <a:latin typeface="Arial"/>
                <a:cs typeface="Arial"/>
              </a:rPr>
              <a:t>emp_name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employee.ename%type;  </a:t>
            </a:r>
            <a:r>
              <a:rPr sz="1800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"/>
                <a:cs typeface="Arial"/>
              </a:rPr>
              <a:t>select ename into emp_name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employee </a:t>
            </a:r>
            <a:r>
              <a:rPr sz="1800" spc="-15" dirty="0">
                <a:latin typeface="Arial"/>
                <a:cs typeface="Arial"/>
              </a:rPr>
              <a:t>where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empno=emp_id;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emp_name;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i="1" dirty="0">
                <a:latin typeface="Arial"/>
                <a:cs typeface="Arial"/>
              </a:rPr>
              <a:t>end;/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4462271"/>
            <a:ext cx="8915400" cy="1938655"/>
          </a:xfrm>
          <a:custGeom>
            <a:avLst/>
            <a:gdLst/>
            <a:ahLst/>
            <a:cxnLst/>
            <a:rect l="l" t="t" r="r" b="b"/>
            <a:pathLst>
              <a:path w="8915400" h="1938654">
                <a:moveTo>
                  <a:pt x="8915400" y="0"/>
                </a:moveTo>
                <a:lnTo>
                  <a:pt x="0" y="0"/>
                </a:lnTo>
                <a:lnTo>
                  <a:pt x="0" y="1938527"/>
                </a:lnTo>
                <a:lnTo>
                  <a:pt x="8915400" y="1938527"/>
                </a:lnTo>
                <a:lnTo>
                  <a:pt x="8915400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4488307"/>
            <a:ext cx="768604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68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String call = "{ ? </a:t>
            </a:r>
            <a:r>
              <a:rPr sz="2000" spc="-5" dirty="0">
                <a:latin typeface="Arial"/>
                <a:cs typeface="Arial"/>
              </a:rPr>
              <a:t>:= </a:t>
            </a:r>
            <a:r>
              <a:rPr sz="2000" dirty="0">
                <a:latin typeface="Arial"/>
                <a:cs typeface="Arial"/>
              </a:rPr>
              <a:t>call get_empName(?)}";  CallableStatement cstmt 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connection.prepareCall(call);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cstmt.registerOutParameter(1,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oracle.jdbc.OracleTypes.VARCHAR);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cstmt.setInt(2,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1010);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5707786"/>
            <a:ext cx="30251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cstmt.executeQuery();  </a:t>
            </a:r>
            <a:r>
              <a:rPr sz="2000" dirty="0">
                <a:latin typeface="Arial"/>
                <a:cs typeface="Arial"/>
              </a:rPr>
              <a:t>name 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cstmt.getString(1);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65760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285" y="3632072"/>
            <a:ext cx="8492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Calling Oracle function from a </a:t>
            </a:r>
            <a:r>
              <a:rPr sz="3200" b="1" spc="-5" dirty="0">
                <a:latin typeface="Arial"/>
                <a:cs typeface="Arial"/>
              </a:rPr>
              <a:t>java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0107" y="5625566"/>
            <a:ext cx="4338955" cy="484505"/>
            <a:chOff x="2380107" y="5625566"/>
            <a:chExt cx="4338955" cy="484505"/>
          </a:xfrm>
        </p:grpSpPr>
        <p:sp>
          <p:nvSpPr>
            <p:cNvPr id="12" name="object 12"/>
            <p:cNvSpPr/>
            <p:nvPr/>
          </p:nvSpPr>
          <p:spPr>
            <a:xfrm>
              <a:off x="2393061" y="5638520"/>
              <a:ext cx="4312920" cy="458470"/>
            </a:xfrm>
            <a:custGeom>
              <a:avLst/>
              <a:gdLst/>
              <a:ahLst/>
              <a:cxnLst/>
              <a:rect l="l" t="t" r="r" b="b"/>
              <a:pathLst>
                <a:path w="4312920" h="458470">
                  <a:moveTo>
                    <a:pt x="0" y="0"/>
                  </a:moveTo>
                  <a:lnTo>
                    <a:pt x="2941701" y="230619"/>
                  </a:lnTo>
                  <a:lnTo>
                    <a:pt x="2946187" y="255768"/>
                  </a:lnTo>
                  <a:lnTo>
                    <a:pt x="2958712" y="280264"/>
                  </a:lnTo>
                  <a:lnTo>
                    <a:pt x="3006428" y="326585"/>
                  </a:lnTo>
                  <a:lnTo>
                    <a:pt x="3040894" y="348054"/>
                  </a:lnTo>
                  <a:lnTo>
                    <a:pt x="3081949" y="368157"/>
                  </a:lnTo>
                  <a:lnTo>
                    <a:pt x="3129230" y="386717"/>
                  </a:lnTo>
                  <a:lnTo>
                    <a:pt x="3182376" y="403555"/>
                  </a:lnTo>
                  <a:lnTo>
                    <a:pt x="3241023" y="418494"/>
                  </a:lnTo>
                  <a:lnTo>
                    <a:pt x="3304810" y="431355"/>
                  </a:lnTo>
                  <a:lnTo>
                    <a:pt x="3373374" y="441959"/>
                  </a:lnTo>
                  <a:lnTo>
                    <a:pt x="3429266" y="448490"/>
                  </a:lnTo>
                  <a:lnTo>
                    <a:pt x="3485675" y="453331"/>
                  </a:lnTo>
                  <a:lnTo>
                    <a:pt x="3542332" y="456522"/>
                  </a:lnTo>
                  <a:lnTo>
                    <a:pt x="3598969" y="458101"/>
                  </a:lnTo>
                  <a:lnTo>
                    <a:pt x="3655320" y="458106"/>
                  </a:lnTo>
                  <a:lnTo>
                    <a:pt x="3711118" y="456575"/>
                  </a:lnTo>
                  <a:lnTo>
                    <a:pt x="3766093" y="453547"/>
                  </a:lnTo>
                  <a:lnTo>
                    <a:pt x="3819981" y="449061"/>
                  </a:lnTo>
                  <a:lnTo>
                    <a:pt x="3872512" y="443153"/>
                  </a:lnTo>
                  <a:lnTo>
                    <a:pt x="3923419" y="435863"/>
                  </a:lnTo>
                  <a:lnTo>
                    <a:pt x="3972436" y="427229"/>
                  </a:lnTo>
                  <a:lnTo>
                    <a:pt x="4019294" y="417289"/>
                  </a:lnTo>
                  <a:lnTo>
                    <a:pt x="4063726" y="406081"/>
                  </a:lnTo>
                  <a:lnTo>
                    <a:pt x="4105466" y="393644"/>
                  </a:lnTo>
                  <a:lnTo>
                    <a:pt x="4144244" y="380017"/>
                  </a:lnTo>
                  <a:lnTo>
                    <a:pt x="4179795" y="365236"/>
                  </a:lnTo>
                  <a:lnTo>
                    <a:pt x="4240143" y="332371"/>
                  </a:lnTo>
                  <a:lnTo>
                    <a:pt x="4288378" y="290731"/>
                  </a:lnTo>
                  <a:lnTo>
                    <a:pt x="4312306" y="242934"/>
                  </a:lnTo>
                  <a:lnTo>
                    <a:pt x="4312729" y="219132"/>
                  </a:lnTo>
                  <a:lnTo>
                    <a:pt x="4305770" y="195634"/>
                  </a:lnTo>
                  <a:lnTo>
                    <a:pt x="4270641" y="150280"/>
                  </a:lnTo>
                  <a:lnTo>
                    <a:pt x="4208792" y="108322"/>
                  </a:lnTo>
                  <a:lnTo>
                    <a:pt x="4168431" y="89069"/>
                  </a:lnTo>
                  <a:lnTo>
                    <a:pt x="4122092" y="71210"/>
                  </a:lnTo>
                  <a:lnTo>
                    <a:pt x="4070008" y="54924"/>
                  </a:lnTo>
                  <a:lnTo>
                    <a:pt x="4012413" y="40393"/>
                  </a:lnTo>
                  <a:lnTo>
                    <a:pt x="3949542" y="27799"/>
                  </a:lnTo>
                  <a:lnTo>
                    <a:pt x="3881628" y="17322"/>
                  </a:lnTo>
                  <a:lnTo>
                    <a:pt x="3825735" y="10790"/>
                  </a:lnTo>
                  <a:lnTo>
                    <a:pt x="3769326" y="5947"/>
                  </a:lnTo>
                  <a:lnTo>
                    <a:pt x="3712669" y="2755"/>
                  </a:lnTo>
                  <a:lnTo>
                    <a:pt x="3656032" y="1176"/>
                  </a:lnTo>
                  <a:lnTo>
                    <a:pt x="3599681" y="1170"/>
                  </a:lnTo>
                  <a:lnTo>
                    <a:pt x="3543883" y="2701"/>
                  </a:lnTo>
                  <a:lnTo>
                    <a:pt x="3488908" y="5729"/>
                  </a:lnTo>
                  <a:lnTo>
                    <a:pt x="3435020" y="10216"/>
                  </a:lnTo>
                  <a:lnTo>
                    <a:pt x="3382489" y="16124"/>
                  </a:lnTo>
                  <a:lnTo>
                    <a:pt x="3331582" y="23414"/>
                  </a:lnTo>
                  <a:lnTo>
                    <a:pt x="3282565" y="32049"/>
                  </a:lnTo>
                  <a:lnTo>
                    <a:pt x="3235707" y="41990"/>
                  </a:lnTo>
                  <a:lnTo>
                    <a:pt x="3191275" y="53198"/>
                  </a:lnTo>
                  <a:lnTo>
                    <a:pt x="3149535" y="65635"/>
                  </a:lnTo>
                  <a:lnTo>
                    <a:pt x="3110757" y="79264"/>
                  </a:lnTo>
                  <a:lnTo>
                    <a:pt x="3075206" y="94045"/>
                  </a:lnTo>
                  <a:lnTo>
                    <a:pt x="3014858" y="126911"/>
                  </a:lnTo>
                  <a:lnTo>
                    <a:pt x="2990596" y="144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3061" y="5638520"/>
              <a:ext cx="4312920" cy="458470"/>
            </a:xfrm>
            <a:custGeom>
              <a:avLst/>
              <a:gdLst/>
              <a:ahLst/>
              <a:cxnLst/>
              <a:rect l="l" t="t" r="r" b="b"/>
              <a:pathLst>
                <a:path w="4312920" h="458470">
                  <a:moveTo>
                    <a:pt x="0" y="0"/>
                  </a:moveTo>
                  <a:lnTo>
                    <a:pt x="2990596" y="144919"/>
                  </a:lnTo>
                  <a:lnTo>
                    <a:pt x="3014858" y="126911"/>
                  </a:lnTo>
                  <a:lnTo>
                    <a:pt x="3043150" y="109940"/>
                  </a:lnTo>
                  <a:lnTo>
                    <a:pt x="3110757" y="79264"/>
                  </a:lnTo>
                  <a:lnTo>
                    <a:pt x="3149535" y="65635"/>
                  </a:lnTo>
                  <a:lnTo>
                    <a:pt x="3191275" y="53198"/>
                  </a:lnTo>
                  <a:lnTo>
                    <a:pt x="3235707" y="41990"/>
                  </a:lnTo>
                  <a:lnTo>
                    <a:pt x="3282565" y="32049"/>
                  </a:lnTo>
                  <a:lnTo>
                    <a:pt x="3331582" y="23414"/>
                  </a:lnTo>
                  <a:lnTo>
                    <a:pt x="3382489" y="16124"/>
                  </a:lnTo>
                  <a:lnTo>
                    <a:pt x="3435020" y="10216"/>
                  </a:lnTo>
                  <a:lnTo>
                    <a:pt x="3488908" y="5729"/>
                  </a:lnTo>
                  <a:lnTo>
                    <a:pt x="3543883" y="2701"/>
                  </a:lnTo>
                  <a:lnTo>
                    <a:pt x="3599681" y="1170"/>
                  </a:lnTo>
                  <a:lnTo>
                    <a:pt x="3656032" y="1176"/>
                  </a:lnTo>
                  <a:lnTo>
                    <a:pt x="3712669" y="2755"/>
                  </a:lnTo>
                  <a:lnTo>
                    <a:pt x="3769326" y="5947"/>
                  </a:lnTo>
                  <a:lnTo>
                    <a:pt x="3825735" y="10790"/>
                  </a:lnTo>
                  <a:lnTo>
                    <a:pt x="3881628" y="17322"/>
                  </a:lnTo>
                  <a:lnTo>
                    <a:pt x="3949542" y="27799"/>
                  </a:lnTo>
                  <a:lnTo>
                    <a:pt x="4012413" y="40393"/>
                  </a:lnTo>
                  <a:lnTo>
                    <a:pt x="4070008" y="54924"/>
                  </a:lnTo>
                  <a:lnTo>
                    <a:pt x="4122092" y="71210"/>
                  </a:lnTo>
                  <a:lnTo>
                    <a:pt x="4168431" y="89069"/>
                  </a:lnTo>
                  <a:lnTo>
                    <a:pt x="4208792" y="108322"/>
                  </a:lnTo>
                  <a:lnTo>
                    <a:pt x="4242940" y="128786"/>
                  </a:lnTo>
                  <a:lnTo>
                    <a:pt x="4291663" y="172623"/>
                  </a:lnTo>
                  <a:lnTo>
                    <a:pt x="4312729" y="219132"/>
                  </a:lnTo>
                  <a:lnTo>
                    <a:pt x="4312306" y="242934"/>
                  </a:lnTo>
                  <a:lnTo>
                    <a:pt x="4288378" y="290731"/>
                  </a:lnTo>
                  <a:lnTo>
                    <a:pt x="4240143" y="332371"/>
                  </a:lnTo>
                  <a:lnTo>
                    <a:pt x="4179795" y="365236"/>
                  </a:lnTo>
                  <a:lnTo>
                    <a:pt x="4144244" y="380017"/>
                  </a:lnTo>
                  <a:lnTo>
                    <a:pt x="4105466" y="393644"/>
                  </a:lnTo>
                  <a:lnTo>
                    <a:pt x="4063726" y="406081"/>
                  </a:lnTo>
                  <a:lnTo>
                    <a:pt x="4019294" y="417289"/>
                  </a:lnTo>
                  <a:lnTo>
                    <a:pt x="3972436" y="427229"/>
                  </a:lnTo>
                  <a:lnTo>
                    <a:pt x="3923419" y="435863"/>
                  </a:lnTo>
                  <a:lnTo>
                    <a:pt x="3872512" y="443153"/>
                  </a:lnTo>
                  <a:lnTo>
                    <a:pt x="3819981" y="449061"/>
                  </a:lnTo>
                  <a:lnTo>
                    <a:pt x="3766093" y="453547"/>
                  </a:lnTo>
                  <a:lnTo>
                    <a:pt x="3711118" y="456575"/>
                  </a:lnTo>
                  <a:lnTo>
                    <a:pt x="3655320" y="458106"/>
                  </a:lnTo>
                  <a:lnTo>
                    <a:pt x="3598969" y="458101"/>
                  </a:lnTo>
                  <a:lnTo>
                    <a:pt x="3542332" y="456522"/>
                  </a:lnTo>
                  <a:lnTo>
                    <a:pt x="3485675" y="453331"/>
                  </a:lnTo>
                  <a:lnTo>
                    <a:pt x="3429266" y="448490"/>
                  </a:lnTo>
                  <a:lnTo>
                    <a:pt x="3373374" y="441959"/>
                  </a:lnTo>
                  <a:lnTo>
                    <a:pt x="3304810" y="431355"/>
                  </a:lnTo>
                  <a:lnTo>
                    <a:pt x="3241023" y="418494"/>
                  </a:lnTo>
                  <a:lnTo>
                    <a:pt x="3182376" y="403555"/>
                  </a:lnTo>
                  <a:lnTo>
                    <a:pt x="3129230" y="386717"/>
                  </a:lnTo>
                  <a:lnTo>
                    <a:pt x="3081949" y="368157"/>
                  </a:lnTo>
                  <a:lnTo>
                    <a:pt x="3040894" y="348054"/>
                  </a:lnTo>
                  <a:lnTo>
                    <a:pt x="3006428" y="326585"/>
                  </a:lnTo>
                  <a:lnTo>
                    <a:pt x="2958712" y="280264"/>
                  </a:lnTo>
                  <a:lnTo>
                    <a:pt x="2941701" y="23061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73090" y="5703214"/>
            <a:ext cx="696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em</a:t>
            </a:r>
            <a:r>
              <a:rPr sz="1600" b="1" spc="5" dirty="0">
                <a:latin typeface="Carlito"/>
                <a:cs typeface="Carlito"/>
              </a:rPr>
              <a:t>p</a:t>
            </a:r>
            <a:r>
              <a:rPr sz="1600" b="1" dirty="0">
                <a:latin typeface="Carlito"/>
                <a:cs typeface="Carlito"/>
              </a:rPr>
              <a:t>no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2" y="1437131"/>
            <a:ext cx="7271384" cy="268605"/>
          </a:xfrm>
          <a:custGeom>
            <a:avLst/>
            <a:gdLst/>
            <a:ahLst/>
            <a:cxnLst/>
            <a:rect l="l" t="t" r="r" b="b"/>
            <a:pathLst>
              <a:path w="7271384" h="268605">
                <a:moveTo>
                  <a:pt x="2758427" y="0"/>
                </a:moveTo>
                <a:lnTo>
                  <a:pt x="2633472" y="0"/>
                </a:lnTo>
                <a:lnTo>
                  <a:pt x="1379220" y="0"/>
                </a:lnTo>
                <a:lnTo>
                  <a:pt x="0" y="0"/>
                </a:lnTo>
                <a:lnTo>
                  <a:pt x="0" y="268224"/>
                </a:lnTo>
                <a:lnTo>
                  <a:pt x="1379220" y="268224"/>
                </a:lnTo>
                <a:lnTo>
                  <a:pt x="2633472" y="268224"/>
                </a:lnTo>
                <a:lnTo>
                  <a:pt x="2758427" y="268224"/>
                </a:lnTo>
                <a:lnTo>
                  <a:pt x="2758427" y="0"/>
                </a:lnTo>
                <a:close/>
              </a:path>
              <a:path w="7271384" h="268605">
                <a:moveTo>
                  <a:pt x="7271004" y="0"/>
                </a:moveTo>
                <a:lnTo>
                  <a:pt x="7146036" y="0"/>
                </a:lnTo>
                <a:lnTo>
                  <a:pt x="6769608" y="0"/>
                </a:lnTo>
                <a:lnTo>
                  <a:pt x="5140452" y="0"/>
                </a:lnTo>
                <a:lnTo>
                  <a:pt x="2758440" y="0"/>
                </a:lnTo>
                <a:lnTo>
                  <a:pt x="2758440" y="268224"/>
                </a:lnTo>
                <a:lnTo>
                  <a:pt x="5140452" y="268224"/>
                </a:lnTo>
                <a:lnTo>
                  <a:pt x="6769608" y="268224"/>
                </a:lnTo>
                <a:lnTo>
                  <a:pt x="7146036" y="268224"/>
                </a:lnTo>
                <a:lnTo>
                  <a:pt x="7271004" y="268224"/>
                </a:lnTo>
                <a:lnTo>
                  <a:pt x="727100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4019" y="857758"/>
            <a:ext cx="8173084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b="1" spc="50" dirty="0">
                <a:latin typeface="Arial"/>
                <a:cs typeface="Arial"/>
              </a:rPr>
              <a:t>getEmployeeTotalPay(</a:t>
            </a: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b="1" dirty="0">
                <a:solidFill>
                  <a:srgbClr val="6A3D3D"/>
                </a:solidFill>
                <a:latin typeface="Arial"/>
                <a:cs typeface="Arial"/>
              </a:rPr>
              <a:t>empid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33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04825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254" dirty="0">
                <a:solidFill>
                  <a:srgbClr val="6A3D3D"/>
                </a:solidFill>
                <a:latin typeface="Arial"/>
                <a:cs typeface="Arial"/>
              </a:rPr>
              <a:t>sql</a:t>
            </a:r>
            <a:r>
              <a:rPr sz="1800" spc="254" dirty="0">
                <a:latin typeface="Arial"/>
                <a:cs typeface="Arial"/>
              </a:rPr>
              <a:t>=</a:t>
            </a:r>
            <a:r>
              <a:rPr sz="1800" spc="254" dirty="0">
                <a:solidFill>
                  <a:srgbClr val="2A00FF"/>
                </a:solidFill>
                <a:latin typeface="Arial"/>
                <a:cs typeface="Arial"/>
              </a:rPr>
              <a:t>"{call </a:t>
            </a:r>
            <a:r>
              <a:rPr sz="1800" spc="-15" dirty="0">
                <a:solidFill>
                  <a:srgbClr val="2A00FF"/>
                </a:solidFill>
                <a:latin typeface="Arial"/>
                <a:cs typeface="Arial"/>
              </a:rPr>
              <a:t>? </a:t>
            </a:r>
            <a:r>
              <a:rPr sz="1800" b="1" spc="125" dirty="0">
                <a:solidFill>
                  <a:srgbClr val="2A00FF"/>
                </a:solidFill>
                <a:latin typeface="Arial"/>
                <a:cs typeface="Arial"/>
              </a:rPr>
              <a:t>:=</a:t>
            </a:r>
            <a:r>
              <a:rPr sz="1800" spc="125" dirty="0">
                <a:solidFill>
                  <a:srgbClr val="2A00FF"/>
                </a:solidFill>
                <a:latin typeface="Arial"/>
                <a:cs typeface="Arial"/>
              </a:rPr>
              <a:t>getEmployeeTotalPay(?)}"</a:t>
            </a:r>
            <a:r>
              <a:rPr sz="1800" spc="125" dirty="0">
                <a:latin typeface="Arial"/>
                <a:cs typeface="Arial"/>
              </a:rPr>
              <a:t>;  </a:t>
            </a:r>
            <a:r>
              <a:rPr sz="1800" b="1" spc="70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70" dirty="0">
                <a:latin typeface="Arial"/>
                <a:cs typeface="Arial"/>
              </a:rPr>
              <a:t>(Connection</a:t>
            </a:r>
            <a:r>
              <a:rPr sz="1800" b="1" spc="580" dirty="0"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6A3D3D"/>
                </a:solidFill>
                <a:latin typeface="Arial"/>
                <a:cs typeface="Arial"/>
              </a:rPr>
              <a:t>connection</a:t>
            </a:r>
            <a:r>
              <a:rPr sz="1800" b="1" spc="35" dirty="0">
                <a:latin typeface="Arial"/>
                <a:cs typeface="Arial"/>
              </a:rPr>
              <a:t>=MyOracleConnection.</a:t>
            </a:r>
            <a:r>
              <a:rPr sz="1800" b="1" i="1" spc="35" dirty="0">
                <a:latin typeface="Arial"/>
                <a:cs typeface="Arial"/>
              </a:rPr>
              <a:t>getConnection();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4" dirty="0">
                <a:latin typeface="Arial"/>
                <a:cs typeface="Arial"/>
              </a:rPr>
              <a:t>CallableStatement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callableStatement</a:t>
            </a:r>
            <a:r>
              <a:rPr sz="1800" spc="155" dirty="0">
                <a:latin typeface="Arial"/>
                <a:cs typeface="Arial"/>
              </a:rPr>
              <a:t>=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connection</a:t>
            </a:r>
            <a:r>
              <a:rPr sz="1800" spc="155" dirty="0">
                <a:latin typeface="Arial"/>
                <a:cs typeface="Arial"/>
              </a:rPr>
              <a:t>.prepareCall(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sql</a:t>
            </a:r>
            <a:r>
              <a:rPr sz="1800" spc="15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7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 marR="3014345">
              <a:lnSpc>
                <a:spcPct val="100000"/>
              </a:lnSpc>
            </a:pPr>
            <a:r>
              <a:rPr sz="1800" spc="80" dirty="0">
                <a:solidFill>
                  <a:srgbClr val="6A3D3D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6A3D3D"/>
                </a:solidFill>
                <a:latin typeface="Arial"/>
                <a:cs typeface="Arial"/>
              </a:rPr>
              <a:t>a</a:t>
            </a:r>
            <a:r>
              <a:rPr sz="1800" spc="580" dirty="0">
                <a:solidFill>
                  <a:srgbClr val="6A3D3D"/>
                </a:solidFill>
                <a:latin typeface="Arial"/>
                <a:cs typeface="Arial"/>
              </a:rPr>
              <a:t>ll</a:t>
            </a:r>
            <a:r>
              <a:rPr sz="1800" spc="-15" dirty="0">
                <a:solidFill>
                  <a:srgbClr val="6A3D3D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6A3D3D"/>
                </a:solidFill>
                <a:latin typeface="Arial"/>
                <a:cs typeface="Arial"/>
              </a:rPr>
              <a:t>b</a:t>
            </a:r>
            <a:r>
              <a:rPr sz="1800" spc="580" dirty="0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-22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1800" spc="480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6A3D3D"/>
                </a:solidFill>
                <a:latin typeface="Arial"/>
                <a:cs typeface="Arial"/>
              </a:rPr>
              <a:t>a</a:t>
            </a:r>
            <a:r>
              <a:rPr sz="1800" spc="484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-51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6A3D3D"/>
                </a:solidFill>
                <a:latin typeface="Arial"/>
                <a:cs typeface="Arial"/>
              </a:rPr>
              <a:t>en</a:t>
            </a:r>
            <a:r>
              <a:rPr sz="1800" spc="490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sz="1800" spc="480" dirty="0">
                <a:latin typeface="Arial"/>
                <a:cs typeface="Arial"/>
              </a:rPr>
              <a:t>.</a:t>
            </a:r>
            <a:r>
              <a:rPr sz="1800" spc="38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g</a:t>
            </a:r>
            <a:r>
              <a:rPr sz="1800" spc="580" dirty="0">
                <a:latin typeface="Arial"/>
                <a:cs typeface="Arial"/>
              </a:rPr>
              <a:t>i</a:t>
            </a:r>
            <a:r>
              <a:rPr sz="1800" spc="80" dirty="0">
                <a:latin typeface="Arial"/>
                <a:cs typeface="Arial"/>
              </a:rPr>
              <a:t>s</a:t>
            </a:r>
            <a:r>
              <a:rPr sz="1800" spc="484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385" dirty="0">
                <a:latin typeface="Arial"/>
                <a:cs typeface="Arial"/>
              </a:rPr>
              <a:t>r</a:t>
            </a:r>
            <a:r>
              <a:rPr sz="1800" spc="-420" dirty="0">
                <a:latin typeface="Arial"/>
                <a:cs typeface="Arial"/>
              </a:rPr>
              <a:t>O</a:t>
            </a:r>
            <a:r>
              <a:rPr sz="1800" spc="-20" dirty="0">
                <a:latin typeface="Arial"/>
                <a:cs typeface="Arial"/>
              </a:rPr>
              <a:t>u</a:t>
            </a:r>
            <a:r>
              <a:rPr sz="1800" spc="484" dirty="0">
                <a:latin typeface="Arial"/>
                <a:cs typeface="Arial"/>
              </a:rPr>
              <a:t>t</a:t>
            </a:r>
            <a:r>
              <a:rPr sz="1800" spc="-220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spc="390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spc="-515" dirty="0">
                <a:latin typeface="Arial"/>
                <a:cs typeface="Arial"/>
              </a:rPr>
              <a:t>m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484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385" dirty="0">
                <a:latin typeface="Arial"/>
                <a:cs typeface="Arial"/>
              </a:rPr>
              <a:t>r(</a:t>
            </a:r>
            <a:r>
              <a:rPr sz="1800" spc="-20" dirty="0">
                <a:latin typeface="Arial"/>
                <a:cs typeface="Arial"/>
              </a:rPr>
              <a:t>1</a:t>
            </a:r>
            <a:r>
              <a:rPr sz="1800" spc="484" dirty="0">
                <a:latin typeface="Arial"/>
                <a:cs typeface="Arial"/>
              </a:rPr>
              <a:t>,  </a:t>
            </a:r>
            <a:r>
              <a:rPr sz="1800" spc="75" dirty="0">
                <a:latin typeface="Arial"/>
                <a:cs typeface="Arial"/>
              </a:rPr>
              <a:t>oracle.jdbc.OracleTypes.</a:t>
            </a:r>
            <a:r>
              <a:rPr sz="1800" b="1" i="1" spc="75" dirty="0">
                <a:solidFill>
                  <a:srgbClr val="0000C0"/>
                </a:solidFill>
                <a:latin typeface="Arial"/>
                <a:cs typeface="Arial"/>
              </a:rPr>
              <a:t>NUMBER</a:t>
            </a:r>
            <a:r>
              <a:rPr sz="1800" b="1" i="1" spc="75" dirty="0">
                <a:latin typeface="Arial"/>
                <a:cs typeface="Arial"/>
              </a:rPr>
              <a:t>);  </a:t>
            </a: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callableStatement</a:t>
            </a:r>
            <a:r>
              <a:rPr sz="1800" spc="195" dirty="0">
                <a:latin typeface="Arial"/>
                <a:cs typeface="Arial"/>
              </a:rPr>
              <a:t>.setInt(2, </a:t>
            </a:r>
            <a:r>
              <a:rPr sz="1800" spc="125" dirty="0">
                <a:solidFill>
                  <a:srgbClr val="6A3D3D"/>
                </a:solidFill>
                <a:latin typeface="Arial"/>
                <a:cs typeface="Arial"/>
              </a:rPr>
              <a:t>empid</a:t>
            </a:r>
            <a:r>
              <a:rPr sz="1800" spc="125" dirty="0">
                <a:latin typeface="Arial"/>
                <a:cs typeface="Arial"/>
              </a:rPr>
              <a:t>);  </a:t>
            </a:r>
            <a:r>
              <a:rPr sz="1800" spc="140" dirty="0">
                <a:solidFill>
                  <a:srgbClr val="6A3D3D"/>
                </a:solidFill>
                <a:latin typeface="Arial"/>
                <a:cs typeface="Arial"/>
              </a:rPr>
              <a:t>callableStatement</a:t>
            </a:r>
            <a:r>
              <a:rPr sz="1800" spc="140" dirty="0">
                <a:latin typeface="Arial"/>
                <a:cs typeface="Arial"/>
              </a:rPr>
              <a:t>.executeQuery();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40" dirty="0">
                <a:latin typeface="Arial"/>
                <a:cs typeface="Arial"/>
              </a:rPr>
              <a:t>System.</a:t>
            </a:r>
            <a:r>
              <a:rPr sz="1800" b="1" i="1" spc="14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40" dirty="0">
                <a:latin typeface="Arial"/>
                <a:cs typeface="Arial"/>
              </a:rPr>
              <a:t>.println(</a:t>
            </a:r>
            <a:r>
              <a:rPr sz="1800" b="1" i="1" spc="140" dirty="0">
                <a:solidFill>
                  <a:srgbClr val="2A00FF"/>
                </a:solidFill>
                <a:latin typeface="Arial"/>
                <a:cs typeface="Arial"/>
              </a:rPr>
              <a:t>"Total </a:t>
            </a:r>
            <a:r>
              <a:rPr sz="1800" b="1" i="1" spc="-80" dirty="0">
                <a:solidFill>
                  <a:srgbClr val="2A00FF"/>
                </a:solidFill>
                <a:latin typeface="Arial"/>
                <a:cs typeface="Arial"/>
              </a:rPr>
              <a:t>Pay=</a:t>
            </a:r>
            <a:r>
              <a:rPr sz="1800" b="1" i="1" spc="12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0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105" dirty="0">
                <a:latin typeface="Arial"/>
                <a:cs typeface="Arial"/>
              </a:rPr>
              <a:t>+</a:t>
            </a:r>
            <a:r>
              <a:rPr sz="1800" b="1" i="1" spc="105" dirty="0">
                <a:solidFill>
                  <a:srgbClr val="6A3D3D"/>
                </a:solidFill>
                <a:latin typeface="Arial"/>
                <a:cs typeface="Arial"/>
              </a:rPr>
              <a:t>callableStatement</a:t>
            </a:r>
            <a:r>
              <a:rPr sz="1800" b="1" i="1" spc="105" dirty="0">
                <a:latin typeface="Arial"/>
                <a:cs typeface="Arial"/>
              </a:rPr>
              <a:t>.getDouble(1));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5" dirty="0">
                <a:latin typeface="Arial"/>
                <a:cs typeface="Arial"/>
              </a:rPr>
              <a:t>(SQLException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21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21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5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55" dirty="0">
                <a:latin typeface="Arial"/>
                <a:cs typeface="Arial"/>
              </a:rPr>
              <a:t>(Exception</a:t>
            </a:r>
            <a:r>
              <a:rPr sz="1800" b="1" spc="470" dirty="0">
                <a:latin typeface="Arial"/>
                <a:cs typeface="Arial"/>
              </a:rPr>
              <a:t> </a:t>
            </a:r>
            <a:r>
              <a:rPr sz="1800" b="1" spc="21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21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5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9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5321" y="0"/>
            <a:ext cx="629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Calling </a:t>
            </a:r>
            <a:r>
              <a:rPr sz="3200" spc="-5" dirty="0">
                <a:latin typeface="Arial"/>
                <a:cs typeface="Arial"/>
              </a:rPr>
              <a:t>stored </a:t>
            </a:r>
            <a:r>
              <a:rPr sz="3200" dirty="0">
                <a:latin typeface="Arial"/>
                <a:cs typeface="Arial"/>
              </a:rPr>
              <a:t>function in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7391"/>
            <a:ext cx="7217409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Arial"/>
                <a:cs typeface="Arial"/>
              </a:rPr>
              <a:t>Converting </a:t>
            </a:r>
            <a:r>
              <a:rPr sz="2300" spc="-5" dirty="0">
                <a:latin typeface="Arial"/>
                <a:cs typeface="Arial"/>
              </a:rPr>
              <a:t>java.util.Calendar </a:t>
            </a:r>
            <a:r>
              <a:rPr sz="2300" dirty="0">
                <a:latin typeface="Arial"/>
                <a:cs typeface="Arial"/>
              </a:rPr>
              <a:t>to java.sql.Date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object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5800"/>
            <a:ext cx="9144000" cy="2246630"/>
          </a:xfrm>
          <a:custGeom>
            <a:avLst/>
            <a:gdLst/>
            <a:ahLst/>
            <a:cxnLst/>
            <a:rect l="l" t="t" r="r" b="b"/>
            <a:pathLst>
              <a:path w="9144000" h="2246630">
                <a:moveTo>
                  <a:pt x="9144000" y="0"/>
                </a:moveTo>
                <a:lnTo>
                  <a:pt x="0" y="0"/>
                </a:lnTo>
                <a:lnTo>
                  <a:pt x="0" y="2246376"/>
                </a:lnTo>
                <a:lnTo>
                  <a:pt x="9144000" y="2246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008376"/>
            <a:ext cx="9144000" cy="3176270"/>
            <a:chOff x="0" y="3008376"/>
            <a:chExt cx="9144000" cy="3176270"/>
          </a:xfrm>
        </p:grpSpPr>
        <p:sp>
          <p:nvSpPr>
            <p:cNvPr id="6" name="object 6"/>
            <p:cNvSpPr/>
            <p:nvPr/>
          </p:nvSpPr>
          <p:spPr>
            <a:xfrm>
              <a:off x="3352800" y="3352799"/>
              <a:ext cx="5791200" cy="401320"/>
            </a:xfrm>
            <a:custGeom>
              <a:avLst/>
              <a:gdLst/>
              <a:ahLst/>
              <a:cxnLst/>
              <a:rect l="l" t="t" r="r" b="b"/>
              <a:pathLst>
                <a:path w="5791200" h="401320">
                  <a:moveTo>
                    <a:pt x="57912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0" y="400812"/>
                  </a:lnTo>
                  <a:lnTo>
                    <a:pt x="5791200" y="400812"/>
                  </a:lnTo>
                  <a:lnTo>
                    <a:pt x="5791200" y="265176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08376"/>
              <a:ext cx="9113520" cy="609600"/>
            </a:xfrm>
            <a:custGeom>
              <a:avLst/>
              <a:gdLst/>
              <a:ahLst/>
              <a:cxnLst/>
              <a:rect l="l" t="t" r="r" b="b"/>
              <a:pathLst>
                <a:path w="9113520" h="609600">
                  <a:moveTo>
                    <a:pt x="911352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13520" y="609600"/>
                  </a:lnTo>
                  <a:lnTo>
                    <a:pt x="911352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" y="3753612"/>
              <a:ext cx="9037320" cy="2430780"/>
            </a:xfrm>
            <a:custGeom>
              <a:avLst/>
              <a:gdLst/>
              <a:ahLst/>
              <a:cxnLst/>
              <a:rect l="l" t="t" r="r" b="b"/>
              <a:pathLst>
                <a:path w="9037320" h="2430779">
                  <a:moveTo>
                    <a:pt x="9037320" y="0"/>
                  </a:moveTo>
                  <a:lnTo>
                    <a:pt x="0" y="0"/>
                  </a:lnTo>
                  <a:lnTo>
                    <a:pt x="0" y="2430780"/>
                  </a:lnTo>
                  <a:lnTo>
                    <a:pt x="9037320" y="2430780"/>
                  </a:lnTo>
                  <a:lnTo>
                    <a:pt x="903732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259" y="702309"/>
            <a:ext cx="7781290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latin typeface="Carlito"/>
                <a:cs typeface="Carlito"/>
              </a:rPr>
              <a:t>Converting </a:t>
            </a:r>
            <a:r>
              <a:rPr b="1" i="1" spc="-10" dirty="0">
                <a:latin typeface="Carlito"/>
                <a:cs typeface="Carlito"/>
              </a:rPr>
              <a:t>java.util.GregorianCalendar </a:t>
            </a:r>
            <a:r>
              <a:rPr b="1" i="1" spc="-5" dirty="0">
                <a:latin typeface="Carlito"/>
                <a:cs typeface="Carlito"/>
              </a:rPr>
              <a:t>object </a:t>
            </a:r>
            <a:r>
              <a:rPr b="1" i="1" spc="-10" dirty="0">
                <a:latin typeface="Carlito"/>
                <a:cs typeface="Carlito"/>
              </a:rPr>
              <a:t>to </a:t>
            </a:r>
            <a:r>
              <a:rPr b="1" i="1" spc="-5" dirty="0">
                <a:latin typeface="Carlito"/>
                <a:cs typeface="Carlito"/>
              </a:rPr>
              <a:t>java.sql.Date</a:t>
            </a:r>
            <a:r>
              <a:rPr b="1" i="1" spc="-11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object:</a:t>
            </a:r>
            <a:endParaRPr dirty="0">
              <a:latin typeface="Carlito"/>
              <a:cs typeface="Carlito"/>
            </a:endParaRPr>
          </a:p>
          <a:p>
            <a:pPr marL="43180">
              <a:lnSpc>
                <a:spcPct val="100000"/>
              </a:lnSpc>
              <a:tabLst>
                <a:tab pos="511175" algn="l"/>
              </a:tabLst>
            </a:pPr>
            <a:r>
              <a:rPr spc="-5" dirty="0">
                <a:latin typeface="Carlito"/>
                <a:cs typeface="Carlito"/>
              </a:rPr>
              <a:t>Ex.	</a:t>
            </a:r>
            <a:r>
              <a:rPr spc="-10" dirty="0">
                <a:latin typeface="Carlito"/>
                <a:cs typeface="Carlito"/>
              </a:rPr>
              <a:t>java.util.Calendar hdate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new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java.util.GregorianCalendar(2014,2,15);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386080" indent="-342900">
              <a:lnSpc>
                <a:spcPct val="100000"/>
              </a:lnSpc>
              <a:buAutoNum type="arabicPeriod"/>
              <a:tabLst>
                <a:tab pos="385445" algn="l"/>
                <a:tab pos="386080" algn="l"/>
              </a:tabLst>
            </a:pPr>
            <a:r>
              <a:rPr b="1" i="1" spc="-5" dirty="0">
                <a:latin typeface="Carlito"/>
                <a:cs typeface="Carlito"/>
              </a:rPr>
              <a:t>Convert java.util.Calendar </a:t>
            </a:r>
            <a:r>
              <a:rPr b="1" i="1" spc="-10" dirty="0">
                <a:latin typeface="Carlito"/>
                <a:cs typeface="Carlito"/>
              </a:rPr>
              <a:t>to</a:t>
            </a:r>
            <a:r>
              <a:rPr b="1" i="1" spc="-9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java.util.Date</a:t>
            </a:r>
            <a:endParaRPr dirty="0">
              <a:latin typeface="Carlito"/>
              <a:cs typeface="Carlito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java.util.Date mdate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hdate.getTime();</a:t>
            </a:r>
            <a:endParaRPr dirty="0">
              <a:latin typeface="Carlito"/>
              <a:cs typeface="Carlito"/>
            </a:endParaRPr>
          </a:p>
          <a:p>
            <a:pPr marL="441959" indent="-399415">
              <a:lnSpc>
                <a:spcPct val="100000"/>
              </a:lnSpc>
              <a:buFont typeface="Carlito"/>
              <a:buAutoNum type="arabicPeriod" startAt="2"/>
              <a:tabLst>
                <a:tab pos="441959" algn="l"/>
                <a:tab pos="442595" algn="l"/>
              </a:tabLst>
            </a:pPr>
            <a:r>
              <a:rPr b="1" i="1" spc="-5" dirty="0">
                <a:latin typeface="Carlito"/>
                <a:cs typeface="Carlito"/>
              </a:rPr>
              <a:t>Convert </a:t>
            </a:r>
            <a:r>
              <a:rPr b="1" i="1" spc="-10" dirty="0">
                <a:latin typeface="Carlito"/>
                <a:cs typeface="Carlito"/>
              </a:rPr>
              <a:t>java.util.Date </a:t>
            </a:r>
            <a:r>
              <a:rPr b="1" i="1" spc="-15" dirty="0">
                <a:latin typeface="Carlito"/>
                <a:cs typeface="Carlito"/>
              </a:rPr>
              <a:t>to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java.sql.Date</a:t>
            </a:r>
            <a:endParaRPr dirty="0">
              <a:latin typeface="Carlito"/>
              <a:cs typeface="Carlito"/>
            </a:endParaRPr>
          </a:p>
          <a:p>
            <a:pPr marL="95758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java.sql.Date ndate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new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java.sql.Date(mdate.getTime());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Converting </a:t>
            </a:r>
            <a:r>
              <a:rPr b="1" spc="-5" dirty="0">
                <a:latin typeface="Arial"/>
                <a:cs typeface="Arial"/>
              </a:rPr>
              <a:t>java.sql.Date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java.util.Calendar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object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b="1" i="1" spc="-5" dirty="0">
                <a:latin typeface="Carlito"/>
                <a:cs typeface="Carlito"/>
              </a:rPr>
              <a:t>// </a:t>
            </a:r>
            <a:r>
              <a:rPr b="1" i="1" spc="-15" dirty="0">
                <a:latin typeface="Carlito"/>
                <a:cs typeface="Carlito"/>
              </a:rPr>
              <a:t>convert </a:t>
            </a:r>
            <a:r>
              <a:rPr b="1" i="1" spc="-10" dirty="0">
                <a:latin typeface="Carlito"/>
                <a:cs typeface="Carlito"/>
              </a:rPr>
              <a:t>java.sql.Date </a:t>
            </a:r>
            <a:r>
              <a:rPr b="1" i="1" spc="-15" dirty="0">
                <a:latin typeface="Carlito"/>
                <a:cs typeface="Carlito"/>
              </a:rPr>
              <a:t>to</a:t>
            </a:r>
            <a:r>
              <a:rPr b="1" i="1" spc="7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java.util.Date</a:t>
            </a:r>
            <a:endParaRPr dirty="0">
              <a:latin typeface="Carlito"/>
              <a:cs typeface="Carlito"/>
            </a:endParaRPr>
          </a:p>
          <a:p>
            <a:pPr marL="118745" marR="189738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java.sql.Date </a:t>
            </a:r>
            <a:r>
              <a:rPr spc="-10" dirty="0">
                <a:latin typeface="Carlito"/>
                <a:cs typeface="Carlito"/>
              </a:rPr>
              <a:t>sdate </a:t>
            </a:r>
            <a:r>
              <a:rPr spc="-5"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resultSet.getDate("birthdate");  </a:t>
            </a:r>
            <a:r>
              <a:rPr spc="-15" dirty="0">
                <a:latin typeface="Carlito"/>
                <a:cs typeface="Carlito"/>
              </a:rPr>
              <a:t>java.util.Date udate </a:t>
            </a:r>
            <a:r>
              <a:rPr spc="-5" dirty="0">
                <a:latin typeface="Carlito"/>
                <a:cs typeface="Carlito"/>
              </a:rPr>
              <a:t>= </a:t>
            </a:r>
            <a:r>
              <a:rPr b="1" spc="-5" dirty="0">
                <a:latin typeface="Carlito"/>
                <a:cs typeface="Carlito"/>
              </a:rPr>
              <a:t>new </a:t>
            </a:r>
            <a:r>
              <a:rPr b="1" spc="-10" dirty="0">
                <a:latin typeface="Carlito"/>
                <a:cs typeface="Carlito"/>
              </a:rPr>
              <a:t>java.util.Date(sdate.getTime());  </a:t>
            </a:r>
            <a:r>
              <a:rPr b="1" spc="-5" dirty="0">
                <a:latin typeface="Carlito"/>
                <a:cs typeface="Carlito"/>
              </a:rPr>
              <a:t>OR</a:t>
            </a:r>
            <a:endParaRPr dirty="0">
              <a:latin typeface="Carlito"/>
              <a:cs typeface="Carlito"/>
            </a:endParaRPr>
          </a:p>
          <a:p>
            <a:pPr marL="118745">
              <a:lnSpc>
                <a:spcPct val="100000"/>
              </a:lnSpc>
            </a:pPr>
            <a:r>
              <a:rPr spc="-15" dirty="0">
                <a:solidFill>
                  <a:srgbClr val="2F3336"/>
                </a:solidFill>
                <a:latin typeface="Carlito"/>
                <a:cs typeface="Carlito"/>
              </a:rPr>
              <a:t>java.util.</a:t>
            </a:r>
            <a:r>
              <a:rPr spc="-15" dirty="0">
                <a:solidFill>
                  <a:srgbClr val="2B91AE"/>
                </a:solidFill>
                <a:latin typeface="Carlito"/>
                <a:cs typeface="Carlito"/>
              </a:rPr>
              <a:t>Date </a:t>
            </a:r>
            <a:r>
              <a:rPr spc="-15" dirty="0">
                <a:solidFill>
                  <a:srgbClr val="2F3336"/>
                </a:solidFill>
                <a:latin typeface="Carlito"/>
                <a:cs typeface="Carlito"/>
              </a:rPr>
              <a:t>date </a:t>
            </a:r>
            <a:r>
              <a:rPr spc="-5" dirty="0">
                <a:solidFill>
                  <a:srgbClr val="2F3336"/>
                </a:solidFill>
                <a:latin typeface="Carlito"/>
                <a:cs typeface="Carlito"/>
              </a:rPr>
              <a:t>=</a:t>
            </a:r>
            <a:r>
              <a:rPr spc="65" dirty="0">
                <a:solidFill>
                  <a:srgbClr val="2F3336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2F3336"/>
                </a:solidFill>
                <a:latin typeface="Carlito"/>
                <a:cs typeface="Carlito"/>
              </a:rPr>
              <a:t>java.sql.</a:t>
            </a:r>
            <a:r>
              <a:rPr spc="-15" dirty="0">
                <a:solidFill>
                  <a:srgbClr val="2B91AE"/>
                </a:solidFill>
                <a:latin typeface="Carlito"/>
                <a:cs typeface="Carlito"/>
              </a:rPr>
              <a:t>Date</a:t>
            </a:r>
            <a:r>
              <a:rPr spc="-15" dirty="0">
                <a:solidFill>
                  <a:srgbClr val="2F3336"/>
                </a:solidFill>
                <a:latin typeface="Carlito"/>
                <a:cs typeface="Carlito"/>
              </a:rPr>
              <a:t>.valueOf(localDate);</a:t>
            </a:r>
            <a:endParaRPr dirty="0">
              <a:latin typeface="Carlito"/>
              <a:cs typeface="Carlito"/>
            </a:endParaRPr>
          </a:p>
          <a:p>
            <a:pPr marL="118745" marR="2878455">
              <a:lnSpc>
                <a:spcPct val="100000"/>
              </a:lnSpc>
            </a:pPr>
            <a:r>
              <a:rPr b="1" i="1" spc="-5" dirty="0">
                <a:latin typeface="Carlito"/>
                <a:cs typeface="Carlito"/>
              </a:rPr>
              <a:t>// </a:t>
            </a:r>
            <a:r>
              <a:rPr b="1" i="1" spc="-15" dirty="0">
                <a:latin typeface="Carlito"/>
                <a:cs typeface="Carlito"/>
              </a:rPr>
              <a:t>convert </a:t>
            </a:r>
            <a:r>
              <a:rPr b="1" i="1" spc="-10" dirty="0">
                <a:latin typeface="Carlito"/>
                <a:cs typeface="Carlito"/>
              </a:rPr>
              <a:t>java.util.Date </a:t>
            </a:r>
            <a:r>
              <a:rPr b="1" i="1" spc="-15" dirty="0">
                <a:latin typeface="Carlito"/>
                <a:cs typeface="Carlito"/>
              </a:rPr>
              <a:t>to </a:t>
            </a:r>
            <a:r>
              <a:rPr b="1" i="1" spc="-10" dirty="0">
                <a:latin typeface="Carlito"/>
                <a:cs typeface="Carlito"/>
              </a:rPr>
              <a:t>java.util.Calendar  </a:t>
            </a:r>
            <a:r>
              <a:rPr spc="-15" dirty="0">
                <a:latin typeface="Carlito"/>
                <a:cs typeface="Carlito"/>
              </a:rPr>
              <a:t>java.util.Calendar </a:t>
            </a:r>
            <a:r>
              <a:rPr spc="-10" dirty="0">
                <a:latin typeface="Carlito"/>
                <a:cs typeface="Carlito"/>
              </a:rPr>
              <a:t>cdate </a:t>
            </a:r>
            <a:r>
              <a:rPr spc="-5" dirty="0">
                <a:latin typeface="Carlito"/>
                <a:cs typeface="Carlito"/>
              </a:rPr>
              <a:t>= </a:t>
            </a:r>
            <a:r>
              <a:rPr spc="-20" dirty="0">
                <a:latin typeface="Carlito"/>
                <a:cs typeface="Carlito"/>
              </a:rPr>
              <a:t>Calendar.</a:t>
            </a:r>
            <a:r>
              <a:rPr i="1" spc="-20" dirty="0">
                <a:latin typeface="Carlito"/>
                <a:cs typeface="Carlito"/>
              </a:rPr>
              <a:t>getInstance();  </a:t>
            </a:r>
            <a:r>
              <a:rPr spc="-10" dirty="0">
                <a:latin typeface="Carlito"/>
                <a:cs typeface="Carlito"/>
              </a:rPr>
              <a:t>cdate.setTime(udate);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02" y="107391"/>
            <a:ext cx="707580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Arial"/>
                <a:cs typeface="Arial"/>
              </a:rPr>
              <a:t>java.time.LocalDate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5" dirty="0">
                <a:latin typeface="Arial"/>
                <a:cs typeface="Arial"/>
              </a:rPr>
              <a:t>java.sql.Date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vice-versa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05000"/>
            <a:ext cx="7620000" cy="2647315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sz="2200" b="1" spc="-100" dirty="0">
                <a:solidFill>
                  <a:srgbClr val="232729"/>
                </a:solidFill>
                <a:latin typeface="Carlito"/>
                <a:cs typeface="Carlito"/>
              </a:rPr>
              <a:t>To </a:t>
            </a:r>
            <a:r>
              <a:rPr sz="2200" b="1" spc="-15" dirty="0">
                <a:solidFill>
                  <a:srgbClr val="232729"/>
                </a:solidFill>
                <a:latin typeface="Carlito"/>
                <a:cs typeface="Carlito"/>
              </a:rPr>
              <a:t>convert </a:t>
            </a:r>
            <a:r>
              <a:rPr sz="2200" b="1" spc="-10" dirty="0">
                <a:solidFill>
                  <a:srgbClr val="232729"/>
                </a:solidFill>
                <a:latin typeface="Carlito"/>
                <a:cs typeface="Carlito"/>
              </a:rPr>
              <a:t>from </a:t>
            </a:r>
            <a:r>
              <a:rPr sz="2200" b="1" spc="-15" dirty="0">
                <a:solidFill>
                  <a:srgbClr val="232729"/>
                </a:solidFill>
                <a:latin typeface="Carlito"/>
                <a:cs typeface="Carlito"/>
              </a:rPr>
              <a:t>LocalDate </a:t>
            </a:r>
            <a:r>
              <a:rPr sz="2200" b="1" spc="-20" dirty="0">
                <a:solidFill>
                  <a:srgbClr val="232729"/>
                </a:solidFill>
                <a:latin typeface="Carlito"/>
                <a:cs typeface="Carlito"/>
              </a:rPr>
              <a:t>to </a:t>
            </a:r>
            <a:r>
              <a:rPr sz="2200" b="1" spc="-15" dirty="0">
                <a:solidFill>
                  <a:srgbClr val="232729"/>
                </a:solidFill>
                <a:latin typeface="Carlito"/>
                <a:cs typeface="Carlito"/>
              </a:rPr>
              <a:t>java.sql.Date</a:t>
            </a:r>
            <a:r>
              <a:rPr sz="2200" b="1" spc="30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232729"/>
                </a:solidFill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rlito"/>
              <a:cs typeface="Carlito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32729"/>
                </a:solidFill>
                <a:latin typeface="Arial"/>
                <a:cs typeface="Arial"/>
              </a:rPr>
              <a:t>LocalDate localDate=</a:t>
            </a:r>
            <a:r>
              <a:rPr sz="2000" b="1" spc="-8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32729"/>
                </a:solidFill>
                <a:latin typeface="Arial"/>
                <a:cs typeface="Arial"/>
              </a:rPr>
              <a:t>Local.of(2001,10,16);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2000" dirty="0">
                <a:solidFill>
                  <a:srgbClr val="2F3336"/>
                </a:solidFill>
                <a:latin typeface="Arial"/>
                <a:cs typeface="Arial"/>
              </a:rPr>
              <a:t>java.sql.</a:t>
            </a:r>
            <a:r>
              <a:rPr sz="2000" dirty="0">
                <a:solidFill>
                  <a:srgbClr val="2B91AE"/>
                </a:solidFill>
                <a:latin typeface="Arial"/>
                <a:cs typeface="Arial"/>
              </a:rPr>
              <a:t>Date</a:t>
            </a:r>
            <a:r>
              <a:rPr sz="2000" dirty="0">
                <a:solidFill>
                  <a:srgbClr val="2F3336"/>
                </a:solidFill>
                <a:latin typeface="Arial"/>
                <a:cs typeface="Arial"/>
              </a:rPr>
              <a:t>.valueOf( localDate</a:t>
            </a:r>
            <a:r>
              <a:rPr sz="2000" spc="-7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3336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b="1" spc="-100" dirty="0">
                <a:solidFill>
                  <a:srgbClr val="232729"/>
                </a:solidFill>
                <a:latin typeface="Carlito"/>
                <a:cs typeface="Carlito"/>
              </a:rPr>
              <a:t>To </a:t>
            </a:r>
            <a:r>
              <a:rPr sz="2200" b="1" spc="-15" dirty="0">
                <a:solidFill>
                  <a:srgbClr val="232729"/>
                </a:solidFill>
                <a:latin typeface="Carlito"/>
                <a:cs typeface="Carlito"/>
              </a:rPr>
              <a:t>convert </a:t>
            </a:r>
            <a:r>
              <a:rPr sz="2200" b="1" spc="-10" dirty="0">
                <a:solidFill>
                  <a:srgbClr val="232729"/>
                </a:solidFill>
                <a:latin typeface="Carlito"/>
                <a:cs typeface="Carlito"/>
              </a:rPr>
              <a:t>from </a:t>
            </a:r>
            <a:r>
              <a:rPr sz="2200" b="1" spc="-15" dirty="0">
                <a:solidFill>
                  <a:srgbClr val="232729"/>
                </a:solidFill>
                <a:latin typeface="Carlito"/>
                <a:cs typeface="Carlito"/>
              </a:rPr>
              <a:t>java.sql.Date </a:t>
            </a:r>
            <a:r>
              <a:rPr sz="2200" b="1" spc="-20" dirty="0">
                <a:solidFill>
                  <a:srgbClr val="232729"/>
                </a:solidFill>
                <a:latin typeface="Carlito"/>
                <a:cs typeface="Carlito"/>
              </a:rPr>
              <a:t>to</a:t>
            </a:r>
            <a:r>
              <a:rPr sz="2200" b="1" spc="26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232729"/>
                </a:solidFill>
                <a:latin typeface="Carlito"/>
                <a:cs typeface="Carlito"/>
              </a:rPr>
              <a:t>LocalDate: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5" dirty="0">
                <a:solidFill>
                  <a:srgbClr val="2F3336"/>
                </a:solidFill>
                <a:latin typeface="Carlito"/>
                <a:cs typeface="Carlito"/>
              </a:rPr>
              <a:t>sqlDate.toLocalDate();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740663"/>
            <a:ext cx="4572000" cy="36893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java.time.LocalDate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JDK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b="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4834" y="0"/>
            <a:ext cx="18954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JDBC</a:t>
            </a:r>
            <a:r>
              <a:rPr sz="3200" spc="-85" dirty="0"/>
              <a:t> </a:t>
            </a:r>
            <a:r>
              <a:rPr sz="3200" spc="-5" dirty="0"/>
              <a:t>API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066800"/>
            <a:ext cx="8315110" cy="5012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11581"/>
            <a:ext cx="8294370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765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The JDBC API is made up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some </a:t>
            </a:r>
            <a:r>
              <a:rPr sz="2200" spc="-20" dirty="0">
                <a:latin typeface="Carlito"/>
                <a:cs typeface="Carlito"/>
              </a:rPr>
              <a:t>concrete </a:t>
            </a:r>
            <a:r>
              <a:rPr sz="2200" spc="-5" dirty="0">
                <a:latin typeface="Carlito"/>
                <a:cs typeface="Carlito"/>
              </a:rPr>
              <a:t>classes,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5" dirty="0">
                <a:latin typeface="Carlito"/>
                <a:cs typeface="Carlito"/>
              </a:rPr>
              <a:t>Date, </a:t>
            </a:r>
            <a:r>
              <a:rPr sz="2200" spc="-5" dirty="0">
                <a:latin typeface="Carlito"/>
                <a:cs typeface="Carlito"/>
              </a:rPr>
              <a:t>Time,  and </a:t>
            </a:r>
            <a:r>
              <a:rPr sz="2200" spc="-10" dirty="0">
                <a:latin typeface="Carlito"/>
                <a:cs typeface="Carlito"/>
              </a:rPr>
              <a:t>SQLException, </a:t>
            </a:r>
            <a:r>
              <a:rPr sz="2200" spc="-5" dirty="0">
                <a:latin typeface="Carlito"/>
                <a:cs typeface="Carlito"/>
              </a:rPr>
              <a:t>and a </a:t>
            </a:r>
            <a:r>
              <a:rPr sz="2200" b="1" i="1" spc="-10" dirty="0">
                <a:latin typeface="Carlito"/>
                <a:cs typeface="Carlito"/>
              </a:rPr>
              <a:t>set </a:t>
            </a:r>
            <a:r>
              <a:rPr sz="2200" b="1" i="1" spc="-5" dirty="0">
                <a:latin typeface="Carlito"/>
                <a:cs typeface="Carlito"/>
              </a:rPr>
              <a:t>of </a:t>
            </a:r>
            <a:r>
              <a:rPr sz="2200" b="1" i="1" spc="-15" dirty="0">
                <a:latin typeface="Carlito"/>
                <a:cs typeface="Carlito"/>
              </a:rPr>
              <a:t>interfaces </a:t>
            </a:r>
            <a:r>
              <a:rPr sz="2200" b="1" i="1" spc="-5" dirty="0">
                <a:latin typeface="Carlito"/>
                <a:cs typeface="Carlito"/>
              </a:rPr>
              <a:t>that are </a:t>
            </a:r>
            <a:r>
              <a:rPr sz="2200" b="1" i="1" spc="-10" dirty="0">
                <a:latin typeface="Carlito"/>
                <a:cs typeface="Carlito"/>
              </a:rPr>
              <a:t>implemented </a:t>
            </a:r>
            <a:r>
              <a:rPr sz="2200" b="1" i="1" spc="-5" dirty="0">
                <a:latin typeface="Carlito"/>
                <a:cs typeface="Carlito"/>
              </a:rPr>
              <a:t>in a  driver class that is provided </a:t>
            </a:r>
            <a:r>
              <a:rPr sz="2200" b="1" i="1" spc="-10" dirty="0">
                <a:latin typeface="Carlito"/>
                <a:cs typeface="Carlito"/>
              </a:rPr>
              <a:t>by </a:t>
            </a:r>
            <a:r>
              <a:rPr sz="2200" b="1" i="1" spc="-5" dirty="0">
                <a:latin typeface="Carlito"/>
                <a:cs typeface="Carlito"/>
              </a:rPr>
              <a:t>the </a:t>
            </a:r>
            <a:r>
              <a:rPr sz="2200" b="1" i="1" spc="-10" dirty="0">
                <a:latin typeface="Carlito"/>
                <a:cs typeface="Carlito"/>
              </a:rPr>
              <a:t>database</a:t>
            </a:r>
            <a:r>
              <a:rPr sz="2200" b="1" i="1" spc="65" dirty="0">
                <a:latin typeface="Carlito"/>
                <a:cs typeface="Carlito"/>
              </a:rPr>
              <a:t> </a:t>
            </a:r>
            <a:r>
              <a:rPr sz="2200" b="1" i="1" spc="-30" dirty="0">
                <a:latin typeface="Carlito"/>
                <a:cs typeface="Carlito"/>
              </a:rPr>
              <a:t>vendor.</a:t>
            </a:r>
            <a:endParaRPr sz="2200">
              <a:latin typeface="Carlito"/>
              <a:cs typeface="Carlito"/>
            </a:endParaRPr>
          </a:p>
          <a:p>
            <a:pPr marL="12700" marR="8445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Because the </a:t>
            </a:r>
            <a:r>
              <a:rPr sz="2200" spc="-10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0" dirty="0">
                <a:latin typeface="Carlito"/>
                <a:cs typeface="Carlito"/>
              </a:rPr>
              <a:t>valid instance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5" dirty="0">
                <a:latin typeface="Carlito"/>
                <a:cs typeface="Carlito"/>
              </a:rPr>
              <a:t>method  </a:t>
            </a:r>
            <a:r>
              <a:rPr sz="2200" spc="-10" dirty="0">
                <a:latin typeface="Carlito"/>
                <a:cs typeface="Carlito"/>
              </a:rPr>
              <a:t>signature, once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database </a:t>
            </a:r>
            <a:r>
              <a:rPr sz="2200" spc="-15" dirty="0">
                <a:latin typeface="Carlito"/>
                <a:cs typeface="Carlito"/>
              </a:rPr>
              <a:t>vendor’s </a:t>
            </a:r>
            <a:r>
              <a:rPr sz="2200" spc="-10" dirty="0">
                <a:latin typeface="Carlito"/>
                <a:cs typeface="Carlito"/>
              </a:rPr>
              <a:t>Driver </a:t>
            </a:r>
            <a:r>
              <a:rPr sz="2200" spc="-5" dirty="0">
                <a:latin typeface="Carlito"/>
                <a:cs typeface="Carlito"/>
              </a:rPr>
              <a:t>classes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loaded, </a:t>
            </a:r>
            <a:r>
              <a:rPr sz="2200" spc="-15" dirty="0">
                <a:latin typeface="Carlito"/>
                <a:cs typeface="Carlito"/>
              </a:rPr>
              <a:t>you can  </a:t>
            </a:r>
            <a:r>
              <a:rPr sz="2200" spc="-5" dirty="0">
                <a:latin typeface="Carlito"/>
                <a:cs typeface="Carlito"/>
              </a:rPr>
              <a:t>access them </a:t>
            </a:r>
            <a:r>
              <a:rPr sz="2200" spc="-10" dirty="0">
                <a:latin typeface="Carlito"/>
                <a:cs typeface="Carlito"/>
              </a:rPr>
              <a:t>by following below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sequence:</a:t>
            </a:r>
            <a:endParaRPr sz="22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buAutoNum type="arabicPeriod"/>
              <a:tabLst>
                <a:tab pos="745490" algn="l"/>
              </a:tabLst>
            </a:pP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class </a:t>
            </a:r>
            <a:r>
              <a:rPr sz="2200" spc="-10" dirty="0">
                <a:latin typeface="Carlito"/>
                <a:cs typeface="Carlito"/>
              </a:rPr>
              <a:t>DriverManager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reference to </a:t>
            </a:r>
            <a:r>
              <a:rPr sz="2200" spc="-5" dirty="0">
                <a:latin typeface="Carlito"/>
                <a:cs typeface="Carlito"/>
              </a:rPr>
              <a:t>a Connection  object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getConnection </a:t>
            </a:r>
            <a:r>
              <a:rPr sz="2200" spc="-5" dirty="0">
                <a:latin typeface="Carlito"/>
                <a:cs typeface="Carlito"/>
              </a:rPr>
              <a:t>method . </a:t>
            </a:r>
            <a:r>
              <a:rPr sz="2200" spc="-10" dirty="0">
                <a:latin typeface="Carlito"/>
                <a:cs typeface="Carlito"/>
              </a:rPr>
              <a:t>The typical signature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this 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i="1" spc="-5" dirty="0">
                <a:latin typeface="Carlito"/>
                <a:cs typeface="Carlito"/>
              </a:rPr>
              <a:t>getConnection (url, </a:t>
            </a:r>
            <a:r>
              <a:rPr sz="2200" i="1" spc="-10" dirty="0">
                <a:latin typeface="Carlito"/>
                <a:cs typeface="Carlito"/>
              </a:rPr>
              <a:t>name, password), </a:t>
            </a:r>
            <a:r>
              <a:rPr sz="2200" spc="-10" dirty="0">
                <a:latin typeface="Carlito"/>
                <a:cs typeface="Carlito"/>
              </a:rPr>
              <a:t>where </a:t>
            </a:r>
            <a:r>
              <a:rPr sz="2200" spc="-5" dirty="0">
                <a:latin typeface="Carlito"/>
                <a:cs typeface="Carlito"/>
              </a:rPr>
              <a:t>url is the  JDBC URL, and </a:t>
            </a:r>
            <a:r>
              <a:rPr sz="2200" spc="-10" dirty="0">
                <a:latin typeface="Carlito"/>
                <a:cs typeface="Carlito"/>
              </a:rPr>
              <a:t>name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password </a:t>
            </a:r>
            <a:r>
              <a:rPr sz="2200" spc="-10" dirty="0">
                <a:latin typeface="Carlito"/>
                <a:cs typeface="Carlito"/>
              </a:rPr>
              <a:t>are strings </a:t>
            </a:r>
            <a:r>
              <a:rPr sz="2200" spc="-15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database </a:t>
            </a:r>
            <a:r>
              <a:rPr sz="2200" spc="-5" dirty="0">
                <a:latin typeface="Carlito"/>
                <a:cs typeface="Carlito"/>
              </a:rPr>
              <a:t>will  </a:t>
            </a:r>
            <a:r>
              <a:rPr sz="2200" spc="-10" dirty="0">
                <a:latin typeface="Carlito"/>
                <a:cs typeface="Carlito"/>
              </a:rPr>
              <a:t>accept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connection.</a:t>
            </a:r>
            <a:endParaRPr sz="2200">
              <a:latin typeface="Carlito"/>
              <a:cs typeface="Carlito"/>
            </a:endParaRPr>
          </a:p>
          <a:p>
            <a:pPr marL="469900" marR="212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45490" algn="l"/>
              </a:tabLst>
            </a:pP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Connection object </a:t>
            </a:r>
            <a:r>
              <a:rPr sz="2200" spc="-15" dirty="0">
                <a:latin typeface="Carlito"/>
                <a:cs typeface="Carlito"/>
              </a:rPr>
              <a:t>(implemented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some class </a:t>
            </a:r>
            <a:r>
              <a:rPr sz="2200" spc="-15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vendor provided)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reference 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Statement </a:t>
            </a:r>
            <a:r>
              <a:rPr sz="2200" spc="-10" dirty="0">
                <a:latin typeface="Carlito"/>
                <a:cs typeface="Carlito"/>
              </a:rPr>
              <a:t>object  through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createStatement </a:t>
            </a:r>
            <a:r>
              <a:rPr sz="2200" spc="-5" dirty="0">
                <a:latin typeface="Carlito"/>
                <a:cs typeface="Carlito"/>
              </a:rPr>
              <a:t>method. </a:t>
            </a:r>
            <a:r>
              <a:rPr sz="2200" spc="-10" dirty="0">
                <a:latin typeface="Carlito"/>
                <a:cs typeface="Carlito"/>
              </a:rPr>
              <a:t>The typical signature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this  method is </a:t>
            </a:r>
            <a:r>
              <a:rPr sz="2200" i="1" spc="-15" dirty="0">
                <a:latin typeface="Carlito"/>
                <a:cs typeface="Carlito"/>
              </a:rPr>
              <a:t>createStatement </a:t>
            </a:r>
            <a:r>
              <a:rPr sz="2200" i="1" spc="-5" dirty="0">
                <a:latin typeface="Carlito"/>
                <a:cs typeface="Carlito"/>
              </a:rPr>
              <a:t>() </a:t>
            </a:r>
            <a:r>
              <a:rPr sz="2200" spc="-5" dirty="0">
                <a:latin typeface="Carlito"/>
                <a:cs typeface="Carlito"/>
              </a:rPr>
              <a:t>with no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arguments.</a:t>
            </a:r>
            <a:endParaRPr sz="2200">
              <a:latin typeface="Carlito"/>
              <a:cs typeface="Carlito"/>
            </a:endParaRPr>
          </a:p>
          <a:p>
            <a:pPr marL="469900" marR="588645" algn="just">
              <a:lnSpc>
                <a:spcPct val="100000"/>
              </a:lnSpc>
              <a:buAutoNum type="arabicPeriod"/>
              <a:tabLst>
                <a:tab pos="745490" algn="l"/>
              </a:tabLst>
            </a:pP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Statement </a:t>
            </a:r>
            <a:r>
              <a:rPr sz="2200" spc="-5" dirty="0">
                <a:latin typeface="Carlito"/>
                <a:cs typeface="Carlito"/>
              </a:rPr>
              <a:t>object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ResultSet  through </a:t>
            </a:r>
            <a:r>
              <a:rPr sz="2200" dirty="0">
                <a:latin typeface="Carlito"/>
                <a:cs typeface="Carlito"/>
              </a:rPr>
              <a:t>an </a:t>
            </a:r>
            <a:r>
              <a:rPr sz="2200" i="1" spc="-20" dirty="0">
                <a:latin typeface="Carlito"/>
                <a:cs typeface="Carlito"/>
              </a:rPr>
              <a:t>executeQuery </a:t>
            </a:r>
            <a:r>
              <a:rPr sz="2200" i="1" spc="-5" dirty="0">
                <a:latin typeface="Carlito"/>
                <a:cs typeface="Carlito"/>
              </a:rPr>
              <a:t>(query) </a:t>
            </a:r>
            <a:r>
              <a:rPr sz="2200" spc="-10" dirty="0">
                <a:latin typeface="Carlito"/>
                <a:cs typeface="Carlito"/>
              </a:rPr>
              <a:t>method.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method typically  accepts </a:t>
            </a:r>
            <a:r>
              <a:rPr sz="2200" spc="-5" dirty="0">
                <a:latin typeface="Carlito"/>
                <a:cs typeface="Carlito"/>
              </a:rPr>
              <a:t>a string (query) </a:t>
            </a:r>
            <a:r>
              <a:rPr sz="2200" spc="-10" dirty="0">
                <a:latin typeface="Carlito"/>
                <a:cs typeface="Carlito"/>
              </a:rPr>
              <a:t>where </a:t>
            </a:r>
            <a:r>
              <a:rPr sz="2200" spc="-5" dirty="0">
                <a:latin typeface="Carlito"/>
                <a:cs typeface="Carlito"/>
              </a:rPr>
              <a:t>query is a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string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SQL.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4834" y="0"/>
            <a:ext cx="18954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JDBC</a:t>
            </a:r>
            <a:r>
              <a:rPr sz="3200" spc="-85" dirty="0"/>
              <a:t> </a:t>
            </a:r>
            <a:r>
              <a:rPr sz="3200" spc="-5" dirty="0"/>
              <a:t>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0810" y="0"/>
            <a:ext cx="38011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JDBC </a:t>
            </a:r>
            <a:r>
              <a:rPr sz="3200" spc="-15" dirty="0"/>
              <a:t>Driver</a:t>
            </a:r>
            <a:r>
              <a:rPr sz="3200" spc="-70" dirty="0"/>
              <a:t> </a:t>
            </a:r>
            <a:r>
              <a:rPr sz="3200" spc="-2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927861"/>
            <a:ext cx="82283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JDBC </a:t>
            </a:r>
            <a:r>
              <a:rPr sz="2400" b="1" spc="-10" dirty="0">
                <a:latin typeface="Carlito"/>
                <a:cs typeface="Carlito"/>
              </a:rPr>
              <a:t>Drivers</a:t>
            </a:r>
            <a:r>
              <a:rPr sz="2400" b="1" spc="-15" dirty="0">
                <a:latin typeface="Carlito"/>
                <a:cs typeface="Carlito"/>
              </a:rPr>
              <a:t> Types: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JDBC </a:t>
            </a:r>
            <a:r>
              <a:rPr sz="2400" spc="-10" dirty="0">
                <a:latin typeface="Carlito"/>
                <a:cs typeface="Carlito"/>
              </a:rPr>
              <a:t>driver </a:t>
            </a:r>
            <a:r>
              <a:rPr sz="2400" spc="-5" dirty="0">
                <a:latin typeface="Carlito"/>
                <a:cs typeface="Carlito"/>
              </a:rPr>
              <a:t>implementations </a:t>
            </a:r>
            <a:r>
              <a:rPr sz="2400" spc="-10" dirty="0">
                <a:latin typeface="Carlito"/>
                <a:cs typeface="Carlito"/>
              </a:rPr>
              <a:t>vary </a:t>
            </a:r>
            <a:r>
              <a:rPr sz="2400" spc="-5" dirty="0">
                <a:latin typeface="Carlito"/>
                <a:cs typeface="Carlito"/>
              </a:rPr>
              <a:t>because of </a:t>
            </a:r>
            <a:r>
              <a:rPr sz="2400" dirty="0">
                <a:latin typeface="Carlito"/>
                <a:cs typeface="Carlito"/>
              </a:rPr>
              <a:t>the wide </a:t>
            </a:r>
            <a:r>
              <a:rPr sz="2400" spc="-10" dirty="0">
                <a:latin typeface="Carlito"/>
                <a:cs typeface="Carlito"/>
              </a:rPr>
              <a:t>variety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hardware platforms </a:t>
            </a:r>
            <a:r>
              <a:rPr sz="2400" dirty="0">
                <a:latin typeface="Carlito"/>
                <a:cs typeface="Carlito"/>
              </a:rPr>
              <a:t>in which </a:t>
            </a:r>
            <a:r>
              <a:rPr sz="2400" spc="-20" dirty="0">
                <a:latin typeface="Carlito"/>
                <a:cs typeface="Carlito"/>
              </a:rPr>
              <a:t>Java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operates.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rlito"/>
                <a:cs typeface="Carlito"/>
              </a:rPr>
              <a:t>Sun has </a:t>
            </a:r>
            <a:r>
              <a:rPr sz="2400" b="1" i="1" dirty="0">
                <a:latin typeface="Carlito"/>
                <a:cs typeface="Carlito"/>
              </a:rPr>
              <a:t>divided </a:t>
            </a:r>
            <a:r>
              <a:rPr sz="2400" b="1" i="1" spc="-5" dirty="0">
                <a:latin typeface="Carlito"/>
                <a:cs typeface="Carlito"/>
              </a:rPr>
              <a:t>the implementation </a:t>
            </a:r>
            <a:r>
              <a:rPr sz="2400" b="1" i="1" dirty="0">
                <a:latin typeface="Carlito"/>
                <a:cs typeface="Carlito"/>
              </a:rPr>
              <a:t>types </a:t>
            </a:r>
            <a:r>
              <a:rPr sz="2400" b="1" i="1" spc="-20" dirty="0">
                <a:latin typeface="Carlito"/>
                <a:cs typeface="Carlito"/>
              </a:rPr>
              <a:t>into </a:t>
            </a:r>
            <a:r>
              <a:rPr sz="2400" b="1" i="1" spc="-10" dirty="0">
                <a:latin typeface="Carlito"/>
                <a:cs typeface="Carlito"/>
              </a:rPr>
              <a:t>four</a:t>
            </a:r>
            <a:r>
              <a:rPr sz="2400" b="1" i="1" spc="-80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categories: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577850" algn="l"/>
                <a:tab pos="1521460" algn="l"/>
              </a:tabLst>
            </a:pPr>
            <a:r>
              <a:rPr sz="2400" spc="-30" dirty="0">
                <a:latin typeface="Carlito"/>
                <a:cs typeface="Carlito"/>
              </a:rPr>
              <a:t>Type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	- </a:t>
            </a:r>
            <a:r>
              <a:rPr sz="2400" spc="-5" dirty="0">
                <a:latin typeface="Carlito"/>
                <a:cs typeface="Carlito"/>
              </a:rPr>
              <a:t>JDBC-ODBC Bridge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Driver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  <a:tab pos="1521460" algn="l"/>
                <a:tab pos="1751330" algn="l"/>
              </a:tabLst>
            </a:pPr>
            <a:r>
              <a:rPr sz="2400" spc="-30" dirty="0">
                <a:latin typeface="Carlito"/>
                <a:cs typeface="Carlito"/>
              </a:rPr>
              <a:t>Type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	-	</a:t>
            </a:r>
            <a:r>
              <a:rPr sz="2400" spc="-5" dirty="0">
                <a:latin typeface="Carlito"/>
                <a:cs typeface="Carlito"/>
              </a:rPr>
              <a:t>JDBC-Native </a:t>
            </a:r>
            <a:r>
              <a:rPr sz="2400" dirty="0">
                <a:latin typeface="Carlito"/>
                <a:cs typeface="Carlito"/>
              </a:rPr>
              <a:t>API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Driver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577850" algn="l"/>
                <a:tab pos="1521460" algn="l"/>
                <a:tab pos="1751330" algn="l"/>
              </a:tabLst>
            </a:pPr>
            <a:r>
              <a:rPr sz="2400" spc="-30" dirty="0">
                <a:latin typeface="Carlito"/>
                <a:cs typeface="Carlito"/>
              </a:rPr>
              <a:t>Type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	-	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Protocol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Driver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  <a:tab pos="1521460" algn="l"/>
                <a:tab pos="1751330" algn="l"/>
              </a:tabLst>
            </a:pPr>
            <a:r>
              <a:rPr sz="2400" spc="-30" dirty="0">
                <a:latin typeface="Carlito"/>
                <a:cs typeface="Carlito"/>
              </a:rPr>
              <a:t>Type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4	-	</a:t>
            </a:r>
            <a:r>
              <a:rPr sz="2400" spc="-10" dirty="0">
                <a:latin typeface="Carlito"/>
                <a:cs typeface="Carlito"/>
              </a:rPr>
              <a:t>Native </a:t>
            </a:r>
            <a:r>
              <a:rPr sz="2400" spc="-15" dirty="0">
                <a:latin typeface="Carlito"/>
                <a:cs typeface="Carlito"/>
              </a:rPr>
              <a:t>Protocol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Driver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686" y="0"/>
            <a:ext cx="694817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/>
              <a:t>Type </a:t>
            </a:r>
            <a:r>
              <a:rPr sz="3200" spc="-5" dirty="0"/>
              <a:t>1: </a:t>
            </a:r>
            <a:r>
              <a:rPr sz="3200" spc="-10" dirty="0"/>
              <a:t>JDBC-ODBC Bridge</a:t>
            </a:r>
            <a:r>
              <a:rPr sz="3200" spc="20" dirty="0"/>
              <a:t> </a:t>
            </a:r>
            <a:r>
              <a:rPr sz="3200" spc="-15" dirty="0"/>
              <a:t>Driver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57200"/>
            <a:ext cx="9144000" cy="6400800"/>
            <a:chOff x="0" y="457200"/>
            <a:chExt cx="9144000" cy="6400800"/>
          </a:xfrm>
        </p:grpSpPr>
        <p:sp>
          <p:nvSpPr>
            <p:cNvPr id="5" name="object 5"/>
            <p:cNvSpPr/>
            <p:nvPr/>
          </p:nvSpPr>
          <p:spPr>
            <a:xfrm>
              <a:off x="0" y="457199"/>
              <a:ext cx="9144000" cy="3477895"/>
            </a:xfrm>
            <a:custGeom>
              <a:avLst/>
              <a:gdLst/>
              <a:ahLst/>
              <a:cxnLst/>
              <a:rect l="l" t="t" r="r" b="b"/>
              <a:pathLst>
                <a:path w="9144000" h="3477895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0" y="3477768"/>
                  </a:lnTo>
                  <a:lnTo>
                    <a:pt x="9144000" y="3477768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2400" y="3886198"/>
              <a:ext cx="5181600" cy="2971800"/>
            </a:xfrm>
            <a:custGeom>
              <a:avLst/>
              <a:gdLst/>
              <a:ahLst/>
              <a:cxnLst/>
              <a:rect l="l" t="t" r="r" b="b"/>
              <a:pathLst>
                <a:path w="5181600" h="2971800">
                  <a:moveTo>
                    <a:pt x="5181599" y="0"/>
                  </a:moveTo>
                  <a:lnTo>
                    <a:pt x="0" y="0"/>
                  </a:lnTo>
                  <a:lnTo>
                    <a:pt x="0" y="2971798"/>
                  </a:lnTo>
                  <a:lnTo>
                    <a:pt x="5181599" y="2971798"/>
                  </a:lnTo>
                  <a:lnTo>
                    <a:pt x="5181599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473709"/>
            <a:ext cx="8974455" cy="639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335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In a </a:t>
            </a:r>
            <a:r>
              <a:rPr sz="2000" b="1" spc="-15" dirty="0">
                <a:latin typeface="Carlito"/>
                <a:cs typeface="Carlito"/>
              </a:rPr>
              <a:t>Type </a:t>
            </a:r>
            <a:r>
              <a:rPr sz="2000" b="1" dirty="0">
                <a:latin typeface="Carlito"/>
                <a:cs typeface="Carlito"/>
              </a:rPr>
              <a:t>1 </a:t>
            </a:r>
            <a:r>
              <a:rPr sz="2000" b="1" spc="-5" dirty="0">
                <a:latin typeface="Carlito"/>
                <a:cs typeface="Carlito"/>
              </a:rPr>
              <a:t>driver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 JDBC </a:t>
            </a:r>
            <a:r>
              <a:rPr sz="2000" spc="-5" dirty="0">
                <a:latin typeface="Carlito"/>
                <a:cs typeface="Carlito"/>
              </a:rPr>
              <a:t>bridge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access ODBC(Open </a:t>
            </a:r>
            <a:r>
              <a:rPr sz="2000" spc="-5" dirty="0">
                <a:latin typeface="Carlito"/>
                <a:cs typeface="Carlito"/>
              </a:rPr>
              <a:t>database </a:t>
            </a:r>
            <a:r>
              <a:rPr sz="2000" dirty="0">
                <a:latin typeface="Carlito"/>
                <a:cs typeface="Carlito"/>
              </a:rPr>
              <a:t>Connectivity)  </a:t>
            </a:r>
            <a:r>
              <a:rPr sz="2000" spc="-15" dirty="0">
                <a:latin typeface="Carlito"/>
                <a:cs typeface="Carlito"/>
              </a:rPr>
              <a:t>drivers </a:t>
            </a:r>
            <a:r>
              <a:rPr sz="2000" spc="-10" dirty="0">
                <a:latin typeface="Carlito"/>
                <a:cs typeface="Carlito"/>
              </a:rPr>
              <a:t>installed </a:t>
            </a:r>
            <a:r>
              <a:rPr sz="2000" spc="-5" dirty="0">
                <a:latin typeface="Carlito"/>
                <a:cs typeface="Carlito"/>
              </a:rPr>
              <a:t>on each client </a:t>
            </a:r>
            <a:r>
              <a:rPr sz="2000" dirty="0">
                <a:latin typeface="Carlito"/>
                <a:cs typeface="Carlito"/>
              </a:rPr>
              <a:t>machine.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ODBC </a:t>
            </a:r>
            <a:r>
              <a:rPr sz="2000" spc="-10" dirty="0">
                <a:latin typeface="Carlito"/>
                <a:cs typeface="Carlito"/>
              </a:rPr>
              <a:t>requires </a:t>
            </a:r>
            <a:r>
              <a:rPr sz="2000" spc="-5" dirty="0">
                <a:latin typeface="Carlito"/>
                <a:cs typeface="Carlito"/>
              </a:rPr>
              <a:t>configuring on </a:t>
            </a:r>
            <a:r>
              <a:rPr sz="2000" spc="-10" dirty="0">
                <a:latin typeface="Carlito"/>
                <a:cs typeface="Carlito"/>
              </a:rPr>
              <a:t>your 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10" dirty="0">
                <a:latin typeface="Carlito"/>
                <a:cs typeface="Carlito"/>
              </a:rPr>
              <a:t>Data </a:t>
            </a:r>
            <a:r>
              <a:rPr sz="2000" i="1" spc="-5" dirty="0">
                <a:latin typeface="Carlito"/>
                <a:cs typeface="Carlito"/>
              </a:rPr>
              <a:t>Source </a:t>
            </a:r>
            <a:r>
              <a:rPr sz="2000" i="1" dirty="0">
                <a:latin typeface="Carlito"/>
                <a:cs typeface="Carlito"/>
              </a:rPr>
              <a:t>Name (DSN)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target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JDBC </a:t>
            </a:r>
            <a:r>
              <a:rPr sz="2000" dirty="0">
                <a:latin typeface="Carlito"/>
                <a:cs typeface="Carlito"/>
              </a:rPr>
              <a:t>type 1 </a:t>
            </a:r>
            <a:r>
              <a:rPr sz="2000" spc="-30" dirty="0">
                <a:latin typeface="Carlito"/>
                <a:cs typeface="Carlito"/>
              </a:rPr>
              <a:t>driver,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known </a:t>
            </a:r>
            <a:r>
              <a:rPr sz="2000" dirty="0">
                <a:latin typeface="Carlito"/>
                <a:cs typeface="Carlito"/>
              </a:rPr>
              <a:t>as a JDBC-ODBC </a:t>
            </a:r>
            <a:r>
              <a:rPr sz="2000" spc="-5" dirty="0">
                <a:latin typeface="Carlito"/>
                <a:cs typeface="Carlito"/>
              </a:rPr>
              <a:t>Bridge </a:t>
            </a:r>
            <a:r>
              <a:rPr sz="2000" spc="-10" dirty="0">
                <a:latin typeface="Carlito"/>
                <a:cs typeface="Carlito"/>
              </a:rPr>
              <a:t>converts </a:t>
            </a:r>
            <a:r>
              <a:rPr sz="2000" spc="-5" dirty="0">
                <a:latin typeface="Carlito"/>
                <a:cs typeface="Carlito"/>
              </a:rPr>
              <a:t>JDBC methods </a:t>
            </a:r>
            <a:r>
              <a:rPr sz="2000" spc="-10" dirty="0">
                <a:latin typeface="Carlito"/>
                <a:cs typeface="Carlito"/>
              </a:rPr>
              <a:t>into  </a:t>
            </a:r>
            <a:r>
              <a:rPr sz="2000" dirty="0">
                <a:latin typeface="Carlito"/>
                <a:cs typeface="Carlito"/>
              </a:rPr>
              <a:t>ODBC function </a:t>
            </a:r>
            <a:r>
              <a:rPr sz="2000" spc="-5" dirty="0">
                <a:latin typeface="Carlito"/>
                <a:cs typeface="Carlito"/>
              </a:rPr>
              <a:t>calls. </a:t>
            </a:r>
            <a:r>
              <a:rPr sz="2000" dirty="0">
                <a:latin typeface="Carlito"/>
                <a:cs typeface="Carlito"/>
              </a:rPr>
              <a:t>Sun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dirty="0">
                <a:latin typeface="Carlito"/>
                <a:cs typeface="Carlito"/>
              </a:rPr>
              <a:t>JDBC-ODBC </a:t>
            </a:r>
            <a:r>
              <a:rPr sz="2000" spc="-5" dirty="0">
                <a:latin typeface="Carlito"/>
                <a:cs typeface="Carlito"/>
              </a:rPr>
              <a:t>Bridge </a:t>
            </a:r>
            <a:r>
              <a:rPr sz="2000" spc="-35" dirty="0">
                <a:latin typeface="Carlito"/>
                <a:cs typeface="Carlito"/>
              </a:rPr>
              <a:t>driver,  </a:t>
            </a:r>
            <a:r>
              <a:rPr sz="2000" b="1" dirty="0">
                <a:latin typeface="Carlito"/>
                <a:cs typeface="Carlito"/>
              </a:rPr>
              <a:t>sun.jdbc.odbc.JdbcOdbcDrive</a:t>
            </a:r>
            <a:r>
              <a:rPr sz="2000" dirty="0">
                <a:latin typeface="Carlito"/>
                <a:cs typeface="Carlito"/>
              </a:rPr>
              <a:t>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marR="79692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5" dirty="0">
                <a:latin typeface="Carlito"/>
                <a:cs typeface="Carlito"/>
              </a:rPr>
              <a:t>Java first </a:t>
            </a:r>
            <a:r>
              <a:rPr sz="2000" spc="-5" dirty="0">
                <a:latin typeface="Carlito"/>
                <a:cs typeface="Carlito"/>
              </a:rPr>
              <a:t>came out,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useful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because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spc="-5" dirty="0">
                <a:latin typeface="Carlito"/>
                <a:cs typeface="Carlito"/>
              </a:rPr>
              <a:t>databases only  supported </a:t>
            </a:r>
            <a:r>
              <a:rPr sz="2000" dirty="0">
                <a:latin typeface="Carlito"/>
                <a:cs typeface="Carlito"/>
              </a:rPr>
              <a:t>ODBC access but </a:t>
            </a:r>
            <a:r>
              <a:rPr sz="2000" spc="-5" dirty="0">
                <a:latin typeface="Carlito"/>
                <a:cs typeface="Carlito"/>
              </a:rPr>
              <a:t>now </a:t>
            </a:r>
            <a:r>
              <a:rPr sz="2000" dirty="0">
                <a:latin typeface="Carlito"/>
                <a:cs typeface="Carlito"/>
              </a:rPr>
              <a:t>this type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recommended only </a:t>
            </a:r>
            <a:r>
              <a:rPr sz="2000" spc="-20" dirty="0">
                <a:latin typeface="Carlito"/>
                <a:cs typeface="Carlito"/>
              </a:rPr>
              <a:t>for  </a:t>
            </a:r>
            <a:r>
              <a:rPr sz="2000" spc="-10" dirty="0">
                <a:latin typeface="Carlito"/>
                <a:cs typeface="Carlito"/>
              </a:rPr>
              <a:t>experimental </a:t>
            </a:r>
            <a:r>
              <a:rPr sz="2000" spc="-5" dirty="0">
                <a:latin typeface="Carlito"/>
                <a:cs typeface="Carlito"/>
              </a:rPr>
              <a:t>use or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no other </a:t>
            </a:r>
            <a:r>
              <a:rPr sz="2000" spc="-10" dirty="0">
                <a:latin typeface="Carlito"/>
                <a:cs typeface="Carlito"/>
              </a:rPr>
              <a:t>alternative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available.</a:t>
            </a:r>
            <a:endParaRPr sz="2000">
              <a:latin typeface="Carlito"/>
              <a:cs typeface="Carlito"/>
            </a:endParaRPr>
          </a:p>
          <a:p>
            <a:pPr marL="3975735">
              <a:lnSpc>
                <a:spcPct val="100000"/>
              </a:lnSpc>
              <a:spcBef>
                <a:spcPts val="690"/>
              </a:spcBef>
            </a:pPr>
            <a:r>
              <a:rPr sz="1600" b="1" spc="-10" dirty="0">
                <a:latin typeface="Arial"/>
                <a:cs typeface="Arial"/>
              </a:rPr>
              <a:t>Advantage:</a:t>
            </a:r>
            <a:endParaRPr sz="1600">
              <a:latin typeface="Arial"/>
              <a:cs typeface="Arial"/>
            </a:endParaRPr>
          </a:p>
          <a:p>
            <a:pPr marL="4396105" indent="-421005">
              <a:lnSpc>
                <a:spcPct val="100000"/>
              </a:lnSpc>
              <a:buAutoNum type="arabicParenBoth"/>
              <a:tabLst>
                <a:tab pos="4396105" algn="l"/>
                <a:tab pos="4396740" algn="l"/>
              </a:tabLst>
            </a:pPr>
            <a:r>
              <a:rPr sz="1600" spc="-1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Connect to almost </a:t>
            </a:r>
            <a:r>
              <a:rPr sz="1600" spc="-10" dirty="0">
                <a:latin typeface="Arial"/>
                <a:cs typeface="Arial"/>
              </a:rPr>
              <a:t>any database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any</a:t>
            </a:r>
            <a:endParaRPr sz="1600">
              <a:latin typeface="Arial"/>
              <a:cs typeface="Arial"/>
            </a:endParaRPr>
          </a:p>
          <a:p>
            <a:pPr marL="39757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system, for which ODBC driver is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installed.</a:t>
            </a:r>
            <a:endParaRPr sz="1600">
              <a:latin typeface="Arial"/>
              <a:cs typeface="Arial"/>
            </a:endParaRPr>
          </a:p>
          <a:p>
            <a:pPr marL="4396105" indent="-421005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96105" algn="l"/>
                <a:tab pos="4396740" algn="l"/>
              </a:tabLst>
            </a:pPr>
            <a:r>
              <a:rPr sz="1600" spc="-5" dirty="0">
                <a:latin typeface="Arial"/>
                <a:cs typeface="Arial"/>
              </a:rPr>
              <a:t>Easier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installation</a:t>
            </a:r>
            <a:endParaRPr sz="1600">
              <a:latin typeface="Arial"/>
              <a:cs typeface="Arial"/>
            </a:endParaRPr>
          </a:p>
          <a:p>
            <a:pPr marL="397573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Disadvantage:</a:t>
            </a:r>
            <a:endParaRPr sz="1600">
              <a:latin typeface="Arial"/>
              <a:cs typeface="Arial"/>
            </a:endParaRPr>
          </a:p>
          <a:p>
            <a:pPr marL="3975735" marR="25400">
              <a:lnSpc>
                <a:spcPct val="100000"/>
              </a:lnSpc>
              <a:buAutoNum type="arabicParenBoth"/>
              <a:tabLst>
                <a:tab pos="4279265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ODBC </a:t>
            </a:r>
            <a:r>
              <a:rPr sz="1600" spc="-5" dirty="0">
                <a:latin typeface="Arial"/>
                <a:cs typeface="Arial"/>
              </a:rPr>
              <a:t>Driver needs to be installed on the client  machine.</a:t>
            </a:r>
            <a:endParaRPr sz="1600">
              <a:latin typeface="Arial"/>
              <a:cs typeface="Arial"/>
            </a:endParaRPr>
          </a:p>
          <a:p>
            <a:pPr marL="3975735" marR="59690">
              <a:lnSpc>
                <a:spcPct val="100000"/>
              </a:lnSpc>
              <a:buAutoNum type="arabicParenBoth"/>
              <a:tabLst>
                <a:tab pos="4279265" algn="l"/>
              </a:tabLst>
            </a:pPr>
            <a:r>
              <a:rPr sz="1600" spc="-5" dirty="0">
                <a:latin typeface="Arial"/>
                <a:cs typeface="Arial"/>
              </a:rPr>
              <a:t>This driver is platform dependent as it uses ODBC  and ODBC depends on native libraries of the operating 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975735" marR="33655">
              <a:lnSpc>
                <a:spcPct val="100000"/>
              </a:lnSpc>
              <a:buAutoNum type="arabicParenBoth"/>
              <a:tabLst>
                <a:tab pos="4281805" algn="l"/>
              </a:tabLst>
            </a:pPr>
            <a:r>
              <a:rPr sz="1600" spc="-5" dirty="0">
                <a:latin typeface="Arial"/>
                <a:cs typeface="Arial"/>
              </a:rPr>
              <a:t>Not suitable for applets because the </a:t>
            </a:r>
            <a:r>
              <a:rPr sz="1600" spc="-10" dirty="0">
                <a:latin typeface="Arial"/>
                <a:cs typeface="Arial"/>
              </a:rPr>
              <a:t>ODBC </a:t>
            </a:r>
            <a:r>
              <a:rPr sz="1600" spc="-5" dirty="0">
                <a:latin typeface="Arial"/>
                <a:cs typeface="Arial"/>
              </a:rPr>
              <a:t>driver is  required on </a:t>
            </a: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client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machines.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62398"/>
            <a:ext cx="3886200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369" y="0"/>
            <a:ext cx="4763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latin typeface="Arial"/>
                <a:cs typeface="Arial"/>
              </a:rPr>
              <a:t>Type </a:t>
            </a:r>
            <a:r>
              <a:rPr sz="3200" dirty="0">
                <a:latin typeface="Arial"/>
                <a:cs typeface="Arial"/>
              </a:rPr>
              <a:t>2: JDBC-Native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26109"/>
            <a:ext cx="8894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25" dirty="0">
                <a:latin typeface="Carlito"/>
                <a:cs typeface="Carlito"/>
              </a:rPr>
              <a:t>Type </a:t>
            </a:r>
            <a:r>
              <a:rPr sz="2000" dirty="0">
                <a:latin typeface="Carlito"/>
                <a:cs typeface="Carlito"/>
              </a:rPr>
              <a:t>2 </a:t>
            </a:r>
            <a:r>
              <a:rPr sz="2000" spc="-35" dirty="0">
                <a:latin typeface="Carlito"/>
                <a:cs typeface="Carlito"/>
              </a:rPr>
              <a:t>driver, </a:t>
            </a:r>
            <a:r>
              <a:rPr sz="2000" dirty="0">
                <a:latin typeface="Carlito"/>
                <a:cs typeface="Carlito"/>
              </a:rPr>
              <a:t>JDBC API </a:t>
            </a:r>
            <a:r>
              <a:rPr sz="2000" spc="-5" dirty="0">
                <a:latin typeface="Carlito"/>
                <a:cs typeface="Carlito"/>
              </a:rPr>
              <a:t>calls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converted </a:t>
            </a:r>
            <a:r>
              <a:rPr sz="2000" spc="-10" dirty="0">
                <a:latin typeface="Carlito"/>
                <a:cs typeface="Carlito"/>
              </a:rPr>
              <a:t>into native </a:t>
            </a:r>
            <a:r>
              <a:rPr sz="2000" dirty="0">
                <a:latin typeface="Carlito"/>
                <a:cs typeface="Carlito"/>
              </a:rPr>
              <a:t>C/C++ API </a:t>
            </a:r>
            <a:r>
              <a:rPr sz="2000" spc="-5" dirty="0">
                <a:latin typeface="Carlito"/>
                <a:cs typeface="Carlito"/>
              </a:rPr>
              <a:t>calls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dirty="0">
                <a:latin typeface="Carlito"/>
                <a:cs typeface="Carlito"/>
              </a:rPr>
              <a:t>unique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database. These </a:t>
            </a:r>
            <a:r>
              <a:rPr sz="2000" spc="-15" dirty="0">
                <a:latin typeface="Carlito"/>
                <a:cs typeface="Carlito"/>
              </a:rPr>
              <a:t>drivers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typically </a:t>
            </a:r>
            <a:r>
              <a:rPr sz="2000" spc="-10" dirty="0">
                <a:latin typeface="Carlito"/>
                <a:cs typeface="Carlito"/>
              </a:rPr>
              <a:t>provided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database </a:t>
            </a:r>
            <a:r>
              <a:rPr sz="2000" spc="-10" dirty="0">
                <a:latin typeface="Carlito"/>
                <a:cs typeface="Carlito"/>
              </a:rPr>
              <a:t>vendors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160655" algn="just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JDBC </a:t>
            </a:r>
            <a:r>
              <a:rPr sz="2000" dirty="0">
                <a:latin typeface="Carlito"/>
                <a:cs typeface="Carlito"/>
              </a:rPr>
              <a:t>type 2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libraries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5" dirty="0">
                <a:latin typeface="Carlito"/>
                <a:cs typeface="Carlito"/>
              </a:rPr>
              <a:t>database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available at </a:t>
            </a:r>
            <a:r>
              <a:rPr sz="2000" spc="-5" dirty="0">
                <a:latin typeface="Carlito"/>
                <a:cs typeface="Carlito"/>
              </a:rPr>
              <a:t>client  side </a:t>
            </a:r>
            <a:r>
              <a:rPr sz="2000" dirty="0">
                <a:latin typeface="Carlito"/>
                <a:cs typeface="Carlito"/>
              </a:rPr>
              <a:t>and this </a:t>
            </a:r>
            <a:r>
              <a:rPr sz="2000" spc="-10" dirty="0">
                <a:latin typeface="Carlito"/>
                <a:cs typeface="Carlito"/>
              </a:rPr>
              <a:t>driver converts </a:t>
            </a:r>
            <a:r>
              <a:rPr sz="2000" dirty="0">
                <a:latin typeface="Carlito"/>
                <a:cs typeface="Carlito"/>
              </a:rPr>
              <a:t>the JDBC </a:t>
            </a:r>
            <a:r>
              <a:rPr sz="2000" spc="-5" dirty="0">
                <a:latin typeface="Carlito"/>
                <a:cs typeface="Carlito"/>
              </a:rPr>
              <a:t>method calls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native </a:t>
            </a:r>
            <a:r>
              <a:rPr sz="2000" spc="-5" dirty="0">
                <a:latin typeface="Carlito"/>
                <a:cs typeface="Carlito"/>
              </a:rPr>
              <a:t>calls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database.  </a:t>
            </a:r>
            <a:r>
              <a:rPr sz="2000" dirty="0">
                <a:latin typeface="Carlito"/>
                <a:cs typeface="Carlito"/>
              </a:rPr>
              <a:t>Due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reason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is also known as a </a:t>
            </a:r>
            <a:r>
              <a:rPr sz="2000" spc="-5" dirty="0">
                <a:latin typeface="Carlito"/>
                <a:cs typeface="Carlito"/>
              </a:rPr>
              <a:t>Native-API </a:t>
            </a:r>
            <a:r>
              <a:rPr sz="2000" spc="-40" dirty="0">
                <a:latin typeface="Carlito"/>
                <a:cs typeface="Carlito"/>
              </a:rPr>
              <a:t>driver.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type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driver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now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obsolete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3200398"/>
            <a:ext cx="4610100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2756</Words>
  <Application>Microsoft Office PowerPoint</Application>
  <PresentationFormat>On-screen Show (4:3)</PresentationFormat>
  <Paragraphs>477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Java Database Connectivity (JDBC)</vt:lpstr>
      <vt:lpstr>What is JDBC?</vt:lpstr>
      <vt:lpstr>JDBC Architecture</vt:lpstr>
      <vt:lpstr>JDBC API</vt:lpstr>
      <vt:lpstr>JDBC API</vt:lpstr>
      <vt:lpstr>JDBC API</vt:lpstr>
      <vt:lpstr>JDBC Driver Types</vt:lpstr>
      <vt:lpstr>Type 1: JDBC-ODBC Bridge Driver</vt:lpstr>
      <vt:lpstr>Type 2: JDBC-Native API</vt:lpstr>
      <vt:lpstr>JDBCType 3 driver: Network-protocol Driver</vt:lpstr>
      <vt:lpstr>JDBCType 4 driver: Native protocol Driver</vt:lpstr>
      <vt:lpstr>Which Driver ?</vt:lpstr>
      <vt:lpstr>JDBC Type 4 Drivers of well-known Databases</vt:lpstr>
      <vt:lpstr>Type-4 Driver Classes, Port Numbers and URI of well-known databases</vt:lpstr>
      <vt:lpstr>Building a JDBC application</vt:lpstr>
      <vt:lpstr>DriverManager class</vt:lpstr>
      <vt:lpstr>DriverManager class: Connecting through Type 4 drivers</vt:lpstr>
      <vt:lpstr>Connection Interface</vt:lpstr>
      <vt:lpstr>Connection Interface methods</vt:lpstr>
      <vt:lpstr>Statement Interface</vt:lpstr>
      <vt:lpstr>Statement Interface methods</vt:lpstr>
      <vt:lpstr>OracleConnection Utility class</vt:lpstr>
      <vt:lpstr>Checking the connectivity to oracle database</vt:lpstr>
      <vt:lpstr>ResultSet Interface</vt:lpstr>
      <vt:lpstr>ResultSet Interface</vt:lpstr>
      <vt:lpstr>Adding JDBC Type-4 driver to your project in Eclipse IDE</vt:lpstr>
      <vt:lpstr>Type-4 driver Example : Querying table</vt:lpstr>
      <vt:lpstr>statement.executeUpdate method</vt:lpstr>
      <vt:lpstr>Commit and Rollback</vt:lpstr>
      <vt:lpstr>statement.executeUpdate method</vt:lpstr>
      <vt:lpstr>Closing JDBC objects</vt:lpstr>
      <vt:lpstr>PreparedStatement Interface</vt:lpstr>
      <vt:lpstr>PreparedStatement example</vt:lpstr>
      <vt:lpstr>Scrollable and Updatable ResultSet</vt:lpstr>
      <vt:lpstr>Scrollable and Updatable ResultSet</vt:lpstr>
      <vt:lpstr>Scrollable and Updatable ResultSet</vt:lpstr>
      <vt:lpstr>ResultSetMetaData</vt:lpstr>
      <vt:lpstr>CallableStatement Interface</vt:lpstr>
      <vt:lpstr>Creating stored procedure in Oracle</vt:lpstr>
      <vt:lpstr>Another Example : stored procedure in Oracle</vt:lpstr>
      <vt:lpstr>Calling Oracle procedure from a java program</vt:lpstr>
      <vt:lpstr>Stored function in Oracle</vt:lpstr>
      <vt:lpstr>Creating stored function in Oracle</vt:lpstr>
      <vt:lpstr>Calling stored function in Oracle</vt:lpstr>
      <vt:lpstr>Converting java.util.Calendar to java.sql.Date object</vt:lpstr>
      <vt:lpstr>java.time.LocalDate to java.sql.Date and vice-versa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Srinivas Reddy</dc:creator>
  <cp:lastModifiedBy>admi</cp:lastModifiedBy>
  <cp:revision>2</cp:revision>
  <dcterms:created xsi:type="dcterms:W3CDTF">2021-06-22T02:51:28Z</dcterms:created>
  <dcterms:modified xsi:type="dcterms:W3CDTF">2021-06-22T03:11:41Z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2021-06-22T00:00:00Z</vt:filetime>
  </property>
</Properties>
</file>