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2386" y="-37973"/>
            <a:ext cx="345922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222" y="83311"/>
            <a:ext cx="7915554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383" y="2578735"/>
            <a:ext cx="8549233" cy="191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spring.io/spring-clou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cloud/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.io/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ker.com/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products/" TargetMode="External"/><Relationship Id="rId2" Type="http://schemas.openxmlformats.org/officeDocument/2006/relationships/hyperlink" Target="https://aws.amazon.com/elasticloadbalan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ribbon" TargetMode="External"/><Relationship Id="rId2" Type="http://schemas.openxmlformats.org/officeDocument/2006/relationships/hyperlink" Target="https://github.com/Netflix/eure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ws.amazon.com/AWSEC2/latest/UserGuide/using-regions-availability-zon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pringsource.org/spring/docs/3.0.x/javadoc-api/org/springframework/web/client/RestTemplate.htmloptionsForAllow(String,%20String...)" TargetMode="External"/><Relationship Id="rId3" Type="http://schemas.openxmlformats.org/officeDocument/2006/relationships/hyperlink" Target="http://static.springframework.org/spring/docs/2.5.x/api/org/springframework/jdbc/core/JdbcTemplate.html" TargetMode="External"/><Relationship Id="rId7" Type="http://schemas.openxmlformats.org/officeDocument/2006/relationships/hyperlink" Target="http://static.springsource.org/spring/docs/3.0.x/javadoc-api/org/springframework/web/client/RestTemplate.htmlheadForHeaders(String,%20String...)" TargetMode="External"/><Relationship Id="rId2" Type="http://schemas.openxmlformats.org/officeDocument/2006/relationships/hyperlink" Target="http://static.springsource.org/spring/docs/3.0.x/javadoc-api/org/springframework/web/client/RestTempl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pringsource.org/spring/docs/3.0.x/javadoc-api/org/springframework/web/client/RestTemplate.htmlgetForObject(String,%20Class,%20String...)" TargetMode="External"/><Relationship Id="rId5" Type="http://schemas.openxmlformats.org/officeDocument/2006/relationships/hyperlink" Target="http://static.springsource.org/spring/docs/3.0.x/javadoc-api/org/springframework/web/client/RestTemplate.htmldelete(String,%20String...)" TargetMode="External"/><Relationship Id="rId10" Type="http://schemas.openxmlformats.org/officeDocument/2006/relationships/hyperlink" Target="http://static.springsource.org/spring/docs/3.0.x/javadoc-api/org/springframework/web/client/RestTemplate.htmlput(String,%20Object,%20String...)" TargetMode="External"/><Relationship Id="rId4" Type="http://schemas.openxmlformats.org/officeDocument/2006/relationships/hyperlink" Target="http://static.springframework.org/spring/docs/2.5.x/api/org/springframework/jms/core/JmsTemplate.html" TargetMode="External"/><Relationship Id="rId9" Type="http://schemas.openxmlformats.org/officeDocument/2006/relationships/hyperlink" Target="http://static.springsource.org/spring/docs/3.0.x/javadoc-api/org/springframework/web/client/RestTemplate.htmlpostForLocation(String,%20Object,%20String...)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hotels/" TargetMode="External"/><Relationship Id="rId2" Type="http://schemas.openxmlformats.org/officeDocument/2006/relationships/hyperlink" Target="http://bitworking.org/projects/URI-Templ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com/hotels/42/bookings/2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30551"/>
            <a:ext cx="8061959" cy="2522220"/>
          </a:xfrm>
          <a:custGeom>
            <a:avLst/>
            <a:gdLst/>
            <a:ahLst/>
            <a:cxnLst/>
            <a:rect l="l" t="t" r="r" b="b"/>
            <a:pathLst>
              <a:path w="8061959" h="2522220">
                <a:moveTo>
                  <a:pt x="8061959" y="0"/>
                </a:moveTo>
                <a:lnTo>
                  <a:pt x="0" y="0"/>
                </a:lnTo>
                <a:lnTo>
                  <a:pt x="0" y="2522220"/>
                </a:lnTo>
                <a:lnTo>
                  <a:pt x="8061959" y="2522220"/>
                </a:lnTo>
                <a:lnTo>
                  <a:pt x="8061959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2337307"/>
            <a:ext cx="471868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Spring</a:t>
            </a:r>
            <a:r>
              <a:rPr sz="4400" b="0" spc="-50" dirty="0">
                <a:latin typeface="Carlito"/>
                <a:cs typeface="Carlito"/>
              </a:rPr>
              <a:t> </a:t>
            </a:r>
            <a:r>
              <a:rPr sz="4400" b="0" spc="-5" dirty="0">
                <a:latin typeface="Carlito"/>
                <a:cs typeface="Carlito"/>
              </a:rPr>
              <a:t>Microservices  </a:t>
            </a:r>
            <a:r>
              <a:rPr sz="4400" b="0" dirty="0">
                <a:latin typeface="Carlito"/>
                <a:cs typeface="Carlito"/>
              </a:rPr>
              <a:t>&amp;</a:t>
            </a:r>
            <a:endParaRPr sz="440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</a:pPr>
            <a:r>
              <a:rPr sz="4400" b="0" dirty="0">
                <a:latin typeface="Carlito"/>
                <a:cs typeface="Carlito"/>
              </a:rPr>
              <a:t>Spring</a:t>
            </a:r>
            <a:r>
              <a:rPr sz="4400" b="0" spc="-15" dirty="0">
                <a:latin typeface="Carlito"/>
                <a:cs typeface="Carlito"/>
              </a:rPr>
              <a:t> </a:t>
            </a:r>
            <a:r>
              <a:rPr sz="4400" b="0" spc="5" dirty="0">
                <a:latin typeface="Carlito"/>
                <a:cs typeface="Carlito"/>
              </a:rPr>
              <a:t>Cloud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49738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0" rIns="0" bIns="0" rtlCol="0">
            <a:spAutoFit/>
          </a:bodyPr>
          <a:lstStyle/>
          <a:p>
            <a:pPr marL="601345">
              <a:lnSpc>
                <a:spcPts val="4190"/>
              </a:lnSpc>
            </a:pPr>
            <a:r>
              <a:rPr sz="3200" b="1" spc="-15" dirty="0">
                <a:latin typeface="Carlito"/>
                <a:cs typeface="Carlito"/>
              </a:rPr>
              <a:t>Core </a:t>
            </a:r>
            <a:r>
              <a:rPr sz="3200" b="1" spc="-5" dirty="0">
                <a:latin typeface="Carlito"/>
                <a:cs typeface="Carlito"/>
              </a:rPr>
              <a:t>microservice </a:t>
            </a:r>
            <a:r>
              <a:rPr sz="3200" b="1" spc="-10" dirty="0">
                <a:latin typeface="Carlito"/>
                <a:cs typeface="Carlito"/>
              </a:rPr>
              <a:t>development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pattern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48640"/>
            <a:ext cx="9144000" cy="6309360"/>
            <a:chOff x="0" y="548640"/>
            <a:chExt cx="9144000" cy="6309360"/>
          </a:xfrm>
        </p:grpSpPr>
        <p:sp>
          <p:nvSpPr>
            <p:cNvPr id="4" name="object 4"/>
            <p:cNvSpPr/>
            <p:nvPr/>
          </p:nvSpPr>
          <p:spPr>
            <a:xfrm>
              <a:off x="1355448" y="666255"/>
              <a:ext cx="6986532" cy="61917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48640"/>
              <a:ext cx="9144000" cy="368935"/>
            </a:xfrm>
            <a:custGeom>
              <a:avLst/>
              <a:gdLst/>
              <a:ahLst/>
              <a:cxnLst/>
              <a:rect l="l" t="t" r="r" b="b"/>
              <a:pathLst>
                <a:path w="9144000" h="368934">
                  <a:moveTo>
                    <a:pt x="91440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9144000" y="3688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548640"/>
            <a:ext cx="9144000" cy="3689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Following </a:t>
            </a:r>
            <a:r>
              <a:rPr sz="1800" b="1" spc="-5" dirty="0">
                <a:latin typeface="Arial"/>
                <a:cs typeface="Arial"/>
              </a:rPr>
              <a:t>diagram </a:t>
            </a:r>
            <a:r>
              <a:rPr sz="1800" b="1" dirty="0">
                <a:latin typeface="Arial"/>
                <a:cs typeface="Arial"/>
              </a:rPr>
              <a:t>highlights the </a:t>
            </a:r>
            <a:r>
              <a:rPr sz="1800" b="1" spc="-5" dirty="0">
                <a:latin typeface="Arial"/>
                <a:cs typeface="Arial"/>
              </a:rPr>
              <a:t>basic </a:t>
            </a:r>
            <a:r>
              <a:rPr sz="1800" b="1" spc="-10" dirty="0">
                <a:latin typeface="Arial"/>
                <a:cs typeface="Arial"/>
              </a:rPr>
              <a:t>service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design.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741" y="0"/>
            <a:ext cx="88080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How </a:t>
            </a:r>
            <a:r>
              <a:rPr sz="2800" dirty="0"/>
              <a:t>does </a:t>
            </a:r>
            <a:r>
              <a:rPr sz="2800" spc="-5" dirty="0"/>
              <a:t>Microservice </a:t>
            </a:r>
            <a:r>
              <a:rPr sz="2800" spc="-15" dirty="0"/>
              <a:t>Architecture </a:t>
            </a:r>
            <a:r>
              <a:rPr sz="2800" dirty="0"/>
              <a:t>look</a:t>
            </a:r>
            <a:r>
              <a:rPr sz="2800" spc="20" dirty="0"/>
              <a:t> </a:t>
            </a:r>
            <a:r>
              <a:rPr sz="2800" spc="-25" dirty="0"/>
              <a:t>like?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99771" y="585342"/>
            <a:ext cx="61499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Monolith Application. One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application </a:t>
            </a: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100" spc="-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everything.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1207" y="1160753"/>
            <a:ext cx="2392347" cy="158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07" y="2901188"/>
            <a:ext cx="80448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Same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application when developed using Microservices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Architecture.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036" y="3419846"/>
            <a:ext cx="7521855" cy="1290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487" y="4889068"/>
            <a:ext cx="80613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Microservice </a:t>
            </a: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Architectures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involve </a:t>
            </a: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of small,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well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designed,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333333"/>
                </a:solidFill>
                <a:latin typeface="Arial"/>
                <a:cs typeface="Arial"/>
              </a:rPr>
              <a:t>components interacting with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333333"/>
                </a:solidFill>
                <a:latin typeface="Arial"/>
                <a:cs typeface="Arial"/>
              </a:rPr>
              <a:t>messages.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036" y="5807964"/>
            <a:ext cx="7720569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21398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0" dirty="0">
                <a:latin typeface="Carlito"/>
                <a:cs typeface="Carlito"/>
              </a:rPr>
              <a:t>Advantages </a:t>
            </a:r>
            <a:r>
              <a:rPr sz="3200" b="0" dirty="0">
                <a:latin typeface="Carlito"/>
                <a:cs typeface="Carlito"/>
              </a:rPr>
              <a:t>of</a:t>
            </a:r>
            <a:r>
              <a:rPr sz="3200" b="0" spc="-25" dirty="0">
                <a:latin typeface="Carlito"/>
                <a:cs typeface="Carlito"/>
              </a:rPr>
              <a:t> </a:t>
            </a:r>
            <a:r>
              <a:rPr sz="3200" b="0" spc="-5" dirty="0">
                <a:latin typeface="Carlito"/>
                <a:cs typeface="Carlito"/>
              </a:rPr>
              <a:t>Microservices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635609"/>
            <a:ext cx="8742680" cy="57435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00" b="1" spc="-10" dirty="0">
                <a:latin typeface="Carlito"/>
                <a:cs typeface="Carlito"/>
              </a:rPr>
              <a:t>Advantages </a:t>
            </a:r>
            <a:r>
              <a:rPr sz="2300" b="1" dirty="0">
                <a:latin typeface="Carlito"/>
                <a:cs typeface="Carlito"/>
              </a:rPr>
              <a:t>of using </a:t>
            </a:r>
            <a:r>
              <a:rPr sz="2300" b="1" spc="-5" dirty="0">
                <a:latin typeface="Carlito"/>
                <a:cs typeface="Carlito"/>
              </a:rPr>
              <a:t>Microservices</a:t>
            </a:r>
            <a:r>
              <a:rPr sz="2300" b="1" spc="-70" dirty="0">
                <a:latin typeface="Carlito"/>
                <a:cs typeface="Carlito"/>
              </a:rPr>
              <a:t> </a:t>
            </a:r>
            <a:r>
              <a:rPr sz="2300" b="1" dirty="0">
                <a:latin typeface="Carlito"/>
                <a:cs typeface="Carlito"/>
              </a:rPr>
              <a:t>–</a:t>
            </a:r>
            <a:endParaRPr sz="2300" dirty="0">
              <a:latin typeface="Carlito"/>
              <a:cs typeface="Carlito"/>
            </a:endParaRPr>
          </a:p>
          <a:p>
            <a:pPr marL="354965" marR="118745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rlito"/>
                <a:cs typeface="Carlito"/>
              </a:rPr>
              <a:t>It </a:t>
            </a:r>
            <a:r>
              <a:rPr sz="2300" spc="-5" dirty="0">
                <a:latin typeface="Carlito"/>
                <a:cs typeface="Carlito"/>
              </a:rPr>
              <a:t>gives </a:t>
            </a:r>
            <a:r>
              <a:rPr sz="2300" spc="-10" dirty="0">
                <a:latin typeface="Carlito"/>
                <a:cs typeface="Carlito"/>
              </a:rPr>
              <a:t>developers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freedom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independently develop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5" dirty="0">
                <a:latin typeface="Carlito"/>
                <a:cs typeface="Carlito"/>
              </a:rPr>
              <a:t>deploy  </a:t>
            </a:r>
            <a:r>
              <a:rPr sz="2300" dirty="0">
                <a:latin typeface="Carlito"/>
                <a:cs typeface="Carlito"/>
              </a:rPr>
              <a:t>services.</a:t>
            </a:r>
          </a:p>
          <a:p>
            <a:pPr marL="354965" marR="508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Carlito"/>
                <a:cs typeface="Carlito"/>
              </a:rPr>
              <a:t>Improves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scalability with </a:t>
            </a:r>
            <a:r>
              <a:rPr sz="2300" dirty="0">
                <a:latin typeface="Carlito"/>
                <a:cs typeface="Carlito"/>
              </a:rPr>
              <a:t>the ability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individually </a:t>
            </a:r>
            <a:r>
              <a:rPr sz="2300" spc="-10" dirty="0">
                <a:latin typeface="Carlito"/>
                <a:cs typeface="Carlito"/>
              </a:rPr>
              <a:t>scale </a:t>
            </a:r>
            <a:r>
              <a:rPr sz="2300" dirty="0">
                <a:latin typeface="Carlito"/>
                <a:cs typeface="Carlito"/>
              </a:rPr>
              <a:t>services as  needed.</a:t>
            </a:r>
          </a:p>
          <a:p>
            <a:pPr marL="354965" marR="126364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5" dirty="0">
                <a:latin typeface="Carlito"/>
                <a:cs typeface="Carlito"/>
              </a:rPr>
              <a:t>Better </a:t>
            </a:r>
            <a:r>
              <a:rPr sz="2300" spc="-10" dirty="0">
                <a:latin typeface="Carlito"/>
                <a:cs typeface="Carlito"/>
              </a:rPr>
              <a:t>fault tolerance, </a:t>
            </a:r>
            <a:r>
              <a:rPr sz="2300" dirty="0">
                <a:latin typeface="Carlito"/>
                <a:cs typeface="Carlito"/>
              </a:rPr>
              <a:t>which means </a:t>
            </a:r>
            <a:r>
              <a:rPr sz="2300" spc="-5" dirty="0">
                <a:latin typeface="Carlito"/>
                <a:cs typeface="Carlito"/>
              </a:rPr>
              <a:t>that </a:t>
            </a:r>
            <a:r>
              <a:rPr sz="2300" dirty="0">
                <a:latin typeface="Carlito"/>
                <a:cs typeface="Carlito"/>
              </a:rPr>
              <a:t>if </a:t>
            </a:r>
            <a:r>
              <a:rPr sz="2300" spc="-5" dirty="0">
                <a:latin typeface="Carlito"/>
                <a:cs typeface="Carlito"/>
              </a:rPr>
              <a:t>one </a:t>
            </a:r>
            <a:r>
              <a:rPr sz="2300" spc="-10" dirty="0">
                <a:latin typeface="Carlito"/>
                <a:cs typeface="Carlito"/>
              </a:rPr>
              <a:t>micro </a:t>
            </a:r>
            <a:r>
              <a:rPr sz="2300" dirty="0">
                <a:latin typeface="Carlito"/>
                <a:cs typeface="Carlito"/>
              </a:rPr>
              <a:t>service </a:t>
            </a:r>
            <a:r>
              <a:rPr sz="2300" spc="-10" dirty="0">
                <a:latin typeface="Carlito"/>
                <a:cs typeface="Carlito"/>
              </a:rPr>
              <a:t>fails, </a:t>
            </a:r>
            <a:r>
              <a:rPr sz="2300" dirty="0">
                <a:latin typeface="Carlito"/>
                <a:cs typeface="Carlito"/>
              </a:rPr>
              <a:t>the  </a:t>
            </a:r>
            <a:r>
              <a:rPr sz="2300" spc="-10" dirty="0">
                <a:latin typeface="Carlito"/>
                <a:cs typeface="Carlito"/>
              </a:rPr>
              <a:t>others </a:t>
            </a:r>
            <a:r>
              <a:rPr sz="2300" dirty="0">
                <a:latin typeface="Carlito"/>
                <a:cs typeface="Carlito"/>
              </a:rPr>
              <a:t>will </a:t>
            </a:r>
            <a:r>
              <a:rPr sz="2300" spc="-10" dirty="0">
                <a:latin typeface="Carlito"/>
                <a:cs typeface="Carlito"/>
              </a:rPr>
              <a:t>continue </a:t>
            </a:r>
            <a:r>
              <a:rPr sz="2300" spc="-15" dirty="0">
                <a:latin typeface="Carlito"/>
                <a:cs typeface="Carlito"/>
              </a:rPr>
              <a:t>to</a:t>
            </a:r>
            <a:r>
              <a:rPr sz="2300" spc="35" dirty="0">
                <a:latin typeface="Carlito"/>
                <a:cs typeface="Carlito"/>
              </a:rPr>
              <a:t> </a:t>
            </a:r>
            <a:r>
              <a:rPr sz="2300" spc="-35" dirty="0">
                <a:latin typeface="Carlito"/>
                <a:cs typeface="Carlito"/>
              </a:rPr>
              <a:t>deliver.</a:t>
            </a:r>
            <a:endParaRPr sz="2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Carlito"/>
                <a:cs typeface="Carlito"/>
              </a:rPr>
              <a:t>Code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spc="-15" dirty="0">
                <a:latin typeface="Carlito"/>
                <a:cs typeface="Carlito"/>
              </a:rPr>
              <a:t>different </a:t>
            </a:r>
            <a:r>
              <a:rPr sz="2300" dirty="0">
                <a:latin typeface="Carlito"/>
                <a:cs typeface="Carlito"/>
              </a:rPr>
              <a:t>services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be </a:t>
            </a:r>
            <a:r>
              <a:rPr sz="2300" spc="-10" dirty="0">
                <a:latin typeface="Carlito"/>
                <a:cs typeface="Carlito"/>
              </a:rPr>
              <a:t>written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20" dirty="0">
                <a:latin typeface="Carlito"/>
                <a:cs typeface="Carlito"/>
              </a:rPr>
              <a:t>different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languages.</a:t>
            </a:r>
            <a:endParaRPr sz="2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micro </a:t>
            </a:r>
            <a:r>
              <a:rPr sz="2300" dirty="0">
                <a:latin typeface="Carlito"/>
                <a:cs typeface="Carlito"/>
              </a:rPr>
              <a:t>service </a:t>
            </a:r>
            <a:r>
              <a:rPr sz="2300" spc="-10" dirty="0">
                <a:latin typeface="Carlito"/>
                <a:cs typeface="Carlito"/>
              </a:rPr>
              <a:t>architecture </a:t>
            </a:r>
            <a:r>
              <a:rPr sz="2300" dirty="0">
                <a:latin typeface="Carlito"/>
                <a:cs typeface="Carlito"/>
              </a:rPr>
              <a:t>enables </a:t>
            </a:r>
            <a:r>
              <a:rPr sz="2300" spc="-5" dirty="0">
                <a:latin typeface="Carlito"/>
                <a:cs typeface="Carlito"/>
              </a:rPr>
              <a:t>continuous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20" dirty="0">
                <a:latin typeface="Carlito"/>
                <a:cs typeface="Carlito"/>
              </a:rPr>
              <a:t>delivery.</a:t>
            </a:r>
            <a:endParaRPr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 marL="40830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New </a:t>
            </a:r>
            <a:r>
              <a:rPr sz="2300" spc="-20" dirty="0">
                <a:solidFill>
                  <a:srgbClr val="333333"/>
                </a:solidFill>
                <a:latin typeface="Carlito"/>
                <a:cs typeface="Carlito"/>
              </a:rPr>
              <a:t>Technology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&amp;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Process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Adaption becomes</a:t>
            </a:r>
            <a:r>
              <a:rPr sz="2300" spc="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30" dirty="0">
                <a:solidFill>
                  <a:srgbClr val="333333"/>
                </a:solidFill>
                <a:latin typeface="Carlito"/>
                <a:cs typeface="Carlito"/>
              </a:rPr>
              <a:t>easier.</a:t>
            </a:r>
            <a:endParaRPr sz="2300" dirty="0">
              <a:latin typeface="Carlito"/>
              <a:cs typeface="Carlito"/>
            </a:endParaRPr>
          </a:p>
          <a:p>
            <a:pPr marL="1152525" lvl="1" indent="-287020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2300" spc="-55" dirty="0">
                <a:solidFill>
                  <a:srgbClr val="333333"/>
                </a:solidFill>
                <a:latin typeface="Carlito"/>
                <a:cs typeface="Carlito"/>
              </a:rPr>
              <a:t>You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try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new technologies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with the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newer</a:t>
            </a:r>
            <a:r>
              <a:rPr sz="2300" spc="1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microservices</a:t>
            </a:r>
            <a:endParaRPr sz="2300" dirty="0">
              <a:latin typeface="Carlito"/>
              <a:cs typeface="Carlito"/>
            </a:endParaRPr>
          </a:p>
          <a:p>
            <a:pPr marL="1152525">
              <a:lnSpc>
                <a:spcPct val="100000"/>
              </a:lnSpc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we</a:t>
            </a:r>
            <a:r>
              <a:rPr sz="23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create.</a:t>
            </a:r>
            <a:endParaRPr sz="2300" dirty="0">
              <a:latin typeface="Carlito"/>
              <a:cs typeface="Carlito"/>
            </a:endParaRPr>
          </a:p>
          <a:p>
            <a:pPr marL="1152525" lvl="1" indent="-287020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2300" spc="-20" dirty="0">
                <a:solidFill>
                  <a:srgbClr val="333333"/>
                </a:solidFill>
                <a:latin typeface="Carlito"/>
                <a:cs typeface="Carlito"/>
              </a:rPr>
              <a:t>Faster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Release</a:t>
            </a:r>
            <a:r>
              <a:rPr sz="2300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Cycles</a:t>
            </a:r>
            <a:endParaRPr sz="2300" dirty="0">
              <a:latin typeface="Carlito"/>
              <a:cs typeface="Carlito"/>
            </a:endParaRPr>
          </a:p>
          <a:p>
            <a:pPr marL="1152525" lvl="1" indent="-287020">
              <a:lnSpc>
                <a:spcPct val="100000"/>
              </a:lnSpc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2300" b="1" spc="-5" dirty="0">
                <a:solidFill>
                  <a:srgbClr val="333333"/>
                </a:solidFill>
                <a:latin typeface="Carlito"/>
                <a:cs typeface="Carlito"/>
              </a:rPr>
              <a:t>Scaling with</a:t>
            </a: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b="1" spc="-5" dirty="0">
                <a:solidFill>
                  <a:srgbClr val="333333"/>
                </a:solidFill>
                <a:latin typeface="Carlito"/>
                <a:cs typeface="Carlito"/>
              </a:rPr>
              <a:t>Cloud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437845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Spring</a:t>
            </a:r>
            <a:r>
              <a:rPr sz="3200" spc="-75" dirty="0"/>
              <a:t> </a:t>
            </a:r>
            <a:r>
              <a:rPr sz="3200" spc="-5" dirty="0"/>
              <a:t>Cloud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08915" y="807796"/>
            <a:ext cx="8830945" cy="549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0059" algn="just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develop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stand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alone microservices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applications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using Spring Boot, 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but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suppose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now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have to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connect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various applications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build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 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distributed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system?</a:t>
            </a:r>
            <a:endParaRPr sz="2200">
              <a:latin typeface="Carlito"/>
              <a:cs typeface="Carlito"/>
            </a:endParaRPr>
          </a:p>
          <a:p>
            <a:pPr marL="2964815" algn="just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333333"/>
                </a:solidFill>
                <a:latin typeface="Carlito"/>
                <a:cs typeface="Carlito"/>
              </a:rPr>
              <a:t>Solution is Spring</a:t>
            </a:r>
            <a:r>
              <a:rPr sz="2200" b="1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33333"/>
                </a:solidFill>
                <a:latin typeface="Carlito"/>
                <a:cs typeface="Carlito"/>
              </a:rPr>
              <a:t>Cloud.</a:t>
            </a:r>
            <a:endParaRPr sz="2200">
              <a:latin typeface="Carlito"/>
              <a:cs typeface="Carlito"/>
            </a:endParaRPr>
          </a:p>
          <a:p>
            <a:pPr marL="52069" marR="1181735" algn="just">
              <a:lnSpc>
                <a:spcPct val="100000"/>
              </a:lnSpc>
              <a:spcBef>
                <a:spcPts val="795"/>
              </a:spcBef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Spring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Cloud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–an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open-source library–makes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easy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develop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JVM 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applications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the</a:t>
            </a:r>
            <a:r>
              <a:rPr sz="2200" spc="1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cloud.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52069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open source technologies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companies </a:t>
            </a:r>
            <a:r>
              <a:rPr sz="2200" spc="-10" dirty="0">
                <a:latin typeface="Carlito"/>
                <a:cs typeface="Carlito"/>
              </a:rPr>
              <a:t>such 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Netflix </a:t>
            </a:r>
            <a:r>
              <a:rPr sz="2200" spc="-5" dirty="0">
                <a:latin typeface="Carlito"/>
                <a:cs typeface="Carlito"/>
              </a:rPr>
              <a:t>and HashiCorp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been </a:t>
            </a:r>
            <a:r>
              <a:rPr sz="2200" spc="-10" dirty="0">
                <a:latin typeface="Carlito"/>
                <a:cs typeface="Carlito"/>
              </a:rPr>
              <a:t>“wrapped”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Spring annotations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significantly </a:t>
            </a:r>
            <a:r>
              <a:rPr sz="2200" spc="-5" dirty="0">
                <a:latin typeface="Carlito"/>
                <a:cs typeface="Carlito"/>
              </a:rPr>
              <a:t>simplify the setup and </a:t>
            </a:r>
            <a:r>
              <a:rPr sz="2200" spc="-15" dirty="0">
                <a:latin typeface="Carlito"/>
                <a:cs typeface="Carlito"/>
              </a:rPr>
              <a:t>configuration </a:t>
            </a:r>
            <a:r>
              <a:rPr sz="2200" spc="-5" dirty="0">
                <a:latin typeface="Carlito"/>
                <a:cs typeface="Carlito"/>
              </a:rPr>
              <a:t>of these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services.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52069" marR="184785">
              <a:lnSpc>
                <a:spcPct val="100000"/>
              </a:lnSpc>
            </a:pP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With it,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applications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connect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services and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discover information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about  the cloud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environment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easily in multiple clouds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such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as Cloud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Foundry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and 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Heroku.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</a:pPr>
            <a:r>
              <a:rPr sz="2200" spc="-30" dirty="0">
                <a:solidFill>
                  <a:srgbClr val="342F2C"/>
                </a:solidFill>
                <a:latin typeface="Carlito"/>
                <a:cs typeface="Carlito"/>
              </a:rPr>
              <a:t>Further,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you can extend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it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other cloud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platforms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new</a:t>
            </a:r>
            <a:r>
              <a:rPr sz="2200" spc="16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42F2C"/>
                </a:solidFill>
                <a:latin typeface="Carlito"/>
                <a:cs typeface="Carlito"/>
              </a:rPr>
              <a:t>services.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43487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rlito"/>
                <a:cs typeface="Carlito"/>
              </a:rPr>
              <a:t>Spring</a:t>
            </a:r>
            <a:r>
              <a:rPr sz="3200" b="0" spc="-7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Cloud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828" y="4005071"/>
            <a:ext cx="8895715" cy="1201420"/>
          </a:xfrm>
          <a:custGeom>
            <a:avLst/>
            <a:gdLst/>
            <a:ahLst/>
            <a:cxnLst/>
            <a:rect l="l" t="t" r="r" b="b"/>
            <a:pathLst>
              <a:path w="8895715" h="1201420">
                <a:moveTo>
                  <a:pt x="8895588" y="0"/>
                </a:moveTo>
                <a:lnTo>
                  <a:pt x="0" y="0"/>
                </a:lnTo>
                <a:lnTo>
                  <a:pt x="0" y="1200911"/>
                </a:lnTo>
                <a:lnTo>
                  <a:pt x="8895588" y="1200911"/>
                </a:lnTo>
                <a:lnTo>
                  <a:pt x="8895588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622" y="1134236"/>
            <a:ext cx="8513445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One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many advantages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running an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dirty="0">
                <a:latin typeface="Carlito"/>
                <a:cs typeface="Carlito"/>
              </a:rPr>
              <a:t>in the cloud is  </a:t>
            </a:r>
            <a:r>
              <a:rPr sz="2400" spc="-15" dirty="0">
                <a:latin typeface="Carlito"/>
                <a:cs typeface="Carlito"/>
              </a:rPr>
              <a:t>easy </a:t>
            </a:r>
            <a:r>
              <a:rPr sz="2400" spc="-10" dirty="0">
                <a:latin typeface="Carlito"/>
                <a:cs typeface="Carlito"/>
              </a:rPr>
              <a:t>availability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variety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39370" algn="just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Instead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managing </a:t>
            </a:r>
            <a:r>
              <a:rPr sz="2400" spc="-15" dirty="0">
                <a:latin typeface="Carlito"/>
                <a:cs typeface="Carlito"/>
              </a:rPr>
              <a:t>hardware, </a:t>
            </a:r>
            <a:r>
              <a:rPr sz="2400" spc="-10" dirty="0">
                <a:latin typeface="Carlito"/>
                <a:cs typeface="Carlito"/>
              </a:rPr>
              <a:t>installation, operation, backups, etc.,  you </a:t>
            </a:r>
            <a:r>
              <a:rPr sz="2400" spc="-5" dirty="0">
                <a:latin typeface="Carlito"/>
                <a:cs typeface="Carlito"/>
              </a:rPr>
              <a:t>simply </a:t>
            </a: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bind </a:t>
            </a:r>
            <a:r>
              <a:rPr sz="2400" dirty="0">
                <a:latin typeface="Carlito"/>
                <a:cs typeface="Carlito"/>
              </a:rPr>
              <a:t>services with a click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button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shell  </a:t>
            </a:r>
            <a:r>
              <a:rPr sz="2400" spc="-10" dirty="0">
                <a:latin typeface="Carlito"/>
                <a:cs typeface="Carlito"/>
              </a:rPr>
              <a:t>command.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rlito"/>
              <a:cs typeface="Carlito"/>
            </a:endParaRPr>
          </a:p>
          <a:p>
            <a:pPr marL="34925" marR="181610">
              <a:lnSpc>
                <a:spcPct val="100000"/>
              </a:lnSpc>
            </a:pP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Spring Cloud builds on Spring Boot </a:t>
            </a:r>
            <a:r>
              <a:rPr sz="2400" spc="-10" dirty="0">
                <a:solidFill>
                  <a:srgbClr val="342F2C"/>
                </a:solidFill>
                <a:latin typeface="Carlito"/>
                <a:cs typeface="Carlito"/>
              </a:rPr>
              <a:t>by providing </a:t>
            </a:r>
            <a:r>
              <a:rPr sz="2400" dirty="0">
                <a:solidFill>
                  <a:srgbClr val="342F2C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bunch of libraries  </a:t>
            </a:r>
            <a:r>
              <a:rPr sz="2400" spc="-10" dirty="0">
                <a:solidFill>
                  <a:srgbClr val="342F2C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enhance </a:t>
            </a:r>
            <a:r>
              <a:rPr sz="2400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342F2C"/>
                </a:solidFill>
                <a:latin typeface="Carlito"/>
                <a:cs typeface="Carlito"/>
              </a:rPr>
              <a:t>behaviour </a:t>
            </a: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342F2C"/>
                </a:solidFill>
                <a:latin typeface="Carlito"/>
                <a:cs typeface="Carlito"/>
              </a:rPr>
              <a:t>an </a:t>
            </a: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application </a:t>
            </a:r>
            <a:r>
              <a:rPr sz="2400" dirty="0">
                <a:solidFill>
                  <a:srgbClr val="342F2C"/>
                </a:solidFill>
                <a:latin typeface="Carlito"/>
                <a:cs typeface="Carlito"/>
              </a:rPr>
              <a:t>when added </a:t>
            </a:r>
            <a:r>
              <a:rPr sz="2400" spc="-15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342F2C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342F2C"/>
                </a:solidFill>
                <a:latin typeface="Carlito"/>
                <a:cs typeface="Carlito"/>
              </a:rPr>
              <a:t>classpath.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500" y="2103882"/>
            <a:ext cx="84766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Spring team has </a:t>
            </a:r>
            <a:r>
              <a:rPr sz="2400" spc="-15" dirty="0">
                <a:latin typeface="Carlito"/>
                <a:cs typeface="Carlito"/>
              </a:rPr>
              <a:t>integrated </a:t>
            </a:r>
            <a:r>
              <a:rPr sz="2400" dirty="0">
                <a:latin typeface="Carlito"/>
                <a:cs typeface="Carlito"/>
              </a:rPr>
              <a:t>a wide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spc="-15" dirty="0">
                <a:latin typeface="Carlito"/>
                <a:cs typeface="Carlito"/>
              </a:rPr>
              <a:t>battle tested </a:t>
            </a:r>
            <a:r>
              <a:rPr sz="2400" spc="-5" dirty="0">
                <a:latin typeface="Carlito"/>
                <a:cs typeface="Carlito"/>
              </a:rPr>
              <a:t>open  </a:t>
            </a:r>
            <a:r>
              <a:rPr sz="2400" spc="-10" dirty="0">
                <a:latin typeface="Carlito"/>
                <a:cs typeface="Carlito"/>
              </a:rPr>
              <a:t>source projects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spc="-10" dirty="0">
                <a:latin typeface="Carlito"/>
                <a:cs typeface="Carlito"/>
              </a:rPr>
              <a:t>subproject collectively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Spring  Cloud.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  <a:hlinkClick r:id="rId2"/>
              </a:rPr>
              <a:t>(h</a:t>
            </a:r>
            <a:r>
              <a:rPr sz="2400" spc="-10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  <a:hlinkClick r:id="rId2"/>
              </a:rPr>
              <a:t>tp://projects.spring.io/spring-cloud/).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62674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Spring Cloud </a:t>
            </a:r>
            <a:r>
              <a:rPr sz="2400" spc="-15" dirty="0">
                <a:latin typeface="Carlito"/>
                <a:cs typeface="Carlito"/>
              </a:rPr>
              <a:t>wraps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work </a:t>
            </a:r>
            <a:r>
              <a:rPr sz="2400" spc="-5" dirty="0">
                <a:latin typeface="Carlito"/>
                <a:cs typeface="Carlito"/>
              </a:rPr>
              <a:t>of open </a:t>
            </a:r>
            <a:r>
              <a:rPr sz="2400" spc="-10" dirty="0">
                <a:latin typeface="Carlito"/>
                <a:cs typeface="Carlito"/>
              </a:rPr>
              <a:t>source companies </a:t>
            </a:r>
            <a:r>
              <a:rPr sz="2400" spc="-5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Pivotal, </a:t>
            </a:r>
            <a:r>
              <a:rPr sz="2400" spc="-5" dirty="0">
                <a:latin typeface="Carlito"/>
                <a:cs typeface="Carlito"/>
              </a:rPr>
              <a:t>HashiCorp,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Netflix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delivering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patterns.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998576" y="908411"/>
            <a:ext cx="7142523" cy="594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2146553"/>
            <a:ext cx="85140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Spring </a:t>
            </a:r>
            <a:r>
              <a:rPr sz="2400" b="1" dirty="0">
                <a:latin typeface="Carlito"/>
                <a:cs typeface="Carlito"/>
              </a:rPr>
              <a:t>Boot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dirty="0">
                <a:latin typeface="Carlito"/>
                <a:cs typeface="Carlito"/>
              </a:rPr>
              <a:t>Boot is the </a:t>
            </a:r>
            <a:r>
              <a:rPr sz="2400" spc="-20" dirty="0">
                <a:latin typeface="Carlito"/>
                <a:cs typeface="Carlito"/>
              </a:rPr>
              <a:t>core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microservices  implementation.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65468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Spring Boot </a:t>
            </a:r>
            <a:r>
              <a:rPr sz="2400" spc="-10" dirty="0">
                <a:latin typeface="Carlito"/>
                <a:cs typeface="Carlito"/>
              </a:rPr>
              <a:t>greatly </a:t>
            </a:r>
            <a:r>
              <a:rPr sz="2400" spc="-5" dirty="0">
                <a:latin typeface="Carlito"/>
                <a:cs typeface="Carlito"/>
              </a:rPr>
              <a:t>simplifies microservices </a:t>
            </a:r>
            <a:r>
              <a:rPr sz="2400" spc="-10" dirty="0">
                <a:latin typeface="Carlito"/>
                <a:cs typeface="Carlito"/>
              </a:rPr>
              <a:t>development by  </a:t>
            </a:r>
            <a:r>
              <a:rPr sz="2400" spc="-5" dirty="0">
                <a:latin typeface="Carlito"/>
                <a:cs typeface="Carlito"/>
              </a:rPr>
              <a:t>simplifying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core </a:t>
            </a:r>
            <a:r>
              <a:rPr sz="2400" spc="-10" dirty="0">
                <a:latin typeface="Carlito"/>
                <a:cs typeface="Carlito"/>
              </a:rPr>
              <a:t>tasks </a:t>
            </a:r>
            <a:r>
              <a:rPr sz="2400" spc="-5" dirty="0">
                <a:latin typeface="Carlito"/>
                <a:cs typeface="Carlito"/>
              </a:rPr>
              <a:t>of building REST-based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microservices.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59" y="66547"/>
            <a:ext cx="838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 Spring </a:t>
            </a:r>
            <a:r>
              <a:rPr sz="2800" spc="-5" dirty="0"/>
              <a:t>Cloud </a:t>
            </a:r>
            <a:r>
              <a:rPr sz="2800" dirty="0"/>
              <a:t>in building</a:t>
            </a:r>
            <a:r>
              <a:rPr sz="2800" spc="-10" dirty="0"/>
              <a:t> </a:t>
            </a:r>
            <a:r>
              <a:rPr sz="2800" spc="-5" dirty="0"/>
              <a:t>microservices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72618" y="812368"/>
            <a:ext cx="8549005" cy="5674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Carlito"/>
                <a:cs typeface="Carlito"/>
              </a:rPr>
              <a:t>When </a:t>
            </a:r>
            <a:r>
              <a:rPr spc="-5" dirty="0">
                <a:latin typeface="Carlito"/>
                <a:cs typeface="Carlito"/>
              </a:rPr>
              <a:t>developing distributed microservices </a:t>
            </a:r>
            <a:r>
              <a:rPr dirty="0">
                <a:latin typeface="Carlito"/>
                <a:cs typeface="Carlito"/>
              </a:rPr>
              <a:t>with </a:t>
            </a:r>
            <a:r>
              <a:rPr spc="-5" dirty="0">
                <a:latin typeface="Carlito"/>
                <a:cs typeface="Carlito"/>
              </a:rPr>
              <a:t>Spring </a:t>
            </a:r>
            <a:r>
              <a:rPr dirty="0">
                <a:latin typeface="Carlito"/>
                <a:cs typeface="Carlito"/>
              </a:rPr>
              <a:t>Boot we </a:t>
            </a:r>
            <a:r>
              <a:rPr spc="-10" dirty="0">
                <a:latin typeface="Carlito"/>
                <a:cs typeface="Carlito"/>
              </a:rPr>
              <a:t>face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-1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following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issues-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Complexity associated with distributed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systems-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This overhead </a:t>
            </a:r>
            <a:r>
              <a:rPr dirty="0">
                <a:latin typeface="Carlito"/>
                <a:cs typeface="Carlito"/>
              </a:rPr>
              <a:t>includes </a:t>
            </a:r>
            <a:r>
              <a:rPr spc="-5" dirty="0">
                <a:latin typeface="Carlito"/>
                <a:cs typeface="Carlito"/>
              </a:rPr>
              <a:t>network issues, Latency overhead, </a:t>
            </a:r>
            <a:r>
              <a:rPr dirty="0">
                <a:latin typeface="Carlito"/>
                <a:cs typeface="Carlito"/>
              </a:rPr>
              <a:t>Bandwidth </a:t>
            </a:r>
            <a:r>
              <a:rPr spc="-5" dirty="0">
                <a:latin typeface="Carlito"/>
                <a:cs typeface="Carlito"/>
              </a:rPr>
              <a:t>issues, </a:t>
            </a:r>
            <a:r>
              <a:rPr dirty="0">
                <a:latin typeface="Carlito"/>
                <a:cs typeface="Carlito"/>
              </a:rPr>
              <a:t>security  </a:t>
            </a:r>
            <a:r>
              <a:rPr spc="-5" dirty="0">
                <a:latin typeface="Carlito"/>
                <a:cs typeface="Carlito"/>
              </a:rPr>
              <a:t>issues.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Service</a:t>
            </a:r>
            <a:r>
              <a:rPr b="1" spc="-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Discovery-</a:t>
            </a:r>
            <a:endParaRPr dirty="0">
              <a:latin typeface="Carlito"/>
              <a:cs typeface="Carlito"/>
            </a:endParaRPr>
          </a:p>
          <a:p>
            <a:pPr marL="12700" marR="1270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Service </a:t>
            </a:r>
            <a:r>
              <a:rPr spc="-5" dirty="0">
                <a:latin typeface="Carlito"/>
                <a:cs typeface="Carlito"/>
              </a:rPr>
              <a:t>discovery tools </a:t>
            </a:r>
            <a:r>
              <a:rPr dirty="0">
                <a:latin typeface="Carlito"/>
                <a:cs typeface="Carlito"/>
              </a:rPr>
              <a:t>manage how </a:t>
            </a:r>
            <a:r>
              <a:rPr spc="-5" dirty="0">
                <a:latin typeface="Carlito"/>
                <a:cs typeface="Carlito"/>
              </a:rPr>
              <a:t>processes </a:t>
            </a:r>
            <a:r>
              <a:rPr dirty="0">
                <a:latin typeface="Carlito"/>
                <a:cs typeface="Carlito"/>
              </a:rPr>
              <a:t>and services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cluster can find</a:t>
            </a:r>
            <a:r>
              <a:rPr spc="-19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and  </a:t>
            </a:r>
            <a:r>
              <a:rPr spc="-10" dirty="0">
                <a:latin typeface="Carlito"/>
                <a:cs typeface="Carlito"/>
              </a:rPr>
              <a:t>talk to </a:t>
            </a:r>
            <a:r>
              <a:rPr dirty="0">
                <a:latin typeface="Carlito"/>
                <a:cs typeface="Carlito"/>
              </a:rPr>
              <a:t>one </a:t>
            </a:r>
            <a:r>
              <a:rPr spc="-25" dirty="0">
                <a:latin typeface="Carlito"/>
                <a:cs typeface="Carlito"/>
              </a:rPr>
              <a:t>another. </a:t>
            </a:r>
            <a:r>
              <a:rPr dirty="0">
                <a:latin typeface="Carlito"/>
                <a:cs typeface="Carlito"/>
              </a:rPr>
              <a:t>It </a:t>
            </a:r>
            <a:r>
              <a:rPr spc="-10" dirty="0">
                <a:latin typeface="Carlito"/>
                <a:cs typeface="Carlito"/>
              </a:rPr>
              <a:t>involves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directory </a:t>
            </a:r>
            <a:r>
              <a:rPr dirty="0">
                <a:latin typeface="Carlito"/>
                <a:cs typeface="Carlito"/>
              </a:rPr>
              <a:t>of services, </a:t>
            </a:r>
            <a:r>
              <a:rPr spc="-5" dirty="0">
                <a:latin typeface="Carlito"/>
                <a:cs typeface="Carlito"/>
              </a:rPr>
              <a:t>registering </a:t>
            </a:r>
            <a:r>
              <a:rPr dirty="0">
                <a:latin typeface="Carlito"/>
                <a:cs typeface="Carlito"/>
              </a:rPr>
              <a:t>services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dirty="0">
                <a:latin typeface="Carlito"/>
                <a:cs typeface="Carlito"/>
              </a:rPr>
              <a:t>that  </a:t>
            </a:r>
            <a:r>
              <a:rPr spc="-20" dirty="0">
                <a:latin typeface="Carlito"/>
                <a:cs typeface="Carlito"/>
              </a:rPr>
              <a:t>directory, </a:t>
            </a:r>
            <a:r>
              <a:rPr dirty="0">
                <a:latin typeface="Carlito"/>
                <a:cs typeface="Carlito"/>
              </a:rPr>
              <a:t>and then </a:t>
            </a:r>
            <a:r>
              <a:rPr spc="-5" dirty="0">
                <a:latin typeface="Carlito"/>
                <a:cs typeface="Carlito"/>
              </a:rPr>
              <a:t>being </a:t>
            </a:r>
            <a:r>
              <a:rPr dirty="0">
                <a:latin typeface="Carlito"/>
                <a:cs typeface="Carlito"/>
              </a:rPr>
              <a:t>able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lookup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connect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services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dirty="0">
                <a:latin typeface="Carlito"/>
                <a:cs typeface="Carlito"/>
              </a:rPr>
              <a:t>that</a:t>
            </a:r>
            <a:r>
              <a:rPr spc="-135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directory.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Redundancy-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Redundancy </a:t>
            </a:r>
            <a:r>
              <a:rPr dirty="0">
                <a:latin typeface="Carlito"/>
                <a:cs typeface="Carlito"/>
              </a:rPr>
              <a:t>issues in </a:t>
            </a:r>
            <a:r>
              <a:rPr spc="-5" dirty="0">
                <a:latin typeface="Carlito"/>
                <a:cs typeface="Carlito"/>
              </a:rPr>
              <a:t>distributed</a:t>
            </a:r>
            <a:r>
              <a:rPr spc="-10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systems.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rlito"/>
                <a:cs typeface="Carlito"/>
              </a:rPr>
              <a:t>Load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balancing-</a:t>
            </a:r>
            <a:endParaRPr dirty="0">
              <a:latin typeface="Carlito"/>
              <a:cs typeface="Carlito"/>
            </a:endParaRPr>
          </a:p>
          <a:p>
            <a:pPr marL="12700" marR="1905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Load </a:t>
            </a:r>
            <a:r>
              <a:rPr spc="-5" dirty="0">
                <a:latin typeface="Carlito"/>
                <a:cs typeface="Carlito"/>
              </a:rPr>
              <a:t>balancing </a:t>
            </a:r>
            <a:r>
              <a:rPr spc="-10" dirty="0">
                <a:latin typeface="Carlito"/>
                <a:cs typeface="Carlito"/>
              </a:rPr>
              <a:t>improves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distribution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workloads </a:t>
            </a:r>
            <a:r>
              <a:rPr spc="-10" dirty="0">
                <a:latin typeface="Carlito"/>
                <a:cs typeface="Carlito"/>
              </a:rPr>
              <a:t>across </a:t>
            </a:r>
            <a:r>
              <a:rPr dirty="0">
                <a:latin typeface="Carlito"/>
                <a:cs typeface="Carlito"/>
              </a:rPr>
              <a:t>multiple computing  </a:t>
            </a:r>
            <a:r>
              <a:rPr spc="-5" dirty="0">
                <a:latin typeface="Carlito"/>
                <a:cs typeface="Carlito"/>
              </a:rPr>
              <a:t>resources, </a:t>
            </a:r>
            <a:r>
              <a:rPr dirty="0">
                <a:latin typeface="Carlito"/>
                <a:cs typeface="Carlito"/>
              </a:rPr>
              <a:t>such as </a:t>
            </a:r>
            <a:r>
              <a:rPr spc="-10" dirty="0">
                <a:latin typeface="Carlito"/>
                <a:cs typeface="Carlito"/>
              </a:rPr>
              <a:t>computers,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computer </a:t>
            </a:r>
            <a:r>
              <a:rPr spc="-25" dirty="0">
                <a:latin typeface="Carlito"/>
                <a:cs typeface="Carlito"/>
              </a:rPr>
              <a:t>cluster, </a:t>
            </a:r>
            <a:r>
              <a:rPr dirty="0">
                <a:latin typeface="Carlito"/>
                <a:cs typeface="Carlito"/>
              </a:rPr>
              <a:t>network </a:t>
            </a:r>
            <a:r>
              <a:rPr spc="-5" dirty="0">
                <a:latin typeface="Carlito"/>
                <a:cs typeface="Carlito"/>
              </a:rPr>
              <a:t>links, central</a:t>
            </a:r>
            <a:r>
              <a:rPr spc="-2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processing  </a:t>
            </a:r>
            <a:r>
              <a:rPr dirty="0">
                <a:latin typeface="Carlito"/>
                <a:cs typeface="Carlito"/>
              </a:rPr>
              <a:t>units, or </a:t>
            </a:r>
            <a:r>
              <a:rPr spc="-5" dirty="0">
                <a:latin typeface="Carlito"/>
                <a:cs typeface="Carlito"/>
              </a:rPr>
              <a:t>disk</a:t>
            </a:r>
            <a:r>
              <a:rPr spc="-7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drives.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Performance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issues-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Performance </a:t>
            </a:r>
            <a:r>
              <a:rPr spc="-5" dirty="0">
                <a:latin typeface="Carlito"/>
                <a:cs typeface="Carlito"/>
              </a:rPr>
              <a:t>issues </a:t>
            </a:r>
            <a:r>
              <a:rPr dirty="0">
                <a:latin typeface="Carlito"/>
                <a:cs typeface="Carlito"/>
              </a:rPr>
              <a:t>due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various operational</a:t>
            </a:r>
            <a:r>
              <a:rPr spc="-1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overheads.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Deployment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complexities-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Requirement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Devops</a:t>
            </a:r>
            <a:r>
              <a:rPr spc="-8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skills.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4" y="790702"/>
            <a:ext cx="8595360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Spring</a:t>
            </a:r>
            <a:r>
              <a:rPr sz="2200" b="1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Cloud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Spring Cloud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provides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solutions </a:t>
            </a: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cloud-enable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your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microservices. It 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leverages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and builds </a:t>
            </a:r>
            <a:r>
              <a:rPr sz="2200" dirty="0">
                <a:solidFill>
                  <a:srgbClr val="212535"/>
                </a:solidFill>
                <a:latin typeface="Carlito"/>
                <a:cs typeface="Carlito"/>
              </a:rPr>
              <a:t>on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top </a:t>
            </a:r>
            <a:r>
              <a:rPr sz="2200" dirty="0">
                <a:solidFill>
                  <a:srgbClr val="212535"/>
                </a:solidFill>
                <a:latin typeface="Carlito"/>
                <a:cs typeface="Carlito"/>
              </a:rPr>
              <a:t>of some of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the Cloud solutions open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sourced by 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Netflix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(Netflix</a:t>
            </a:r>
            <a:r>
              <a:rPr sz="2200" spc="6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OSS).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Important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Spring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Cloud</a:t>
            </a:r>
            <a:r>
              <a:rPr sz="2200" b="1" spc="1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Modules</a:t>
            </a:r>
            <a:endParaRPr sz="2200">
              <a:latin typeface="Carlito"/>
              <a:cs typeface="Carlito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Dynamically scale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up and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down. using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combination</a:t>
            </a:r>
            <a:r>
              <a:rPr sz="2200" spc="3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of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Naming Server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(</a:t>
            </a:r>
            <a:r>
              <a:rPr sz="2200" b="1" spc="-15" dirty="0">
                <a:solidFill>
                  <a:srgbClr val="212535"/>
                </a:solidFill>
                <a:latin typeface="Carlito"/>
                <a:cs typeface="Carlito"/>
              </a:rPr>
              <a:t>Eureka</a:t>
            </a:r>
            <a:r>
              <a:rPr sz="2200" b="1" spc="3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Server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Ribbon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(Client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Side Load</a:t>
            </a:r>
            <a:r>
              <a:rPr sz="2200" spc="1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Balancing)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b="1" spc="-15" dirty="0">
                <a:solidFill>
                  <a:srgbClr val="212535"/>
                </a:solidFill>
                <a:latin typeface="Carlito"/>
                <a:cs typeface="Carlito"/>
              </a:rPr>
              <a:t>Feign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(Easier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REST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Client,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easier than</a:t>
            </a:r>
            <a:r>
              <a:rPr sz="2200" spc="9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12535"/>
                </a:solidFill>
                <a:latin typeface="Carlito"/>
                <a:cs typeface="Carlito"/>
              </a:rPr>
              <a:t>RESTTemplate)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212535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Visibility and monitoring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with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Zipkin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Distributed</a:t>
            </a:r>
            <a:r>
              <a:rPr sz="2200" spc="-30" dirty="0">
                <a:solidFill>
                  <a:srgbClr val="212535"/>
                </a:solidFill>
                <a:latin typeface="Carlito"/>
                <a:cs typeface="Carlito"/>
              </a:rPr>
              <a:t> Tracing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Netflix API</a:t>
            </a:r>
            <a:r>
              <a:rPr sz="2200" spc="2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Gateway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12535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695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Configuration Management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with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Spring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Cloud Config</a:t>
            </a:r>
            <a:r>
              <a:rPr sz="2200" b="1" spc="7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Server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535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Fault </a:t>
            </a:r>
            <a:r>
              <a:rPr sz="2200" spc="-30" dirty="0">
                <a:solidFill>
                  <a:srgbClr val="212535"/>
                </a:solidFill>
                <a:latin typeface="Carlito"/>
                <a:cs typeface="Carlito"/>
              </a:rPr>
              <a:t>Tolerance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with</a:t>
            </a:r>
            <a:r>
              <a:rPr sz="2200" spc="4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Hystrix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2850" marR="5080" indent="-2470785">
              <a:lnSpc>
                <a:spcPct val="100000"/>
              </a:lnSpc>
              <a:spcBef>
                <a:spcPts val="95"/>
              </a:spcBef>
            </a:pPr>
            <a:r>
              <a:rPr sz="2400" spc="-10" dirty="0"/>
              <a:t>Main </a:t>
            </a:r>
            <a:r>
              <a:rPr sz="2400" spc="-5" dirty="0"/>
              <a:t>Spring </a:t>
            </a:r>
            <a:r>
              <a:rPr sz="2400" spc="-10" dirty="0"/>
              <a:t>Cloud modules </a:t>
            </a:r>
            <a:r>
              <a:rPr sz="2400" spc="-15" dirty="0"/>
              <a:t>to </a:t>
            </a:r>
            <a:r>
              <a:rPr sz="2400" spc="-5" dirty="0"/>
              <a:t>build </a:t>
            </a:r>
            <a:r>
              <a:rPr sz="2400" spc="-10" dirty="0"/>
              <a:t>distributed  Microservices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4460" y="0"/>
            <a:ext cx="481965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Spring</a:t>
            </a:r>
            <a:r>
              <a:rPr sz="2800" spc="-80" dirty="0"/>
              <a:t> </a:t>
            </a:r>
            <a:r>
              <a:rPr sz="2800" spc="-5" dirty="0"/>
              <a:t>Microservices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845" marR="2730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Microservices </a:t>
            </a:r>
            <a:r>
              <a:rPr spc="-10" dirty="0"/>
              <a:t>coined by </a:t>
            </a:r>
            <a:r>
              <a:rPr spc="-5" dirty="0"/>
              <a:t>Dr </a:t>
            </a:r>
            <a:r>
              <a:rPr spc="-20" dirty="0"/>
              <a:t>Peter Rodgers </a:t>
            </a:r>
            <a:r>
              <a:rPr dirty="0"/>
              <a:t>in </a:t>
            </a:r>
            <a:r>
              <a:rPr spc="-5" dirty="0"/>
              <a:t>2005 </a:t>
            </a:r>
            <a:r>
              <a:rPr dirty="0"/>
              <a:t>, </a:t>
            </a:r>
            <a:r>
              <a:rPr spc="-10" dirty="0"/>
              <a:t>was </a:t>
            </a:r>
            <a:r>
              <a:rPr dirty="0"/>
              <a:t>initially </a:t>
            </a:r>
            <a:r>
              <a:rPr spc="-5" dirty="0"/>
              <a:t>known  </a:t>
            </a:r>
            <a:r>
              <a:rPr dirty="0"/>
              <a:t>as </a:t>
            </a:r>
            <a:r>
              <a:rPr spc="-10" dirty="0"/>
              <a:t>micro web</a:t>
            </a:r>
            <a:r>
              <a:rPr spc="10" dirty="0"/>
              <a:t> </a:t>
            </a:r>
            <a:r>
              <a:rPr dirty="0"/>
              <a:t>services.</a:t>
            </a:r>
          </a:p>
          <a:p>
            <a:pPr marL="144145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dirty="0"/>
              <a:t>The main </a:t>
            </a:r>
            <a:r>
              <a:rPr spc="-5" dirty="0"/>
              <a:t>principle behind microservices </a:t>
            </a:r>
            <a:r>
              <a:rPr dirty="0"/>
              <a:t>is </a:t>
            </a:r>
            <a:r>
              <a:rPr spc="-15" dirty="0"/>
              <a:t>to </a:t>
            </a:r>
            <a:r>
              <a:rPr spc="-10" dirty="0"/>
              <a:t>break </a:t>
            </a:r>
            <a:r>
              <a:rPr spc="-5" dirty="0"/>
              <a:t>up single</a:t>
            </a:r>
            <a:r>
              <a:rPr spc="70" dirty="0"/>
              <a:t> </a:t>
            </a:r>
            <a:r>
              <a:rPr spc="-15" dirty="0"/>
              <a:t>large</a:t>
            </a:r>
          </a:p>
          <a:p>
            <a:pPr marL="156845">
              <a:lnSpc>
                <a:spcPct val="100000"/>
              </a:lnSpc>
            </a:pPr>
            <a:r>
              <a:rPr spc="-5" dirty="0"/>
              <a:t>‘monolithic’ </a:t>
            </a:r>
            <a:r>
              <a:rPr spc="-20" dirty="0"/>
              <a:t>system </a:t>
            </a:r>
            <a:r>
              <a:rPr spc="-15" dirty="0"/>
              <a:t>into </a:t>
            </a:r>
            <a:r>
              <a:rPr dirty="0"/>
              <a:t>multiple independent</a:t>
            </a:r>
            <a:r>
              <a:rPr spc="70" dirty="0"/>
              <a:t> </a:t>
            </a:r>
            <a:r>
              <a:rPr spc="-10" dirty="0"/>
              <a:t>components/processes.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6547"/>
            <a:ext cx="66161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Spring Cloud </a:t>
            </a:r>
            <a:r>
              <a:rPr sz="3200" spc="5" dirty="0"/>
              <a:t>service</a:t>
            </a:r>
            <a:r>
              <a:rPr sz="3200" spc="-85" dirty="0"/>
              <a:t> </a:t>
            </a:r>
            <a:r>
              <a:rPr sz="3200" spc="-10" dirty="0"/>
              <a:t>discovery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90601" y="1212926"/>
            <a:ext cx="867283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636645" algn="l"/>
              </a:tabLst>
            </a:pPr>
            <a:r>
              <a:rPr sz="2200" b="1" spc="-5" dirty="0">
                <a:latin typeface="Carlito"/>
                <a:cs typeface="Carlito"/>
              </a:rPr>
              <a:t>Spring </a:t>
            </a:r>
            <a:r>
              <a:rPr sz="2200" b="1" spc="-10" dirty="0">
                <a:latin typeface="Carlito"/>
                <a:cs typeface="Carlito"/>
              </a:rPr>
              <a:t>Cloud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service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discovery	</a:t>
            </a:r>
            <a:r>
              <a:rPr sz="2200" spc="-5" dirty="0">
                <a:latin typeface="Carlito"/>
                <a:cs typeface="Carlito"/>
              </a:rPr>
              <a:t>With Spring Cloud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25" dirty="0">
                <a:latin typeface="Carlito"/>
                <a:cs typeface="Carlito"/>
              </a:rPr>
              <a:t>discovery, </a:t>
            </a:r>
            <a:r>
              <a:rPr sz="2200" spc="-15" dirty="0">
                <a:latin typeface="Carlito"/>
                <a:cs typeface="Carlito"/>
              </a:rPr>
              <a:t>you can  abstract </a:t>
            </a:r>
            <a:r>
              <a:rPr sz="2200" spc="-20" dirty="0">
                <a:latin typeface="Carlito"/>
                <a:cs typeface="Carlito"/>
              </a:rPr>
              <a:t>away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physical </a:t>
            </a:r>
            <a:r>
              <a:rPr sz="2200" spc="-10" dirty="0">
                <a:latin typeface="Carlito"/>
                <a:cs typeface="Carlito"/>
              </a:rPr>
              <a:t>location (IP and/or </a:t>
            </a:r>
            <a:r>
              <a:rPr sz="2200" spc="-5" dirty="0">
                <a:latin typeface="Carlito"/>
                <a:cs typeface="Carlito"/>
              </a:rPr>
              <a:t>server </a:t>
            </a:r>
            <a:r>
              <a:rPr sz="2200" spc="-10" dirty="0">
                <a:latin typeface="Carlito"/>
                <a:cs typeface="Carlito"/>
              </a:rPr>
              <a:t>name)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where your  servers are deployed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clients consuming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service.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Service </a:t>
            </a:r>
            <a:r>
              <a:rPr sz="2200" spc="-15" dirty="0">
                <a:latin typeface="Carlito"/>
                <a:cs typeface="Carlito"/>
              </a:rPr>
              <a:t>consumers </a:t>
            </a:r>
            <a:r>
              <a:rPr sz="2200" spc="-25" dirty="0">
                <a:latin typeface="Carlito"/>
                <a:cs typeface="Carlito"/>
              </a:rPr>
              <a:t>invoke </a:t>
            </a:r>
            <a:r>
              <a:rPr sz="2200" spc="-5" dirty="0">
                <a:latin typeface="Carlito"/>
                <a:cs typeface="Carlito"/>
              </a:rPr>
              <a:t>business logic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servers through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logical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name </a:t>
            </a:r>
            <a:r>
              <a:rPr sz="2200" spc="-15" dirty="0">
                <a:latin typeface="Carlito"/>
                <a:cs typeface="Carlito"/>
              </a:rPr>
              <a:t>rather </a:t>
            </a:r>
            <a:r>
              <a:rPr sz="2200" spc="-5" dirty="0">
                <a:latin typeface="Carlito"/>
                <a:cs typeface="Carlito"/>
              </a:rPr>
              <a:t>than a </a:t>
            </a:r>
            <a:r>
              <a:rPr sz="2200" spc="-15" dirty="0">
                <a:latin typeface="Carlito"/>
                <a:cs typeface="Carlito"/>
              </a:rPr>
              <a:t>physical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location.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service </a:t>
            </a:r>
            <a:r>
              <a:rPr sz="2200" spc="-10" dirty="0">
                <a:latin typeface="Carlito"/>
                <a:cs typeface="Carlito"/>
              </a:rPr>
              <a:t>discovery </a:t>
            </a:r>
            <a:r>
              <a:rPr sz="2200" spc="-5" dirty="0">
                <a:latin typeface="Carlito"/>
                <a:cs typeface="Carlito"/>
              </a:rPr>
              <a:t>also </a:t>
            </a:r>
            <a:r>
              <a:rPr sz="2200" spc="-10" dirty="0">
                <a:latin typeface="Carlito"/>
                <a:cs typeface="Carlito"/>
              </a:rPr>
              <a:t>handles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registration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deregistration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services </a:t>
            </a:r>
            <a:r>
              <a:rPr sz="2200" spc="-10" dirty="0">
                <a:latin typeface="Carlito"/>
                <a:cs typeface="Carlito"/>
              </a:rPr>
              <a:t>instances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they’re </a:t>
            </a:r>
            <a:r>
              <a:rPr sz="2200" spc="-15" dirty="0">
                <a:latin typeface="Carlito"/>
                <a:cs typeface="Carlito"/>
              </a:rPr>
              <a:t>started </a:t>
            </a:r>
            <a:r>
              <a:rPr sz="2200" spc="-5" dirty="0">
                <a:latin typeface="Carlito"/>
                <a:cs typeface="Carlito"/>
              </a:rPr>
              <a:t>up and </a:t>
            </a:r>
            <a:r>
              <a:rPr sz="2200" spc="-10" dirty="0">
                <a:latin typeface="Carlito"/>
                <a:cs typeface="Carlito"/>
              </a:rPr>
              <a:t>shut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down.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28130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service </a:t>
            </a:r>
            <a:r>
              <a:rPr sz="2200" spc="-10" dirty="0">
                <a:latin typeface="Carlito"/>
                <a:cs typeface="Carlito"/>
              </a:rPr>
              <a:t>discovery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implemented using </a:t>
            </a:r>
            <a:r>
              <a:rPr sz="2200" b="1" spc="-10" dirty="0">
                <a:latin typeface="Carlito"/>
                <a:cs typeface="Carlito"/>
              </a:rPr>
              <a:t>Consul </a:t>
            </a:r>
            <a:r>
              <a:rPr sz="2200" b="1" spc="-15" dirty="0">
                <a:latin typeface="Carlito"/>
                <a:cs typeface="Carlito"/>
              </a:rPr>
              <a:t>(https:// </a:t>
            </a:r>
            <a:r>
              <a:rPr sz="2200" b="1" spc="-15" dirty="0">
                <a:latin typeface="Carlito"/>
                <a:cs typeface="Carlito"/>
                <a:hlinkClick r:id="rId2"/>
              </a:rPr>
              <a:t> www.consul.io/)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15" dirty="0">
                <a:latin typeface="Carlito"/>
                <a:cs typeface="Carlito"/>
              </a:rPr>
              <a:t>Eureka (https://github.com/Netflix/eureka) </a:t>
            </a:r>
            <a:r>
              <a:rPr sz="2200" spc="-5" dirty="0">
                <a:latin typeface="Carlito"/>
                <a:cs typeface="Carlito"/>
              </a:rPr>
              <a:t>as its 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discovery </a:t>
            </a:r>
            <a:r>
              <a:rPr sz="2200" spc="-5" dirty="0">
                <a:latin typeface="Carlito"/>
                <a:cs typeface="Carlito"/>
              </a:rPr>
              <a:t>engine.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34" y="996772"/>
            <a:ext cx="86448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Spring </a:t>
            </a:r>
            <a:r>
              <a:rPr sz="2200" b="1" spc="-10" dirty="0">
                <a:latin typeface="Carlito"/>
                <a:cs typeface="Carlito"/>
              </a:rPr>
              <a:t>Cloud/Netflix </a:t>
            </a:r>
            <a:r>
              <a:rPr sz="2200" b="1" spc="-15" dirty="0">
                <a:latin typeface="Carlito"/>
                <a:cs typeface="Carlito"/>
              </a:rPr>
              <a:t>Hystrix </a:t>
            </a:r>
            <a:r>
              <a:rPr sz="2200" b="1" spc="-10" dirty="0">
                <a:latin typeface="Carlito"/>
                <a:cs typeface="Carlito"/>
              </a:rPr>
              <a:t>and</a:t>
            </a:r>
            <a:r>
              <a:rPr sz="2200" b="1" spc="4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Ribbon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heavily </a:t>
            </a:r>
            <a:r>
              <a:rPr sz="2200" spc="-20" dirty="0">
                <a:latin typeface="Carlito"/>
                <a:cs typeface="Carlito"/>
              </a:rPr>
              <a:t>integrates </a:t>
            </a:r>
            <a:r>
              <a:rPr sz="2200" spc="-5" dirty="0">
                <a:latin typeface="Carlito"/>
                <a:cs typeface="Carlito"/>
              </a:rPr>
              <a:t>with Netflix open </a:t>
            </a:r>
            <a:r>
              <a:rPr sz="2200" spc="-10" dirty="0">
                <a:latin typeface="Carlito"/>
                <a:cs typeface="Carlito"/>
              </a:rPr>
              <a:t>source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projects.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37401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microservice </a:t>
            </a:r>
            <a:r>
              <a:rPr sz="2200" spc="-10" dirty="0">
                <a:latin typeface="Carlito"/>
                <a:cs typeface="Carlito"/>
              </a:rPr>
              <a:t>client </a:t>
            </a:r>
            <a:r>
              <a:rPr sz="2200" spc="-5" dirty="0">
                <a:latin typeface="Carlito"/>
                <a:cs typeface="Carlito"/>
              </a:rPr>
              <a:t>resiliency </a:t>
            </a:r>
            <a:r>
              <a:rPr sz="2200" spc="-15" dirty="0">
                <a:latin typeface="Carlito"/>
                <a:cs typeface="Carlito"/>
              </a:rPr>
              <a:t>patterns, </a:t>
            </a:r>
            <a:r>
              <a:rPr sz="2200" spc="-5" dirty="0">
                <a:latin typeface="Carlito"/>
                <a:cs typeface="Carlito"/>
              </a:rPr>
              <a:t>Spring Cloud </a:t>
            </a:r>
            <a:r>
              <a:rPr sz="2200" spc="-15" dirty="0">
                <a:latin typeface="Carlito"/>
                <a:cs typeface="Carlito"/>
              </a:rPr>
              <a:t>wraps </a:t>
            </a:r>
            <a:r>
              <a:rPr sz="2200" spc="-5" dirty="0">
                <a:latin typeface="Carlito"/>
                <a:cs typeface="Carlito"/>
              </a:rPr>
              <a:t>the Netflix  </a:t>
            </a:r>
            <a:r>
              <a:rPr sz="2200" spc="-10" dirty="0">
                <a:latin typeface="Carlito"/>
                <a:cs typeface="Carlito"/>
              </a:rPr>
              <a:t>Hystrix libraries </a:t>
            </a:r>
            <a:r>
              <a:rPr sz="2200" spc="-15" dirty="0">
                <a:latin typeface="Carlito"/>
                <a:cs typeface="Carlito"/>
              </a:rPr>
              <a:t>(https://github </a:t>
            </a:r>
            <a:r>
              <a:rPr sz="2200" spc="-10" dirty="0">
                <a:latin typeface="Carlito"/>
                <a:cs typeface="Carlito"/>
              </a:rPr>
              <a:t>.com/Netflix/Hystrix)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Ribbon </a:t>
            </a:r>
            <a:r>
              <a:rPr sz="2200" spc="-15" dirty="0">
                <a:latin typeface="Carlito"/>
                <a:cs typeface="Carlito"/>
              </a:rPr>
              <a:t>project  </a:t>
            </a:r>
            <a:r>
              <a:rPr sz="2200" spc="-10" dirty="0">
                <a:latin typeface="Carlito"/>
                <a:cs typeface="Carlito"/>
              </a:rPr>
              <a:t>(https://github.com/Netflix/Ribbon).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Using the Netflix </a:t>
            </a:r>
            <a:r>
              <a:rPr sz="2200" spc="-10" dirty="0">
                <a:latin typeface="Carlito"/>
                <a:cs typeface="Carlito"/>
              </a:rPr>
              <a:t>Hystrix libraries, </a:t>
            </a:r>
            <a:r>
              <a:rPr sz="2200" spc="-15" dirty="0">
                <a:latin typeface="Carlito"/>
                <a:cs typeface="Carlito"/>
              </a:rPr>
              <a:t>you can </a:t>
            </a:r>
            <a:r>
              <a:rPr sz="2200" spc="-10" dirty="0">
                <a:latin typeface="Carlito"/>
                <a:cs typeface="Carlito"/>
              </a:rPr>
              <a:t>quickly implement </a:t>
            </a:r>
            <a:r>
              <a:rPr sz="2200" dirty="0">
                <a:latin typeface="Carlito"/>
                <a:cs typeface="Carlito"/>
              </a:rPr>
              <a:t>service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client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resiliency </a:t>
            </a:r>
            <a:r>
              <a:rPr sz="2200" spc="-15" dirty="0">
                <a:latin typeface="Carlito"/>
                <a:cs typeface="Carlito"/>
              </a:rPr>
              <a:t>patterns </a:t>
            </a:r>
            <a:r>
              <a:rPr sz="2200" spc="-5" dirty="0">
                <a:latin typeface="Carlito"/>
                <a:cs typeface="Carlito"/>
              </a:rPr>
              <a:t>such as </a:t>
            </a:r>
            <a:r>
              <a:rPr sz="2200" spc="-10" dirty="0">
                <a:latin typeface="Carlito"/>
                <a:cs typeface="Carlito"/>
              </a:rPr>
              <a:t>the circuit </a:t>
            </a:r>
            <a:r>
              <a:rPr sz="2200" spc="-20" dirty="0">
                <a:latin typeface="Carlito"/>
                <a:cs typeface="Carlito"/>
              </a:rPr>
              <a:t>breaker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bulkhead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patterns.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While the Netflix Ribbon </a:t>
            </a:r>
            <a:r>
              <a:rPr sz="2200" spc="-15" dirty="0">
                <a:latin typeface="Carlito"/>
                <a:cs typeface="Carlito"/>
              </a:rPr>
              <a:t>project </a:t>
            </a:r>
            <a:r>
              <a:rPr sz="2200" spc="-10" dirty="0">
                <a:latin typeface="Carlito"/>
                <a:cs typeface="Carlito"/>
              </a:rPr>
              <a:t>simplifies </a:t>
            </a:r>
            <a:r>
              <a:rPr sz="2200" spc="-15" dirty="0">
                <a:latin typeface="Carlito"/>
                <a:cs typeface="Carlito"/>
              </a:rPr>
              <a:t>integrating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discovery  </a:t>
            </a:r>
            <a:r>
              <a:rPr sz="2200" spc="-15" dirty="0">
                <a:latin typeface="Carlito"/>
                <a:cs typeface="Carlito"/>
              </a:rPr>
              <a:t>agents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5" dirty="0">
                <a:latin typeface="Carlito"/>
                <a:cs typeface="Carlito"/>
              </a:rPr>
              <a:t>Eureka, </a:t>
            </a:r>
            <a:r>
              <a:rPr sz="2200" spc="-5" dirty="0">
                <a:latin typeface="Carlito"/>
                <a:cs typeface="Carlito"/>
              </a:rPr>
              <a:t>it also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10" dirty="0">
                <a:latin typeface="Carlito"/>
                <a:cs typeface="Carlito"/>
              </a:rPr>
              <a:t>client-side </a:t>
            </a:r>
            <a:r>
              <a:rPr sz="2200" spc="-5" dirty="0">
                <a:latin typeface="Carlito"/>
                <a:cs typeface="Carlito"/>
              </a:rPr>
              <a:t>load-balancing of service  </a:t>
            </a:r>
            <a:r>
              <a:rPr sz="2200" spc="-10" dirty="0">
                <a:latin typeface="Carlito"/>
                <a:cs typeface="Carlito"/>
              </a:rPr>
              <a:t>calls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a service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consumer.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65531" y="4986528"/>
            <a:ext cx="8970645" cy="1477010"/>
          </a:xfrm>
          <a:custGeom>
            <a:avLst/>
            <a:gdLst/>
            <a:ahLst/>
            <a:cxnLst/>
            <a:rect l="l" t="t" r="r" b="b"/>
            <a:pathLst>
              <a:path w="8970645" h="1477010">
                <a:moveTo>
                  <a:pt x="8970264" y="0"/>
                </a:moveTo>
                <a:lnTo>
                  <a:pt x="0" y="0"/>
                </a:lnTo>
                <a:lnTo>
                  <a:pt x="0" y="1476756"/>
                </a:lnTo>
                <a:lnTo>
                  <a:pt x="8970264" y="1476756"/>
                </a:lnTo>
                <a:lnTo>
                  <a:pt x="8970264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576" y="847724"/>
            <a:ext cx="8668385" cy="556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Spring Cloud/Netflix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Zuul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uses </a:t>
            </a:r>
            <a:r>
              <a:rPr sz="2200" spc="-5" dirty="0">
                <a:latin typeface="Carlito"/>
                <a:cs typeface="Carlito"/>
              </a:rPr>
              <a:t>the Netflix </a:t>
            </a:r>
            <a:r>
              <a:rPr sz="2200" spc="-10" dirty="0">
                <a:latin typeface="Carlito"/>
                <a:cs typeface="Carlito"/>
              </a:rPr>
              <a:t>Zuul </a:t>
            </a:r>
            <a:r>
              <a:rPr sz="2200" spc="-15" dirty="0">
                <a:latin typeface="Carlito"/>
                <a:cs typeface="Carlito"/>
              </a:rPr>
              <a:t>project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(https://github.com/Netflix/zuul)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provide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routing </a:t>
            </a:r>
            <a:r>
              <a:rPr sz="2200" spc="-5" dirty="0">
                <a:latin typeface="Carlito"/>
                <a:cs typeface="Carlito"/>
              </a:rPr>
              <a:t>capabilities </a:t>
            </a:r>
            <a:r>
              <a:rPr sz="2200" spc="-2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5" dirty="0">
                <a:latin typeface="Carlito"/>
                <a:cs typeface="Carlito"/>
              </a:rPr>
              <a:t>microservice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 marR="21209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Zuul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30" dirty="0">
                <a:latin typeface="Carlito"/>
                <a:cs typeface="Carlito"/>
              </a:rPr>
              <a:t>gateway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20" dirty="0">
                <a:latin typeface="Carlito"/>
                <a:cs typeface="Carlito"/>
              </a:rPr>
              <a:t>proxies </a:t>
            </a:r>
            <a:r>
              <a:rPr sz="2200" spc="-5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requests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makes </a:t>
            </a:r>
            <a:r>
              <a:rPr sz="2200" spc="-10" dirty="0">
                <a:latin typeface="Carlito"/>
                <a:cs typeface="Carlito"/>
              </a:rPr>
              <a:t>sure </a:t>
            </a:r>
            <a:r>
              <a:rPr sz="2200" spc="-15" dirty="0">
                <a:latin typeface="Carlito"/>
                <a:cs typeface="Carlito"/>
              </a:rPr>
              <a:t>that 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10" dirty="0">
                <a:latin typeface="Carlito"/>
                <a:cs typeface="Carlito"/>
              </a:rPr>
              <a:t>calls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5" dirty="0">
                <a:latin typeface="Carlito"/>
                <a:cs typeface="Carlito"/>
              </a:rPr>
              <a:t>microservices </a:t>
            </a:r>
            <a:r>
              <a:rPr sz="2200" spc="-15" dirty="0">
                <a:latin typeface="Carlito"/>
                <a:cs typeface="Carlito"/>
              </a:rPr>
              <a:t>go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single </a:t>
            </a:r>
            <a:r>
              <a:rPr sz="2200" spc="-15" dirty="0">
                <a:latin typeface="Carlito"/>
                <a:cs typeface="Carlito"/>
              </a:rPr>
              <a:t>“front </a:t>
            </a:r>
            <a:r>
              <a:rPr sz="2200" spc="15" dirty="0">
                <a:latin typeface="Carlito"/>
                <a:cs typeface="Carlito"/>
              </a:rPr>
              <a:t>door” </a:t>
            </a:r>
            <a:r>
              <a:rPr sz="2200" spc="-20" dirty="0">
                <a:latin typeface="Carlito"/>
                <a:cs typeface="Carlito"/>
              </a:rPr>
              <a:t>before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20" dirty="0">
                <a:latin typeface="Carlito"/>
                <a:cs typeface="Carlito"/>
              </a:rPr>
              <a:t>targeted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invoked.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436245" algn="just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With this </a:t>
            </a:r>
            <a:r>
              <a:rPr sz="2200" spc="-15" dirty="0">
                <a:latin typeface="Carlito"/>
                <a:cs typeface="Carlito"/>
              </a:rPr>
              <a:t>centralization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calls, </a:t>
            </a:r>
            <a:r>
              <a:rPr sz="2200" spc="-15" dirty="0">
                <a:latin typeface="Carlito"/>
                <a:cs typeface="Carlito"/>
              </a:rPr>
              <a:t>you can </a:t>
            </a:r>
            <a:r>
              <a:rPr sz="2200" spc="-20" dirty="0">
                <a:latin typeface="Carlito"/>
                <a:cs typeface="Carlito"/>
              </a:rPr>
              <a:t>enforce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dirty="0">
                <a:latin typeface="Carlito"/>
                <a:cs typeface="Carlito"/>
              </a:rPr>
              <a:t>service  </a:t>
            </a:r>
            <a:r>
              <a:rPr sz="2200" spc="-10" dirty="0">
                <a:latin typeface="Carlito"/>
                <a:cs typeface="Carlito"/>
              </a:rPr>
              <a:t>policies such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security authorization authentication, </a:t>
            </a:r>
            <a:r>
              <a:rPr sz="2200" spc="-20" dirty="0">
                <a:latin typeface="Carlito"/>
                <a:cs typeface="Carlito"/>
              </a:rPr>
              <a:t>content </a:t>
            </a:r>
            <a:r>
              <a:rPr sz="2200" spc="-5" dirty="0">
                <a:latin typeface="Carlito"/>
                <a:cs typeface="Carlito"/>
              </a:rPr>
              <a:t>filtering,  and </a:t>
            </a:r>
            <a:r>
              <a:rPr sz="2200" spc="-15" dirty="0">
                <a:latin typeface="Carlito"/>
                <a:cs typeface="Carlito"/>
              </a:rPr>
              <a:t>routing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rules.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spc="-5" dirty="0"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Finchley.RELEASE </a:t>
            </a:r>
            <a:r>
              <a:rPr sz="1800" b="1" dirty="0">
                <a:latin typeface="Arial"/>
                <a:cs typeface="Arial"/>
              </a:rPr>
              <a:t>is Spring cloud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Gateway.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19455" algn="l"/>
              </a:tabLst>
            </a:pP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Spring Cloud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is an </a:t>
            </a:r>
            <a:r>
              <a:rPr sz="1800" dirty="0">
                <a:solidFill>
                  <a:srgbClr val="212535"/>
                </a:solidFill>
                <a:latin typeface="Arial"/>
                <a:cs typeface="Arial"/>
              </a:rPr>
              <a:t>API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built on </a:t>
            </a:r>
            <a:r>
              <a:rPr sz="1800" dirty="0">
                <a:solidFill>
                  <a:srgbClr val="212535"/>
                </a:solidFill>
                <a:latin typeface="Arial"/>
                <a:cs typeface="Arial"/>
              </a:rPr>
              <a:t>top of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Spring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Webflux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and Reactor  </a:t>
            </a:r>
            <a:r>
              <a:rPr sz="1800" spc="-30" dirty="0">
                <a:solidFill>
                  <a:srgbClr val="212535"/>
                </a:solidFill>
                <a:latin typeface="Arial"/>
                <a:cs typeface="Arial"/>
              </a:rPr>
              <a:t>Netty.	</a:t>
            </a:r>
            <a:r>
              <a:rPr sz="1800" dirty="0">
                <a:solidFill>
                  <a:srgbClr val="212535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is a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generation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and can be </a:t>
            </a:r>
            <a:r>
              <a:rPr sz="1800" spc="-10" dirty="0">
                <a:solidFill>
                  <a:srgbClr val="212535"/>
                </a:solidFill>
                <a:latin typeface="Arial"/>
                <a:cs typeface="Arial"/>
              </a:rPr>
              <a:t>viewed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as a replacement </a:t>
            </a:r>
            <a:r>
              <a:rPr sz="1800" dirty="0">
                <a:solidFill>
                  <a:srgbClr val="212535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12535"/>
                </a:solidFill>
                <a:latin typeface="Arial"/>
                <a:cs typeface="Arial"/>
              </a:rPr>
              <a:t>Spring  Cloud </a:t>
            </a:r>
            <a:r>
              <a:rPr sz="1800" b="1" spc="-5" dirty="0">
                <a:solidFill>
                  <a:srgbClr val="212535"/>
                </a:solidFill>
                <a:latin typeface="Arial"/>
                <a:cs typeface="Arial"/>
              </a:rPr>
              <a:t>Netflix</a:t>
            </a:r>
            <a:r>
              <a:rPr sz="1800" b="1" spc="10" dirty="0">
                <a:solidFill>
                  <a:srgbClr val="21253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535"/>
                </a:solidFill>
                <a:latin typeface="Arial"/>
                <a:cs typeface="Arial"/>
              </a:rPr>
              <a:t>Zuul</a:t>
            </a:r>
            <a:r>
              <a:rPr sz="1800" dirty="0">
                <a:solidFill>
                  <a:srgbClr val="212535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83311"/>
            <a:ext cx="83011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912" y="1357375"/>
            <a:ext cx="881253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Spring </a:t>
            </a:r>
            <a:r>
              <a:rPr sz="2200" b="1" spc="-10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Sleuth Spring </a:t>
            </a:r>
            <a:r>
              <a:rPr sz="2200" spc="-5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Sleuth (https://cloud.spring.io/spring-cloud-  sleuth/) allows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to integrate </a:t>
            </a:r>
            <a:r>
              <a:rPr sz="2200" spc="-10" dirty="0">
                <a:latin typeface="Carlito"/>
                <a:cs typeface="Carlito"/>
              </a:rPr>
              <a:t>unique tracking identifiers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the HTTP </a:t>
            </a:r>
            <a:r>
              <a:rPr sz="2200" spc="-10" dirty="0">
                <a:latin typeface="Carlito"/>
                <a:cs typeface="Carlito"/>
              </a:rPr>
              <a:t>calls 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message </a:t>
            </a:r>
            <a:r>
              <a:rPr sz="2200" spc="-5" dirty="0">
                <a:latin typeface="Carlito"/>
                <a:cs typeface="Carlito"/>
              </a:rPr>
              <a:t>channels </a:t>
            </a:r>
            <a:r>
              <a:rPr sz="2200" spc="5" dirty="0">
                <a:latin typeface="Carlito"/>
                <a:cs typeface="Carlito"/>
              </a:rPr>
              <a:t>(RabbitMQ, </a:t>
            </a:r>
            <a:r>
              <a:rPr sz="2200" spc="-5" dirty="0">
                <a:latin typeface="Carlito"/>
                <a:cs typeface="Carlito"/>
              </a:rPr>
              <a:t>Apache </a:t>
            </a:r>
            <a:r>
              <a:rPr sz="2200" spc="-20" dirty="0">
                <a:latin typeface="Carlito"/>
                <a:cs typeface="Carlito"/>
              </a:rPr>
              <a:t>Kafka) </a:t>
            </a:r>
            <a:r>
              <a:rPr sz="2200" spc="-10" dirty="0">
                <a:latin typeface="Carlito"/>
                <a:cs typeface="Carlito"/>
              </a:rPr>
              <a:t>being </a:t>
            </a:r>
            <a:r>
              <a:rPr sz="2200" spc="-5" dirty="0">
                <a:latin typeface="Carlito"/>
                <a:cs typeface="Carlito"/>
              </a:rPr>
              <a:t>used within </a:t>
            </a:r>
            <a:r>
              <a:rPr sz="2200" spc="-15" dirty="0">
                <a:latin typeface="Carlito"/>
                <a:cs typeface="Carlito"/>
              </a:rPr>
              <a:t>your  </a:t>
            </a:r>
            <a:r>
              <a:rPr sz="2200" spc="-10" dirty="0">
                <a:latin typeface="Carlito"/>
                <a:cs typeface="Carlito"/>
              </a:rPr>
              <a:t>application.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12700" marR="40830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These tracking </a:t>
            </a:r>
            <a:r>
              <a:rPr sz="2200" spc="-15" dirty="0">
                <a:latin typeface="Carlito"/>
                <a:cs typeface="Carlito"/>
              </a:rPr>
              <a:t>numbers, </a:t>
            </a:r>
            <a:r>
              <a:rPr sz="2200" spc="-5" dirty="0">
                <a:latin typeface="Carlito"/>
                <a:cs typeface="Carlito"/>
              </a:rPr>
              <a:t>sometimes </a:t>
            </a:r>
            <a:r>
              <a:rPr sz="2200" spc="-20" dirty="0">
                <a:latin typeface="Carlito"/>
                <a:cs typeface="Carlito"/>
              </a:rPr>
              <a:t>referred to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correlation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5" dirty="0">
                <a:latin typeface="Carlito"/>
                <a:cs typeface="Carlito"/>
              </a:rPr>
              <a:t>trace </a:t>
            </a:r>
            <a:r>
              <a:rPr sz="2200" spc="-5" dirty="0">
                <a:latin typeface="Carlito"/>
                <a:cs typeface="Carlito"/>
              </a:rPr>
              <a:t>ids,  allow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track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transaction </a:t>
            </a:r>
            <a:r>
              <a:rPr sz="2200" spc="-5" dirty="0">
                <a:latin typeface="Carlito"/>
                <a:cs typeface="Carlito"/>
              </a:rPr>
              <a:t>as it </a:t>
            </a:r>
            <a:r>
              <a:rPr sz="2200" spc="-15" dirty="0">
                <a:latin typeface="Carlito"/>
                <a:cs typeface="Carlito"/>
              </a:rPr>
              <a:t>flows </a:t>
            </a:r>
            <a:r>
              <a:rPr sz="2200" spc="-10" dirty="0">
                <a:latin typeface="Carlito"/>
                <a:cs typeface="Carlito"/>
              </a:rPr>
              <a:t>across the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dirty="0">
                <a:latin typeface="Carlito"/>
                <a:cs typeface="Carlito"/>
              </a:rPr>
              <a:t>services </a:t>
            </a:r>
            <a:r>
              <a:rPr sz="2200" spc="-5" dirty="0">
                <a:latin typeface="Carlito"/>
                <a:cs typeface="Carlito"/>
              </a:rPr>
              <a:t>in  </a:t>
            </a:r>
            <a:r>
              <a:rPr sz="2200" spc="-10" dirty="0">
                <a:latin typeface="Carlito"/>
                <a:cs typeface="Carlito"/>
              </a:rPr>
              <a:t>your application.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rlito"/>
              <a:cs typeface="Carlito"/>
            </a:endParaRPr>
          </a:p>
          <a:p>
            <a:pPr marL="12700" marR="58801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</a:t>
            </a:r>
            <a:r>
              <a:rPr sz="2200" spc="-10" dirty="0">
                <a:latin typeface="Carlito"/>
                <a:cs typeface="Carlito"/>
              </a:rPr>
              <a:t>Sleuth, </a:t>
            </a:r>
            <a:r>
              <a:rPr sz="2200" spc="-5" dirty="0">
                <a:latin typeface="Carlito"/>
                <a:cs typeface="Carlito"/>
              </a:rPr>
              <a:t>these </a:t>
            </a:r>
            <a:r>
              <a:rPr sz="2200" spc="-15" dirty="0">
                <a:latin typeface="Carlito"/>
                <a:cs typeface="Carlito"/>
              </a:rPr>
              <a:t>trace </a:t>
            </a:r>
            <a:r>
              <a:rPr sz="2200" dirty="0">
                <a:latin typeface="Carlito"/>
                <a:cs typeface="Carlito"/>
              </a:rPr>
              <a:t>IDs </a:t>
            </a:r>
            <a:r>
              <a:rPr sz="2200" spc="-10" dirty="0">
                <a:latin typeface="Carlito"/>
                <a:cs typeface="Carlito"/>
              </a:rPr>
              <a:t>are automatically </a:t>
            </a:r>
            <a:r>
              <a:rPr sz="2200" spc="-5" dirty="0">
                <a:latin typeface="Carlito"/>
                <a:cs typeface="Carlito"/>
              </a:rPr>
              <a:t>added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any  </a:t>
            </a:r>
            <a:r>
              <a:rPr sz="2200" dirty="0">
                <a:latin typeface="Carlito"/>
                <a:cs typeface="Carlito"/>
              </a:rPr>
              <a:t>logging </a:t>
            </a:r>
            <a:r>
              <a:rPr sz="2200" spc="-15" dirty="0">
                <a:latin typeface="Carlito"/>
                <a:cs typeface="Carlito"/>
              </a:rPr>
              <a:t>statements you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your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microservice.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22" y="83311"/>
            <a:ext cx="79155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 Spring </a:t>
            </a:r>
            <a:r>
              <a:rPr sz="2800" spc="-10" dirty="0"/>
              <a:t>Cloud </a:t>
            </a:r>
            <a:r>
              <a:rPr sz="2800" spc="-5" dirty="0"/>
              <a:t>in building</a:t>
            </a:r>
            <a:r>
              <a:rPr sz="2800" spc="100" dirty="0"/>
              <a:t> </a:t>
            </a:r>
            <a:r>
              <a:rPr sz="2800" spc="-10" dirty="0"/>
              <a:t>microservices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9340"/>
            <a:ext cx="871029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Spring </a:t>
            </a:r>
            <a:r>
              <a:rPr sz="2200" b="1" spc="-10" dirty="0">
                <a:latin typeface="Carlito"/>
                <a:cs typeface="Carlito"/>
              </a:rPr>
              <a:t>Cloud</a:t>
            </a:r>
            <a:r>
              <a:rPr sz="2200" b="1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Security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Security </a:t>
            </a:r>
            <a:r>
              <a:rPr sz="2200" spc="-10" dirty="0">
                <a:latin typeface="Carlito"/>
                <a:cs typeface="Carlito"/>
              </a:rPr>
              <a:t>(https://cloud.spring.io/spring-cloud-security/) </a:t>
            </a:r>
            <a:r>
              <a:rPr sz="2200" spc="-5" dirty="0">
                <a:latin typeface="Carlito"/>
                <a:cs typeface="Carlito"/>
              </a:rPr>
              <a:t>is an  </a:t>
            </a:r>
            <a:r>
              <a:rPr sz="2200" spc="-10" dirty="0">
                <a:latin typeface="Carlito"/>
                <a:cs typeface="Carlito"/>
              </a:rPr>
              <a:t>authentication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authorization </a:t>
            </a:r>
            <a:r>
              <a:rPr sz="2200" spc="-15" dirty="0">
                <a:latin typeface="Carlito"/>
                <a:cs typeface="Carlito"/>
              </a:rPr>
              <a:t>framework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control </a:t>
            </a:r>
            <a:r>
              <a:rPr sz="2200" spc="-5" dirty="0">
                <a:latin typeface="Carlito"/>
                <a:cs typeface="Carlito"/>
              </a:rPr>
              <a:t>who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access 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5" dirty="0">
                <a:latin typeface="Carlito"/>
                <a:cs typeface="Carlito"/>
              </a:rPr>
              <a:t>services and </a:t>
            </a:r>
            <a:r>
              <a:rPr sz="2200" spc="-10" dirty="0">
                <a:latin typeface="Carlito"/>
                <a:cs typeface="Carlito"/>
              </a:rPr>
              <a:t>what they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do with </a:t>
            </a:r>
            <a:r>
              <a:rPr sz="2200" spc="-10" dirty="0">
                <a:latin typeface="Carlito"/>
                <a:cs typeface="Carlito"/>
              </a:rPr>
              <a:t>your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services.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445134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Cloud Security is </a:t>
            </a:r>
            <a:r>
              <a:rPr sz="2200" spc="-15" dirty="0">
                <a:latin typeface="Carlito"/>
                <a:cs typeface="Carlito"/>
              </a:rPr>
              <a:t>token-based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dirty="0">
                <a:latin typeface="Carlito"/>
                <a:cs typeface="Carlito"/>
              </a:rPr>
              <a:t>services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communicate  </a:t>
            </a:r>
            <a:r>
              <a:rPr sz="2200" spc="-5" dirty="0">
                <a:latin typeface="Carlito"/>
                <a:cs typeface="Carlito"/>
              </a:rPr>
              <a:t>with one another </a:t>
            </a:r>
            <a:r>
              <a:rPr sz="2200" spc="-15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token </a:t>
            </a:r>
            <a:r>
              <a:rPr sz="2200" spc="-5" dirty="0">
                <a:latin typeface="Carlito"/>
                <a:cs typeface="Carlito"/>
              </a:rPr>
              <a:t>issued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authentication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 marR="8382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Each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receiving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call can </a:t>
            </a:r>
            <a:r>
              <a:rPr sz="2200" spc="-5" dirty="0">
                <a:latin typeface="Carlito"/>
                <a:cs typeface="Carlito"/>
              </a:rPr>
              <a:t>check the </a:t>
            </a:r>
            <a:r>
              <a:rPr sz="2200" spc="-15" dirty="0">
                <a:latin typeface="Carlito"/>
                <a:cs typeface="Carlito"/>
              </a:rPr>
              <a:t>provided </a:t>
            </a:r>
            <a:r>
              <a:rPr sz="2200" spc="-25" dirty="0">
                <a:latin typeface="Carlito"/>
                <a:cs typeface="Carlito"/>
              </a:rPr>
              <a:t>token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HTTP </a:t>
            </a:r>
            <a:r>
              <a:rPr sz="2200" spc="-10" dirty="0">
                <a:latin typeface="Carlito"/>
                <a:cs typeface="Carlito"/>
              </a:rPr>
              <a:t>call </a:t>
            </a:r>
            <a:r>
              <a:rPr sz="2200" spc="-20" dirty="0">
                <a:latin typeface="Carlito"/>
                <a:cs typeface="Carlito"/>
              </a:rPr>
              <a:t>to  </a:t>
            </a:r>
            <a:r>
              <a:rPr sz="2200" spc="-15" dirty="0">
                <a:latin typeface="Carlito"/>
                <a:cs typeface="Carlito"/>
              </a:rPr>
              <a:t>validate </a:t>
            </a:r>
            <a:r>
              <a:rPr sz="2200" spc="-10" dirty="0">
                <a:latin typeface="Carlito"/>
                <a:cs typeface="Carlito"/>
              </a:rPr>
              <a:t>the user’s identity </a:t>
            </a:r>
            <a:r>
              <a:rPr sz="2200" spc="-5" dirty="0">
                <a:latin typeface="Carlito"/>
                <a:cs typeface="Carlito"/>
              </a:rPr>
              <a:t>and their access </a:t>
            </a:r>
            <a:r>
              <a:rPr sz="2200" spc="-10" dirty="0">
                <a:latin typeface="Carlito"/>
                <a:cs typeface="Carlito"/>
              </a:rPr>
              <a:t>rights </a:t>
            </a:r>
            <a:r>
              <a:rPr sz="2200" spc="-5" dirty="0">
                <a:latin typeface="Carlito"/>
                <a:cs typeface="Carlito"/>
              </a:rPr>
              <a:t>with the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service.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36380" cy="765175"/>
          </a:xfrm>
          <a:custGeom>
            <a:avLst/>
            <a:gdLst/>
            <a:ahLst/>
            <a:cxnLst/>
            <a:rect l="l" t="t" r="r" b="b"/>
            <a:pathLst>
              <a:path w="9136380" h="765175">
                <a:moveTo>
                  <a:pt x="9136380" y="0"/>
                </a:moveTo>
                <a:lnTo>
                  <a:pt x="0" y="0"/>
                </a:lnTo>
                <a:lnTo>
                  <a:pt x="0" y="765048"/>
                </a:lnTo>
                <a:lnTo>
                  <a:pt x="9136380" y="765048"/>
                </a:lnTo>
                <a:lnTo>
                  <a:pt x="91363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83311"/>
            <a:ext cx="61548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Build </a:t>
            </a:r>
            <a:r>
              <a:rPr sz="2800" spc="-15" dirty="0"/>
              <a:t>Deployment</a:t>
            </a:r>
            <a:r>
              <a:rPr sz="2800" spc="-35" dirty="0"/>
              <a:t> </a:t>
            </a:r>
            <a:r>
              <a:rPr sz="2800" spc="-30" dirty="0"/>
              <a:t>Patterns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534" y="1357375"/>
            <a:ext cx="825373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Build </a:t>
            </a:r>
            <a:r>
              <a:rPr sz="2200" b="1" spc="-10" dirty="0">
                <a:latin typeface="Carlito"/>
                <a:cs typeface="Carlito"/>
              </a:rPr>
              <a:t>and</a:t>
            </a:r>
            <a:r>
              <a:rPr sz="2200" b="1" spc="-1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Deployment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6414135" algn="l"/>
              </a:tabLst>
            </a:pPr>
            <a:r>
              <a:rPr sz="2200" spc="-5" dirty="0">
                <a:latin typeface="Carlito"/>
                <a:cs typeface="Carlito"/>
              </a:rPr>
              <a:t>The Spring </a:t>
            </a:r>
            <a:r>
              <a:rPr sz="2200" spc="-15" dirty="0">
                <a:latin typeface="Carlito"/>
                <a:cs typeface="Carlito"/>
              </a:rPr>
              <a:t>frameworks </a:t>
            </a:r>
            <a:r>
              <a:rPr sz="2200" spc="-10" dirty="0">
                <a:latin typeface="Carlito"/>
                <a:cs typeface="Carlito"/>
              </a:rPr>
              <a:t>(including </a:t>
            </a:r>
            <a:r>
              <a:rPr sz="2200" spc="-5" dirty="0">
                <a:latin typeface="Carlito"/>
                <a:cs typeface="Carlito"/>
              </a:rPr>
              <a:t>Spring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Cloud)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doesn’t	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0" dirty="0">
                <a:latin typeface="Carlito"/>
                <a:cs typeface="Carlito"/>
              </a:rPr>
              <a:t>tools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for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creating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“build </a:t>
            </a:r>
            <a:r>
              <a:rPr sz="2200" spc="-5" dirty="0">
                <a:latin typeface="Carlito"/>
                <a:cs typeface="Carlito"/>
              </a:rPr>
              <a:t>and deployment”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pipeline.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implement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“build </a:t>
            </a:r>
            <a:r>
              <a:rPr sz="2200" spc="-5" dirty="0">
                <a:latin typeface="Carlito"/>
                <a:cs typeface="Carlito"/>
              </a:rPr>
              <a:t>and deployment” </a:t>
            </a:r>
            <a:r>
              <a:rPr sz="2200" spc="-10" dirty="0">
                <a:latin typeface="Carlito"/>
                <a:cs typeface="Carlito"/>
              </a:rPr>
              <a:t>pipeline 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following tools:  </a:t>
            </a:r>
            <a:r>
              <a:rPr sz="2200" spc="-40" dirty="0">
                <a:latin typeface="Carlito"/>
                <a:cs typeface="Carlito"/>
              </a:rPr>
              <a:t>Travis </a:t>
            </a:r>
            <a:r>
              <a:rPr sz="2200" spc="-5" dirty="0">
                <a:latin typeface="Carlito"/>
                <a:cs typeface="Carlito"/>
              </a:rPr>
              <a:t>CI </a:t>
            </a:r>
            <a:r>
              <a:rPr sz="2200" spc="-15" dirty="0">
                <a:latin typeface="Carlito"/>
                <a:cs typeface="Carlito"/>
              </a:rPr>
              <a:t>(https://travis-ci.org)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your build tool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Docker </a:t>
            </a:r>
            <a:r>
              <a:rPr sz="2200" spc="-15" dirty="0">
                <a:latin typeface="Carlito"/>
                <a:cs typeface="Carlito"/>
              </a:rPr>
              <a:t>(https://  </a:t>
            </a:r>
            <a:r>
              <a:rPr sz="2200" spc="-35" dirty="0">
                <a:latin typeface="Carlito"/>
                <a:cs typeface="Carlito"/>
                <a:hlinkClick r:id="rId2"/>
              </a:rPr>
              <a:t>www.docker.com/)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build </a:t>
            </a:r>
            <a:r>
              <a:rPr sz="2200" spc="-5" dirty="0">
                <a:latin typeface="Carlito"/>
                <a:cs typeface="Carlito"/>
              </a:rPr>
              <a:t>the final server </a:t>
            </a:r>
            <a:r>
              <a:rPr sz="2200" spc="-10" dirty="0">
                <a:latin typeface="Carlito"/>
                <a:cs typeface="Carlito"/>
              </a:rPr>
              <a:t>image </a:t>
            </a:r>
            <a:r>
              <a:rPr sz="2200" spc="-15" dirty="0">
                <a:latin typeface="Carlito"/>
                <a:cs typeface="Carlito"/>
              </a:rPr>
              <a:t>containing your  </a:t>
            </a:r>
            <a:r>
              <a:rPr sz="2200" spc="-5" dirty="0">
                <a:latin typeface="Carlito"/>
                <a:cs typeface="Carlito"/>
              </a:rPr>
              <a:t>microservice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6380" cy="753110"/>
          </a:xfrm>
          <a:custGeom>
            <a:avLst/>
            <a:gdLst/>
            <a:ahLst/>
            <a:cxnLst/>
            <a:rect l="l" t="t" r="r" b="b"/>
            <a:pathLst>
              <a:path w="9136380" h="753110">
                <a:moveTo>
                  <a:pt x="0" y="752855"/>
                </a:moveTo>
                <a:lnTo>
                  <a:pt x="9136380" y="752855"/>
                </a:lnTo>
                <a:lnTo>
                  <a:pt x="9136380" y="0"/>
                </a:lnTo>
                <a:lnTo>
                  <a:pt x="0" y="0"/>
                </a:lnTo>
                <a:lnTo>
                  <a:pt x="0" y="7528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0008" y="0"/>
            <a:ext cx="2892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rlito"/>
                <a:cs typeface="Carlito"/>
              </a:rPr>
              <a:t>Spring</a:t>
            </a:r>
            <a:r>
              <a:rPr sz="4400" b="0" spc="-65" dirty="0">
                <a:latin typeface="Carlito"/>
                <a:cs typeface="Carlito"/>
              </a:rPr>
              <a:t> </a:t>
            </a:r>
            <a:r>
              <a:rPr sz="4400" b="0" dirty="0">
                <a:latin typeface="Carlito"/>
                <a:cs typeface="Carlito"/>
              </a:rPr>
              <a:t>Cloud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" y="748283"/>
            <a:ext cx="9136380" cy="707390"/>
          </a:xfrm>
          <a:custGeom>
            <a:avLst/>
            <a:gdLst/>
            <a:ahLst/>
            <a:cxnLst/>
            <a:rect l="l" t="t" r="r" b="b"/>
            <a:pathLst>
              <a:path w="9136380" h="707390">
                <a:moveTo>
                  <a:pt x="9136380" y="0"/>
                </a:moveTo>
                <a:lnTo>
                  <a:pt x="0" y="0"/>
                </a:lnTo>
                <a:lnTo>
                  <a:pt x="0" y="707136"/>
                </a:lnTo>
                <a:lnTo>
                  <a:pt x="9136380" y="707136"/>
                </a:lnTo>
                <a:lnTo>
                  <a:pt x="913638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" y="767841"/>
            <a:ext cx="83070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The recommended </a:t>
            </a:r>
            <a:r>
              <a:rPr sz="2000" spc="-20" dirty="0">
                <a:solidFill>
                  <a:srgbClr val="342F2C"/>
                </a:solidFill>
                <a:latin typeface="Carlito"/>
                <a:cs typeface="Carlito"/>
              </a:rPr>
              <a:t>way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get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started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using </a:t>
            </a:r>
            <a:r>
              <a:rPr sz="2000" spc="-5" dirty="0">
                <a:solidFill>
                  <a:srgbClr val="2F5CB5"/>
                </a:solidFill>
                <a:latin typeface="Carlito"/>
                <a:cs typeface="Carlito"/>
              </a:rPr>
              <a:t>spring-cloud </a:t>
            </a:r>
            <a:r>
              <a:rPr sz="2000" dirty="0">
                <a:solidFill>
                  <a:srgbClr val="342F2C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your project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is with </a:t>
            </a:r>
            <a:r>
              <a:rPr sz="2000" dirty="0">
                <a:solidFill>
                  <a:srgbClr val="342F2C"/>
                </a:solidFill>
                <a:latin typeface="Carlito"/>
                <a:cs typeface="Carlito"/>
              </a:rPr>
              <a:t>a  dependency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management</a:t>
            </a:r>
            <a:r>
              <a:rPr sz="2000" spc="-3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342F2C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24" y="1455419"/>
            <a:ext cx="8876030" cy="5294630"/>
          </a:xfrm>
          <a:custGeom>
            <a:avLst/>
            <a:gdLst/>
            <a:ahLst/>
            <a:cxnLst/>
            <a:rect l="l" t="t" r="r" b="b"/>
            <a:pathLst>
              <a:path w="8876030" h="5294630">
                <a:moveTo>
                  <a:pt x="0" y="5294376"/>
                </a:moveTo>
                <a:lnTo>
                  <a:pt x="8875776" y="5294376"/>
                </a:lnTo>
                <a:lnTo>
                  <a:pt x="8875776" y="0"/>
                </a:lnTo>
                <a:lnTo>
                  <a:pt x="0" y="0"/>
                </a:lnTo>
                <a:lnTo>
                  <a:pt x="0" y="5294376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963" y="1484503"/>
            <a:ext cx="5417185" cy="517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&lt;parent&gt;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&lt;groupId&gt;org.springframework.boot&lt;/groupId&gt;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&lt;artifactId&gt;spring-boot-starter-parent&lt;/artifactId&gt;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&lt;version&gt;2.0.1.RELEASE&lt;/version&gt;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&lt;/parent&gt;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&lt;dependencyManagement&gt;</a:t>
            </a:r>
            <a:endParaRPr sz="1300">
              <a:latin typeface="Arial"/>
              <a:cs typeface="Arial"/>
            </a:endParaRPr>
          </a:p>
          <a:p>
            <a:pPr marR="3919854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ie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R="3874135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y&gt;</a:t>
            </a:r>
            <a:endParaRPr sz="13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&lt;groupId&gt;org.springframework.cloud&lt;/groupId&gt;</a:t>
            </a:r>
            <a:endParaRPr sz="13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&lt;artifactId&gt;spring-cloud-dependencies&lt;/artifactId&gt;</a:t>
            </a:r>
            <a:endParaRPr sz="13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Arial"/>
                <a:cs typeface="Arial"/>
              </a:rPr>
              <a:t>&lt;version&gt;Finchley.RELEASE&lt;/version&gt;</a:t>
            </a:r>
            <a:endParaRPr sz="13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&lt;type&gt;pom&lt;/type&gt;</a:t>
            </a:r>
            <a:endParaRPr sz="13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&lt;scope&gt;import&lt;/scope&gt;</a:t>
            </a:r>
            <a:endParaRPr sz="1300">
              <a:latin typeface="Arial"/>
              <a:cs typeface="Arial"/>
            </a:endParaRPr>
          </a:p>
          <a:p>
            <a:pPr marR="3828415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&lt;/dependen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y&gt;</a:t>
            </a:r>
            <a:endParaRPr sz="1300">
              <a:latin typeface="Arial"/>
              <a:cs typeface="Arial"/>
            </a:endParaRPr>
          </a:p>
          <a:p>
            <a:pPr marR="3874135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&lt;/depende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ci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s&gt;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&lt;/dependencyManagement&gt;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&lt;dependencies&gt;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&lt;dependency&gt;</a:t>
            </a:r>
            <a:endParaRPr sz="13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&lt;groupId&gt;org.springframework.cloud&lt;/groupId&gt;</a:t>
            </a:r>
            <a:endParaRPr sz="13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&lt;artifactId&gt;spring-cloud-starter-config&lt;/artifactId&gt;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&lt;/dependency&gt;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&lt;dependency&gt;</a:t>
            </a:r>
            <a:endParaRPr sz="13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&lt;groupId&gt;org.springframework.cloud&lt;/groupId&gt;</a:t>
            </a:r>
            <a:endParaRPr sz="13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&lt;artifactId&gt;spring-cloud-starter-netflix-eureka-client&lt;/artifactId&gt;</a:t>
            </a:r>
            <a:endParaRPr sz="1300">
              <a:latin typeface="Arial"/>
              <a:cs typeface="Arial"/>
            </a:endParaRPr>
          </a:p>
          <a:p>
            <a:pPr marR="4011295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&lt;/depende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5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y&gt;</a:t>
            </a:r>
            <a:endParaRPr sz="1300">
              <a:latin typeface="Arial"/>
              <a:cs typeface="Arial"/>
            </a:endParaRPr>
          </a:p>
          <a:p>
            <a:pPr marR="4058285" algn="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&lt;/</a:t>
            </a:r>
            <a:r>
              <a:rPr sz="1300" b="1" spc="-10" dirty="0">
                <a:latin typeface="Arial"/>
                <a:cs typeface="Arial"/>
              </a:rPr>
              <a:t>d</a:t>
            </a:r>
            <a:r>
              <a:rPr sz="1300" b="1" spc="-5" dirty="0">
                <a:latin typeface="Arial"/>
                <a:cs typeface="Arial"/>
              </a:rPr>
              <a:t>ep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nd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ci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s&gt;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2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5" dirty="0">
                <a:latin typeface="Carlito"/>
                <a:cs typeface="Carlito"/>
              </a:rPr>
              <a:t>Finchley.RELEASE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083808"/>
            <a:ext cx="8208645" cy="646430"/>
          </a:xfrm>
          <a:custGeom>
            <a:avLst/>
            <a:gdLst/>
            <a:ahLst/>
            <a:cxnLst/>
            <a:rect l="l" t="t" r="r" b="b"/>
            <a:pathLst>
              <a:path w="8208645" h="646429">
                <a:moveTo>
                  <a:pt x="8208264" y="0"/>
                </a:moveTo>
                <a:lnTo>
                  <a:pt x="0" y="0"/>
                </a:lnTo>
                <a:lnTo>
                  <a:pt x="0" y="646175"/>
                </a:lnTo>
                <a:lnTo>
                  <a:pt x="8208264" y="646175"/>
                </a:lnTo>
                <a:lnTo>
                  <a:pt x="8208264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401" y="733755"/>
            <a:ext cx="8808085" cy="595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latin typeface="Carlito"/>
                <a:cs typeface="Carlito"/>
              </a:rPr>
              <a:t>Finchley.RELEASE </a:t>
            </a:r>
            <a:r>
              <a:rPr sz="2200" b="1" spc="-5" dirty="0">
                <a:latin typeface="Carlito"/>
                <a:cs typeface="Carlito"/>
              </a:rPr>
              <a:t>is Spring </a:t>
            </a:r>
            <a:r>
              <a:rPr sz="2200" b="1" spc="-10" dirty="0">
                <a:latin typeface="Carlito"/>
                <a:cs typeface="Carlito"/>
              </a:rPr>
              <a:t>cloud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40" dirty="0">
                <a:latin typeface="Carlito"/>
                <a:cs typeface="Carlito"/>
              </a:rPr>
              <a:t>Gateway.</a:t>
            </a:r>
            <a:endParaRPr sz="2200">
              <a:latin typeface="Carlito"/>
              <a:cs typeface="Carlito"/>
            </a:endParaRPr>
          </a:p>
          <a:p>
            <a:pPr marL="12700" marR="29527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Spring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Cloud </a:t>
            </a:r>
            <a:r>
              <a:rPr sz="2200" spc="-25" dirty="0">
                <a:solidFill>
                  <a:srgbClr val="212535"/>
                </a:solidFill>
                <a:latin typeface="Carlito"/>
                <a:cs typeface="Carlito"/>
              </a:rPr>
              <a:t>Gateway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is an API </a:t>
            </a:r>
            <a:r>
              <a:rPr sz="2200" spc="-25" dirty="0">
                <a:solidFill>
                  <a:srgbClr val="212535"/>
                </a:solidFill>
                <a:latin typeface="Carlito"/>
                <a:cs typeface="Carlito"/>
              </a:rPr>
              <a:t>Gateway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built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on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top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Spring </a:t>
            </a: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Webflux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and 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Reactor</a:t>
            </a:r>
            <a:r>
              <a:rPr sz="2200" spc="1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212535"/>
                </a:solidFill>
                <a:latin typeface="Carlito"/>
                <a:cs typeface="Carlito"/>
              </a:rPr>
              <a:t>Netty.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It is a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next generation </a:t>
            </a:r>
            <a:r>
              <a:rPr sz="2200" spc="-30" dirty="0">
                <a:solidFill>
                  <a:srgbClr val="212535"/>
                </a:solidFill>
                <a:latin typeface="Carlito"/>
                <a:cs typeface="Carlito"/>
              </a:rPr>
              <a:t>gateway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viewed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as a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replacement </a:t>
            </a: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for</a:t>
            </a:r>
            <a:r>
              <a:rPr sz="2200" spc="24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Spring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Cloud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Netflix</a:t>
            </a:r>
            <a:r>
              <a:rPr sz="2200" b="1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Zuul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It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provides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dynamic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routing </a:t>
            </a:r>
            <a:r>
              <a:rPr sz="2200" b="1" spc="-5" dirty="0">
                <a:solidFill>
                  <a:srgbClr val="212535"/>
                </a:solidFill>
                <a:latin typeface="Carlito"/>
                <a:cs typeface="Carlito"/>
              </a:rPr>
              <a:t>based on </a:t>
            </a:r>
            <a:r>
              <a:rPr sz="2200" b="1" spc="-20" dirty="0">
                <a:solidFill>
                  <a:srgbClr val="212535"/>
                </a:solidFill>
                <a:latin typeface="Carlito"/>
                <a:cs typeface="Carlito"/>
              </a:rPr>
              <a:t>easy to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define</a:t>
            </a:r>
            <a:r>
              <a:rPr sz="2200" b="1" spc="13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212535"/>
                </a:solidFill>
                <a:latin typeface="Carlito"/>
                <a:cs typeface="Carlito"/>
              </a:rPr>
              <a:t>predicates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It also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provides filters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that are scoped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each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route, examples</a:t>
            </a:r>
            <a:r>
              <a:rPr sz="2200" spc="13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include:</a:t>
            </a:r>
            <a:endParaRPr sz="2200">
              <a:latin typeface="Carlito"/>
              <a:cs typeface="Carlito"/>
            </a:endParaRPr>
          </a:p>
          <a:p>
            <a:pPr marL="12700" marR="135890">
              <a:lnSpc>
                <a:spcPct val="100000"/>
              </a:lnSpc>
            </a:pPr>
            <a:r>
              <a:rPr sz="2200" i="1" spc="-10" dirty="0">
                <a:solidFill>
                  <a:srgbClr val="212535"/>
                </a:solidFill>
                <a:latin typeface="Carlito"/>
                <a:cs typeface="Carlito"/>
              </a:rPr>
              <a:t>path </a:t>
            </a:r>
            <a:r>
              <a:rPr sz="2200" i="1" spc="-5" dirty="0">
                <a:solidFill>
                  <a:srgbClr val="212535"/>
                </a:solidFill>
                <a:latin typeface="Carlito"/>
                <a:cs typeface="Carlito"/>
              </a:rPr>
              <a:t>rewriting, circuit </a:t>
            </a:r>
            <a:r>
              <a:rPr sz="2200" i="1" spc="-40" dirty="0">
                <a:solidFill>
                  <a:srgbClr val="212535"/>
                </a:solidFill>
                <a:latin typeface="Carlito"/>
                <a:cs typeface="Carlito"/>
              </a:rPr>
              <a:t>breaker, </a:t>
            </a:r>
            <a:r>
              <a:rPr sz="2200" i="1" spc="-10" dirty="0">
                <a:solidFill>
                  <a:srgbClr val="212535"/>
                </a:solidFill>
                <a:latin typeface="Carlito"/>
                <a:cs typeface="Carlito"/>
              </a:rPr>
              <a:t>adding </a:t>
            </a:r>
            <a:r>
              <a:rPr sz="2200" i="1" spc="-5" dirty="0">
                <a:solidFill>
                  <a:srgbClr val="212535"/>
                </a:solidFill>
                <a:latin typeface="Carlito"/>
                <a:cs typeface="Carlito"/>
              </a:rPr>
              <a:t>or removing </a:t>
            </a:r>
            <a:r>
              <a:rPr sz="2200" i="1" spc="-10" dirty="0">
                <a:solidFill>
                  <a:srgbClr val="212535"/>
                </a:solidFill>
                <a:latin typeface="Carlito"/>
                <a:cs typeface="Carlito"/>
              </a:rPr>
              <a:t>headers, rate </a:t>
            </a:r>
            <a:r>
              <a:rPr sz="2200" i="1" spc="-5" dirty="0">
                <a:solidFill>
                  <a:srgbClr val="212535"/>
                </a:solidFill>
                <a:latin typeface="Carlito"/>
                <a:cs typeface="Carlito"/>
              </a:rPr>
              <a:t>limiting </a:t>
            </a:r>
            <a:r>
              <a:rPr sz="2200" i="1" spc="-10" dirty="0">
                <a:solidFill>
                  <a:srgbClr val="212535"/>
                </a:solidFill>
                <a:latin typeface="Carlito"/>
                <a:cs typeface="Carlito"/>
              </a:rPr>
              <a:t>and  </a:t>
            </a:r>
            <a:r>
              <a:rPr sz="2200" i="1" spc="-20" dirty="0">
                <a:solidFill>
                  <a:srgbClr val="212535"/>
                </a:solidFill>
                <a:latin typeface="Carlito"/>
                <a:cs typeface="Carlito"/>
              </a:rPr>
              <a:t>security.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Routes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defined using properties </a:t>
            </a:r>
            <a:r>
              <a:rPr sz="2200" dirty="0">
                <a:solidFill>
                  <a:srgbClr val="212535"/>
                </a:solidFill>
                <a:latin typeface="Carlito"/>
                <a:cs typeface="Carlito"/>
              </a:rPr>
              <a:t>or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included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support</a:t>
            </a:r>
            <a:r>
              <a:rPr sz="2200" spc="100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12535"/>
                </a:solidFill>
                <a:latin typeface="Carlito"/>
                <a:cs typeface="Carlito"/>
              </a:rPr>
              <a:t>for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DiscoveryClient </a:t>
            </a:r>
            <a:r>
              <a:rPr sz="2200" spc="-15" dirty="0">
                <a:solidFill>
                  <a:srgbClr val="212535"/>
                </a:solidFill>
                <a:latin typeface="Carlito"/>
                <a:cs typeface="Carlito"/>
              </a:rPr>
              <a:t>(Eureka, </a:t>
            </a:r>
            <a:r>
              <a:rPr sz="2200" spc="-5" dirty="0">
                <a:solidFill>
                  <a:srgbClr val="212535"/>
                </a:solidFill>
                <a:latin typeface="Carlito"/>
                <a:cs typeface="Carlito"/>
              </a:rPr>
              <a:t>Consul &amp;</a:t>
            </a:r>
            <a:r>
              <a:rPr sz="2200" spc="35" dirty="0">
                <a:solidFill>
                  <a:srgbClr val="21253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12535"/>
                </a:solidFill>
                <a:latin typeface="Carlito"/>
                <a:cs typeface="Carlito"/>
              </a:rPr>
              <a:t>Zookeeper).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50">
              <a:latin typeface="Carlito"/>
              <a:cs typeface="Carlito"/>
            </a:endParaRPr>
          </a:p>
          <a:p>
            <a:pPr marL="84455" marR="7791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Note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Finchley builds and </a:t>
            </a:r>
            <a:r>
              <a:rPr sz="1800" spc="-10" dirty="0">
                <a:latin typeface="Arial"/>
                <a:cs typeface="Arial"/>
              </a:rPr>
              <a:t>works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Spring Boot 2.0.x, and is not expected to  </a:t>
            </a:r>
            <a:r>
              <a:rPr sz="1800" spc="-15" dirty="0">
                <a:latin typeface="Arial"/>
                <a:cs typeface="Arial"/>
              </a:rPr>
              <a:t>work with </a:t>
            </a:r>
            <a:r>
              <a:rPr sz="1800" spc="-5" dirty="0">
                <a:latin typeface="Arial"/>
                <a:cs typeface="Arial"/>
              </a:rPr>
              <a:t>Spring Boot 1.5.x. </a:t>
            </a:r>
            <a:r>
              <a:rPr sz="1800" dirty="0">
                <a:latin typeface="Arial"/>
                <a:cs typeface="Arial"/>
              </a:rPr>
              <a:t>JDK </a:t>
            </a:r>
            <a:r>
              <a:rPr sz="1800" spc="-5" dirty="0">
                <a:latin typeface="Arial"/>
                <a:cs typeface="Arial"/>
              </a:rPr>
              <a:t>8 </a:t>
            </a:r>
            <a:r>
              <a:rPr sz="1800" spc="-10" dirty="0">
                <a:latin typeface="Arial"/>
                <a:cs typeface="Arial"/>
              </a:rPr>
              <a:t>is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mandatory.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2454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Carlito"/>
                <a:cs typeface="Carlito"/>
              </a:rPr>
              <a:t>What </a:t>
            </a:r>
            <a:r>
              <a:rPr sz="2800" b="0" spc="-10" dirty="0">
                <a:latin typeface="Carlito"/>
                <a:cs typeface="Carlito"/>
              </a:rPr>
              <a:t>is </a:t>
            </a:r>
            <a:r>
              <a:rPr sz="2800" b="0" spc="5" dirty="0">
                <a:latin typeface="Carlito"/>
                <a:cs typeface="Carlito"/>
              </a:rPr>
              <a:t>Service</a:t>
            </a:r>
            <a:r>
              <a:rPr sz="2800" b="0" spc="-20" dirty="0">
                <a:latin typeface="Carlito"/>
                <a:cs typeface="Carlito"/>
              </a:rPr>
              <a:t> </a:t>
            </a:r>
            <a:r>
              <a:rPr sz="2800" b="0" spc="-15" dirty="0">
                <a:latin typeface="Carlito"/>
                <a:cs typeface="Carlito"/>
              </a:rPr>
              <a:t>Registry?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84" y="850138"/>
            <a:ext cx="8846185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Microservices </a:t>
            </a:r>
            <a:r>
              <a:rPr sz="2400" spc="-10" dirty="0">
                <a:latin typeface="Carlito"/>
                <a:cs typeface="Carlito"/>
              </a:rPr>
              <a:t>architecture, network locations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service  </a:t>
            </a:r>
            <a:r>
              <a:rPr sz="2400" spc="-10" dirty="0">
                <a:latin typeface="Carlito"/>
                <a:cs typeface="Carlito"/>
              </a:rPr>
              <a:t>instances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dynamically </a:t>
            </a:r>
            <a:r>
              <a:rPr sz="2400" spc="-10" dirty="0">
                <a:latin typeface="Carlito"/>
                <a:cs typeface="Carlito"/>
              </a:rPr>
              <a:t>assigned/changed </a:t>
            </a:r>
            <a:r>
              <a:rPr sz="2400" spc="-5" dirty="0">
                <a:latin typeface="Carlito"/>
                <a:cs typeface="Carlito"/>
              </a:rPr>
              <a:t>because of </a:t>
            </a:r>
            <a:r>
              <a:rPr sz="2400" spc="-10" dirty="0">
                <a:latin typeface="Carlito"/>
                <a:cs typeface="Carlito"/>
              </a:rPr>
              <a:t>auto </a:t>
            </a:r>
            <a:r>
              <a:rPr sz="2400" spc="-5" dirty="0">
                <a:latin typeface="Carlito"/>
                <a:cs typeface="Carlito"/>
              </a:rPr>
              <a:t>scaling,  </a:t>
            </a:r>
            <a:r>
              <a:rPr sz="2400" spc="-15" dirty="0">
                <a:latin typeface="Carlito"/>
                <a:cs typeface="Carlito"/>
              </a:rPr>
              <a:t>failures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upgrades.</a:t>
            </a:r>
            <a:endParaRPr sz="2400">
              <a:latin typeface="Carlito"/>
              <a:cs typeface="Carlito"/>
            </a:endParaRPr>
          </a:p>
          <a:p>
            <a:pPr marL="355600" marR="25781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Carlito"/>
                <a:cs typeface="Carlito"/>
              </a:rPr>
              <a:t>Service </a:t>
            </a:r>
            <a:r>
              <a:rPr sz="2400" b="1" spc="-10" dirty="0">
                <a:latin typeface="Carlito"/>
                <a:cs typeface="Carlito"/>
              </a:rPr>
              <a:t>registry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25" dirty="0">
                <a:latin typeface="Carlito"/>
                <a:cs typeface="Carlito"/>
              </a:rPr>
              <a:t>key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discovery </a:t>
            </a:r>
            <a:r>
              <a:rPr sz="2400" spc="-5" dirty="0">
                <a:latin typeface="Carlito"/>
                <a:cs typeface="Carlito"/>
              </a:rPr>
              <a:t>mechanism. 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registry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instances. </a:t>
            </a:r>
            <a:r>
              <a:rPr sz="2400" dirty="0">
                <a:latin typeface="Carlito"/>
                <a:cs typeface="Carlito"/>
              </a:rPr>
              <a:t>Service  </a:t>
            </a:r>
            <a:r>
              <a:rPr sz="2400" spc="-10" dirty="0">
                <a:latin typeface="Carlito"/>
                <a:cs typeface="Carlito"/>
              </a:rPr>
              <a:t>registry assures that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5" dirty="0">
                <a:latin typeface="Carlito"/>
                <a:cs typeface="Carlito"/>
              </a:rPr>
              <a:t>highly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spc="-15" dirty="0">
                <a:latin typeface="Carlito"/>
                <a:cs typeface="Carlito"/>
              </a:rPr>
              <a:t>to date </a:t>
            </a:r>
            <a:r>
              <a:rPr sz="2400" dirty="0">
                <a:latin typeface="Carlito"/>
                <a:cs typeface="Carlito"/>
              </a:rPr>
              <a:t>with the  </a:t>
            </a:r>
            <a:r>
              <a:rPr sz="2400" spc="-10" dirty="0">
                <a:latin typeface="Carlito"/>
                <a:cs typeface="Carlito"/>
              </a:rPr>
              <a:t>network locations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services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instances.</a:t>
            </a:r>
            <a:endParaRPr sz="2400">
              <a:latin typeface="Carlito"/>
              <a:cs typeface="Carlito"/>
            </a:endParaRPr>
          </a:p>
          <a:p>
            <a:pPr marL="355600" marR="698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comply </a:t>
            </a:r>
            <a:r>
              <a:rPr sz="2400" dirty="0">
                <a:latin typeface="Carlito"/>
                <a:cs typeface="Carlito"/>
              </a:rPr>
              <a:t>with this </a:t>
            </a:r>
            <a:r>
              <a:rPr sz="2400" spc="-20" dirty="0">
                <a:latin typeface="Carlito"/>
                <a:cs typeface="Carlito"/>
              </a:rPr>
              <a:t>dynamicity, </a:t>
            </a:r>
            <a:r>
              <a:rPr sz="2400" b="1" dirty="0">
                <a:latin typeface="Carlito"/>
                <a:cs typeface="Carlito"/>
              </a:rPr>
              <a:t>service </a:t>
            </a:r>
            <a:r>
              <a:rPr sz="2400" b="1" spc="-5" dirty="0">
                <a:latin typeface="Carlito"/>
                <a:cs typeface="Carlito"/>
              </a:rPr>
              <a:t>discovery mechanism </a:t>
            </a:r>
            <a:r>
              <a:rPr sz="2400" spc="-5" dirty="0">
                <a:latin typeface="Carlito"/>
                <a:cs typeface="Carlito"/>
              </a:rPr>
              <a:t>comes  </a:t>
            </a:r>
            <a:r>
              <a:rPr sz="2400" dirty="0">
                <a:latin typeface="Carlito"/>
                <a:cs typeface="Carlito"/>
              </a:rPr>
              <a:t>in.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two </a:t>
            </a:r>
            <a:r>
              <a:rPr sz="2400" dirty="0">
                <a:latin typeface="Carlito"/>
                <a:cs typeface="Carlito"/>
              </a:rPr>
              <a:t>main service </a:t>
            </a:r>
            <a:r>
              <a:rPr sz="2400" spc="-10" dirty="0">
                <a:latin typeface="Carlito"/>
                <a:cs typeface="Carlito"/>
              </a:rPr>
              <a:t>discovery </a:t>
            </a:r>
            <a:r>
              <a:rPr sz="2400" spc="-15" dirty="0">
                <a:latin typeface="Carlito"/>
                <a:cs typeface="Carlito"/>
              </a:rPr>
              <a:t>patterns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rlito"/>
                <a:cs typeface="Carlito"/>
              </a:rPr>
              <a:t>client-side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discovery</a:t>
            </a:r>
            <a:endParaRPr sz="21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rlito"/>
                <a:cs typeface="Carlito"/>
              </a:rPr>
              <a:t>server-side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discovery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547001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Carlito"/>
                <a:cs typeface="Carlito"/>
              </a:rPr>
              <a:t>Client-side</a:t>
            </a:r>
            <a:r>
              <a:rPr sz="2800" b="0" spc="-50" dirty="0">
                <a:latin typeface="Carlito"/>
                <a:cs typeface="Carlito"/>
              </a:rPr>
              <a:t> </a:t>
            </a:r>
            <a:r>
              <a:rPr sz="2800" b="0" spc="-15" dirty="0">
                <a:latin typeface="Carlito"/>
                <a:cs typeface="Carlito"/>
              </a:rPr>
              <a:t>discovery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67690"/>
            <a:ext cx="867283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client-side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25" dirty="0">
                <a:latin typeface="Carlito"/>
                <a:cs typeface="Carlito"/>
              </a:rPr>
              <a:t>discovery, </a:t>
            </a:r>
            <a:r>
              <a:rPr sz="2400" spc="-5" dirty="0">
                <a:latin typeface="Carlito"/>
                <a:cs typeface="Carlito"/>
              </a:rPr>
              <a:t>client queries </a:t>
            </a:r>
            <a:r>
              <a:rPr sz="2400" dirty="0">
                <a:latin typeface="Carlito"/>
                <a:cs typeface="Carlito"/>
              </a:rPr>
              <a:t>the Service </a:t>
            </a:r>
            <a:r>
              <a:rPr sz="2400" spc="-10" dirty="0">
                <a:latin typeface="Carlito"/>
                <a:cs typeface="Carlito"/>
              </a:rPr>
              <a:t>Registry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determine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instances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dirty="0">
                <a:latin typeface="Carlito"/>
                <a:cs typeface="Carlito"/>
              </a:rPr>
              <a:t>load  </a:t>
            </a:r>
            <a:r>
              <a:rPr sz="2400" spc="-5" dirty="0">
                <a:latin typeface="Carlito"/>
                <a:cs typeface="Carlito"/>
              </a:rPr>
              <a:t>balancing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mechanism.</a:t>
            </a:r>
            <a:endParaRPr sz="2400" dirty="0">
              <a:latin typeface="Carlito"/>
              <a:cs typeface="Carlito"/>
            </a:endParaRPr>
          </a:p>
          <a:p>
            <a:pPr marL="355600" marR="13144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Load balancing usually </a:t>
            </a:r>
            <a:r>
              <a:rPr sz="2400" spc="-15" dirty="0">
                <a:latin typeface="Carlito"/>
                <a:cs typeface="Carlito"/>
              </a:rPr>
              <a:t>works </a:t>
            </a:r>
            <a:r>
              <a:rPr sz="2400" dirty="0">
                <a:latin typeface="Carlito"/>
                <a:cs typeface="Carlito"/>
              </a:rPr>
              <a:t>with Service </a:t>
            </a:r>
            <a:r>
              <a:rPr sz="2400" spc="-10" dirty="0">
                <a:latin typeface="Carlito"/>
                <a:cs typeface="Carlito"/>
              </a:rPr>
              <a:t>Registry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5" dirty="0">
                <a:latin typeface="Carlito"/>
                <a:cs typeface="Carlito"/>
              </a:rPr>
              <a:t>balance  </a:t>
            </a:r>
            <a:r>
              <a:rPr sz="2400" spc="-10" dirty="0">
                <a:latin typeface="Carlito"/>
                <a:cs typeface="Carlito"/>
              </a:rPr>
              <a:t>requests across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5" dirty="0">
                <a:latin typeface="Carlito"/>
                <a:cs typeface="Carlito"/>
              </a:rPr>
              <a:t>instances. </a:t>
            </a: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spc="5" dirty="0">
                <a:latin typeface="Carlito"/>
                <a:cs typeface="Carlito"/>
              </a:rPr>
              <a:t>HTTP </a:t>
            </a:r>
            <a:r>
              <a:rPr sz="2400" spc="-10" dirty="0">
                <a:latin typeface="Carlito"/>
                <a:cs typeface="Carlito"/>
              </a:rPr>
              <a:t>request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done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load </a:t>
            </a:r>
            <a:r>
              <a:rPr sz="2400" spc="-5" dirty="0">
                <a:latin typeface="Carlito"/>
                <a:cs typeface="Carlito"/>
              </a:rPr>
              <a:t>balanced </a:t>
            </a:r>
            <a:r>
              <a:rPr sz="2400" spc="-10" dirty="0">
                <a:latin typeface="Carlito"/>
                <a:cs typeface="Carlito"/>
              </a:rPr>
              <a:t>instance that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returned.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160" y="3140964"/>
            <a:ext cx="7102172" cy="243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96355"/>
            <a:ext cx="9144000" cy="646430"/>
          </a:xfrm>
          <a:custGeom>
            <a:avLst/>
            <a:gdLst/>
            <a:ahLst/>
            <a:cxnLst/>
            <a:rect l="l" t="t" r="r" b="b"/>
            <a:pathLst>
              <a:path w="9144000" h="646429">
                <a:moveTo>
                  <a:pt x="9144000" y="0"/>
                </a:moveTo>
                <a:lnTo>
                  <a:pt x="0" y="0"/>
                </a:lnTo>
                <a:lnTo>
                  <a:pt x="0" y="646176"/>
                </a:lnTo>
                <a:lnTo>
                  <a:pt x="9144000" y="646176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5928461"/>
            <a:ext cx="8776335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One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the major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drawback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in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client-side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discover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the tight coupling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client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with 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Service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Discovery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the Service discovery logic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needs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to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be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written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at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the client</a:t>
            </a:r>
            <a:r>
              <a:rPr sz="1800" spc="1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end.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0873" y="0"/>
            <a:ext cx="58439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Monolith</a:t>
            </a:r>
            <a:r>
              <a:rPr sz="3200" spc="-2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Applications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471" y="850138"/>
            <a:ext cx="7955280" cy="540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solidFill>
                  <a:srgbClr val="333333"/>
                </a:solidFill>
                <a:latin typeface="Carlito"/>
                <a:cs typeface="Carlito"/>
              </a:rPr>
              <a:t>Monoliths </a:t>
            </a: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2300" b="1" spc="-15" dirty="0">
                <a:solidFill>
                  <a:srgbClr val="333333"/>
                </a:solidFill>
                <a:latin typeface="Carlito"/>
                <a:cs typeface="Carlito"/>
              </a:rPr>
              <a:t>characterized</a:t>
            </a:r>
            <a:r>
              <a:rPr sz="2300" b="1" spc="-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by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Large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Application</a:t>
            </a:r>
            <a:r>
              <a:rPr sz="2300" spc="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Size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Long Release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Cycles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Large</a:t>
            </a:r>
            <a:r>
              <a:rPr sz="2300" spc="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40" dirty="0">
                <a:solidFill>
                  <a:srgbClr val="333333"/>
                </a:solidFill>
                <a:latin typeface="Carlito"/>
                <a:cs typeface="Carlito"/>
              </a:rPr>
              <a:t>Teams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33"/>
              </a:buClr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</a:pPr>
            <a:r>
              <a:rPr sz="2300" b="1" spc="-15" dirty="0">
                <a:solidFill>
                  <a:srgbClr val="333333"/>
                </a:solidFill>
                <a:latin typeface="Carlito"/>
                <a:cs typeface="Carlito"/>
              </a:rPr>
              <a:t>Typical </a:t>
            </a: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Challenges</a:t>
            </a:r>
            <a:r>
              <a:rPr sz="2300" b="1" spc="-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b="1" dirty="0">
                <a:solidFill>
                  <a:srgbClr val="333333"/>
                </a:solidFill>
                <a:latin typeface="Carlito"/>
                <a:cs typeface="Carlito"/>
              </a:rPr>
              <a:t>include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Scalability Challenges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New </a:t>
            </a:r>
            <a:r>
              <a:rPr sz="2300" spc="-20" dirty="0">
                <a:solidFill>
                  <a:srgbClr val="333333"/>
                </a:solidFill>
                <a:latin typeface="Carlito"/>
                <a:cs typeface="Carlito"/>
              </a:rPr>
              <a:t>Technology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 Adoption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New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Processes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-</a:t>
            </a:r>
            <a:r>
              <a:rPr sz="2300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Agile?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Difficult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Automation</a:t>
            </a:r>
            <a:r>
              <a:rPr sz="2300" spc="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5" dirty="0">
                <a:solidFill>
                  <a:srgbClr val="333333"/>
                </a:solidFill>
                <a:latin typeface="Carlito"/>
                <a:cs typeface="Carlito"/>
              </a:rPr>
              <a:t>Test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Difficult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Adapt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Modern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Development</a:t>
            </a:r>
            <a:r>
              <a:rPr sz="23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Practices</a:t>
            </a:r>
            <a:endParaRPr sz="2300">
              <a:latin typeface="Carlito"/>
              <a:cs typeface="Carlito"/>
            </a:endParaRPr>
          </a:p>
          <a:p>
            <a:pPr marL="57658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577215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Adapting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Device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Explosion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Monolith applications are typically huge - </a:t>
            </a:r>
            <a:r>
              <a:rPr sz="2000" i="1" spc="-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100,000 line of code.</a:t>
            </a:r>
            <a:r>
              <a:rPr sz="2000" i="1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some instances even </a:t>
            </a:r>
            <a:r>
              <a:rPr sz="2000" i="1" spc="-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than </a:t>
            </a:r>
            <a:r>
              <a:rPr sz="2000" i="1" spc="-5" dirty="0">
                <a:solidFill>
                  <a:srgbClr val="333333"/>
                </a:solidFill>
                <a:latin typeface="Arial"/>
                <a:cs typeface="Arial"/>
              </a:rPr>
              <a:t>million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lines of</a:t>
            </a:r>
            <a:r>
              <a:rPr sz="2000" i="1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55462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Carlito"/>
                <a:cs typeface="Carlito"/>
              </a:rPr>
              <a:t>Client-side</a:t>
            </a:r>
            <a:r>
              <a:rPr sz="3200" b="0" spc="-50" dirty="0">
                <a:latin typeface="Carlito"/>
                <a:cs typeface="Carlito"/>
              </a:rPr>
              <a:t> </a:t>
            </a:r>
            <a:r>
              <a:rPr sz="3200" b="0" spc="-15" dirty="0">
                <a:latin typeface="Carlito"/>
                <a:cs typeface="Carlito"/>
              </a:rPr>
              <a:t>discovery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3703" y="859715"/>
            <a:ext cx="5439155" cy="515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8477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Carlito"/>
                <a:cs typeface="Carlito"/>
              </a:rPr>
              <a:t>Server-side</a:t>
            </a:r>
            <a:r>
              <a:rPr sz="2800" b="0" spc="-10" dirty="0">
                <a:latin typeface="Carlito"/>
                <a:cs typeface="Carlito"/>
              </a:rPr>
              <a:t> </a:t>
            </a:r>
            <a:r>
              <a:rPr sz="2800" b="0" spc="-15" dirty="0">
                <a:latin typeface="Carlito"/>
                <a:cs typeface="Carlito"/>
              </a:rPr>
              <a:t>discovery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0738"/>
            <a:ext cx="8856345" cy="309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02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10" dirty="0">
                <a:latin typeface="Carlito"/>
                <a:cs typeface="Carlito"/>
              </a:rPr>
              <a:t>client </a:t>
            </a:r>
            <a:r>
              <a:rPr sz="1600" b="1" spc="-15" dirty="0">
                <a:latin typeface="Carlito"/>
                <a:cs typeface="Carlito"/>
              </a:rPr>
              <a:t>makes </a:t>
            </a:r>
            <a:r>
              <a:rPr sz="1600" b="1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request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dirty="0">
                <a:latin typeface="Carlito"/>
                <a:cs typeface="Carlito"/>
              </a:rPr>
              <a:t>a service </a:t>
            </a:r>
            <a:r>
              <a:rPr sz="1600" b="1" spc="-5" dirty="0">
                <a:latin typeface="Carlito"/>
                <a:cs typeface="Carlito"/>
              </a:rPr>
              <a:t>via </a:t>
            </a:r>
            <a:r>
              <a:rPr sz="1600" b="1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load </a:t>
            </a:r>
            <a:r>
              <a:rPr sz="1600" b="1" spc="-25" dirty="0">
                <a:latin typeface="Carlito"/>
                <a:cs typeface="Carlito"/>
              </a:rPr>
              <a:t>balancer.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dirty="0">
                <a:latin typeface="Carlito"/>
                <a:cs typeface="Carlito"/>
              </a:rPr>
              <a:t>load </a:t>
            </a:r>
            <a:r>
              <a:rPr sz="1600" spc="-5" dirty="0">
                <a:latin typeface="Carlito"/>
                <a:cs typeface="Carlito"/>
              </a:rPr>
              <a:t>balancer  </a:t>
            </a:r>
            <a:r>
              <a:rPr sz="1600" dirty="0">
                <a:latin typeface="Carlito"/>
                <a:cs typeface="Carlito"/>
              </a:rPr>
              <a:t>queries the service </a:t>
            </a:r>
            <a:r>
              <a:rPr sz="1600" spc="-10" dirty="0">
                <a:latin typeface="Carlito"/>
                <a:cs typeface="Carlito"/>
              </a:rPr>
              <a:t>registry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routes </a:t>
            </a:r>
            <a:r>
              <a:rPr sz="1600" dirty="0">
                <a:latin typeface="Carlito"/>
                <a:cs typeface="Carlito"/>
              </a:rPr>
              <a:t>each </a:t>
            </a:r>
            <a:r>
              <a:rPr sz="1600" spc="-10" dirty="0">
                <a:latin typeface="Carlito"/>
                <a:cs typeface="Carlito"/>
              </a:rPr>
              <a:t>request to </a:t>
            </a:r>
            <a:r>
              <a:rPr sz="1600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available </a:t>
            </a:r>
            <a:r>
              <a:rPr sz="1600" dirty="0">
                <a:latin typeface="Carlito"/>
                <a:cs typeface="Carlito"/>
              </a:rPr>
              <a:t>service  </a:t>
            </a:r>
            <a:r>
              <a:rPr sz="1600" spc="-5" dirty="0">
                <a:latin typeface="Carlito"/>
                <a:cs typeface="Carlito"/>
              </a:rPr>
              <a:t>instance. </a:t>
            </a:r>
            <a:r>
              <a:rPr sz="1600" dirty="0">
                <a:latin typeface="Carlito"/>
                <a:cs typeface="Carlito"/>
              </a:rPr>
              <a:t>As with </a:t>
            </a:r>
            <a:r>
              <a:rPr sz="1600" spc="-5" dirty="0">
                <a:latin typeface="Carlito"/>
                <a:cs typeface="Carlito"/>
              </a:rPr>
              <a:t>client-side </a:t>
            </a:r>
            <a:r>
              <a:rPr sz="1600" spc="-20" dirty="0">
                <a:latin typeface="Carlito"/>
                <a:cs typeface="Carlito"/>
              </a:rPr>
              <a:t>discovery, </a:t>
            </a:r>
            <a:r>
              <a:rPr sz="1600" dirty="0">
                <a:latin typeface="Carlito"/>
                <a:cs typeface="Carlito"/>
              </a:rPr>
              <a:t>service </a:t>
            </a:r>
            <a:r>
              <a:rPr sz="1600" spc="-5" dirty="0">
                <a:latin typeface="Carlito"/>
                <a:cs typeface="Carlito"/>
              </a:rPr>
              <a:t>instances </a:t>
            </a:r>
            <a:r>
              <a:rPr sz="1600" spc="-10" dirty="0">
                <a:latin typeface="Carlito"/>
                <a:cs typeface="Carlito"/>
              </a:rPr>
              <a:t>are registered </a:t>
            </a:r>
            <a:r>
              <a:rPr sz="1600" dirty="0">
                <a:latin typeface="Carlito"/>
                <a:cs typeface="Carlito"/>
              </a:rPr>
              <a:t>and  </a:t>
            </a:r>
            <a:r>
              <a:rPr sz="1600" spc="-10" dirty="0">
                <a:latin typeface="Carlito"/>
                <a:cs typeface="Carlito"/>
              </a:rPr>
              <a:t>deregistered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dirty="0">
                <a:latin typeface="Carlito"/>
                <a:cs typeface="Carlito"/>
              </a:rPr>
              <a:t>the service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registry.</a:t>
            </a:r>
            <a:endParaRPr sz="1600" dirty="0">
              <a:latin typeface="Carlito"/>
              <a:cs typeface="Carlito"/>
            </a:endParaRPr>
          </a:p>
          <a:p>
            <a:pPr marL="355600" marR="7429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Details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Service </a:t>
            </a:r>
            <a:r>
              <a:rPr sz="1600" spc="-10" dirty="0">
                <a:latin typeface="Carlito"/>
                <a:cs typeface="Carlito"/>
              </a:rPr>
              <a:t>Discovery are abstracted </a:t>
            </a:r>
            <a:r>
              <a:rPr sz="1600" dirty="0">
                <a:latin typeface="Carlito"/>
                <a:cs typeface="Carlito"/>
              </a:rPr>
              <a:t>(or </a:t>
            </a:r>
            <a:r>
              <a:rPr sz="1600" spc="-5" dirty="0">
                <a:latin typeface="Carlito"/>
                <a:cs typeface="Carlito"/>
              </a:rPr>
              <a:t>hidden) </a:t>
            </a:r>
            <a:r>
              <a:rPr sz="1600" spc="-20" dirty="0">
                <a:latin typeface="Carlito"/>
                <a:cs typeface="Carlito"/>
              </a:rPr>
              <a:t>away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client, </a:t>
            </a:r>
            <a:r>
              <a:rPr sz="1600" dirty="0">
                <a:latin typeface="Carlito"/>
                <a:cs typeface="Carlito"/>
              </a:rPr>
              <a:t>as a 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which the </a:t>
            </a:r>
            <a:r>
              <a:rPr sz="1600" spc="-5" dirty="0">
                <a:latin typeface="Carlito"/>
                <a:cs typeface="Carlito"/>
              </a:rPr>
              <a:t>client doesn’t need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write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discovery </a:t>
            </a:r>
            <a:r>
              <a:rPr sz="1600" dirty="0">
                <a:latin typeface="Carlito"/>
                <a:cs typeface="Carlito"/>
              </a:rPr>
              <a:t>logic, which leads </a:t>
            </a:r>
            <a:r>
              <a:rPr sz="1600" spc="-15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loose coupling of client with </a:t>
            </a:r>
            <a:r>
              <a:rPr sz="1600" dirty="0">
                <a:latin typeface="Carlito"/>
                <a:cs typeface="Carlito"/>
              </a:rPr>
              <a:t>the Service </a:t>
            </a:r>
            <a:r>
              <a:rPr sz="1600" spc="-20" dirty="0">
                <a:latin typeface="Carlito"/>
                <a:cs typeface="Carlito"/>
              </a:rPr>
              <a:t>Discovery.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AWS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Elastic Load 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Balancer</a:t>
            </a:r>
            <a:r>
              <a:rPr sz="160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1600" dirty="0">
                <a:latin typeface="Carlito"/>
                <a:cs typeface="Carlito"/>
              </a:rPr>
              <a:t>(ELB) is an </a:t>
            </a:r>
            <a:r>
              <a:rPr sz="1600" spc="-15" dirty="0">
                <a:latin typeface="Carlito"/>
                <a:cs typeface="Carlito"/>
              </a:rPr>
              <a:t>example </a:t>
            </a:r>
            <a:r>
              <a:rPr sz="1600" dirty="0">
                <a:latin typeface="Carlito"/>
                <a:cs typeface="Carlito"/>
              </a:rPr>
              <a:t>of a </a:t>
            </a:r>
            <a:r>
              <a:rPr sz="1600" spc="-5" dirty="0">
                <a:latin typeface="Carlito"/>
                <a:cs typeface="Carlito"/>
              </a:rPr>
              <a:t>server-side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discovery</a:t>
            </a:r>
            <a:endParaRPr sz="16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40" dirty="0">
                <a:latin typeface="Carlito"/>
                <a:cs typeface="Carlito"/>
              </a:rPr>
              <a:t>router. </a:t>
            </a:r>
            <a:r>
              <a:rPr sz="1600" dirty="0">
                <a:latin typeface="Carlito"/>
                <a:cs typeface="Carlito"/>
              </a:rPr>
              <a:t>An ELB is </a:t>
            </a:r>
            <a:r>
              <a:rPr sz="1600" spc="-5" dirty="0">
                <a:latin typeface="Carlito"/>
                <a:cs typeface="Carlito"/>
              </a:rPr>
              <a:t>commonly used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load </a:t>
            </a:r>
            <a:r>
              <a:rPr sz="1600" spc="-5" dirty="0">
                <a:latin typeface="Carlito"/>
                <a:cs typeface="Carlito"/>
              </a:rPr>
              <a:t>balance </a:t>
            </a:r>
            <a:r>
              <a:rPr sz="1600" spc="-10" dirty="0">
                <a:latin typeface="Carlito"/>
                <a:cs typeface="Carlito"/>
              </a:rPr>
              <a:t>external </a:t>
            </a:r>
            <a:r>
              <a:rPr sz="1600" spc="-15" dirty="0">
                <a:latin typeface="Carlito"/>
                <a:cs typeface="Carlito"/>
              </a:rPr>
              <a:t>traffic from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Internet.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rlito"/>
              <a:cs typeface="Carlito"/>
            </a:endParaRPr>
          </a:p>
          <a:p>
            <a:pPr marL="353060" indent="-287655">
              <a:lnSpc>
                <a:spcPct val="100000"/>
              </a:lnSpc>
              <a:buChar char="•"/>
              <a:tabLst>
                <a:tab pos="353060" algn="l"/>
                <a:tab pos="353695" algn="l"/>
              </a:tabLst>
            </a:pPr>
            <a:r>
              <a:rPr sz="1600" spc="5" dirty="0">
                <a:latin typeface="Arial"/>
                <a:cs typeface="Arial"/>
              </a:rPr>
              <a:t>HTTP </a:t>
            </a:r>
            <a:r>
              <a:rPr sz="1600" spc="-5" dirty="0">
                <a:latin typeface="Arial"/>
                <a:cs typeface="Arial"/>
              </a:rPr>
              <a:t>servers and load balancers such as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NGINX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Plus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NGINX </a:t>
            </a:r>
            <a:r>
              <a:rPr sz="1600" spc="-5" dirty="0">
                <a:latin typeface="Arial"/>
                <a:cs typeface="Arial"/>
              </a:rPr>
              <a:t>can also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endParaRPr sz="1600" dirty="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used as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server-side discovery load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balancer.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4366380"/>
            <a:ext cx="7189180" cy="2385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684" y="1183867"/>
            <a:ext cx="8238842" cy="5318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8477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Carlito"/>
                <a:cs typeface="Carlito"/>
              </a:rPr>
              <a:t>Server-side</a:t>
            </a:r>
            <a:r>
              <a:rPr sz="2800" b="0" spc="-10" dirty="0">
                <a:latin typeface="Carlito"/>
                <a:cs typeface="Carlito"/>
              </a:rPr>
              <a:t> </a:t>
            </a:r>
            <a:r>
              <a:rPr sz="2800" b="0" spc="-15" dirty="0">
                <a:latin typeface="Carlito"/>
                <a:cs typeface="Carlito"/>
              </a:rPr>
              <a:t>discovery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36050" cy="693420"/>
          </a:xfrm>
          <a:custGeom>
            <a:avLst/>
            <a:gdLst/>
            <a:ahLst/>
            <a:cxnLst/>
            <a:rect l="l" t="t" r="r" b="b"/>
            <a:pathLst>
              <a:path w="9036050" h="693420">
                <a:moveTo>
                  <a:pt x="9035796" y="0"/>
                </a:moveTo>
                <a:lnTo>
                  <a:pt x="0" y="0"/>
                </a:lnTo>
                <a:lnTo>
                  <a:pt x="0" y="693420"/>
                </a:lnTo>
                <a:lnTo>
                  <a:pt x="9035796" y="693420"/>
                </a:lnTo>
                <a:lnTo>
                  <a:pt x="90357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49434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Netflix</a:t>
            </a:r>
            <a:r>
              <a:rPr sz="3200" spc="-75" dirty="0"/>
              <a:t> </a:t>
            </a:r>
            <a:r>
              <a:rPr sz="3200" spc="-20" dirty="0"/>
              <a:t>Eureka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925195"/>
            <a:ext cx="88557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Netflix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Eureka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000" dirty="0">
                <a:latin typeface="Carlito"/>
                <a:cs typeface="Carlito"/>
              </a:rPr>
              <a:t>is a service </a:t>
            </a:r>
            <a:r>
              <a:rPr sz="2000" spc="-20" dirty="0">
                <a:latin typeface="Carlito"/>
                <a:cs typeface="Carlito"/>
              </a:rPr>
              <a:t>registry.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REST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managing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service-instance </a:t>
            </a:r>
            <a:r>
              <a:rPr sz="2000" spc="-10" dirty="0">
                <a:latin typeface="Carlito"/>
                <a:cs typeface="Carlito"/>
              </a:rPr>
              <a:t>registration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querying </a:t>
            </a:r>
            <a:r>
              <a:rPr sz="2000" spc="-10" dirty="0">
                <a:latin typeface="Carlito"/>
                <a:cs typeface="Carlito"/>
              </a:rPr>
              <a:t>available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instances.</a:t>
            </a:r>
            <a:endParaRPr sz="2000" dirty="0">
              <a:latin typeface="Carlito"/>
              <a:cs typeface="Carlito"/>
            </a:endParaRPr>
          </a:p>
          <a:p>
            <a:pPr marL="355600" marR="38671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Netflix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Ribbon</a:t>
            </a:r>
            <a:r>
              <a:rPr sz="2000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dirty="0">
                <a:latin typeface="Carlito"/>
                <a:cs typeface="Carlito"/>
              </a:rPr>
              <a:t>is an IPC </a:t>
            </a:r>
            <a:r>
              <a:rPr sz="2000" spc="-5" dirty="0">
                <a:latin typeface="Carlito"/>
                <a:cs typeface="Carlito"/>
              </a:rPr>
              <a:t>client that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b="1" spc="-10" dirty="0">
                <a:latin typeface="Carlito"/>
                <a:cs typeface="Carlito"/>
              </a:rPr>
              <a:t>Eureka </a:t>
            </a:r>
            <a:r>
              <a:rPr sz="2000" b="1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o load </a:t>
            </a:r>
            <a:r>
              <a:rPr sz="2000" spc="-5" dirty="0">
                <a:latin typeface="Carlito"/>
                <a:cs typeface="Carlito"/>
              </a:rPr>
              <a:t>balance </a:t>
            </a:r>
            <a:r>
              <a:rPr sz="2000" spc="-10" dirty="0">
                <a:latin typeface="Carlito"/>
                <a:cs typeface="Carlito"/>
              </a:rPr>
              <a:t>requests  across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dirty="0">
                <a:latin typeface="Carlito"/>
                <a:cs typeface="Carlito"/>
              </a:rPr>
              <a:t>service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instances.</a:t>
            </a:r>
            <a:endParaRPr sz="2000" dirty="0">
              <a:latin typeface="Carlito"/>
              <a:cs typeface="Carlito"/>
            </a:endParaRPr>
          </a:p>
          <a:p>
            <a:pPr marL="355600" marR="3352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Netflix </a:t>
            </a:r>
            <a:r>
              <a:rPr sz="2000" b="1" spc="-10" dirty="0">
                <a:latin typeface="Carlito"/>
                <a:cs typeface="Carlito"/>
              </a:rPr>
              <a:t>Eureka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REST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(using </a:t>
            </a:r>
            <a:r>
              <a:rPr sz="2000" dirty="0">
                <a:latin typeface="Carlito"/>
                <a:cs typeface="Carlito"/>
              </a:rPr>
              <a:t>a POST </a:t>
            </a:r>
            <a:r>
              <a:rPr sz="2000" spc="-10" dirty="0">
                <a:latin typeface="Carlito"/>
                <a:cs typeface="Carlito"/>
              </a:rPr>
              <a:t>request) </a:t>
            </a:r>
            <a:r>
              <a:rPr sz="2000" dirty="0">
                <a:latin typeface="Carlito"/>
                <a:cs typeface="Carlito"/>
              </a:rPr>
              <a:t>and query  </a:t>
            </a:r>
            <a:r>
              <a:rPr sz="2000" spc="-5" dirty="0">
                <a:latin typeface="Carlito"/>
                <a:cs typeface="Carlito"/>
              </a:rPr>
              <a:t>(using </a:t>
            </a:r>
            <a:r>
              <a:rPr sz="2000" dirty="0">
                <a:latin typeface="Carlito"/>
                <a:cs typeface="Carlito"/>
              </a:rPr>
              <a:t>an HTTP GET </a:t>
            </a:r>
            <a:r>
              <a:rPr sz="2000" spc="-10" dirty="0">
                <a:latin typeface="Carlito"/>
                <a:cs typeface="Carlito"/>
              </a:rPr>
              <a:t>request) </a:t>
            </a:r>
            <a:r>
              <a:rPr sz="2000" dirty="0">
                <a:latin typeface="Carlito"/>
                <a:cs typeface="Carlito"/>
              </a:rPr>
              <a:t>service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instances.</a:t>
            </a:r>
            <a:endParaRPr sz="2000" dirty="0">
              <a:latin typeface="Carlito"/>
              <a:cs typeface="Carlito"/>
            </a:endParaRPr>
          </a:p>
          <a:p>
            <a:pPr marL="355600" marR="3429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Netflix achieves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 </a:t>
            </a:r>
            <a:r>
              <a:rPr sz="2000" spc="-10" dirty="0">
                <a:latin typeface="Carlito"/>
                <a:cs typeface="Carlito"/>
              </a:rPr>
              <a:t>availability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running one or </a:t>
            </a:r>
            <a:r>
              <a:rPr sz="2000" spc="-10" dirty="0">
                <a:latin typeface="Carlito"/>
                <a:cs typeface="Carlito"/>
              </a:rPr>
              <a:t>more Eureka servers </a:t>
            </a:r>
            <a:r>
              <a:rPr sz="2000" dirty="0">
                <a:latin typeface="Carlito"/>
                <a:cs typeface="Carlito"/>
              </a:rPr>
              <a:t>in  each</a:t>
            </a:r>
            <a:r>
              <a:rPr sz="20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Amazon EC2 availability zone</a:t>
            </a:r>
            <a:r>
              <a:rPr sz="2000" spc="-10" dirty="0">
                <a:latin typeface="Carlito"/>
                <a:cs typeface="Carlito"/>
              </a:rPr>
              <a:t>. Each Eureka </a:t>
            </a:r>
            <a:r>
              <a:rPr sz="2000" dirty="0">
                <a:latin typeface="Carlito"/>
                <a:cs typeface="Carlito"/>
              </a:rPr>
              <a:t>in turn runs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EC2 </a:t>
            </a:r>
            <a:r>
              <a:rPr sz="2000" spc="-5" dirty="0">
                <a:latin typeface="Carlito"/>
                <a:cs typeface="Carlito"/>
              </a:rPr>
              <a:t>instance  that </a:t>
            </a:r>
            <a:r>
              <a:rPr sz="2000" dirty="0">
                <a:latin typeface="Carlito"/>
                <a:cs typeface="Carlito"/>
              </a:rPr>
              <a:t>has </a:t>
            </a:r>
            <a:r>
              <a:rPr sz="2000" spc="-5" dirty="0">
                <a:latin typeface="Carlito"/>
                <a:cs typeface="Carlito"/>
              </a:rPr>
              <a:t>elastic </a:t>
            </a:r>
            <a:r>
              <a:rPr sz="2000" dirty="0">
                <a:latin typeface="Carlito"/>
                <a:cs typeface="Carlito"/>
              </a:rPr>
              <a:t>IP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address.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413384" marR="203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Note: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b="1" spc="-5" dirty="0">
                <a:latin typeface="Carlito"/>
                <a:cs typeface="Carlito"/>
              </a:rPr>
              <a:t>Elastic </a:t>
            </a:r>
            <a:r>
              <a:rPr sz="2000" b="1" dirty="0">
                <a:latin typeface="Carlito"/>
                <a:cs typeface="Carlito"/>
              </a:rPr>
              <a:t>IP </a:t>
            </a:r>
            <a:r>
              <a:rPr sz="2000" spc="-5" dirty="0">
                <a:latin typeface="Carlito"/>
                <a:cs typeface="Carlito"/>
              </a:rPr>
              <a:t>address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5" dirty="0">
                <a:latin typeface="Carlito"/>
                <a:cs typeface="Carlito"/>
              </a:rPr>
              <a:t>IPv4 address designed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dynamic </a:t>
            </a:r>
            <a:r>
              <a:rPr sz="2000" dirty="0">
                <a:latin typeface="Carlito"/>
                <a:cs typeface="Carlito"/>
              </a:rPr>
              <a:t>cloud  </a:t>
            </a:r>
            <a:r>
              <a:rPr sz="2000" spc="-5" dirty="0">
                <a:latin typeface="Carlito"/>
                <a:cs typeface="Carlito"/>
              </a:rPr>
              <a:t>computing.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b="1" spc="-5" dirty="0">
                <a:latin typeface="Carlito"/>
                <a:cs typeface="Carlito"/>
              </a:rPr>
              <a:t>Elastic </a:t>
            </a:r>
            <a:r>
              <a:rPr sz="2000" b="1" dirty="0">
                <a:latin typeface="Carlito"/>
                <a:cs typeface="Carlito"/>
              </a:rPr>
              <a:t>IP </a:t>
            </a:r>
            <a:r>
              <a:rPr sz="2000" spc="-5" dirty="0">
                <a:latin typeface="Carlito"/>
                <a:cs typeface="Carlito"/>
              </a:rPr>
              <a:t>address is </a:t>
            </a:r>
            <a:r>
              <a:rPr sz="2000" spc="-10" dirty="0">
                <a:latin typeface="Carlito"/>
                <a:cs typeface="Carlito"/>
              </a:rPr>
              <a:t>associated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your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5" dirty="0">
                <a:latin typeface="Carlito"/>
                <a:cs typeface="Carlito"/>
              </a:rPr>
              <a:t>account. </a:t>
            </a:r>
            <a:r>
              <a:rPr sz="2000" dirty="0">
                <a:latin typeface="Carlito"/>
                <a:cs typeface="Carlito"/>
              </a:rPr>
              <a:t>With an  </a:t>
            </a:r>
            <a:r>
              <a:rPr sz="2000" b="1" spc="-5" dirty="0">
                <a:latin typeface="Carlito"/>
                <a:cs typeface="Carlito"/>
              </a:rPr>
              <a:t>Elastic </a:t>
            </a:r>
            <a:r>
              <a:rPr sz="2000" b="1" dirty="0">
                <a:latin typeface="Carlito"/>
                <a:cs typeface="Carlito"/>
              </a:rPr>
              <a:t>IP </a:t>
            </a:r>
            <a:r>
              <a:rPr sz="2000" spc="-5" dirty="0">
                <a:latin typeface="Carlito"/>
                <a:cs typeface="Carlito"/>
              </a:rPr>
              <a:t>address,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mask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failure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instance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spc="-5" dirty="0">
                <a:latin typeface="Carlito"/>
                <a:cs typeface="Carlito"/>
              </a:rPr>
              <a:t>by rapidly  remapping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address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instance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account.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Hashicorp’s </a:t>
            </a:r>
            <a:r>
              <a:rPr sz="2000" b="1" spc="-5" dirty="0">
                <a:latin typeface="Carlito"/>
                <a:cs typeface="Carlito"/>
              </a:rPr>
              <a:t>Consul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dirty="0">
                <a:latin typeface="Carlito"/>
                <a:cs typeface="Carlito"/>
              </a:rPr>
              <a:t>Apache </a:t>
            </a:r>
            <a:r>
              <a:rPr sz="2000" b="1" spc="-10" dirty="0">
                <a:latin typeface="Carlito"/>
                <a:cs typeface="Carlito"/>
              </a:rPr>
              <a:t>Zookeeper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examples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Service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Registry.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48032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Netflix</a:t>
            </a:r>
            <a:r>
              <a:rPr sz="3200" spc="-85" dirty="0"/>
              <a:t> </a:t>
            </a:r>
            <a:r>
              <a:rPr sz="3200" dirty="0"/>
              <a:t>Ribbon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89" y="1858517"/>
            <a:ext cx="856932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655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Netflix Ribbon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Client </a:t>
            </a:r>
            <a:r>
              <a:rPr sz="2400" spc="-5" dirty="0">
                <a:latin typeface="Carlito"/>
                <a:cs typeface="Carlito"/>
              </a:rPr>
              <a:t>side Load Balancer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Microservice  </a:t>
            </a:r>
            <a:r>
              <a:rPr sz="2400" spc="-10" dirty="0">
                <a:latin typeface="Carlito"/>
                <a:cs typeface="Carlito"/>
              </a:rPr>
              <a:t>architecture.</a:t>
            </a:r>
            <a:endParaRPr sz="2400">
              <a:latin typeface="Carlito"/>
              <a:cs typeface="Carlito"/>
            </a:endParaRPr>
          </a:p>
          <a:p>
            <a:pPr marL="355600" marR="9715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Netflix </a:t>
            </a:r>
            <a:r>
              <a:rPr sz="2400" b="1" dirty="0">
                <a:latin typeface="Carlito"/>
                <a:cs typeface="Carlito"/>
              </a:rPr>
              <a:t>Ribbon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5" dirty="0">
                <a:latin typeface="Carlito"/>
                <a:cs typeface="Carlito"/>
              </a:rPr>
              <a:t>IPC </a:t>
            </a:r>
            <a:r>
              <a:rPr sz="2400" spc="-10" dirty="0">
                <a:latin typeface="Carlito"/>
                <a:cs typeface="Carlito"/>
              </a:rPr>
              <a:t>(Inter Process Communication)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spc="-15" dirty="0">
                <a:latin typeface="Carlito"/>
                <a:cs typeface="Carlito"/>
              </a:rPr>
              <a:t>works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Eureka to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5" dirty="0">
                <a:latin typeface="Carlito"/>
                <a:cs typeface="Carlito"/>
              </a:rPr>
              <a:t>balance </a:t>
            </a:r>
            <a:r>
              <a:rPr sz="2400" spc="-10" dirty="0">
                <a:latin typeface="Carlito"/>
                <a:cs typeface="Carlito"/>
              </a:rPr>
              <a:t>requests across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available  </a:t>
            </a:r>
            <a:r>
              <a:rPr sz="2400" dirty="0">
                <a:latin typeface="Carlito"/>
                <a:cs typeface="Carlito"/>
              </a:rPr>
              <a:t>service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instances.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@LoadBalanced </a:t>
            </a:r>
            <a:r>
              <a:rPr sz="2400" spc="-10" dirty="0">
                <a:latin typeface="Carlito"/>
                <a:cs typeface="Carlito"/>
              </a:rPr>
              <a:t>annotation </a:t>
            </a:r>
            <a:r>
              <a:rPr sz="2400" spc="-15" dirty="0">
                <a:latin typeface="Carlito"/>
                <a:cs typeface="Carlito"/>
              </a:rPr>
              <a:t>configures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30" dirty="0">
                <a:latin typeface="Carlito"/>
                <a:cs typeface="Carlito"/>
              </a:rPr>
              <a:t>RestTemplate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b="1" spc="-5" dirty="0">
                <a:latin typeface="Carlito"/>
                <a:cs typeface="Carlito"/>
              </a:rPr>
              <a:t>Ribbon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has been </a:t>
            </a:r>
            <a:r>
              <a:rPr sz="2400" spc="-15" dirty="0">
                <a:latin typeface="Carlito"/>
                <a:cs typeface="Carlito"/>
              </a:rPr>
              <a:t>configured 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Eureka client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query service </a:t>
            </a:r>
            <a:r>
              <a:rPr sz="2400" spc="-10" dirty="0">
                <a:latin typeface="Carlito"/>
                <a:cs typeface="Carlito"/>
              </a:rPr>
              <a:t>discovery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fetch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service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instances.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36050" cy="693420"/>
          </a:xfrm>
          <a:custGeom>
            <a:avLst/>
            <a:gdLst/>
            <a:ahLst/>
            <a:cxnLst/>
            <a:rect l="l" t="t" r="r" b="b"/>
            <a:pathLst>
              <a:path w="9036050" h="693420">
                <a:moveTo>
                  <a:pt x="9035796" y="0"/>
                </a:moveTo>
                <a:lnTo>
                  <a:pt x="0" y="0"/>
                </a:lnTo>
                <a:lnTo>
                  <a:pt x="0" y="693420"/>
                </a:lnTo>
                <a:lnTo>
                  <a:pt x="9035796" y="693420"/>
                </a:lnTo>
                <a:lnTo>
                  <a:pt x="90357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0200" y="0"/>
            <a:ext cx="4596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rlito"/>
                <a:cs typeface="Carlito"/>
              </a:rPr>
              <a:t>Netflix</a:t>
            </a:r>
            <a:r>
              <a:rPr sz="3200" b="1" spc="-8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Ribbon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949" y="1053083"/>
            <a:ext cx="6390798" cy="527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976" y="868680"/>
            <a:ext cx="3031490" cy="36893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6C170A"/>
                </a:solidFill>
                <a:latin typeface="Arial"/>
                <a:cs typeface="Arial"/>
              </a:rPr>
              <a:t>Client side load</a:t>
            </a:r>
            <a:r>
              <a:rPr sz="1800" b="1" spc="-50" dirty="0">
                <a:solidFill>
                  <a:srgbClr val="6C17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C170A"/>
                </a:solidFill>
                <a:latin typeface="Arial"/>
                <a:cs typeface="Arial"/>
              </a:rPr>
              <a:t>balancing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36050" cy="693420"/>
          </a:xfrm>
          <a:custGeom>
            <a:avLst/>
            <a:gdLst/>
            <a:ahLst/>
            <a:cxnLst/>
            <a:rect l="l" t="t" r="r" b="b"/>
            <a:pathLst>
              <a:path w="9036050" h="693420">
                <a:moveTo>
                  <a:pt x="9035796" y="0"/>
                </a:moveTo>
                <a:lnTo>
                  <a:pt x="0" y="0"/>
                </a:lnTo>
                <a:lnTo>
                  <a:pt x="0" y="693420"/>
                </a:lnTo>
                <a:lnTo>
                  <a:pt x="9035796" y="693420"/>
                </a:lnTo>
                <a:lnTo>
                  <a:pt x="90357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4977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Netflix</a:t>
            </a:r>
            <a:r>
              <a:rPr sz="3200" spc="-85" dirty="0"/>
              <a:t> </a:t>
            </a:r>
            <a:r>
              <a:rPr sz="3200" dirty="0"/>
              <a:t>Ribbon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758" y="753821"/>
            <a:ext cx="88919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1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include </a:t>
            </a:r>
            <a:r>
              <a:rPr sz="1800" spc="-10" dirty="0">
                <a:latin typeface="Arial"/>
                <a:cs typeface="Arial"/>
              </a:rPr>
              <a:t>Ribbon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EmployeeDashBoard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dependency in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pom.xml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&lt;dependency&gt;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&lt;groupId&gt;org.springframework.cloud&lt;/groupId&gt;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&lt;artifactId&gt;spring-cloud-starter-ribbon&lt;/artifactId&gt;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&lt;/dependency&gt;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: Now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enable Ribbon so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Load balance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EmployeeSearch  Application,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put </a:t>
            </a:r>
            <a:r>
              <a:rPr sz="1800" b="1" spc="-5" dirty="0">
                <a:latin typeface="Arial"/>
                <a:cs typeface="Arial"/>
              </a:rPr>
              <a:t>@RibbonClient(name="EmployeeSearch")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top  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EmployeeServiceProxy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interface.</a:t>
            </a:r>
            <a:endParaRPr sz="180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doing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instruct Spring boot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communicate Eureka server and get the list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instances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service id EmployeeSearch. Please note that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{service-id} </a:t>
            </a:r>
            <a:r>
              <a:rPr sz="1800" dirty="0">
                <a:latin typeface="Arial"/>
                <a:cs typeface="Arial"/>
              </a:rPr>
              <a:t>for  the </a:t>
            </a:r>
            <a:r>
              <a:rPr sz="1800" b="1" spc="-5" dirty="0">
                <a:latin typeface="Arial"/>
                <a:cs typeface="Arial"/>
              </a:rPr>
              <a:t>EmployeeSearch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172" y="4177283"/>
            <a:ext cx="8569960" cy="2555875"/>
          </a:xfrm>
          <a:custGeom>
            <a:avLst/>
            <a:gdLst/>
            <a:ahLst/>
            <a:cxnLst/>
            <a:rect l="l" t="t" r="r" b="b"/>
            <a:pathLst>
              <a:path w="8569960" h="2555875">
                <a:moveTo>
                  <a:pt x="8569452" y="0"/>
                </a:moveTo>
                <a:lnTo>
                  <a:pt x="0" y="0"/>
                </a:lnTo>
                <a:lnTo>
                  <a:pt x="0" y="333756"/>
                </a:lnTo>
                <a:lnTo>
                  <a:pt x="0" y="2555748"/>
                </a:lnTo>
                <a:lnTo>
                  <a:pt x="8569452" y="2555748"/>
                </a:lnTo>
                <a:lnTo>
                  <a:pt x="8569452" y="333756"/>
                </a:lnTo>
                <a:lnTo>
                  <a:pt x="8569452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521" y="4207255"/>
            <a:ext cx="3842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@FeignClient(name="EmployeeSearch"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@RibbonClient(name="EmployeeSearch")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521" y="4695190"/>
            <a:ext cx="61214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public interface EmployeeServiceProxy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@RequestMapping("/employee/find/{id}")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public EmployeeInfo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findById(@PathVariable(value="id")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600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id);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82880" marR="2171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@RequestMapping("/employee/findall")  public Collection&lt;EmployeeInfo&gt;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findAll();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291" y="4142232"/>
            <a:ext cx="1134110" cy="368935"/>
          </a:xfrm>
          <a:custGeom>
            <a:avLst/>
            <a:gdLst/>
            <a:ahLst/>
            <a:cxnLst/>
            <a:rect l="l" t="t" r="r" b="b"/>
            <a:pathLst>
              <a:path w="1134110" h="368935">
                <a:moveTo>
                  <a:pt x="1133856" y="0"/>
                </a:moveTo>
                <a:lnTo>
                  <a:pt x="0" y="0"/>
                </a:lnTo>
                <a:lnTo>
                  <a:pt x="0" y="368808"/>
                </a:lnTo>
                <a:lnTo>
                  <a:pt x="1133856" y="368808"/>
                </a:lnTo>
                <a:lnTo>
                  <a:pt x="113385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3555" y="4169409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6C170A"/>
                </a:solidFill>
                <a:latin typeface="Arial"/>
                <a:cs typeface="Arial"/>
              </a:rPr>
              <a:t>x</a:t>
            </a: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6C170A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6C170A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6C170A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20" y="979170"/>
            <a:ext cx="8662035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Carlito"/>
                <a:cs typeface="Carlito"/>
              </a:rPr>
              <a:t>RestTemplate </a:t>
            </a:r>
            <a:r>
              <a:rPr sz="2300" dirty="0">
                <a:latin typeface="Carlito"/>
                <a:cs typeface="Carlito"/>
              </a:rPr>
              <a:t>is a </a:t>
            </a:r>
            <a:r>
              <a:rPr sz="2300" spc="-5" dirty="0">
                <a:latin typeface="Carlito"/>
                <a:cs typeface="Carlito"/>
              </a:rPr>
              <a:t>Spring </a:t>
            </a:r>
            <a:r>
              <a:rPr sz="2300" spc="-10" dirty="0">
                <a:latin typeface="Carlito"/>
                <a:cs typeface="Carlito"/>
              </a:rPr>
              <a:t>template </a:t>
            </a:r>
            <a:r>
              <a:rPr sz="2300" spc="5" dirty="0">
                <a:latin typeface="Carlito"/>
                <a:cs typeface="Carlito"/>
              </a:rPr>
              <a:t>(just </a:t>
            </a:r>
            <a:r>
              <a:rPr sz="2300" spc="-20" dirty="0">
                <a:latin typeface="Carlito"/>
                <a:cs typeface="Carlito"/>
              </a:rPr>
              <a:t>like </a:t>
            </a:r>
            <a:r>
              <a:rPr sz="2300" spc="-5" dirty="0">
                <a:latin typeface="Carlito"/>
                <a:cs typeface="Carlito"/>
              </a:rPr>
              <a:t>Spring </a:t>
            </a:r>
            <a:r>
              <a:rPr sz="2300" b="1" spc="-25" dirty="0">
                <a:latin typeface="Carlito"/>
                <a:cs typeface="Carlito"/>
              </a:rPr>
              <a:t>JdbcTemplate) </a:t>
            </a:r>
            <a:r>
              <a:rPr sz="2300" spc="-5" dirty="0">
                <a:latin typeface="Carlito"/>
                <a:cs typeface="Carlito"/>
              </a:rPr>
              <a:t>used 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20" dirty="0">
                <a:latin typeface="Carlito"/>
                <a:cs typeface="Carlito"/>
              </a:rPr>
              <a:t>make </a:t>
            </a:r>
            <a:r>
              <a:rPr sz="2300" spc="5" dirty="0">
                <a:latin typeface="Carlito"/>
                <a:cs typeface="Carlito"/>
              </a:rPr>
              <a:t>HTTP </a:t>
            </a:r>
            <a:r>
              <a:rPr sz="2300" spc="-15" dirty="0">
                <a:latin typeface="Carlito"/>
                <a:cs typeface="Carlito"/>
              </a:rPr>
              <a:t>Rest </a:t>
            </a:r>
            <a:r>
              <a:rPr sz="2300" spc="-5" dirty="0">
                <a:latin typeface="Carlito"/>
                <a:cs typeface="Carlito"/>
              </a:rPr>
              <a:t>Calls </a:t>
            </a:r>
            <a:r>
              <a:rPr sz="2300" spc="-10" dirty="0">
                <a:latin typeface="Carlito"/>
                <a:cs typeface="Carlito"/>
              </a:rPr>
              <a:t>(REST</a:t>
            </a:r>
            <a:r>
              <a:rPr sz="2300" spc="4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Client).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 marR="2476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If </a:t>
            </a:r>
            <a:r>
              <a:rPr sz="2300" spc="-10" dirty="0">
                <a:latin typeface="Carlito"/>
                <a:cs typeface="Carlito"/>
              </a:rPr>
              <a:t>you </a:t>
            </a:r>
            <a:r>
              <a:rPr sz="2300" spc="-15" dirty="0">
                <a:latin typeface="Carlito"/>
                <a:cs typeface="Carlito"/>
              </a:rPr>
              <a:t>want to </a:t>
            </a:r>
            <a:r>
              <a:rPr sz="2300" spc="-20" dirty="0">
                <a:latin typeface="Carlito"/>
                <a:cs typeface="Carlito"/>
              </a:rPr>
              <a:t>make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5" dirty="0">
                <a:latin typeface="Carlito"/>
                <a:cs typeface="Carlito"/>
              </a:rPr>
              <a:t>HTTP </a:t>
            </a:r>
            <a:r>
              <a:rPr sz="2300" spc="-5" dirty="0">
                <a:latin typeface="Carlito"/>
                <a:cs typeface="Carlito"/>
              </a:rPr>
              <a:t>Call, </a:t>
            </a:r>
            <a:r>
              <a:rPr sz="2300" spc="-10" dirty="0">
                <a:latin typeface="Carlito"/>
                <a:cs typeface="Carlito"/>
              </a:rPr>
              <a:t>you </a:t>
            </a:r>
            <a:r>
              <a:rPr sz="2300" spc="-5" dirty="0">
                <a:latin typeface="Carlito"/>
                <a:cs typeface="Carlito"/>
              </a:rPr>
              <a:t>need </a:t>
            </a:r>
            <a:r>
              <a:rPr sz="2300" spc="-15" dirty="0">
                <a:latin typeface="Carlito"/>
                <a:cs typeface="Carlito"/>
              </a:rPr>
              <a:t>to create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HttpClient, </a:t>
            </a:r>
            <a:r>
              <a:rPr sz="2300" spc="-5" dirty="0">
                <a:latin typeface="Carlito"/>
                <a:cs typeface="Carlito"/>
              </a:rPr>
              <a:t>pass  </a:t>
            </a:r>
            <a:r>
              <a:rPr sz="2300" spc="-10" dirty="0">
                <a:latin typeface="Carlito"/>
                <a:cs typeface="Carlito"/>
              </a:rPr>
              <a:t>request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5" dirty="0">
                <a:latin typeface="Carlito"/>
                <a:cs typeface="Carlito"/>
              </a:rPr>
              <a:t>(or) </a:t>
            </a:r>
            <a:r>
              <a:rPr sz="2300" spc="-15" dirty="0">
                <a:latin typeface="Carlito"/>
                <a:cs typeface="Carlito"/>
              </a:rPr>
              <a:t>form parameters, </a:t>
            </a:r>
            <a:r>
              <a:rPr sz="2300" spc="-5" dirty="0">
                <a:latin typeface="Carlito"/>
                <a:cs typeface="Carlito"/>
              </a:rPr>
              <a:t>setup </a:t>
            </a:r>
            <a:r>
              <a:rPr sz="2300" dirty="0">
                <a:latin typeface="Carlito"/>
                <a:cs typeface="Carlito"/>
              </a:rPr>
              <a:t>accept </a:t>
            </a:r>
            <a:r>
              <a:rPr sz="2300" spc="-5" dirty="0">
                <a:latin typeface="Carlito"/>
                <a:cs typeface="Carlito"/>
              </a:rPr>
              <a:t>headers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0" dirty="0">
                <a:latin typeface="Carlito"/>
                <a:cs typeface="Carlito"/>
              </a:rPr>
              <a:t>perform  unmarshalling </a:t>
            </a:r>
            <a:r>
              <a:rPr sz="2300" spc="-5" dirty="0">
                <a:latin typeface="Carlito"/>
                <a:cs typeface="Carlito"/>
              </a:rPr>
              <a:t>of response, </a:t>
            </a:r>
            <a:r>
              <a:rPr sz="2300" dirty="0">
                <a:latin typeface="Carlito"/>
                <a:cs typeface="Carlito"/>
              </a:rPr>
              <a:t>all </a:t>
            </a:r>
            <a:r>
              <a:rPr sz="2300" spc="-10" dirty="0">
                <a:latin typeface="Carlito"/>
                <a:cs typeface="Carlito"/>
              </a:rPr>
              <a:t>by </a:t>
            </a:r>
            <a:r>
              <a:rPr sz="2300" spc="-25" dirty="0">
                <a:latin typeface="Carlito"/>
                <a:cs typeface="Carlito"/>
              </a:rPr>
              <a:t>yourself, </a:t>
            </a:r>
            <a:r>
              <a:rPr sz="2300" spc="-5" dirty="0">
                <a:latin typeface="Carlito"/>
                <a:cs typeface="Carlito"/>
              </a:rPr>
              <a:t>Spring </a:t>
            </a:r>
            <a:r>
              <a:rPr sz="2300" spc="-15" dirty="0">
                <a:latin typeface="Carlito"/>
                <a:cs typeface="Carlito"/>
              </a:rPr>
              <a:t>Rest </a:t>
            </a:r>
            <a:r>
              <a:rPr sz="2300" spc="-25" dirty="0">
                <a:latin typeface="Carlito"/>
                <a:cs typeface="Carlito"/>
              </a:rPr>
              <a:t>Templates, </a:t>
            </a:r>
            <a:r>
              <a:rPr sz="2300" dirty="0">
                <a:latin typeface="Carlito"/>
                <a:cs typeface="Carlito"/>
              </a:rPr>
              <a:t>tries </a:t>
            </a:r>
            <a:r>
              <a:rPr sz="2300" spc="-20" dirty="0">
                <a:latin typeface="Carlito"/>
                <a:cs typeface="Carlito"/>
              </a:rPr>
              <a:t>to  </a:t>
            </a:r>
            <a:r>
              <a:rPr sz="2300" spc="-25" dirty="0">
                <a:latin typeface="Carlito"/>
                <a:cs typeface="Carlito"/>
              </a:rPr>
              <a:t>take </a:t>
            </a:r>
            <a:r>
              <a:rPr sz="2300" dirty="0">
                <a:latin typeface="Carlito"/>
                <a:cs typeface="Carlito"/>
              </a:rPr>
              <a:t>the pain </a:t>
            </a:r>
            <a:r>
              <a:rPr sz="2300" spc="-25" dirty="0">
                <a:latin typeface="Carlito"/>
                <a:cs typeface="Carlito"/>
              </a:rPr>
              <a:t>away </a:t>
            </a:r>
            <a:r>
              <a:rPr sz="2300" spc="-10" dirty="0">
                <a:latin typeface="Carlito"/>
                <a:cs typeface="Carlito"/>
              </a:rPr>
              <a:t>by abstracting </a:t>
            </a:r>
            <a:r>
              <a:rPr sz="2300" dirty="0">
                <a:latin typeface="Carlito"/>
                <a:cs typeface="Carlito"/>
              </a:rPr>
              <a:t>all </a:t>
            </a:r>
            <a:r>
              <a:rPr sz="2300" spc="-5" dirty="0">
                <a:latin typeface="Carlito"/>
                <a:cs typeface="Carlito"/>
              </a:rPr>
              <a:t>these details </a:t>
            </a:r>
            <a:r>
              <a:rPr sz="2300" spc="-10" dirty="0">
                <a:latin typeface="Carlito"/>
                <a:cs typeface="Carlito"/>
              </a:rPr>
              <a:t>from</a:t>
            </a:r>
            <a:r>
              <a:rPr sz="2300" spc="7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you.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 marR="20447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b="1" spc="-30" dirty="0">
                <a:latin typeface="Carlito"/>
                <a:cs typeface="Carlito"/>
              </a:rPr>
              <a:t>RestTemplate </a:t>
            </a:r>
            <a:r>
              <a:rPr sz="2300" dirty="0">
                <a:latin typeface="Carlito"/>
                <a:cs typeface="Carlito"/>
              </a:rPr>
              <a:t>class is the </a:t>
            </a:r>
            <a:r>
              <a:rPr sz="2300" spc="-10" dirty="0">
                <a:latin typeface="Carlito"/>
                <a:cs typeface="Carlito"/>
              </a:rPr>
              <a:t>central </a:t>
            </a:r>
            <a:r>
              <a:rPr sz="2300" dirty="0">
                <a:latin typeface="Carlito"/>
                <a:cs typeface="Carlito"/>
              </a:rPr>
              <a:t>class in </a:t>
            </a:r>
            <a:r>
              <a:rPr sz="2300" b="1" dirty="0">
                <a:latin typeface="Carlito"/>
                <a:cs typeface="Carlito"/>
              </a:rPr>
              <a:t>Spring </a:t>
            </a:r>
            <a:r>
              <a:rPr sz="2300" b="1" spc="-10" dirty="0">
                <a:latin typeface="Carlito"/>
                <a:cs typeface="Carlito"/>
              </a:rPr>
              <a:t>Framework </a:t>
            </a:r>
            <a:r>
              <a:rPr sz="2300" spc="-15" dirty="0">
                <a:latin typeface="Carlito"/>
                <a:cs typeface="Carlito"/>
              </a:rPr>
              <a:t>for </a:t>
            </a:r>
            <a:r>
              <a:rPr sz="2300" dirty="0">
                <a:latin typeface="Carlito"/>
                <a:cs typeface="Carlito"/>
              </a:rPr>
              <a:t>the  </a:t>
            </a:r>
            <a:r>
              <a:rPr sz="2300" spc="-10" dirty="0">
                <a:latin typeface="Carlito"/>
                <a:cs typeface="Carlito"/>
              </a:rPr>
              <a:t>synchronous calls by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client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access a </a:t>
            </a:r>
            <a:r>
              <a:rPr sz="2300" spc="-10" dirty="0">
                <a:latin typeface="Carlito"/>
                <a:cs typeface="Carlito"/>
              </a:rPr>
              <a:t>REST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web-service.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When </a:t>
            </a:r>
            <a:r>
              <a:rPr sz="2300" spc="-5" dirty="0">
                <a:latin typeface="Carlito"/>
                <a:cs typeface="Carlito"/>
              </a:rPr>
              <a:t>using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25" dirty="0">
                <a:latin typeface="Carlito"/>
                <a:cs typeface="Carlito"/>
              </a:rPr>
              <a:t>RestTemplate </a:t>
            </a:r>
            <a:r>
              <a:rPr sz="2300" dirty="0">
                <a:latin typeface="Carlito"/>
                <a:cs typeface="Carlito"/>
              </a:rPr>
              <a:t>class the user </a:t>
            </a:r>
            <a:r>
              <a:rPr sz="2300" spc="-5" dirty="0">
                <a:latin typeface="Carlito"/>
                <a:cs typeface="Carlito"/>
              </a:rPr>
              <a:t>has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only provide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5" dirty="0">
                <a:latin typeface="Carlito"/>
                <a:cs typeface="Carlito"/>
              </a:rPr>
              <a:t>URL, 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parameters(if any)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5" dirty="0">
                <a:latin typeface="Carlito"/>
                <a:cs typeface="Carlito"/>
              </a:rPr>
              <a:t>extract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results received. </a:t>
            </a:r>
            <a:r>
              <a:rPr sz="2300" dirty="0">
                <a:latin typeface="Carlito"/>
                <a:cs typeface="Carlito"/>
              </a:rPr>
              <a:t>The  </a:t>
            </a:r>
            <a:r>
              <a:rPr sz="2300" b="1" spc="-30" dirty="0">
                <a:latin typeface="Carlito"/>
                <a:cs typeface="Carlito"/>
              </a:rPr>
              <a:t>RestTemplate </a:t>
            </a:r>
            <a:r>
              <a:rPr sz="2300" spc="-5" dirty="0">
                <a:latin typeface="Carlito"/>
                <a:cs typeface="Carlito"/>
              </a:rPr>
              <a:t>manages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b="1" dirty="0">
                <a:latin typeface="Carlito"/>
                <a:cs typeface="Carlito"/>
              </a:rPr>
              <a:t>HTTP</a:t>
            </a:r>
            <a:r>
              <a:rPr sz="2300" b="1" spc="5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connections.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036050" cy="693420"/>
          </a:xfrm>
          <a:custGeom>
            <a:avLst/>
            <a:gdLst/>
            <a:ahLst/>
            <a:cxnLst/>
            <a:rect l="l" t="t" r="r" b="b"/>
            <a:pathLst>
              <a:path w="9036050" h="693420">
                <a:moveTo>
                  <a:pt x="9035796" y="0"/>
                </a:moveTo>
                <a:lnTo>
                  <a:pt x="0" y="0"/>
                </a:lnTo>
                <a:lnTo>
                  <a:pt x="0" y="693420"/>
                </a:lnTo>
                <a:lnTo>
                  <a:pt x="9035796" y="693420"/>
                </a:lnTo>
                <a:lnTo>
                  <a:pt x="90357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65203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Spring</a:t>
            </a:r>
            <a:r>
              <a:rPr sz="3200" spc="-75" dirty="0"/>
              <a:t> </a:t>
            </a:r>
            <a:r>
              <a:rPr sz="3200" spc="-50" dirty="0"/>
              <a:t>RestTemplate</a:t>
            </a:r>
            <a:endParaRPr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36050" cy="693420"/>
          </a:xfrm>
          <a:custGeom>
            <a:avLst/>
            <a:gdLst/>
            <a:ahLst/>
            <a:cxnLst/>
            <a:rect l="l" t="t" r="r" b="b"/>
            <a:pathLst>
              <a:path w="9036050" h="693420">
                <a:moveTo>
                  <a:pt x="9035796" y="0"/>
                </a:moveTo>
                <a:lnTo>
                  <a:pt x="0" y="0"/>
                </a:lnTo>
                <a:lnTo>
                  <a:pt x="0" y="693420"/>
                </a:lnTo>
                <a:lnTo>
                  <a:pt x="9035796" y="693420"/>
                </a:lnTo>
                <a:lnTo>
                  <a:pt x="90357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4441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Spring</a:t>
            </a:r>
            <a:r>
              <a:rPr sz="3200" spc="-75" dirty="0"/>
              <a:t> </a:t>
            </a:r>
            <a:r>
              <a:rPr sz="3200" spc="-50" dirty="0"/>
              <a:t>RestTemplate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2501" y="733805"/>
            <a:ext cx="814070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RestTemplate</a:t>
            </a:r>
            <a:r>
              <a:rPr spc="-3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is the </a:t>
            </a: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central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Spring class </a:t>
            </a:r>
            <a:r>
              <a:rPr spc="-20" dirty="0">
                <a:solidFill>
                  <a:srgbClr val="342F2C"/>
                </a:solidFill>
                <a:latin typeface="Carlito"/>
                <a:cs typeface="Carlito"/>
              </a:rPr>
              <a:t>for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client-side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HTTP</a:t>
            </a:r>
            <a:r>
              <a:rPr spc="17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access.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Conceptually,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it is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very similar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JdbcTemplate</a:t>
            </a:r>
            <a:r>
              <a:rPr spc="-20" dirty="0">
                <a:solidFill>
                  <a:srgbClr val="342F2C"/>
                </a:solidFill>
                <a:latin typeface="Carlito"/>
                <a:cs typeface="Carlito"/>
              </a:rPr>
              <a:t>, </a:t>
            </a:r>
            <a:r>
              <a:rPr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JmsTemplate</a:t>
            </a:r>
            <a:r>
              <a:rPr spc="-25" dirty="0">
                <a:solidFill>
                  <a:srgbClr val="342F2C"/>
                </a:solidFill>
                <a:latin typeface="Carlito"/>
                <a:cs typeface="Carlito"/>
              </a:rPr>
              <a:t>,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the 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various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other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templates </a:t>
            </a: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found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in the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Spring </a:t>
            </a: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Framework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other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portfolio  projects.</a:t>
            </a:r>
            <a:endParaRPr dirty="0">
              <a:latin typeface="Carlito"/>
              <a:cs typeface="Carlito"/>
            </a:endParaRPr>
          </a:p>
          <a:p>
            <a:pPr marL="12700" marR="39751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This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means, </a:t>
            </a:r>
            <a:r>
              <a:rPr spc="-25" dirty="0">
                <a:solidFill>
                  <a:srgbClr val="342F2C"/>
                </a:solidFill>
                <a:latin typeface="Carlito"/>
                <a:cs typeface="Carlito"/>
              </a:rPr>
              <a:t>for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instance,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that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pc="-30" dirty="0">
                <a:solidFill>
                  <a:srgbClr val="342F2C"/>
                </a:solidFill>
                <a:latin typeface="Carlito"/>
                <a:cs typeface="Carlito"/>
              </a:rPr>
              <a:t>RestTemplate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is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thread-safe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once 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constructed,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that </a:t>
            </a: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you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can use callbacks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to </a:t>
            </a:r>
            <a:r>
              <a:rPr spc="-15" dirty="0">
                <a:solidFill>
                  <a:srgbClr val="342F2C"/>
                </a:solidFill>
                <a:latin typeface="Carlito"/>
                <a:cs typeface="Carlito"/>
              </a:rPr>
              <a:t>customize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its</a:t>
            </a:r>
            <a:r>
              <a:rPr spc="1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operations.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1" spc="-30" dirty="0">
                <a:solidFill>
                  <a:srgbClr val="342F2C"/>
                </a:solidFill>
                <a:latin typeface="Carlito"/>
                <a:cs typeface="Carlito"/>
              </a:rPr>
              <a:t>RestTemplate</a:t>
            </a:r>
            <a:r>
              <a:rPr b="1" spc="-1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342F2C"/>
                </a:solidFill>
                <a:latin typeface="Carlito"/>
                <a:cs typeface="Carlito"/>
              </a:rPr>
              <a:t>Methods</a:t>
            </a:r>
            <a:endParaRPr dirty="0">
              <a:latin typeface="Carlito"/>
              <a:cs typeface="Carlito"/>
            </a:endParaRPr>
          </a:p>
          <a:p>
            <a:pPr marL="12700" marR="208279">
              <a:lnSpc>
                <a:spcPct val="100000"/>
              </a:lnSpc>
            </a:pP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main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entry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points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of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template are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named </a:t>
            </a:r>
            <a:r>
              <a:rPr spc="-10" dirty="0">
                <a:solidFill>
                  <a:srgbClr val="342F2C"/>
                </a:solidFill>
                <a:latin typeface="Carlito"/>
                <a:cs typeface="Carlito"/>
              </a:rPr>
              <a:t>after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the six </a:t>
            </a:r>
            <a:r>
              <a:rPr dirty="0">
                <a:solidFill>
                  <a:srgbClr val="342F2C"/>
                </a:solidFill>
                <a:latin typeface="Carlito"/>
                <a:cs typeface="Carlito"/>
              </a:rPr>
              <a:t>main HTTP  </a:t>
            </a:r>
            <a:r>
              <a:rPr spc="-5" dirty="0">
                <a:solidFill>
                  <a:srgbClr val="342F2C"/>
                </a:solidFill>
                <a:latin typeface="Carlito"/>
                <a:cs typeface="Carlito"/>
              </a:rPr>
              <a:t>methods:</a:t>
            </a:r>
            <a:endParaRPr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81200" y="3493773"/>
          <a:ext cx="5285740" cy="336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/>
                <a:gridCol w="4208145"/>
              </a:tblGrid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HTTP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RESTTEMPLATE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DELETE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delete(String,</a:t>
                      </a:r>
                      <a:r>
                        <a:rPr sz="1800" u="heavy" spc="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String...)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GET</a:t>
                      </a:r>
                    </a:p>
                  </a:txBody>
                  <a:tcPr marL="0" marR="0" marT="66040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getForObject(String, Class, String...)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HEAD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headForHeaders(String,</a:t>
                      </a:r>
                      <a:r>
                        <a:rPr sz="1800" u="heavy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String...)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OPTIONS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optionsForAllow(String,</a:t>
                      </a:r>
                      <a:r>
                        <a:rPr sz="1800" u="heavy" spc="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String...)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POST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postForLocation(String,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Object,</a:t>
                      </a:r>
                      <a:r>
                        <a:rPr sz="1800" u="heavy" spc="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String...)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6350">
                      <a:solidFill>
                        <a:srgbClr val="CCCCCC"/>
                      </a:solidFill>
                      <a:prstDash val="solid"/>
                    </a:lnL>
                    <a:lnT w="6350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0"/>
                        </a:rPr>
                        <a:t>put(String, Object,</a:t>
                      </a:r>
                      <a:r>
                        <a:rPr sz="1800" u="heavy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0"/>
                        </a:rPr>
                        <a:t> 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0"/>
                        </a:rPr>
                        <a:t>String...)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R w="6350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417" y="0"/>
            <a:ext cx="47574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Spring</a:t>
            </a:r>
            <a:r>
              <a:rPr sz="2800" spc="-25" dirty="0"/>
              <a:t> </a:t>
            </a:r>
            <a:r>
              <a:rPr sz="2800" spc="-55" dirty="0"/>
              <a:t>RestTemplate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5240" y="4241291"/>
            <a:ext cx="8857615" cy="923925"/>
          </a:xfrm>
          <a:custGeom>
            <a:avLst/>
            <a:gdLst/>
            <a:ahLst/>
            <a:cxnLst/>
            <a:rect l="l" t="t" r="r" b="b"/>
            <a:pathLst>
              <a:path w="8857615" h="923925">
                <a:moveTo>
                  <a:pt x="8857488" y="0"/>
                </a:moveTo>
                <a:lnTo>
                  <a:pt x="0" y="0"/>
                </a:lnTo>
                <a:lnTo>
                  <a:pt x="0" y="923543"/>
                </a:lnTo>
                <a:lnTo>
                  <a:pt x="8857488" y="923543"/>
                </a:lnTo>
                <a:lnTo>
                  <a:pt x="8857488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84" y="779729"/>
            <a:ext cx="8482330" cy="516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342F2C"/>
                </a:solidFill>
                <a:latin typeface="Carlito"/>
                <a:cs typeface="Carlito"/>
              </a:rPr>
              <a:t>URI</a:t>
            </a:r>
            <a:r>
              <a:rPr sz="2200" b="1" spc="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b="1" spc="-35" dirty="0">
                <a:solidFill>
                  <a:srgbClr val="342F2C"/>
                </a:solidFill>
                <a:latin typeface="Carlito"/>
                <a:cs typeface="Carlito"/>
              </a:rPr>
              <a:t>Templates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Each </a:t>
            </a:r>
            <a:r>
              <a:rPr sz="220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of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these methods </a:t>
            </a:r>
            <a:r>
              <a:rPr sz="2200" spc="-2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takes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a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URI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as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first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argument.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That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URI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can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be a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URI </a:t>
            </a:r>
            <a:r>
              <a:rPr sz="2200" spc="-1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template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,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and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variables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can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be used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to expand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the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template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to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  <a:hlinkClick r:id="rId2"/>
              </a:rPr>
              <a:t>a normal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URI.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template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variables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be passed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in two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forms: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as a String</a:t>
            </a:r>
            <a:r>
              <a:rPr sz="2200" spc="8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arguments </a:t>
            </a:r>
            <a:r>
              <a:rPr sz="2200" spc="-45" dirty="0">
                <a:solidFill>
                  <a:srgbClr val="342F2C"/>
                </a:solidFill>
                <a:latin typeface="Carlito"/>
                <a:cs typeface="Carlito"/>
              </a:rPr>
              <a:t>array,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or as a Map&lt;String,</a:t>
            </a:r>
            <a:r>
              <a:rPr sz="2200" spc="7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String&gt;.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1778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string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varargs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variant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expands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given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template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variables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in </a:t>
            </a:r>
            <a:r>
              <a:rPr sz="2200" spc="-40" dirty="0">
                <a:solidFill>
                  <a:srgbClr val="342F2C"/>
                </a:solidFill>
                <a:latin typeface="Carlito"/>
                <a:cs typeface="Carlito"/>
              </a:rPr>
              <a:t>order,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so  that</a:t>
            </a:r>
            <a:endParaRPr sz="2200">
              <a:latin typeface="Carlito"/>
              <a:cs typeface="Carlito"/>
            </a:endParaRPr>
          </a:p>
          <a:p>
            <a:pPr marL="12700" marR="166370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solidFill>
                  <a:srgbClr val="660066"/>
                </a:solidFill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=  </a:t>
            </a:r>
            <a:r>
              <a:rPr sz="1800" dirty="0">
                <a:latin typeface="Arial"/>
                <a:cs typeface="Arial"/>
              </a:rPr>
              <a:t>rest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orO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"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t</a:t>
            </a:r>
            <a:r>
              <a:rPr sz="1800" spc="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t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p://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e</a:t>
            </a:r>
            <a:r>
              <a:rPr sz="1800" spc="-2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x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am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l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e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.com/h</a:t>
            </a:r>
            <a:r>
              <a:rPr sz="1800" spc="-1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tels/{</a:t>
            </a:r>
            <a:r>
              <a:rPr sz="1800" spc="-10" dirty="0">
                <a:solidFill>
                  <a:srgbClr val="008700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</a:rPr>
              <a:t>ot</a:t>
            </a:r>
            <a:r>
              <a:rPr sz="1800" spc="-10" dirty="0">
                <a:solidFill>
                  <a:srgbClr val="0087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</a:rPr>
              <a:t>l}/</a:t>
            </a:r>
            <a:r>
              <a:rPr sz="1800" spc="-10" dirty="0">
                <a:solidFill>
                  <a:srgbClr val="0087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kings/{b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700"/>
                </a:solidFill>
                <a:latin typeface="Arial"/>
                <a:cs typeface="Arial"/>
              </a:rPr>
              <a:t>k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008700"/>
                </a:solidFill>
                <a:latin typeface="Arial"/>
                <a:cs typeface="Arial"/>
              </a:rPr>
              <a:t>}</a:t>
            </a:r>
            <a:r>
              <a:rPr sz="1800" spc="5" dirty="0">
                <a:solidFill>
                  <a:srgbClr val="00870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,  </a:t>
            </a:r>
            <a:r>
              <a:rPr sz="1800" spc="-5" dirty="0">
                <a:solidFill>
                  <a:srgbClr val="660066"/>
                </a:solidFill>
                <a:latin typeface="Arial"/>
                <a:cs typeface="Arial"/>
              </a:rPr>
              <a:t>String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"42"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,</a:t>
            </a:r>
            <a:r>
              <a:rPr sz="1800" spc="2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"21"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</a:pPr>
            <a:r>
              <a:rPr sz="1800" dirty="0">
                <a:solidFill>
                  <a:srgbClr val="342F2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42F2C"/>
                </a:solidFill>
                <a:latin typeface="Arial"/>
                <a:cs typeface="Arial"/>
              </a:rPr>
              <a:t>above </a:t>
            </a:r>
            <a:r>
              <a:rPr sz="1800" spc="-15" dirty="0">
                <a:solidFill>
                  <a:srgbClr val="342F2C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42F2C"/>
                </a:solidFill>
                <a:latin typeface="Arial"/>
                <a:cs typeface="Arial"/>
              </a:rPr>
              <a:t>perform a </a:t>
            </a:r>
            <a:r>
              <a:rPr sz="1800" dirty="0">
                <a:solidFill>
                  <a:srgbClr val="342F2C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342F2C"/>
                </a:solidFill>
                <a:latin typeface="Arial"/>
                <a:cs typeface="Arial"/>
              </a:rPr>
              <a:t>on</a:t>
            </a:r>
            <a:r>
              <a:rPr sz="1800" spc="70" dirty="0">
                <a:solidFill>
                  <a:srgbClr val="342F2C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http://example.com/hotels/42/bookings/21</a:t>
            </a:r>
            <a:r>
              <a:rPr sz="1800" spc="-5" dirty="0">
                <a:solidFill>
                  <a:srgbClr val="342F2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702" y="0"/>
            <a:ext cx="745744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41800" algn="l"/>
              </a:tabLst>
            </a:pPr>
            <a:r>
              <a:rPr sz="3200" spc="-15" dirty="0"/>
              <a:t>Characteristics</a:t>
            </a:r>
            <a:r>
              <a:rPr sz="3200" spc="-45" dirty="0"/>
              <a:t> </a:t>
            </a:r>
            <a:r>
              <a:rPr sz="3200" dirty="0"/>
              <a:t>of	</a:t>
            </a:r>
            <a:r>
              <a:rPr sz="3200" spc="-5" dirty="0"/>
              <a:t>Microservices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334" y="569493"/>
            <a:ext cx="8666480" cy="54578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Carlito"/>
                <a:cs typeface="Carlito"/>
              </a:rPr>
              <a:t>A microservice </a:t>
            </a:r>
            <a:r>
              <a:rPr sz="2200" spc="-15" dirty="0">
                <a:latin typeface="Carlito"/>
                <a:cs typeface="Carlito"/>
              </a:rPr>
              <a:t>architecture </a:t>
            </a:r>
            <a:r>
              <a:rPr sz="2200" spc="-5" dirty="0">
                <a:latin typeface="Carlito"/>
                <a:cs typeface="Carlito"/>
              </a:rPr>
              <a:t>has the </a:t>
            </a:r>
            <a:r>
              <a:rPr sz="2200" spc="-10" dirty="0">
                <a:latin typeface="Carlito"/>
                <a:cs typeface="Carlito"/>
              </a:rPr>
              <a:t>following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characteristics:</a:t>
            </a:r>
            <a:endParaRPr sz="2200">
              <a:latin typeface="Carlito"/>
              <a:cs typeface="Carlito"/>
            </a:endParaRPr>
          </a:p>
          <a:p>
            <a:pPr marL="354965" marR="494665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logic is </a:t>
            </a:r>
            <a:r>
              <a:rPr sz="2200" spc="-25" dirty="0">
                <a:latin typeface="Carlito"/>
                <a:cs typeface="Carlito"/>
              </a:rPr>
              <a:t>broken </a:t>
            </a:r>
            <a:r>
              <a:rPr sz="2200" spc="-10" dirty="0">
                <a:latin typeface="Carlito"/>
                <a:cs typeface="Carlito"/>
              </a:rPr>
              <a:t>down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0" dirty="0">
                <a:latin typeface="Carlito"/>
                <a:cs typeface="Carlito"/>
              </a:rPr>
              <a:t>small-grained components </a:t>
            </a:r>
            <a:r>
              <a:rPr sz="2200" spc="-5" dirty="0">
                <a:latin typeface="Carlito"/>
                <a:cs typeface="Carlito"/>
              </a:rPr>
              <a:t>with  </a:t>
            </a:r>
            <a:r>
              <a:rPr sz="2200" spc="-10" dirty="0">
                <a:latin typeface="Carlito"/>
                <a:cs typeface="Carlito"/>
              </a:rPr>
              <a:t>well-defined boundaries </a:t>
            </a:r>
            <a:r>
              <a:rPr sz="2200" spc="-5" dirty="0">
                <a:latin typeface="Carlito"/>
                <a:cs typeface="Carlito"/>
              </a:rPr>
              <a:t>of responsibility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coordinate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deliver </a:t>
            </a:r>
            <a:r>
              <a:rPr sz="2200" spc="-5" dirty="0">
                <a:latin typeface="Carlito"/>
                <a:cs typeface="Carlito"/>
              </a:rPr>
              <a:t>a  solution.</a:t>
            </a:r>
            <a:endParaRPr sz="2200">
              <a:latin typeface="Carlito"/>
              <a:cs typeface="Carlito"/>
            </a:endParaRPr>
          </a:p>
          <a:p>
            <a:pPr marL="354965" marR="467359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component 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small </a:t>
            </a:r>
            <a:r>
              <a:rPr sz="2200" spc="-5" dirty="0">
                <a:latin typeface="Carlito"/>
                <a:cs typeface="Carlito"/>
              </a:rPr>
              <a:t>domain of </a:t>
            </a:r>
            <a:r>
              <a:rPr sz="2200" spc="-10" dirty="0">
                <a:latin typeface="Carlito"/>
                <a:cs typeface="Carlito"/>
              </a:rPr>
              <a:t>responsibility </a:t>
            </a:r>
            <a:r>
              <a:rPr sz="2200" spc="-5" dirty="0">
                <a:latin typeface="Carlito"/>
                <a:cs typeface="Carlito"/>
              </a:rPr>
              <a:t>and is </a:t>
            </a:r>
            <a:r>
              <a:rPr sz="2200" spc="-10" dirty="0">
                <a:latin typeface="Carlito"/>
                <a:cs typeface="Carlito"/>
              </a:rPr>
              <a:t>deployed  completely independently </a:t>
            </a:r>
            <a:r>
              <a:rPr sz="2200" spc="-5" dirty="0">
                <a:latin typeface="Carlito"/>
                <a:cs typeface="Carlito"/>
              </a:rPr>
              <a:t>of one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another.</a:t>
            </a:r>
            <a:endParaRPr sz="2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 Microservice is responsible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single part of a </a:t>
            </a:r>
            <a:r>
              <a:rPr sz="2200" spc="-10" dirty="0">
                <a:latin typeface="Carlito"/>
                <a:cs typeface="Carlito"/>
              </a:rPr>
              <a:t>business domain.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Also,</a:t>
            </a:r>
            <a:endParaRPr sz="2200">
              <a:latin typeface="Carlito"/>
              <a:cs typeface="Carlito"/>
            </a:endParaRPr>
          </a:p>
          <a:p>
            <a:pPr marL="354965" algn="just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 microservice should be reusable </a:t>
            </a:r>
            <a:r>
              <a:rPr sz="2200" spc="-10" dirty="0">
                <a:latin typeface="Carlito"/>
                <a:cs typeface="Carlito"/>
              </a:rPr>
              <a:t>across </a:t>
            </a:r>
            <a:r>
              <a:rPr sz="2200" spc="-5" dirty="0">
                <a:latin typeface="Carlito"/>
                <a:cs typeface="Carlito"/>
              </a:rPr>
              <a:t>multiple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applications.</a:t>
            </a:r>
            <a:endParaRPr sz="22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Microservices </a:t>
            </a:r>
            <a:r>
              <a:rPr sz="2200" spc="-15" dirty="0">
                <a:latin typeface="Carlito"/>
                <a:cs typeface="Carlito"/>
              </a:rPr>
              <a:t>communicate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30" dirty="0">
                <a:latin typeface="Carlito"/>
                <a:cs typeface="Carlito"/>
              </a:rPr>
              <a:t>few </a:t>
            </a:r>
            <a:r>
              <a:rPr sz="2200" spc="-5" dirty="0">
                <a:latin typeface="Carlito"/>
                <a:cs typeface="Carlito"/>
              </a:rPr>
              <a:t>basic </a:t>
            </a:r>
            <a:r>
              <a:rPr sz="2200" spc="-10" dirty="0">
                <a:latin typeface="Carlito"/>
                <a:cs typeface="Carlito"/>
              </a:rPr>
              <a:t>principles (not  standards) </a:t>
            </a:r>
            <a:r>
              <a:rPr sz="2200" spc="-5" dirty="0">
                <a:latin typeface="Carlito"/>
                <a:cs typeface="Carlito"/>
              </a:rPr>
              <a:t>and employ </a:t>
            </a:r>
            <a:r>
              <a:rPr sz="2200" spc="-10" dirty="0">
                <a:latin typeface="Carlito"/>
                <a:cs typeface="Carlito"/>
              </a:rPr>
              <a:t>lightweight communication </a:t>
            </a:r>
            <a:r>
              <a:rPr sz="2200" spc="-15" dirty="0">
                <a:latin typeface="Carlito"/>
                <a:cs typeface="Carlito"/>
              </a:rPr>
              <a:t>protocols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dirty="0">
                <a:latin typeface="Carlito"/>
                <a:cs typeface="Carlito"/>
              </a:rPr>
              <a:t>HTTP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JSON </a:t>
            </a:r>
            <a:r>
              <a:rPr sz="2200" spc="-15" dirty="0">
                <a:latin typeface="Carlito"/>
                <a:cs typeface="Carlito"/>
              </a:rPr>
              <a:t>(JavaScript </a:t>
            </a:r>
            <a:r>
              <a:rPr sz="2200" spc="-10" dirty="0">
                <a:latin typeface="Carlito"/>
                <a:cs typeface="Carlito"/>
              </a:rPr>
              <a:t>Object Notation)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exchanging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between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consumer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dirty="0">
                <a:latin typeface="Carlito"/>
                <a:cs typeface="Carlito"/>
              </a:rPr>
              <a:t>service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provider</a:t>
            </a:r>
            <a:endParaRPr sz="2200">
              <a:latin typeface="Carlito"/>
              <a:cs typeface="Carlito"/>
            </a:endParaRPr>
          </a:p>
          <a:p>
            <a:pPr marL="354965" marR="19431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Microservices—by their small, </a:t>
            </a:r>
            <a:r>
              <a:rPr sz="2200" spc="-10" dirty="0">
                <a:latin typeface="Carlito"/>
                <a:cs typeface="Carlito"/>
              </a:rPr>
              <a:t>independent,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distributed nature—  </a:t>
            </a:r>
            <a:r>
              <a:rPr sz="2200" spc="-5" dirty="0">
                <a:latin typeface="Carlito"/>
                <a:cs typeface="Carlito"/>
              </a:rPr>
              <a:t>allow </a:t>
            </a:r>
            <a:r>
              <a:rPr sz="2200" spc="-15" dirty="0">
                <a:latin typeface="Carlito"/>
                <a:cs typeface="Carlito"/>
              </a:rPr>
              <a:t>organizations </a:t>
            </a:r>
            <a:r>
              <a:rPr sz="2200" spc="-20" dirty="0">
                <a:latin typeface="Carlito"/>
                <a:cs typeface="Carlito"/>
              </a:rPr>
              <a:t>to have </a:t>
            </a:r>
            <a:r>
              <a:rPr sz="2200" spc="-10" dirty="0">
                <a:latin typeface="Carlito"/>
                <a:cs typeface="Carlito"/>
              </a:rPr>
              <a:t>small development teams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well-defined  areas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responsibility.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393192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39319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178" y="0"/>
            <a:ext cx="66960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Carlito"/>
                <a:cs typeface="Carlito"/>
              </a:rPr>
              <a:t>Spring </a:t>
            </a:r>
            <a:r>
              <a:rPr sz="2800" b="0" spc="-50" dirty="0">
                <a:latin typeface="Carlito"/>
                <a:cs typeface="Carlito"/>
              </a:rPr>
              <a:t>RestTemplate</a:t>
            </a:r>
            <a:r>
              <a:rPr sz="2800" b="0" spc="-25" dirty="0">
                <a:latin typeface="Carlito"/>
                <a:cs typeface="Carlito"/>
              </a:rPr>
              <a:t> </a:t>
            </a:r>
            <a:r>
              <a:rPr sz="2800" b="0" spc="-15" dirty="0">
                <a:latin typeface="Carlito"/>
                <a:cs typeface="Carlito"/>
              </a:rPr>
              <a:t>Example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8303"/>
            <a:ext cx="9144000" cy="5017135"/>
            <a:chOff x="0" y="908303"/>
            <a:chExt cx="9144000" cy="5017135"/>
          </a:xfrm>
        </p:grpSpPr>
        <p:sp>
          <p:nvSpPr>
            <p:cNvPr id="5" name="object 5"/>
            <p:cNvSpPr/>
            <p:nvPr/>
          </p:nvSpPr>
          <p:spPr>
            <a:xfrm>
              <a:off x="0" y="908303"/>
              <a:ext cx="9144000" cy="5017135"/>
            </a:xfrm>
            <a:custGeom>
              <a:avLst/>
              <a:gdLst/>
              <a:ahLst/>
              <a:cxnLst/>
              <a:rect l="l" t="t" r="r" b="b"/>
              <a:pathLst>
                <a:path w="9144000" h="5017135">
                  <a:moveTo>
                    <a:pt x="0" y="0"/>
                  </a:moveTo>
                  <a:lnTo>
                    <a:pt x="0" y="5017008"/>
                  </a:lnTo>
                  <a:lnTo>
                    <a:pt x="9143999" y="5017008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179" y="960500"/>
              <a:ext cx="8225155" cy="236220"/>
            </a:xfrm>
            <a:custGeom>
              <a:avLst/>
              <a:gdLst/>
              <a:ahLst/>
              <a:cxnLst/>
              <a:rect l="l" t="t" r="r" b="b"/>
              <a:pathLst>
                <a:path w="8225155" h="236219">
                  <a:moveTo>
                    <a:pt x="1112520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112520" y="236220"/>
                  </a:lnTo>
                  <a:lnTo>
                    <a:pt x="1112520" y="0"/>
                  </a:lnTo>
                  <a:close/>
                </a:path>
                <a:path w="8225155" h="236219">
                  <a:moveTo>
                    <a:pt x="8224964" y="0"/>
                  </a:moveTo>
                  <a:lnTo>
                    <a:pt x="8224964" y="0"/>
                  </a:lnTo>
                  <a:lnTo>
                    <a:pt x="1112583" y="0"/>
                  </a:lnTo>
                  <a:lnTo>
                    <a:pt x="1112583" y="236220"/>
                  </a:lnTo>
                  <a:lnTo>
                    <a:pt x="8224964" y="236220"/>
                  </a:lnTo>
                  <a:lnTo>
                    <a:pt x="822496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63" y="931291"/>
            <a:ext cx="8920480" cy="490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673100" indent="-222885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636363"/>
                </a:solidFill>
                <a:latin typeface="Arial"/>
                <a:cs typeface="Arial"/>
              </a:rPr>
              <a:t>@GetMapping</a:t>
            </a:r>
            <a:r>
              <a:rPr sz="1600" b="1" spc="95" dirty="0">
                <a:latin typeface="Arial"/>
                <a:cs typeface="Arial"/>
              </a:rPr>
              <a:t>(</a:t>
            </a:r>
            <a:r>
              <a:rPr sz="1600" b="1" spc="95" dirty="0">
                <a:solidFill>
                  <a:srgbClr val="2A00FF"/>
                </a:solidFill>
                <a:latin typeface="Arial"/>
                <a:cs typeface="Arial"/>
              </a:rPr>
              <a:t>"/currency-converter/from/{from}/to/{to}/quantity/{quantity}"</a:t>
            </a:r>
            <a:r>
              <a:rPr sz="1600" b="1" spc="95" dirty="0">
                <a:latin typeface="Arial"/>
                <a:cs typeface="Arial"/>
              </a:rPr>
              <a:t>)  </a:t>
            </a:r>
            <a:r>
              <a:rPr sz="1600" b="1" spc="8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-25" dirty="0">
                <a:latin typeface="Arial"/>
                <a:cs typeface="Arial"/>
              </a:rPr>
              <a:t>CurrencyConversionBean </a:t>
            </a:r>
            <a:r>
              <a:rPr sz="1600" b="1" spc="20" dirty="0">
                <a:latin typeface="Arial"/>
                <a:cs typeface="Arial"/>
              </a:rPr>
              <a:t>convertCurrency(</a:t>
            </a:r>
            <a:r>
              <a:rPr sz="1600" b="1" spc="20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600" b="1" spc="100" dirty="0">
                <a:latin typeface="Arial"/>
                <a:cs typeface="Arial"/>
              </a:rPr>
              <a:t>String</a:t>
            </a:r>
            <a:r>
              <a:rPr sz="1600" b="1" spc="335" dirty="0"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600" b="1" spc="70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600" b="1" spc="100" dirty="0">
                <a:latin typeface="Arial"/>
                <a:cs typeface="Arial"/>
              </a:rPr>
              <a:t>String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spc="225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600" b="1" spc="22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</a:pPr>
            <a:r>
              <a:rPr sz="1600" b="1" spc="5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600" b="1" dirty="0">
                <a:latin typeface="Arial"/>
                <a:cs typeface="Arial"/>
              </a:rPr>
              <a:t>BigDecimal </a:t>
            </a:r>
            <a:r>
              <a:rPr sz="1600" b="1" spc="12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600" b="1" spc="120" dirty="0">
                <a:latin typeface="Arial"/>
                <a:cs typeface="Arial"/>
              </a:rPr>
              <a:t>)</a:t>
            </a:r>
            <a:r>
              <a:rPr sz="1600" b="1" spc="385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457200" marR="2784475">
              <a:lnSpc>
                <a:spcPct val="100000"/>
              </a:lnSpc>
            </a:pPr>
            <a:r>
              <a:rPr sz="1600" b="1" spc="35" dirty="0">
                <a:latin typeface="Arial"/>
                <a:cs typeface="Arial"/>
              </a:rPr>
              <a:t>Map&lt;String, </a:t>
            </a:r>
            <a:r>
              <a:rPr sz="1600" b="1" spc="80" dirty="0">
                <a:latin typeface="Arial"/>
                <a:cs typeface="Arial"/>
              </a:rPr>
              <a:t>String&gt; </a:t>
            </a:r>
            <a:r>
              <a:rPr sz="1600" b="1" spc="110" dirty="0">
                <a:solidFill>
                  <a:srgbClr val="6A3D3D"/>
                </a:solidFill>
                <a:latin typeface="Arial"/>
                <a:cs typeface="Arial"/>
              </a:rPr>
              <a:t>uriVariables </a:t>
            </a:r>
            <a:r>
              <a:rPr sz="1600" b="1" spc="-60" dirty="0">
                <a:latin typeface="Arial"/>
                <a:cs typeface="Arial"/>
              </a:rPr>
              <a:t>= </a:t>
            </a:r>
            <a:r>
              <a:rPr sz="1600" b="1" spc="-16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600" b="1" spc="-10" dirty="0">
                <a:latin typeface="Arial"/>
                <a:cs typeface="Arial"/>
              </a:rPr>
              <a:t>HashMap&lt;&gt;();  </a:t>
            </a:r>
            <a:r>
              <a:rPr sz="1600" b="1" spc="114" dirty="0">
                <a:solidFill>
                  <a:srgbClr val="6A3D3D"/>
                </a:solidFill>
                <a:latin typeface="Arial"/>
                <a:cs typeface="Arial"/>
              </a:rPr>
              <a:t>uriVariables</a:t>
            </a:r>
            <a:r>
              <a:rPr sz="1600" b="1" spc="114" dirty="0">
                <a:latin typeface="Arial"/>
                <a:cs typeface="Arial"/>
              </a:rPr>
              <a:t>.put(</a:t>
            </a:r>
            <a:r>
              <a:rPr sz="1600" b="1" spc="114" dirty="0">
                <a:solidFill>
                  <a:srgbClr val="2A00FF"/>
                </a:solidFill>
                <a:latin typeface="Arial"/>
                <a:cs typeface="Arial"/>
              </a:rPr>
              <a:t>"from"</a:t>
            </a:r>
            <a:r>
              <a:rPr sz="1600" b="1" spc="114" dirty="0">
                <a:latin typeface="Arial"/>
                <a:cs typeface="Arial"/>
              </a:rPr>
              <a:t>, </a:t>
            </a:r>
            <a:r>
              <a:rPr sz="1600" b="1" spc="100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600" b="1" spc="100" dirty="0">
                <a:latin typeface="Arial"/>
                <a:cs typeface="Arial"/>
              </a:rPr>
              <a:t>);  </a:t>
            </a:r>
            <a:r>
              <a:rPr sz="1600" b="1" spc="140" dirty="0">
                <a:solidFill>
                  <a:srgbClr val="6A3D3D"/>
                </a:solidFill>
                <a:latin typeface="Arial"/>
                <a:cs typeface="Arial"/>
              </a:rPr>
              <a:t>uriVariables</a:t>
            </a:r>
            <a:r>
              <a:rPr sz="1600" b="1" spc="140" dirty="0">
                <a:latin typeface="Arial"/>
                <a:cs typeface="Arial"/>
              </a:rPr>
              <a:t>.put(</a:t>
            </a:r>
            <a:r>
              <a:rPr sz="1600" b="1" spc="140" dirty="0">
                <a:solidFill>
                  <a:srgbClr val="2A00FF"/>
                </a:solidFill>
                <a:latin typeface="Arial"/>
                <a:cs typeface="Arial"/>
              </a:rPr>
              <a:t>"to"</a:t>
            </a:r>
            <a:r>
              <a:rPr sz="1600" b="1" spc="140" dirty="0">
                <a:latin typeface="Arial"/>
                <a:cs typeface="Arial"/>
              </a:rPr>
              <a:t>,</a:t>
            </a:r>
            <a:r>
              <a:rPr sz="1600" b="1" spc="425" dirty="0">
                <a:latin typeface="Arial"/>
                <a:cs typeface="Arial"/>
              </a:rPr>
              <a:t> </a:t>
            </a:r>
            <a:r>
              <a:rPr sz="1600" b="1" spc="225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600" b="1" spc="22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1895475" indent="4445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ResponseEntity&lt;CurrencyConversionBean&gt; </a:t>
            </a:r>
            <a:r>
              <a:rPr sz="1600" b="1" spc="45" dirty="0">
                <a:solidFill>
                  <a:srgbClr val="6A3D3D"/>
                </a:solidFill>
                <a:latin typeface="Arial"/>
                <a:cs typeface="Arial"/>
              </a:rPr>
              <a:t>responseEntity </a:t>
            </a:r>
            <a:r>
              <a:rPr sz="1600" b="1" spc="-60" dirty="0">
                <a:latin typeface="Arial"/>
                <a:cs typeface="Arial"/>
              </a:rPr>
              <a:t>= </a:t>
            </a:r>
            <a:r>
              <a:rPr sz="1600" b="1" spc="-165" dirty="0">
                <a:solidFill>
                  <a:srgbClr val="7E0054"/>
                </a:solidFill>
                <a:latin typeface="Arial"/>
                <a:cs typeface="Arial"/>
              </a:rPr>
              <a:t>new  </a:t>
            </a:r>
            <a:r>
              <a:rPr sz="1600" b="1" spc="85" dirty="0">
                <a:latin typeface="Arial"/>
                <a:cs typeface="Arial"/>
              </a:rPr>
              <a:t>RestTemplate().getForEntity(</a:t>
            </a:r>
            <a:endParaRPr sz="1600">
              <a:latin typeface="Arial"/>
              <a:cs typeface="Arial"/>
            </a:endParaRPr>
          </a:p>
          <a:p>
            <a:pPr marL="12700" marR="1116965" indent="890269">
              <a:lnSpc>
                <a:spcPct val="100000"/>
              </a:lnSpc>
            </a:pPr>
            <a:r>
              <a:rPr sz="1600" b="1" spc="135" dirty="0">
                <a:solidFill>
                  <a:srgbClr val="2A00FF"/>
                </a:solidFill>
                <a:latin typeface="Arial"/>
                <a:cs typeface="Arial"/>
              </a:rPr>
              <a:t>"h</a:t>
            </a:r>
            <a:r>
              <a:rPr sz="1600" b="1" spc="80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sz="1600" b="1" spc="215" dirty="0">
                <a:solidFill>
                  <a:srgbClr val="2A00FF"/>
                </a:solidFill>
                <a:latin typeface="Arial"/>
                <a:cs typeface="Arial"/>
              </a:rPr>
              <a:t>tp</a:t>
            </a:r>
            <a:r>
              <a:rPr sz="1600" b="1" spc="130" dirty="0">
                <a:solidFill>
                  <a:srgbClr val="2A00FF"/>
                </a:solidFill>
                <a:latin typeface="Arial"/>
                <a:cs typeface="Arial"/>
              </a:rPr>
              <a:t>:</a:t>
            </a:r>
            <a:r>
              <a:rPr sz="1600" b="1" spc="430" dirty="0">
                <a:solidFill>
                  <a:srgbClr val="2A00FF"/>
                </a:solidFill>
                <a:latin typeface="Arial"/>
                <a:cs typeface="Arial"/>
              </a:rPr>
              <a:t>//</a:t>
            </a:r>
            <a:r>
              <a:rPr sz="1600" b="1" spc="425" dirty="0">
                <a:solidFill>
                  <a:srgbClr val="2A00FF"/>
                </a:solidFill>
                <a:latin typeface="Arial"/>
                <a:cs typeface="Arial"/>
              </a:rPr>
              <a:t>l</a:t>
            </a:r>
            <a:r>
              <a:rPr sz="1600" b="1" spc="-45" dirty="0">
                <a:solidFill>
                  <a:srgbClr val="2A00FF"/>
                </a:solidFill>
                <a:latin typeface="Arial"/>
                <a:cs typeface="Arial"/>
              </a:rPr>
              <a:t>oc</a:t>
            </a:r>
            <a:r>
              <a:rPr sz="1600" b="1" spc="-50" dirty="0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sz="1600" b="1" spc="65" dirty="0">
                <a:solidFill>
                  <a:srgbClr val="2A00FF"/>
                </a:solidFill>
                <a:latin typeface="Arial"/>
                <a:cs typeface="Arial"/>
              </a:rPr>
              <a:t>lh</a:t>
            </a:r>
            <a:r>
              <a:rPr sz="1600" b="1" spc="90" dirty="0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sz="1600" b="1" spc="245" dirty="0">
                <a:solidFill>
                  <a:srgbClr val="2A00FF"/>
                </a:solidFill>
                <a:latin typeface="Arial"/>
                <a:cs typeface="Arial"/>
              </a:rPr>
              <a:t>st</a:t>
            </a:r>
            <a:r>
              <a:rPr sz="1600" b="1" spc="175" dirty="0">
                <a:solidFill>
                  <a:srgbClr val="2A00FF"/>
                </a:solidFill>
                <a:latin typeface="Arial"/>
                <a:cs typeface="Arial"/>
              </a:rPr>
              <a:t>:</a:t>
            </a:r>
            <a:r>
              <a:rPr sz="1600" b="1" spc="-15" dirty="0">
                <a:solidFill>
                  <a:srgbClr val="2A00FF"/>
                </a:solidFill>
                <a:latin typeface="Arial"/>
                <a:cs typeface="Arial"/>
              </a:rPr>
              <a:t>8</a:t>
            </a:r>
            <a:r>
              <a:rPr sz="1600" b="1" spc="-35" dirty="0">
                <a:solidFill>
                  <a:srgbClr val="2A00FF"/>
                </a:solidFill>
                <a:latin typeface="Arial"/>
                <a:cs typeface="Arial"/>
              </a:rPr>
              <a:t>1</a:t>
            </a:r>
            <a:r>
              <a:rPr sz="1600" b="1" spc="160" dirty="0">
                <a:solidFill>
                  <a:srgbClr val="2A00FF"/>
                </a:solidFill>
                <a:latin typeface="Arial"/>
                <a:cs typeface="Arial"/>
              </a:rPr>
              <a:t>00</a:t>
            </a:r>
            <a:r>
              <a:rPr sz="1600" b="1" spc="75" dirty="0">
                <a:solidFill>
                  <a:srgbClr val="2A00FF"/>
                </a:solidFill>
                <a:latin typeface="Arial"/>
                <a:cs typeface="Arial"/>
              </a:rPr>
              <a:t>/</a:t>
            </a:r>
            <a:r>
              <a:rPr sz="1600" b="1" spc="50" dirty="0">
                <a:solidFill>
                  <a:srgbClr val="2A00FF"/>
                </a:solidFill>
                <a:latin typeface="Arial"/>
                <a:cs typeface="Arial"/>
              </a:rPr>
              <a:t>cu</a:t>
            </a:r>
            <a:r>
              <a:rPr sz="1600" b="1" spc="30" dirty="0">
                <a:solidFill>
                  <a:srgbClr val="2A00FF"/>
                </a:solidFill>
                <a:latin typeface="Arial"/>
                <a:cs typeface="Arial"/>
              </a:rPr>
              <a:t>r</a:t>
            </a:r>
            <a:r>
              <a:rPr sz="1600" b="1" spc="40" dirty="0">
                <a:solidFill>
                  <a:srgbClr val="2A00FF"/>
                </a:solidFill>
                <a:latin typeface="Arial"/>
                <a:cs typeface="Arial"/>
              </a:rPr>
              <a:t>re</a:t>
            </a:r>
            <a:r>
              <a:rPr sz="1600" b="1" spc="50" dirty="0">
                <a:solidFill>
                  <a:srgbClr val="2A00FF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2A00FF"/>
                </a:solidFill>
                <a:latin typeface="Arial"/>
                <a:cs typeface="Arial"/>
              </a:rPr>
              <a:t>c</a:t>
            </a:r>
            <a:r>
              <a:rPr sz="1600" b="1" spc="-25" dirty="0">
                <a:solidFill>
                  <a:srgbClr val="2A00FF"/>
                </a:solidFill>
                <a:latin typeface="Arial"/>
                <a:cs typeface="Arial"/>
              </a:rPr>
              <a:t>y</a:t>
            </a:r>
            <a:r>
              <a:rPr sz="1600" b="1" spc="335" dirty="0">
                <a:solidFill>
                  <a:srgbClr val="2A00FF"/>
                </a:solidFill>
                <a:latin typeface="Arial"/>
                <a:cs typeface="Arial"/>
              </a:rPr>
              <a:t>-</a:t>
            </a:r>
            <a:r>
              <a:rPr sz="1600" b="1" spc="-15" dirty="0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2A00FF"/>
                </a:solidFill>
                <a:latin typeface="Arial"/>
                <a:cs typeface="Arial"/>
              </a:rPr>
              <a:t>x</a:t>
            </a:r>
            <a:r>
              <a:rPr sz="1600" b="1" spc="55" dirty="0">
                <a:solidFill>
                  <a:srgbClr val="2A00FF"/>
                </a:solidFill>
                <a:latin typeface="Arial"/>
                <a:cs typeface="Arial"/>
              </a:rPr>
              <a:t>change/f</a:t>
            </a:r>
            <a:r>
              <a:rPr sz="1600" b="1" spc="110" dirty="0">
                <a:solidFill>
                  <a:srgbClr val="2A00FF"/>
                </a:solidFill>
                <a:latin typeface="Arial"/>
                <a:cs typeface="Arial"/>
              </a:rPr>
              <a:t>rom/{</a:t>
            </a:r>
            <a:r>
              <a:rPr sz="1600" b="1" spc="60" dirty="0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sz="1600" b="1" spc="120" dirty="0">
                <a:solidFill>
                  <a:srgbClr val="2A00FF"/>
                </a:solidFill>
                <a:latin typeface="Arial"/>
                <a:cs typeface="Arial"/>
              </a:rPr>
              <a:t>rom}/to/</a:t>
            </a:r>
            <a:r>
              <a:rPr sz="1600" b="1" spc="170" dirty="0">
                <a:solidFill>
                  <a:srgbClr val="2A00FF"/>
                </a:solidFill>
                <a:latin typeface="Arial"/>
                <a:cs typeface="Arial"/>
              </a:rPr>
              <a:t>{to}</a:t>
            </a:r>
            <a:r>
              <a:rPr sz="1600" b="1" spc="12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spc="430" dirty="0">
                <a:latin typeface="Arial"/>
                <a:cs typeface="Arial"/>
              </a:rPr>
              <a:t>,  </a:t>
            </a:r>
            <a:r>
              <a:rPr sz="1600" b="1" spc="60" dirty="0">
                <a:latin typeface="Arial"/>
                <a:cs typeface="Arial"/>
              </a:rPr>
              <a:t>CurrencyConversionBean.</a:t>
            </a:r>
            <a:r>
              <a:rPr sz="1600" b="1" spc="60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600" b="1" spc="60" dirty="0">
                <a:latin typeface="Arial"/>
                <a:cs typeface="Arial"/>
              </a:rPr>
              <a:t>,</a:t>
            </a:r>
            <a:r>
              <a:rPr sz="1600" b="1" spc="60" dirty="0">
                <a:solidFill>
                  <a:srgbClr val="6A3D3D"/>
                </a:solidFill>
                <a:latin typeface="Arial"/>
                <a:cs typeface="Arial"/>
              </a:rPr>
              <a:t>uriVariables</a:t>
            </a:r>
            <a:r>
              <a:rPr sz="1600" b="1" spc="6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457200" marR="1673225">
              <a:lnSpc>
                <a:spcPts val="3840"/>
              </a:lnSpc>
              <a:spcBef>
                <a:spcPts val="450"/>
              </a:spcBef>
            </a:pPr>
            <a:r>
              <a:rPr sz="1600" b="1" spc="-25" dirty="0">
                <a:latin typeface="Arial"/>
                <a:cs typeface="Arial"/>
              </a:rPr>
              <a:t>CurrencyConversionBean </a:t>
            </a:r>
            <a:r>
              <a:rPr sz="1600" b="1" spc="-15" dirty="0">
                <a:solidFill>
                  <a:srgbClr val="6A3D3D"/>
                </a:solidFill>
                <a:latin typeface="Arial"/>
                <a:cs typeface="Arial"/>
              </a:rPr>
              <a:t>response </a:t>
            </a:r>
            <a:r>
              <a:rPr sz="1600" b="1" spc="-60" dirty="0">
                <a:latin typeface="Arial"/>
                <a:cs typeface="Arial"/>
              </a:rPr>
              <a:t>= </a:t>
            </a:r>
            <a:r>
              <a:rPr sz="1600" b="1" spc="70" dirty="0">
                <a:solidFill>
                  <a:srgbClr val="6A3D3D"/>
                </a:solidFill>
                <a:latin typeface="Arial"/>
                <a:cs typeface="Arial"/>
              </a:rPr>
              <a:t>responseEntity</a:t>
            </a:r>
            <a:r>
              <a:rPr sz="1600" b="1" spc="70" dirty="0">
                <a:latin typeface="Arial"/>
                <a:cs typeface="Arial"/>
              </a:rPr>
              <a:t>.getBody();  </a:t>
            </a:r>
            <a:r>
              <a:rPr sz="1600" b="1" spc="105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600" b="1" spc="-16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600" b="1" spc="40" dirty="0">
                <a:latin typeface="Arial"/>
                <a:cs typeface="Arial"/>
              </a:rPr>
              <a:t>CurrencyConversionBean(</a:t>
            </a:r>
            <a:r>
              <a:rPr sz="1600" b="1" spc="40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600" b="1" spc="40" dirty="0">
                <a:latin typeface="Arial"/>
                <a:cs typeface="Arial"/>
              </a:rPr>
              <a:t>.getId(), </a:t>
            </a:r>
            <a:r>
              <a:rPr sz="1600" b="1" spc="70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600" b="1" spc="70" dirty="0">
                <a:latin typeface="Arial"/>
                <a:cs typeface="Arial"/>
              </a:rPr>
              <a:t>,</a:t>
            </a:r>
            <a:r>
              <a:rPr sz="1600" b="1" spc="195" dirty="0">
                <a:latin typeface="Arial"/>
                <a:cs typeface="Arial"/>
              </a:rPr>
              <a:t> </a:t>
            </a:r>
            <a:r>
              <a:rPr sz="1600" b="1" spc="220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600" b="1" spc="220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r>
              <a:rPr sz="1600" b="1" spc="7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600" b="1" spc="75" dirty="0">
                <a:latin typeface="Arial"/>
                <a:cs typeface="Arial"/>
              </a:rPr>
              <a:t>.getConversionMultiple(),</a:t>
            </a:r>
            <a:r>
              <a:rPr sz="1600" b="1" spc="420" dirty="0"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600" b="1" spc="130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</a:pPr>
            <a:r>
              <a:rPr sz="1600" b="1" spc="10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600" b="1" spc="100" dirty="0">
                <a:latin typeface="Arial"/>
                <a:cs typeface="Arial"/>
              </a:rPr>
              <a:t>.multiply(</a:t>
            </a:r>
            <a:r>
              <a:rPr sz="1600" b="1" spc="100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600" b="1" spc="100" dirty="0">
                <a:latin typeface="Arial"/>
                <a:cs typeface="Arial"/>
              </a:rPr>
              <a:t>.getConversionMultiple()),</a:t>
            </a:r>
            <a:r>
              <a:rPr sz="1600" b="1" spc="100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600" b="1" spc="100" dirty="0">
                <a:latin typeface="Arial"/>
                <a:cs typeface="Arial"/>
              </a:rPr>
              <a:t>.getPort());</a:t>
            </a:r>
            <a:endParaRPr sz="16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0"/>
              </a:spcBef>
            </a:pPr>
            <a:r>
              <a:rPr sz="1600" b="1" spc="25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3191"/>
            <a:ext cx="1097280" cy="368935"/>
          </a:xfrm>
          <a:custGeom>
            <a:avLst/>
            <a:gdLst/>
            <a:ahLst/>
            <a:cxnLst/>
            <a:rect l="l" t="t" r="r" b="b"/>
            <a:pathLst>
              <a:path w="1097280" h="368934">
                <a:moveTo>
                  <a:pt x="1097280" y="0"/>
                </a:moveTo>
                <a:lnTo>
                  <a:pt x="0" y="0"/>
                </a:lnTo>
                <a:lnTo>
                  <a:pt x="0" y="368808"/>
                </a:lnTo>
                <a:lnTo>
                  <a:pt x="1097280" y="368808"/>
                </a:lnTo>
                <a:lnTo>
                  <a:pt x="10972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93191"/>
            <a:ext cx="1097280" cy="3003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8735" rIns="0" bIns="0" rtlCol="0">
            <a:spAutoFit/>
          </a:bodyPr>
          <a:lstStyle/>
          <a:p>
            <a:pPr marL="55244">
              <a:lnSpc>
                <a:spcPts val="2055"/>
              </a:lnSpc>
              <a:spcBef>
                <a:spcPts val="305"/>
              </a:spcBef>
            </a:pP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7598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33333"/>
                </a:solidFill>
              </a:rPr>
              <a:t>Spring </a:t>
            </a:r>
            <a:r>
              <a:rPr sz="2800" dirty="0">
                <a:solidFill>
                  <a:srgbClr val="333333"/>
                </a:solidFill>
              </a:rPr>
              <a:t>Cloud- </a:t>
            </a:r>
            <a:r>
              <a:rPr sz="2800" spc="-20" dirty="0">
                <a:solidFill>
                  <a:srgbClr val="333333"/>
                </a:solidFill>
              </a:rPr>
              <a:t>REST </a:t>
            </a:r>
            <a:r>
              <a:rPr sz="2800" spc="-5" dirty="0">
                <a:solidFill>
                  <a:srgbClr val="333333"/>
                </a:solidFill>
              </a:rPr>
              <a:t>call </a:t>
            </a:r>
            <a:r>
              <a:rPr sz="2800" dirty="0">
                <a:solidFill>
                  <a:srgbClr val="333333"/>
                </a:solidFill>
              </a:rPr>
              <a:t>using</a:t>
            </a:r>
            <a:r>
              <a:rPr sz="2800" spc="-70" dirty="0">
                <a:solidFill>
                  <a:srgbClr val="333333"/>
                </a:solidFill>
              </a:rPr>
              <a:t> </a:t>
            </a:r>
            <a:r>
              <a:rPr sz="2800" spc="-35" dirty="0">
                <a:solidFill>
                  <a:srgbClr val="333333"/>
                </a:solidFill>
              </a:rPr>
              <a:t>RESTTemplate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51459" y="548640"/>
            <a:ext cx="8892540" cy="6061075"/>
            <a:chOff x="251459" y="548640"/>
            <a:chExt cx="8892540" cy="6061075"/>
          </a:xfrm>
        </p:grpSpPr>
        <p:sp>
          <p:nvSpPr>
            <p:cNvPr id="5" name="object 5"/>
            <p:cNvSpPr/>
            <p:nvPr/>
          </p:nvSpPr>
          <p:spPr>
            <a:xfrm>
              <a:off x="1691640" y="548640"/>
              <a:ext cx="5693589" cy="4032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59" y="4581144"/>
              <a:ext cx="8892540" cy="2028825"/>
            </a:xfrm>
            <a:custGeom>
              <a:avLst/>
              <a:gdLst/>
              <a:ahLst/>
              <a:cxnLst/>
              <a:rect l="l" t="t" r="r" b="b"/>
              <a:pathLst>
                <a:path w="8892540" h="2028825">
                  <a:moveTo>
                    <a:pt x="0" y="2028443"/>
                  </a:moveTo>
                  <a:lnTo>
                    <a:pt x="8892540" y="2028443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2028443"/>
                  </a:lnTo>
                  <a:close/>
                </a:path>
              </a:pathLst>
            </a:custGeom>
            <a:solidFill>
              <a:srgbClr val="EF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759" y="4563871"/>
            <a:ext cx="8914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Spring </a:t>
            </a:r>
            <a:r>
              <a:rPr sz="1800" b="1" dirty="0">
                <a:solidFill>
                  <a:srgbClr val="333333"/>
                </a:solidFill>
                <a:latin typeface="Carlito"/>
                <a:cs typeface="Carlito"/>
              </a:rPr>
              <a:t>Cloud-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call </a:t>
            </a:r>
            <a:r>
              <a:rPr sz="1800" b="1" dirty="0">
                <a:solidFill>
                  <a:srgbClr val="333333"/>
                </a:solidFill>
                <a:latin typeface="Carlito"/>
                <a:cs typeface="Carlito"/>
              </a:rPr>
              <a:t>using </a:t>
            </a: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Spring</a:t>
            </a:r>
            <a:r>
              <a:rPr sz="1800" b="1" spc="-1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333333"/>
                </a:solidFill>
                <a:latin typeface="Carlito"/>
                <a:cs typeface="Carlito"/>
              </a:rPr>
              <a:t>RESTTemplate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For examples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employee-consumer service,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consumed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services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exposed by</a:t>
            </a:r>
            <a:r>
              <a:rPr sz="1800" spc="1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employee-producer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using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REST</a:t>
            </a:r>
            <a:r>
              <a:rPr sz="1800" b="1" spc="5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b="1" spc="-30" dirty="0">
                <a:solidFill>
                  <a:srgbClr val="333333"/>
                </a:solidFill>
                <a:latin typeface="Carlito"/>
                <a:cs typeface="Carlito"/>
              </a:rPr>
              <a:t>Template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333333"/>
                </a:solidFill>
                <a:latin typeface="Carlito"/>
                <a:cs typeface="Carlito"/>
              </a:rPr>
              <a:t>But we </a:t>
            </a:r>
            <a:r>
              <a:rPr sz="1800" i="1" spc="-5" dirty="0">
                <a:solidFill>
                  <a:srgbClr val="333333"/>
                </a:solidFill>
                <a:latin typeface="Carlito"/>
                <a:cs typeface="Carlito"/>
              </a:rPr>
              <a:t>had </a:t>
            </a:r>
            <a:r>
              <a:rPr sz="1800" i="1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i="1" spc="-10" dirty="0">
                <a:solidFill>
                  <a:srgbClr val="333333"/>
                </a:solidFill>
                <a:latin typeface="Carlito"/>
                <a:cs typeface="Carlito"/>
              </a:rPr>
              <a:t>write </a:t>
            </a:r>
            <a:r>
              <a:rPr sz="1800" i="1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i="1" spc="-5" dirty="0">
                <a:solidFill>
                  <a:srgbClr val="333333"/>
                </a:solidFill>
                <a:latin typeface="Carlito"/>
                <a:cs typeface="Carlito"/>
              </a:rPr>
              <a:t>lot of </a:t>
            </a:r>
            <a:r>
              <a:rPr sz="1800" i="1" spc="-10" dirty="0">
                <a:solidFill>
                  <a:srgbClr val="333333"/>
                </a:solidFill>
                <a:latin typeface="Carlito"/>
                <a:cs typeface="Carlito"/>
              </a:rPr>
              <a:t>code </a:t>
            </a:r>
            <a:r>
              <a:rPr sz="1800" i="1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i="1" spc="-10" dirty="0">
                <a:solidFill>
                  <a:srgbClr val="333333"/>
                </a:solidFill>
                <a:latin typeface="Carlito"/>
                <a:cs typeface="Carlito"/>
              </a:rPr>
              <a:t>perform</a:t>
            </a:r>
            <a:r>
              <a:rPr sz="1800" i="1" spc="10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333333"/>
                </a:solidFill>
                <a:latin typeface="Carlito"/>
                <a:cs typeface="Carlito"/>
              </a:rPr>
              <a:t>following-</a:t>
            </a:r>
            <a:endParaRPr sz="1800">
              <a:latin typeface="Carlito"/>
              <a:cs typeface="Carlito"/>
            </a:endParaRPr>
          </a:p>
          <a:p>
            <a:pPr marL="584200" indent="-114935">
              <a:lnSpc>
                <a:spcPct val="100000"/>
              </a:lnSpc>
              <a:buSzPct val="94444"/>
              <a:buChar char="•"/>
              <a:tabLst>
                <a:tab pos="584835" algn="l"/>
              </a:tabLst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Load balancing using</a:t>
            </a:r>
            <a:r>
              <a:rPr sz="1800" spc="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Ribbon.</a:t>
            </a:r>
            <a:endParaRPr sz="1800">
              <a:latin typeface="Carlito"/>
              <a:cs typeface="Carlito"/>
            </a:endParaRPr>
          </a:p>
          <a:p>
            <a:pPr marL="584200" indent="-114935">
              <a:lnSpc>
                <a:spcPct val="100000"/>
              </a:lnSpc>
              <a:buSzPct val="94444"/>
              <a:buChar char="•"/>
              <a:tabLst>
                <a:tab pos="584835" algn="l"/>
              </a:tabLst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Getting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instance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then the Base</a:t>
            </a:r>
            <a:r>
              <a:rPr sz="1800" spc="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URL.</a:t>
            </a:r>
            <a:endParaRPr sz="1800">
              <a:latin typeface="Carlito"/>
              <a:cs typeface="Carlito"/>
            </a:endParaRPr>
          </a:p>
          <a:p>
            <a:pPr marL="584200" indent="-114935">
              <a:lnSpc>
                <a:spcPct val="100000"/>
              </a:lnSpc>
              <a:buSzPct val="94444"/>
              <a:buChar char="•"/>
              <a:tabLst>
                <a:tab pos="584835" algn="l"/>
              </a:tabLst>
            </a:pP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Make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 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1800" spc="-30" dirty="0">
                <a:solidFill>
                  <a:srgbClr val="333333"/>
                </a:solidFill>
                <a:latin typeface="Carlito"/>
                <a:cs typeface="Carlito"/>
              </a:rPr>
              <a:t>Template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consuming</a:t>
            </a:r>
            <a:r>
              <a:rPr sz="1800" spc="10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service.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1" y="0"/>
            <a:ext cx="451446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Netflix</a:t>
            </a:r>
            <a:r>
              <a:rPr sz="4400" spc="-85" dirty="0"/>
              <a:t> </a:t>
            </a:r>
            <a:r>
              <a:rPr sz="4400" spc="-20" dirty="0"/>
              <a:t>Feign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94233" y="853186"/>
            <a:ext cx="853948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latin typeface="Carlito"/>
                <a:cs typeface="Carlito"/>
              </a:rPr>
              <a:t>What </a:t>
            </a:r>
            <a:r>
              <a:rPr sz="2000" b="1" spc="-5" dirty="0">
                <a:latin typeface="Carlito"/>
                <a:cs typeface="Carlito"/>
              </a:rPr>
              <a:t>is a </a:t>
            </a:r>
            <a:r>
              <a:rPr sz="2000" b="1" spc="-15" dirty="0">
                <a:latin typeface="Carlito"/>
                <a:cs typeface="Carlito"/>
              </a:rPr>
              <a:t>Feign</a:t>
            </a:r>
            <a:r>
              <a:rPr sz="2000" b="1" spc="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Client?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Feign </a:t>
            </a:r>
            <a:r>
              <a:rPr sz="2000" spc="-5" dirty="0">
                <a:latin typeface="Carlito"/>
                <a:cs typeface="Carlito"/>
              </a:rPr>
              <a:t>is a </a:t>
            </a:r>
            <a:r>
              <a:rPr sz="2000" spc="-15" dirty="0">
                <a:latin typeface="Carlito"/>
                <a:cs typeface="Carlito"/>
              </a:rPr>
              <a:t>declarative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client, </a:t>
            </a:r>
            <a:r>
              <a:rPr sz="2000" b="1" spc="-10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declarative REST </a:t>
            </a:r>
            <a:r>
              <a:rPr sz="2000" spc="-10" dirty="0">
                <a:latin typeface="Carlito"/>
                <a:cs typeface="Carlito"/>
              </a:rPr>
              <a:t>client. </a:t>
            </a:r>
            <a:r>
              <a:rPr sz="2000" spc="-5" dirty="0">
                <a:latin typeface="Carlito"/>
                <a:cs typeface="Carlito"/>
              </a:rPr>
              <a:t>It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makes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writing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clients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easier.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use </a:t>
            </a:r>
            <a:r>
              <a:rPr sz="2000" b="1" spc="-15" dirty="0">
                <a:latin typeface="Carlito"/>
                <a:cs typeface="Carlito"/>
              </a:rPr>
              <a:t>Feign </a:t>
            </a:r>
            <a:r>
              <a:rPr sz="2000" spc="-2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interface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annotate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Spring </a:t>
            </a:r>
            <a:r>
              <a:rPr sz="2000" spc="-5" dirty="0">
                <a:latin typeface="Carlito"/>
                <a:cs typeface="Carlito"/>
              </a:rPr>
              <a:t>Cloud </a:t>
            </a:r>
            <a:r>
              <a:rPr sz="2000" spc="-20" dirty="0">
                <a:latin typeface="Carlito"/>
                <a:cs typeface="Carlito"/>
              </a:rPr>
              <a:t>integrates </a:t>
            </a:r>
            <a:r>
              <a:rPr sz="2000" b="1" spc="-5" dirty="0">
                <a:latin typeface="Carlito"/>
                <a:cs typeface="Carlito"/>
              </a:rPr>
              <a:t>Ribbon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Eureka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a load </a:t>
            </a:r>
            <a:r>
              <a:rPr sz="2000" spc="-10" dirty="0">
                <a:latin typeface="Carlito"/>
                <a:cs typeface="Carlito"/>
              </a:rPr>
              <a:t>balanced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http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client </a:t>
            </a: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using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Feign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7366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Netflix </a:t>
            </a:r>
            <a:r>
              <a:rPr sz="2000" spc="-15" dirty="0">
                <a:latin typeface="Carlito"/>
                <a:cs typeface="Carlito"/>
              </a:rPr>
              <a:t>provides Feign </a:t>
            </a:r>
            <a:r>
              <a:rPr sz="2000" spc="-5" dirty="0">
                <a:latin typeface="Carlito"/>
                <a:cs typeface="Carlito"/>
              </a:rPr>
              <a:t>as an </a:t>
            </a:r>
            <a:r>
              <a:rPr sz="2000" spc="-10" dirty="0">
                <a:latin typeface="Carlito"/>
                <a:cs typeface="Carlito"/>
              </a:rPr>
              <a:t>abstraction </a:t>
            </a:r>
            <a:r>
              <a:rPr sz="2000" spc="-15" dirty="0">
                <a:latin typeface="Carlito"/>
                <a:cs typeface="Carlito"/>
              </a:rPr>
              <a:t>over </a:t>
            </a:r>
            <a:r>
              <a:rPr sz="2000" spc="-10" dirty="0">
                <a:latin typeface="Carlito"/>
                <a:cs typeface="Carlito"/>
              </a:rPr>
              <a:t>Rest-based calls, by </a:t>
            </a:r>
            <a:r>
              <a:rPr sz="2000" spc="-5" dirty="0">
                <a:latin typeface="Carlito"/>
                <a:cs typeface="Carlito"/>
              </a:rPr>
              <a:t>which  Microservice </a:t>
            </a:r>
            <a:r>
              <a:rPr sz="2000" spc="-15" dirty="0">
                <a:latin typeface="Carlito"/>
                <a:cs typeface="Carlito"/>
              </a:rPr>
              <a:t>can communicate </a:t>
            </a:r>
            <a:r>
              <a:rPr sz="2000" spc="-5" dirty="0">
                <a:latin typeface="Carlito"/>
                <a:cs typeface="Carlito"/>
              </a:rPr>
              <a:t>with each </a:t>
            </a:r>
            <a:r>
              <a:rPr sz="2000" spc="-40" dirty="0">
                <a:latin typeface="Carlito"/>
                <a:cs typeface="Carlito"/>
              </a:rPr>
              <a:t>other, </a:t>
            </a:r>
            <a:r>
              <a:rPr sz="2000" spc="-10" dirty="0">
                <a:latin typeface="Carlito"/>
                <a:cs typeface="Carlito"/>
              </a:rPr>
              <a:t>but developers </a:t>
            </a:r>
            <a:r>
              <a:rPr sz="2000" spc="-5" dirty="0">
                <a:latin typeface="Carlito"/>
                <a:cs typeface="Carlito"/>
              </a:rPr>
              <a:t>don’t </a:t>
            </a:r>
            <a:r>
              <a:rPr sz="2000" spc="-20" dirty="0">
                <a:latin typeface="Carlito"/>
                <a:cs typeface="Carlito"/>
              </a:rPr>
              <a:t>have  to </a:t>
            </a:r>
            <a:r>
              <a:rPr sz="2000" spc="-5" dirty="0">
                <a:latin typeface="Carlito"/>
                <a:cs typeface="Carlito"/>
              </a:rPr>
              <a:t>bother about </a:t>
            </a:r>
            <a:r>
              <a:rPr sz="2000" spc="-20" dirty="0">
                <a:latin typeface="Carlito"/>
                <a:cs typeface="Carlito"/>
              </a:rPr>
              <a:t>Rest </a:t>
            </a:r>
            <a:r>
              <a:rPr sz="2000" spc="-10" dirty="0">
                <a:latin typeface="Carlito"/>
                <a:cs typeface="Carlito"/>
              </a:rPr>
              <a:t>internal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details.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32715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Feign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client </a:t>
            </a:r>
            <a:r>
              <a:rPr sz="2000" spc="-5" dirty="0">
                <a:latin typeface="Carlito"/>
                <a:cs typeface="Carlito"/>
              </a:rPr>
              <a:t>is an </a:t>
            </a:r>
            <a:r>
              <a:rPr sz="2000" spc="-10" dirty="0">
                <a:latin typeface="Carlito"/>
                <a:cs typeface="Carlito"/>
              </a:rPr>
              <a:t>important tool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Microservice </a:t>
            </a:r>
            <a:r>
              <a:rPr sz="2000" spc="-10" dirty="0">
                <a:latin typeface="Carlito"/>
                <a:cs typeface="Carlito"/>
              </a:rPr>
              <a:t>developer </a:t>
            </a:r>
            <a:r>
              <a:rPr sz="2000" spc="-20" dirty="0">
                <a:latin typeface="Carlito"/>
                <a:cs typeface="Carlito"/>
              </a:rPr>
              <a:t>to  </a:t>
            </a:r>
            <a:r>
              <a:rPr sz="2000" spc="-15" dirty="0">
                <a:latin typeface="Carlito"/>
                <a:cs typeface="Carlito"/>
              </a:rPr>
              <a:t>communicate </a:t>
            </a:r>
            <a:r>
              <a:rPr sz="2000" spc="-5" dirty="0">
                <a:latin typeface="Carlito"/>
                <a:cs typeface="Carlito"/>
              </a:rPr>
              <a:t>with other Microservices via </a:t>
            </a:r>
            <a:r>
              <a:rPr sz="2000" spc="-20" dirty="0">
                <a:latin typeface="Carlito"/>
                <a:cs typeface="Carlito"/>
              </a:rPr>
              <a:t>Rest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API.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833" y="0"/>
            <a:ext cx="80975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333333"/>
                </a:solidFill>
              </a:rPr>
              <a:t>Spring </a:t>
            </a:r>
            <a:r>
              <a:rPr sz="2400" spc="-5" dirty="0">
                <a:solidFill>
                  <a:srgbClr val="333333"/>
                </a:solidFill>
              </a:rPr>
              <a:t>Cloud- </a:t>
            </a:r>
            <a:r>
              <a:rPr sz="2400" spc="-20" dirty="0">
                <a:solidFill>
                  <a:srgbClr val="333333"/>
                </a:solidFill>
              </a:rPr>
              <a:t>REST </a:t>
            </a:r>
            <a:r>
              <a:rPr sz="2400" spc="-5" dirty="0">
                <a:solidFill>
                  <a:srgbClr val="333333"/>
                </a:solidFill>
              </a:rPr>
              <a:t>call </a:t>
            </a:r>
            <a:r>
              <a:rPr sz="2400" dirty="0">
                <a:solidFill>
                  <a:srgbClr val="333333"/>
                </a:solidFill>
              </a:rPr>
              <a:t>using </a:t>
            </a:r>
            <a:r>
              <a:rPr sz="2400" spc="-5" dirty="0">
                <a:solidFill>
                  <a:srgbClr val="333333"/>
                </a:solidFill>
              </a:rPr>
              <a:t>Netflix </a:t>
            </a:r>
            <a:r>
              <a:rPr sz="2400" spc="-10" dirty="0">
                <a:solidFill>
                  <a:srgbClr val="333333"/>
                </a:solidFill>
              </a:rPr>
              <a:t>Feign</a:t>
            </a:r>
            <a:r>
              <a:rPr sz="2400" spc="-65" dirty="0">
                <a:solidFill>
                  <a:srgbClr val="333333"/>
                </a:solidFill>
              </a:rPr>
              <a:t> </a:t>
            </a:r>
            <a:r>
              <a:rPr sz="2400" spc="-10" dirty="0">
                <a:solidFill>
                  <a:srgbClr val="333333"/>
                </a:solidFill>
              </a:rPr>
              <a:t>Client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368808" y="698049"/>
            <a:ext cx="8406384" cy="605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67410"/>
          </a:xfrm>
          <a:custGeom>
            <a:avLst/>
            <a:gdLst/>
            <a:ahLst/>
            <a:cxnLst/>
            <a:rect l="l" t="t" r="r" b="b"/>
            <a:pathLst>
              <a:path w="9144000" h="867410">
                <a:moveTo>
                  <a:pt x="0" y="867155"/>
                </a:moveTo>
                <a:lnTo>
                  <a:pt x="9144000" y="867155"/>
                </a:lnTo>
                <a:lnTo>
                  <a:pt x="9144000" y="0"/>
                </a:lnTo>
                <a:lnTo>
                  <a:pt x="0" y="0"/>
                </a:lnTo>
                <a:lnTo>
                  <a:pt x="0" y="8671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3642"/>
            <a:ext cx="60613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How </a:t>
            </a:r>
            <a:r>
              <a:rPr sz="2800" spc="-20" dirty="0"/>
              <a:t>to </a:t>
            </a:r>
            <a:r>
              <a:rPr sz="2800" spc="-5" dirty="0"/>
              <a:t>include </a:t>
            </a:r>
            <a:r>
              <a:rPr sz="2800" spc="-20" dirty="0"/>
              <a:t>Feign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894714"/>
            <a:ext cx="76752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include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Feign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your project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use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starter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with</a:t>
            </a:r>
            <a:r>
              <a:rPr sz="2000" spc="10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group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6C170A"/>
                </a:solidFill>
                <a:latin typeface="Carlito"/>
                <a:cs typeface="Carlito"/>
              </a:rPr>
              <a:t>org.springframework.cloud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artifact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id</a:t>
            </a:r>
            <a:r>
              <a:rPr sz="2000" spc="-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6C170A"/>
                </a:solidFill>
                <a:latin typeface="Carlito"/>
                <a:cs typeface="Carlito"/>
              </a:rPr>
              <a:t>spring-cloud-starter-openfeign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" y="1787651"/>
            <a:ext cx="9029700" cy="1477010"/>
          </a:xfrm>
          <a:custGeom>
            <a:avLst/>
            <a:gdLst/>
            <a:ahLst/>
            <a:cxnLst/>
            <a:rect l="l" t="t" r="r" b="b"/>
            <a:pathLst>
              <a:path w="9029700" h="1477010">
                <a:moveTo>
                  <a:pt x="9029700" y="0"/>
                </a:moveTo>
                <a:lnTo>
                  <a:pt x="0" y="0"/>
                </a:lnTo>
                <a:lnTo>
                  <a:pt x="0" y="1476756"/>
                </a:lnTo>
                <a:lnTo>
                  <a:pt x="9029700" y="1476756"/>
                </a:lnTo>
                <a:lnTo>
                  <a:pt x="90297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08" y="1806702"/>
            <a:ext cx="5290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95" dirty="0">
                <a:solidFill>
                  <a:srgbClr val="808080"/>
                </a:solidFill>
                <a:latin typeface="Arial"/>
                <a:cs typeface="Arial"/>
              </a:rPr>
              <a:t>@SpringBootApplication</a:t>
            </a:r>
            <a:r>
              <a:rPr sz="1800" i="1" spc="509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808080"/>
                </a:solidFill>
                <a:latin typeface="Arial"/>
                <a:cs typeface="Arial"/>
              </a:rPr>
              <a:t>@EnableFeignClients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08" y="2081021"/>
            <a:ext cx="616839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spc="185" dirty="0">
                <a:latin typeface="Arial"/>
                <a:cs typeface="Arial"/>
              </a:rPr>
              <a:t>Application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spc="200" dirty="0">
                <a:latin typeface="Arial"/>
                <a:cs typeface="Arial"/>
              </a:rPr>
              <a:t>main(String[] </a:t>
            </a:r>
            <a:r>
              <a:rPr sz="1800" spc="165" dirty="0">
                <a:latin typeface="Arial"/>
                <a:cs typeface="Arial"/>
              </a:rPr>
              <a:t>args)</a:t>
            </a:r>
            <a:r>
              <a:rPr sz="1800" spc="66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80" dirty="0">
                <a:latin typeface="Arial"/>
                <a:cs typeface="Arial"/>
              </a:rPr>
              <a:t>SpringApplication.run(Application.</a:t>
            </a:r>
            <a:r>
              <a:rPr sz="1800" b="1" spc="180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800" spc="180" dirty="0">
                <a:latin typeface="Arial"/>
                <a:cs typeface="Arial"/>
              </a:rPr>
              <a:t>, </a:t>
            </a:r>
            <a:r>
              <a:rPr sz="1800" spc="215" dirty="0">
                <a:latin typeface="Arial"/>
                <a:cs typeface="Arial"/>
              </a:rPr>
              <a:t>args);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69580" y="1787651"/>
            <a:ext cx="1074420" cy="368935"/>
          </a:xfrm>
          <a:custGeom>
            <a:avLst/>
            <a:gdLst/>
            <a:ahLst/>
            <a:cxnLst/>
            <a:rect l="l" t="t" r="r" b="b"/>
            <a:pathLst>
              <a:path w="1074420" h="368935">
                <a:moveTo>
                  <a:pt x="0" y="368808"/>
                </a:moveTo>
                <a:lnTo>
                  <a:pt x="1074420" y="368808"/>
                </a:lnTo>
                <a:lnTo>
                  <a:pt x="107442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48955" y="1814321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6C170A"/>
                </a:solidFill>
                <a:latin typeface="Arial"/>
                <a:cs typeface="Arial"/>
              </a:rPr>
              <a:t>x</a:t>
            </a: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6C170A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6C170A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6C170A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0796"/>
            <a:ext cx="8964295" cy="2307590"/>
          </a:xfrm>
          <a:custGeom>
            <a:avLst/>
            <a:gdLst/>
            <a:ahLst/>
            <a:cxnLst/>
            <a:rect l="l" t="t" r="r" b="b"/>
            <a:pathLst>
              <a:path w="8964295" h="2307590">
                <a:moveTo>
                  <a:pt x="8964168" y="0"/>
                </a:moveTo>
                <a:lnTo>
                  <a:pt x="0" y="0"/>
                </a:lnTo>
                <a:lnTo>
                  <a:pt x="0" y="2307335"/>
                </a:lnTo>
                <a:lnTo>
                  <a:pt x="8964168" y="2307335"/>
                </a:lnTo>
                <a:lnTo>
                  <a:pt x="8964168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3340100"/>
            <a:ext cx="3786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808080"/>
                </a:solidFill>
                <a:latin typeface="Arial"/>
                <a:cs typeface="Arial"/>
              </a:rPr>
              <a:t>@FeignClient("stores")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50" dirty="0">
                <a:solidFill>
                  <a:srgbClr val="7E0054"/>
                </a:solidFill>
                <a:latin typeface="Arial"/>
                <a:cs typeface="Arial"/>
              </a:rPr>
              <a:t>interface </a:t>
            </a:r>
            <a:r>
              <a:rPr sz="1800" spc="175" dirty="0">
                <a:latin typeface="Arial"/>
                <a:cs typeface="Arial"/>
              </a:rPr>
              <a:t>StoreClient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0043" y="3366515"/>
            <a:ext cx="1927860" cy="370840"/>
          </a:xfrm>
          <a:custGeom>
            <a:avLst/>
            <a:gdLst/>
            <a:ahLst/>
            <a:cxnLst/>
            <a:rect l="l" t="t" r="r" b="b"/>
            <a:pathLst>
              <a:path w="1927859" h="370839">
                <a:moveTo>
                  <a:pt x="1927859" y="0"/>
                </a:moveTo>
                <a:lnTo>
                  <a:pt x="0" y="0"/>
                </a:lnTo>
                <a:lnTo>
                  <a:pt x="0" y="370332"/>
                </a:lnTo>
                <a:lnTo>
                  <a:pt x="1927859" y="370332"/>
                </a:lnTo>
                <a:lnTo>
                  <a:pt x="192785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89672" y="3394964"/>
            <a:ext cx="174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170A"/>
                </a:solidFill>
                <a:latin typeface="Arial"/>
                <a:cs typeface="Arial"/>
              </a:rPr>
              <a:t>StoreClient.java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679947"/>
            <a:ext cx="9090660" cy="1077595"/>
          </a:xfrm>
          <a:custGeom>
            <a:avLst/>
            <a:gdLst/>
            <a:ahLst/>
            <a:cxnLst/>
            <a:rect l="l" t="t" r="r" b="b"/>
            <a:pathLst>
              <a:path w="9090660" h="1077595">
                <a:moveTo>
                  <a:pt x="9090660" y="0"/>
                </a:moveTo>
                <a:lnTo>
                  <a:pt x="0" y="0"/>
                </a:lnTo>
                <a:lnTo>
                  <a:pt x="0" y="1077467"/>
                </a:lnTo>
                <a:lnTo>
                  <a:pt x="9090660" y="1077467"/>
                </a:lnTo>
                <a:lnTo>
                  <a:pt x="909066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095" y="3888994"/>
            <a:ext cx="8959215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808080"/>
                </a:solidFill>
                <a:latin typeface="Arial"/>
                <a:cs typeface="Arial"/>
              </a:rPr>
              <a:t>@RequestMapping(method </a:t>
            </a:r>
            <a:r>
              <a:rPr sz="1800" i="1" spc="-65" dirty="0">
                <a:solidFill>
                  <a:srgbClr val="808080"/>
                </a:solidFill>
                <a:latin typeface="Arial"/>
                <a:cs typeface="Arial"/>
              </a:rPr>
              <a:t>= </a:t>
            </a:r>
            <a:r>
              <a:rPr sz="1800" i="1" spc="15" dirty="0">
                <a:solidFill>
                  <a:srgbClr val="808080"/>
                </a:solidFill>
                <a:latin typeface="Arial"/>
                <a:cs typeface="Arial"/>
              </a:rPr>
              <a:t>RequestMethod.GET, </a:t>
            </a:r>
            <a:r>
              <a:rPr sz="1800" i="1" spc="125" dirty="0">
                <a:solidFill>
                  <a:srgbClr val="808080"/>
                </a:solidFill>
                <a:latin typeface="Arial"/>
                <a:cs typeface="Arial"/>
              </a:rPr>
              <a:t>value </a:t>
            </a:r>
            <a:r>
              <a:rPr sz="1800" i="1" spc="-65" dirty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800" i="1" spc="3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i="1" spc="254" dirty="0">
                <a:solidFill>
                  <a:srgbClr val="808080"/>
                </a:solidFill>
                <a:latin typeface="Arial"/>
                <a:cs typeface="Arial"/>
              </a:rPr>
              <a:t>"/stores")</a:t>
            </a:r>
            <a:endParaRPr sz="1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1800" spc="145" dirty="0">
                <a:latin typeface="Arial"/>
                <a:cs typeface="Arial"/>
              </a:rPr>
              <a:t>List&lt;Store&gt;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getStores();</a:t>
            </a:r>
            <a:endParaRPr sz="1800">
              <a:latin typeface="Arial"/>
              <a:cs typeface="Arial"/>
            </a:endParaRPr>
          </a:p>
          <a:p>
            <a:pPr marL="66040" marR="2366645">
              <a:lnSpc>
                <a:spcPct val="100000"/>
              </a:lnSpc>
            </a:pPr>
            <a:r>
              <a:rPr sz="1800" i="1" spc="-20" dirty="0">
                <a:solidFill>
                  <a:srgbClr val="808080"/>
                </a:solidFill>
                <a:latin typeface="Arial"/>
                <a:cs typeface="Arial"/>
              </a:rPr>
              <a:t>@RequestMapping(method </a:t>
            </a:r>
            <a:r>
              <a:rPr sz="1800" i="1" spc="-65" dirty="0">
                <a:solidFill>
                  <a:srgbClr val="808080"/>
                </a:solidFill>
                <a:latin typeface="Arial"/>
                <a:cs typeface="Arial"/>
              </a:rPr>
              <a:t>= </a:t>
            </a:r>
            <a:r>
              <a:rPr sz="1800" i="1" spc="5" dirty="0">
                <a:solidFill>
                  <a:srgbClr val="808080"/>
                </a:solidFill>
                <a:latin typeface="Arial"/>
                <a:cs typeface="Arial"/>
              </a:rPr>
              <a:t>RequestMethod.POST, </a:t>
            </a:r>
            <a:r>
              <a:rPr sz="1800" i="1" spc="125" dirty="0">
                <a:solidFill>
                  <a:srgbClr val="808080"/>
                </a:solidFill>
                <a:latin typeface="Arial"/>
                <a:cs typeface="Arial"/>
              </a:rPr>
              <a:t>value </a:t>
            </a:r>
            <a:r>
              <a:rPr sz="1800" i="1" spc="-65" dirty="0">
                <a:solidFill>
                  <a:srgbClr val="808080"/>
                </a:solidFill>
                <a:latin typeface="Arial"/>
                <a:cs typeface="Arial"/>
              </a:rPr>
              <a:t>=  </a:t>
            </a:r>
            <a:r>
              <a:rPr sz="1800" i="1" spc="265" dirty="0">
                <a:solidFill>
                  <a:srgbClr val="808080"/>
                </a:solidFill>
                <a:latin typeface="Arial"/>
                <a:cs typeface="Arial"/>
              </a:rPr>
              <a:t>"/stores/{storeId}", </a:t>
            </a:r>
            <a:r>
              <a:rPr sz="1800" i="1" spc="-40" dirty="0">
                <a:solidFill>
                  <a:srgbClr val="808080"/>
                </a:solidFill>
                <a:latin typeface="Arial"/>
                <a:cs typeface="Arial"/>
              </a:rPr>
              <a:t>consumes </a:t>
            </a:r>
            <a:r>
              <a:rPr sz="1800" i="1" spc="-65" dirty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800" i="1" spc="3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i="1" spc="229" dirty="0">
                <a:solidFill>
                  <a:srgbClr val="808080"/>
                </a:solidFill>
                <a:latin typeface="Arial"/>
                <a:cs typeface="Arial"/>
              </a:rPr>
              <a:t>"application/json")</a:t>
            </a:r>
            <a:endParaRPr sz="1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1800" spc="125" dirty="0">
                <a:latin typeface="Arial"/>
                <a:cs typeface="Arial"/>
              </a:rPr>
              <a:t>Store </a:t>
            </a:r>
            <a:r>
              <a:rPr sz="1800" spc="140" dirty="0">
                <a:latin typeface="Arial"/>
                <a:cs typeface="Arial"/>
              </a:rPr>
              <a:t>update(</a:t>
            </a:r>
            <a:r>
              <a:rPr sz="1800" i="1" spc="140" dirty="0">
                <a:solidFill>
                  <a:srgbClr val="808080"/>
                </a:solidFill>
                <a:latin typeface="Arial"/>
                <a:cs typeface="Arial"/>
              </a:rPr>
              <a:t>@PathVariable("storeId") </a:t>
            </a:r>
            <a:r>
              <a:rPr sz="1800" spc="-15" dirty="0">
                <a:latin typeface="Arial"/>
                <a:cs typeface="Arial"/>
              </a:rPr>
              <a:t>Long </a:t>
            </a:r>
            <a:r>
              <a:rPr sz="1800" spc="235" dirty="0">
                <a:latin typeface="Arial"/>
                <a:cs typeface="Arial"/>
              </a:rPr>
              <a:t>storeId, </a:t>
            </a:r>
            <a:r>
              <a:rPr sz="1800" spc="125" dirty="0">
                <a:latin typeface="Arial"/>
                <a:cs typeface="Arial"/>
              </a:rPr>
              <a:t>Store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254" dirty="0">
                <a:latin typeface="Arial"/>
                <a:cs typeface="Arial"/>
              </a:rPr>
              <a:t>store);</a:t>
            </a:r>
            <a:endParaRPr sz="1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marR="51435">
              <a:lnSpc>
                <a:spcPct val="101899"/>
              </a:lnSpc>
              <a:spcBef>
                <a:spcPts val="1335"/>
              </a:spcBef>
            </a:pP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In the </a:t>
            </a:r>
            <a:r>
              <a:rPr sz="1600" spc="60" dirty="0">
                <a:solidFill>
                  <a:srgbClr val="6C170A"/>
                </a:solidFill>
                <a:latin typeface="Arial"/>
                <a:cs typeface="Arial"/>
              </a:rPr>
              <a:t>@FeignClient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annotation the String value ("stores" above) is an arbitrary client name,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which 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is used to create a Ribbon load</a:t>
            </a:r>
            <a:r>
              <a:rPr sz="16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Arial"/>
                <a:cs typeface="Arial"/>
              </a:rPr>
              <a:t>balancer.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The Ribbon client above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will want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to discover the physical addresses for the "stores" service. If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your 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application is a Eureka client then it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resolve the service in the Eureka service</a:t>
            </a:r>
            <a:r>
              <a:rPr sz="16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Arial"/>
                <a:cs typeface="Arial"/>
              </a:rPr>
              <a:t>registry.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9427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Netflix </a:t>
            </a:r>
            <a:r>
              <a:rPr sz="2800" spc="-20" dirty="0"/>
              <a:t>Feign</a:t>
            </a:r>
            <a:r>
              <a:rPr sz="2800" spc="-80" dirty="0"/>
              <a:t> </a:t>
            </a:r>
            <a:r>
              <a:rPr sz="2800" spc="-10" dirty="0"/>
              <a:t>Example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1075436"/>
            <a:ext cx="8775065" cy="309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113664" indent="-216535">
              <a:lnSpc>
                <a:spcPct val="100000"/>
              </a:lnSpc>
              <a:spcBef>
                <a:spcPts val="95"/>
              </a:spcBef>
            </a:pPr>
            <a:r>
              <a:rPr sz="1550" b="1" spc="100" dirty="0">
                <a:solidFill>
                  <a:srgbClr val="636363"/>
                </a:solidFill>
                <a:latin typeface="Arial"/>
                <a:cs typeface="Arial"/>
              </a:rPr>
              <a:t>@GetMapping</a:t>
            </a:r>
            <a:r>
              <a:rPr sz="1550" b="1" spc="100" dirty="0">
                <a:latin typeface="Arial"/>
                <a:cs typeface="Arial"/>
              </a:rPr>
              <a:t>(</a:t>
            </a:r>
            <a:r>
              <a:rPr sz="1550" b="1" spc="100" dirty="0">
                <a:solidFill>
                  <a:srgbClr val="2A00FF"/>
                </a:solidFill>
                <a:latin typeface="Arial"/>
                <a:cs typeface="Arial"/>
              </a:rPr>
              <a:t>"/currency-converter-feign/from/{from}/to/{to}/quantity/{quantity}"</a:t>
            </a:r>
            <a:r>
              <a:rPr sz="1550" b="1" spc="100" dirty="0">
                <a:latin typeface="Arial"/>
                <a:cs typeface="Arial"/>
              </a:rPr>
              <a:t>)  </a:t>
            </a:r>
            <a:r>
              <a:rPr sz="1550" b="1" spc="9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550" b="1" spc="-20" dirty="0">
                <a:latin typeface="Arial"/>
                <a:cs typeface="Arial"/>
              </a:rPr>
              <a:t>CurrencyConversionBean</a:t>
            </a:r>
            <a:r>
              <a:rPr sz="1550" b="1" spc="220" dirty="0">
                <a:latin typeface="Arial"/>
                <a:cs typeface="Arial"/>
              </a:rPr>
              <a:t> </a:t>
            </a:r>
            <a:r>
              <a:rPr sz="1550" b="1" spc="35" dirty="0">
                <a:latin typeface="Arial"/>
                <a:cs typeface="Arial"/>
              </a:rPr>
              <a:t>convertCurrencyFeign(</a:t>
            </a:r>
            <a:endParaRPr sz="15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550" b="1" spc="10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550" b="1" spc="100" dirty="0">
                <a:latin typeface="Arial"/>
                <a:cs typeface="Arial"/>
              </a:rPr>
              <a:t>String </a:t>
            </a:r>
            <a:r>
              <a:rPr sz="1550" b="1" spc="70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550" b="1" spc="70" dirty="0">
                <a:latin typeface="Arial"/>
                <a:cs typeface="Arial"/>
              </a:rPr>
              <a:t>, </a:t>
            </a:r>
            <a:r>
              <a:rPr sz="1550" b="1" spc="10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550" b="1" spc="100" dirty="0">
                <a:latin typeface="Arial"/>
                <a:cs typeface="Arial"/>
              </a:rPr>
              <a:t>String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210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550" b="1" spc="210" dirty="0">
                <a:latin typeface="Arial"/>
                <a:cs typeface="Arial"/>
              </a:rPr>
              <a:t>,</a:t>
            </a:r>
            <a:endParaRPr sz="1550">
              <a:latin typeface="Arial"/>
              <a:cs typeface="Arial"/>
            </a:endParaRPr>
          </a:p>
          <a:p>
            <a:pPr marL="3670935">
              <a:lnSpc>
                <a:spcPct val="100000"/>
              </a:lnSpc>
            </a:pPr>
            <a:r>
              <a:rPr sz="1550" b="1" spc="10" dirty="0">
                <a:solidFill>
                  <a:srgbClr val="636363"/>
                </a:solidFill>
                <a:latin typeface="Arial"/>
                <a:cs typeface="Arial"/>
              </a:rPr>
              <a:t>@PathVariable </a:t>
            </a:r>
            <a:r>
              <a:rPr sz="1550" b="1" spc="5" dirty="0">
                <a:latin typeface="Arial"/>
                <a:cs typeface="Arial"/>
              </a:rPr>
              <a:t>BigDecimal </a:t>
            </a:r>
            <a:r>
              <a:rPr sz="1550" b="1" spc="12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550" b="1" spc="120" dirty="0">
                <a:latin typeface="Arial"/>
                <a:cs typeface="Arial"/>
              </a:rPr>
              <a:t>)</a:t>
            </a:r>
            <a:r>
              <a:rPr sz="1550" b="1" spc="350" dirty="0">
                <a:latin typeface="Arial"/>
                <a:cs typeface="Arial"/>
              </a:rPr>
              <a:t> </a:t>
            </a:r>
            <a:r>
              <a:rPr sz="1550" b="1" spc="245" dirty="0">
                <a:latin typeface="Arial"/>
                <a:cs typeface="Arial"/>
              </a:rPr>
              <a:t>{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</a:pPr>
            <a:r>
              <a:rPr sz="1550" b="1" spc="-20" dirty="0">
                <a:latin typeface="Arial"/>
                <a:cs typeface="Arial"/>
              </a:rPr>
              <a:t>CurrencyConversionBean </a:t>
            </a:r>
            <a:r>
              <a:rPr sz="1550" b="1" spc="-15" dirty="0">
                <a:solidFill>
                  <a:srgbClr val="6A3D3D"/>
                </a:solidFill>
                <a:latin typeface="Arial"/>
                <a:cs typeface="Arial"/>
              </a:rPr>
              <a:t>response </a:t>
            </a:r>
            <a:r>
              <a:rPr sz="1550" b="1" spc="-55" dirty="0">
                <a:latin typeface="Arial"/>
                <a:cs typeface="Arial"/>
              </a:rPr>
              <a:t>= </a:t>
            </a:r>
            <a:r>
              <a:rPr sz="1550" b="1" spc="55" dirty="0">
                <a:solidFill>
                  <a:srgbClr val="0000C0"/>
                </a:solidFill>
                <a:latin typeface="Arial"/>
                <a:cs typeface="Arial"/>
              </a:rPr>
              <a:t>proxy</a:t>
            </a:r>
            <a:r>
              <a:rPr sz="1550" b="1" spc="55" dirty="0">
                <a:latin typeface="Arial"/>
                <a:cs typeface="Arial"/>
              </a:rPr>
              <a:t>.retrieveExchangeValue(</a:t>
            </a:r>
            <a:r>
              <a:rPr sz="1550" b="1" spc="55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550" b="1" spc="55" dirty="0">
                <a:latin typeface="Arial"/>
                <a:cs typeface="Arial"/>
              </a:rPr>
              <a:t>,</a:t>
            </a:r>
            <a:r>
              <a:rPr sz="1550" b="1" spc="80" dirty="0">
                <a:latin typeface="Arial"/>
                <a:cs typeface="Arial"/>
              </a:rPr>
              <a:t> </a:t>
            </a:r>
            <a:r>
              <a:rPr sz="1550" b="1" spc="220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550" b="1" spc="220" dirty="0">
                <a:latin typeface="Arial"/>
                <a:cs typeface="Arial"/>
              </a:rPr>
              <a:t>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</a:pPr>
            <a:r>
              <a:rPr sz="1550" b="1" spc="165" dirty="0">
                <a:solidFill>
                  <a:srgbClr val="0000C0"/>
                </a:solidFill>
                <a:latin typeface="Arial"/>
                <a:cs typeface="Arial"/>
              </a:rPr>
              <a:t>logger</a:t>
            </a:r>
            <a:r>
              <a:rPr sz="1550" b="1" spc="165" dirty="0">
                <a:latin typeface="Arial"/>
                <a:cs typeface="Arial"/>
              </a:rPr>
              <a:t>.info(</a:t>
            </a:r>
            <a:r>
              <a:rPr sz="1550" b="1" spc="165" dirty="0">
                <a:solidFill>
                  <a:srgbClr val="2A00FF"/>
                </a:solidFill>
                <a:latin typeface="Arial"/>
                <a:cs typeface="Arial"/>
              </a:rPr>
              <a:t>"{}"</a:t>
            </a:r>
            <a:r>
              <a:rPr sz="1550" b="1" spc="165" dirty="0">
                <a:latin typeface="Arial"/>
                <a:cs typeface="Arial"/>
              </a:rPr>
              <a:t>,</a:t>
            </a:r>
            <a:r>
              <a:rPr sz="1550" b="1" spc="400" dirty="0"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550" b="1" spc="55" dirty="0">
                <a:latin typeface="Arial"/>
                <a:cs typeface="Arial"/>
              </a:rPr>
              <a:t>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1841500" marR="1733550" indent="-1396365">
              <a:lnSpc>
                <a:spcPct val="100000"/>
              </a:lnSpc>
            </a:pPr>
            <a:r>
              <a:rPr sz="1550" b="1" spc="100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550" b="1" spc="-15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550" b="1" spc="45" dirty="0">
                <a:latin typeface="Arial"/>
                <a:cs typeface="Arial"/>
              </a:rPr>
              <a:t>CurrencyConversionBean(</a:t>
            </a:r>
            <a:r>
              <a:rPr sz="1550" b="1" spc="4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550" b="1" spc="45" dirty="0">
                <a:latin typeface="Arial"/>
                <a:cs typeface="Arial"/>
              </a:rPr>
              <a:t>.getId(), </a:t>
            </a:r>
            <a:r>
              <a:rPr sz="1550" b="1" spc="75" dirty="0">
                <a:solidFill>
                  <a:srgbClr val="6A3D3D"/>
                </a:solidFill>
                <a:latin typeface="Arial"/>
                <a:cs typeface="Arial"/>
              </a:rPr>
              <a:t>from</a:t>
            </a:r>
            <a:r>
              <a:rPr sz="1550" b="1" spc="75" dirty="0">
                <a:latin typeface="Arial"/>
                <a:cs typeface="Arial"/>
              </a:rPr>
              <a:t>, </a:t>
            </a:r>
            <a:r>
              <a:rPr sz="1550" b="1" spc="215" dirty="0">
                <a:solidFill>
                  <a:srgbClr val="6A3D3D"/>
                </a:solidFill>
                <a:latin typeface="Arial"/>
                <a:cs typeface="Arial"/>
              </a:rPr>
              <a:t>to</a:t>
            </a:r>
            <a:r>
              <a:rPr sz="1550" b="1" spc="215" dirty="0">
                <a:latin typeface="Arial"/>
                <a:cs typeface="Arial"/>
              </a:rPr>
              <a:t>,  </a:t>
            </a:r>
            <a:r>
              <a:rPr sz="1550" b="1" spc="7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550" b="1" spc="75" dirty="0">
                <a:latin typeface="Arial"/>
                <a:cs typeface="Arial"/>
              </a:rPr>
              <a:t>.getConversionMultiple(),</a:t>
            </a:r>
            <a:r>
              <a:rPr sz="1550" b="1" spc="415" dirty="0">
                <a:latin typeface="Arial"/>
                <a:cs typeface="Arial"/>
              </a:rPr>
              <a:t> </a:t>
            </a:r>
            <a:r>
              <a:rPr sz="1550" b="1" spc="13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550" b="1" spc="130" dirty="0">
                <a:latin typeface="Arial"/>
                <a:cs typeface="Arial"/>
              </a:rPr>
              <a:t>,</a:t>
            </a:r>
            <a:endParaRPr sz="1550">
              <a:latin typeface="Arial"/>
              <a:cs typeface="Arial"/>
            </a:endParaRPr>
          </a:p>
          <a:p>
            <a:pPr marL="876935">
              <a:lnSpc>
                <a:spcPct val="100000"/>
              </a:lnSpc>
            </a:pPr>
            <a:r>
              <a:rPr sz="1550" b="1" spc="100" dirty="0">
                <a:solidFill>
                  <a:srgbClr val="6A3D3D"/>
                </a:solidFill>
                <a:latin typeface="Arial"/>
                <a:cs typeface="Arial"/>
              </a:rPr>
              <a:t>quantity</a:t>
            </a:r>
            <a:r>
              <a:rPr sz="1550" b="1" spc="100" dirty="0">
                <a:latin typeface="Arial"/>
                <a:cs typeface="Arial"/>
              </a:rPr>
              <a:t>.multiply(</a:t>
            </a:r>
            <a:r>
              <a:rPr sz="1550" b="1" spc="100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550" b="1" spc="100" dirty="0">
                <a:latin typeface="Arial"/>
                <a:cs typeface="Arial"/>
              </a:rPr>
              <a:t>.getConversionMultiple()),</a:t>
            </a:r>
            <a:r>
              <a:rPr sz="1550" b="1" spc="415" dirty="0">
                <a:latin typeface="Arial"/>
                <a:cs typeface="Arial"/>
              </a:rPr>
              <a:t> </a:t>
            </a:r>
            <a:r>
              <a:rPr sz="1550" b="1" spc="10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z="1550" b="1" spc="105" dirty="0">
                <a:latin typeface="Arial"/>
                <a:cs typeface="Arial"/>
              </a:rPr>
              <a:t>.getPort());</a:t>
            </a:r>
            <a:endParaRPr sz="15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550" b="1" spc="245" dirty="0">
                <a:latin typeface="Arial"/>
                <a:cs typeface="Arial"/>
              </a:rPr>
              <a:t>}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737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10"/>
              </a:lnSpc>
            </a:pPr>
            <a:r>
              <a:rPr sz="4400" b="0" spc="-5" dirty="0">
                <a:latin typeface="Carlito"/>
                <a:cs typeface="Carlito"/>
              </a:rPr>
              <a:t>Microservices</a:t>
            </a:r>
            <a:r>
              <a:rPr sz="4400" b="0" spc="-15" dirty="0">
                <a:latin typeface="Carlito"/>
                <a:cs typeface="Carlito"/>
              </a:rPr>
              <a:t> </a:t>
            </a:r>
            <a:r>
              <a:rPr sz="4400" b="0" spc="-10" dirty="0">
                <a:latin typeface="Carlito"/>
                <a:cs typeface="Carlito"/>
              </a:rPr>
              <a:t>Implementation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4" y="547116"/>
            <a:ext cx="8928100" cy="43180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Simple Microservices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application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using Spring</a:t>
            </a:r>
            <a:r>
              <a:rPr sz="2200" b="1" spc="4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Boot.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990727"/>
            <a:ext cx="8512810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Microservices </a:t>
            </a:r>
            <a:r>
              <a:rPr sz="2000" spc="-20" dirty="0">
                <a:solidFill>
                  <a:srgbClr val="333333"/>
                </a:solidFill>
                <a:latin typeface="Carlito"/>
                <a:cs typeface="Carlito"/>
              </a:rPr>
              <a:t>system,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need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ensure of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below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steps</a:t>
            </a:r>
            <a:r>
              <a:rPr sz="2000" spc="3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–</a:t>
            </a:r>
            <a:endParaRPr sz="2000" dirty="0">
              <a:latin typeface="Carlito"/>
              <a:cs typeface="Carlito"/>
            </a:endParaRPr>
          </a:p>
          <a:p>
            <a:pPr marL="219710" indent="-207645" algn="just">
              <a:lnSpc>
                <a:spcPct val="100000"/>
              </a:lnSpc>
              <a:buSzPct val="95238"/>
              <a:buAutoNum type="arabicPeriod"/>
              <a:tabLst>
                <a:tab pos="220345" algn="l"/>
              </a:tabLst>
            </a:pP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Creation </a:t>
            </a:r>
            <a:r>
              <a:rPr sz="2000" b="1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2000" b="1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Discovery</a:t>
            </a:r>
            <a:r>
              <a:rPr sz="2000" b="1" spc="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Server</a:t>
            </a:r>
            <a:endParaRPr sz="2000" dirty="0">
              <a:latin typeface="Carlito"/>
              <a:cs typeface="Carlito"/>
            </a:endParaRPr>
          </a:p>
          <a:p>
            <a:pPr marL="756285" marR="137160" lvl="1" indent="-287020" algn="just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Spring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Boot,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just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one annotation </a:t>
            </a: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@EnableEurekaServer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does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job.</a:t>
            </a:r>
            <a:endParaRPr sz="2000" dirty="0">
              <a:latin typeface="Carlito"/>
              <a:cs typeface="Carlito"/>
            </a:endParaRPr>
          </a:p>
          <a:p>
            <a:pPr marL="219710" lvl="1" indent="-207645" algn="just">
              <a:lnSpc>
                <a:spcPct val="100000"/>
              </a:lnSpc>
              <a:buSzPct val="95238"/>
              <a:buAutoNum type="arabicPeriod"/>
              <a:tabLst>
                <a:tab pos="220345" algn="l"/>
              </a:tabLst>
            </a:pP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Creating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Producer</a:t>
            </a:r>
            <a:r>
              <a:rPr sz="2000" b="1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Microservice</a:t>
            </a:r>
            <a:endParaRPr sz="2000" dirty="0">
              <a:latin typeface="Carlito"/>
              <a:cs typeface="Carlito"/>
            </a:endParaRPr>
          </a:p>
          <a:p>
            <a:pPr marL="756285" lvl="2" indent="-287020" algn="just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Register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itself with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Discovery</a:t>
            </a:r>
            <a:r>
              <a:rPr sz="2000" spc="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Service</a:t>
            </a:r>
            <a:endParaRPr sz="2000" dirty="0">
              <a:latin typeface="Carlito"/>
              <a:cs typeface="Carlito"/>
            </a:endParaRPr>
          </a:p>
          <a:p>
            <a:pPr marL="756285" lvl="2" indent="-287020" algn="just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@EnableDiscoveryClient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activates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2000" spc="-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Netflix</a:t>
            </a:r>
            <a:endParaRPr sz="2000" dirty="0">
              <a:latin typeface="Carlito"/>
              <a:cs typeface="Carlito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DiscoveryClient</a:t>
            </a:r>
            <a:r>
              <a:rPr sz="20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implementation</a:t>
            </a:r>
            <a:endParaRPr sz="2000" dirty="0">
              <a:latin typeface="Carlito"/>
              <a:cs typeface="Carlito"/>
            </a:endParaRPr>
          </a:p>
          <a:p>
            <a:pPr marL="12700" marR="351790" lvl="2" algn="just">
              <a:lnSpc>
                <a:spcPct val="100000"/>
              </a:lnSpc>
              <a:buSzPct val="95238"/>
              <a:buAutoNum type="arabicPeriod" startAt="3"/>
              <a:tabLst>
                <a:tab pos="220345" algn="l"/>
              </a:tabLst>
            </a:pPr>
            <a:r>
              <a:rPr sz="2000" b="1" spc="-20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Consumer Microservice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finds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producer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instance 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registered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Discovery</a:t>
            </a:r>
            <a:r>
              <a:rPr sz="2000" spc="7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Service</a:t>
            </a:r>
            <a:endParaRPr sz="2000" dirty="0">
              <a:latin typeface="Carlito"/>
              <a:cs typeface="Carlito"/>
            </a:endParaRPr>
          </a:p>
          <a:p>
            <a:pPr marL="756285" lvl="3" indent="-287020" algn="just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Register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itself with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Discovery</a:t>
            </a:r>
            <a:r>
              <a:rPr sz="2000" spc="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Service</a:t>
            </a:r>
            <a:endParaRPr sz="2000" dirty="0">
              <a:latin typeface="Carlito"/>
              <a:cs typeface="Carlito"/>
            </a:endParaRPr>
          </a:p>
          <a:p>
            <a:pPr marL="756285" lvl="3" indent="-287020" algn="just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@EnableDiscoveryClient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activates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2000" spc="-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Netflix</a:t>
            </a:r>
            <a:endParaRPr sz="2000" dirty="0">
              <a:latin typeface="Carlito"/>
              <a:cs typeface="Carlito"/>
            </a:endParaRPr>
          </a:p>
          <a:p>
            <a:pPr marL="756285" algn="just">
              <a:lnSpc>
                <a:spcPct val="100000"/>
              </a:lnSpc>
            </a:pP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DiscoveryClient</a:t>
            </a:r>
            <a:r>
              <a:rPr sz="20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implementation</a:t>
            </a:r>
            <a:endParaRPr sz="2000" dirty="0">
              <a:latin typeface="Carlito"/>
              <a:cs typeface="Carlito"/>
            </a:endParaRPr>
          </a:p>
          <a:p>
            <a:pPr marL="756285" marR="5080" lvl="3" indent="-287020" algn="just">
              <a:lnSpc>
                <a:spcPct val="100000"/>
              </a:lnSpc>
              <a:buAutoNum type="arabicPeriod" startAt="3"/>
              <a:tabLst>
                <a:tab pos="756920" algn="l"/>
              </a:tabLst>
            </a:pP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Requests </a:t>
            </a:r>
            <a:r>
              <a:rPr sz="200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DiscoveryClient instance of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Producer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Microservice using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a 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smart </a:t>
            </a:r>
            <a:r>
              <a:rPr sz="2000" b="1" spc="-25" dirty="0">
                <a:solidFill>
                  <a:srgbClr val="333333"/>
                </a:solidFill>
                <a:latin typeface="Carlito"/>
                <a:cs typeface="Carlito"/>
              </a:rPr>
              <a:t>RestTemplate</a:t>
            </a:r>
            <a:r>
              <a:rPr sz="2000" spc="-25" dirty="0">
                <a:solidFill>
                  <a:srgbClr val="333333"/>
                </a:solidFill>
                <a:latin typeface="Carlito"/>
                <a:cs typeface="Carlito"/>
              </a:rPr>
              <a:t>.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step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can be further simplified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using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Netflix  </a:t>
            </a: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Feign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r>
              <a:rPr sz="2000" spc="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Carlito"/>
                <a:cs typeface="Carlito"/>
              </a:rPr>
              <a:t>RestTemplate.</a:t>
            </a:r>
            <a:endParaRPr sz="2000" dirty="0">
              <a:latin typeface="Carlito"/>
              <a:cs typeface="Carlito"/>
            </a:endParaRPr>
          </a:p>
          <a:p>
            <a:pPr marL="215900" lvl="3" indent="-203835" algn="just">
              <a:lnSpc>
                <a:spcPct val="100000"/>
              </a:lnSpc>
              <a:buSzPct val="95238"/>
              <a:buAutoNum type="arabicPeriod" startAt="3"/>
              <a:tabLst>
                <a:tab pos="216535" algn="l"/>
              </a:tabLst>
            </a:pPr>
            <a:r>
              <a:rPr sz="2000" spc="-40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then </a:t>
            </a:r>
            <a:r>
              <a:rPr sz="2000" b="1" spc="-15" dirty="0">
                <a:solidFill>
                  <a:srgbClr val="333333"/>
                </a:solidFill>
                <a:latin typeface="Carlito"/>
                <a:cs typeface="Carlito"/>
              </a:rPr>
              <a:t>test </a:t>
            </a:r>
            <a:r>
              <a:rPr sz="2000" b="1" spc="-5" dirty="0">
                <a:solidFill>
                  <a:srgbClr val="333333"/>
                </a:solidFill>
                <a:latin typeface="Carlito"/>
                <a:cs typeface="Carlito"/>
              </a:rPr>
              <a:t>end-to-end </a:t>
            </a:r>
            <a:r>
              <a:rPr sz="2000" b="1" spc="-10" dirty="0">
                <a:solidFill>
                  <a:srgbClr val="333333"/>
                </a:solidFill>
                <a:latin typeface="Carlito"/>
                <a:cs typeface="Carlito"/>
              </a:rPr>
              <a:t>result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by starting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first.</a:t>
            </a:r>
            <a:r>
              <a:rPr sz="2000" spc="10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Once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starts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up,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start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discovery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clients one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2000" spc="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333333"/>
                </a:solidFill>
                <a:latin typeface="Carlito"/>
                <a:cs typeface="Carlito"/>
              </a:rPr>
              <a:t>other.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734" y="0"/>
            <a:ext cx="69399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rlito"/>
                <a:cs typeface="Carlito"/>
              </a:rPr>
              <a:t>Microservices</a:t>
            </a:r>
            <a:r>
              <a:rPr sz="3200" b="0" spc="-35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Implementation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868680"/>
            <a:ext cx="8892540" cy="2123440"/>
          </a:xfrm>
          <a:custGeom>
            <a:avLst/>
            <a:gdLst/>
            <a:ahLst/>
            <a:cxnLst/>
            <a:rect l="l" t="t" r="r" b="b"/>
            <a:pathLst>
              <a:path w="8892540" h="2123440">
                <a:moveTo>
                  <a:pt x="8892540" y="0"/>
                </a:moveTo>
                <a:lnTo>
                  <a:pt x="0" y="0"/>
                </a:lnTo>
                <a:lnTo>
                  <a:pt x="0" y="2122932"/>
                </a:lnTo>
                <a:lnTo>
                  <a:pt x="8892540" y="2122932"/>
                </a:lnTo>
                <a:lnTo>
                  <a:pt x="889254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34" y="884681"/>
            <a:ext cx="619061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Objective: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0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200" b="1" spc="-20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200" b="1" spc="-15" dirty="0">
                <a:solidFill>
                  <a:srgbClr val="333333"/>
                </a:solidFill>
                <a:latin typeface="Carlito"/>
                <a:cs typeface="Carlito"/>
              </a:rPr>
              <a:t>two</a:t>
            </a:r>
            <a:r>
              <a:rPr sz="2200" b="1" spc="17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333333"/>
                </a:solidFill>
                <a:latin typeface="Carlito"/>
                <a:cs typeface="Carlito"/>
              </a:rPr>
              <a:t>microservices:</a:t>
            </a:r>
            <a:endParaRPr sz="2200">
              <a:latin typeface="Carlito"/>
              <a:cs typeface="Carlito"/>
            </a:endParaRPr>
          </a:p>
          <a:p>
            <a:pPr marL="5689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Forex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-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Abbreviated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as</a:t>
            </a:r>
            <a:r>
              <a:rPr sz="2200" spc="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FS</a:t>
            </a:r>
            <a:endParaRPr sz="2200">
              <a:latin typeface="Carlito"/>
              <a:cs typeface="Carlito"/>
            </a:endParaRPr>
          </a:p>
          <a:p>
            <a:pPr marL="5689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Currency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Conversion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Service -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Abbreviated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as</a:t>
            </a:r>
            <a:r>
              <a:rPr sz="22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CCS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Note: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CCS will be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using</a:t>
            </a:r>
            <a:r>
              <a:rPr sz="2200" spc="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2965" y="4480963"/>
            <a:ext cx="3611108" cy="1639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524" y="3438144"/>
            <a:ext cx="4520565" cy="39941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Communication between CCS and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22859"/>
            <a:ext cx="9115425" cy="597535"/>
          </a:xfrm>
          <a:custGeom>
            <a:avLst/>
            <a:gdLst/>
            <a:ahLst/>
            <a:cxnLst/>
            <a:rect l="l" t="t" r="r" b="b"/>
            <a:pathLst>
              <a:path w="9115425" h="597535">
                <a:moveTo>
                  <a:pt x="9115044" y="0"/>
                </a:moveTo>
                <a:lnTo>
                  <a:pt x="0" y="0"/>
                </a:lnTo>
                <a:lnTo>
                  <a:pt x="0" y="597408"/>
                </a:lnTo>
                <a:lnTo>
                  <a:pt x="9115044" y="597408"/>
                </a:lnTo>
                <a:lnTo>
                  <a:pt x="91150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876" y="5588"/>
            <a:ext cx="8653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Microservices </a:t>
            </a:r>
            <a:r>
              <a:rPr sz="2800" spc="-10" dirty="0"/>
              <a:t>Implementation </a:t>
            </a:r>
            <a:r>
              <a:rPr sz="2800" dirty="0"/>
              <a:t>: </a:t>
            </a:r>
            <a:r>
              <a:rPr sz="2800" spc="-30" dirty="0"/>
              <a:t>Forex</a:t>
            </a:r>
            <a:r>
              <a:rPr sz="2800" spc="-35" dirty="0"/>
              <a:t> </a:t>
            </a:r>
            <a:r>
              <a:rPr sz="2800" spc="5" dirty="0"/>
              <a:t>Service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8267" y="853186"/>
            <a:ext cx="8052434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Forex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(FS)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is the Service </a:t>
            </a:r>
            <a:r>
              <a:rPr sz="2200" spc="-35" dirty="0">
                <a:solidFill>
                  <a:srgbClr val="333333"/>
                </a:solidFill>
                <a:latin typeface="Carlito"/>
                <a:cs typeface="Carlito"/>
              </a:rPr>
              <a:t>Provider.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It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provides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currency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exchange 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values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various</a:t>
            </a:r>
            <a:r>
              <a:rPr sz="2200" spc="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currency.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84455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Let’s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assume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it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talks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Forex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Exchange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provides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current  conversion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value between</a:t>
            </a:r>
            <a:r>
              <a:rPr sz="2200" spc="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currencies.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example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request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response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shown</a:t>
            </a:r>
            <a:r>
              <a:rPr sz="2200" spc="6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below: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Carlito"/>
                <a:cs typeface="Carlito"/>
              </a:rPr>
              <a:t>GET </a:t>
            </a:r>
            <a:r>
              <a:rPr sz="2200" b="1" spc="-20" dirty="0">
                <a:solidFill>
                  <a:srgbClr val="333333"/>
                </a:solidFill>
                <a:latin typeface="Carlito"/>
                <a:cs typeface="Carlito"/>
              </a:rPr>
              <a:t>to</a:t>
            </a:r>
            <a:r>
              <a:rPr sz="2200" b="1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33333"/>
                </a:solidFill>
                <a:latin typeface="Carlito"/>
                <a:cs typeface="Carlito"/>
              </a:rPr>
              <a:t>http://localhost:8000/currency-exchange/from/EUR/to/INR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639" y="3881628"/>
            <a:ext cx="4572000" cy="203200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797979"/>
                </a:solidFill>
                <a:latin typeface="Arial"/>
                <a:cs typeface="Arial"/>
              </a:rPr>
              <a:t>id:</a:t>
            </a:r>
            <a:r>
              <a:rPr sz="1800" b="1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F05"/>
                </a:solidFill>
                <a:latin typeface="Arial"/>
                <a:cs typeface="Arial"/>
              </a:rPr>
              <a:t>10002</a:t>
            </a: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from: </a:t>
            </a:r>
            <a:r>
              <a:rPr sz="1800" b="1" spc="-5" dirty="0">
                <a:solidFill>
                  <a:srgbClr val="F8501F"/>
                </a:solidFill>
                <a:latin typeface="Arial"/>
                <a:cs typeface="Arial"/>
              </a:rPr>
              <a:t>"EUR"</a:t>
            </a: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97979"/>
                </a:solidFill>
                <a:latin typeface="Arial"/>
                <a:cs typeface="Arial"/>
              </a:rPr>
              <a:t>to:</a:t>
            </a:r>
            <a:r>
              <a:rPr sz="1800" b="1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8501F"/>
                </a:solidFill>
                <a:latin typeface="Arial"/>
                <a:cs typeface="Arial"/>
              </a:rPr>
              <a:t>"INR"</a:t>
            </a: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conversionMultiple:</a:t>
            </a:r>
            <a:r>
              <a:rPr sz="1800" b="1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F05"/>
                </a:solidFill>
                <a:latin typeface="Arial"/>
                <a:cs typeface="Arial"/>
              </a:rPr>
              <a:t>75</a:t>
            </a: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797979"/>
                </a:solidFill>
                <a:latin typeface="Arial"/>
                <a:cs typeface="Arial"/>
              </a:rPr>
              <a:t>port:</a:t>
            </a:r>
            <a:r>
              <a:rPr sz="1800" b="1" spc="-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F05"/>
                </a:solidFill>
                <a:latin typeface="Arial"/>
                <a:cs typeface="Arial"/>
              </a:rPr>
              <a:t>8000</a:t>
            </a: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22859"/>
            <a:ext cx="9115425" cy="597535"/>
          </a:xfrm>
          <a:custGeom>
            <a:avLst/>
            <a:gdLst/>
            <a:ahLst/>
            <a:cxnLst/>
            <a:rect l="l" t="t" r="r" b="b"/>
            <a:pathLst>
              <a:path w="9115425" h="597535">
                <a:moveTo>
                  <a:pt x="9115044" y="0"/>
                </a:moveTo>
                <a:lnTo>
                  <a:pt x="0" y="0"/>
                </a:lnTo>
                <a:lnTo>
                  <a:pt x="0" y="597408"/>
                </a:lnTo>
                <a:lnTo>
                  <a:pt x="9115044" y="597408"/>
                </a:lnTo>
                <a:lnTo>
                  <a:pt x="91150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420" y="89407"/>
            <a:ext cx="8328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Microservices </a:t>
            </a:r>
            <a:r>
              <a:rPr sz="2000" spc="-10" dirty="0"/>
              <a:t>Implementation </a:t>
            </a:r>
            <a:r>
              <a:rPr sz="2000" dirty="0"/>
              <a:t>: </a:t>
            </a:r>
            <a:r>
              <a:rPr sz="2000" spc="-10" dirty="0"/>
              <a:t>Currency </a:t>
            </a:r>
            <a:r>
              <a:rPr sz="2000" spc="-15" dirty="0"/>
              <a:t>Conversion</a:t>
            </a:r>
            <a:r>
              <a:rPr sz="2000" spc="75" dirty="0"/>
              <a:t> </a:t>
            </a:r>
            <a:r>
              <a:rPr sz="2000"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853186"/>
            <a:ext cx="8619490" cy="232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Currency </a:t>
            </a:r>
            <a:r>
              <a:rPr sz="2200" spc="-15" dirty="0">
                <a:latin typeface="Carlito"/>
                <a:cs typeface="Carlito"/>
              </a:rPr>
              <a:t>Conversion </a:t>
            </a:r>
            <a:r>
              <a:rPr sz="2200" spc="-5" dirty="0">
                <a:latin typeface="Carlito"/>
                <a:cs typeface="Carlito"/>
              </a:rPr>
              <a:t>Service (CCS) </a:t>
            </a:r>
            <a:r>
              <a:rPr sz="2200" spc="-15" dirty="0">
                <a:latin typeface="Carlito"/>
                <a:cs typeface="Carlito"/>
              </a:rPr>
              <a:t>can convert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bucket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currencies </a:t>
            </a:r>
            <a:r>
              <a:rPr sz="2200" spc="-20" dirty="0">
                <a:latin typeface="Carlito"/>
                <a:cs typeface="Carlito"/>
              </a:rPr>
              <a:t>into  </a:t>
            </a:r>
            <a:r>
              <a:rPr sz="2200" spc="-5" dirty="0">
                <a:latin typeface="Carlito"/>
                <a:cs typeface="Carlito"/>
              </a:rPr>
              <a:t>another </a:t>
            </a:r>
            <a:r>
              <a:rPr sz="2200" spc="-25" dirty="0">
                <a:latin typeface="Carlito"/>
                <a:cs typeface="Carlito"/>
              </a:rPr>
              <a:t>currency. </a:t>
            </a:r>
            <a:r>
              <a:rPr sz="2200" spc="-10" dirty="0">
                <a:latin typeface="Carlito"/>
                <a:cs typeface="Carlito"/>
              </a:rPr>
              <a:t>It </a:t>
            </a:r>
            <a:r>
              <a:rPr sz="2200" spc="-5" dirty="0">
                <a:latin typeface="Carlito"/>
                <a:cs typeface="Carlito"/>
              </a:rPr>
              <a:t>uses the </a:t>
            </a:r>
            <a:r>
              <a:rPr sz="2200" spc="-25" dirty="0">
                <a:latin typeface="Carlito"/>
                <a:cs typeface="Carlito"/>
              </a:rPr>
              <a:t>Forex </a:t>
            </a:r>
            <a:r>
              <a:rPr sz="2200" spc="-5" dirty="0">
                <a:latin typeface="Carlito"/>
                <a:cs typeface="Carlito"/>
              </a:rPr>
              <a:t>Service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20" dirty="0">
                <a:latin typeface="Carlito"/>
                <a:cs typeface="Carlito"/>
              </a:rPr>
              <a:t>get </a:t>
            </a:r>
            <a:r>
              <a:rPr sz="2200" spc="-15" dirty="0">
                <a:latin typeface="Carlito"/>
                <a:cs typeface="Carlito"/>
              </a:rPr>
              <a:t>current </a:t>
            </a:r>
            <a:r>
              <a:rPr sz="2200" spc="-10" dirty="0">
                <a:latin typeface="Carlito"/>
                <a:cs typeface="Carlito"/>
              </a:rPr>
              <a:t>currency </a:t>
            </a:r>
            <a:r>
              <a:rPr sz="2200" spc="-20" dirty="0">
                <a:latin typeface="Carlito"/>
                <a:cs typeface="Carlito"/>
              </a:rPr>
              <a:t>exchange  </a:t>
            </a:r>
            <a:r>
              <a:rPr sz="2200" spc="-10" dirty="0">
                <a:latin typeface="Carlito"/>
                <a:cs typeface="Carlito"/>
              </a:rPr>
              <a:t>values. </a:t>
            </a:r>
            <a:r>
              <a:rPr sz="2200" spc="-5" dirty="0">
                <a:latin typeface="Carlito"/>
                <a:cs typeface="Carlito"/>
              </a:rPr>
              <a:t>CCS is the </a:t>
            </a:r>
            <a:r>
              <a:rPr sz="2200" dirty="0">
                <a:latin typeface="Carlito"/>
                <a:cs typeface="Carlito"/>
              </a:rPr>
              <a:t>Service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Consumer.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example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response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shown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below: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spc="-10" dirty="0">
                <a:latin typeface="Carlito"/>
                <a:cs typeface="Carlito"/>
              </a:rPr>
              <a:t>GET </a:t>
            </a:r>
            <a:r>
              <a:rPr sz="1900" b="1" spc="-15" dirty="0">
                <a:latin typeface="Carlito"/>
                <a:cs typeface="Carlito"/>
              </a:rPr>
              <a:t>to</a:t>
            </a:r>
            <a:r>
              <a:rPr sz="1900" b="1" spc="-2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http://localhost:8100/currency-converter/from/EUR/to/INR/quantity/10000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639" y="3881628"/>
            <a:ext cx="4572000" cy="230886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id: 10002,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m: "EUR", </a:t>
            </a:r>
            <a:r>
              <a:rPr sz="1800" dirty="0">
                <a:latin typeface="Arial"/>
                <a:cs typeface="Arial"/>
              </a:rPr>
              <a:t>to: </a:t>
            </a:r>
            <a:r>
              <a:rPr sz="1800" spc="-5" dirty="0">
                <a:latin typeface="Arial"/>
                <a:cs typeface="Arial"/>
              </a:rPr>
              <a:t>"INR",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conversionMultiple: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75,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quantity: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10000,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totalCalculatedAmount: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750000,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port: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8000,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8845" y="0"/>
            <a:ext cx="32277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Microservices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8267" y="850138"/>
            <a:ext cx="86855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Microservices </a:t>
            </a:r>
            <a:r>
              <a:rPr sz="2400" spc="-10" dirty="0">
                <a:latin typeface="Carlito"/>
                <a:cs typeface="Carlito"/>
              </a:rPr>
              <a:t>architecture allows decoupled components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built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deployed </a:t>
            </a:r>
            <a:r>
              <a:rPr sz="2400" spc="-5" dirty="0">
                <a:latin typeface="Carlito"/>
                <a:cs typeface="Carlito"/>
              </a:rPr>
              <a:t>independently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integrate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larger  </a:t>
            </a:r>
            <a:r>
              <a:rPr sz="2400" spc="-20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355600" marR="57721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It means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5" dirty="0">
                <a:latin typeface="Carlito"/>
                <a:cs typeface="Carlito"/>
              </a:rPr>
              <a:t>individual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loosely </a:t>
            </a:r>
            <a:r>
              <a:rPr sz="2400" spc="-10" dirty="0">
                <a:latin typeface="Carlito"/>
                <a:cs typeface="Carlito"/>
              </a:rPr>
              <a:t>coupled  </a:t>
            </a:r>
            <a:r>
              <a:rPr sz="2400" dirty="0">
                <a:latin typeface="Carlito"/>
                <a:cs typeface="Carlito"/>
              </a:rPr>
              <a:t>with each </a:t>
            </a:r>
            <a:r>
              <a:rPr sz="2400" spc="-40" dirty="0">
                <a:latin typeface="Carlito"/>
                <a:cs typeface="Carlito"/>
              </a:rPr>
              <a:t>other,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having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tight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cohesion.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 dirty="0">
              <a:latin typeface="Carlito"/>
              <a:cs typeface="Carlito"/>
            </a:endParaRPr>
          </a:p>
          <a:p>
            <a:pPr marL="355600" marR="603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spc="-15" dirty="0">
                <a:latin typeface="Carlito"/>
                <a:cs typeface="Carlito"/>
              </a:rPr>
              <a:t>interact </a:t>
            </a:r>
            <a:r>
              <a:rPr sz="2400" dirty="0">
                <a:latin typeface="Carlito"/>
                <a:cs typeface="Carlito"/>
              </a:rPr>
              <a:t>with each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standard  </a:t>
            </a:r>
            <a:r>
              <a:rPr sz="2400" spc="-10" dirty="0">
                <a:latin typeface="Carlito"/>
                <a:cs typeface="Carlito"/>
              </a:rPr>
              <a:t>XML/JSON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5" dirty="0">
                <a:latin typeface="Carlito"/>
                <a:cs typeface="Carlito"/>
              </a:rPr>
              <a:t>irrespective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technologies used </a:t>
            </a:r>
            <a:r>
              <a:rPr sz="2400" spc="-15" dirty="0">
                <a:latin typeface="Carlito"/>
                <a:cs typeface="Carlito"/>
              </a:rPr>
              <a:t>to create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Some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well-known </a:t>
            </a:r>
            <a:r>
              <a:rPr sz="2400" spc="-15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companies </a:t>
            </a:r>
            <a:r>
              <a:rPr sz="2400" dirty="0">
                <a:latin typeface="Carlito"/>
                <a:cs typeface="Carlito"/>
              </a:rPr>
              <a:t>who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successfully 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5" dirty="0">
                <a:latin typeface="Carlito"/>
                <a:cs typeface="Carlito"/>
              </a:rPr>
              <a:t>microservices </a:t>
            </a:r>
            <a:r>
              <a:rPr sz="2400" spc="-10" dirty="0">
                <a:latin typeface="Carlito"/>
                <a:cs typeface="Carlito"/>
              </a:rPr>
              <a:t>architectures are: Amazon, </a:t>
            </a:r>
            <a:r>
              <a:rPr sz="2400" spc="-45" dirty="0">
                <a:latin typeface="Carlito"/>
                <a:cs typeface="Carlito"/>
              </a:rPr>
              <a:t>eBay, </a:t>
            </a:r>
            <a:r>
              <a:rPr sz="2400" dirty="0">
                <a:latin typeface="Carlito"/>
                <a:cs typeface="Carlito"/>
              </a:rPr>
              <a:t>Gilt, </a:t>
            </a:r>
            <a:r>
              <a:rPr sz="2400" spc="-5" dirty="0">
                <a:latin typeface="Carlito"/>
                <a:cs typeface="Carlito"/>
              </a:rPr>
              <a:t>Netflix,  </a:t>
            </a:r>
            <a:r>
              <a:rPr sz="2400" spc="-25" dirty="0">
                <a:latin typeface="Carlito"/>
                <a:cs typeface="Carlito"/>
              </a:rPr>
              <a:t>PayPal,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5" dirty="0">
                <a:latin typeface="Carlito"/>
                <a:cs typeface="Carlito"/>
              </a:rPr>
              <a:t>Twitter.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734" y="0"/>
            <a:ext cx="6939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Carlito"/>
                <a:cs typeface="Carlito"/>
              </a:rPr>
              <a:t>Microservices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Implementation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996187"/>
            <a:ext cx="889635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would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want to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be able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dynamically scale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up and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scale down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number 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instances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of each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these</a:t>
            </a:r>
            <a:r>
              <a:rPr sz="2200" spc="4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services.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12700" marR="508634" algn="just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And the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number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instances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each </a:t>
            </a:r>
            <a:r>
              <a:rPr sz="22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might vary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with time. Below 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picture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shows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specific instance where there are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5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instances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of the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Forex 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Service.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055" y="3154650"/>
            <a:ext cx="3611088" cy="139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8969" y="3154650"/>
            <a:ext cx="3230085" cy="139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082" y="4835622"/>
            <a:ext cx="8410198" cy="1399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6058" y="0"/>
            <a:ext cx="70948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Microservices</a:t>
            </a:r>
            <a:r>
              <a:rPr sz="2800" spc="-90" dirty="0"/>
              <a:t> </a:t>
            </a:r>
            <a:r>
              <a:rPr sz="2800" spc="-10" dirty="0"/>
              <a:t>Implementation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35051" y="4404359"/>
            <a:ext cx="9109075" cy="2123440"/>
          </a:xfrm>
          <a:custGeom>
            <a:avLst/>
            <a:gdLst/>
            <a:ahLst/>
            <a:cxnLst/>
            <a:rect l="l" t="t" r="r" b="b"/>
            <a:pathLst>
              <a:path w="9109075" h="2123440">
                <a:moveTo>
                  <a:pt x="0" y="2122932"/>
                </a:moveTo>
                <a:lnTo>
                  <a:pt x="9108947" y="2122932"/>
                </a:lnTo>
                <a:lnTo>
                  <a:pt x="9108947" y="0"/>
                </a:lnTo>
                <a:lnTo>
                  <a:pt x="0" y="0"/>
                </a:lnTo>
                <a:lnTo>
                  <a:pt x="0" y="2122932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981455"/>
            <a:ext cx="8784590" cy="3139440"/>
          </a:xfrm>
          <a:custGeom>
            <a:avLst/>
            <a:gdLst/>
            <a:ahLst/>
            <a:cxnLst/>
            <a:rect l="l" t="t" r="r" b="b"/>
            <a:pathLst>
              <a:path w="8784590" h="3139440">
                <a:moveTo>
                  <a:pt x="8784336" y="0"/>
                </a:moveTo>
                <a:lnTo>
                  <a:pt x="0" y="0"/>
                </a:lnTo>
                <a:lnTo>
                  <a:pt x="0" y="3139440"/>
                </a:lnTo>
                <a:lnTo>
                  <a:pt x="8784336" y="3139440"/>
                </a:lnTo>
                <a:lnTo>
                  <a:pt x="87843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401" y="998347"/>
            <a:ext cx="8758555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109" marR="86804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9109" algn="l"/>
                <a:tab pos="499745" algn="l"/>
              </a:tabLst>
            </a:pPr>
            <a:r>
              <a:rPr sz="2000" spc="-10" dirty="0">
                <a:latin typeface="Carlito"/>
                <a:cs typeface="Carlito"/>
              </a:rPr>
              <a:t>Implementing </a:t>
            </a:r>
            <a:r>
              <a:rPr sz="2000" spc="-5" dirty="0">
                <a:latin typeface="Carlito"/>
                <a:cs typeface="Carlito"/>
              </a:rPr>
              <a:t>a solution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dynamic scale </a:t>
            </a:r>
            <a:r>
              <a:rPr sz="2000" spc="-5" dirty="0">
                <a:latin typeface="Carlito"/>
                <a:cs typeface="Carlito"/>
              </a:rPr>
              <a:t>up and </a:t>
            </a:r>
            <a:r>
              <a:rPr sz="2000" spc="-10" dirty="0">
                <a:latin typeface="Carlito"/>
                <a:cs typeface="Carlito"/>
              </a:rPr>
              <a:t>down needs </a:t>
            </a:r>
            <a:r>
              <a:rPr sz="2000" spc="-20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answer </a:t>
            </a:r>
            <a:r>
              <a:rPr sz="2000" spc="-15" dirty="0">
                <a:latin typeface="Carlito"/>
                <a:cs typeface="Carlito"/>
              </a:rPr>
              <a:t>two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questions:</a:t>
            </a:r>
            <a:endParaRPr sz="2000" dirty="0">
              <a:latin typeface="Carlito"/>
              <a:cs typeface="Carlito"/>
            </a:endParaRPr>
          </a:p>
          <a:p>
            <a:pPr marL="956944" marR="360680" lvl="1" indent="-343535">
              <a:lnSpc>
                <a:spcPct val="100000"/>
              </a:lnSpc>
              <a:buFont typeface="Arial"/>
              <a:buChar char="•"/>
              <a:tabLst>
                <a:tab pos="956310" algn="l"/>
                <a:tab pos="957580" algn="l"/>
              </a:tabLst>
            </a:pPr>
            <a:r>
              <a:rPr sz="2000" spc="-10" dirty="0">
                <a:latin typeface="Carlito"/>
                <a:cs typeface="Carlito"/>
              </a:rPr>
              <a:t>How does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Currency </a:t>
            </a:r>
            <a:r>
              <a:rPr sz="2000" spc="-15" dirty="0">
                <a:latin typeface="Carlito"/>
                <a:cs typeface="Carlito"/>
              </a:rPr>
              <a:t>Conversion </a:t>
            </a:r>
            <a:r>
              <a:rPr sz="2000" spc="-5" dirty="0">
                <a:latin typeface="Carlito"/>
                <a:cs typeface="Carlito"/>
              </a:rPr>
              <a:t>Service (CCS) know </a:t>
            </a:r>
            <a:r>
              <a:rPr sz="2000" spc="-10" dirty="0">
                <a:latin typeface="Carlito"/>
                <a:cs typeface="Carlito"/>
              </a:rPr>
              <a:t>how </a:t>
            </a:r>
            <a:r>
              <a:rPr sz="2000" spc="-15" dirty="0">
                <a:latin typeface="Carlito"/>
                <a:cs typeface="Carlito"/>
              </a:rPr>
              <a:t>many  </a:t>
            </a:r>
            <a:r>
              <a:rPr sz="2000" spc="-10" dirty="0">
                <a:latin typeface="Carlito"/>
                <a:cs typeface="Carlito"/>
              </a:rPr>
              <a:t>instances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5" dirty="0">
                <a:latin typeface="Carlito"/>
                <a:cs typeface="Carlito"/>
              </a:rPr>
              <a:t>Forex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20" dirty="0">
                <a:latin typeface="Carlito"/>
                <a:cs typeface="Carlito"/>
              </a:rPr>
              <a:t>(FS)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active?</a:t>
            </a:r>
            <a:endParaRPr sz="2000" dirty="0">
              <a:latin typeface="Carlito"/>
              <a:cs typeface="Carlito"/>
            </a:endParaRPr>
          </a:p>
          <a:p>
            <a:pPr marL="956944" lvl="1" indent="-344170">
              <a:lnSpc>
                <a:spcPct val="100000"/>
              </a:lnSpc>
              <a:buFont typeface="Arial"/>
              <a:buChar char="•"/>
              <a:tabLst>
                <a:tab pos="956310" algn="l"/>
                <a:tab pos="957580" algn="l"/>
              </a:tabLst>
            </a:pPr>
            <a:r>
              <a:rPr sz="2000" spc="-10" dirty="0">
                <a:latin typeface="Carlito"/>
                <a:cs typeface="Carlito"/>
              </a:rPr>
              <a:t>How does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Currency </a:t>
            </a:r>
            <a:r>
              <a:rPr sz="2000" spc="-15" dirty="0">
                <a:latin typeface="Carlito"/>
                <a:cs typeface="Carlito"/>
              </a:rPr>
              <a:t>Conversion </a:t>
            </a:r>
            <a:r>
              <a:rPr sz="2000" spc="-5" dirty="0">
                <a:latin typeface="Carlito"/>
                <a:cs typeface="Carlito"/>
              </a:rPr>
              <a:t>Service (CCS) </a:t>
            </a:r>
            <a:r>
              <a:rPr sz="2000" spc="-10" dirty="0">
                <a:latin typeface="Carlito"/>
                <a:cs typeface="Carlito"/>
              </a:rPr>
              <a:t>distribute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load</a:t>
            </a:r>
            <a:endParaRPr sz="2000" dirty="0">
              <a:latin typeface="Carlito"/>
              <a:cs typeface="Carlito"/>
            </a:endParaRPr>
          </a:p>
          <a:p>
            <a:pPr marL="956944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active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instances.</a:t>
            </a:r>
            <a:endParaRPr sz="2000" dirty="0">
              <a:latin typeface="Carlito"/>
              <a:cs typeface="Carlito"/>
            </a:endParaRPr>
          </a:p>
          <a:p>
            <a:pPr marL="499109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9109" algn="l"/>
                <a:tab pos="499745" algn="l"/>
              </a:tabLst>
            </a:pPr>
            <a:r>
              <a:rPr sz="2000" spc="-5" dirty="0">
                <a:latin typeface="Carlito"/>
                <a:cs typeface="Carlito"/>
              </a:rPr>
              <a:t>Because </a:t>
            </a:r>
            <a:r>
              <a:rPr sz="2000" spc="-15" dirty="0">
                <a:latin typeface="Carlito"/>
                <a:cs typeface="Carlito"/>
              </a:rPr>
              <a:t>we want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dynamic, </a:t>
            </a:r>
            <a:r>
              <a:rPr sz="2000" spc="-20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cannot </a:t>
            </a:r>
            <a:r>
              <a:rPr sz="2000" spc="-15" dirty="0">
                <a:latin typeface="Carlito"/>
                <a:cs typeface="Carlito"/>
              </a:rPr>
              <a:t>hardcode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30" dirty="0">
                <a:latin typeface="Carlito"/>
                <a:cs typeface="Carlito"/>
              </a:rPr>
              <a:t>URI’s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5" dirty="0">
                <a:latin typeface="Carlito"/>
                <a:cs typeface="Carlito"/>
              </a:rPr>
              <a:t>FS 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CCS.</a:t>
            </a:r>
            <a:endParaRPr sz="2000" dirty="0">
              <a:latin typeface="Carlito"/>
              <a:cs typeface="Carlito"/>
            </a:endParaRPr>
          </a:p>
          <a:p>
            <a:pPr marL="499109" indent="-343535">
              <a:lnSpc>
                <a:spcPct val="100000"/>
              </a:lnSpc>
              <a:buFont typeface="Arial"/>
              <a:buChar char="•"/>
              <a:tabLst>
                <a:tab pos="499109" algn="l"/>
                <a:tab pos="499745" algn="l"/>
              </a:tabLst>
            </a:pPr>
            <a:r>
              <a:rPr sz="2000" spc="-15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why we </a:t>
            </a:r>
            <a:r>
              <a:rPr sz="2000" spc="-10" dirty="0">
                <a:latin typeface="Carlito"/>
                <a:cs typeface="Carlito"/>
              </a:rPr>
              <a:t>bring </a:t>
            </a:r>
            <a:r>
              <a:rPr sz="2000" spc="-5" dirty="0">
                <a:latin typeface="Carlito"/>
                <a:cs typeface="Carlito"/>
              </a:rPr>
              <a:t>in a Naming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Server.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rlito"/>
              <a:cs typeface="Carlito"/>
            </a:endParaRPr>
          </a:p>
          <a:p>
            <a:pPr marL="355600" marR="5416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instances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components (CCS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FS) </a:t>
            </a:r>
            <a:r>
              <a:rPr sz="2000" spc="-15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with the </a:t>
            </a:r>
            <a:r>
              <a:rPr sz="2000" spc="-20" dirty="0">
                <a:latin typeface="Carlito"/>
                <a:cs typeface="Carlito"/>
              </a:rPr>
              <a:t>Eureka  </a:t>
            </a:r>
            <a:r>
              <a:rPr sz="2000" spc="-5" dirty="0">
                <a:latin typeface="Carlito"/>
                <a:cs typeface="Carlito"/>
              </a:rPr>
              <a:t>Naming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Server.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spc="-25" dirty="0">
                <a:latin typeface="Carlito"/>
                <a:cs typeface="Carlito"/>
              </a:rPr>
              <a:t>FS </a:t>
            </a:r>
            <a:r>
              <a:rPr sz="2000" spc="-10" dirty="0">
                <a:latin typeface="Carlito"/>
                <a:cs typeface="Carlito"/>
              </a:rPr>
              <a:t>needs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call the </a:t>
            </a:r>
            <a:r>
              <a:rPr sz="2000" spc="-5" dirty="0">
                <a:latin typeface="Carlito"/>
                <a:cs typeface="Carlito"/>
              </a:rPr>
              <a:t>CCS, it will ask </a:t>
            </a:r>
            <a:r>
              <a:rPr sz="2000" spc="-20" dirty="0">
                <a:latin typeface="Carlito"/>
                <a:cs typeface="Carlito"/>
              </a:rPr>
              <a:t>Eureka </a:t>
            </a:r>
            <a:r>
              <a:rPr sz="2000" spc="-5" dirty="0">
                <a:latin typeface="Carlito"/>
                <a:cs typeface="Carlito"/>
              </a:rPr>
              <a:t>Naming Server </a:t>
            </a:r>
            <a:r>
              <a:rPr sz="2000" spc="-20" dirty="0">
                <a:latin typeface="Carlito"/>
                <a:cs typeface="Carlito"/>
              </a:rPr>
              <a:t>for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active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instances.</a:t>
            </a:r>
            <a:endParaRPr sz="2000" dirty="0">
              <a:latin typeface="Carlito"/>
              <a:cs typeface="Carlito"/>
            </a:endParaRPr>
          </a:p>
          <a:p>
            <a:pPr marL="355600" marR="9969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use </a:t>
            </a:r>
            <a:r>
              <a:rPr sz="2000" spc="-5" dirty="0">
                <a:latin typeface="Carlito"/>
                <a:cs typeface="Carlito"/>
              </a:rPr>
              <a:t>Ribbon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do </a:t>
            </a:r>
            <a:r>
              <a:rPr sz="2000" spc="-10" dirty="0">
                <a:latin typeface="Carlito"/>
                <a:cs typeface="Carlito"/>
              </a:rPr>
              <a:t>client-side </a:t>
            </a:r>
            <a:r>
              <a:rPr sz="2000" spc="-5" dirty="0">
                <a:latin typeface="Carlito"/>
                <a:cs typeface="Carlito"/>
              </a:rPr>
              <a:t>load </a:t>
            </a:r>
            <a:r>
              <a:rPr sz="2000" spc="-10" dirty="0">
                <a:latin typeface="Carlito"/>
                <a:cs typeface="Carlito"/>
              </a:rPr>
              <a:t>balancing between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different  </a:t>
            </a:r>
            <a:r>
              <a:rPr sz="2000" spc="-10" dirty="0">
                <a:latin typeface="Carlito"/>
                <a:cs typeface="Carlito"/>
              </a:rPr>
              <a:t>instances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2926" y="0"/>
            <a:ext cx="6914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rlito"/>
                <a:cs typeface="Carlito"/>
              </a:rPr>
              <a:t>A </a:t>
            </a:r>
            <a:r>
              <a:rPr sz="3200" b="0" spc="-5" dirty="0">
                <a:latin typeface="Carlito"/>
                <a:cs typeface="Carlito"/>
              </a:rPr>
              <a:t>high </a:t>
            </a:r>
            <a:r>
              <a:rPr sz="3200" b="0" spc="-15" dirty="0">
                <a:latin typeface="Carlito"/>
                <a:cs typeface="Carlito"/>
              </a:rPr>
              <a:t>level </a:t>
            </a:r>
            <a:r>
              <a:rPr sz="3200" b="0" dirty="0">
                <a:latin typeface="Carlito"/>
                <a:cs typeface="Carlito"/>
              </a:rPr>
              <a:t>sequence</a:t>
            </a:r>
            <a:r>
              <a:rPr sz="3200" b="0" spc="-70" dirty="0">
                <a:latin typeface="Carlito"/>
                <a:cs typeface="Carlito"/>
              </a:rPr>
              <a:t> </a:t>
            </a:r>
            <a:r>
              <a:rPr sz="3200" b="0" spc="-15" dirty="0">
                <a:latin typeface="Carlito"/>
                <a:cs typeface="Carlito"/>
              </a:rPr>
              <a:t>diagram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351" y="960325"/>
            <a:ext cx="4745452" cy="5794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980" y="0"/>
            <a:ext cx="5637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rlito"/>
                <a:cs typeface="Carlito"/>
              </a:rPr>
              <a:t>Microservice</a:t>
            </a:r>
            <a:r>
              <a:rPr sz="2400" b="0" spc="-30" dirty="0">
                <a:latin typeface="Carlito"/>
                <a:cs typeface="Carlito"/>
              </a:rPr>
              <a:t> </a:t>
            </a:r>
            <a:r>
              <a:rPr sz="2400" b="0" spc="-10" dirty="0">
                <a:latin typeface="Carlito"/>
                <a:cs typeface="Carlito"/>
              </a:rPr>
              <a:t>Application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" y="1019555"/>
            <a:ext cx="775970" cy="370840"/>
          </a:xfrm>
          <a:custGeom>
            <a:avLst/>
            <a:gdLst/>
            <a:ahLst/>
            <a:cxnLst/>
            <a:rect l="l" t="t" r="r" b="b"/>
            <a:pathLst>
              <a:path w="775969" h="370840">
                <a:moveTo>
                  <a:pt x="775716" y="0"/>
                </a:moveTo>
                <a:lnTo>
                  <a:pt x="0" y="0"/>
                </a:lnTo>
                <a:lnTo>
                  <a:pt x="0" y="370332"/>
                </a:lnTo>
                <a:lnTo>
                  <a:pt x="775716" y="370332"/>
                </a:lnTo>
                <a:lnTo>
                  <a:pt x="7757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71" y="1047115"/>
            <a:ext cx="8811895" cy="471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/>
              <a:cs typeface="Arial"/>
            </a:endParaRPr>
          </a:p>
          <a:p>
            <a:pPr marL="12700" marR="6731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solidFill>
                  <a:srgbClr val="333333"/>
                </a:solidFill>
                <a:latin typeface="Carlito"/>
                <a:cs typeface="Carlito"/>
              </a:rPr>
              <a:t>Creating </a:t>
            </a:r>
            <a:r>
              <a:rPr sz="2400" b="1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400" b="1" spc="-15" dirty="0">
                <a:solidFill>
                  <a:srgbClr val="333333"/>
                </a:solidFill>
                <a:latin typeface="Carlito"/>
                <a:cs typeface="Carlito"/>
              </a:rPr>
              <a:t>Forex </a:t>
            </a:r>
            <a:r>
              <a:rPr sz="2400" b="1" spc="-5" dirty="0">
                <a:solidFill>
                  <a:srgbClr val="333333"/>
                </a:solidFill>
                <a:latin typeface="Carlito"/>
                <a:cs typeface="Carlito"/>
              </a:rPr>
              <a:t>Microservice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- </a:t>
            </a:r>
            <a:r>
              <a:rPr sz="2400" spc="-45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will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simple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service 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based on Spring Boot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Starter </a:t>
            </a:r>
            <a:r>
              <a:rPr sz="2400" spc="-30" dirty="0">
                <a:solidFill>
                  <a:srgbClr val="333333"/>
                </a:solidFill>
                <a:latin typeface="Carlito"/>
                <a:cs typeface="Carlito"/>
              </a:rPr>
              <a:t>Web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Spring Boot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Started </a:t>
            </a:r>
            <a:r>
              <a:rPr sz="2400" spc="-45" dirty="0">
                <a:solidFill>
                  <a:srgbClr val="333333"/>
                </a:solidFill>
                <a:latin typeface="Carlito"/>
                <a:cs typeface="Carlito"/>
              </a:rPr>
              <a:t>JPA. We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will 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use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Hibernate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as </a:t>
            </a:r>
            <a:r>
              <a:rPr sz="2400" spc="-65" dirty="0">
                <a:solidFill>
                  <a:srgbClr val="333333"/>
                </a:solidFill>
                <a:latin typeface="Carlito"/>
                <a:cs typeface="Carlito"/>
              </a:rPr>
              <a:t>JPA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implementation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connect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H2</a:t>
            </a:r>
            <a:r>
              <a:rPr sz="2400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database.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33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5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400" b="1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400" b="1" spc="-5" dirty="0">
                <a:solidFill>
                  <a:srgbClr val="333333"/>
                </a:solidFill>
                <a:latin typeface="Carlito"/>
                <a:cs typeface="Carlito"/>
              </a:rPr>
              <a:t>CCS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-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Currency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Conversion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Service - </a:t>
            </a:r>
            <a:r>
              <a:rPr sz="2400" spc="-45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will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create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</a:t>
            </a:r>
            <a:r>
              <a:rPr sz="2400" spc="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simple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service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using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feign to </a:t>
            </a:r>
            <a:r>
              <a:rPr sz="2400" spc="-25" dirty="0">
                <a:solidFill>
                  <a:srgbClr val="333333"/>
                </a:solidFill>
                <a:latin typeface="Carlito"/>
                <a:cs typeface="Carlito"/>
              </a:rPr>
              <a:t>invoke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400" spc="-25" dirty="0">
                <a:solidFill>
                  <a:srgbClr val="333333"/>
                </a:solidFill>
                <a:latin typeface="Carlito"/>
                <a:cs typeface="Carlito"/>
              </a:rPr>
              <a:t>Forex</a:t>
            </a:r>
            <a:r>
              <a:rPr sz="2400" spc="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Microservice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Use Ribbon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Load Balancing(Client-side</a:t>
            </a:r>
            <a:r>
              <a:rPr sz="2400" spc="-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discovery)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33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35750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Implement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Eureka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Naming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Service and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connect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FS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CCS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through 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Eureka.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9144000" y="0"/>
                </a:moveTo>
                <a:lnTo>
                  <a:pt x="0" y="0"/>
                </a:lnTo>
                <a:lnTo>
                  <a:pt x="0" y="765048"/>
                </a:lnTo>
                <a:lnTo>
                  <a:pt x="9144000" y="765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095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rlito"/>
                <a:cs typeface="Carlito"/>
              </a:rPr>
              <a:t>Microservice</a:t>
            </a:r>
            <a:r>
              <a:rPr sz="4400" b="0" spc="-30" dirty="0">
                <a:latin typeface="Carlito"/>
                <a:cs typeface="Carlito"/>
              </a:rPr>
              <a:t> </a:t>
            </a:r>
            <a:r>
              <a:rPr sz="4400" b="0" spc="-10" dirty="0">
                <a:latin typeface="Carlito"/>
                <a:cs typeface="Carlito"/>
              </a:rPr>
              <a:t>Application</a:t>
            </a:r>
            <a:endParaRPr sz="4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937" y="1568195"/>
            <a:ext cx="8614346" cy="4920997"/>
            <a:chOff x="134937" y="1568195"/>
            <a:chExt cx="8614346" cy="4920997"/>
          </a:xfrm>
        </p:grpSpPr>
        <p:sp>
          <p:nvSpPr>
            <p:cNvPr id="7" name="object 7"/>
            <p:cNvSpPr/>
            <p:nvPr/>
          </p:nvSpPr>
          <p:spPr>
            <a:xfrm>
              <a:off x="134937" y="1568195"/>
              <a:ext cx="3489134" cy="3084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0552" y="1568195"/>
              <a:ext cx="2808731" cy="3285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9647" y="3032760"/>
              <a:ext cx="2933700" cy="3456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b="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1" y="0"/>
            <a:ext cx="43577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Microservices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666368"/>
            <a:ext cx="9033510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Microservices</a:t>
            </a:r>
            <a:r>
              <a:rPr sz="2200" spc="-5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allow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large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systems to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built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up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number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of</a:t>
            </a:r>
            <a:r>
              <a:rPr sz="2200" spc="17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collaborating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components.</a:t>
            </a:r>
            <a:endParaRPr sz="2200" dirty="0">
              <a:latin typeface="Carlito"/>
              <a:cs typeface="Carlito"/>
            </a:endParaRPr>
          </a:p>
          <a:p>
            <a:pPr marL="12700" marR="57975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does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process level what Spring has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always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done </a:t>
            </a: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component  level: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loosely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coupled processes instead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of loosely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coupled</a:t>
            </a:r>
            <a:r>
              <a:rPr sz="2200" spc="8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components.</a:t>
            </a:r>
            <a:endParaRPr sz="2200" dirty="0">
              <a:latin typeface="Carlito"/>
              <a:cs typeface="Carlito"/>
            </a:endParaRPr>
          </a:p>
          <a:p>
            <a:pPr marL="12700" marR="6012180">
              <a:lnSpc>
                <a:spcPct val="100000"/>
              </a:lnSpc>
              <a:spcBef>
                <a:spcPts val="1680"/>
              </a:spcBef>
            </a:pPr>
            <a:r>
              <a:rPr sz="2200" spc="-15" dirty="0">
                <a:solidFill>
                  <a:srgbClr val="342F2C"/>
                </a:solidFill>
                <a:latin typeface="Carlito"/>
                <a:cs typeface="Carlito"/>
              </a:rPr>
              <a:t>For example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imagine an  online shop with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separate 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microservices 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user-  </a:t>
            </a:r>
            <a:r>
              <a:rPr sz="2200" spc="-10" dirty="0">
                <a:solidFill>
                  <a:srgbClr val="342F2C"/>
                </a:solidFill>
                <a:latin typeface="Carlito"/>
                <a:cs typeface="Carlito"/>
              </a:rPr>
              <a:t>accounts, product-catalog,  order-processing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and  shopping</a:t>
            </a:r>
            <a:r>
              <a:rPr sz="2200" spc="-20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42F2C"/>
                </a:solidFill>
                <a:latin typeface="Carlito"/>
                <a:cs typeface="Carlito"/>
              </a:rPr>
              <a:t>carts: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rlito"/>
              <a:cs typeface="Carlito"/>
            </a:endParaRPr>
          </a:p>
          <a:p>
            <a:pPr marL="12700" marR="5646420">
              <a:lnSpc>
                <a:spcPct val="100000"/>
              </a:lnSpc>
            </a:pP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Inevitably there are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number 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of moving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parts that </a:t>
            </a:r>
            <a:r>
              <a:rPr sz="2000" spc="-15" dirty="0">
                <a:solidFill>
                  <a:srgbClr val="342F2C"/>
                </a:solidFill>
                <a:latin typeface="Carlito"/>
                <a:cs typeface="Carlito"/>
              </a:rPr>
              <a:t>we </a:t>
            </a:r>
            <a:r>
              <a:rPr sz="2000" spc="-20" dirty="0">
                <a:solidFill>
                  <a:srgbClr val="342F2C"/>
                </a:solidFill>
                <a:latin typeface="Carlito"/>
                <a:cs typeface="Carlito"/>
              </a:rPr>
              <a:t>have  to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setup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342F2C"/>
                </a:solidFill>
                <a:latin typeface="Carlito"/>
                <a:cs typeface="Carlito"/>
              </a:rPr>
              <a:t>configure to  </a:t>
            </a:r>
            <a:r>
              <a:rPr sz="2000" spc="-10" dirty="0">
                <a:solidFill>
                  <a:srgbClr val="342F2C"/>
                </a:solidFill>
                <a:latin typeface="Carlito"/>
                <a:cs typeface="Carlito"/>
              </a:rPr>
              <a:t>build such </a:t>
            </a:r>
            <a:r>
              <a:rPr sz="2000" spc="-5" dirty="0">
                <a:solidFill>
                  <a:srgbClr val="342F2C"/>
                </a:solidFill>
                <a:latin typeface="Carlito"/>
                <a:cs typeface="Carlito"/>
              </a:rPr>
              <a:t>a</a:t>
            </a:r>
            <a:r>
              <a:rPr sz="2000" spc="-15" dirty="0">
                <a:solidFill>
                  <a:srgbClr val="342F2C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342F2C"/>
                </a:solidFill>
                <a:latin typeface="Carlito"/>
                <a:cs typeface="Carlito"/>
              </a:rPr>
              <a:t>system.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8348" y="2566793"/>
            <a:ext cx="5133395" cy="334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8532" y="0"/>
            <a:ext cx="51873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Carlito"/>
                <a:cs typeface="Carlito"/>
              </a:rPr>
              <a:t>Monolithic</a:t>
            </a:r>
            <a:r>
              <a:rPr sz="3200" b="0" spc="-4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Application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07" y="1115390"/>
            <a:ext cx="260794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Monolithic </a:t>
            </a:r>
            <a:r>
              <a:rPr sz="1800" spc="-10" dirty="0">
                <a:latin typeface="Carlito"/>
                <a:cs typeface="Carlito"/>
              </a:rPr>
              <a:t>applications  </a:t>
            </a:r>
            <a:r>
              <a:rPr sz="1800" spc="-20" dirty="0">
                <a:latin typeface="Carlito"/>
                <a:cs typeface="Carlito"/>
              </a:rPr>
              <a:t>force </a:t>
            </a:r>
            <a:r>
              <a:rPr sz="1800" spc="-5" dirty="0">
                <a:latin typeface="Carlito"/>
                <a:cs typeface="Carlito"/>
              </a:rPr>
              <a:t>multiple development  teams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artificially  </a:t>
            </a:r>
            <a:r>
              <a:rPr sz="1800" spc="-15" dirty="0">
                <a:latin typeface="Carlito"/>
                <a:cs typeface="Carlito"/>
              </a:rPr>
              <a:t>synchronize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5" dirty="0">
                <a:latin typeface="Carlito"/>
                <a:cs typeface="Carlito"/>
              </a:rPr>
              <a:t>delivery  because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needs 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built, </a:t>
            </a:r>
            <a:r>
              <a:rPr sz="1800" spc="-15" dirty="0">
                <a:latin typeface="Carlito"/>
                <a:cs typeface="Carlito"/>
              </a:rPr>
              <a:t>tested,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deployed </a:t>
            </a:r>
            <a:r>
              <a:rPr sz="1800" dirty="0">
                <a:latin typeface="Carlito"/>
                <a:cs typeface="Carlito"/>
              </a:rPr>
              <a:t>as an </a:t>
            </a:r>
            <a:r>
              <a:rPr sz="1800" spc="-10" dirty="0">
                <a:latin typeface="Carlito"/>
                <a:cs typeface="Carlito"/>
              </a:rPr>
              <a:t>entire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unit.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5204" y="548640"/>
            <a:ext cx="5975604" cy="6309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850" y="0"/>
            <a:ext cx="31623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Carlito"/>
                <a:cs typeface="Carlito"/>
              </a:rPr>
              <a:t>Microservices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1246"/>
            <a:ext cx="19545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microservice  </a:t>
            </a:r>
            <a:r>
              <a:rPr sz="1800" spc="-10" dirty="0">
                <a:latin typeface="Carlito"/>
                <a:cs typeface="Carlito"/>
              </a:rPr>
              <a:t>architecture </a:t>
            </a:r>
            <a:r>
              <a:rPr sz="1800" spc="-5" dirty="0">
                <a:latin typeface="Carlito"/>
                <a:cs typeface="Carlito"/>
              </a:rPr>
              <a:t>our  CRM </a:t>
            </a:r>
            <a:r>
              <a:rPr sz="1800" spc="-10" dirty="0">
                <a:latin typeface="Carlito"/>
                <a:cs typeface="Carlito"/>
              </a:rPr>
              <a:t>application  would </a:t>
            </a:r>
            <a:r>
              <a:rPr sz="1800" spc="-5" dirty="0">
                <a:latin typeface="Carlito"/>
                <a:cs typeface="Carlito"/>
              </a:rPr>
              <a:t>be  decomposed </a:t>
            </a:r>
            <a:r>
              <a:rPr sz="1800" spc="-15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set of microservices  </a:t>
            </a:r>
            <a:r>
              <a:rPr sz="1800" spc="-10" dirty="0">
                <a:latin typeface="Carlito"/>
                <a:cs typeface="Carlito"/>
              </a:rPr>
              <a:t>completely  </a:t>
            </a:r>
            <a:r>
              <a:rPr sz="1800" spc="-5" dirty="0">
                <a:latin typeface="Carlito"/>
                <a:cs typeface="Carlito"/>
              </a:rPr>
              <a:t>independent of </a:t>
            </a:r>
            <a:r>
              <a:rPr sz="1800" dirty="0">
                <a:latin typeface="Carlito"/>
                <a:cs typeface="Carlito"/>
              </a:rPr>
              <a:t>each  </a:t>
            </a:r>
            <a:r>
              <a:rPr sz="1800" spc="-30" dirty="0">
                <a:latin typeface="Carlito"/>
                <a:cs typeface="Carlito"/>
              </a:rPr>
              <a:t>other, </a:t>
            </a:r>
            <a:r>
              <a:rPr sz="1800" spc="-10" dirty="0">
                <a:latin typeface="Carlito"/>
                <a:cs typeface="Carlito"/>
              </a:rPr>
              <a:t>allowing </a:t>
            </a:r>
            <a:r>
              <a:rPr sz="1800" dirty="0">
                <a:latin typeface="Carlito"/>
                <a:cs typeface="Carlito"/>
              </a:rPr>
              <a:t>each  </a:t>
            </a:r>
            <a:r>
              <a:rPr sz="1800" spc="-5" dirty="0">
                <a:latin typeface="Carlito"/>
                <a:cs typeface="Carlito"/>
              </a:rPr>
              <a:t>development </a:t>
            </a:r>
            <a:r>
              <a:rPr sz="1800" spc="-10" dirty="0">
                <a:latin typeface="Carlito"/>
                <a:cs typeface="Carlito"/>
              </a:rPr>
              <a:t>team  to move </a:t>
            </a:r>
            <a:r>
              <a:rPr sz="1800" spc="-5" dirty="0">
                <a:latin typeface="Carlito"/>
                <a:cs typeface="Carlito"/>
              </a:rPr>
              <a:t>at </a:t>
            </a:r>
            <a:r>
              <a:rPr sz="1800" spc="-10" dirty="0">
                <a:latin typeface="Carlito"/>
                <a:cs typeface="Carlito"/>
              </a:rPr>
              <a:t>their  </a:t>
            </a:r>
            <a:r>
              <a:rPr sz="1800" spc="-5" dirty="0">
                <a:latin typeface="Carlito"/>
                <a:cs typeface="Carlito"/>
              </a:rPr>
              <a:t>own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pace.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2011" y="548638"/>
            <a:ext cx="6365747" cy="6309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8845" y="0"/>
            <a:ext cx="32277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Microservices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334" y="850138"/>
            <a:ext cx="8613140" cy="465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Microservice </a:t>
            </a:r>
            <a:r>
              <a:rPr sz="2400" spc="-10" dirty="0">
                <a:latin typeface="Carlito"/>
                <a:cs typeface="Carlito"/>
              </a:rPr>
              <a:t>Architectures </a:t>
            </a:r>
            <a:r>
              <a:rPr sz="2400" spc="-15" dirty="0">
                <a:latin typeface="Carlito"/>
                <a:cs typeface="Carlito"/>
              </a:rPr>
              <a:t>evolved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10" dirty="0">
                <a:latin typeface="Carlito"/>
                <a:cs typeface="Carlito"/>
              </a:rPr>
              <a:t>solution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scalability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innovation </a:t>
            </a:r>
            <a:r>
              <a:rPr sz="2400" spc="-5" dirty="0">
                <a:latin typeface="Carlito"/>
                <a:cs typeface="Carlito"/>
              </a:rPr>
              <a:t>challenges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Monolith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architectures.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12700" marR="779780" algn="just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Developing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application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10" dirty="0">
                <a:latin typeface="Carlito"/>
                <a:cs typeface="Carlito"/>
              </a:rPr>
              <a:t>suite </a:t>
            </a:r>
            <a:r>
              <a:rPr sz="2400" spc="-5" dirty="0">
                <a:latin typeface="Carlito"/>
                <a:cs typeface="Carlito"/>
              </a:rPr>
              <a:t>of small </a:t>
            </a:r>
            <a:r>
              <a:rPr sz="2400" dirty="0">
                <a:latin typeface="Carlito"/>
                <a:cs typeface="Carlito"/>
              </a:rPr>
              <a:t>services each  running in its </a:t>
            </a:r>
            <a:r>
              <a:rPr sz="2400" spc="-10" dirty="0">
                <a:latin typeface="Carlito"/>
                <a:cs typeface="Carlito"/>
              </a:rPr>
              <a:t>own process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communicating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lightweight  </a:t>
            </a:r>
            <a:r>
              <a:rPr sz="2400" spc="-5" dirty="0">
                <a:latin typeface="Carlito"/>
                <a:cs typeface="Carlito"/>
              </a:rPr>
              <a:t>mechanisms,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5" dirty="0">
                <a:latin typeface="Carlito"/>
                <a:cs typeface="Carlito"/>
              </a:rPr>
              <a:t>HTTP </a:t>
            </a:r>
            <a:r>
              <a:rPr sz="2400" spc="-10" dirty="0">
                <a:latin typeface="Carlito"/>
                <a:cs typeface="Carlito"/>
              </a:rPr>
              <a:t>resource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API.</a:t>
            </a:r>
            <a:endParaRPr sz="2400">
              <a:latin typeface="Carlito"/>
              <a:cs typeface="Carlito"/>
            </a:endParaRPr>
          </a:p>
          <a:p>
            <a:pPr marL="192405" algn="just">
              <a:lnSpc>
                <a:spcPct val="100000"/>
              </a:lnSpc>
              <a:spcBef>
                <a:spcPts val="1430"/>
              </a:spcBef>
            </a:pP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Important</a:t>
            </a:r>
            <a:r>
              <a:rPr sz="2300" b="1" spc="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b="1" spc="-10" dirty="0">
                <a:solidFill>
                  <a:srgbClr val="333333"/>
                </a:solidFill>
                <a:latin typeface="Carlito"/>
                <a:cs typeface="Carlito"/>
              </a:rPr>
              <a:t>Characteristics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535305" indent="-343535">
              <a:lnSpc>
                <a:spcPct val="100000"/>
              </a:lnSpc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REST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- Built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around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RESTful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Resources.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Communication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be</a:t>
            </a:r>
            <a:r>
              <a:rPr sz="2300" spc="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5" dirty="0">
                <a:solidFill>
                  <a:srgbClr val="333333"/>
                </a:solidFill>
                <a:latin typeface="Carlito"/>
                <a:cs typeface="Carlito"/>
              </a:rPr>
              <a:t>HTTP</a:t>
            </a:r>
            <a:endParaRPr sz="2300">
              <a:latin typeface="Carlito"/>
              <a:cs typeface="Carlito"/>
            </a:endParaRPr>
          </a:p>
          <a:p>
            <a:pPr marL="535305">
              <a:lnSpc>
                <a:spcPct val="100000"/>
              </a:lnSpc>
            </a:pP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or </a:t>
            </a:r>
            <a:r>
              <a:rPr sz="2300" spc="-10" dirty="0">
                <a:solidFill>
                  <a:srgbClr val="333333"/>
                </a:solidFill>
                <a:latin typeface="Carlito"/>
                <a:cs typeface="Carlito"/>
              </a:rPr>
              <a:t>event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based.</a:t>
            </a:r>
            <a:endParaRPr sz="2300">
              <a:latin typeface="Carlito"/>
              <a:cs typeface="Carlito"/>
            </a:endParaRPr>
          </a:p>
          <a:p>
            <a:pPr marL="53530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Small </a:t>
            </a:r>
            <a:r>
              <a:rPr sz="2300" spc="-20" dirty="0">
                <a:solidFill>
                  <a:srgbClr val="333333"/>
                </a:solidFill>
                <a:latin typeface="Carlito"/>
                <a:cs typeface="Carlito"/>
              </a:rPr>
              <a:t>Well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Chosen Deployable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Units -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Bounded</a:t>
            </a:r>
            <a:r>
              <a:rPr sz="23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Carlito"/>
                <a:cs typeface="Carlito"/>
              </a:rPr>
              <a:t>Contexts</a:t>
            </a:r>
            <a:endParaRPr sz="2300">
              <a:latin typeface="Carlito"/>
              <a:cs typeface="Carlito"/>
            </a:endParaRPr>
          </a:p>
          <a:p>
            <a:pPr marL="535305" indent="-343535">
              <a:lnSpc>
                <a:spcPct val="100000"/>
              </a:lnSpc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Cloud </a:t>
            </a:r>
            <a:r>
              <a:rPr sz="2300" dirty="0">
                <a:solidFill>
                  <a:srgbClr val="333333"/>
                </a:solidFill>
                <a:latin typeface="Carlito"/>
                <a:cs typeface="Carlito"/>
              </a:rPr>
              <a:t>Enabled -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Dynamic</a:t>
            </a:r>
            <a:r>
              <a:rPr sz="2300" spc="-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33333"/>
                </a:solidFill>
                <a:latin typeface="Carlito"/>
                <a:cs typeface="Carlito"/>
              </a:rPr>
              <a:t>Scaling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3992</Words>
  <Application>Microsoft Office PowerPoint</Application>
  <PresentationFormat>On-screen Show (4:3)</PresentationFormat>
  <Paragraphs>481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Spring Microservices  &amp; Spring Cloud</vt:lpstr>
      <vt:lpstr>Spring Microservices</vt:lpstr>
      <vt:lpstr>Monolith Applications</vt:lpstr>
      <vt:lpstr>Characteristics of Microservices</vt:lpstr>
      <vt:lpstr>Microservices</vt:lpstr>
      <vt:lpstr>Microservices</vt:lpstr>
      <vt:lpstr>Monolithic Application</vt:lpstr>
      <vt:lpstr>Microservices</vt:lpstr>
      <vt:lpstr>Microservices</vt:lpstr>
      <vt:lpstr>Slide 10</vt:lpstr>
      <vt:lpstr>How does Microservice Architecture look like?</vt:lpstr>
      <vt:lpstr>Advantages of Microservices</vt:lpstr>
      <vt:lpstr>Spring Cloud</vt:lpstr>
      <vt:lpstr>Spring Cloud</vt:lpstr>
      <vt:lpstr>Using Spring Cloud in building microservices</vt:lpstr>
      <vt:lpstr>Using Spring Cloud in building microservices</vt:lpstr>
      <vt:lpstr>Using Spring Cloud in building microservices</vt:lpstr>
      <vt:lpstr>Using Spring Cloud in building microservices</vt:lpstr>
      <vt:lpstr>Main Spring Cloud modules to build distributed  Microservices</vt:lpstr>
      <vt:lpstr>Spring Cloud service discovery</vt:lpstr>
      <vt:lpstr>Using Spring Cloud in building microservices</vt:lpstr>
      <vt:lpstr>Using Spring Cloud in building microservices</vt:lpstr>
      <vt:lpstr>Using Spring Cloud in building microservices</vt:lpstr>
      <vt:lpstr>Using Spring Cloud in building microservices</vt:lpstr>
      <vt:lpstr>Build Deployment Patterns</vt:lpstr>
      <vt:lpstr>Spring Cloud</vt:lpstr>
      <vt:lpstr>Finchley.RELEASE</vt:lpstr>
      <vt:lpstr>What is Service Registry?</vt:lpstr>
      <vt:lpstr>Client-side discovery</vt:lpstr>
      <vt:lpstr>Client-side discovery</vt:lpstr>
      <vt:lpstr>Server-side discovery</vt:lpstr>
      <vt:lpstr>Server-side discovery</vt:lpstr>
      <vt:lpstr>Netflix Eureka</vt:lpstr>
      <vt:lpstr>Netflix Ribbon</vt:lpstr>
      <vt:lpstr>Slide 35</vt:lpstr>
      <vt:lpstr>Netflix Ribbon</vt:lpstr>
      <vt:lpstr>Spring RestTemplate</vt:lpstr>
      <vt:lpstr>Spring RestTemplate</vt:lpstr>
      <vt:lpstr>Spring RestTemplate</vt:lpstr>
      <vt:lpstr>Spring RestTemplate Example</vt:lpstr>
      <vt:lpstr>Spring Cloud- REST call using RESTTemplate</vt:lpstr>
      <vt:lpstr>Netflix Feign</vt:lpstr>
      <vt:lpstr>Spring Cloud- REST call using Netflix Feign Client</vt:lpstr>
      <vt:lpstr>How to include Feign</vt:lpstr>
      <vt:lpstr>Netflix Feign Example</vt:lpstr>
      <vt:lpstr>Microservices Implementation</vt:lpstr>
      <vt:lpstr>Microservices Implementation</vt:lpstr>
      <vt:lpstr>Microservices Implementation : Forex Service</vt:lpstr>
      <vt:lpstr>Microservices Implementation : Currency Conversion Service</vt:lpstr>
      <vt:lpstr>Microservices Implementation</vt:lpstr>
      <vt:lpstr>Microservices Implementation</vt:lpstr>
      <vt:lpstr>A high level sequence diagram</vt:lpstr>
      <vt:lpstr>Microservice Application</vt:lpstr>
      <vt:lpstr>Microservice Application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JSTL</dc:title>
  <dc:creator>INDIAN</dc:creator>
  <cp:lastModifiedBy>admi</cp:lastModifiedBy>
  <cp:revision>3</cp:revision>
  <dcterms:created xsi:type="dcterms:W3CDTF">2021-06-29T00:33:30Z</dcterms:created>
  <dcterms:modified xsi:type="dcterms:W3CDTF">2021-06-29T05:13:50Z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2021-06-29T00:00:00Z</vt:filetime>
  </property>
</Properties>
</file>