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2"/>
  </p:notesMasterIdLst>
  <p:sldIdLst>
    <p:sldId id="258" r:id="rId2"/>
    <p:sldId id="274" r:id="rId3"/>
    <p:sldId id="267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5" r:id="rId15"/>
    <p:sldId id="284" r:id="rId16"/>
    <p:sldId id="286" r:id="rId17"/>
    <p:sldId id="287" r:id="rId18"/>
    <p:sldId id="288" r:id="rId19"/>
    <p:sldId id="290" r:id="rId20"/>
    <p:sldId id="289" r:id="rId21"/>
    <p:sldId id="291" r:id="rId22"/>
    <p:sldId id="292" r:id="rId23"/>
    <p:sldId id="293" r:id="rId24"/>
    <p:sldId id="294" r:id="rId25"/>
    <p:sldId id="295" r:id="rId26"/>
    <p:sldId id="296" r:id="rId27"/>
    <p:sldId id="298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10" r:id="rId40"/>
    <p:sldId id="309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Open Sans" panose="020B0606030504020204" pitchFamily="34" charset="0"/>
      <p:regular r:id="rId51"/>
    </p:embeddedFont>
    <p:embeddedFont>
      <p:font typeface="Tahoma" panose="020B0604030504040204" pitchFamily="3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F81007-3CA8-4977-B1AA-9A17DAA5AEAD}">
          <p14:sldIdLst>
            <p14:sldId id="258"/>
            <p14:sldId id="274"/>
            <p14:sldId id="267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5"/>
            <p14:sldId id="284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792" userDrawn="1">
          <p15:clr>
            <a:srgbClr val="A4A3A4"/>
          </p15:clr>
        </p15:guide>
        <p15:guide id="3" pos="732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0239" autoAdjust="0"/>
  </p:normalViewPr>
  <p:slideViewPr>
    <p:cSldViewPr snapToGrid="0">
      <p:cViewPr varScale="1">
        <p:scale>
          <a:sx n="62" d="100"/>
          <a:sy n="62" d="100"/>
        </p:scale>
        <p:origin x="1116" y="60"/>
      </p:cViewPr>
      <p:guideLst>
        <p:guide orient="horz" pos="2088"/>
        <p:guide pos="792"/>
        <p:guide pos="7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4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4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26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95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54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640003E9-4B33-4AAE-AC82-DEE57A618335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583A4-E6BE-4E42-940D-4AD286D5AE10}"/>
              </a:ext>
            </a:extLst>
          </p:cNvPr>
          <p:cNvSpPr txBox="1"/>
          <p:nvPr userDrawn="1"/>
        </p:nvSpPr>
        <p:spPr>
          <a:xfrm>
            <a:off x="4342821" y="6290909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ea typeface="Arial"/>
                <a:cs typeface="Arial"/>
                <a:sym typeface="Arial"/>
              </a:rPr>
              <a:t>Mastering the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DC535451-9BD8-407C-9266-17230C8E7BFB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ED2A3-E1C2-4E7B-8145-475FD7BF672B}"/>
              </a:ext>
            </a:extLst>
          </p:cNvPr>
          <p:cNvSpPr txBox="1"/>
          <p:nvPr userDrawn="1"/>
        </p:nvSpPr>
        <p:spPr>
          <a:xfrm>
            <a:off x="4342821" y="6300825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ea typeface="Arial"/>
                <a:cs typeface="Arial"/>
                <a:sym typeface="Arial"/>
              </a:rPr>
              <a:t>Mastering the Spring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52933C64-2E4E-455A-AFFA-8B270D33DFD6}"/>
              </a:ext>
            </a:extLst>
          </p:cNvPr>
          <p:cNvSpPr txBox="1">
            <a:spLocks/>
          </p:cNvSpPr>
          <p:nvPr userDrawn="1"/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3F93A-4D67-46C0-884E-DEE5D962778B}"/>
              </a:ext>
            </a:extLst>
          </p:cNvPr>
          <p:cNvSpPr txBox="1"/>
          <p:nvPr userDrawn="1"/>
        </p:nvSpPr>
        <p:spPr>
          <a:xfrm>
            <a:off x="4342821" y="6300825"/>
            <a:ext cx="3468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+mn-lt"/>
                <a:cs typeface="Arial"/>
                <a:sym typeface="Arial"/>
              </a:rPr>
              <a:t>Mastering the Spring Framework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620362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4536152" y="6309553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dirty="0">
                <a:solidFill>
                  <a:schemeClr val="accent1"/>
                </a:solidFill>
              </a:rPr>
              <a:t>Object-Oriented Analysis and Design</a:t>
            </a:r>
          </a:p>
          <a:p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88" r:id="rId2"/>
    <p:sldLayoutId id="2147483695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/st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91" y="2718036"/>
            <a:ext cx="1019381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Chapter 1: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48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Introducing the Spring Framework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983140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223995" y="2983140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47990" y="2983140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670459" y="2983140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895579" y="2983140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A0889-DAFD-904A-A0BA-28D71298063A}"/>
              </a:ext>
            </a:extLst>
          </p:cNvPr>
          <p:cNvSpPr txBox="1"/>
          <p:nvPr/>
        </p:nvSpPr>
        <p:spPr>
          <a:xfrm>
            <a:off x="1285491" y="2169904"/>
            <a:ext cx="49536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5400"/>
            </a:pP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Mastering the Spring Framework</a:t>
            </a:r>
            <a:endParaRPr lang="id-ID" sz="24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5563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5DA926-A2EF-47E5-89BA-0D6E933AB1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data in an XML document is held mostly in elements</a:t>
            </a:r>
          </a:p>
          <a:p>
            <a:pPr lvl="1"/>
            <a:r>
              <a:rPr lang="en-US" dirty="0"/>
              <a:t>One top-level element called the root element</a:t>
            </a:r>
          </a:p>
          <a:p>
            <a:pPr lvl="1"/>
            <a:r>
              <a:rPr lang="en-US" dirty="0"/>
              <a:t>The root element of this document is the project element</a:t>
            </a:r>
          </a:p>
          <a:p>
            <a:r>
              <a:rPr lang="en-US" dirty="0"/>
              <a:t>An element:</a:t>
            </a:r>
          </a:p>
          <a:p>
            <a:pPr lvl="1"/>
            <a:r>
              <a:rPr lang="en-US" dirty="0"/>
              <a:t>Has a tag name; e.g., the element with a tag name “quote”</a:t>
            </a:r>
          </a:p>
          <a:p>
            <a:pPr lvl="1"/>
            <a:r>
              <a:rPr lang="en-US" dirty="0"/>
              <a:t>May have attributes within its start tag; e.g., the </a:t>
            </a:r>
            <a:r>
              <a:rPr lang="en-US" dirty="0" err="1"/>
              <a:t>asof</a:t>
            </a:r>
            <a:r>
              <a:rPr lang="en-US" dirty="0"/>
              <a:t> attribute of quote</a:t>
            </a:r>
          </a:p>
          <a:p>
            <a:pPr lvl="1"/>
            <a:r>
              <a:rPr lang="en-US" dirty="0"/>
              <a:t>May have child elements; e.g., the symbol element is a child of target</a:t>
            </a:r>
          </a:p>
          <a:p>
            <a:pPr lvl="1"/>
            <a:r>
              <a:rPr lang="en-US" dirty="0"/>
              <a:t>May have textual content; e.g., “IBM” is the text content of symbol</a:t>
            </a:r>
          </a:p>
          <a:p>
            <a:pPr lvl="1"/>
            <a:r>
              <a:rPr lang="en-US" dirty="0"/>
              <a:t>Maybe empty; e.g., the exchange element is empty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DF8A9-F5C2-42E2-AA68-19D4746C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Elements, Attributes, Character Data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9C4F400-6441-4F10-8667-9D5866EF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625" y="4882771"/>
            <a:ext cx="6210750" cy="132343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&lt;quote asof=“20070321081423UTC”&gt;</a:t>
            </a:r>
          </a:p>
          <a:p>
            <a:r>
              <a:rPr lang="en-US" dirty="0"/>
              <a:t>   &lt;symbol&gt;IBM&lt;/symbol&gt;</a:t>
            </a:r>
          </a:p>
          <a:p>
            <a:r>
              <a:rPr lang="en-US" dirty="0"/>
              <a:t>   &lt;price&gt;35.23&lt;/price&gt;</a:t>
            </a:r>
          </a:p>
          <a:p>
            <a:r>
              <a:rPr lang="en-US" dirty="0"/>
              <a:t>   &lt;exchange name=“NYSE”/&gt;</a:t>
            </a:r>
          </a:p>
          <a:p>
            <a:r>
              <a:rPr lang="en-US" dirty="0"/>
              <a:t>&lt;/quote&gt;</a:t>
            </a:r>
          </a:p>
        </p:txBody>
      </p:sp>
    </p:spTree>
    <p:extLst>
      <p:ext uri="{BB962C8B-B14F-4D97-AF65-F5344CB8AC3E}">
        <p14:creationId xmlns:p14="http://schemas.microsoft.com/office/powerpoint/2010/main" val="111936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AAB28-10D6-4252-88AA-11B03BAC34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1" y="1474166"/>
            <a:ext cx="10515600" cy="484222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200" dirty="0"/>
              <a:t>Easy for automated algorithm to find necessary piece of data in XML</a:t>
            </a:r>
          </a:p>
          <a:p>
            <a:pPr lvl="1" eaLnBrk="1" hangingPunct="1"/>
            <a:r>
              <a:rPr lang="en-US" sz="1900" dirty="0"/>
              <a:t>If document consumer knows the structure of the XML document</a:t>
            </a:r>
          </a:p>
          <a:p>
            <a:pPr eaLnBrk="1" hangingPunct="1"/>
            <a:endParaRPr lang="en-US" sz="1350" dirty="0"/>
          </a:p>
          <a:p>
            <a:pPr marL="0" indent="0" eaLnBrk="1" hangingPunct="1">
              <a:buNone/>
            </a:pPr>
            <a:endParaRPr lang="en-US" sz="1350" dirty="0"/>
          </a:p>
          <a:p>
            <a:pPr marL="0" indent="0" eaLnBrk="1" hangingPunct="1">
              <a:buNone/>
            </a:pPr>
            <a:endParaRPr lang="en-US" sz="1350" dirty="0"/>
          </a:p>
          <a:p>
            <a:pPr marL="0" indent="0" eaLnBrk="1" hangingPunct="1">
              <a:buNone/>
            </a:pPr>
            <a:endParaRPr lang="en-US" sz="1350" dirty="0"/>
          </a:p>
          <a:p>
            <a:pPr eaLnBrk="1" hangingPunct="1"/>
            <a:r>
              <a:rPr lang="en-US" sz="2200" dirty="0"/>
              <a:t>HTML is only a presentation format</a:t>
            </a:r>
          </a:p>
          <a:p>
            <a:pPr lvl="1" eaLnBrk="1" hangingPunct="1"/>
            <a:r>
              <a:rPr lang="en-US" sz="1900" dirty="0"/>
              <a:t>The consumer is a web browser which knows the HTML standard</a:t>
            </a:r>
          </a:p>
          <a:p>
            <a:pPr lvl="1" eaLnBrk="1" hangingPunct="1"/>
            <a:r>
              <a:rPr lang="en-US" sz="1900" dirty="0"/>
              <a:t>XHTML is HTML written in strict XML syntax</a:t>
            </a:r>
          </a:p>
          <a:p>
            <a:pPr lvl="1" eaLnBrk="1" hangingPunct="1"/>
            <a:r>
              <a:rPr lang="en-US" sz="1900" dirty="0"/>
              <a:t>Hard to find necessary piece of data, even if it is displayed on screen</a:t>
            </a:r>
            <a:br>
              <a:rPr lang="en-US" sz="1900" dirty="0"/>
            </a:br>
            <a:endParaRPr lang="en-US" sz="1900" dirty="0"/>
          </a:p>
          <a:p>
            <a:pPr lvl="1" eaLnBrk="1" hangingPunct="1"/>
            <a:endParaRPr lang="en-US" sz="1900" dirty="0"/>
          </a:p>
          <a:p>
            <a:pPr lvl="1" eaLnBrk="1" hangingPunct="1"/>
            <a:endParaRPr lang="en-US" sz="1900" dirty="0"/>
          </a:p>
          <a:p>
            <a:pPr lvl="1" eaLnBrk="1" hangingPunct="1"/>
            <a:endParaRPr lang="en-US" sz="1900" dirty="0"/>
          </a:p>
          <a:p>
            <a:pPr lvl="1" eaLnBrk="1" hangingPunct="1"/>
            <a:endParaRPr lang="en-US" sz="1900" dirty="0"/>
          </a:p>
          <a:p>
            <a:pPr lvl="1" eaLnBrk="1" hangingPunct="1"/>
            <a:r>
              <a:rPr lang="en-US" sz="1900" dirty="0"/>
              <a:t>Logic breaks every time page format changes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B6B5D-5579-44BB-9936-D0381BD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vs. HTML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D2CC79C-F652-4526-A7B1-3568A8AB6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570" y="2232516"/>
            <a:ext cx="4977636" cy="107721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&lt;quote&gt;</a:t>
            </a:r>
          </a:p>
          <a:p>
            <a:r>
              <a:rPr lang="en-US" dirty="0"/>
              <a:t>   &lt;symbol&gt;IBM&lt;/symbol&gt;</a:t>
            </a:r>
          </a:p>
          <a:p>
            <a:r>
              <a:rPr lang="en-US" dirty="0"/>
              <a:t>   &lt;price&gt;35.23&lt;/price&gt;</a:t>
            </a:r>
          </a:p>
          <a:p>
            <a:r>
              <a:rPr lang="en-US" dirty="0"/>
              <a:t>&lt;/quote&gt;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B358711-EA78-457B-850B-952DDC7D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570" y="4680325"/>
            <a:ext cx="6997358" cy="107721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&lt;table&gt;</a:t>
            </a:r>
          </a:p>
          <a:p>
            <a:r>
              <a:rPr lang="en-US" dirty="0"/>
              <a:t>   &lt;tr&gt;&lt;td&gt;IBM&lt;/td&gt;&lt;td&gt;&lt;i&gt;35.23&lt;/i&gt;&lt;/td&gt;&lt;/tr&gt;</a:t>
            </a:r>
          </a:p>
          <a:p>
            <a:r>
              <a:rPr lang="en-US" dirty="0"/>
              <a:t>   &lt;tr&gt;&lt;td&gt;Sun Micro&lt;/td&gt;&lt;td&gt;&lt;b&gt;3.12&lt;/b&gt;&lt;/td&gt;&lt;/tr&gt;</a:t>
            </a:r>
          </a:p>
          <a:p>
            <a:r>
              <a:rPr lang="en-US" dirty="0"/>
              <a:t>&lt;/table&gt;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FE67CFDE-500F-4D84-B048-153721880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311" y="2232516"/>
            <a:ext cx="2591949" cy="107721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+mn-lt"/>
              </a:rPr>
              <a:t>Find the quote element whose symbol element’s content is “IBM” and get the content of its price element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A3EE560A-6D2E-4544-87BE-C444860EE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311" y="4304189"/>
            <a:ext cx="3102859" cy="156966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+mn-lt"/>
              </a:rPr>
              <a:t>Find the “tr” whose first “td” has inside it a string named “IBM” or “International Business Machines” and then find the content of next “td”, disregarding any “i” or “b” elements but use their text</a:t>
            </a:r>
          </a:p>
        </p:txBody>
      </p:sp>
    </p:spTree>
    <p:extLst>
      <p:ext uri="{BB962C8B-B14F-4D97-AF65-F5344CB8AC3E}">
        <p14:creationId xmlns:p14="http://schemas.microsoft.com/office/powerpoint/2010/main" val="214149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262131"/>
            <a:chOff x="4399685" y="655859"/>
            <a:chExt cx="4853993" cy="3262131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What Is XML?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60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Object Factory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219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Tool Suite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385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Annotation-Based Factory Configuration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8590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962D27-BA23-40D6-AD2A-54357F7E6F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Spring Tool Suite (STS) is an Eclipse-based development environment that is customized to provide assistance to developers building a Spring-based application</a:t>
            </a:r>
          </a:p>
          <a:p>
            <a:r>
              <a:rPr lang="en-US" dirty="0"/>
              <a:t>The STS understands the meaning of the various files in a Spring application</a:t>
            </a:r>
          </a:p>
          <a:p>
            <a:pPr lvl="1"/>
            <a:r>
              <a:rPr lang="en-US" dirty="0"/>
              <a:t>It can parse a Spring configuration file and understand the bean definitions</a:t>
            </a:r>
          </a:p>
          <a:p>
            <a:pPr lvl="1"/>
            <a:r>
              <a:rPr lang="en-US" dirty="0"/>
              <a:t>It will display detailed information about the Spring managed beans and their dependencies</a:t>
            </a:r>
          </a:p>
          <a:p>
            <a:pPr lvl="1"/>
            <a:r>
              <a:rPr lang="en-US" dirty="0"/>
              <a:t>It will validate your Spring project, which will allow it to catch configuration errors at design time instead of at runtime</a:t>
            </a:r>
          </a:p>
          <a:p>
            <a:r>
              <a:rPr lang="en-US" dirty="0"/>
              <a:t>The STS provides some Spring-specific </a:t>
            </a:r>
            <a:r>
              <a:rPr lang="en-US" dirty="0" err="1"/>
              <a:t>refactorings</a:t>
            </a:r>
            <a:r>
              <a:rPr lang="en-US" dirty="0"/>
              <a:t>, such as renaming of a Spring managed bean</a:t>
            </a:r>
          </a:p>
          <a:p>
            <a:r>
              <a:rPr lang="en-US" dirty="0"/>
              <a:t>Plus many more features</a:t>
            </a:r>
          </a:p>
          <a:p>
            <a:pPr lvl="1"/>
            <a:r>
              <a:rPr lang="en-US" dirty="0"/>
              <a:t>See the STS website for more info: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https://spring.io/tools/sts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E55D8-9926-4268-B41C-9B86A9DB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Tool Suite</a:t>
            </a:r>
          </a:p>
        </p:txBody>
      </p:sp>
    </p:spTree>
    <p:extLst>
      <p:ext uri="{BB962C8B-B14F-4D97-AF65-F5344CB8AC3E}">
        <p14:creationId xmlns:p14="http://schemas.microsoft.com/office/powerpoint/2010/main" val="139704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262131"/>
            <a:chOff x="4399685" y="655859"/>
            <a:chExt cx="4853993" cy="3262131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What Is XML?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Object Factory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219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Tool Suite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385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Annotation-Based Factory Configuration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64547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78B46E-526E-4B21-8354-6E7E10B992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934874"/>
            <a:ext cx="10515600" cy="4086842"/>
          </a:xfrm>
        </p:spPr>
        <p:txBody>
          <a:bodyPr/>
          <a:lstStyle/>
          <a:p>
            <a:r>
              <a:rPr lang="en-US" dirty="0"/>
              <a:t>The major focus of Spring is on simplifying application development</a:t>
            </a:r>
          </a:p>
          <a:p>
            <a:r>
              <a:rPr lang="en-US" dirty="0"/>
              <a:t>At the core is an object factory—known as the container</a:t>
            </a:r>
          </a:p>
          <a:p>
            <a:r>
              <a:rPr lang="en-US" dirty="0"/>
              <a:t>Supplemented by extensive support for application development</a:t>
            </a:r>
          </a:p>
          <a:p>
            <a:pPr lvl="1"/>
            <a:r>
              <a:rPr lang="en-US" dirty="0"/>
              <a:t>Data access</a:t>
            </a:r>
          </a:p>
          <a:p>
            <a:pPr lvl="1"/>
            <a:r>
              <a:rPr lang="en-US" dirty="0"/>
              <a:t>Web application development—MVC framework</a:t>
            </a:r>
          </a:p>
          <a:p>
            <a:pPr lvl="1"/>
            <a:r>
              <a:rPr lang="en-US" dirty="0"/>
              <a:t>Aspect-oriented programming</a:t>
            </a:r>
          </a:p>
          <a:p>
            <a:pPr lvl="1"/>
            <a:r>
              <a:rPr lang="en-US" dirty="0"/>
              <a:t>Transaction control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Batch processing</a:t>
            </a:r>
          </a:p>
          <a:p>
            <a:pPr lvl="1"/>
            <a:r>
              <a:rPr lang="en-US" dirty="0"/>
              <a:t>Much more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2B80E-B982-42BA-8B9A-B75FA844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61975-A1D8-4098-AF04-5500CE7333E8}"/>
              </a:ext>
            </a:extLst>
          </p:cNvPr>
          <p:cNvSpPr txBox="1"/>
          <p:nvPr/>
        </p:nvSpPr>
        <p:spPr>
          <a:xfrm>
            <a:off x="1375712" y="5494831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tx1"/>
                </a:solidFill>
                <a:latin typeface="+mn-lt"/>
              </a:rPr>
              <a:t>*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Source: Wikipedia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2ED0C-220B-4857-AE26-295F5F7F089C}"/>
              </a:ext>
            </a:extLst>
          </p:cNvPr>
          <p:cNvSpPr txBox="1"/>
          <p:nvPr/>
        </p:nvSpPr>
        <p:spPr>
          <a:xfrm>
            <a:off x="1375712" y="1350099"/>
            <a:ext cx="7001454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The Spring Framework is an open-source application framework </a:t>
            </a:r>
          </a:p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and inversion of control container for the Java platform</a:t>
            </a:r>
            <a:r>
              <a:rPr lang="en-US" sz="1600" baseline="30000" dirty="0">
                <a:solidFill>
                  <a:schemeClr val="bg1"/>
                </a:solidFill>
                <a:latin typeface="+mn-lt"/>
              </a:rPr>
              <a:t>*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542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30F04-7F9F-4E4D-A3D6-6638684758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provides an object factory</a:t>
            </a:r>
          </a:p>
          <a:p>
            <a:pPr lvl="1"/>
            <a:r>
              <a:rPr lang="en-US" dirty="0"/>
              <a:t>Creates and manages lifecycle of application objects</a:t>
            </a:r>
          </a:p>
          <a:p>
            <a:pPr lvl="1"/>
            <a:r>
              <a:rPr lang="en-US" dirty="0"/>
              <a:t>Principle is known as 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2"/>
            <a:r>
              <a:rPr lang="en-US" sz="1800" dirty="0"/>
              <a:t>You hand-over control of object creation to Spring</a:t>
            </a:r>
          </a:p>
          <a:p>
            <a:r>
              <a:rPr lang="en-US" dirty="0"/>
              <a:t> Object factory can also perform Dependency Injection (DI)</a:t>
            </a:r>
          </a:p>
          <a:p>
            <a:pPr lvl="1"/>
            <a:r>
              <a:rPr lang="en-US" dirty="0"/>
              <a:t>Establish links between objects it creates when dependencies exist</a:t>
            </a:r>
          </a:p>
          <a:p>
            <a:r>
              <a:rPr lang="en-US" dirty="0"/>
              <a:t>Object factory needs to be configured </a:t>
            </a:r>
          </a:p>
          <a:p>
            <a:pPr lvl="1"/>
            <a:r>
              <a:rPr lang="en-US" dirty="0"/>
              <a:t>With which objects to create</a:t>
            </a:r>
          </a:p>
          <a:p>
            <a:pPr lvl="1"/>
            <a:r>
              <a:rPr lang="en-US" dirty="0"/>
              <a:t>Which dependencies to establish</a:t>
            </a:r>
          </a:p>
          <a:p>
            <a:r>
              <a:rPr lang="en-US" dirty="0"/>
              <a:t>Configuration can be performed with:</a:t>
            </a:r>
          </a:p>
          <a:p>
            <a:pPr lvl="1"/>
            <a:r>
              <a:rPr lang="en-US" dirty="0"/>
              <a:t>Annotations or</a:t>
            </a:r>
          </a:p>
          <a:p>
            <a:pPr lvl="1"/>
            <a:r>
              <a:rPr lang="en-US" dirty="0"/>
              <a:t>XML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BD209-50CE-4613-AFE9-EC310B8C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Spring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138627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6C543-15C5-4EA9-BFC4-16D91E4F2D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Consider the following simple plain Java code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PopupGreeter</a:t>
            </a:r>
            <a:r>
              <a:rPr lang="en-US" dirty="0"/>
              <a:t> class has a dependency on the Visitor interface</a:t>
            </a:r>
          </a:p>
          <a:p>
            <a:pPr lvl="2"/>
            <a:r>
              <a:rPr lang="en-US" sz="1800" dirty="0"/>
              <a:t>An interface is used to maintain loose coupling between greeter and visitor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15E0-14F5-4FA4-BAC6-5CD2750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Spring’s Object Factory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6F20137-6FFB-42E4-8DA8-212833AB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619" y="3126690"/>
            <a:ext cx="7856761" cy="240065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dirty="0"/>
              <a:t>public class PopupGreeter implements Greeter {</a:t>
            </a:r>
          </a:p>
          <a:p>
            <a:r>
              <a:rPr lang="en-US" sz="1500" dirty="0"/>
              <a:t>  private </a:t>
            </a:r>
            <a:r>
              <a:rPr lang="en-US" sz="1500" b="1" dirty="0"/>
              <a:t>Visitor visitor;</a:t>
            </a:r>
          </a:p>
          <a:p>
            <a:r>
              <a:rPr lang="en-US" sz="1500" dirty="0"/>
              <a:t>	</a:t>
            </a:r>
          </a:p>
          <a:p>
            <a:r>
              <a:rPr lang="en-US" sz="1500" dirty="0"/>
              <a:t>  public Visitor getVisitor() {  return visitor;  }</a:t>
            </a:r>
          </a:p>
          <a:p>
            <a:r>
              <a:rPr lang="en-US" sz="1500" dirty="0"/>
              <a:t>  public void </a:t>
            </a:r>
            <a:r>
              <a:rPr lang="en-US" sz="1500" b="1" dirty="0"/>
              <a:t>setVisitor</a:t>
            </a:r>
            <a:r>
              <a:rPr lang="en-US" sz="1500" dirty="0"/>
              <a:t>(Visitor visitor) { this.visitor = visitor;  }</a:t>
            </a:r>
          </a:p>
          <a:p>
            <a:r>
              <a:rPr lang="en-US" sz="1500" dirty="0"/>
              <a:t>  public void greet() {</a:t>
            </a:r>
          </a:p>
          <a:p>
            <a:r>
              <a:rPr lang="en-US" sz="1500" dirty="0"/>
              <a:t>    JOptionPane.showMessageDialog(null, </a:t>
            </a:r>
            <a:r>
              <a:rPr lang="en-US" sz="1500" b="1" i="1" dirty="0"/>
              <a:t>visitor.getGreeting() </a:t>
            </a:r>
            <a:r>
              <a:rPr lang="en-US" sz="1500" dirty="0"/>
              <a:t>+ "," +</a:t>
            </a:r>
          </a:p>
          <a:p>
            <a:r>
              <a:rPr lang="en-US" sz="1500" dirty="0"/>
              <a:t>			 </a:t>
            </a:r>
            <a:r>
              <a:rPr lang="en-US" sz="1500" b="1" i="1" dirty="0"/>
              <a:t>visitor.getFullName());</a:t>
            </a:r>
          </a:p>
          <a:p>
            <a:r>
              <a:rPr lang="en-US" sz="1500" dirty="0"/>
              <a:t>  }</a:t>
            </a:r>
          </a:p>
          <a:p>
            <a:r>
              <a:rPr lang="en-US" sz="1500" dirty="0"/>
              <a:t>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C20B6E5-0895-42D8-A149-A9DBE2C91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571" y="5100914"/>
            <a:ext cx="3827386" cy="101566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dirty="0"/>
              <a:t>public interface Visitor {  </a:t>
            </a:r>
          </a:p>
          <a:p>
            <a:r>
              <a:rPr lang="en-US" sz="1500" dirty="0"/>
              <a:t>  String getFullName();</a:t>
            </a:r>
          </a:p>
          <a:p>
            <a:r>
              <a:rPr lang="en-US" sz="1500" dirty="0"/>
              <a:t>  public String getGreeting();</a:t>
            </a:r>
          </a:p>
          <a:p>
            <a:r>
              <a:rPr lang="en-US" sz="1500" dirty="0"/>
              <a:t>}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C8D261C-B00E-4187-946B-B09234CF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196" y="5074213"/>
            <a:ext cx="3827386" cy="101566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dirty="0"/>
              <a:t>public interface Greeter {</a:t>
            </a:r>
          </a:p>
          <a:p>
            <a:r>
              <a:rPr lang="en-US" sz="1500" dirty="0"/>
              <a:t> void greet();</a:t>
            </a:r>
          </a:p>
          <a:p>
            <a:r>
              <a:rPr lang="en-US" sz="1500" dirty="0"/>
              <a:t> void setVisitor(Visitor v);</a:t>
            </a:r>
          </a:p>
          <a:p>
            <a:r>
              <a:rPr lang="en-US" sz="1500" dirty="0"/>
              <a:t>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19CF90D-0C1C-42E6-893A-E85CBA832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890" y="3465175"/>
            <a:ext cx="2549667" cy="347170"/>
          </a:xfrm>
          <a:prstGeom prst="wedgeRectCallout">
            <a:avLst>
              <a:gd name="adj1" fmla="val -134557"/>
              <a:gd name="adj2" fmla="val -28846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Has dependency on Visitor</a:t>
            </a:r>
          </a:p>
        </p:txBody>
      </p:sp>
    </p:spTree>
    <p:extLst>
      <p:ext uri="{BB962C8B-B14F-4D97-AF65-F5344CB8AC3E}">
        <p14:creationId xmlns:p14="http://schemas.microsoft.com/office/powerpoint/2010/main" val="410033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F91F55-1B18-4F7E-A5B1-8DD770CFA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988161"/>
            <a:ext cx="10515600" cy="408684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To use the </a:t>
            </a:r>
            <a:r>
              <a:rPr lang="en-US" sz="2200" dirty="0" err="1"/>
              <a:t>PopupGreeter</a:t>
            </a:r>
            <a:r>
              <a:rPr lang="en-US" sz="2200" dirty="0"/>
              <a:t> class with the </a:t>
            </a:r>
            <a:r>
              <a:rPr lang="en-US" sz="2200" dirty="0" err="1"/>
              <a:t>AmarilloVisitor</a:t>
            </a:r>
            <a:r>
              <a:rPr lang="en-US" sz="2200" dirty="0"/>
              <a:t> above, we need to:</a:t>
            </a:r>
          </a:p>
          <a:p>
            <a:pPr lvl="1"/>
            <a:r>
              <a:rPr lang="en-US" sz="1900" dirty="0"/>
              <a:t>Create an instance of </a:t>
            </a:r>
            <a:r>
              <a:rPr lang="en-US" sz="1900" dirty="0" err="1"/>
              <a:t>PopupGreeter</a:t>
            </a:r>
            <a:endParaRPr lang="en-US" sz="1900" dirty="0"/>
          </a:p>
          <a:p>
            <a:pPr lvl="1"/>
            <a:r>
              <a:rPr lang="en-US" sz="1900" dirty="0"/>
              <a:t>Create an instance of the </a:t>
            </a:r>
            <a:r>
              <a:rPr lang="en-US" sz="1900" dirty="0" err="1"/>
              <a:t>AmarilloVisitor</a:t>
            </a:r>
            <a:endParaRPr lang="en-US" sz="1900" dirty="0"/>
          </a:p>
          <a:p>
            <a:pPr lvl="2"/>
            <a:r>
              <a:rPr lang="en-US" sz="1900" dirty="0"/>
              <a:t>Call </a:t>
            </a:r>
            <a:r>
              <a:rPr lang="en-US" sz="1900" dirty="0" err="1"/>
              <a:t>setVisitor</a:t>
            </a:r>
            <a:r>
              <a:rPr lang="en-US" sz="1900" dirty="0"/>
              <a:t> on </a:t>
            </a:r>
            <a:r>
              <a:rPr lang="en-US" sz="1900" dirty="0" err="1"/>
              <a:t>PopupGreeter</a:t>
            </a:r>
            <a:r>
              <a:rPr lang="en-US" sz="1900" dirty="0"/>
              <a:t> passing the instance of </a:t>
            </a:r>
            <a:r>
              <a:rPr lang="en-US" sz="1900" dirty="0" err="1"/>
              <a:t>AmarilloVisitor</a:t>
            </a:r>
            <a:endParaRPr lang="en-US" sz="19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41EB2-3B57-4AB8-829C-70F674D6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Spring’s Object Factory (continued)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E937ECC-EFB4-467C-9555-466F1DE8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540093"/>
            <a:ext cx="6796559" cy="3093154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public class AmarilloVisitor implements Visitor {</a:t>
            </a:r>
          </a:p>
          <a:p>
            <a:r>
              <a:rPr lang="en-US" dirty="0"/>
              <a:t>  private String fullName;</a:t>
            </a:r>
          </a:p>
          <a:p>
            <a:r>
              <a:rPr lang="en-US" dirty="0"/>
              <a:t>  private String greeting;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public AmarilloVisitor(){ this.greeting = "Howdy";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public String getGreeting() {return greeting;  }</a:t>
            </a:r>
          </a:p>
          <a:p>
            <a:endParaRPr lang="en-US" dirty="0"/>
          </a:p>
          <a:p>
            <a:r>
              <a:rPr lang="en-US" dirty="0"/>
              <a:t>  public String getFullName() { return fullName;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public void setFullName(String name) { this.fullName = name; }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39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3016F7-5504-4182-8D5F-8E0C31BF4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Spring’s object factory will create the two objects for us – </a:t>
            </a:r>
            <a:r>
              <a:rPr lang="en-US" dirty="0" err="1"/>
              <a:t>IoC</a:t>
            </a:r>
            <a:endParaRPr lang="en-US" dirty="0"/>
          </a:p>
          <a:p>
            <a:pPr lvl="1"/>
            <a:r>
              <a:rPr lang="en-US" dirty="0"/>
              <a:t>And pass the </a:t>
            </a:r>
            <a:r>
              <a:rPr lang="en-US" dirty="0" err="1"/>
              <a:t>AmarilloVisitor</a:t>
            </a:r>
            <a:r>
              <a:rPr lang="en-US" dirty="0"/>
              <a:t> to </a:t>
            </a:r>
            <a:r>
              <a:rPr lang="en-US" dirty="0" err="1"/>
              <a:t>setVisitor</a:t>
            </a:r>
            <a:r>
              <a:rPr lang="en-US" dirty="0"/>
              <a:t>()of the </a:t>
            </a:r>
            <a:r>
              <a:rPr lang="en-US" dirty="0" err="1"/>
              <a:t>PopupGreeter</a:t>
            </a:r>
            <a:r>
              <a:rPr lang="en-US" dirty="0"/>
              <a:t> – DI</a:t>
            </a:r>
          </a:p>
          <a:p>
            <a:pPr lvl="1"/>
            <a:r>
              <a:rPr lang="en-US" dirty="0"/>
              <a:t>Pass a name configured to </a:t>
            </a:r>
            <a:r>
              <a:rPr lang="en-US" dirty="0" err="1"/>
              <a:t>setFullName</a:t>
            </a:r>
            <a:r>
              <a:rPr lang="en-US" dirty="0"/>
              <a:t>()of the </a:t>
            </a:r>
            <a:r>
              <a:rPr lang="en-US" dirty="0" err="1"/>
              <a:t>AmarilloVisitor</a:t>
            </a:r>
            <a:r>
              <a:rPr lang="en-US" dirty="0"/>
              <a:t> – DI</a:t>
            </a:r>
          </a:p>
          <a:p>
            <a:r>
              <a:rPr lang="en-US" dirty="0"/>
              <a:t>To use Spring, we need to:</a:t>
            </a:r>
          </a:p>
          <a:p>
            <a:pPr lvl="1"/>
            <a:r>
              <a:rPr lang="en-US" dirty="0"/>
              <a:t>Configure the factory</a:t>
            </a:r>
          </a:p>
          <a:p>
            <a:pPr lvl="1"/>
            <a:r>
              <a:rPr lang="en-US" dirty="0"/>
              <a:t>Instantiate the factory and ask it for the </a:t>
            </a:r>
            <a:r>
              <a:rPr lang="en-US" dirty="0" err="1"/>
              <a:t>PopupGreeter</a:t>
            </a:r>
            <a:r>
              <a:rPr lang="en-US" dirty="0"/>
              <a:t> </a:t>
            </a:r>
          </a:p>
          <a:p>
            <a:r>
              <a:rPr lang="en-US" dirty="0"/>
              <a:t>Springs factory creates objects referred to as Beans</a:t>
            </a:r>
          </a:p>
          <a:p>
            <a:pPr lvl="1"/>
            <a:r>
              <a:rPr lang="en-US" dirty="0"/>
              <a:t>JavaBeans are:	</a:t>
            </a:r>
          </a:p>
          <a:p>
            <a:pPr lvl="2"/>
            <a:r>
              <a:rPr lang="en-US" sz="1800" dirty="0"/>
              <a:t>Plain Java classes</a:t>
            </a:r>
          </a:p>
          <a:p>
            <a:pPr lvl="2"/>
            <a:r>
              <a:rPr lang="en-US" sz="1800" dirty="0"/>
              <a:t>Normally have a default constructor (although not necessary for Spring)</a:t>
            </a:r>
          </a:p>
          <a:p>
            <a:pPr lvl="2"/>
            <a:r>
              <a:rPr lang="en-US" sz="1800" dirty="0"/>
              <a:t>Provide access to data values via properties</a:t>
            </a:r>
          </a:p>
          <a:p>
            <a:pPr lvl="3"/>
            <a:r>
              <a:rPr lang="en-US" sz="1800" dirty="0"/>
              <a:t>Properties are get/set methods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ED30DC-F92F-42CA-9896-C0B85D6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Spring’s Object Factory for the </a:t>
            </a:r>
            <a:r>
              <a:rPr lang="en-US" dirty="0" err="1"/>
              <a:t>PopupGreeter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9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79B058-3269-49BF-8A0F-4AE4CCED35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Provide a basic introduction to XML</a:t>
            </a:r>
          </a:p>
          <a:p>
            <a:r>
              <a:rPr lang="en-US" dirty="0"/>
              <a:t>Introduce the Spring Tool Suite</a:t>
            </a:r>
          </a:p>
          <a:p>
            <a:r>
              <a:rPr lang="en-US" dirty="0"/>
              <a:t>Introduce the Spring Framework and its core areas of functionality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892ACE-8317-44E4-82E8-1F633E8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48376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23A985-BA4F-48E0-8B1B-4C6740BBC9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AmarilloVisitor</a:t>
            </a:r>
            <a:r>
              <a:rPr lang="en-US" dirty="0"/>
              <a:t> is a JavaBean providing the following properties</a:t>
            </a:r>
          </a:p>
          <a:p>
            <a:pPr lvl="1"/>
            <a:r>
              <a:rPr lang="en-US" dirty="0"/>
              <a:t>A read and write property called </a:t>
            </a:r>
            <a:r>
              <a:rPr lang="en-US" dirty="0" err="1"/>
              <a:t>fullName</a:t>
            </a:r>
            <a:endParaRPr lang="en-US" dirty="0"/>
          </a:p>
          <a:p>
            <a:pPr lvl="1"/>
            <a:r>
              <a:rPr lang="en-US" dirty="0"/>
              <a:t>A read-only property named greeting</a:t>
            </a:r>
          </a:p>
          <a:p>
            <a:r>
              <a:rPr lang="en-US" dirty="0"/>
              <a:t>Property names are defined by the name of the get/set methods</a:t>
            </a:r>
          </a:p>
          <a:p>
            <a:pPr lvl="1"/>
            <a:r>
              <a:rPr lang="en-US" dirty="0"/>
              <a:t>Not the data member they access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E7BCAC-9674-493D-9450-61F212BC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JavaBean Example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4EFCAF4-03C3-4AD1-94D3-364AAC513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3837615"/>
            <a:ext cx="8815407" cy="216982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public class AmarilloVisitor implements Visitor {</a:t>
            </a:r>
          </a:p>
          <a:p>
            <a:r>
              <a:rPr lang="en-US" dirty="0"/>
              <a:t>  private String fullName;</a:t>
            </a:r>
          </a:p>
          <a:p>
            <a:r>
              <a:rPr lang="en-US" dirty="0"/>
              <a:t>  private String greeting;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public AmarilloVisitor(){ this.greeting = "Howdy"; }	</a:t>
            </a:r>
          </a:p>
          <a:p>
            <a:r>
              <a:rPr lang="en-US" dirty="0"/>
              <a:t>  public String getGreeting() {return greeting;  }</a:t>
            </a:r>
          </a:p>
          <a:p>
            <a:r>
              <a:rPr lang="en-US" dirty="0"/>
              <a:t>  public String getFullName() { return fullName; }</a:t>
            </a:r>
          </a:p>
          <a:p>
            <a:r>
              <a:rPr lang="en-US" dirty="0"/>
              <a:t>  public void setFullName(String name) { this.fullName = name; }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60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370FBE-FC38-45D8-A2DF-A8604E8CFA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3"/>
            <a:ext cx="10515600" cy="4481915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Spring provides several factories that may be used by an application</a:t>
            </a:r>
          </a:p>
          <a:p>
            <a:pPr lvl="1"/>
            <a:r>
              <a:rPr lang="en-US" dirty="0"/>
              <a:t>All of them implement the </a:t>
            </a:r>
            <a:r>
              <a:rPr lang="en-US" dirty="0" err="1"/>
              <a:t>ApplicationContext</a:t>
            </a:r>
            <a:r>
              <a:rPr lang="en-US" dirty="0"/>
              <a:t> interface</a:t>
            </a:r>
          </a:p>
          <a:p>
            <a:pPr lvl="1"/>
            <a:r>
              <a:rPr lang="en-US" dirty="0" err="1"/>
              <a:t>org.springframework.context.ApplicationContext</a:t>
            </a:r>
            <a:endParaRPr lang="en-US" dirty="0"/>
          </a:p>
          <a:p>
            <a:pPr lvl="1"/>
            <a:r>
              <a:rPr lang="en-US" dirty="0"/>
              <a:t>Configuration is provided in XML file(s) or by annotations or both</a:t>
            </a:r>
          </a:p>
          <a:p>
            <a:r>
              <a:rPr lang="en-US" dirty="0"/>
              <a:t>Any </a:t>
            </a:r>
            <a:r>
              <a:rPr lang="en-US" dirty="0" err="1"/>
              <a:t>ApplicationContext</a:t>
            </a:r>
            <a:r>
              <a:rPr lang="en-US" dirty="0"/>
              <a:t> implementation is capable of:</a:t>
            </a:r>
          </a:p>
          <a:p>
            <a:pPr lvl="1"/>
            <a:r>
              <a:rPr lang="en-US" dirty="0"/>
              <a:t>Instantiating a bean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Injecting its dependencies (DI) </a:t>
            </a:r>
          </a:p>
          <a:p>
            <a:pPr lvl="1"/>
            <a:r>
              <a:rPr lang="en-US" dirty="0"/>
              <a:t>Providing access to bean to any code that requires it</a:t>
            </a:r>
          </a:p>
          <a:p>
            <a:r>
              <a:rPr lang="en-US" dirty="0"/>
              <a:t>Each factory is its own “container”</a:t>
            </a:r>
          </a:p>
          <a:p>
            <a:pPr lvl="1"/>
            <a:r>
              <a:rPr lang="en-US" dirty="0"/>
              <a:t>Manages the lifecycle of the beans that it creates</a:t>
            </a:r>
          </a:p>
          <a:p>
            <a:pPr lvl="1"/>
            <a:r>
              <a:rPr lang="en-US" dirty="0"/>
              <a:t>The factory constructs beans as needed</a:t>
            </a:r>
          </a:p>
          <a:p>
            <a:pPr lvl="2"/>
            <a:r>
              <a:rPr lang="en-US" sz="1800" dirty="0"/>
              <a:t>Can also dispose of beans that are no longer needed</a:t>
            </a:r>
          </a:p>
          <a:p>
            <a:r>
              <a:rPr lang="en-US" dirty="0"/>
              <a:t>Objects created by factory are known as Spring-managed beans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AED2BC-0C42-47B9-ADC4-06334FAB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Factories: </a:t>
            </a:r>
            <a:r>
              <a:rPr lang="en-US" dirty="0" err="1"/>
              <a:t>ApplicationContext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8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8F0B8-F14A-4962-9097-5AA750353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factory expects the configuration in XML file(s)</a:t>
            </a:r>
          </a:p>
          <a:p>
            <a:pPr lvl="1"/>
            <a:r>
              <a:rPr lang="en-US" dirty="0"/>
              <a:t> File(s) should be present somewhere in the </a:t>
            </a:r>
            <a:r>
              <a:rPr lang="en-US" dirty="0" err="1"/>
              <a:t>classpath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close() method is not available in the </a:t>
            </a:r>
            <a:r>
              <a:rPr lang="en-US" dirty="0" err="1"/>
              <a:t>ApplicationContext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So we declare the factory as </a:t>
            </a:r>
            <a:r>
              <a:rPr lang="en-US" dirty="0" err="1"/>
              <a:t>AbstractApplicationContext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37CEA6-0171-4985-BD13-8BF0C7C7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ClassPathXmlApplicationContext</a:t>
            </a: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D1D259-4E26-4747-829C-5D984F03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112610"/>
            <a:ext cx="7059262" cy="152817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AbstractApplicationContext factory </a:t>
            </a:r>
          </a:p>
          <a:p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= new ClassPathXmlApplicationContext("greeter-beans.xml");</a:t>
            </a:r>
          </a:p>
          <a:p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factory</a:t>
            </a:r>
          </a:p>
          <a:p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factory.close();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B2C2320-0B1E-4B88-9F8E-46DACCE12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728" y="2457695"/>
            <a:ext cx="3163668" cy="423955"/>
          </a:xfrm>
          <a:prstGeom prst="wedgeRectCallout">
            <a:avLst>
              <a:gd name="adj1" fmla="val -36781"/>
              <a:gd name="adj2" fmla="val 168973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Should be on the classpath</a:t>
            </a:r>
          </a:p>
        </p:txBody>
      </p:sp>
    </p:spTree>
    <p:extLst>
      <p:ext uri="{BB962C8B-B14F-4D97-AF65-F5344CB8AC3E}">
        <p14:creationId xmlns:p14="http://schemas.microsoft.com/office/powerpoint/2010/main" val="149358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503097-1449-479C-91F6-A2644AE92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Beans are provided by the </a:t>
            </a:r>
            <a:r>
              <a:rPr lang="en-US" dirty="0" err="1"/>
              <a:t>getBean</a:t>
            </a:r>
            <a:r>
              <a:rPr lang="en-US" dirty="0"/>
              <a:t> method on factory</a:t>
            </a:r>
          </a:p>
          <a:p>
            <a:pPr lvl="1"/>
            <a:r>
              <a:rPr lang="en-US" dirty="0"/>
              <a:t>An id/name is provided for each bean when configured</a:t>
            </a:r>
          </a:p>
          <a:p>
            <a:pPr lvl="2"/>
            <a:r>
              <a:rPr lang="en-US" sz="1800" dirty="0"/>
              <a:t>Id is used when asking for the bean from the factory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C6050C-B0C2-4376-ADF7-3D9AE2B4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Beans from Factory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2BC0DAFB-703E-4914-9236-6A8347CF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101" y="3169052"/>
            <a:ext cx="6764144" cy="1992066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AbstractApplicationContext factory = </a:t>
            </a:r>
          </a:p>
          <a:p>
            <a:r>
              <a:rPr lang="en-US" dirty="0"/>
              <a:t>     new ClassPathXmlApplicationContext("greeter-beans.xml");</a:t>
            </a:r>
          </a:p>
          <a:p>
            <a:endParaRPr lang="en-US" dirty="0"/>
          </a:p>
          <a:p>
            <a:r>
              <a:rPr lang="en-US" dirty="0"/>
              <a:t>Greeter greeter = factory.getBean("greeter", Greeter.class);</a:t>
            </a:r>
          </a:p>
          <a:p>
            <a:endParaRPr lang="en-US" dirty="0"/>
          </a:p>
          <a:p>
            <a:r>
              <a:rPr lang="en-US" dirty="0"/>
              <a:t>greeter.greet();</a:t>
            </a:r>
          </a:p>
          <a:p>
            <a:endParaRPr lang="en-US" dirty="0"/>
          </a:p>
          <a:p>
            <a:r>
              <a:rPr lang="en-US" dirty="0"/>
              <a:t>factory.close();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A99CE71F-5084-4785-B7A2-EEDEFA06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86" y="4448973"/>
            <a:ext cx="2908900" cy="378965"/>
          </a:xfrm>
          <a:prstGeom prst="wedgeRectCallout">
            <a:avLst>
              <a:gd name="adj1" fmla="val -32914"/>
              <a:gd name="adj2" fmla="val -131256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Interface bean should implement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DD966DC-D77D-4486-907F-8A2DDC30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953" y="4964964"/>
            <a:ext cx="2060733" cy="378965"/>
          </a:xfrm>
          <a:prstGeom prst="wedgeRectCallout">
            <a:avLst>
              <a:gd name="adj1" fmla="val 28594"/>
              <a:gd name="adj2" fmla="val -27538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Id of bean requested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6FA6B4E7-C23F-48D3-8EE7-942E34119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033" y="4313563"/>
            <a:ext cx="1165259" cy="378965"/>
          </a:xfrm>
          <a:prstGeom prst="wedgeRectCallout">
            <a:avLst>
              <a:gd name="adj1" fmla="val -89991"/>
              <a:gd name="adj2" fmla="val 4248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Use bean</a:t>
            </a:r>
          </a:p>
        </p:txBody>
      </p:sp>
    </p:spTree>
    <p:extLst>
      <p:ext uri="{BB962C8B-B14F-4D97-AF65-F5344CB8AC3E}">
        <p14:creationId xmlns:p14="http://schemas.microsoft.com/office/powerpoint/2010/main" val="243512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93F74C-BF0A-42F6-9340-1524ACECA2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793653"/>
            <a:ext cx="10515600" cy="4086842"/>
          </a:xfrm>
        </p:spPr>
        <p:txBody>
          <a:bodyPr/>
          <a:lstStyle/>
          <a:p>
            <a:r>
              <a:rPr lang="en-US" dirty="0"/>
              <a:t>XML configuration file has &lt;beans&gt; root element</a:t>
            </a:r>
          </a:p>
          <a:p>
            <a:r>
              <a:rPr lang="en-US" dirty="0"/>
              <a:t>Every bean to be created is configured using &lt;bean&gt; element</a:t>
            </a:r>
          </a:p>
          <a:p>
            <a:pPr lvl="1"/>
            <a:r>
              <a:rPr lang="en-US" dirty="0"/>
              <a:t>Id is provided to enable access by clients requesting bean from factory</a:t>
            </a:r>
          </a:p>
          <a:p>
            <a:pPr lvl="1"/>
            <a:r>
              <a:rPr lang="en-US" dirty="0"/>
              <a:t>Fully qualified class name so Spring knows which type of object to create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BE74B5-A122-433A-B9CF-41417BA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Configuration File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1B7DB2F-B10E-46FA-BC89-37A41B49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148" y="3355052"/>
            <a:ext cx="9151869" cy="2553153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>
              <a:defRPr>
                <a:latin typeface="Courier New" pitchFamily="49" charset="0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&lt;beans xmlns=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xmlns:xsi=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xsi:schemaLocation=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"http://www.springframework.org/schema/beans</a:t>
            </a:r>
          </a:p>
          <a:p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http://www.springframework.org/schema/beans/spring-beans.xsd"&gt;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"vis" </a:t>
            </a:r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="com.masteringspring.greeter.AmarilloVisitor”/&gt;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 id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"greeter” </a:t>
            </a:r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="com.masteringspring.greeter.PopupGreeter”/&gt;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&lt;/beans&gt;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F6C337BF-B8C4-4962-A33C-04C0F7E62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719" y="5686525"/>
            <a:ext cx="4045354" cy="402865"/>
          </a:xfrm>
          <a:prstGeom prst="wedgeRectCallout">
            <a:avLst>
              <a:gd name="adj1" fmla="val -32466"/>
              <a:gd name="adj2" fmla="val -136666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+mn-lt"/>
              </a:rPr>
              <a:t>Id of bean when requested from factory</a:t>
            </a:r>
          </a:p>
        </p:txBody>
      </p:sp>
    </p:spTree>
    <p:extLst>
      <p:ext uri="{BB962C8B-B14F-4D97-AF65-F5344CB8AC3E}">
        <p14:creationId xmlns:p14="http://schemas.microsoft.com/office/powerpoint/2010/main" val="310590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C859D7-E29D-4836-A9F5-D62C0AA202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Spring will automatically call setter methods on properties if configured</a:t>
            </a:r>
          </a:p>
          <a:p>
            <a:r>
              <a:rPr lang="en-US" dirty="0"/>
              <a:t>Values passed to properties can be:</a:t>
            </a:r>
          </a:p>
          <a:p>
            <a:pPr lvl="1"/>
            <a:r>
              <a:rPr lang="en-US" dirty="0"/>
              <a:t>Other Spring created objects(beans)</a:t>
            </a:r>
          </a:p>
          <a:p>
            <a:pPr lvl="1"/>
            <a:r>
              <a:rPr lang="en-US" dirty="0"/>
              <a:t>Absolute values configured in XML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8B0D86-773A-48FB-AB82-8D9AB4F7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Dependency Injection in XML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65BE09A-9D18-4938-8406-C7A859B6D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022" y="3636749"/>
            <a:ext cx="7862804" cy="224428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>
              <a:defRPr>
                <a:latin typeface="Courier New" pitchFamily="49" charset="0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&lt;beans …</a:t>
            </a:r>
            <a:r>
              <a:rPr lang="en-US" sz="14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&lt;bean id=</a:t>
            </a:r>
            <a:r>
              <a:rPr lang="en-US" sz="14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</a:t>
            </a:r>
            <a:r>
              <a:rPr lang="en-US" sz="14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class="com.masteringspring.greeter.AmarilloVisitor"&gt;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4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"fullName" </a:t>
            </a:r>
            <a:r>
              <a:rPr lang="en-US" sz="14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="Joe Bob Springstein"/&gt;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&lt;/bean&gt;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&lt;bean id=</a:t>
            </a:r>
            <a:r>
              <a:rPr lang="en-US" sz="14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"greeter" class="com.masteringspring.greeter.PopupGreeter"&gt;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4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"visitor" ref="</a:t>
            </a:r>
            <a:r>
              <a:rPr lang="en-US" sz="14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</a:t>
            </a:r>
            <a:r>
              <a:rPr lang="en-US" sz="14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&lt;/bean&gt;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&lt;/beans&gt;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B760E87C-4CA3-4541-8316-1CCD1C3D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430" y="4453592"/>
            <a:ext cx="5254697" cy="326226"/>
          </a:xfrm>
          <a:prstGeom prst="wedgeRectCallout">
            <a:avLst>
              <a:gd name="adj1" fmla="val -23468"/>
              <a:gd name="adj2" fmla="val -92745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Call setFullName on AmarilloVisitor with value as parameter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63B25827-FA35-4A1C-87E3-DD6AE6F30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829" y="5362654"/>
            <a:ext cx="6302103" cy="326226"/>
          </a:xfrm>
          <a:prstGeom prst="wedgeRectCallout">
            <a:avLst>
              <a:gd name="adj1" fmla="val -28887"/>
              <a:gd name="adj2" fmla="val -111813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Call setVisitor on PopupGreeter with bean whose id is vis as parameter</a:t>
            </a:r>
          </a:p>
        </p:txBody>
      </p:sp>
    </p:spTree>
    <p:extLst>
      <p:ext uri="{BB962C8B-B14F-4D97-AF65-F5344CB8AC3E}">
        <p14:creationId xmlns:p14="http://schemas.microsoft.com/office/powerpoint/2010/main" val="135070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45463F-9656-4BCF-8F39-AFB60A0DF6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Proceed and have a look at the example – 01GreeterSolution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6EB8F8-B84F-4998-A285-2772063F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</p:spTree>
    <p:extLst>
      <p:ext uri="{BB962C8B-B14F-4D97-AF65-F5344CB8AC3E}">
        <p14:creationId xmlns:p14="http://schemas.microsoft.com/office/powerpoint/2010/main" val="191785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262131"/>
            <a:chOff x="4399685" y="655859"/>
            <a:chExt cx="4853993" cy="3262131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What Is XML?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Object Factory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219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Tool Suite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4030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Annotation-Based Factory Configuration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961294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45CCDF3-DC03-4A22-BDAE-53689E4C44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Possible to use annotations for configuration rather than XML</a:t>
            </a:r>
          </a:p>
          <a:p>
            <a:r>
              <a:rPr lang="en-US" dirty="0"/>
              <a:t>To use annotation-based configuration requires:</a:t>
            </a:r>
          </a:p>
          <a:p>
            <a:pPr lvl="1"/>
            <a:r>
              <a:rPr lang="en-US" dirty="0"/>
              <a:t>Annotating any class(es) that are to be Spring-managed beans</a:t>
            </a:r>
          </a:p>
          <a:p>
            <a:pPr lvl="1"/>
            <a:r>
              <a:rPr lang="en-US" dirty="0"/>
              <a:t>Enable annotation-based configuration in XML configuration file</a:t>
            </a:r>
          </a:p>
          <a:p>
            <a:r>
              <a:rPr lang="en-US" dirty="0"/>
              <a:t>@Component is used to mark a class as a Spring-managed bean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or @Inject is used to indicate dependency injection</a:t>
            </a:r>
          </a:p>
          <a:p>
            <a:pPr lvl="1"/>
            <a:r>
              <a:rPr lang="en-US" dirty="0"/>
              <a:t>Both work the same way</a:t>
            </a:r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is Spring-specific</a:t>
            </a:r>
          </a:p>
          <a:p>
            <a:pPr lvl="1"/>
            <a:r>
              <a:rPr lang="en-US" dirty="0"/>
              <a:t>@Inject is a Java JEE standard annotation</a:t>
            </a:r>
          </a:p>
          <a:p>
            <a:pPr lvl="2"/>
            <a:r>
              <a:rPr lang="en-US" sz="1800" dirty="0"/>
              <a:t>Needs JEE jar file in </a:t>
            </a:r>
            <a:r>
              <a:rPr lang="en-US" sz="1800" dirty="0" err="1"/>
              <a:t>classpath</a:t>
            </a:r>
            <a:r>
              <a:rPr lang="en-US" sz="1800" dirty="0"/>
              <a:t> to use this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C6E50C-E0D6-45AD-AEA5-90A0F20C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Using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2401225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DF879-6871-4B2B-BFF9-CE8C066CA7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Can use annotations, instead of XML configuration for every class: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3378C2-F336-41F1-8811-BF32D57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Example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F537E59-E5D2-44ED-813D-4E616EA4C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942" y="2494957"/>
            <a:ext cx="9589296" cy="353176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>
              <a:defRPr>
                <a:latin typeface="Courier New" pitchFamily="49" charset="0"/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 ("greeter")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PopupGreeter implements Greeter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Visitor visitor;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Visitor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getVisitor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visitor;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setVisitor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(Visitor visitor) {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this.visitor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visitor;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greet()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JOptionPane.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showMessageDialog(null, visitor.getGreeting() + "," + </a:t>
            </a:r>
          </a:p>
          <a:p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visitor.getFullName());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9225315-C720-4D5E-BAA7-649E14AE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246" y="2342725"/>
            <a:ext cx="3577572" cy="428184"/>
          </a:xfrm>
          <a:prstGeom prst="wedgeRectCallout">
            <a:avLst>
              <a:gd name="adj1" fmla="val -99077"/>
              <a:gd name="adj2" fmla="val 48279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Bean Id is value passed to annotation</a:t>
            </a:r>
          </a:p>
        </p:txBody>
      </p:sp>
    </p:spTree>
    <p:extLst>
      <p:ext uri="{BB962C8B-B14F-4D97-AF65-F5344CB8AC3E}">
        <p14:creationId xmlns:p14="http://schemas.microsoft.com/office/powerpoint/2010/main" val="424968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9784-2CDC-4B5C-BA8D-DA5C0C7E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Covers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E4C42-636C-4391-9D87-FEF0DD44D6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begin by discussing several technologies and tools that will be used in our software development:</a:t>
            </a:r>
          </a:p>
          <a:p>
            <a:pPr lvl="1"/>
            <a:r>
              <a:rPr lang="en-US" dirty="0"/>
              <a:t>XML which will be used for several configuration files</a:t>
            </a:r>
          </a:p>
          <a:p>
            <a:pPr lvl="1"/>
            <a:r>
              <a:rPr lang="en-US" dirty="0"/>
              <a:t>Maven which will control the project dependencies and build process</a:t>
            </a:r>
          </a:p>
          <a:p>
            <a:pPr lvl="1"/>
            <a:r>
              <a:rPr lang="en-US" dirty="0"/>
              <a:t>Spring Tool Suite which provides Eclipse plugins that are Spring aware </a:t>
            </a:r>
          </a:p>
          <a:p>
            <a:r>
              <a:rPr lang="en-US" dirty="0"/>
              <a:t>We will then introduce the Spring object factory and its role in development</a:t>
            </a:r>
          </a:p>
          <a:p>
            <a:pPr lvl="1"/>
            <a:r>
              <a:rPr lang="en-US" dirty="0"/>
              <a:t>Spring will create objects (beans) for us and inject their dependencies on other objects</a:t>
            </a:r>
          </a:p>
        </p:txBody>
      </p:sp>
    </p:spTree>
    <p:extLst>
      <p:ext uri="{BB962C8B-B14F-4D97-AF65-F5344CB8AC3E}">
        <p14:creationId xmlns:p14="http://schemas.microsoft.com/office/powerpoint/2010/main" val="2233760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BDDA6C-FBF8-4A4A-915F-655D11599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the XML configuration file, need to tell Spring to scan the package(s) that contains the bean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27AB3-69E1-4E0D-8713-7C21F960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Configuration in XML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DF86B6E-AC05-4FAC-835F-403B563B7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761" y="2672869"/>
            <a:ext cx="9673477" cy="330879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>
              <a:defRPr>
                <a:latin typeface="Courier New" pitchFamily="49" charset="0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&lt;beans xmlns=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xmlns:xsi=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xmlns:context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</a:t>
            </a:r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schema/context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xsi:schemaLocation=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"http://www.springframework.org/schema/beans</a:t>
            </a:r>
          </a:p>
          <a:p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http://www.springframework.org/schema/beans/spring-beans.xsd</a:t>
            </a:r>
          </a:p>
          <a:p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http://www.springframework.org/schema/context</a:t>
            </a:r>
          </a:p>
          <a:p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http://www.springframework.org/schema/</a:t>
            </a:r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context/spring-context.xsd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&lt;context:annotation-config/&gt;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&lt;context:component-scan base-package=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"com.masteringspring.greeterannotations" /&gt;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&lt;/beans&gt;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53772DD-1D73-4F68-87F2-859E9867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499" y="5901599"/>
            <a:ext cx="3083237" cy="300034"/>
          </a:xfrm>
          <a:prstGeom prst="wedgeRectCallout">
            <a:avLst>
              <a:gd name="adj1" fmla="val -49226"/>
              <a:gd name="adj2" fmla="val -20018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Package to scan for annotated classes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EC4C55C1-5F8E-42F5-AA37-F84C3945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202" y="4701340"/>
            <a:ext cx="3040456" cy="273517"/>
          </a:xfrm>
          <a:prstGeom prst="wedgeRectCallout">
            <a:avLst>
              <a:gd name="adj1" fmla="val -66714"/>
              <a:gd name="adj2" fmla="val -602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Scan XML defined classes for annotations</a:t>
            </a:r>
          </a:p>
        </p:txBody>
      </p:sp>
    </p:spTree>
    <p:extLst>
      <p:ext uri="{BB962C8B-B14F-4D97-AF65-F5344CB8AC3E}">
        <p14:creationId xmlns:p14="http://schemas.microsoft.com/office/powerpoint/2010/main" val="621952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4E4721-AF19-4822-8AE4-52B134E12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Proceed and have a look at the example – 02GreeterAnnotationsSolution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F764B3-35BB-46EE-9D9C-5B1BBF9E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331209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72489-9826-41E6-9B14-73A4F2792A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configuring a class using annotations the following annotations can be used:</a:t>
            </a:r>
          </a:p>
          <a:p>
            <a:pPr lvl="1"/>
            <a:r>
              <a:rPr lang="en-US" dirty="0"/>
              <a:t>@Component</a:t>
            </a:r>
          </a:p>
          <a:p>
            <a:pPr lvl="1"/>
            <a:r>
              <a:rPr lang="en-US" dirty="0"/>
              <a:t>@Controller</a:t>
            </a:r>
          </a:p>
          <a:p>
            <a:pPr lvl="1"/>
            <a:r>
              <a:rPr lang="en-US" dirty="0"/>
              <a:t>@Service</a:t>
            </a:r>
          </a:p>
          <a:p>
            <a:pPr lvl="1"/>
            <a:r>
              <a:rPr lang="en-US" dirty="0"/>
              <a:t>@Repository</a:t>
            </a:r>
          </a:p>
          <a:p>
            <a:r>
              <a:rPr lang="en-US" dirty="0"/>
              <a:t>A Component is a catch-all</a:t>
            </a:r>
          </a:p>
          <a:p>
            <a:pPr lvl="1"/>
            <a:r>
              <a:rPr lang="en-US" dirty="0"/>
              <a:t>Controllers are associated with the presentation tier</a:t>
            </a:r>
          </a:p>
          <a:p>
            <a:pPr lvl="1"/>
            <a:r>
              <a:rPr lang="en-US" dirty="0"/>
              <a:t>Services are associated with the business tier</a:t>
            </a:r>
          </a:p>
          <a:p>
            <a:pPr lvl="1"/>
            <a:r>
              <a:rPr lang="en-US" dirty="0"/>
              <a:t>Repositories are associated with the integration tier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E6450-5411-44ED-8479-C4B86D5C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Stereotypes</a:t>
            </a:r>
          </a:p>
        </p:txBody>
      </p:sp>
    </p:spTree>
    <p:extLst>
      <p:ext uri="{BB962C8B-B14F-4D97-AF65-F5344CB8AC3E}">
        <p14:creationId xmlns:p14="http://schemas.microsoft.com/office/powerpoint/2010/main" val="2802144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9CB37B-41D9-4E17-8920-86DEC22F0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XML can be completely removed from a Spring application</a:t>
            </a:r>
          </a:p>
          <a:p>
            <a:r>
              <a:rPr lang="en-US" dirty="0"/>
              <a:t>Spring allows for a class to be annotated with @Configuration</a:t>
            </a:r>
          </a:p>
          <a:p>
            <a:pPr lvl="1"/>
            <a:r>
              <a:rPr lang="en-US" dirty="0"/>
              <a:t>Creation of objects is completed in code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44DB58-9A3E-4D1D-8121-E6BB1E0B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 Configuration Using Annotations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C847FAC1-C729-4979-AA6E-9A10CEAFA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3080269"/>
            <a:ext cx="7273543" cy="280076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@Configuration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AppConfig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@Bean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Visitor createVisitor(){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new AmarilloVisitor();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@Bean(name="greeter")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Greeter createGreeter(){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new PopupGreeter();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655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E5095-C780-483A-9262-1E55A2A9E4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Configuration class can be used to create an </a:t>
            </a:r>
            <a:r>
              <a:rPr lang="en-US" dirty="0" err="1"/>
              <a:t>ApplicationContext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AnnotationConfigApplicationContext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F28E6C-F290-4DE0-B4CE-3E319621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Annotation-Based Factory Creation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7177E2E-6582-4009-B080-1D657B3A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3095853"/>
            <a:ext cx="7174373" cy="2308324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AbstractApplicationContext factory =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AnnotationConfigApplicationContext(AppConfig.class);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Greeter g = factory.getBean("greeter", Greeter.class);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g.greet();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factory.close();	</a:t>
            </a:r>
          </a:p>
        </p:txBody>
      </p:sp>
    </p:spTree>
    <p:extLst>
      <p:ext uri="{BB962C8B-B14F-4D97-AF65-F5344CB8AC3E}">
        <p14:creationId xmlns:p14="http://schemas.microsoft.com/office/powerpoint/2010/main" val="2913314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37B93A-A4CA-467D-A590-5172480DC7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Proceed and have a look at the example – 03GreeterCompleteAnnotationsSolution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E1FBD-49DD-41BE-A911-61EB90DF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1.3</a:t>
            </a:r>
          </a:p>
        </p:txBody>
      </p:sp>
    </p:spTree>
    <p:extLst>
      <p:ext uri="{BB962C8B-B14F-4D97-AF65-F5344CB8AC3E}">
        <p14:creationId xmlns:p14="http://schemas.microsoft.com/office/powerpoint/2010/main" val="3622483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1A9AF8-7BC0-49D9-9FC1-D10999849B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getBean</a:t>
            </a:r>
            <a:r>
              <a:rPr lang="en-US" dirty="0"/>
              <a:t> method may:</a:t>
            </a:r>
          </a:p>
          <a:p>
            <a:pPr lvl="1"/>
            <a:r>
              <a:rPr lang="en-US" dirty="0"/>
              <a:t>Keep returning the same object each time</a:t>
            </a:r>
          </a:p>
          <a:p>
            <a:pPr lvl="2"/>
            <a:r>
              <a:rPr lang="en-US" sz="1800" dirty="0"/>
              <a:t>“singleton”</a:t>
            </a:r>
          </a:p>
          <a:p>
            <a:pPr lvl="2"/>
            <a:r>
              <a:rPr lang="en-US" sz="1800" dirty="0"/>
              <a:t>One bean per Spring container (</a:t>
            </a:r>
            <a:r>
              <a:rPr lang="en-US" sz="1800" dirty="0" err="1"/>
              <a:t>ApplicationContext</a:t>
            </a:r>
            <a:r>
              <a:rPr lang="en-US" sz="1800" dirty="0"/>
              <a:t> instance)</a:t>
            </a:r>
          </a:p>
          <a:p>
            <a:pPr lvl="1"/>
            <a:r>
              <a:rPr lang="en-US" dirty="0"/>
              <a:t>Return a freshly instantiated object each time</a:t>
            </a:r>
          </a:p>
          <a:p>
            <a:pPr lvl="2"/>
            <a:r>
              <a:rPr lang="en-US" sz="1800" dirty="0"/>
              <a:t>Uses the XML configuration as a “prototype”</a:t>
            </a:r>
          </a:p>
          <a:p>
            <a:pPr lvl="2"/>
            <a:r>
              <a:rPr lang="en-US" sz="1800" dirty="0"/>
              <a:t>Return a fresh object for every new request from the factory</a:t>
            </a:r>
          </a:p>
          <a:p>
            <a:r>
              <a:rPr lang="en-US" dirty="0"/>
              <a:t>The number of beans created is controlled by the scope configuration of the bean</a:t>
            </a:r>
          </a:p>
          <a:p>
            <a:pPr lvl="1"/>
            <a:r>
              <a:rPr lang="en-US" dirty="0"/>
              <a:t>Five scopes are available</a:t>
            </a:r>
          </a:p>
          <a:p>
            <a:pPr lvl="2"/>
            <a:r>
              <a:rPr lang="en-US" sz="1800" dirty="0"/>
              <a:t>Singleton and prototype</a:t>
            </a:r>
          </a:p>
          <a:p>
            <a:pPr lvl="2"/>
            <a:r>
              <a:rPr lang="en-US" sz="1800" dirty="0"/>
              <a:t>Request and session for web applications</a:t>
            </a:r>
          </a:p>
          <a:p>
            <a:pPr lvl="2"/>
            <a:r>
              <a:rPr lang="en-US" sz="1800" dirty="0"/>
              <a:t>Global session for Portlets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08CDD-6935-4F70-A7B1-CCCDE1C1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Beans Will Be Created?</a:t>
            </a:r>
          </a:p>
        </p:txBody>
      </p:sp>
    </p:spTree>
    <p:extLst>
      <p:ext uri="{BB962C8B-B14F-4D97-AF65-F5344CB8AC3E}">
        <p14:creationId xmlns:p14="http://schemas.microsoft.com/office/powerpoint/2010/main" val="170307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7D2E0-20DA-40FC-8A1B-C79E584835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scope attribute of the &lt;bean&gt; element is used to define the scope</a:t>
            </a:r>
          </a:p>
          <a:p>
            <a:pPr lvl="1"/>
            <a:r>
              <a:rPr lang="en-US" dirty="0"/>
              <a:t>If omitted, singleton is the default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43A35B-F427-4281-8351-96EF2E9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 Example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64B160C-A51E-47E5-923D-0B125CE2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882439"/>
            <a:ext cx="8177756" cy="2766742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>
              <a:defRPr>
                <a:latin typeface="Courier New" pitchFamily="49" charset="0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&lt;beans xmlns=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xmlns:xsi=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xsi:schemaLocation=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"http://www.springframework.org/schema/beans</a:t>
            </a:r>
          </a:p>
          <a:p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http://www.springframework.org/schema/beans/spring-beans.xsd"&gt;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&lt;bean id=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"vis" class="com.masteringspring.greeter.AmarilloVisitor"</a:t>
            </a:r>
          </a:p>
          <a:p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scope="singleton"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&lt;bean id=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"greeter" class="com.masteringspring.greeter.PopupGreeter"</a:t>
            </a:r>
          </a:p>
          <a:p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scope="prototype"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&lt;/beans&gt;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58209-EB62-4A30-A325-67BDFAED9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406" y="5881037"/>
            <a:ext cx="3542212" cy="339654"/>
          </a:xfrm>
          <a:prstGeom prst="wedgeRectCallout">
            <a:avLst>
              <a:gd name="adj1" fmla="val -38532"/>
              <a:gd name="adj2" fmla="val -147523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New bean per request from factory</a:t>
            </a:r>
          </a:p>
        </p:txBody>
      </p:sp>
    </p:spTree>
    <p:extLst>
      <p:ext uri="{BB962C8B-B14F-4D97-AF65-F5344CB8AC3E}">
        <p14:creationId xmlns:p14="http://schemas.microsoft.com/office/powerpoint/2010/main" val="805260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1B7098-2922-4E47-AB72-32C91CFD8C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Proceed and have a look at the example – 04Scopes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884945-B2D8-4412-8B00-F2087308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1.4</a:t>
            </a:r>
          </a:p>
        </p:txBody>
      </p:sp>
    </p:spTree>
    <p:extLst>
      <p:ext uri="{BB962C8B-B14F-4D97-AF65-F5344CB8AC3E}">
        <p14:creationId xmlns:p14="http://schemas.microsoft.com/office/powerpoint/2010/main" val="622524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262131"/>
            <a:chOff x="4399685" y="655859"/>
            <a:chExt cx="4853993" cy="3262131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What Is XML?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Object Factory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219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Tool Suite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385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Annotation-Based Factory Configuration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 dirty="0">
                <a:solidFill>
                  <a:srgbClr val="FFFFFF"/>
                </a:solidFill>
                <a:latin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32125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4ABED2-4C1E-47A0-98B9-1B4CC8F01977}"/>
              </a:ext>
            </a:extLst>
          </p:cNvPr>
          <p:cNvGrpSpPr/>
          <p:nvPr/>
        </p:nvGrpSpPr>
        <p:grpSpPr>
          <a:xfrm>
            <a:off x="3940719" y="1557971"/>
            <a:ext cx="4853993" cy="3262131"/>
            <a:chOff x="4399685" y="655859"/>
            <a:chExt cx="4853993" cy="3262131"/>
          </a:xfrm>
        </p:grpSpPr>
        <p:sp>
          <p:nvSpPr>
            <p:cNvPr id="4" name="TextBox 3"/>
            <p:cNvSpPr txBox="1"/>
            <p:nvPr/>
          </p:nvSpPr>
          <p:spPr>
            <a:xfrm>
              <a:off x="5236232" y="655859"/>
              <a:ext cx="4017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Lato"/>
                </a:rPr>
                <a:t>Chapter Concepts</a:t>
              </a:r>
              <a:endParaRPr lang="id-ID" sz="3600" b="1" dirty="0">
                <a:latin typeface="Lato"/>
                <a:sym typeface="Lat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9685" y="683575"/>
              <a:ext cx="581025" cy="581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06347" y="831822"/>
              <a:ext cx="367700" cy="284530"/>
              <a:chOff x="5895975" y="3276601"/>
              <a:chExt cx="400050" cy="309563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6003925" y="3276601"/>
                <a:ext cx="292100" cy="61913"/>
              </a:xfrm>
              <a:custGeom>
                <a:avLst/>
                <a:gdLst>
                  <a:gd name="T0" fmla="*/ 4 w 76"/>
                  <a:gd name="T1" fmla="*/ 0 h 16"/>
                  <a:gd name="T2" fmla="*/ 72 w 76"/>
                  <a:gd name="T3" fmla="*/ 0 h 16"/>
                  <a:gd name="T4" fmla="*/ 76 w 76"/>
                  <a:gd name="T5" fmla="*/ 4 h 16"/>
                  <a:gd name="T6" fmla="*/ 76 w 76"/>
                  <a:gd name="T7" fmla="*/ 12 h 16"/>
                  <a:gd name="T8" fmla="*/ 72 w 76"/>
                  <a:gd name="T9" fmla="*/ 16 h 16"/>
                  <a:gd name="T10" fmla="*/ 4 w 76"/>
                  <a:gd name="T11" fmla="*/ 16 h 16"/>
                  <a:gd name="T12" fmla="*/ 0 w 76"/>
                  <a:gd name="T13" fmla="*/ 12 h 16"/>
                  <a:gd name="T14" fmla="*/ 0 w 76"/>
                  <a:gd name="T15" fmla="*/ 4 h 16"/>
                  <a:gd name="T16" fmla="*/ 4 w 7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16">
                    <a:moveTo>
                      <a:pt x="4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4" y="0"/>
                      <a:pt x="76" y="2"/>
                      <a:pt x="76" y="4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003925" y="3400426"/>
                <a:ext cx="231775" cy="61913"/>
              </a:xfrm>
              <a:custGeom>
                <a:avLst/>
                <a:gdLst>
                  <a:gd name="T0" fmla="*/ 4 w 60"/>
                  <a:gd name="T1" fmla="*/ 0 h 16"/>
                  <a:gd name="T2" fmla="*/ 56 w 60"/>
                  <a:gd name="T3" fmla="*/ 0 h 16"/>
                  <a:gd name="T4" fmla="*/ 60 w 60"/>
                  <a:gd name="T5" fmla="*/ 4 h 16"/>
                  <a:gd name="T6" fmla="*/ 60 w 60"/>
                  <a:gd name="T7" fmla="*/ 12 h 16"/>
                  <a:gd name="T8" fmla="*/ 56 w 60"/>
                  <a:gd name="T9" fmla="*/ 16 h 16"/>
                  <a:gd name="T10" fmla="*/ 4 w 60"/>
                  <a:gd name="T11" fmla="*/ 16 h 16"/>
                  <a:gd name="T12" fmla="*/ 0 w 60"/>
                  <a:gd name="T13" fmla="*/ 12 h 16"/>
                  <a:gd name="T14" fmla="*/ 0 w 60"/>
                  <a:gd name="T15" fmla="*/ 4 h 16"/>
                  <a:gd name="T16" fmla="*/ 4 w 6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6">
                    <a:moveTo>
                      <a:pt x="4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60" y="2"/>
                      <a:pt x="60" y="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4"/>
                      <a:pt x="58" y="16"/>
                      <a:pt x="56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6003925" y="3524251"/>
                <a:ext cx="277813" cy="61913"/>
              </a:xfrm>
              <a:custGeom>
                <a:avLst/>
                <a:gdLst>
                  <a:gd name="T0" fmla="*/ 4 w 72"/>
                  <a:gd name="T1" fmla="*/ 0 h 16"/>
                  <a:gd name="T2" fmla="*/ 68 w 72"/>
                  <a:gd name="T3" fmla="*/ 0 h 16"/>
                  <a:gd name="T4" fmla="*/ 72 w 72"/>
                  <a:gd name="T5" fmla="*/ 4 h 16"/>
                  <a:gd name="T6" fmla="*/ 72 w 72"/>
                  <a:gd name="T7" fmla="*/ 12 h 16"/>
                  <a:gd name="T8" fmla="*/ 68 w 72"/>
                  <a:gd name="T9" fmla="*/ 16 h 16"/>
                  <a:gd name="T10" fmla="*/ 4 w 72"/>
                  <a:gd name="T11" fmla="*/ 16 h 16"/>
                  <a:gd name="T12" fmla="*/ 0 w 72"/>
                  <a:gd name="T13" fmla="*/ 12 h 16"/>
                  <a:gd name="T14" fmla="*/ 0 w 72"/>
                  <a:gd name="T15" fmla="*/ 4 h 16"/>
                  <a:gd name="T16" fmla="*/ 4 w 72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6">
                    <a:moveTo>
                      <a:pt x="4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0" y="16"/>
                      <a:pt x="6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5895975" y="327660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5895975" y="3400426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5895975" y="3524251"/>
                <a:ext cx="60325" cy="61913"/>
              </a:xfrm>
              <a:custGeom>
                <a:avLst/>
                <a:gdLst>
                  <a:gd name="T0" fmla="*/ 4 w 16"/>
                  <a:gd name="T1" fmla="*/ 0 h 16"/>
                  <a:gd name="T2" fmla="*/ 12 w 16"/>
                  <a:gd name="T3" fmla="*/ 0 h 16"/>
                  <a:gd name="T4" fmla="*/ 16 w 16"/>
                  <a:gd name="T5" fmla="*/ 4 h 16"/>
                  <a:gd name="T6" fmla="*/ 16 w 16"/>
                  <a:gd name="T7" fmla="*/ 12 h 16"/>
                  <a:gd name="T8" fmla="*/ 12 w 16"/>
                  <a:gd name="T9" fmla="*/ 16 h 16"/>
                  <a:gd name="T10" fmla="*/ 4 w 16"/>
                  <a:gd name="T11" fmla="*/ 16 h 16"/>
                  <a:gd name="T12" fmla="*/ 0 w 16"/>
                  <a:gd name="T13" fmla="*/ 12 h 16"/>
                  <a:gd name="T14" fmla="*/ 0 w 16"/>
                  <a:gd name="T15" fmla="*/ 4 h 16"/>
                  <a:gd name="T16" fmla="*/ 4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4"/>
                      <a:pt x="14" y="16"/>
                      <a:pt x="12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690197" y="1318884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90197" y="1822802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90197" y="2330427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80710" y="1563177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rgbClr val="138BB9"/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What Is XML?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0710" y="2548576"/>
              <a:ext cx="260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Object Factory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0710" y="2011469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The Spring Tool Suite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95020DA5-41EE-AF49-9A44-84F9F145BB20}"/>
                </a:ext>
              </a:extLst>
            </p:cNvPr>
            <p:cNvSpPr/>
            <p:nvPr/>
          </p:nvSpPr>
          <p:spPr>
            <a:xfrm>
              <a:off x="4580668" y="2130089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C002964E-62C1-DA43-9F12-EAB436A04C20}"/>
                </a:ext>
              </a:extLst>
            </p:cNvPr>
            <p:cNvSpPr/>
            <p:nvPr/>
          </p:nvSpPr>
          <p:spPr>
            <a:xfrm>
              <a:off x="4580668" y="2640632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45DE6F4-4235-A741-A6EC-9755646991F6}"/>
                </a:ext>
              </a:extLst>
            </p:cNvPr>
            <p:cNvSpPr/>
            <p:nvPr/>
          </p:nvSpPr>
          <p:spPr>
            <a:xfrm>
              <a:off x="4580668" y="1610744"/>
              <a:ext cx="198738" cy="172183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B0FF11-B233-491F-A7B1-83B3336E1109}"/>
                </a:ext>
              </a:extLst>
            </p:cNvPr>
            <p:cNvCxnSpPr/>
            <p:nvPr/>
          </p:nvCxnSpPr>
          <p:spPr>
            <a:xfrm>
              <a:off x="4676129" y="2808201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3E87F2-97CD-403F-855C-0A6F950BB9B3}"/>
                </a:ext>
              </a:extLst>
            </p:cNvPr>
            <p:cNvSpPr txBox="1"/>
            <p:nvPr/>
          </p:nvSpPr>
          <p:spPr>
            <a:xfrm>
              <a:off x="4980710" y="3016645"/>
              <a:ext cx="385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Annotation-Based Factory Configuration</a:t>
              </a:r>
            </a:p>
          </p:txBody>
        </p:sp>
        <p:sp>
          <p:nvSpPr>
            <p:cNvPr id="25" name="Chevron 41">
              <a:extLst>
                <a:ext uri="{FF2B5EF4-FFF2-40B4-BE49-F238E27FC236}">
                  <a16:creationId xmlns:a16="http://schemas.microsoft.com/office/drawing/2014/main" id="{B87DA4CF-D886-4893-A0F2-D66D7C844954}"/>
                </a:ext>
              </a:extLst>
            </p:cNvPr>
            <p:cNvSpPr/>
            <p:nvPr/>
          </p:nvSpPr>
          <p:spPr>
            <a:xfrm>
              <a:off x="4589702" y="3115488"/>
              <a:ext cx="180671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FA4866-B669-4A61-95BA-673957A1B3AF}"/>
                </a:ext>
              </a:extLst>
            </p:cNvPr>
            <p:cNvCxnSpPr/>
            <p:nvPr/>
          </p:nvCxnSpPr>
          <p:spPr>
            <a:xfrm>
              <a:off x="4690197" y="3330509"/>
              <a:ext cx="0" cy="28070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95D5E-F761-4DCF-9CB3-A4CED28C5AFB}"/>
                </a:ext>
              </a:extLst>
            </p:cNvPr>
            <p:cNvSpPr txBox="1"/>
            <p:nvPr/>
          </p:nvSpPr>
          <p:spPr>
            <a:xfrm>
              <a:off x="4980710" y="3548658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rgbClr val="FFFFFF">
                      <a:lumMod val="65000"/>
                    </a:srgbClr>
                  </a:solidFill>
                  <a:latin typeface="Avenir Book" panose="02000503020000020003" pitchFamily="2" charset="0"/>
                  <a:ea typeface="Open Sans"/>
                  <a:cs typeface="Open Sans"/>
                </a:rPr>
                <a:t>Chapter Summary</a:t>
              </a:r>
            </a:p>
          </p:txBody>
        </p:sp>
        <p:sp>
          <p:nvSpPr>
            <p:cNvPr id="31" name="Chevron 42">
              <a:extLst>
                <a:ext uri="{FF2B5EF4-FFF2-40B4-BE49-F238E27FC236}">
                  <a16:creationId xmlns:a16="http://schemas.microsoft.com/office/drawing/2014/main" id="{BA55AC81-C576-4470-BC08-B139B90E0B90}"/>
                </a:ext>
              </a:extLst>
            </p:cNvPr>
            <p:cNvSpPr/>
            <p:nvPr/>
          </p:nvSpPr>
          <p:spPr>
            <a:xfrm>
              <a:off x="4580668" y="3640714"/>
              <a:ext cx="198738" cy="172183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386328"/>
      </p:ext>
    </p:extLst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65C421-9D97-4214-87D4-A76C11592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Spring provides a general-purpose object factory</a:t>
            </a:r>
          </a:p>
          <a:p>
            <a:pPr lvl="1"/>
            <a:r>
              <a:rPr lang="en-US" dirty="0"/>
              <a:t>Factory performs dependency injection when configured to do so</a:t>
            </a:r>
          </a:p>
          <a:p>
            <a:r>
              <a:rPr lang="en-US" dirty="0"/>
              <a:t>To use the Spring factory:</a:t>
            </a:r>
          </a:p>
          <a:p>
            <a:pPr lvl="1"/>
            <a:r>
              <a:rPr lang="en-US" dirty="0"/>
              <a:t>Configure the factory using XML or annotations(or both)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Get beans from the </a:t>
            </a:r>
            <a:r>
              <a:rPr lang="en-US" dirty="0" err="1"/>
              <a:t>ApplicationContext</a:t>
            </a:r>
            <a:endParaRPr lang="en-US" dirty="0"/>
          </a:p>
          <a:p>
            <a:pPr lvl="2"/>
            <a:r>
              <a:rPr lang="en-US" sz="1800" dirty="0"/>
              <a:t>Using the id of the bean and its interface type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308E96-3EA6-4D24-B581-422BB2C5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77467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ECF1-E97F-43D5-BCF6-9487AFCE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EED05-FA0B-41D2-9A6C-13DE0D3C3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dirty="0"/>
              <a:t>XML is an acronym for Extensible Markup Language</a:t>
            </a:r>
          </a:p>
          <a:p>
            <a:pPr lvl="1" eaLnBrk="1" hangingPunct="1"/>
            <a:r>
              <a:rPr lang="en-US" dirty="0"/>
              <a:t>A standard from the </a:t>
            </a:r>
            <a:br>
              <a:rPr lang="en-US" dirty="0"/>
            </a:br>
            <a:r>
              <a:rPr lang="en-US" dirty="0"/>
              <a:t>World Wide Web Consortium (w3c)</a:t>
            </a:r>
          </a:p>
          <a:p>
            <a:pPr eaLnBrk="1" hangingPunct="1"/>
            <a:r>
              <a:rPr lang="en-US" dirty="0"/>
              <a:t>XML documents are in plain text</a:t>
            </a:r>
          </a:p>
          <a:p>
            <a:pPr lvl="1" eaLnBrk="1" hangingPunct="1"/>
            <a:r>
              <a:rPr lang="en-US" dirty="0"/>
              <a:t>White space usually doesn’t matter</a:t>
            </a:r>
          </a:p>
          <a:p>
            <a:pPr lvl="1" eaLnBrk="1" hangingPunct="1"/>
            <a:r>
              <a:rPr lang="en-US" dirty="0"/>
              <a:t>Indentation is a way of improving </a:t>
            </a:r>
            <a:br>
              <a:rPr lang="en-US" dirty="0"/>
            </a:br>
            <a:r>
              <a:rPr lang="en-US" dirty="0"/>
              <a:t>readability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4292215-8A53-4E34-80BF-AC386DABF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25" y="2692984"/>
            <a:ext cx="5927776" cy="329320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defTabSz="914400" eaLnBrk="1" latinLnBrk="0" hangingPunct="1">
              <a:defRPr sz="186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dirty="0"/>
              <a:t>&lt;!–- This is a comment --&gt;</a:t>
            </a:r>
          </a:p>
          <a:p>
            <a:r>
              <a:rPr lang="en-US" sz="1600" dirty="0"/>
              <a:t>&lt;project basedir="." default="build" name="ex1"&gt;</a:t>
            </a:r>
          </a:p>
          <a:p>
            <a:r>
              <a:rPr lang="en-US" sz="1600" dirty="0"/>
              <a:t>   &lt;target name="clean"&gt;</a:t>
            </a:r>
          </a:p>
          <a:p>
            <a:r>
              <a:rPr lang="en-US" sz="1600" dirty="0"/>
              <a:t>        &lt;delete dir="build"/&gt;</a:t>
            </a:r>
          </a:p>
          <a:p>
            <a:r>
              <a:rPr lang="en-US" sz="1600" dirty="0"/>
              <a:t>   &lt;/target&gt;</a:t>
            </a:r>
          </a:p>
          <a:p>
            <a:r>
              <a:rPr lang="en-US" sz="1600" dirty="0"/>
              <a:t>   &lt;target name="build"&gt;</a:t>
            </a:r>
          </a:p>
          <a:p>
            <a:r>
              <a:rPr lang="en-US" sz="1600" dirty="0"/>
              <a:t>        &lt;mkdir dir=“build”/&gt;</a:t>
            </a:r>
          </a:p>
          <a:p>
            <a:r>
              <a:rPr lang="en-US" sz="1600" dirty="0"/>
              <a:t>        &lt;javac destdir="build"&gt;</a:t>
            </a:r>
          </a:p>
          <a:p>
            <a:r>
              <a:rPr lang="en-US" sz="1600" dirty="0"/>
              <a:t>            &lt;src path="src"/&gt;</a:t>
            </a:r>
          </a:p>
          <a:p>
            <a:r>
              <a:rPr lang="en-US" sz="1600" dirty="0"/>
              <a:t>            &lt;classpath refid="project.classpath"/&gt;</a:t>
            </a:r>
          </a:p>
          <a:p>
            <a:r>
              <a:rPr lang="en-US" sz="1600" dirty="0"/>
              <a:t>        &lt;/javac&gt;</a:t>
            </a:r>
          </a:p>
          <a:p>
            <a:r>
              <a:rPr lang="en-US" sz="1600" dirty="0"/>
              <a:t>   &lt;/target&gt;	</a:t>
            </a:r>
          </a:p>
          <a:p>
            <a:r>
              <a:rPr lang="en-US" sz="16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43120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F334BC-0A6D-473F-A390-497C0205C7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Markup means that different parts of the document itself are annotated</a:t>
            </a:r>
          </a:p>
          <a:p>
            <a:pPr lvl="1"/>
            <a:r>
              <a:rPr lang="en-US" dirty="0"/>
              <a:t>For example, consider the Hyper-Text Markup Language (HTML):</a:t>
            </a:r>
          </a:p>
          <a:p>
            <a:pPr lvl="2"/>
            <a:r>
              <a:rPr lang="en-US" sz="1800" dirty="0"/>
              <a:t>Makes it easy for a computer program to decode content and display it</a:t>
            </a:r>
          </a:p>
          <a:p>
            <a:pPr lvl="2"/>
            <a:r>
              <a:rPr lang="en-US" sz="1800" dirty="0"/>
              <a:t>No need to consult separate file that says “characters 32-41” are italics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markup languages are textual</a:t>
            </a:r>
          </a:p>
          <a:p>
            <a:pPr lvl="1"/>
            <a:r>
              <a:rPr lang="en-US" dirty="0"/>
              <a:t>Makes it easy for humans to view/edit documents</a:t>
            </a:r>
          </a:p>
          <a:p>
            <a:pPr lvl="1"/>
            <a:r>
              <a:rPr lang="en-US" dirty="0"/>
              <a:t>Documents are portable across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AA18C0-4F49-48FE-AF26-6D65B04E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Markup Language?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B98CD8A-7E96-48ED-9BDB-B7E0103E2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365" y="3396993"/>
            <a:ext cx="4239077" cy="83099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&lt;p&gt;</a:t>
            </a:r>
          </a:p>
          <a:p>
            <a:r>
              <a:rPr lang="en-US" dirty="0"/>
              <a:t>He said, “Oh &lt;i&gt; really &lt;/i&gt;”?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11B6FBC-3E37-4AC1-B218-E1CD824A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445" y="3360676"/>
            <a:ext cx="2370463" cy="379769"/>
          </a:xfrm>
          <a:prstGeom prst="wedgeRectCallout">
            <a:avLst>
              <a:gd name="adj1" fmla="val 63482"/>
              <a:gd name="adj2" fmla="val 394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Start paragraph here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D0EE986A-2495-4FDE-8D80-3171E324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935" y="4020261"/>
            <a:ext cx="2553973" cy="409168"/>
          </a:xfrm>
          <a:prstGeom prst="wedgeRectCallout">
            <a:avLst>
              <a:gd name="adj1" fmla="val 65264"/>
              <a:gd name="adj2" fmla="val -4593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End paragraph here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6676E85-B7C1-4A4A-A765-F9AF3E99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149" y="4166281"/>
            <a:ext cx="1771966" cy="409168"/>
          </a:xfrm>
          <a:prstGeom prst="wedgeRectCallout">
            <a:avLst>
              <a:gd name="adj1" fmla="val -117870"/>
              <a:gd name="adj2" fmla="val -8500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End italics here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057DAE74-451E-48C7-842C-4DEFC234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369" y="4370865"/>
            <a:ext cx="2133319" cy="409168"/>
          </a:xfrm>
          <a:prstGeom prst="wedgeRectCallout">
            <a:avLst>
              <a:gd name="adj1" fmla="val -8171"/>
              <a:gd name="adj2" fmla="val -16041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Start italics here</a:t>
            </a:r>
          </a:p>
        </p:txBody>
      </p:sp>
    </p:spTree>
    <p:extLst>
      <p:ext uri="{BB962C8B-B14F-4D97-AF65-F5344CB8AC3E}">
        <p14:creationId xmlns:p14="http://schemas.microsoft.com/office/powerpoint/2010/main" val="391912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A607B-9EF3-41BF-97D0-AFAB15717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HTML is not an extensible language</a:t>
            </a:r>
          </a:p>
          <a:p>
            <a:pPr lvl="1"/>
            <a:r>
              <a:rPr lang="en-US" dirty="0"/>
              <a:t>The tags allowed (p, b, it, </a:t>
            </a:r>
            <a:r>
              <a:rPr lang="en-US" dirty="0" err="1"/>
              <a:t>br</a:t>
            </a:r>
            <a:r>
              <a:rPr lang="en-US" dirty="0"/>
              <a:t>, etc.) are part of a standard</a:t>
            </a:r>
          </a:p>
          <a:p>
            <a:r>
              <a:rPr lang="en-US" dirty="0"/>
              <a:t>What happens if you insert a made-up tag into your HTML document?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HTML standard specifies that a browser should ignore such tags </a:t>
            </a:r>
          </a:p>
          <a:p>
            <a:pPr lvl="2"/>
            <a:r>
              <a:rPr lang="en-US" sz="1800" dirty="0"/>
              <a:t>So that older browsers can continue to operate on documents that are written to newer versions of the HTML standard</a:t>
            </a:r>
          </a:p>
          <a:p>
            <a:r>
              <a:rPr lang="en-US" dirty="0"/>
              <a:t>To add a tag to HTML, the W3C has to approve it</a:t>
            </a:r>
          </a:p>
          <a:p>
            <a:pPr lvl="1"/>
            <a:r>
              <a:rPr lang="en-US" dirty="0"/>
              <a:t>Cannot simply create new tags to mark up proprietary content</a:t>
            </a:r>
          </a:p>
          <a:p>
            <a:r>
              <a:rPr lang="en-US" dirty="0"/>
              <a:t>Why is being able to define your own tags important?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A42A42-3173-4776-B947-875B5672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Extensibility?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46D5D0F-A8B8-4833-A4C1-2F1CFECC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947" y="2975401"/>
            <a:ext cx="5611090" cy="830997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&lt;p&gt;</a:t>
            </a:r>
          </a:p>
          <a:p>
            <a:r>
              <a:rPr lang="en-US" dirty="0"/>
              <a:t>He said, “Oh &lt;irony&gt; really &lt;/irony&gt;”?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49131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8DA0A-1957-4E9E-AD42-8FCC954CA1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By allowing producers to define their own tags:</a:t>
            </a:r>
          </a:p>
          <a:p>
            <a:pPr lvl="1" eaLnBrk="1" hangingPunct="1"/>
            <a:r>
              <a:rPr lang="en-US" dirty="0"/>
              <a:t>It is possible for the producers to describe the data they are producing</a:t>
            </a:r>
          </a:p>
          <a:p>
            <a:pPr lvl="1" eaLnBrk="1" hangingPunct="1"/>
            <a:r>
              <a:rPr lang="en-US" dirty="0"/>
              <a:t>Possible to transmit “self-describing” data</a:t>
            </a:r>
          </a:p>
          <a:p>
            <a:pPr eaLnBrk="1" hangingPunct="1"/>
            <a:r>
              <a:rPr lang="en-US" b="1" dirty="0"/>
              <a:t>XML is a standard, but it is extensible</a:t>
            </a:r>
          </a:p>
          <a:p>
            <a:pPr lvl="1" eaLnBrk="1" hangingPunct="1"/>
            <a:r>
              <a:rPr lang="en-US" dirty="0"/>
              <a:t>Only the markup syntax is fixed</a:t>
            </a:r>
          </a:p>
          <a:p>
            <a:pPr lvl="1" eaLnBrk="1" hangingPunct="1"/>
            <a:r>
              <a:rPr lang="en-US" dirty="0"/>
              <a:t>The tags allowed (the “grammar”) are not fixed</a:t>
            </a:r>
          </a:p>
          <a:p>
            <a:pPr eaLnBrk="1" hangingPunct="1"/>
            <a:r>
              <a:rPr lang="en-US" b="1" dirty="0"/>
              <a:t>Because tags are not fixed:</a:t>
            </a:r>
          </a:p>
          <a:p>
            <a:pPr lvl="1" eaLnBrk="1" hangingPunct="1"/>
            <a:r>
              <a:rPr lang="en-US" dirty="0"/>
              <a:t>Producers and consumers of XML documents have to agree on what each tag means</a:t>
            </a:r>
          </a:p>
          <a:p>
            <a:pPr lvl="1" eaLnBrk="1" hangingPunct="1"/>
            <a:r>
              <a:rPr lang="en-US" dirty="0"/>
              <a:t>Any data can be represented using XML</a:t>
            </a:r>
          </a:p>
          <a:p>
            <a:pPr lvl="2" eaLnBrk="1" hangingPunct="1"/>
            <a:r>
              <a:rPr lang="en-US" sz="1800" dirty="0"/>
              <a:t>Not always concisely</a:t>
            </a:r>
          </a:p>
          <a:p>
            <a:pPr lvl="2" eaLnBrk="1" hangingPunct="1"/>
            <a:r>
              <a:rPr lang="en-US" sz="1800" dirty="0"/>
              <a:t>JPEG, GIF, PNG, etc. may be better suited for large amounts of numerical or image data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1FE903-E894-4CF1-B281-63C469D9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Extensible</a:t>
            </a:r>
          </a:p>
        </p:txBody>
      </p:sp>
    </p:spTree>
    <p:extLst>
      <p:ext uri="{BB962C8B-B14F-4D97-AF65-F5344CB8AC3E}">
        <p14:creationId xmlns:p14="http://schemas.microsoft.com/office/powerpoint/2010/main" val="260861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B1BE2-0E72-4C89-9A2D-EA6729236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617785"/>
            <a:ext cx="10515600" cy="461420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In XML, “element” and “tag” are often used interchangeably</a:t>
            </a:r>
          </a:p>
          <a:p>
            <a:pPr lvl="1"/>
            <a:r>
              <a:rPr lang="en-US" sz="1900" dirty="0"/>
              <a:t>In this XML document, the project element contains a target element</a:t>
            </a:r>
          </a:p>
          <a:p>
            <a:pPr lvl="1"/>
            <a:r>
              <a:rPr lang="en-US" sz="1900" dirty="0"/>
              <a:t>XML is hierarchical</a:t>
            </a:r>
          </a:p>
          <a:p>
            <a:pPr lvl="2"/>
            <a:r>
              <a:rPr lang="en-US" sz="1900" dirty="0"/>
              <a:t>Every XML document has only one “root”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Because XML is hierarchical, easy to map XML documents to Java classes</a:t>
            </a:r>
          </a:p>
          <a:p>
            <a:pPr lvl="1"/>
            <a:r>
              <a:rPr lang="en-US" sz="1900" dirty="0"/>
              <a:t>Classes:  Project, Target, Delete</a:t>
            </a:r>
          </a:p>
          <a:p>
            <a:pPr lvl="1"/>
            <a:r>
              <a:rPr lang="en-US" sz="1900" dirty="0"/>
              <a:t>Aggregation (has-a) relationships:</a:t>
            </a:r>
          </a:p>
          <a:p>
            <a:pPr lvl="2"/>
            <a:r>
              <a:rPr lang="en-US" sz="1900" dirty="0"/>
              <a:t>Project has a field of type Target</a:t>
            </a:r>
          </a:p>
          <a:p>
            <a:pPr lvl="2"/>
            <a:r>
              <a:rPr lang="en-US" sz="1900" dirty="0"/>
              <a:t>Target has a field of type Delete</a:t>
            </a:r>
          </a:p>
          <a:p>
            <a:pPr lvl="1"/>
            <a:r>
              <a:rPr lang="en-US" sz="1900" dirty="0"/>
              <a:t>If Project can have many Target fields, use List&lt;Target&gt;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2A256-45BD-4795-9B4F-1DCFDC4D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Hierarchical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AFEE512-1169-4E1C-9790-E3EF4DFB6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299" y="3052871"/>
            <a:ext cx="8154897" cy="1323439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defTabSz="914400" eaLnBrk="1" latinLnBrk="0" hangingPunct="1"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dirty="0"/>
              <a:t>&lt;project basedir="." default="build" name="ex1"&gt;</a:t>
            </a:r>
          </a:p>
          <a:p>
            <a:r>
              <a:rPr lang="en-US" dirty="0"/>
              <a:t>   &lt;target name="clean"&gt;</a:t>
            </a:r>
          </a:p>
          <a:p>
            <a:r>
              <a:rPr lang="en-US" dirty="0"/>
              <a:t>        &lt;delete dir="build"/&gt;</a:t>
            </a:r>
          </a:p>
          <a:p>
            <a:r>
              <a:rPr lang="en-US" dirty="0"/>
              <a:t>   &lt;/target&gt;</a:t>
            </a:r>
          </a:p>
          <a:p>
            <a:r>
              <a:rPr lang="en-US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76994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Custom 10">
      <a:majorFont>
        <a:latin typeface="Lato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3325</Words>
  <Application>Microsoft Office PowerPoint</Application>
  <PresentationFormat>Widescreen</PresentationFormat>
  <Paragraphs>500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Avenir Book</vt:lpstr>
      <vt:lpstr>Consolas</vt:lpstr>
      <vt:lpstr>Wingdings</vt:lpstr>
      <vt:lpstr>Tahoma</vt:lpstr>
      <vt:lpstr>Arial</vt:lpstr>
      <vt:lpstr>Open Sans</vt:lpstr>
      <vt:lpstr>Lato</vt:lpstr>
      <vt:lpstr>Calibri</vt:lpstr>
      <vt:lpstr>Office Theme</vt:lpstr>
      <vt:lpstr>PowerPoint Presentation</vt:lpstr>
      <vt:lpstr>Chapter Objectives</vt:lpstr>
      <vt:lpstr>What This Course Covers</vt:lpstr>
      <vt:lpstr>PowerPoint Presentation</vt:lpstr>
      <vt:lpstr>What Is XML?</vt:lpstr>
      <vt:lpstr>What Is a Markup Language?</vt:lpstr>
      <vt:lpstr>What Is Extensibility?</vt:lpstr>
      <vt:lpstr>XML Is Extensible</vt:lpstr>
      <vt:lpstr>XML Is Hierarchical</vt:lpstr>
      <vt:lpstr>Elements, Attributes, Character Data</vt:lpstr>
      <vt:lpstr>XML vs. HTML</vt:lpstr>
      <vt:lpstr>PowerPoint Presentation</vt:lpstr>
      <vt:lpstr>Spring Tool Suite</vt:lpstr>
      <vt:lpstr>PowerPoint Presentation</vt:lpstr>
      <vt:lpstr>What Is Spring?</vt:lpstr>
      <vt:lpstr>The Spring Object Factory</vt:lpstr>
      <vt:lpstr>Using Spring’s Object Factory</vt:lpstr>
      <vt:lpstr>Using Spring’s Object Factory (continued)</vt:lpstr>
      <vt:lpstr>Using Spring’s Object Factory for the PopupGreeter</vt:lpstr>
      <vt:lpstr>JavaBean Example</vt:lpstr>
      <vt:lpstr>Spring Factories: ApplicationContext</vt:lpstr>
      <vt:lpstr>ClassPathXmlApplicationContext</vt:lpstr>
      <vt:lpstr>Using Beans from Factory</vt:lpstr>
      <vt:lpstr>XML Configuration File</vt:lpstr>
      <vt:lpstr>Configuring Dependency Injection in XML</vt:lpstr>
      <vt:lpstr>Exercise 1.1</vt:lpstr>
      <vt:lpstr>PowerPoint Presentation</vt:lpstr>
      <vt:lpstr>Configuration Using Annotations</vt:lpstr>
      <vt:lpstr>Annotation Example</vt:lpstr>
      <vt:lpstr>Annotation Configuration in XML</vt:lpstr>
      <vt:lpstr>Exercise 1.2</vt:lpstr>
      <vt:lpstr>Annotation Stereotypes</vt:lpstr>
      <vt:lpstr>Complete Configuration Using Annotations</vt:lpstr>
      <vt:lpstr>Annotation-Based Factory Creation</vt:lpstr>
      <vt:lpstr>Exercise 1.3</vt:lpstr>
      <vt:lpstr>How Many Beans Will Be Created?</vt:lpstr>
      <vt:lpstr>Bean Scope Example</vt:lpstr>
      <vt:lpstr>Exercise 1.4</vt:lpstr>
      <vt:lpstr>PowerPoint Presentation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SOMU SINGH</cp:lastModifiedBy>
  <cp:revision>227</cp:revision>
  <dcterms:created xsi:type="dcterms:W3CDTF">2015-01-25T15:51:40Z</dcterms:created>
  <dcterms:modified xsi:type="dcterms:W3CDTF">2021-09-21T08:59:34Z</dcterms:modified>
</cp:coreProperties>
</file>