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8"/>
  </p:notesMasterIdLst>
  <p:sldIdLst>
    <p:sldId id="258" r:id="rId2"/>
    <p:sldId id="274" r:id="rId3"/>
    <p:sldId id="273" r:id="rId4"/>
    <p:sldId id="314" r:id="rId5"/>
    <p:sldId id="315" r:id="rId6"/>
    <p:sldId id="316" r:id="rId7"/>
    <p:sldId id="317" r:id="rId8"/>
    <p:sldId id="319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8" r:id="rId28"/>
    <p:sldId id="337" r:id="rId29"/>
    <p:sldId id="339" r:id="rId30"/>
    <p:sldId id="341" r:id="rId31"/>
    <p:sldId id="340" r:id="rId32"/>
    <p:sldId id="343" r:id="rId33"/>
    <p:sldId id="342" r:id="rId34"/>
    <p:sldId id="344" r:id="rId35"/>
    <p:sldId id="346" r:id="rId36"/>
    <p:sldId id="345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Schoolbook" panose="02040604050505020304" pitchFamily="18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F81007-3CA8-4977-B1AA-9A17DAA5AEAD}">
          <p14:sldIdLst>
            <p14:sldId id="258"/>
            <p14:sldId id="274"/>
            <p14:sldId id="273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7"/>
            <p14:sldId id="339"/>
            <p14:sldId id="341"/>
            <p14:sldId id="340"/>
            <p14:sldId id="343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68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96" y="60"/>
      </p:cViewPr>
      <p:guideLst>
        <p:guide orient="horz" pos="2088"/>
        <p:guide pos="768"/>
        <p:guide pos="7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4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70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The two “</a:t>
            </a:r>
            <a:r>
              <a:rPr lang="en-US" dirty="0" err="1">
                <a:latin typeface="Arial" pitchFamily="34" charset="0"/>
              </a:rPr>
              <a:t>exhibitsDAO</a:t>
            </a:r>
            <a:r>
              <a:rPr lang="en-US" dirty="0">
                <a:latin typeface="Arial" pitchFamily="34" charset="0"/>
              </a:rPr>
              <a:t>” refer to different things – one to the property in the Java class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and the other to the bean referenced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96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The two “</a:t>
            </a:r>
            <a:r>
              <a:rPr lang="en-US" dirty="0" err="1">
                <a:latin typeface="Arial" pitchFamily="34" charset="0"/>
              </a:rPr>
              <a:t>exhibitsDAO</a:t>
            </a:r>
            <a:r>
              <a:rPr lang="en-US" dirty="0">
                <a:latin typeface="Arial" pitchFamily="34" charset="0"/>
              </a:rPr>
              <a:t>” refer to different things – one to the property in the Java class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and the other to the bean referenced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6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Which to use?  XML or annotations? One rule of thumb: things that end-users should not change should not be in XML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</a:rPr>
              <a:t>Note that unlike</a:t>
            </a:r>
            <a:r>
              <a:rPr lang="en-US" baseline="0" dirty="0">
                <a:latin typeface="Arial" pitchFamily="34" charset="0"/>
              </a:rPr>
              <a:t> previous slide, </a:t>
            </a:r>
            <a:r>
              <a:rPr lang="en-US" baseline="0" dirty="0" err="1">
                <a:latin typeface="Arial" pitchFamily="34" charset="0"/>
              </a:rPr>
              <a:t>TicketXMLServiceImpl</a:t>
            </a:r>
            <a:r>
              <a:rPr lang="en-US" baseline="0" dirty="0">
                <a:latin typeface="Arial" pitchFamily="34" charset="0"/>
              </a:rPr>
              <a:t> has not been annotated with @Service. That’s why we are specifying it in XML.</a:t>
            </a: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13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3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79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4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6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40003E9-4B33-4AAE-AC82-DEE57A618335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583A4-E6BE-4E42-940D-4AD286D5AE10}"/>
              </a:ext>
            </a:extLst>
          </p:cNvPr>
          <p:cNvSpPr txBox="1"/>
          <p:nvPr userDrawn="1"/>
        </p:nvSpPr>
        <p:spPr>
          <a:xfrm>
            <a:off x="4342821" y="6290909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52933C64-2E4E-455A-AFFA-8B270D33DFD6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F93A-4D67-46C0-884E-DEE5D962778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4536152" y="630955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dirty="0">
                <a:solidFill>
                  <a:schemeClr val="accent1"/>
                </a:solidFill>
              </a:rPr>
              <a:t>Object-Oriented Analysis and Design</a:t>
            </a:r>
          </a:p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95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91" y="2718036"/>
            <a:ext cx="888374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Chapter 2: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Understanding Spring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983140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3995" y="2983140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7990" y="2983140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70459" y="2983140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95579" y="2983140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0889-DAFD-904A-A0BA-28D71298063A}"/>
              </a:ext>
            </a:extLst>
          </p:cNvPr>
          <p:cNvSpPr txBox="1"/>
          <p:nvPr/>
        </p:nvSpPr>
        <p:spPr>
          <a:xfrm>
            <a:off x="1285491" y="2169904"/>
            <a:ext cx="49536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Mastering the Spring Framework</a:t>
            </a:r>
            <a:endParaRPr lang="id-ID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5563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9776-D37C-4F9A-9869-32F448B533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676210"/>
            <a:ext cx="10515600" cy="4086842"/>
          </a:xfrm>
        </p:spPr>
        <p:txBody>
          <a:bodyPr/>
          <a:lstStyle/>
          <a:p>
            <a:r>
              <a:rPr lang="en-US" dirty="0"/>
              <a:t> Provide a setter method in the bean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Wire up the </a:t>
            </a:r>
            <a:r>
              <a:rPr lang="en-US" dirty="0" err="1"/>
              <a:t>ExhibitsDAO</a:t>
            </a:r>
            <a:r>
              <a:rPr lang="en-US" dirty="0"/>
              <a:t> in the bean definition for </a:t>
            </a:r>
            <a:r>
              <a:rPr lang="en-US" dirty="0" err="1"/>
              <a:t>ticketXMLService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1CA67-19D9-4DD0-B0F7-CE7FD396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(“Wiring”)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152F30-BADA-44B0-9DAA-8DD38200A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210" y="2252875"/>
            <a:ext cx="8089621" cy="164352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implements TicketXMLService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ExhibitsDAO exhibitsDAO;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setExhibitsDAO(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ExhibitsDAO exhibitsDAO){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this.exhibitsDAO = exhibitsDAO;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class here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DD31898-DFE8-4621-9E9F-73AB710B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335" y="4416524"/>
            <a:ext cx="7920496" cy="142192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 … ExhibitsDAOJDBCImpl"/&gt;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&lt;property name="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exhibitsDAO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ref="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3B3F540-C2F6-4197-A9BB-F5BD759C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767" y="5838452"/>
            <a:ext cx="2120220" cy="409728"/>
          </a:xfrm>
          <a:prstGeom prst="wedgeRectCallout">
            <a:avLst>
              <a:gd name="adj1" fmla="val 33281"/>
              <a:gd name="adj2" fmla="val -12818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Call setExhibitsDAO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B6F4ABF-32BC-4A9A-A945-FEF6F75D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856" y="5553304"/>
            <a:ext cx="3111644" cy="665380"/>
          </a:xfrm>
          <a:prstGeom prst="wedgeRectCallout">
            <a:avLst>
              <a:gd name="adj1" fmla="val -67840"/>
              <a:gd name="adj2" fmla="val -57955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Pass bean with this id to setExhibitsDAO</a:t>
            </a:r>
          </a:p>
        </p:txBody>
      </p:sp>
    </p:spTree>
    <p:extLst>
      <p:ext uri="{BB962C8B-B14F-4D97-AF65-F5344CB8AC3E}">
        <p14:creationId xmlns:p14="http://schemas.microsoft.com/office/powerpoint/2010/main" val="400640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4D31B-3D7F-44CF-B682-6031C7D96D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 is helpful to look at a Spring configuration file and think about the equivalent code that Spring is “writing” behind the scenes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sz="800" dirty="0"/>
          </a:p>
          <a:p>
            <a:r>
              <a:rPr lang="en-US" dirty="0"/>
              <a:t>This is the equivalent code: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9C833-3783-4736-85B6-70FA753D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Spring Do?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41E7EE2-1543-4066-A133-3A917EED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451" y="2605146"/>
            <a:ext cx="7560665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id="dao" class="com. … ExhibitsDAOJDBCImpl"/&gt;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name="exhibitsDAO" ref="dao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DD8C736-4E8F-4854-B797-F6BAB394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451" y="4392805"/>
            <a:ext cx="7708149" cy="181588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ExhibitsDAO exhibitsDAO= new ExhibitsDAOJDBCImpl();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any setter methods configured in exhibitsDAO bean definition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TicketXMLService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ticketXMLService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new com.masteringspring.services.TicketXMLServiceImpl();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ticketXMLService.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setExhibitsDAO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exhibitsDAO 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7F4C645-E95F-4C78-B928-01437478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140" y="3848942"/>
            <a:ext cx="2674518" cy="370360"/>
          </a:xfrm>
          <a:prstGeom prst="wedgeRectCallout">
            <a:avLst>
              <a:gd name="adj1" fmla="val -1783"/>
              <a:gd name="adj2" fmla="val -90612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Triggers call setExhibitsDAO</a:t>
            </a:r>
          </a:p>
        </p:txBody>
      </p:sp>
    </p:spTree>
    <p:extLst>
      <p:ext uri="{BB962C8B-B14F-4D97-AF65-F5344CB8AC3E}">
        <p14:creationId xmlns:p14="http://schemas.microsoft.com/office/powerpoint/2010/main" val="17225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E4754-168A-4766-9B80-C78424055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Helpful to map XML configuration with equivalent Java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1837-0FAA-4754-93BB-CF036622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Java Code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2842B5-4F27-4A5C-83D6-8ED5569A6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15633"/>
              </p:ext>
            </p:extLst>
          </p:nvPr>
        </p:nvGraphicFramePr>
        <p:xfrm>
          <a:off x="2255520" y="3281516"/>
          <a:ext cx="7680960" cy="1516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167065236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768799984"/>
                    </a:ext>
                  </a:extLst>
                </a:gridCol>
              </a:tblGrid>
              <a:tr h="351084">
                <a:tc>
                  <a:txBody>
                    <a:bodyPr/>
                    <a:lstStyle/>
                    <a:p>
                      <a:r>
                        <a:rPr lang="en-US" sz="1600" dirty="0"/>
                        <a:t>When Spring Sees 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</a:t>
                      </a:r>
                      <a:r>
                        <a:rPr lang="en-US" sz="1600" baseline="0" dirty="0"/>
                        <a:t> Java Code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289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 id="x" class="a.b.C"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0313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&lt;property name="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ref="y"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…; //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configured earlier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setZ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(y);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561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01EAC-3733-4191-A0EB-44F257E38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Spring provides a shortcut of the following standard approach: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the p-namespace: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two configurations are functionally equivalent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CBBB-D821-4397-BE97-BB1A3DF1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p-namespace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93C4DF1-C29A-422E-8779-1BF43146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586" y="2376570"/>
            <a:ext cx="8089846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&lt;property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name="exhibitsDAO"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ref="dao"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AA307AF-7CD1-4B15-831F-9E9F20B1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586" y="3827500"/>
            <a:ext cx="8089846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&lt;beans … xmlns:p="http://www.springframework.org/schema/p"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				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="exhibitsDAO"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&lt;/bean&gt;	</a:t>
            </a:r>
          </a:p>
        </p:txBody>
      </p:sp>
    </p:spTree>
    <p:extLst>
      <p:ext uri="{BB962C8B-B14F-4D97-AF65-F5344CB8AC3E}">
        <p14:creationId xmlns:p14="http://schemas.microsoft.com/office/powerpoint/2010/main" val="104113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541E3-C418-467C-A016-40F786D366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Specify that a dependency needs to be injected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can be on fields, methods, or constructor arguments</a:t>
            </a:r>
          </a:p>
          <a:p>
            <a:r>
              <a:rPr lang="en-US" dirty="0"/>
              <a:t>Spring will inject an object of the right type</a:t>
            </a:r>
          </a:p>
          <a:p>
            <a:pPr lvl="1"/>
            <a:r>
              <a:rPr lang="en-US" dirty="0"/>
              <a:t>No problem as long as there is only one Spring-managed component that implements </a:t>
            </a:r>
            <a:r>
              <a:rPr lang="en-US" dirty="0" err="1"/>
              <a:t>ExhibitsDAO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604F6-8AE9-4040-8294-988EE507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Beans Using Annotations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1B3CCEA-4C0A-455D-BB3A-36540F7B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58" y="2304334"/>
            <a:ext cx="8164110" cy="2308324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implements TicketXMLService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ExhibitsDAO exhibitsDAO;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@Autowired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setExhibitsDAO(ExhibitsDAO exhibitsDAO){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this.exhibitsDAO = exhibitsDAO;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class here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6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B1444-3F23-48CF-B12D-4A7143FD05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Need @Qualifier if there could be multiple beans of required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possible to configure some beans in Java and some in XML</a:t>
            </a:r>
          </a:p>
          <a:p>
            <a:pPr lvl="1"/>
            <a:r>
              <a:rPr lang="en-US" dirty="0"/>
              <a:t>Could even have some properties in XML and others with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031-C9D2-48D9-8D25-75FE97F9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5038BE7-B51F-4E93-A9A7-0F70A66A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519" y="2365180"/>
            <a:ext cx="8150272" cy="156966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implements TicketXMLService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@Autowired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@Qualifier("dao")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ExhibitsDAO exhibitsDAO;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etc.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2F93835-5BBE-49E2-AE54-79C01B763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519" y="4803818"/>
            <a:ext cx="8315932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id="dao" …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&lt;context:annotation-config /&gt;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class="com.masteringspring.services.TicketXMLServiceImpl" /&gt;</a:t>
            </a:r>
          </a:p>
        </p:txBody>
      </p:sp>
    </p:spTree>
    <p:extLst>
      <p:ext uri="{BB962C8B-B14F-4D97-AF65-F5344CB8AC3E}">
        <p14:creationId xmlns:p14="http://schemas.microsoft.com/office/powerpoint/2010/main" val="405941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EA8A05-B860-449A-AB8E-0E9102E5CA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676210"/>
            <a:ext cx="10515600" cy="408684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can inject many types of values</a:t>
            </a:r>
          </a:p>
          <a:p>
            <a:pPr lvl="1"/>
            <a:r>
              <a:rPr lang="en-US" dirty="0"/>
              <a:t>Not just other beans</a:t>
            </a:r>
          </a:p>
          <a:p>
            <a:pPr lvl="1"/>
            <a:r>
              <a:rPr lang="en-US" dirty="0"/>
              <a:t>Although beans are the most common</a:t>
            </a:r>
          </a:p>
          <a:p>
            <a:r>
              <a:rPr lang="en-US" dirty="0"/>
              <a:t>Can inject primitives and Strings (“values”):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3F05B-714E-4B88-8639-ED920DFD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Value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353D85F-79D2-4585-A756-1139BED3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726" y="3295301"/>
            <a:ext cx="6523890" cy="16004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…{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setMaxAttempts(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maxAttempts){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this.maxAttempts = maxAttempts;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setUserName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userName){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this.userName = userName;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…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C84F937-1B0D-416A-9556-880BC208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727" y="4895739"/>
            <a:ext cx="9667634" cy="116955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&lt;property name="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maxAttempts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value="3" /&gt;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&lt;property name="userName" value="jwang"/&gt;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</p:spTree>
    <p:extLst>
      <p:ext uri="{BB962C8B-B14F-4D97-AF65-F5344CB8AC3E}">
        <p14:creationId xmlns:p14="http://schemas.microsoft.com/office/powerpoint/2010/main" val="365352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73F770-D613-454F-B9D3-3D9A92D22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Value injection is available using annotations also</a:t>
            </a:r>
          </a:p>
          <a:p>
            <a:pPr lvl="1"/>
            <a:r>
              <a:rPr lang="en-US" dirty="0"/>
              <a:t>But pointless, since we can just as easily hardcode the value!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see better use of @Value when we discuss the Spring expression language</a:t>
            </a:r>
          </a:p>
          <a:p>
            <a:pPr lvl="2"/>
            <a:r>
              <a:rPr lang="en-US" sz="1800" dirty="0"/>
              <a:t>Later in this chapter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C2771D-EE1E-44C4-9E45-31F29D0C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Value with Annotations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95E0549-CDA8-4A38-9DAB-364B1799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579" y="2843339"/>
            <a:ext cx="5490801" cy="181588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String userName;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@Value("jChang")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void setUserName(String userName){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this.userName = userName;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05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869D-F965-404E-98B7-AFFD7B50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Java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ADD6-FAE8-4B7C-A0A1-AD2B460B3C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Helpful to map XML configuration with equivalent Java code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DC6971-3E50-43DC-B15B-4524F93D2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04648"/>
              </p:ext>
            </p:extLst>
          </p:nvPr>
        </p:nvGraphicFramePr>
        <p:xfrm>
          <a:off x="1704914" y="2585397"/>
          <a:ext cx="7680960" cy="2073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84">
                <a:tc>
                  <a:txBody>
                    <a:bodyPr/>
                    <a:lstStyle/>
                    <a:p>
                      <a:r>
                        <a:rPr lang="en-US" sz="1600" dirty="0"/>
                        <a:t>When Spring Sees 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</a:t>
                      </a:r>
                      <a:r>
                        <a:rPr lang="en-US" sz="1600" baseline="0" dirty="0"/>
                        <a:t> Java Code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 id="x" class="a.b.C"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&lt;property name="z" ref="y"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…; //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configured earlier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x.setZ(y);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&lt;property name="z" value="5"</a:t>
                      </a:r>
                      <a:endParaRPr lang="en-US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  <a:p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x.setZ(5);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49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0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74A9-CB70-4B41-B649-FB89CCA1C4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beans are configured like this: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BeanFactory</a:t>
            </a:r>
            <a:r>
              <a:rPr lang="en-US" dirty="0"/>
              <a:t> uses the default constructor to create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TicketXMLServiceImpl</a:t>
            </a:r>
            <a:r>
              <a:rPr lang="en-US" dirty="0"/>
              <a:t> and </a:t>
            </a:r>
            <a:r>
              <a:rPr lang="en-US" dirty="0" err="1"/>
              <a:t>ExhibitsDAOJDBCImpl</a:t>
            </a:r>
            <a:r>
              <a:rPr lang="en-US" dirty="0"/>
              <a:t> classes must have default (no argument) constructors</a:t>
            </a:r>
          </a:p>
          <a:p>
            <a:pPr lvl="1"/>
            <a:r>
              <a:rPr lang="en-US" dirty="0"/>
              <a:t>The field in </a:t>
            </a:r>
            <a:r>
              <a:rPr lang="en-US" dirty="0" err="1"/>
              <a:t>TicketXMLServiceImpl</a:t>
            </a:r>
            <a:r>
              <a:rPr lang="en-US" dirty="0"/>
              <a:t> is set by a setter method, not in constructor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4551A-472B-474F-8005-274057A6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the Default Constructor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4999394-831D-4004-8BCB-11A78F323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52192"/>
            <a:ext cx="8678197" cy="156966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class="com.masteringspring.integration.ExhibitsDAOJDBCImpl"/&gt;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&lt;property name="exhibitsDAO" ref="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</p:spTree>
    <p:extLst>
      <p:ext uri="{BB962C8B-B14F-4D97-AF65-F5344CB8AC3E}">
        <p14:creationId xmlns:p14="http://schemas.microsoft.com/office/powerpoint/2010/main" val="220424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9B058-3269-49BF-8A0F-4AE4CCED3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discuss:</a:t>
            </a:r>
          </a:p>
          <a:p>
            <a:r>
              <a:rPr lang="en-US" dirty="0"/>
              <a:t>What is a Map?</a:t>
            </a:r>
          </a:p>
          <a:p>
            <a:r>
              <a:rPr lang="en-US" dirty="0"/>
              <a:t>Using Spring’s dependency injection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892ACE-8317-44E4-82E8-1F633E8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4837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38572-DB86-47A8-8455-347310D35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if a bean has no default constructor?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1400" dirty="0"/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dirty="0"/>
              <a:t>Need to inject a constructor argument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A2797-EFA3-4FE2-AE2A-676D8D5F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Arguments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0AB74A8-3E55-4A41-82BE-DD1708B4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91" y="2318223"/>
            <a:ext cx="8458080" cy="181588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TicketXMLServiceImpl implements TicketXMLService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ExhibitsDAO exhibitsDAO;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TicketXMLServiceImpl(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ExhibitsDAO exhibitsDAO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this.exhibitsDAO = exhibitsDAO;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more code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E2BB42F-A4B3-4590-AE26-3841892A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510" y="4658134"/>
            <a:ext cx="10052472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constructor-arg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ref="dao"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D5768ED-AF21-4EB0-803B-18768F10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116" y="5681165"/>
            <a:ext cx="2354531" cy="542654"/>
          </a:xfrm>
          <a:prstGeom prst="wedgeRectCallout">
            <a:avLst>
              <a:gd name="adj1" fmla="val 32352"/>
              <a:gd name="adj2" fmla="val -104401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Value to pass to single argument constructor</a:t>
            </a:r>
          </a:p>
        </p:txBody>
      </p:sp>
    </p:spTree>
    <p:extLst>
      <p:ext uri="{BB962C8B-B14F-4D97-AF65-F5344CB8AC3E}">
        <p14:creationId xmlns:p14="http://schemas.microsoft.com/office/powerpoint/2010/main" val="273296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42BFC-A18D-4E33-BE34-1516894F2F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constructor-</a:t>
            </a:r>
            <a:r>
              <a:rPr lang="en-US" dirty="0" err="1"/>
              <a:t>arg</a:t>
            </a:r>
            <a:r>
              <a:rPr lang="en-US" dirty="0"/>
              <a:t> element behaves just like the property element</a:t>
            </a:r>
          </a:p>
          <a:p>
            <a:pPr lvl="1"/>
            <a:r>
              <a:rPr lang="en-US" dirty="0"/>
              <a:t>Can inject bean references, values, list, set, map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4FB8F-6DBC-4661-852E-BD161A11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Injected Into Constructors?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74A9B1-1D8C-4FED-AD05-0AE96F00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388" y="2756304"/>
            <a:ext cx="8396786" cy="2308324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constructor-arg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&lt;ref bean="pollockExhibit"/&gt;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&lt;ref bean="mooreExhibit"/&gt;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&lt;/list&gt;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&lt;/constructor-arg&gt;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	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DBAD1D6-7727-4433-ACEB-A87008477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127" y="5094124"/>
            <a:ext cx="5856172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TicketXMLServiceImpl(List&lt;Exhibits&gt; exhibits){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this.exhibits = exhibits;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9DD2C83-C384-4EB1-9F11-6E8B0F07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745" y="3683381"/>
            <a:ext cx="1858763" cy="572153"/>
          </a:xfrm>
          <a:prstGeom prst="wedgeRectCallout">
            <a:avLst>
              <a:gd name="adj1" fmla="val -95800"/>
              <a:gd name="adj2" fmla="val 28959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Exhibit beans to be added to list</a:t>
            </a:r>
          </a:p>
        </p:txBody>
      </p:sp>
    </p:spTree>
    <p:extLst>
      <p:ext uri="{BB962C8B-B14F-4D97-AF65-F5344CB8AC3E}">
        <p14:creationId xmlns:p14="http://schemas.microsoft.com/office/powerpoint/2010/main" val="190926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DD41E-9884-42F9-8179-2A20E3C0BD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/>
              <a:t>If the constructor has multiple arguments: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Spring will attempt to match arguments by type</a:t>
            </a:r>
          </a:p>
          <a:p>
            <a:pPr lvl="2" eaLnBrk="1" hangingPunct="1"/>
            <a:r>
              <a:rPr lang="en-US" sz="1800" dirty="0"/>
              <a:t>If different arguments have same type, then configuration error</a:t>
            </a:r>
          </a:p>
          <a:p>
            <a:pPr lvl="1" eaLnBrk="1" hangingPunct="1"/>
            <a:r>
              <a:rPr lang="en-US" dirty="0"/>
              <a:t>Safer to explicitly provide index of argument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7A2FD-54EB-4D88-AB09-EB3F70C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Argument by Index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9E72F20-645A-402A-986B-C656D14F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39" y="4882124"/>
            <a:ext cx="9164700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&lt;constructor-arg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index="0"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ref="dao"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&lt;constructor-arg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index="1"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ref="ticketVerifier"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&lt;/bean&gt;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8DCD3E8-F909-4910-9A87-10806C86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38" y="2604623"/>
            <a:ext cx="6215513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TicketXMLServiceImpl(ExhibitsDAO exhibits,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TicketVerifier ticketVerif){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stuff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8A82EAF-5308-42B7-B4F1-BA4EF654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574" y="2091026"/>
            <a:ext cx="1908632" cy="338296"/>
          </a:xfrm>
          <a:prstGeom prst="wedgeRectCallout">
            <a:avLst>
              <a:gd name="adj1" fmla="val -79286"/>
              <a:gd name="adj2" fmla="val 124926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Index 0 parameter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A2423C6-294F-4B64-AC29-E165D994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258" y="3286773"/>
            <a:ext cx="1908632" cy="338296"/>
          </a:xfrm>
          <a:prstGeom prst="wedgeRectCallout">
            <a:avLst>
              <a:gd name="adj1" fmla="val -76461"/>
              <a:gd name="adj2" fmla="val -76432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Index 1 parameter</a:t>
            </a:r>
          </a:p>
        </p:txBody>
      </p:sp>
    </p:spTree>
    <p:extLst>
      <p:ext uri="{BB962C8B-B14F-4D97-AF65-F5344CB8AC3E}">
        <p14:creationId xmlns:p14="http://schemas.microsoft.com/office/powerpoint/2010/main" val="83463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8966-C480-4D80-A822-49838FB37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Autowired</a:t>
            </a:r>
            <a:r>
              <a:rPr lang="en-US" dirty="0"/>
              <a:t> annotation supports constructors also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multiple parameters and are not </a:t>
            </a:r>
            <a:r>
              <a:rPr lang="en-US" dirty="0" err="1"/>
              <a:t>autowiring</a:t>
            </a:r>
            <a:r>
              <a:rPr lang="en-US" dirty="0"/>
              <a:t> by type:</a:t>
            </a:r>
          </a:p>
          <a:p>
            <a:pPr lvl="1"/>
            <a:r>
              <a:rPr lang="en-US" dirty="0"/>
              <a:t>Apply @Qualifier to the constructor 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02989-1A42-431D-B833-FA38451D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Annotation-Based Construction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7C54F4A-34F3-407E-9BF5-9DBA3A0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480" y="2361275"/>
            <a:ext cx="6121948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TicketXMLServiceImpl(ExhibitsDAO dao){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stuff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8F3277-4BA3-402F-A4C9-EE478FCDE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480" y="4149953"/>
            <a:ext cx="9543623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TicketXMLServiceImpl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(@Qualifier("dao")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ExhibitsDAO dao,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@Qualifier("verifier")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TicketVerifier verifier){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stuff</a:t>
            </a:r>
          </a:p>
        </p:txBody>
      </p:sp>
    </p:spTree>
    <p:extLst>
      <p:ext uri="{BB962C8B-B14F-4D97-AF65-F5344CB8AC3E}">
        <p14:creationId xmlns:p14="http://schemas.microsoft.com/office/powerpoint/2010/main" val="333635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8D76D-3665-45BB-AE18-7B66858E7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Spring will not inject a bean unless the bean is completely configured</a:t>
            </a:r>
          </a:p>
          <a:p>
            <a:pPr lvl="1"/>
            <a:r>
              <a:rPr lang="en-US" dirty="0" err="1"/>
              <a:t>TicketXMLService</a:t>
            </a:r>
            <a:r>
              <a:rPr lang="en-US" dirty="0"/>
              <a:t> depends on a </a:t>
            </a:r>
            <a:r>
              <a:rPr lang="en-US" dirty="0" err="1"/>
              <a:t>TicketVerifier</a:t>
            </a:r>
            <a:r>
              <a:rPr lang="en-US" dirty="0"/>
              <a:t> bean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TicketVerifier</a:t>
            </a:r>
            <a:r>
              <a:rPr lang="en-US" dirty="0"/>
              <a:t> bean will have to be completely configured before it is injected as a constructor argument to </a:t>
            </a:r>
            <a:r>
              <a:rPr lang="en-US" dirty="0" err="1"/>
              <a:t>TicketXMLService</a:t>
            </a:r>
            <a:endParaRPr lang="en-US" dirty="0"/>
          </a:p>
          <a:p>
            <a:pPr lvl="2"/>
            <a:r>
              <a:rPr lang="en-US" dirty="0"/>
              <a:t>All its dependencies will have been injected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0C485-EA2D-4DF4-AA06-D564DC30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Configured Beans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2BA2D2B-793D-40CE-96D6-8BCA6D0E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02" y="3028540"/>
            <a:ext cx="8724372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&lt;bean id="ticketXMLService"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class="com.masteringspring.services.TicketXMLServiceImpl"&gt;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&lt;constructor-arg index="0" ref="ticketVerifier"/&gt;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&lt;/bean&gt; 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7D1C9EA-29AD-4844-98F0-AE753A1F3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22277"/>
              </p:ext>
            </p:extLst>
          </p:nvPr>
        </p:nvGraphicFramePr>
        <p:xfrm>
          <a:off x="7435108" y="3999847"/>
          <a:ext cx="2334260" cy="5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086233" imgH="605147" progId="Visio.Drawing.11">
                  <p:embed/>
                </p:oleObj>
              </mc:Choice>
              <mc:Fallback>
                <p:oleObj name="Visio" r:id="rId3" imgW="3086233" imgH="605147" progId="Visio.Drawing.11">
                  <p:embed/>
                  <p:pic>
                    <p:nvPicPr>
                      <p:cNvPr id="399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108" y="3999847"/>
                        <a:ext cx="2334260" cy="53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14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E858E-54B2-4CA9-B50C-8670DAA34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Helpful to map XML configuration with equivalent Java 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1D349-3D38-4721-B27D-DFD71DDF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Java Code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95747C-76F3-4936-B45F-0441240B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80677"/>
              </p:ext>
            </p:extLst>
          </p:nvPr>
        </p:nvGraphicFramePr>
        <p:xfrm>
          <a:off x="2073623" y="2704044"/>
          <a:ext cx="7680960" cy="2629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84">
                <a:tc>
                  <a:txBody>
                    <a:bodyPr/>
                    <a:lstStyle/>
                    <a:p>
                      <a:r>
                        <a:rPr lang="en-US" sz="1600" dirty="0"/>
                        <a:t>When Spring Sees …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</a:t>
                      </a:r>
                      <a:r>
                        <a:rPr lang="en-US" sz="1600" baseline="0" dirty="0"/>
                        <a:t> Java Code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 id="x" class="a.b.C"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&lt;property name="z" ref="y"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…; //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configured earlier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x.setZ(y);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&lt;property name="z" value="5"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x.setZ(5);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4915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&lt;bean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id="x" 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class="a.b.C"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&lt;constructor-arg ref="y"</a:t>
                      </a:r>
                      <a:endParaRPr lang="en-US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…; //</a:t>
                      </a:r>
                      <a:r>
                        <a:rPr lang="en-US" sz="16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configured earlier</a:t>
                      </a:r>
                      <a:endParaRPr lang="en-US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new a.b.C(y);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551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30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6943F-6F3D-43A5-918D-95A259377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Have a look at the Example – 05ConstructorWithArgs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0DE1-494B-493A-B10E-01D0D0B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2.1</a:t>
            </a:r>
          </a:p>
        </p:txBody>
      </p:sp>
    </p:spTree>
    <p:extLst>
      <p:ext uri="{BB962C8B-B14F-4D97-AF65-F5344CB8AC3E}">
        <p14:creationId xmlns:p14="http://schemas.microsoft.com/office/powerpoint/2010/main" val="2266648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491154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10B16-7080-4635-A5E4-B23910BC2F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Possible to place Java runtime code in the XML file</a:t>
            </a:r>
          </a:p>
          <a:p>
            <a:pPr lvl="1"/>
            <a:r>
              <a:rPr lang="en-US" dirty="0"/>
              <a:t>#{ expression }</a:t>
            </a:r>
          </a:p>
          <a:p>
            <a:pPr lvl="1"/>
            <a:r>
              <a:rPr lang="en-US" dirty="0"/>
              <a:t>The T in an expression indicates that this is a Java type, not a Spring bean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use properties of Spring beans by chaining them</a:t>
            </a:r>
          </a:p>
          <a:p>
            <a:pPr lvl="1"/>
            <a:r>
              <a:rPr lang="en-US" dirty="0"/>
              <a:t>#{  </a:t>
            </a:r>
            <a:r>
              <a:rPr lang="en-US" dirty="0" err="1"/>
              <a:t>beanid.property</a:t>
            </a:r>
            <a:r>
              <a:rPr lang="en-US" dirty="0"/>
              <a:t> }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A6DF-A327-4C36-A986-D5B91436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Expression Language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EFEDE12-A8EF-42D9-9F5D-93B6E59CD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520" y="3061749"/>
            <a:ext cx="8899828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 "com.javamuseum.Montecarlo"&gt;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&lt;property name="seed" value="#{ T(java.lang.Math).random() * 100.0 }"/&gt;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9DE5DCD-9883-4633-8051-9ECE9D3D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520" y="4684637"/>
            <a:ext cx="7239378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id="model" class= "com.javamuseum.Model"&gt;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&lt;property name="startSeed" value="#{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.seed }"/&gt;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1C759B9-DEE9-4148-8FA5-FD943AB6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662" y="5563347"/>
            <a:ext cx="3309849" cy="635378"/>
          </a:xfrm>
          <a:prstGeom prst="wedgeRectCallout">
            <a:avLst>
              <a:gd name="adj1" fmla="val -41948"/>
              <a:gd name="adj2" fmla="val -123371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Inject into Model instance result of calling simulator beans seed method</a:t>
            </a:r>
          </a:p>
        </p:txBody>
      </p:sp>
    </p:spTree>
    <p:extLst>
      <p:ext uri="{BB962C8B-B14F-4D97-AF65-F5344CB8AC3E}">
        <p14:creationId xmlns:p14="http://schemas.microsoft.com/office/powerpoint/2010/main" val="276827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DB39-9C57-4BFE-9789-4875CAED2B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inject system properties directly into beans using expression language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works with annotations also: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5CE3-E300-4C20-B4E2-D7173ED9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Properties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14A961E-080F-459F-ACD8-88A22547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982" y="2342643"/>
            <a:ext cx="8443857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id="simulator" class= "com.javamuseum.Montecarlo"&gt;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&lt;property name="user" value="#{ systemProperties['java.user'] }"/&gt;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5C6FAE0-894E-406A-8A28-D04F45A71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634" y="3659195"/>
            <a:ext cx="5911880" cy="206210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Montecarlo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String user;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@Value("#{ systemProperties['java.user'] }")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void setUser(String user){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this.user = user;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8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21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86328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71081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9653B-6CBE-4412-BAC0-F0A9EF18DA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Spring @Profile allow developers to register beans by condition. </a:t>
            </a:r>
          </a:p>
          <a:p>
            <a:pPr lvl="1"/>
            <a:r>
              <a:rPr lang="en-IN" dirty="0"/>
              <a:t>For example, register beans based on what operating system (Windows, *nix) your application is running, or load a database properties file based on the application running in development, test, staging or production environment.</a:t>
            </a:r>
          </a:p>
          <a:p>
            <a:r>
              <a:rPr lang="en-IN" dirty="0"/>
              <a:t>Implemented using @Profile annotation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2F6A6C-E819-4016-AF26-851210B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317551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250467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33FDF-4B6C-4F69-8DBB-98741DA93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Spring @</a:t>
            </a:r>
            <a:r>
              <a:rPr lang="en-IN" dirty="0" err="1"/>
              <a:t>PropertySource</a:t>
            </a:r>
            <a:r>
              <a:rPr lang="en-IN" dirty="0"/>
              <a:t> annotation is used to provide properties file to Spring Environment. This annotation is used with @Configuration classes.</a:t>
            </a:r>
          </a:p>
          <a:p>
            <a:r>
              <a:rPr lang="en-IN" dirty="0"/>
              <a:t>Spring </a:t>
            </a:r>
            <a:r>
              <a:rPr lang="en-IN" dirty="0" err="1"/>
              <a:t>PropertySource</a:t>
            </a:r>
            <a:r>
              <a:rPr lang="en-IN" dirty="0"/>
              <a:t> annotation is repeatable, means you can have multiple </a:t>
            </a:r>
            <a:r>
              <a:rPr lang="en-IN" dirty="0" err="1"/>
              <a:t>PropertySource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3043C-FA25-4D77-B97F-A44B941C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48420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7B699-BDDE-4561-97BB-EC96CF849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Have a look at the Example – 07ExternalPropertySource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9C5B7-F783-4D24-8B1E-EB56DE59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2.2</a:t>
            </a:r>
          </a:p>
        </p:txBody>
      </p:sp>
    </p:spTree>
    <p:extLst>
      <p:ext uri="{BB962C8B-B14F-4D97-AF65-F5344CB8AC3E}">
        <p14:creationId xmlns:p14="http://schemas.microsoft.com/office/powerpoint/2010/main" val="351532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7000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50F2-9FB7-4D2D-9017-70B6CB0E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B3B4-7F46-4425-BEE0-0F1F6FD0F6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Maps can be used to store values that are retrieved by providing a key</a:t>
            </a:r>
          </a:p>
          <a:p>
            <a:r>
              <a:rPr lang="en-US" dirty="0"/>
              <a:t>Spring provides a </a:t>
            </a:r>
            <a:r>
              <a:rPr lang="en-US" dirty="0" err="1"/>
              <a:t>BeanFactory</a:t>
            </a:r>
            <a:r>
              <a:rPr lang="en-US" dirty="0"/>
              <a:t> that supports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14F70-A5B3-4CF8-8867-BE2352FF75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/>
              <a:t>Holds onto unique values</a:t>
            </a:r>
          </a:p>
          <a:p>
            <a:pPr lvl="1"/>
            <a:r>
              <a:rPr lang="en-US" dirty="0"/>
              <a:t>Can be used to check for existence of objects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Like arrays, only can grow and shrink</a:t>
            </a:r>
          </a:p>
          <a:p>
            <a:r>
              <a:rPr lang="en-US" dirty="0"/>
              <a:t>Queue and Deque</a:t>
            </a:r>
          </a:p>
          <a:p>
            <a:pPr lvl="1"/>
            <a:r>
              <a:rPr lang="en-US" dirty="0"/>
              <a:t>Used to store items for processing, add and remove methods</a:t>
            </a:r>
          </a:p>
          <a:p>
            <a:pPr lvl="1"/>
            <a:r>
              <a:rPr lang="en-US" dirty="0"/>
              <a:t>Deque allows to add or remove from front and back of container</a:t>
            </a:r>
          </a:p>
          <a:p>
            <a:r>
              <a:rPr lang="en-US" dirty="0"/>
              <a:t>Maps</a:t>
            </a:r>
          </a:p>
          <a:p>
            <a:pPr lvl="1"/>
            <a:r>
              <a:rPr lang="en-US" dirty="0"/>
              <a:t>Stores key/value pairs</a:t>
            </a:r>
          </a:p>
          <a:p>
            <a:pPr lvl="1"/>
            <a:r>
              <a:rPr lang="en-US" dirty="0"/>
              <a:t>Helpful to cache infrequently changed data from files or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29AA9-03A6-4AE4-85CA-8AB0318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Collection Framework Interfaces</a:t>
            </a:r>
          </a:p>
        </p:txBody>
      </p:sp>
    </p:spTree>
    <p:extLst>
      <p:ext uri="{BB962C8B-B14F-4D97-AF65-F5344CB8AC3E}">
        <p14:creationId xmlns:p14="http://schemas.microsoft.com/office/powerpoint/2010/main" val="38833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00A7-1179-42CE-87FA-F2302ABB4C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HashMap is the most commonly used map</a:t>
            </a:r>
          </a:p>
          <a:p>
            <a:pPr lvl="1"/>
            <a:r>
              <a:rPr lang="en-US" dirty="0" err="1"/>
              <a:t>TreeMap</a:t>
            </a:r>
            <a:r>
              <a:rPr lang="en-US" dirty="0"/>
              <a:t> is much less common; it stores data in sort order</a:t>
            </a:r>
          </a:p>
          <a:p>
            <a:pPr lvl="1"/>
            <a:r>
              <a:rPr lang="en-US" dirty="0"/>
              <a:t>Each Entry in a Map is a pair</a:t>
            </a:r>
          </a:p>
          <a:p>
            <a:pPr lvl="2"/>
            <a:r>
              <a:rPr lang="en-US" sz="1800" dirty="0"/>
              <a:t>Key</a:t>
            </a:r>
          </a:p>
          <a:p>
            <a:pPr lvl="2"/>
            <a:r>
              <a:rPr lang="en-US" sz="1800" dirty="0"/>
              <a:t>Value</a:t>
            </a:r>
          </a:p>
          <a:p>
            <a:r>
              <a:rPr lang="en-US" dirty="0"/>
              <a:t>Useful methods of HashMap:</a:t>
            </a:r>
          </a:p>
          <a:p>
            <a:pPr lvl="1"/>
            <a:r>
              <a:rPr lang="en-US" dirty="0"/>
              <a:t>put() allows you to add items to the map</a:t>
            </a:r>
          </a:p>
          <a:p>
            <a:pPr lvl="1"/>
            <a:r>
              <a:rPr lang="en-US" dirty="0"/>
              <a:t>get() allows you to obtain items to the map</a:t>
            </a:r>
          </a:p>
          <a:p>
            <a:pPr lvl="2"/>
            <a:r>
              <a:rPr lang="en-US" sz="1800" dirty="0"/>
              <a:t>Is actually a search operation</a:t>
            </a:r>
          </a:p>
          <a:p>
            <a:r>
              <a:rPr lang="en-US" dirty="0" err="1"/>
              <a:t>HashMaps</a:t>
            </a:r>
            <a:r>
              <a:rPr lang="en-US" dirty="0"/>
              <a:t> commonly used to cache data </a:t>
            </a:r>
          </a:p>
          <a:p>
            <a:pPr lvl="1"/>
            <a:r>
              <a:rPr lang="en-US" dirty="0"/>
              <a:t>Such as from the database or files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98BF4-CDC5-41D7-BCD5-96A6FE40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102501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D1374-3A88-4DC7-A3CB-7479A69A7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Employee is the key; Phone is the value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DB7A-27C5-4F1F-82DD-DB104209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HashMap: An Example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5BF8715-2FEA-4919-8F11-FC2CE45D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361" y="2576786"/>
            <a:ext cx="7010400" cy="3539430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 create empty map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Map&lt;Employee, Phone&gt;  directory = new HashMap&lt;Employee,Phone&gt;();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 add items to map (database pseudocode)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while ( dataAccessor.hasMoreRecords() 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Employee employee = dataAccessor.getEmployee();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Phone    phone    = dataAccessor.getPhone();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directory.put(employee, phone);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 search for the Phone for a particular employee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 janitor = …;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Phone janitorPhone =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directory.get(janitor);</a:t>
            </a:r>
          </a:p>
        </p:txBody>
      </p:sp>
    </p:spTree>
    <p:extLst>
      <p:ext uri="{BB962C8B-B14F-4D97-AF65-F5344CB8AC3E}">
        <p14:creationId xmlns:p14="http://schemas.microsoft.com/office/powerpoint/2010/main" val="25039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EF466-F18B-4C47-A148-1772F9F39C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Both Key and Value can be any Object</a:t>
            </a:r>
          </a:p>
          <a:p>
            <a:pPr lvl="1"/>
            <a:r>
              <a:rPr lang="en-US" dirty="0"/>
              <a:t>String, Employee, Phone, Double, Integer, etc.</a:t>
            </a:r>
          </a:p>
          <a:p>
            <a:pPr lvl="1"/>
            <a:r>
              <a:rPr lang="en-US" dirty="0"/>
              <a:t>Not primitives such as int, char</a:t>
            </a:r>
          </a:p>
          <a:p>
            <a:pPr lvl="2"/>
            <a:r>
              <a:rPr lang="en-US" sz="1800" dirty="0"/>
              <a:t>Use the corresponding wrapper Objects such as Integer</a:t>
            </a:r>
          </a:p>
          <a:p>
            <a:r>
              <a:rPr lang="en-US" dirty="0"/>
              <a:t>Keys must not be null</a:t>
            </a:r>
          </a:p>
          <a:p>
            <a:r>
              <a:rPr lang="en-US" dirty="0"/>
              <a:t>For best performance, the Key class should override </a:t>
            </a:r>
            <a:r>
              <a:rPr lang="en-US" dirty="0" err="1"/>
              <a:t>hashCode</a:t>
            </a:r>
            <a:r>
              <a:rPr lang="en-US" dirty="0"/>
              <a:t>() and equals()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is usually computed from all the fields of an object</a:t>
            </a:r>
          </a:p>
          <a:p>
            <a:r>
              <a:rPr lang="en-US" dirty="0"/>
              <a:t>To avoid the task of writing a </a:t>
            </a:r>
            <a:r>
              <a:rPr lang="en-US" dirty="0" err="1"/>
              <a:t>hashCode</a:t>
            </a:r>
            <a:r>
              <a:rPr lang="en-US" dirty="0"/>
              <a:t>() method, some programmers simply use String as the Key into a HashMap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BC350-CB59-4D18-AAC4-D9A7ADD9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Objects Are Valid Keys to a Map?</a:t>
            </a:r>
          </a:p>
        </p:txBody>
      </p:sp>
    </p:spTree>
    <p:extLst>
      <p:ext uri="{BB962C8B-B14F-4D97-AF65-F5344CB8AC3E}">
        <p14:creationId xmlns:p14="http://schemas.microsoft.com/office/powerpoint/2010/main" val="40532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783257"/>
            <a:chOff x="4399685" y="655859"/>
            <a:chExt cx="4853993" cy="3783257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Working with Maps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Expression Language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Spring and Dependency Injection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Bean Profiles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External Properties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85D861-81D3-4EA7-8BE3-66924F5569E7}"/>
                </a:ext>
              </a:extLst>
            </p:cNvPr>
            <p:cNvCxnSpPr/>
            <p:nvPr/>
          </p:nvCxnSpPr>
          <p:spPr>
            <a:xfrm>
              <a:off x="4690197" y="3851635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50BB79-D230-4EFD-AEA2-3B256E046076}"/>
                </a:ext>
              </a:extLst>
            </p:cNvPr>
            <p:cNvSpPr txBox="1"/>
            <p:nvPr/>
          </p:nvSpPr>
          <p:spPr>
            <a:xfrm>
              <a:off x="4980710" y="4069784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6" name="Chevron 42">
              <a:extLst>
                <a:ext uri="{FF2B5EF4-FFF2-40B4-BE49-F238E27FC236}">
                  <a16:creationId xmlns:a16="http://schemas.microsoft.com/office/drawing/2014/main" id="{3C053994-F187-4A9D-A43F-F4D84455B219}"/>
                </a:ext>
              </a:extLst>
            </p:cNvPr>
            <p:cNvSpPr/>
            <p:nvPr/>
          </p:nvSpPr>
          <p:spPr>
            <a:xfrm>
              <a:off x="4580668" y="4161840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593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E44835-75A7-43B6-9F20-7156EC277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Day 1, we introduced Spring:</a:t>
            </a:r>
          </a:p>
          <a:p>
            <a:r>
              <a:rPr lang="en-US" dirty="0"/>
              <a:t>Spring provides an object factory</a:t>
            </a:r>
          </a:p>
          <a:p>
            <a:pPr lvl="1"/>
            <a:r>
              <a:rPr lang="en-US" dirty="0"/>
              <a:t>Creates and manages lifecycle of application objects</a:t>
            </a:r>
          </a:p>
          <a:p>
            <a:pPr lvl="1"/>
            <a:r>
              <a:rPr lang="en-US" dirty="0"/>
              <a:t>Principle is known as </a:t>
            </a:r>
            <a:r>
              <a:rPr lang="en-US" i="1" dirty="0">
                <a:latin typeface="Century Schoolbook" panose="02040604050505020304" pitchFamily="18" charset="0"/>
              </a:rPr>
              <a:t>Inversion of Control 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2"/>
            <a:r>
              <a:rPr lang="en-US" sz="1800" dirty="0"/>
              <a:t>You hand-over control of object creation to Spring</a:t>
            </a:r>
          </a:p>
          <a:p>
            <a:r>
              <a:rPr lang="en-US" dirty="0"/>
              <a:t> Object factory can also perform </a:t>
            </a:r>
            <a:r>
              <a:rPr lang="en-US" i="1" dirty="0">
                <a:latin typeface="Century Schoolbook" panose="02040604050505020304" pitchFamily="18" charset="0"/>
              </a:rPr>
              <a:t>Dependency Injection </a:t>
            </a:r>
            <a:r>
              <a:rPr lang="en-US" dirty="0"/>
              <a:t>(DI)</a:t>
            </a:r>
          </a:p>
          <a:p>
            <a:pPr lvl="1"/>
            <a:r>
              <a:rPr lang="en-US" dirty="0"/>
              <a:t>Establish links between objects it creates when dependencies exist</a:t>
            </a:r>
          </a:p>
          <a:p>
            <a:r>
              <a:rPr lang="en-US" dirty="0"/>
              <a:t>These features will be illustrated on the following slides</a:t>
            </a:r>
          </a:p>
          <a:p>
            <a:pPr lvl="1"/>
            <a:r>
              <a:rPr lang="en-US" dirty="0"/>
              <a:t>The classes are part of a web application that sells tickets to a museum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0FBFD-6EC8-419B-BE27-E494BFDD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146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0">
      <a:majorFont>
        <a:latin typeface="Lato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2654</Words>
  <Application>Microsoft Office PowerPoint</Application>
  <PresentationFormat>Widescreen</PresentationFormat>
  <Paragraphs>460</Paragraphs>
  <Slides>36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Lato</vt:lpstr>
      <vt:lpstr>Calibri</vt:lpstr>
      <vt:lpstr>Avenir Book</vt:lpstr>
      <vt:lpstr>Consolas</vt:lpstr>
      <vt:lpstr>Wingdings</vt:lpstr>
      <vt:lpstr>Tahoma</vt:lpstr>
      <vt:lpstr>Arial</vt:lpstr>
      <vt:lpstr>Open Sans</vt:lpstr>
      <vt:lpstr>Century Schoolbook</vt:lpstr>
      <vt:lpstr>Office Theme</vt:lpstr>
      <vt:lpstr>Visio</vt:lpstr>
      <vt:lpstr>PowerPoint Presentation</vt:lpstr>
      <vt:lpstr>Chapter Objectives</vt:lpstr>
      <vt:lpstr>PowerPoint Presentation</vt:lpstr>
      <vt:lpstr>Overview of Collection Framework Interfaces</vt:lpstr>
      <vt:lpstr>HashMap</vt:lpstr>
      <vt:lpstr>Using HashMap: An Example</vt:lpstr>
      <vt:lpstr>What Kinds of Objects Are Valid Keys to a Map?</vt:lpstr>
      <vt:lpstr>PowerPoint Presentation</vt:lpstr>
      <vt:lpstr>Spring Dependency Injection</vt:lpstr>
      <vt:lpstr>Setter Injection (“Wiring”)</vt:lpstr>
      <vt:lpstr>What Does Spring Do?</vt:lpstr>
      <vt:lpstr>Equivalent Java Code</vt:lpstr>
      <vt:lpstr>p-namespace</vt:lpstr>
      <vt:lpstr>Injecting Beans Using Annotations</vt:lpstr>
      <vt:lpstr>@Qualifier</vt:lpstr>
      <vt:lpstr>Injecting a Value</vt:lpstr>
      <vt:lpstr>Injecting a Value with Annotations</vt:lpstr>
      <vt:lpstr>Equivalent Java Code</vt:lpstr>
      <vt:lpstr>Invoking the Default Constructor</vt:lpstr>
      <vt:lpstr>Constructor Arguments</vt:lpstr>
      <vt:lpstr>What Can Be Injected Into Constructors?</vt:lpstr>
      <vt:lpstr>Constructor Argument by Index</vt:lpstr>
      <vt:lpstr>Annotation-Based Construction</vt:lpstr>
      <vt:lpstr>Fully Configured Beans</vt:lpstr>
      <vt:lpstr>Equivalent Java Code</vt:lpstr>
      <vt:lpstr>Exercise 2.1</vt:lpstr>
      <vt:lpstr>PowerPoint Presentation</vt:lpstr>
      <vt:lpstr>Spring Expression Language</vt:lpstr>
      <vt:lpstr>System Properties</vt:lpstr>
      <vt:lpstr>PowerPoint Presentation</vt:lpstr>
      <vt:lpstr>Spring Profiles</vt:lpstr>
      <vt:lpstr>PowerPoint Presentation</vt:lpstr>
      <vt:lpstr>External Properties</vt:lpstr>
      <vt:lpstr>Exercise 2.2</vt:lpstr>
      <vt:lpstr>PowerPoint Presentation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SOMU SINGH</cp:lastModifiedBy>
  <cp:revision>234</cp:revision>
  <dcterms:created xsi:type="dcterms:W3CDTF">2015-01-25T15:51:40Z</dcterms:created>
  <dcterms:modified xsi:type="dcterms:W3CDTF">2021-09-21T10:26:30Z</dcterms:modified>
</cp:coreProperties>
</file>