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12"/>
  </p:notesMasterIdLst>
  <p:sldIdLst>
    <p:sldId id="258" r:id="rId2"/>
    <p:sldId id="274" r:id="rId3"/>
    <p:sldId id="267" r:id="rId4"/>
    <p:sldId id="314" r:id="rId5"/>
    <p:sldId id="315" r:id="rId6"/>
    <p:sldId id="316" r:id="rId7"/>
    <p:sldId id="317" r:id="rId8"/>
    <p:sldId id="318" r:id="rId9"/>
    <p:sldId id="319" r:id="rId10"/>
    <p:sldId id="320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</p:embeddedFont>
    <p:embeddedFont>
      <p:font typeface="Tahoma" panose="020B0604030504040204" pitchFamily="3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AEF81007-3CA8-4977-B1AA-9A17DAA5AEAD}">
          <p14:sldIdLst>
            <p14:sldId id="258"/>
            <p14:sldId id="274"/>
            <p14:sldId id="267"/>
            <p14:sldId id="314"/>
            <p14:sldId id="315"/>
            <p14:sldId id="316"/>
            <p14:sldId id="317"/>
            <p14:sldId id="318"/>
            <p14:sldId id="319"/>
            <p14:sldId id="3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pos="792" userDrawn="1">
          <p15:clr>
            <a:srgbClr val="A4A3A4"/>
          </p15:clr>
        </p15:guide>
        <p15:guide id="3" pos="7320" userDrawn="1">
          <p15:clr>
            <a:srgbClr val="A4A3A4"/>
          </p15:clr>
        </p15:guide>
        <p15:guide id="4" pos="3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5" roundtripDataSignature="AMtx7mh+9/dCSlYobEHwms6iFvXqxM7F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18" autoAdjust="0"/>
    <p:restoredTop sz="94291" autoAdjust="0"/>
  </p:normalViewPr>
  <p:slideViewPr>
    <p:cSldViewPr snapToGrid="0">
      <p:cViewPr varScale="1">
        <p:scale>
          <a:sx n="65" d="100"/>
          <a:sy n="65" d="100"/>
        </p:scale>
        <p:origin x="996" y="60"/>
      </p:cViewPr>
      <p:guideLst>
        <p:guide orient="horz" pos="2088"/>
        <p:guide pos="792"/>
        <p:guide pos="732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109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10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preserve="1" userDrawn="1">
  <p:cSld name="4_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1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41" name="Google Shape;41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Google Shape;45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6" name="Google Shape;46;p1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47" name="Google Shape;47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14703-5E2C-6749-85A1-D5F61312DA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5762" y="1794194"/>
            <a:ext cx="10515600" cy="4086842"/>
          </a:xfrm>
        </p:spPr>
        <p:txBody>
          <a:bodyPr/>
          <a:lstStyle>
            <a:lvl1pPr marL="457200" indent="-406400">
              <a:buClr>
                <a:schemeClr val="accent1"/>
              </a:buClr>
              <a:buFont typeface="Wingdings" pitchFamily="2" charset="2"/>
              <a:buChar char="§"/>
              <a:defRPr sz="2000">
                <a:latin typeface="Avenir Book" panose="02000503020000020003" pitchFamily="2" charset="0"/>
              </a:defRPr>
            </a:lvl1pPr>
            <a:lvl2pPr marL="914400" indent="-381000">
              <a:buClr>
                <a:schemeClr val="accent1"/>
              </a:buClr>
              <a:buFont typeface="Wingdings" pitchFamily="2" charset="2"/>
              <a:buChar char="§"/>
              <a:defRPr sz="1800">
                <a:latin typeface="Avenir Book" panose="02000503020000020003" pitchFamily="2" charset="0"/>
              </a:defRPr>
            </a:lvl2pPr>
            <a:lvl3pPr marL="1371600" indent="-355600">
              <a:buClr>
                <a:schemeClr val="accent1"/>
              </a:buClr>
              <a:buFont typeface="Wingdings" pitchFamily="2" charset="2"/>
              <a:buChar char="§"/>
              <a:defRPr sz="1600">
                <a:latin typeface="Avenir Book" panose="02000503020000020003" pitchFamily="2" charset="0"/>
              </a:defRPr>
            </a:lvl3pPr>
            <a:lvl4pPr marL="1828800" indent="-342900">
              <a:buClr>
                <a:schemeClr val="accent1"/>
              </a:buClr>
              <a:buFont typeface="Wingdings" pitchFamily="2" charset="2"/>
              <a:buChar char="§"/>
              <a:defRPr sz="1400">
                <a:latin typeface="Avenir Book" panose="02000503020000020003" pitchFamily="2" charset="0"/>
              </a:defRPr>
            </a:lvl4pPr>
            <a:lvl5pPr marL="2286000" indent="-342900">
              <a:buClr>
                <a:schemeClr val="accent1"/>
              </a:buClr>
              <a:buFont typeface="Wingdings" pitchFamily="2" charset="2"/>
              <a:buChar char="§"/>
              <a:defRPr sz="1200"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Google Shape;53;p14">
            <a:extLst>
              <a:ext uri="{FF2B5EF4-FFF2-40B4-BE49-F238E27FC236}">
                <a16:creationId xmlns:a16="http://schemas.microsoft.com/office/drawing/2014/main" id="{8A0DFBE8-3C69-254F-9B57-2A299ECDBE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sz="4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640003E9-4B33-4AAE-AC82-DEE57A618335}"/>
              </a:ext>
            </a:extLst>
          </p:cNvPr>
          <p:cNvSpPr txBox="1">
            <a:spLocks/>
          </p:cNvSpPr>
          <p:nvPr userDrawn="1"/>
        </p:nvSpPr>
        <p:spPr>
          <a:xfrm>
            <a:off x="11620362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A583A4-E6BE-4E42-940D-4AD286D5AE10}"/>
              </a:ext>
            </a:extLst>
          </p:cNvPr>
          <p:cNvSpPr txBox="1"/>
          <p:nvPr userDrawn="1"/>
        </p:nvSpPr>
        <p:spPr>
          <a:xfrm>
            <a:off x="4342821" y="6290909"/>
            <a:ext cx="346817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b="0" i="0" u="none" strike="noStrike" cap="none" dirty="0">
                <a:solidFill>
                  <a:schemeClr val="accent1"/>
                </a:solidFill>
                <a:latin typeface="+mn-lt"/>
                <a:ea typeface="Arial"/>
                <a:cs typeface="Arial"/>
                <a:sym typeface="Arial"/>
              </a:rPr>
              <a:t>Mastering the Spring Framework</a:t>
            </a:r>
          </a:p>
        </p:txBody>
      </p:sp>
    </p:spTree>
    <p:extLst>
      <p:ext uri="{BB962C8B-B14F-4D97-AF65-F5344CB8AC3E}">
        <p14:creationId xmlns:p14="http://schemas.microsoft.com/office/powerpoint/2010/main" val="54582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 Portfolio">
  <p:cSld name="Big Picture Portfolio"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51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9" name="Google Shape;1109;p51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16" name="Google Shape;1116;p51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17" name="Google Shape;1117;p5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8" name="Google Shape;1118;p5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9" name="Google Shape;1119;p5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0" name="Google Shape;1120;p5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1" name="Google Shape;1121;p5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22" name="Google Shape;1122;p51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123" name="Google Shape;1123;p5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4" name="Google Shape;1124;p5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5" name="Google Shape;1125;p5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6" name="Google Shape;1126;p5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7" name="Google Shape;1127;p5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28" name="Google Shape;1128;p51"/>
          <p:cNvSpPr>
            <a:spLocks noGrp="1"/>
          </p:cNvSpPr>
          <p:nvPr>
            <p:ph type="pic" idx="2"/>
          </p:nvPr>
        </p:nvSpPr>
        <p:spPr>
          <a:xfrm>
            <a:off x="563034" y="1719343"/>
            <a:ext cx="11074399" cy="4442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DC535451-9BD8-407C-9266-17230C8E7BFB}"/>
              </a:ext>
            </a:extLst>
          </p:cNvPr>
          <p:cNvSpPr txBox="1">
            <a:spLocks/>
          </p:cNvSpPr>
          <p:nvPr userDrawn="1"/>
        </p:nvSpPr>
        <p:spPr>
          <a:xfrm>
            <a:off x="11620362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5ED2A3-E1C2-4E7B-8145-475FD7BF672B}"/>
              </a:ext>
            </a:extLst>
          </p:cNvPr>
          <p:cNvSpPr txBox="1"/>
          <p:nvPr userDrawn="1"/>
        </p:nvSpPr>
        <p:spPr>
          <a:xfrm>
            <a:off x="4342821" y="6300825"/>
            <a:ext cx="346817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b="0" i="0" u="none" strike="noStrike" cap="none" dirty="0">
                <a:solidFill>
                  <a:schemeClr val="accent1"/>
                </a:solidFill>
                <a:latin typeface="+mn-lt"/>
                <a:ea typeface="Arial"/>
                <a:cs typeface="Arial"/>
                <a:sym typeface="Arial"/>
              </a:rPr>
              <a:t>Mastering the Spring Framework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8" name="Google Shape;1278;p58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279" name="Google Shape;1279;p5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0" name="Google Shape;1280;p5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1" name="Google Shape;1281;p5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2" name="Google Shape;1282;p5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3" name="Google Shape;1283;p5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84" name="Google Shape;1284;p58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285" name="Google Shape;1285;p5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6" name="Google Shape;1286;p5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7" name="Google Shape;1287;p5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8" name="Google Shape;1288;p5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9" name="Google Shape;1289;p5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52933C64-2E4E-455A-AFFA-8B270D33DFD6}"/>
              </a:ext>
            </a:extLst>
          </p:cNvPr>
          <p:cNvSpPr txBox="1">
            <a:spLocks/>
          </p:cNvSpPr>
          <p:nvPr userDrawn="1"/>
        </p:nvSpPr>
        <p:spPr>
          <a:xfrm>
            <a:off x="11620362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C3F93A-4D67-46C0-884E-DEE5D962778B}"/>
              </a:ext>
            </a:extLst>
          </p:cNvPr>
          <p:cNvSpPr txBox="1"/>
          <p:nvPr userDrawn="1"/>
        </p:nvSpPr>
        <p:spPr>
          <a:xfrm>
            <a:off x="4342821" y="6300825"/>
            <a:ext cx="346817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US" sz="1600" b="0" i="0" u="none" strike="noStrike" cap="none" dirty="0">
                <a:solidFill>
                  <a:schemeClr val="accent1"/>
                </a:solidFill>
                <a:latin typeface="+mn-lt"/>
                <a:cs typeface="Arial"/>
                <a:sym typeface="Arial"/>
              </a:rPr>
              <a:t>Mastering the Spring Framework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file:////Users/rohanrajore/Library/Containers/com.microsoft.Outlook/Data/Library/Caches/Signatures/signature_1874630819" TargetMode="Externa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sz="4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dirty="0"/>
              <a:t>Main Heading</a:t>
            </a:r>
          </a:p>
          <a:p>
            <a:pPr lvl="1"/>
            <a:r>
              <a:rPr lang="en-US" dirty="0"/>
              <a:t>Sub heading</a:t>
            </a:r>
          </a:p>
          <a:p>
            <a:pPr lvl="2"/>
            <a:r>
              <a:rPr lang="en-US" dirty="0"/>
              <a:t>Sub Sub heading</a:t>
            </a:r>
          </a:p>
          <a:p>
            <a:pPr lvl="1"/>
            <a:endParaRPr dirty="0"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11620362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7" name="Google Shape;13;p11">
            <a:extLst>
              <a:ext uri="{FF2B5EF4-FFF2-40B4-BE49-F238E27FC236}">
                <a16:creationId xmlns:a16="http://schemas.microsoft.com/office/drawing/2014/main" id="{BF7FD7A2-F760-4C42-9531-985614A37EAB}"/>
              </a:ext>
            </a:extLst>
          </p:cNvPr>
          <p:cNvSpPr txBox="1">
            <a:spLocks/>
          </p:cNvSpPr>
          <p:nvPr userDrawn="1"/>
        </p:nvSpPr>
        <p:spPr>
          <a:xfrm>
            <a:off x="2782957" y="6580188"/>
            <a:ext cx="6583679" cy="217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Tahoma" pitchFamily="34" charset="0"/>
              <a:buNone/>
              <a:tabLst>
                <a:tab pos="5767388" algn="r"/>
              </a:tabLst>
              <a:defRPr lang="en-US" sz="1100" b="1" i="0" u="none" strike="noStrike" cap="none">
                <a:solidFill>
                  <a:schemeClr val="accent2">
                    <a:lumMod val="50000"/>
                  </a:schemeClr>
                </a:solidFill>
                <a:effectLst/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800" b="0" dirty="0">
                <a:solidFill>
                  <a:srgbClr val="4D4D4D"/>
                </a:solidFill>
                <a:latin typeface="Tahoma" charset="0"/>
              </a:rPr>
              <a:t>© 2021</a:t>
            </a:r>
            <a:r>
              <a:rPr lang="en-US" sz="8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800" b="0" dirty="0">
                <a:solidFill>
                  <a:srgbClr val="4D4D4D"/>
                </a:solidFill>
                <a:latin typeface="Tahoma" charset="0"/>
              </a:rPr>
              <a:t>Copyright TechEd Trainings, LLP. All rights reserved. Not to be reproduced without prior written consent.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874163-10F7-994B-A490-037E5D797684}"/>
              </a:ext>
            </a:extLst>
          </p:cNvPr>
          <p:cNvCxnSpPr>
            <a:cxnSpLocks/>
          </p:cNvCxnSpPr>
          <p:nvPr userDrawn="1"/>
        </p:nvCxnSpPr>
        <p:spPr>
          <a:xfrm>
            <a:off x="0" y="6272375"/>
            <a:ext cx="12192000" cy="0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>
            <a:extLst>
              <a:ext uri="{FF2B5EF4-FFF2-40B4-BE49-F238E27FC236}">
                <a16:creationId xmlns:a16="http://schemas.microsoft.com/office/drawing/2014/main" id="{014920EA-7186-7143-834A-55A5B3C245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24016" y="46992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 descr="signature_1874630819">
            <a:extLst>
              <a:ext uri="{FF2B5EF4-FFF2-40B4-BE49-F238E27FC236}">
                <a16:creationId xmlns:a16="http://schemas.microsoft.com/office/drawing/2014/main" id="{020C3021-7DF7-F241-B9D3-8F94D638D9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77" y="6383555"/>
            <a:ext cx="10572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veric Systems - Temenos">
            <a:extLst>
              <a:ext uri="{FF2B5EF4-FFF2-40B4-BE49-F238E27FC236}">
                <a16:creationId xmlns:a16="http://schemas.microsoft.com/office/drawing/2014/main" id="{CA0C6FCA-5900-1141-A10C-2F57D13F7D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058" y="6209219"/>
            <a:ext cx="1152938" cy="64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91392-2275-D74B-8BC3-F61C150C63BB}"/>
              </a:ext>
            </a:extLst>
          </p:cNvPr>
          <p:cNvCxnSpPr>
            <a:cxnSpLocks/>
          </p:cNvCxnSpPr>
          <p:nvPr userDrawn="1"/>
        </p:nvCxnSpPr>
        <p:spPr>
          <a:xfrm>
            <a:off x="2262000" y="6281243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83C55A-3F26-B54F-8444-A8074C7CC90A}"/>
              </a:ext>
            </a:extLst>
          </p:cNvPr>
          <p:cNvCxnSpPr>
            <a:cxnSpLocks/>
          </p:cNvCxnSpPr>
          <p:nvPr userDrawn="1"/>
        </p:nvCxnSpPr>
        <p:spPr>
          <a:xfrm>
            <a:off x="11476724" y="6281243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D0B00E-5A92-7645-B4B3-7ED6A55FFD92}"/>
              </a:ext>
            </a:extLst>
          </p:cNvPr>
          <p:cNvCxnSpPr>
            <a:cxnSpLocks/>
          </p:cNvCxnSpPr>
          <p:nvPr userDrawn="1"/>
        </p:nvCxnSpPr>
        <p:spPr>
          <a:xfrm>
            <a:off x="9931671" y="6282434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1E1F8E-739A-E443-85DB-7358461EDD02}"/>
              </a:ext>
            </a:extLst>
          </p:cNvPr>
          <p:cNvSpPr txBox="1"/>
          <p:nvPr userDrawn="1"/>
        </p:nvSpPr>
        <p:spPr>
          <a:xfrm>
            <a:off x="4536152" y="6309553"/>
            <a:ext cx="3121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IN" dirty="0">
                <a:solidFill>
                  <a:schemeClr val="accent1"/>
                </a:solidFill>
              </a:rPr>
              <a:t>Object-Oriented Analysis and Design</a:t>
            </a:r>
          </a:p>
          <a:p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  <p:sldLayoutId id="2147483688" r:id="rId2"/>
    <p:sldLayoutId id="2147483695" r:id="rId3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docs/current/reference/html/common-application-properties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5491" y="2718036"/>
            <a:ext cx="888374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5400"/>
            </a:pPr>
            <a:r>
              <a:rPr lang="en-US" sz="4800" b="1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Chapter 3: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5400"/>
            </a:pPr>
            <a:r>
              <a:rPr lang="en-US" sz="4800" b="1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Introduction to </a:t>
            </a:r>
            <a:r>
              <a:rPr lang="en-US" sz="4800" b="1" dirty="0" err="1">
                <a:solidFill>
                  <a:schemeClr val="accent1"/>
                </a:solidFill>
                <a:latin typeface="Lato"/>
                <a:ea typeface="Lato"/>
                <a:cs typeface="Lato"/>
              </a:rPr>
              <a:t>SpringBoot</a:t>
            </a:r>
            <a:endParaRPr lang="en-US" sz="4800" b="1" dirty="0">
              <a:solidFill>
                <a:schemeClr val="accent1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983140"/>
            <a:ext cx="177500" cy="177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223995" y="2983140"/>
            <a:ext cx="177500" cy="177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447990" y="2983140"/>
            <a:ext cx="177500" cy="177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/>
          <p:nvPr/>
        </p:nvSpPr>
        <p:spPr>
          <a:xfrm>
            <a:off x="670459" y="2983140"/>
            <a:ext cx="177500" cy="177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895579" y="2983140"/>
            <a:ext cx="177500" cy="177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0A0889-DAFD-904A-A0BA-28D71298063A}"/>
              </a:ext>
            </a:extLst>
          </p:cNvPr>
          <p:cNvSpPr txBox="1"/>
          <p:nvPr/>
        </p:nvSpPr>
        <p:spPr>
          <a:xfrm>
            <a:off x="1285491" y="2169904"/>
            <a:ext cx="495360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5400"/>
            </a:pPr>
            <a:r>
              <a:rPr lang="en-US" sz="2400" b="1" dirty="0">
                <a:solidFill>
                  <a:schemeClr val="tx1"/>
                </a:solidFill>
                <a:latin typeface="Lato"/>
                <a:ea typeface="Lato"/>
                <a:cs typeface="Lato"/>
              </a:rPr>
              <a:t>Mastering the Spring Framework</a:t>
            </a:r>
            <a:endParaRPr lang="id-ID" sz="2400" b="1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555635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08AE4E-FD08-4FCB-B43E-6611E495DEF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Spring boot helps in </a:t>
            </a:r>
            <a:r>
              <a:rPr lang="en-IN" b="1" dirty="0"/>
              <a:t>resolving dependency conflict</a:t>
            </a:r>
            <a:r>
              <a:rPr lang="en-IN" dirty="0"/>
              <a:t>. It identifies required dependencies and import them for you.</a:t>
            </a:r>
          </a:p>
          <a:p>
            <a:r>
              <a:rPr lang="en-IN" dirty="0"/>
              <a:t>It has information of </a:t>
            </a:r>
            <a:r>
              <a:rPr lang="en-IN" b="1" dirty="0" err="1"/>
              <a:t>compitable</a:t>
            </a:r>
            <a:r>
              <a:rPr lang="en-IN" b="1" dirty="0"/>
              <a:t> version</a:t>
            </a:r>
            <a:r>
              <a:rPr lang="en-IN" dirty="0"/>
              <a:t> for all dependencies. It minimizes the runtime </a:t>
            </a:r>
            <a:r>
              <a:rPr lang="en-IN" b="1" dirty="0" err="1"/>
              <a:t>classloader</a:t>
            </a:r>
            <a:r>
              <a:rPr lang="en-IN" dirty="0"/>
              <a:t> issues.</a:t>
            </a:r>
          </a:p>
          <a:p>
            <a:r>
              <a:rPr lang="en-IN" dirty="0"/>
              <a:t>It’s “opinionated defaults configuration” approach helps you in configuring most important pieces behind the scene. Override them only when you need. Otherwise everything just works, perfectly. It helps in avoiding </a:t>
            </a:r>
            <a:r>
              <a:rPr lang="en-IN" b="1" dirty="0"/>
              <a:t>boilerplate code</a:t>
            </a:r>
            <a:r>
              <a:rPr lang="en-IN" dirty="0"/>
              <a:t>, annotations and XML configurations.</a:t>
            </a:r>
          </a:p>
          <a:p>
            <a:r>
              <a:rPr lang="en-IN" dirty="0"/>
              <a:t>It provides embedded HTTP server Tomcat so that you can develop and test quickly.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892BA65-5159-4B89-91C4-0EC810E4A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</a:t>
            </a:r>
            <a:r>
              <a:rPr lang="en-US" dirty="0" err="1"/>
              <a:t>Springboot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74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E79B058-3269-49BF-8A0F-4AE4CCED35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 discuss:</a:t>
            </a:r>
          </a:p>
          <a:p>
            <a:r>
              <a:rPr lang="en-US" dirty="0"/>
              <a:t>Understanding what a Spring Boot &amp; its features</a:t>
            </a:r>
          </a:p>
          <a:p>
            <a:pPr marL="50800" indent="0">
              <a:buNone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8892ACE-8317-44E4-82E8-1F633E8C1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483767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E4C42-636C-4391-9D87-FEF0DD44D6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IN" dirty="0"/>
              <a:t>It is a Spring module which provides RAD (Rapid Application Development) feature to Spring framework.</a:t>
            </a:r>
          </a:p>
          <a:p>
            <a:r>
              <a:rPr lang="en-IN" dirty="0"/>
              <a:t>no requirement for XML configuration.</a:t>
            </a:r>
          </a:p>
          <a:p>
            <a:r>
              <a:rPr lang="en-IN" dirty="0"/>
              <a:t>uses convention over configuration software design paradigm</a:t>
            </a:r>
          </a:p>
          <a:p>
            <a:r>
              <a:rPr lang="en-IN" dirty="0"/>
              <a:t>It provides opinionated 'starter' POMs to simplify your Maven configuration.</a:t>
            </a:r>
          </a:p>
          <a:p>
            <a:r>
              <a:rPr lang="en-IN" dirty="0"/>
              <a:t>It automatically configure Spring whenever possible.</a:t>
            </a:r>
          </a:p>
          <a:p>
            <a:r>
              <a:rPr lang="en-IN" dirty="0"/>
              <a:t>It provides production-ready features such as metrics, health checks and externalized configuration.</a:t>
            </a:r>
          </a:p>
          <a:p>
            <a:pPr marL="5080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59784-2CDC-4B5C-BA8D-DA5C0C7E4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SpringBoot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3760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0091DA3-5265-4C8F-9D41-0963070915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Web Development</a:t>
            </a:r>
          </a:p>
          <a:p>
            <a:r>
              <a:rPr lang="en-IN" dirty="0" err="1"/>
              <a:t>SpringApplication</a:t>
            </a:r>
            <a:endParaRPr lang="en-IN" dirty="0"/>
          </a:p>
          <a:p>
            <a:r>
              <a:rPr lang="en-IN" dirty="0"/>
              <a:t>Application events and listeners</a:t>
            </a:r>
          </a:p>
          <a:p>
            <a:r>
              <a:rPr lang="en-IN" dirty="0"/>
              <a:t>Admin features</a:t>
            </a:r>
          </a:p>
          <a:p>
            <a:r>
              <a:rPr lang="en-IN" dirty="0"/>
              <a:t>Externalized Configuration</a:t>
            </a:r>
          </a:p>
          <a:p>
            <a:r>
              <a:rPr lang="en-IN" dirty="0"/>
              <a:t>Properties Files</a:t>
            </a:r>
          </a:p>
          <a:p>
            <a:r>
              <a:rPr lang="en-IN" dirty="0"/>
              <a:t>YAML Support</a:t>
            </a:r>
          </a:p>
          <a:p>
            <a:r>
              <a:rPr lang="en-IN" dirty="0"/>
              <a:t>Type-safe Configuration</a:t>
            </a:r>
          </a:p>
          <a:p>
            <a:r>
              <a:rPr lang="en-IN" dirty="0"/>
              <a:t>Logging</a:t>
            </a:r>
          </a:p>
          <a:p>
            <a:r>
              <a:rPr lang="en-IN" dirty="0"/>
              <a:t>Security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3A4A6FA-D79D-41DE-8EFA-7BB28A89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Springboot</a:t>
            </a:r>
            <a:r>
              <a:rPr lang="en-US" dirty="0"/>
              <a:t> features</a:t>
            </a:r>
          </a:p>
        </p:txBody>
      </p:sp>
    </p:spTree>
    <p:extLst>
      <p:ext uri="{BB962C8B-B14F-4D97-AF65-F5344CB8AC3E}">
        <p14:creationId xmlns:p14="http://schemas.microsoft.com/office/powerpoint/2010/main" val="2892428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4E3AAD-152B-4C79-84EF-CB05FA526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Spring Boot starters are templates that contain a </a:t>
            </a:r>
            <a:r>
              <a:rPr lang="en-IN" b="1" dirty="0"/>
              <a:t>collection of all the relevant transitive dependencies</a:t>
            </a:r>
            <a:r>
              <a:rPr lang="en-IN" dirty="0"/>
              <a:t> that are needed to start a particular functionality. </a:t>
            </a:r>
          </a:p>
          <a:p>
            <a:r>
              <a:rPr lang="en-IN" dirty="0"/>
              <a:t>For example, If you want to create a Spring </a:t>
            </a:r>
            <a:r>
              <a:rPr lang="en-IN" dirty="0" err="1"/>
              <a:t>WebMVC</a:t>
            </a:r>
            <a:r>
              <a:rPr lang="en-IN" dirty="0"/>
              <a:t> application then in a traditional setup, you would have included all required dependencies yourself. It leaves the chances of </a:t>
            </a:r>
            <a:r>
              <a:rPr lang="en-IN" b="1" dirty="0"/>
              <a:t>version conflict</a:t>
            </a:r>
            <a:r>
              <a:rPr lang="en-IN" dirty="0"/>
              <a:t> which ultimately result in more </a:t>
            </a:r>
            <a:r>
              <a:rPr lang="en-IN" b="1" dirty="0"/>
              <a:t>runtime exceptions</a:t>
            </a:r>
            <a:r>
              <a:rPr lang="en-IN" dirty="0"/>
              <a:t>.</a:t>
            </a:r>
          </a:p>
          <a:p>
            <a:r>
              <a:rPr lang="en-IN" dirty="0"/>
              <a:t>With String boot, to create MVC application all you need to import is spring-boot-starter-web dependency.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55827B-7DD1-4D9B-8201-1C3EC7FBE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Starter Template</a:t>
            </a:r>
          </a:p>
        </p:txBody>
      </p:sp>
    </p:spTree>
    <p:extLst>
      <p:ext uri="{BB962C8B-B14F-4D97-AF65-F5344CB8AC3E}">
        <p14:creationId xmlns:p14="http://schemas.microsoft.com/office/powerpoint/2010/main" val="1175960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AB4CC3-7969-45C6-96D3-93D39D6D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Starter Template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A04573-0E62-4F1D-A4F1-47FE91A43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008" y="1816792"/>
            <a:ext cx="8787106" cy="397932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97667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27468A-801F-4700-ADB3-479463C5F7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Autoconfiguration is enabled with @</a:t>
            </a:r>
            <a:r>
              <a:rPr lang="en-IN" dirty="0" err="1"/>
              <a:t>EnableAutoConfiguration</a:t>
            </a:r>
            <a:r>
              <a:rPr lang="en-IN" dirty="0"/>
              <a:t> annotation. </a:t>
            </a:r>
          </a:p>
          <a:p>
            <a:r>
              <a:rPr lang="en-IN" dirty="0"/>
              <a:t>Spring boot auto configuration scans the </a:t>
            </a:r>
            <a:r>
              <a:rPr lang="en-IN" dirty="0" err="1"/>
              <a:t>classpath</a:t>
            </a:r>
            <a:r>
              <a:rPr lang="en-IN" dirty="0"/>
              <a:t>, finds the libraries in the </a:t>
            </a:r>
            <a:r>
              <a:rPr lang="en-IN" dirty="0" err="1"/>
              <a:t>classpath</a:t>
            </a:r>
            <a:r>
              <a:rPr lang="en-IN" dirty="0"/>
              <a:t> and then attempt to guess the best configuration for them, and finally configure all such beans.</a:t>
            </a:r>
          </a:p>
          <a:p>
            <a:r>
              <a:rPr lang="en-IN" dirty="0"/>
              <a:t>Auto-configuration tries to be as intelligent as possible and will back-away as you define more of your own configuration.</a:t>
            </a:r>
          </a:p>
          <a:p>
            <a:r>
              <a:rPr lang="en-IN" dirty="0"/>
              <a:t>Auto-configuration is always applied after user-defined beans have been registered.</a:t>
            </a:r>
          </a:p>
          <a:p>
            <a:r>
              <a:rPr lang="en-IN" dirty="0"/>
              <a:t>Spring boot auto-configuration logic is implemented in </a:t>
            </a:r>
            <a:r>
              <a:rPr lang="en-IN" b="1" dirty="0"/>
              <a:t>spring-boot-autoconfigure.jar</a:t>
            </a:r>
            <a:r>
              <a:rPr lang="en-IN" dirty="0"/>
              <a:t>. 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1EA9906-1A56-44A2-B289-D7F8EDE27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boot autoconfiguration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9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6A920F1-D9CF-4996-9865-DDA030899F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Spring boot applications always include </a:t>
            </a:r>
            <a:r>
              <a:rPr lang="en-IN" b="1" dirty="0"/>
              <a:t>tomcat</a:t>
            </a:r>
            <a:r>
              <a:rPr lang="en-IN" dirty="0"/>
              <a:t> as </a:t>
            </a:r>
            <a:r>
              <a:rPr lang="en-IN" b="1" dirty="0"/>
              <a:t>embedded server</a:t>
            </a:r>
            <a:r>
              <a:rPr lang="en-IN" dirty="0"/>
              <a:t> dependency. </a:t>
            </a:r>
          </a:p>
          <a:p>
            <a:r>
              <a:rPr lang="en-IN" dirty="0"/>
              <a:t>It means you can run the Spring boot applications from the command prompt without needling complex server infrastructure.</a:t>
            </a:r>
          </a:p>
          <a:p>
            <a:r>
              <a:rPr lang="en-IN" dirty="0"/>
              <a:t>You can exclude tomcat and include any other embedded server if you want. Or you can make exclude server environment altogether. It’s all configuration based.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D9239A-3F45-45E1-8B9B-34152DC4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Server</a:t>
            </a:r>
          </a:p>
        </p:txBody>
      </p:sp>
    </p:spTree>
    <p:extLst>
      <p:ext uri="{BB962C8B-B14F-4D97-AF65-F5344CB8AC3E}">
        <p14:creationId xmlns:p14="http://schemas.microsoft.com/office/powerpoint/2010/main" val="899544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B156C92-9E45-4B6D-990C-631111EA275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To </a:t>
            </a:r>
            <a:r>
              <a:rPr lang="en-IN" b="1" dirty="0"/>
              <a:t>run the application</a:t>
            </a:r>
            <a:r>
              <a:rPr lang="en-IN" dirty="0"/>
              <a:t>, we need to use @</a:t>
            </a:r>
            <a:r>
              <a:rPr lang="en-IN" dirty="0" err="1"/>
              <a:t>SpringBootApplication</a:t>
            </a:r>
            <a:r>
              <a:rPr lang="en-IN" dirty="0"/>
              <a:t> annotation. </a:t>
            </a:r>
          </a:p>
          <a:p>
            <a:r>
              <a:rPr lang="en-IN" dirty="0"/>
              <a:t>Behind the scenes, that’s equivalent to @Configuration, @</a:t>
            </a:r>
            <a:r>
              <a:rPr lang="en-IN" dirty="0" err="1"/>
              <a:t>EnableAutoConfiguration</a:t>
            </a:r>
            <a:r>
              <a:rPr lang="en-IN" dirty="0"/>
              <a:t>, and @</a:t>
            </a:r>
            <a:r>
              <a:rPr lang="en-IN" dirty="0" err="1"/>
              <a:t>ComponentScan</a:t>
            </a:r>
            <a:r>
              <a:rPr lang="en-IN" dirty="0"/>
              <a:t> together.</a:t>
            </a:r>
          </a:p>
          <a:p>
            <a:r>
              <a:rPr lang="en-IN" dirty="0"/>
              <a:t>It enables the scanning of config classes, files and load them into </a:t>
            </a:r>
            <a:r>
              <a:rPr lang="en-IN" b="1" dirty="0"/>
              <a:t>spring context</a:t>
            </a:r>
            <a:r>
              <a:rPr lang="en-IN" dirty="0"/>
              <a:t>. </a:t>
            </a:r>
          </a:p>
          <a:p>
            <a:r>
              <a:rPr lang="en-IN" dirty="0"/>
              <a:t>execution start with main() method. It start loading all the config files, configure them and </a:t>
            </a:r>
            <a:r>
              <a:rPr lang="en-IN" dirty="0" err="1"/>
              <a:t>bootstarp</a:t>
            </a:r>
            <a:r>
              <a:rPr lang="en-IN" dirty="0"/>
              <a:t> the application based on </a:t>
            </a:r>
            <a:r>
              <a:rPr lang="en-IN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application properties</a:t>
            </a:r>
            <a:r>
              <a:rPr lang="en-IN" dirty="0">
                <a:solidFill>
                  <a:schemeClr val="accent1"/>
                </a:solidFill>
              </a:rPr>
              <a:t> </a:t>
            </a:r>
            <a:r>
              <a:rPr lang="en-IN" dirty="0"/>
              <a:t>in </a:t>
            </a:r>
            <a:r>
              <a:rPr lang="en-IN" b="1" dirty="0" err="1"/>
              <a:t>application.properties</a:t>
            </a:r>
            <a:r>
              <a:rPr lang="en-IN" dirty="0"/>
              <a:t> file in /resources folder.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48DE5D-FB08-4A89-9258-54F164FF3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Bootstrap the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2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eview">
      <a:dk1>
        <a:srgbClr val="000000"/>
      </a:dk1>
      <a:lt1>
        <a:srgbClr val="FFFFFF"/>
      </a:lt1>
      <a:dk2>
        <a:srgbClr val="464646"/>
      </a:dk2>
      <a:lt2>
        <a:srgbClr val="9B9B9B"/>
      </a:lt2>
      <a:accent1>
        <a:srgbClr val="138BB9"/>
      </a:accent1>
      <a:accent2>
        <a:srgbClr val="51C7BB"/>
      </a:accent2>
      <a:accent3>
        <a:srgbClr val="7ADC72"/>
      </a:accent3>
      <a:accent4>
        <a:srgbClr val="FF9F6E"/>
      </a:accent4>
      <a:accent5>
        <a:srgbClr val="DE406E"/>
      </a:accent5>
      <a:accent6>
        <a:srgbClr val="C83288"/>
      </a:accent6>
      <a:hlink>
        <a:srgbClr val="A05024"/>
      </a:hlink>
      <a:folHlink>
        <a:srgbClr val="FEC037"/>
      </a:folHlink>
    </a:clrScheme>
    <a:fontScheme name="Custom 10">
      <a:majorFont>
        <a:latin typeface="Lato"/>
        <a:ea typeface=""/>
        <a:cs typeface=""/>
      </a:majorFont>
      <a:minorFont>
        <a:latin typeface="Avenir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531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Avenir Book</vt:lpstr>
      <vt:lpstr>Wingdings</vt:lpstr>
      <vt:lpstr>Tahoma</vt:lpstr>
      <vt:lpstr>Arial</vt:lpstr>
      <vt:lpstr>Open Sans</vt:lpstr>
      <vt:lpstr>Lato</vt:lpstr>
      <vt:lpstr>Calibri</vt:lpstr>
      <vt:lpstr>Office Theme</vt:lpstr>
      <vt:lpstr>PowerPoint Presentation</vt:lpstr>
      <vt:lpstr>Chapter Objectives</vt:lpstr>
      <vt:lpstr>What is SpringBoot?</vt:lpstr>
      <vt:lpstr>Springboot features</vt:lpstr>
      <vt:lpstr>Starter Template</vt:lpstr>
      <vt:lpstr>Starter Template</vt:lpstr>
      <vt:lpstr>Spring boot autoconfiguration</vt:lpstr>
      <vt:lpstr>Embedded Server</vt:lpstr>
      <vt:lpstr>Bootstrap the application</vt:lpstr>
      <vt:lpstr>Advantages of Springboot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Components</dc:title>
  <dc:creator>Muse</dc:creator>
  <cp:lastModifiedBy>SOMU SINGH</cp:lastModifiedBy>
  <cp:revision>228</cp:revision>
  <dcterms:created xsi:type="dcterms:W3CDTF">2015-01-25T15:51:40Z</dcterms:created>
  <dcterms:modified xsi:type="dcterms:W3CDTF">2021-09-21T08:54:40Z</dcterms:modified>
</cp:coreProperties>
</file>