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6" r:id="rId35"/>
    <p:sldId id="305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8" r:id="rId57"/>
    <p:sldId id="327" r:id="rId58"/>
  </p:sldIdLst>
  <p:sldSz cx="12192000" cy="6858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Open Sans" panose="020B0606030504020204" pitchFamily="34" charset="0"/>
      <p:regular r:id="rId68"/>
    </p:embeddedFont>
    <p:embeddedFont>
      <p:font typeface="Tahoma" panose="020B0604030504040204" pitchFamily="34" charset="0"/>
      <p:regular r:id="rId69"/>
      <p:bold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F81007-3CA8-4977-B1AA-9A17DAA5AEAD}">
          <p14:sldIdLst>
            <p14:sldId id="258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768" userDrawn="1">
          <p15:clr>
            <a:srgbClr val="A4A3A4"/>
          </p15:clr>
        </p15:guide>
        <p15:guide id="3" pos="732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996" y="60"/>
      </p:cViewPr>
      <p:guideLst>
        <p:guide orient="horz" pos="2088"/>
        <p:guide pos="768"/>
        <p:guide pos="7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72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13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4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30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06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52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40003E9-4B33-4AAE-AC82-DEE57A618335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583A4-E6BE-4E42-940D-4AD286D5AE10}"/>
              </a:ext>
            </a:extLst>
          </p:cNvPr>
          <p:cNvSpPr txBox="1"/>
          <p:nvPr userDrawn="1"/>
        </p:nvSpPr>
        <p:spPr>
          <a:xfrm>
            <a:off x="4342821" y="6290909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ea typeface="Arial"/>
                <a:cs typeface="Arial"/>
                <a:sym typeface="Arial"/>
              </a:rPr>
              <a:t>Mastering the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52933C64-2E4E-455A-AFFA-8B270D33DFD6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F93A-4D67-46C0-884E-DEE5D962778B}"/>
              </a:ext>
            </a:extLst>
          </p:cNvPr>
          <p:cNvSpPr txBox="1"/>
          <p:nvPr userDrawn="1"/>
        </p:nvSpPr>
        <p:spPr>
          <a:xfrm>
            <a:off x="4342821" y="6300825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cs typeface="Arial"/>
                <a:sym typeface="Arial"/>
              </a:rPr>
              <a:t>Mastering the Spring Framework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4536152" y="630955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dirty="0">
                <a:solidFill>
                  <a:schemeClr val="accent1"/>
                </a:solidFill>
              </a:rPr>
              <a:t>Object-Oriented Analysis and Design</a:t>
            </a:r>
          </a:p>
          <a:p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95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ydealership.com/location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vkostyukov/32c84c0c01789425c29a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acksburg.com/choosing-an-http-status-code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ydealership.com/api/v1/inventory/cars/1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richardsonMaturityModel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2database.com/html/quickstart.html#h2_console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://docs.spring.io/spring-boot/docs/current/reference/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91" y="2718036"/>
            <a:ext cx="888374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CHAPTER 4:</a:t>
            </a:r>
          </a:p>
          <a:p>
            <a:pPr marL="12700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REST WEB SERVICES WITH SPRING BOOT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5400"/>
            </a:pPr>
            <a:endParaRPr lang="en-US" sz="4800" b="1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83140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23995" y="2983140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47990" y="2983140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70459" y="2983140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895579" y="2983140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A0889-DAFD-904A-A0BA-28D71298063A}"/>
              </a:ext>
            </a:extLst>
          </p:cNvPr>
          <p:cNvSpPr txBox="1"/>
          <p:nvPr/>
        </p:nvSpPr>
        <p:spPr>
          <a:xfrm>
            <a:off x="1285491" y="2169904"/>
            <a:ext cx="49536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Mastering the Spring Framework</a:t>
            </a:r>
            <a:endParaRPr lang="id-ID" sz="24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5563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7723-2AFC-449B-A1C7-D4B5701F2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is a client–server computer program where:</a:t>
            </a:r>
          </a:p>
          <a:p>
            <a:pPr lvl="1"/>
            <a:r>
              <a:rPr lang="en-US" dirty="0"/>
              <a:t>The client (including the user interface and client-side logic) runs in a web browser</a:t>
            </a:r>
          </a:p>
          <a:p>
            <a:pPr lvl="1"/>
            <a:r>
              <a:rPr lang="en-US" dirty="0"/>
              <a:t>The server produces dynamic content (such as HTML pages) based on user actions</a:t>
            </a:r>
          </a:p>
          <a:p>
            <a:r>
              <a:rPr lang="en-US" dirty="0"/>
              <a:t>Java Web Applications are managed and executed by special middleware  called ‘</a:t>
            </a:r>
            <a:r>
              <a:rPr lang="en-US" dirty="0" err="1"/>
              <a:t>JavaEE</a:t>
            </a:r>
            <a:r>
              <a:rPr lang="en-US" dirty="0"/>
              <a:t> container’ or ‘Web / Servlet Container’</a:t>
            </a:r>
          </a:p>
          <a:p>
            <a:r>
              <a:rPr lang="en-US" dirty="0"/>
              <a:t>Web Container is a runtime environment for web application  which handles:</a:t>
            </a:r>
          </a:p>
          <a:p>
            <a:pPr lvl="1"/>
            <a:r>
              <a:rPr lang="en-US" dirty="0"/>
              <a:t>Network connectivity</a:t>
            </a:r>
          </a:p>
          <a:p>
            <a:pPr lvl="1"/>
            <a:r>
              <a:rPr lang="en-US" dirty="0"/>
              <a:t>Lifecycle management</a:t>
            </a:r>
          </a:p>
          <a:p>
            <a:pPr lvl="1"/>
            <a:r>
              <a:rPr lang="en-US" dirty="0"/>
              <a:t>Application security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Etc.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AEAC8-F69D-40F9-8B5F-F4F177E1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Web Containers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EF95A5-0319-4E66-9779-27A12E8F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84" y="3429000"/>
            <a:ext cx="2078916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F61E-31E3-456F-B68F-96801797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CA52B94-73CB-461B-906C-D65FA3B30801}"/>
              </a:ext>
            </a:extLst>
          </p:cNvPr>
          <p:cNvSpPr/>
          <p:nvPr/>
        </p:nvSpPr>
        <p:spPr>
          <a:xfrm>
            <a:off x="1480898" y="1873660"/>
            <a:ext cx="9880463" cy="3362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66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117F3-F0E1-43C9-9468-10AB4572E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RESTful services are deployed within </a:t>
            </a:r>
            <a:r>
              <a:rPr lang="en-US" dirty="0" err="1"/>
              <a:t>JavaEE</a:t>
            </a:r>
            <a:r>
              <a:rPr lang="en-US" dirty="0"/>
              <a:t> or Web Container</a:t>
            </a:r>
          </a:p>
          <a:p>
            <a:pPr lvl="1"/>
            <a:r>
              <a:rPr lang="en-US" dirty="0"/>
              <a:t>Same as Web Applications</a:t>
            </a:r>
          </a:p>
          <a:p>
            <a:r>
              <a:rPr lang="en-US" dirty="0"/>
              <a:t>Major differences between Web Application and RESTful Service implementations:</a:t>
            </a:r>
          </a:p>
          <a:p>
            <a:pPr lvl="1"/>
            <a:r>
              <a:rPr lang="en-US" dirty="0"/>
              <a:t>Data exchange format  HTML vs. JSON/XML/…</a:t>
            </a:r>
          </a:p>
          <a:p>
            <a:pPr lvl="1"/>
            <a:r>
              <a:rPr lang="en-US" dirty="0"/>
              <a:t>Frameworks used</a:t>
            </a:r>
          </a:p>
          <a:p>
            <a:pPr lvl="1"/>
            <a:r>
              <a:rPr lang="en-US" dirty="0" err="1"/>
              <a:t>SpringMVC</a:t>
            </a:r>
            <a:r>
              <a:rPr lang="en-US" dirty="0"/>
              <a:t>/Struts2 vs. </a:t>
            </a:r>
            <a:r>
              <a:rPr lang="en-US" dirty="0" err="1"/>
              <a:t>DropWizard</a:t>
            </a:r>
            <a:r>
              <a:rPr lang="en-US" dirty="0"/>
              <a:t>/</a:t>
            </a:r>
            <a:r>
              <a:rPr lang="en-US" dirty="0" err="1"/>
              <a:t>Restlet</a:t>
            </a:r>
            <a:endParaRPr lang="en-US" dirty="0"/>
          </a:p>
          <a:p>
            <a:pPr lvl="2"/>
            <a:r>
              <a:rPr lang="en-US" sz="1800" dirty="0"/>
              <a:t>Some frameworks, such as </a:t>
            </a:r>
            <a:r>
              <a:rPr lang="en-US" sz="1800" dirty="0" err="1"/>
              <a:t>PlayFramework</a:t>
            </a:r>
            <a:r>
              <a:rPr lang="en-US" sz="1800" dirty="0"/>
              <a:t> or Spring Boot, can be used for both</a:t>
            </a:r>
          </a:p>
          <a:p>
            <a:r>
              <a:rPr lang="en-US" dirty="0"/>
              <a:t>Specifications adhered to  </a:t>
            </a:r>
            <a:r>
              <a:rPr lang="en-US" dirty="0" err="1"/>
              <a:t>ServletAPI</a:t>
            </a:r>
            <a:r>
              <a:rPr lang="en-US" dirty="0"/>
              <a:t> vs. JAX-RS</a:t>
            </a:r>
          </a:p>
          <a:p>
            <a:pPr lvl="1"/>
            <a:r>
              <a:rPr lang="en-US" dirty="0"/>
              <a:t>Some implementations are ‘specification agnostic’, but follow common ‘request  dispatch’ pattern</a:t>
            </a:r>
          </a:p>
          <a:p>
            <a:r>
              <a:rPr lang="en-US" dirty="0"/>
              <a:t>Client implementation</a:t>
            </a:r>
          </a:p>
          <a:p>
            <a:pPr lvl="1"/>
            <a:r>
              <a:rPr lang="en-US" dirty="0"/>
              <a:t>Browser vs. RESTful client (i.e., another application)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7D606-7F76-4D58-BE88-5BCC0C9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Service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6263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E2BE-591B-4173-A3E4-4C54A708A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332275"/>
            <a:ext cx="10515600" cy="4994783"/>
          </a:xfrm>
        </p:spPr>
        <p:txBody>
          <a:bodyPr>
            <a:normAutofit/>
          </a:bodyPr>
          <a:lstStyle/>
          <a:p>
            <a:r>
              <a:rPr lang="en-US" dirty="0"/>
              <a:t>JavaScript Object Notation (JSON)</a:t>
            </a:r>
          </a:p>
          <a:p>
            <a:pPr lvl="1"/>
            <a:r>
              <a:rPr lang="en-US" dirty="0"/>
              <a:t>A lightweight data-interchange format derived from the ECMAScript (JavaScript)</a:t>
            </a:r>
          </a:p>
          <a:p>
            <a:pPr lvl="1"/>
            <a:r>
              <a:rPr lang="en-US" dirty="0"/>
              <a:t>Syntax defined in ECMA-404 – The JSON Data Interchange Standard</a:t>
            </a:r>
          </a:p>
          <a:p>
            <a:pPr lvl="1"/>
            <a:r>
              <a:rPr lang="en-US" dirty="0"/>
              <a:t>Easy for humans to read and write, easy for machines to parse and generate</a:t>
            </a:r>
          </a:p>
          <a:p>
            <a:r>
              <a:rPr lang="en-US" dirty="0"/>
              <a:t>JSON is built on two structures</a:t>
            </a:r>
          </a:p>
          <a:p>
            <a:pPr lvl="1"/>
            <a:r>
              <a:rPr lang="en-US" dirty="0"/>
              <a:t>Object (map): a collection of </a:t>
            </a:r>
            <a:r>
              <a:rPr lang="en-US" dirty="0" err="1"/>
              <a:t>name:value</a:t>
            </a:r>
            <a:r>
              <a:rPr lang="en-US" dirty="0"/>
              <a:t> pairs separated by comma</a:t>
            </a:r>
          </a:p>
          <a:p>
            <a:pPr lvl="2"/>
            <a:r>
              <a:rPr lang="en-US" dirty="0"/>
              <a:t>{"key1":"value1", "key2":"value2"}</a:t>
            </a:r>
          </a:p>
          <a:p>
            <a:pPr lvl="1"/>
            <a:r>
              <a:rPr lang="en-US" dirty="0"/>
              <a:t>Array (list): a collection of ordered values separated by comma</a:t>
            </a:r>
          </a:p>
          <a:p>
            <a:pPr lvl="2"/>
            <a:r>
              <a:rPr lang="en-US" dirty="0"/>
              <a:t>["value1", "value2", "value3"}]</a:t>
            </a:r>
          </a:p>
          <a:p>
            <a:r>
              <a:rPr lang="en-US" dirty="0"/>
              <a:t>JSON values can be:</a:t>
            </a:r>
          </a:p>
          <a:p>
            <a:pPr lvl="1"/>
            <a:r>
              <a:rPr lang="en-US" dirty="0"/>
              <a:t>Strings ("string1")</a:t>
            </a:r>
          </a:p>
          <a:p>
            <a:pPr lvl="1"/>
            <a:r>
              <a:rPr lang="en-US" dirty="0"/>
              <a:t>– Numbers (10, 3.141, 2.5E6)</a:t>
            </a:r>
          </a:p>
          <a:p>
            <a:pPr lvl="1"/>
            <a:r>
              <a:rPr lang="en-US" dirty="0"/>
              <a:t>Boolean (true or false)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Another Object or Array (map of lists, list of maps, map of maps, list of lists)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3E45-AE57-41C1-933A-C067074E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476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FA0D-847A-4440-8E90-EE4A99D53D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1" y="1449228"/>
            <a:ext cx="10515600" cy="4086842"/>
          </a:xfrm>
        </p:spPr>
        <p:txBody>
          <a:bodyPr/>
          <a:lstStyle/>
          <a:p>
            <a:r>
              <a:rPr lang="en-US" dirty="0"/>
              <a:t>Objects and Arrays can be combined:</a:t>
            </a:r>
          </a:p>
          <a:p>
            <a:pPr lvl="1"/>
            <a:r>
              <a:rPr lang="en-US" dirty="0"/>
              <a:t>Family members aggregated by last name</a:t>
            </a:r>
          </a:p>
          <a:p>
            <a:pPr marL="5080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{"Smiths": ["John", "Jane"],</a:t>
            </a:r>
          </a:p>
          <a:p>
            <a:pPr marL="5080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"Jones" : ["Ann", "Dave", "Rob"]}</a:t>
            </a:r>
          </a:p>
          <a:p>
            <a:pPr marL="508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3334911-3006-4BAA-9FE4-82346CDD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JSON </a:t>
            </a:r>
            <a:r>
              <a:rPr lang="en-US" dirty="0"/>
              <a:t>– </a:t>
            </a:r>
            <a:r>
              <a:rPr lang="en-US" spc="-5" dirty="0"/>
              <a:t>Combining Objects and</a:t>
            </a:r>
            <a:r>
              <a:rPr lang="en-US" spc="-45" dirty="0"/>
              <a:t> </a:t>
            </a:r>
            <a:r>
              <a:rPr lang="en-US" spc="-5" dirty="0"/>
              <a:t>Arrays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778FA-47CE-4253-8429-FCACF7C5137F}"/>
              </a:ext>
            </a:extLst>
          </p:cNvPr>
          <p:cNvSpPr/>
          <p:nvPr/>
        </p:nvSpPr>
        <p:spPr>
          <a:xfrm>
            <a:off x="870528" y="2253921"/>
            <a:ext cx="5540291" cy="8025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39BD3-56B5-4976-803F-66BA60CEE658}"/>
              </a:ext>
            </a:extLst>
          </p:cNvPr>
          <p:cNvSpPr/>
          <p:nvPr/>
        </p:nvSpPr>
        <p:spPr>
          <a:xfrm>
            <a:off x="870528" y="3388013"/>
            <a:ext cx="6096000" cy="15106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41300">
              <a:lnSpc>
                <a:spcPts val="161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3390">
              <a:spcBef>
                <a:spcPts val="25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lang="en-US" sz="1600" spc="-1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"Doe“</a:t>
            </a:r>
          </a:p>
          <a:p>
            <a:pPr marL="453390">
              <a:spcBef>
                <a:spcPts val="100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"Smith", 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lang="en-US" sz="1600" spc="-4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3390">
              <a:spcBef>
                <a:spcPts val="25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Smith"</a:t>
            </a:r>
            <a:r>
              <a:rPr lang="en-US" sz="1600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lang="en-US" sz="1600" spc="-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"Jane"</a:t>
            </a:r>
            <a:r>
              <a:rPr lang="en-US" sz="1600" b="1" spc="-5" dirty="0">
                <a:solidFill>
                  <a:srgbClr val="1A9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1A93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1300">
              <a:spcBef>
                <a:spcPts val="20"/>
              </a:spcBef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3390">
              <a:spcBef>
                <a:spcPts val="25"/>
              </a:spcBef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47F93-A66B-4FF7-84E8-0FE28CC4788C}"/>
              </a:ext>
            </a:extLst>
          </p:cNvPr>
          <p:cNvSpPr/>
          <p:nvPr/>
        </p:nvSpPr>
        <p:spPr>
          <a:xfrm>
            <a:off x="845761" y="4945119"/>
            <a:ext cx="528542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3810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List of individuals (with ‘</a:t>
            </a:r>
            <a:r>
              <a:rPr lang="en-US" sz="1800" dirty="0" err="1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firstName</a:t>
            </a: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’ – optional)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F22FD-634A-4EAB-8328-82BFD368BEDD}"/>
              </a:ext>
            </a:extLst>
          </p:cNvPr>
          <p:cNvSpPr/>
          <p:nvPr/>
        </p:nvSpPr>
        <p:spPr>
          <a:xfrm>
            <a:off x="841032" y="3069801"/>
            <a:ext cx="6096000" cy="8340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3810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400"/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List of individuals (with ‘</a:t>
            </a:r>
            <a:r>
              <a:rPr lang="en-US" sz="1800" dirty="0" err="1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firstName</a:t>
            </a:r>
            <a:r>
              <a:rPr lang="en-US" sz="18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’ – optional)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Font typeface="Wingdings" pitchFamily="2" charset="2"/>
            </a:pP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Consolas" panose="020B0609020204030204" pitchFamily="49" charset="0"/>
              <a:sym typeface="Open Sans"/>
            </a:endParaRP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C6B7A-1ABD-403D-91D4-AAE00078ED9D}"/>
              </a:ext>
            </a:extLst>
          </p:cNvPr>
          <p:cNvSpPr/>
          <p:nvPr/>
        </p:nvSpPr>
        <p:spPr>
          <a:xfrm>
            <a:off x="870528" y="5246391"/>
            <a:ext cx="729184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41300">
              <a:lnSpc>
                <a:spcPts val="1610"/>
              </a:lnSpc>
              <a:tabLst>
                <a:tab pos="5878195" algn="l"/>
              </a:tabLst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"building1":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"1A":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"Smiths":</a:t>
            </a:r>
            <a:r>
              <a:rPr lang="en-US" sz="1600" spc="1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"Jane"	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74595">
              <a:lnSpc>
                <a:spcPts val="1645"/>
              </a:lnSpc>
              <a:spcBef>
                <a:spcPts val="25"/>
              </a:spcBef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"Jones"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"Ann", "Dave",</a:t>
            </a:r>
            <a:r>
              <a:rPr lang="en-US" sz="1600" spc="-11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"Rob"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]}},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75">
              <a:lnSpc>
                <a:spcPts val="1645"/>
              </a:lnSpc>
              <a:tabLst>
                <a:tab pos="5878195" algn="l"/>
              </a:tabLst>
            </a:pP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"2A":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"Kramer":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"Cosmo"	</a:t>
            </a:r>
            <a:r>
              <a:rPr lang="en-US" sz="1600" b="1" spc="-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]}}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1300">
              <a:spcBef>
                <a:spcPts val="25"/>
              </a:spcBef>
            </a:pP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5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BE1B4-630E-4A17-8E13-E5D8F54FCF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Web Application is using JSP, JSF, or other templating engines to generate HTML response</a:t>
            </a:r>
          </a:p>
          <a:p>
            <a:r>
              <a:rPr lang="en-US" dirty="0"/>
              <a:t>Spring Boot framework is using special libraries to automatically convert Java objects  (POJOs – Plain Old Java Objects) into JSON/XML and vice versa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E0CF2-244D-4D75-80D0-1F509B0C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Request/Response (De-)Serialization (from)to JSON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F476A-0985-4EEB-BFCD-C31B572A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36" y="2906561"/>
            <a:ext cx="5900176" cy="30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5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3167153"/>
            <a:chOff x="4399685" y="655859"/>
            <a:chExt cx="4853993" cy="3167153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6F330-57E5-43D2-BA2B-5B999C03191D}"/>
                </a:ext>
              </a:extLst>
            </p:cNvPr>
            <p:cNvCxnSpPr/>
            <p:nvPr/>
          </p:nvCxnSpPr>
          <p:spPr>
            <a:xfrm>
              <a:off x="4690197" y="2784276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03DF0F-297F-41E7-A97F-981129D9C2DF}"/>
                </a:ext>
              </a:extLst>
            </p:cNvPr>
            <p:cNvSpPr txBox="1"/>
            <p:nvPr/>
          </p:nvSpPr>
          <p:spPr>
            <a:xfrm>
              <a:off x="4980710" y="2972943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Boot</a:t>
              </a:r>
            </a:p>
          </p:txBody>
        </p:sp>
        <p:sp>
          <p:nvSpPr>
            <p:cNvPr id="24" name="Chevron 41">
              <a:extLst>
                <a:ext uri="{FF2B5EF4-FFF2-40B4-BE49-F238E27FC236}">
                  <a16:creationId xmlns:a16="http://schemas.microsoft.com/office/drawing/2014/main" id="{6A73A396-6414-44CC-B933-FABA9F075640}"/>
                </a:ext>
              </a:extLst>
            </p:cNvPr>
            <p:cNvSpPr/>
            <p:nvPr/>
          </p:nvSpPr>
          <p:spPr>
            <a:xfrm>
              <a:off x="4580668" y="3091563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B9B5F1-3678-45A0-B163-939D723C3A8E}"/>
                </a:ext>
              </a:extLst>
            </p:cNvPr>
            <p:cNvCxnSpPr/>
            <p:nvPr/>
          </p:nvCxnSpPr>
          <p:spPr>
            <a:xfrm>
              <a:off x="4690197" y="3265013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343A99-A393-4F24-9700-2F634334E3E9}"/>
                </a:ext>
              </a:extLst>
            </p:cNvPr>
            <p:cNvSpPr txBox="1"/>
            <p:nvPr/>
          </p:nvSpPr>
          <p:spPr>
            <a:xfrm>
              <a:off x="4980710" y="3453680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Summary</a:t>
              </a:r>
            </a:p>
          </p:txBody>
        </p:sp>
        <p:sp>
          <p:nvSpPr>
            <p:cNvPr id="28" name="Chevron 41">
              <a:extLst>
                <a:ext uri="{FF2B5EF4-FFF2-40B4-BE49-F238E27FC236}">
                  <a16:creationId xmlns:a16="http://schemas.microsoft.com/office/drawing/2014/main" id="{6CC289B3-0F9A-4BA3-BEC8-1A98FDBA20A7}"/>
                </a:ext>
              </a:extLst>
            </p:cNvPr>
            <p:cNvSpPr/>
            <p:nvPr/>
          </p:nvSpPr>
          <p:spPr>
            <a:xfrm>
              <a:off x="4580668" y="357230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43304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136AFA6-97B2-459F-B1B9-B588911AF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domain model (resources) are manipulated using standard set of actions</a:t>
            </a:r>
          </a:p>
          <a:p>
            <a:r>
              <a:rPr lang="en-US" dirty="0"/>
              <a:t>Resources are identified by Uniform Resource Identifiers (URIs) and organized into  collections in a tree-like structure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http://mydealership.com/locations/</a:t>
            </a:r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/>
              <a:t>locId}/cars/{carId}</a:t>
            </a:r>
          </a:p>
          <a:p>
            <a:r>
              <a:rPr lang="en-US" dirty="0"/>
              <a:t>Actions are normally represented via HTTP operations applied to any part of URI</a:t>
            </a:r>
          </a:p>
          <a:p>
            <a:pPr lvl="1"/>
            <a:r>
              <a:rPr lang="en-US" dirty="0"/>
              <a:t>GET, POST, DELETE, PUT, PATCH, etc.</a:t>
            </a:r>
          </a:p>
          <a:p>
            <a:r>
              <a:rPr lang="en-US" dirty="0"/>
              <a:t>Data can be exchanged in various formats, though most common ones are JSON and XML  Interactions are stateless</a:t>
            </a:r>
          </a:p>
          <a:p>
            <a:pPr lvl="1"/>
            <a:r>
              <a:rPr lang="en-US" dirty="0"/>
              <a:t>Actions are used to change the state of the resource one at a time</a:t>
            </a:r>
          </a:p>
          <a:p>
            <a:pPr lvl="1"/>
            <a:r>
              <a:rPr lang="en-US" dirty="0"/>
              <a:t>Each call is normally independent from each other</a:t>
            </a:r>
          </a:p>
          <a:p>
            <a:r>
              <a:rPr lang="en-US" dirty="0"/>
              <a:t>Errors are handled via HTTP status codes</a:t>
            </a:r>
          </a:p>
          <a:p>
            <a:pPr lvl="1"/>
            <a:r>
              <a:rPr lang="en-US" dirty="0"/>
              <a:t>200: OK; 404: Resource Not Found; 400: Bad Request; 201: New Resource Created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C8A68-8A6A-4BB5-996E-851EB20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</a:t>
            </a:r>
          </a:p>
        </p:txBody>
      </p:sp>
    </p:spTree>
    <p:extLst>
      <p:ext uri="{BB962C8B-B14F-4D97-AF65-F5344CB8AC3E}">
        <p14:creationId xmlns:p14="http://schemas.microsoft.com/office/powerpoint/2010/main" val="381962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C193BC-DCF1-405E-9E05-DC1EFABB9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GET operation is a safe method and has no side effects (‘R’ in the CRUD)</a:t>
            </a:r>
          </a:p>
          <a:p>
            <a:pPr lvl="1"/>
            <a:r>
              <a:rPr lang="en-US" dirty="0"/>
              <a:t>Server-side content is unchanged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44F27-93F5-4188-AE8C-11D20B37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Operations – GET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3D7B0F33-38C1-4835-8DCC-B027EDC51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01159"/>
              </p:ext>
            </p:extLst>
          </p:nvPr>
        </p:nvGraphicFramePr>
        <p:xfrm>
          <a:off x="1756351" y="2791606"/>
          <a:ext cx="8694419" cy="336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Request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Response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r>
                        <a:rPr sz="1600" b="1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/inventory/cars/1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6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89535"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4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ts val="1495"/>
                        </a:lnSpc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215" marR="3175"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"BDK032",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215" marR="3175">
                        <a:lnSpc>
                          <a:spcPts val="1505"/>
                        </a:lnSpc>
                        <a:tabLst>
                          <a:tab pos="125920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"invId"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89535" marR="204470">
                        <a:lnSpc>
                          <a:spcPts val="1610"/>
                        </a:lnSpc>
                        <a:spcBef>
                          <a:spcPts val="53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  Host: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 marR="3175">
                        <a:lnSpc>
                          <a:spcPts val="1645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6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ts val="1645"/>
                        </a:lnSpc>
                        <a:tabLst>
                          <a:tab pos="136588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45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06045">
                        <a:lnSpc>
                          <a:spcPts val="164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26564" algn="r">
                        <a:lnSpc>
                          <a:spcPts val="149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"BDK032",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5"/>
                        </a:lnSpc>
                        <a:tabLst>
                          <a:tab pos="106299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"invId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5"/>
                        </a:lnSpc>
                        <a:tabLst>
                          <a:tab pos="1169670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26564" algn="r">
                        <a:lnSpc>
                          <a:spcPts val="150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"toyota",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02260">
                        <a:lnSpc>
                          <a:spcPts val="1645"/>
                        </a:lnSpc>
                        <a:tabLst>
                          <a:tab pos="136588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"invId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</a:t>
                      </a: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"GAV101"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06045">
                        <a:lnSpc>
                          <a:spcPts val="1645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}]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87332-9E70-49D5-831F-FCB82D5405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 operation is used to create resources (‘C’ in the CRUD)</a:t>
            </a:r>
          </a:p>
          <a:p>
            <a:pPr lvl="1"/>
            <a:r>
              <a:rPr lang="en-US" dirty="0"/>
              <a:t>Normal practice is to return a handler (id) to the created resource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22A1A-5147-4905-B242-AC25379D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Operations – POST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A4C0CE-2345-4660-ABAD-F61D3236BD7E}"/>
              </a:ext>
            </a:extLst>
          </p:cNvPr>
          <p:cNvGrpSpPr/>
          <p:nvPr/>
        </p:nvGrpSpPr>
        <p:grpSpPr>
          <a:xfrm>
            <a:off x="1752600" y="2011189"/>
            <a:ext cx="8686800" cy="3652851"/>
            <a:chOff x="228600" y="902715"/>
            <a:chExt cx="8686800" cy="3652851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09D1B778-FF09-4F1A-A855-FD7BEBF466D7}"/>
                </a:ext>
              </a:extLst>
            </p:cNvPr>
            <p:cNvSpPr/>
            <p:nvPr/>
          </p:nvSpPr>
          <p:spPr>
            <a:xfrm>
              <a:off x="228600" y="1975561"/>
              <a:ext cx="4269105" cy="2580005"/>
            </a:xfrm>
            <a:custGeom>
              <a:avLst/>
              <a:gdLst/>
              <a:ahLst/>
              <a:cxnLst/>
              <a:rect l="l" t="t" r="r" b="b"/>
              <a:pathLst>
                <a:path w="4269105" h="2580004">
                  <a:moveTo>
                    <a:pt x="0" y="0"/>
                  </a:moveTo>
                  <a:lnTo>
                    <a:pt x="4268792" y="0"/>
                  </a:lnTo>
                  <a:lnTo>
                    <a:pt x="4268792" y="2579771"/>
                  </a:lnTo>
                  <a:lnTo>
                    <a:pt x="0" y="257977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FD9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9D9A8ADE-CB89-449E-A2EE-55755F511712}"/>
                </a:ext>
              </a:extLst>
            </p:cNvPr>
            <p:cNvSpPr txBox="1"/>
            <p:nvPr/>
          </p:nvSpPr>
          <p:spPr>
            <a:xfrm>
              <a:off x="3071329" y="3634740"/>
              <a:ext cx="8763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HTTP/1.1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4FB267F7-3C28-4680-A84E-E0F93BD82B21}"/>
                </a:ext>
              </a:extLst>
            </p:cNvPr>
            <p:cNvSpPr txBox="1"/>
            <p:nvPr/>
          </p:nvSpPr>
          <p:spPr>
            <a:xfrm>
              <a:off x="305899" y="3634740"/>
              <a:ext cx="2365375" cy="436658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>
                <a:lnSpc>
                  <a:spcPct val="101400"/>
                </a:lnSpc>
                <a:spcBef>
                  <a:spcPts val="75"/>
                </a:spcBef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GET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/inventory/cars/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 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Host:</a:t>
              </a:r>
              <a:r>
                <a:rPr sz="1400" spc="-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mydealership.com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E33F9099-A753-4EAF-A9A9-BEF14DCCDDAE}"/>
                </a:ext>
              </a:extLst>
            </p:cNvPr>
            <p:cNvSpPr/>
            <p:nvPr/>
          </p:nvSpPr>
          <p:spPr>
            <a:xfrm>
              <a:off x="4645025" y="1975561"/>
              <a:ext cx="4270375" cy="2580005"/>
            </a:xfrm>
            <a:custGeom>
              <a:avLst/>
              <a:gdLst/>
              <a:ahLst/>
              <a:cxnLst/>
              <a:rect l="l" t="t" r="r" b="b"/>
              <a:pathLst>
                <a:path w="4270375" h="2580004">
                  <a:moveTo>
                    <a:pt x="0" y="0"/>
                  </a:moveTo>
                  <a:lnTo>
                    <a:pt x="4270372" y="0"/>
                  </a:lnTo>
                  <a:lnTo>
                    <a:pt x="4270372" y="2579771"/>
                  </a:lnTo>
                  <a:lnTo>
                    <a:pt x="0" y="257977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FD9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19FC299C-2DD0-4CCB-8D0D-C196960F4E79}"/>
                </a:ext>
              </a:extLst>
            </p:cNvPr>
            <p:cNvSpPr txBox="1"/>
            <p:nvPr/>
          </p:nvSpPr>
          <p:spPr>
            <a:xfrm>
              <a:off x="7465529" y="2848356"/>
              <a:ext cx="1195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OR,</a:t>
              </a:r>
              <a:r>
                <a:rPr sz="1400" i="1" spc="-9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simply,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15FB64C7-E70F-4CF3-921E-7A8F4108D9FB}"/>
                </a:ext>
              </a:extLst>
            </p:cNvPr>
            <p:cNvSpPr txBox="1"/>
            <p:nvPr/>
          </p:nvSpPr>
          <p:spPr>
            <a:xfrm>
              <a:off x="305899" y="2415540"/>
              <a:ext cx="6781800" cy="8763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182370" algn="l"/>
                  <a:tab pos="4535170" algn="l"/>
                </a:tabLst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"model"	</a:t>
              </a:r>
              <a:r>
                <a:rPr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spc="-1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"ford",	"licPlate":</a:t>
              </a:r>
              <a:r>
                <a:rPr sz="1400" spc="-9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"KYE903",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18745">
                <a:lnSpc>
                  <a:spcPct val="100000"/>
                </a:lnSpc>
                <a:spcBef>
                  <a:spcPts val="25"/>
                </a:spcBef>
                <a:tabLst>
                  <a:tab pos="4535170" algn="l"/>
                  <a:tab pos="5598795" algn="l"/>
                </a:tabLst>
              </a:pP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"licPlate": "KYE903"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}	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invId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	</a:t>
              </a:r>
              <a:r>
                <a:rPr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b="1" spc="-10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29125">
                <a:lnSpc>
                  <a:spcPct val="100000"/>
                </a:lnSpc>
                <a:tabLst>
                  <a:tab pos="5598795" algn="l"/>
                </a:tabLst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invId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	</a:t>
              </a:r>
              <a:r>
                <a:rPr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b="1" spc="-10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7D82FB43-6500-447E-A675-CA9B480E844C}"/>
                </a:ext>
              </a:extLst>
            </p:cNvPr>
            <p:cNvSpPr txBox="1"/>
            <p:nvPr/>
          </p:nvSpPr>
          <p:spPr>
            <a:xfrm>
              <a:off x="4722329" y="3634740"/>
              <a:ext cx="2365375" cy="6718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HTTP/1.1 200</a:t>
              </a:r>
              <a:r>
                <a:rPr sz="1400" b="1" spc="-3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OK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18745" marR="5080" indent="-106680">
                <a:lnSpc>
                  <a:spcPct val="101400"/>
                </a:lnSpc>
                <a:tabLst>
                  <a:tab pos="1182370" algn="l"/>
                </a:tabLst>
              </a:pP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"model"	</a:t>
              </a:r>
              <a:r>
                <a:rPr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"ford",  "licPlate":</a:t>
              </a:r>
              <a:r>
                <a:rPr sz="1400" spc="-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"KYE903",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BAAD6F58-F2B4-4E56-B89B-31E4B3FCB2A5}"/>
                </a:ext>
              </a:extLst>
            </p:cNvPr>
            <p:cNvSpPr txBox="1"/>
            <p:nvPr/>
          </p:nvSpPr>
          <p:spPr>
            <a:xfrm>
              <a:off x="305899" y="902715"/>
              <a:ext cx="6569075" cy="1579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lang="en-US" sz="16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lang="en-US" sz="16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800" dirty="0">
                <a:latin typeface="+mn-lt"/>
                <a:cs typeface="Tahoma"/>
              </a:endParaRPr>
            </a:p>
            <a:p>
              <a:pPr marL="12700">
                <a:lnSpc>
                  <a:spcPct val="100000"/>
                </a:lnSpc>
                <a:tabLst>
                  <a:tab pos="4428490" algn="l"/>
                </a:tabLst>
              </a:pPr>
              <a:r>
                <a:rPr sz="1800" b="1" spc="-5" dirty="0">
                  <a:latin typeface="+mn-lt"/>
                  <a:cs typeface="Tahoma"/>
                </a:rPr>
                <a:t>Request	</a:t>
              </a:r>
              <a:r>
                <a:rPr sz="1800" b="1" dirty="0">
                  <a:latin typeface="+mn-lt"/>
                  <a:cs typeface="Tahoma"/>
                </a:rPr>
                <a:t>Response</a:t>
              </a:r>
              <a:endParaRPr sz="1800" dirty="0">
                <a:latin typeface="+mn-lt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705"/>
                </a:spcBef>
                <a:tabLst>
                  <a:tab pos="2777490" algn="l"/>
                  <a:tab pos="4428490" algn="l"/>
                </a:tabLst>
              </a:pPr>
              <a:r>
                <a:rPr sz="1400" b="1" spc="-5" dirty="0">
                  <a:latin typeface="Courier New"/>
                  <a:cs typeface="Courier New"/>
                </a:rPr>
                <a:t>POST </a:t>
              </a:r>
              <a:r>
                <a:rPr sz="1400" spc="-5" dirty="0">
                  <a:latin typeface="Courier New"/>
                  <a:cs typeface="Courier New"/>
                </a:rPr>
                <a:t>/inventory/cars	HTTP/1.1	</a:t>
              </a:r>
              <a:r>
                <a:rPr sz="1400" b="1" spc="-5" dirty="0">
                  <a:latin typeface="Courier New"/>
                  <a:cs typeface="Courier New"/>
                </a:rPr>
                <a:t>HTTP/1.1 201</a:t>
              </a:r>
              <a:r>
                <a:rPr sz="1400" b="1" spc="-105" dirty="0">
                  <a:latin typeface="Courier New"/>
                  <a:cs typeface="Courier New"/>
                </a:rPr>
                <a:t> </a:t>
              </a:r>
              <a:r>
                <a:rPr sz="1400" b="1" spc="-5" dirty="0">
                  <a:latin typeface="Courier New"/>
                  <a:cs typeface="Courier New"/>
                </a:rPr>
                <a:t>Created</a:t>
              </a:r>
              <a:endParaRPr sz="14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tabLst>
                  <a:tab pos="4428490" algn="l"/>
                  <a:tab pos="5598795" algn="l"/>
                </a:tabLst>
              </a:pPr>
              <a:r>
                <a:rPr sz="1400" spc="-5" dirty="0">
                  <a:latin typeface="Courier New"/>
                  <a:cs typeface="Courier New"/>
                </a:rPr>
                <a:t>Host: mydealership.com	</a:t>
              </a:r>
              <a:r>
                <a:rPr sz="14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{</a:t>
              </a:r>
              <a:r>
                <a:rPr sz="1400" spc="-5" dirty="0">
                  <a:latin typeface="Courier New"/>
                  <a:cs typeface="Courier New"/>
                </a:rPr>
                <a:t>"model"	</a:t>
              </a:r>
              <a:r>
                <a:rPr sz="1400" dirty="0">
                  <a:latin typeface="Courier New"/>
                  <a:cs typeface="Courier New"/>
                </a:rPr>
                <a:t>:</a:t>
              </a:r>
              <a:r>
                <a:rPr sz="1400" spc="-11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"ford",</a:t>
              </a:r>
              <a:endParaRPr sz="1400" dirty="0">
                <a:latin typeface="Courier New"/>
                <a:cs typeface="Courier New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08C2834E-7EC4-42B4-82F5-2EFECDEE9A4C}"/>
                </a:ext>
              </a:extLst>
            </p:cNvPr>
            <p:cNvSpPr txBox="1"/>
            <p:nvPr/>
          </p:nvSpPr>
          <p:spPr>
            <a:xfrm>
              <a:off x="4828692" y="4301550"/>
              <a:ext cx="770890" cy="192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545"/>
                </a:lnSpc>
              </a:pPr>
              <a:r>
                <a:rPr sz="14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invId</a:t>
              </a:r>
              <a:r>
                <a:rPr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endParaRPr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DB2268C2-05A5-4017-BA82-EED4F72876E4}"/>
                </a:ext>
              </a:extLst>
            </p:cNvPr>
            <p:cNvSpPr txBox="1"/>
            <p:nvPr/>
          </p:nvSpPr>
          <p:spPr>
            <a:xfrm>
              <a:off x="5892317" y="4301550"/>
              <a:ext cx="451484" cy="192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545"/>
                </a:lnSpc>
              </a:pPr>
              <a:r>
                <a:rPr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sz="1400" b="1" spc="-9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400" b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endParaRPr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50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79B058-3269-49BF-8A0F-4AE4CCED35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REST Web Services  Introduce Spring Boot</a:t>
            </a:r>
          </a:p>
          <a:p>
            <a:r>
              <a:rPr lang="en-US" dirty="0"/>
              <a:t>Learn how to write REST Web services using Spring Boot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892ACE-8317-44E4-82E8-1F633E8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48376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72D46-11E2-4A7F-8439-BC5961246C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1" y="1794193"/>
            <a:ext cx="10515600" cy="4086842"/>
          </a:xfrm>
        </p:spPr>
        <p:txBody>
          <a:bodyPr/>
          <a:lstStyle/>
          <a:p>
            <a:r>
              <a:rPr lang="en-US" dirty="0"/>
              <a:t>PUT is an idempotent operation used to replace existing resource or create one if it doesn’t  exist (‘C’ and ‘U’ in the CRUD)</a:t>
            </a:r>
          </a:p>
          <a:p>
            <a:pPr lvl="1"/>
            <a:r>
              <a:rPr lang="en-US" dirty="0"/>
              <a:t>Resource is replaced as a ‘whole’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CBC9-EF6F-4371-B5EC-F1E45400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Operations – PUT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684C23B4-A62B-41F4-9DF2-3EBB22C36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39332"/>
              </p:ext>
            </p:extLst>
          </p:nvPr>
        </p:nvGraphicFramePr>
        <p:xfrm>
          <a:off x="1754834" y="2990830"/>
          <a:ext cx="8682331" cy="3083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43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+mn-lt"/>
                          <a:cs typeface="Tahoma"/>
                        </a:rPr>
                        <a:t>Request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+mn-lt"/>
                          <a:cs typeface="Tahoma"/>
                        </a:rPr>
                        <a:t>Response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marL="89535" marR="20510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45085" algn="ctr">
                        <a:lnSpc>
                          <a:spcPts val="1700"/>
                        </a:lnSpc>
                        <a:spcBef>
                          <a:spcPts val="4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"BDK032",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</a:t>
                      </a:r>
                      <a:r>
                        <a:rPr sz="1600" b="1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595">
                <a:tc gridSpan="2">
                  <a:txBody>
                    <a:bodyPr/>
                    <a:lstStyle/>
                    <a:p>
                      <a:pPr marL="89535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96215" marR="1830705" indent="-106680">
                        <a:lnSpc>
                          <a:spcPts val="1680"/>
                        </a:lnSpc>
                        <a:spcBef>
                          <a:spcPts val="2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"tesla",  "licPlate":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"AAA001"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554355">
                        <a:lnSpc>
                          <a:spcPct val="101400"/>
                        </a:lnSpc>
                        <a:spcBef>
                          <a:spcPts val="1145"/>
                        </a:spcBef>
                        <a:tabLst>
                          <a:tab pos="2854960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 Host: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8940">
                        <a:lnSpc>
                          <a:spcPts val="1470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(with optional mirroring back</a:t>
                      </a:r>
                      <a:r>
                        <a:rPr sz="1600" i="1" spc="-6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14984">
                        <a:lnSpc>
                          <a:spcPts val="1645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updated</a:t>
                      </a:r>
                      <a:r>
                        <a:rPr sz="1600" i="1" spc="-1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resource)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HTTP/1.1 200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"tesla",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 "AAA001",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88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58F93-3CDD-458A-81BB-8B5986FE6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PATCH is an operation used to update existing resource (‘U’ in the CRUD)</a:t>
            </a:r>
          </a:p>
          <a:p>
            <a:pPr lvl="1"/>
            <a:r>
              <a:rPr lang="en-US" dirty="0"/>
              <a:t>Only some attributes of the resource are updated</a:t>
            </a:r>
          </a:p>
          <a:p>
            <a:pPr lvl="1"/>
            <a:r>
              <a:rPr lang="en-US" dirty="0"/>
              <a:t>Not used too often due to ambiguity of operation to be used (default is ‘update’)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07F2F-86EA-44B3-BCB2-590E57DD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Operations – PATCH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1BCE6BB-ABDD-4708-B669-05D01316B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29215"/>
              </p:ext>
            </p:extLst>
          </p:nvPr>
        </p:nvGraphicFramePr>
        <p:xfrm>
          <a:off x="1751966" y="3086573"/>
          <a:ext cx="8688067" cy="290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Tahoma"/>
                        </a:rPr>
                        <a:t>Request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ahoma"/>
                        </a:rPr>
                        <a:t>Response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marL="89535" marR="258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45085" algn="ctr">
                        <a:lnSpc>
                          <a:spcPts val="1700"/>
                        </a:lnSpc>
                        <a:spcBef>
                          <a:spcPts val="4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BDK032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PATCH</a:t>
                      </a:r>
                      <a:r>
                        <a:rPr sz="1600" b="1" spc="-4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595">
                <a:tc gridSpan="2">
                  <a:txBody>
                    <a:bodyPr/>
                    <a:lstStyle/>
                    <a:p>
                      <a:pPr marL="89535">
                        <a:lnSpc>
                          <a:spcPts val="147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ts val="1645"/>
                        </a:lnSpc>
                        <a:tabLst>
                          <a:tab pos="136588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"model":	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tesla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554355">
                        <a:lnSpc>
                          <a:spcPct val="101400"/>
                        </a:lnSpc>
                        <a:spcBef>
                          <a:spcPts val="1040"/>
                        </a:spcBef>
                        <a:tabLst>
                          <a:tab pos="2854960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 Host: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8940">
                        <a:lnSpc>
                          <a:spcPts val="1470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(with optional mirroring back</a:t>
                      </a:r>
                      <a:r>
                        <a:rPr sz="1600" i="1" spc="-6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14984">
                        <a:lnSpc>
                          <a:spcPts val="1645"/>
                        </a:lnSpc>
                      </a:pP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updated</a:t>
                      </a:r>
                      <a:r>
                        <a:rPr sz="1600" i="1" spc="-1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resource)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HTTP/1.1 200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"model"	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tesla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 "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BDK032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3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6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B570B-CFE7-4FC6-B830-5E1F902E32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DELETE is an idempotent operation used to delete existing resource (‘D’ in the CRUD)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D5D2-D900-494C-930F-3392A83E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Operations – DELETE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1974660E-A685-4901-815E-F35D5A76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26919"/>
              </p:ext>
            </p:extLst>
          </p:nvPr>
        </p:nvGraphicFramePr>
        <p:xfrm>
          <a:off x="1751648" y="2981687"/>
          <a:ext cx="8688703" cy="290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Tahoma"/>
                        </a:rPr>
                        <a:t>Request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ahoma"/>
                        </a:rPr>
                        <a:t>Response</a:t>
                      </a:r>
                      <a:endParaRPr sz="1600" dirty="0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marL="89535" marR="3124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45085" algn="ctr">
                        <a:lnSpc>
                          <a:spcPts val="1700"/>
                        </a:lnSpc>
                        <a:spcBef>
                          <a:spcPts val="40"/>
                        </a:spcBef>
                        <a:tabLst>
                          <a:tab pos="1259205" algn="l"/>
                        </a:tabLst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"model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	: 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"licPlate":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AFD9FF"/>
                      </a:solidFill>
                      <a:prstDash val="solid"/>
                    </a:lnL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"honda",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sz="1600" b="1" spc="-5" dirty="0">
                          <a:solidFill>
                            <a:srgbClr val="00A2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BDK032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 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sz="1600" spc="-2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AFD9FF"/>
                      </a:solidFill>
                      <a:prstDash val="solid"/>
                    </a:lnR>
                    <a:lnT w="28575">
                      <a:solidFill>
                        <a:srgbClr val="AFD9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</a:t>
                      </a:r>
                      <a:r>
                        <a:rPr sz="1600" b="1" spc="-5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</a:t>
                      </a:r>
                      <a:r>
                        <a:rPr sz="1600" b="1" spc="-7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595">
                <a:tc gridSpan="2">
                  <a:txBody>
                    <a:bodyPr/>
                    <a:lstStyle/>
                    <a:p>
                      <a:pPr marL="89535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</a:t>
                      </a:r>
                      <a:r>
                        <a:rPr sz="1600" spc="-10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 marR="554355">
                        <a:lnSpc>
                          <a:spcPct val="101400"/>
                        </a:lnSpc>
                        <a:tabLst>
                          <a:tab pos="2854960" algn="l"/>
                        </a:tabLst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sz="1600" b="1" spc="-1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/inventory/cars/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	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 Host:</a:t>
                      </a:r>
                      <a:r>
                        <a:rPr sz="1600" spc="-2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mydealership.com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8940">
                        <a:lnSpc>
                          <a:spcPts val="1470"/>
                        </a:lnSpc>
                      </a:pP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(with optional mirroring back</a:t>
                      </a:r>
                      <a:r>
                        <a:rPr sz="1600" i="1" spc="-6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514984">
                        <a:lnSpc>
                          <a:spcPts val="1645"/>
                        </a:lnSpc>
                      </a:pP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deleted</a:t>
                      </a:r>
                      <a:r>
                        <a:rPr sz="1600" i="1" spc="-1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i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resource)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HTTP/1.1 404 Not</a:t>
                      </a:r>
                      <a:r>
                        <a:rPr sz="1600" b="1" spc="-3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Found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AFD9FF"/>
                      </a:solidFill>
                      <a:prstDash val="solid"/>
                    </a:lnL>
                    <a:lnR w="28575">
                      <a:solidFill>
                        <a:srgbClr val="AFD9FF"/>
                      </a:solidFill>
                      <a:prstDash val="solid"/>
                    </a:lnR>
                    <a:lnB w="28575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3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B5C77-0989-432C-9C51-A86F74AE67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HTTP protocol defines meaningful status codes</a:t>
            </a:r>
          </a:p>
          <a:p>
            <a:pPr lvl="1"/>
            <a:r>
              <a:rPr lang="en-US" dirty="0"/>
              <a:t>Which can be returned from a RESTful service</a:t>
            </a:r>
          </a:p>
          <a:p>
            <a:pPr lvl="1"/>
            <a:r>
              <a:rPr lang="en-US" dirty="0"/>
              <a:t>Using status codes can help service consumers</a:t>
            </a:r>
          </a:p>
          <a:p>
            <a:r>
              <a:rPr lang="en-US" dirty="0"/>
              <a:t>Determine how to understand the service response</a:t>
            </a:r>
          </a:p>
          <a:p>
            <a:pPr lvl="1"/>
            <a:r>
              <a:rPr lang="en-US" dirty="0"/>
              <a:t>Especially when errors occur</a:t>
            </a:r>
          </a:p>
          <a:p>
            <a:r>
              <a:rPr lang="en-US" dirty="0"/>
              <a:t>What is status code 418?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785A-BAF1-4D39-8CA8-E9903210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654B7F3-1B57-4335-B129-EF8081D5772B}"/>
              </a:ext>
            </a:extLst>
          </p:cNvPr>
          <p:cNvSpPr txBox="1"/>
          <p:nvPr/>
        </p:nvSpPr>
        <p:spPr>
          <a:xfrm>
            <a:off x="899837" y="5792136"/>
            <a:ext cx="41588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+mn-lt"/>
                <a:cs typeface="Arial"/>
              </a:rPr>
              <a:t>https://en.wikipedia.org/wiki/List_of_HTTP_status_codes</a:t>
            </a:r>
            <a:endParaRPr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79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86B4-E0AD-4C9F-93F2-5955EFA0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 (continued)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AF1D36-AD2C-4DB6-B100-BFEF78CC082E}"/>
              </a:ext>
            </a:extLst>
          </p:cNvPr>
          <p:cNvSpPr txBox="1"/>
          <p:nvPr/>
        </p:nvSpPr>
        <p:spPr>
          <a:xfrm>
            <a:off x="1089955" y="1941462"/>
            <a:ext cx="5428832" cy="37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1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spc="-5" dirty="0">
                <a:latin typeface="+mn-lt"/>
                <a:cs typeface="Tahoma"/>
              </a:rPr>
              <a:t>OK</a:t>
            </a:r>
            <a:endParaRPr sz="1800" dirty="0">
              <a:latin typeface="+mn-lt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spc="-5" dirty="0">
                <a:latin typeface="+mn-lt"/>
                <a:cs typeface="Tahoma"/>
              </a:rPr>
              <a:t>Created</a:t>
            </a:r>
            <a:endParaRPr sz="1800" dirty="0">
              <a:latin typeface="+mn-lt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204 </a:t>
            </a:r>
            <a:r>
              <a:rPr sz="1800" spc="-5" dirty="0">
                <a:latin typeface="+mn-lt"/>
                <a:cs typeface="Tahoma"/>
              </a:rPr>
              <a:t>No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Content</a:t>
            </a:r>
            <a:endParaRPr sz="1800" dirty="0">
              <a:latin typeface="+mn-lt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dirty="0">
                <a:latin typeface="+mn-lt"/>
                <a:cs typeface="Tahoma"/>
              </a:rPr>
              <a:t>Bad</a:t>
            </a:r>
            <a:r>
              <a:rPr sz="1800" spc="-10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Request</a:t>
            </a:r>
            <a:endParaRPr sz="1800" dirty="0">
              <a:latin typeface="+mn-lt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  <a:tabLst>
                <a:tab pos="387985" algn="l"/>
              </a:tabLst>
            </a:pPr>
            <a:r>
              <a:rPr sz="1800" spc="-5" dirty="0">
                <a:latin typeface="+mn-lt"/>
                <a:cs typeface="Tahoma"/>
              </a:rPr>
              <a:t>Unauthorized</a:t>
            </a:r>
            <a:endParaRPr sz="1800" dirty="0">
              <a:latin typeface="+mn-lt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403 </a:t>
            </a:r>
            <a:r>
              <a:rPr sz="1800" spc="-5" dirty="0">
                <a:latin typeface="+mn-lt"/>
                <a:cs typeface="Tahoma"/>
              </a:rPr>
              <a:t>Forbidden</a:t>
            </a:r>
            <a:endParaRPr sz="1800" dirty="0">
              <a:latin typeface="+mn-lt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404 </a:t>
            </a:r>
            <a:r>
              <a:rPr sz="1800" spc="-5" dirty="0">
                <a:latin typeface="+mn-lt"/>
                <a:cs typeface="Tahoma"/>
              </a:rPr>
              <a:t>Not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Found</a:t>
            </a:r>
            <a:endParaRPr sz="1800" dirty="0">
              <a:latin typeface="+mn-lt"/>
              <a:cs typeface="Tahoma"/>
            </a:endParaRPr>
          </a:p>
          <a:p>
            <a:pPr marL="298450" marR="5080" indent="-285750">
              <a:lnSpc>
                <a:spcPct val="166700"/>
              </a:lnSpc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405 </a:t>
            </a:r>
            <a:r>
              <a:rPr sz="1800" spc="-5" dirty="0">
                <a:latin typeface="+mn-lt"/>
                <a:cs typeface="Tahoma"/>
              </a:rPr>
              <a:t>Method Not </a:t>
            </a:r>
            <a:r>
              <a:rPr sz="1800" spc="-10" dirty="0">
                <a:latin typeface="+mn-lt"/>
                <a:cs typeface="Tahoma"/>
              </a:rPr>
              <a:t>Allowed  </a:t>
            </a:r>
            <a:endParaRPr lang="en-US" sz="1800" spc="-10" dirty="0">
              <a:latin typeface="+mn-lt"/>
              <a:cs typeface="Tahoma"/>
            </a:endParaRPr>
          </a:p>
          <a:p>
            <a:pPr marL="298450" marR="5080" indent="-285750">
              <a:lnSpc>
                <a:spcPct val="166700"/>
              </a:lnSpc>
              <a:buClr>
                <a:srgbClr val="1A93C6"/>
              </a:buClr>
              <a:buFont typeface="Wingdings" panose="05000000000000000000" pitchFamily="2" charset="2"/>
              <a:buChar char="§"/>
            </a:pPr>
            <a:r>
              <a:rPr sz="1800" dirty="0">
                <a:latin typeface="+mn-lt"/>
                <a:cs typeface="Tahoma"/>
              </a:rPr>
              <a:t>410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Gon</a:t>
            </a:r>
            <a:r>
              <a:rPr lang="en-US" sz="1800" spc="-5" dirty="0">
                <a:latin typeface="+mn-lt"/>
                <a:cs typeface="Tahoma"/>
              </a:rPr>
              <a:t>e</a:t>
            </a:r>
            <a:r>
              <a:rPr lang="en-US" sz="1800" dirty="0">
                <a:latin typeface="+mn-lt"/>
                <a:cs typeface="Tahoma"/>
              </a:rPr>
              <a:t> </a:t>
            </a:r>
            <a:r>
              <a:rPr sz="1800" dirty="0">
                <a:latin typeface="+mn-lt"/>
                <a:cs typeface="Tahoma"/>
              </a:rPr>
              <a:t>418</a:t>
            </a:r>
            <a:r>
              <a:rPr sz="1800" spc="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?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6A486D3-AB1C-4D41-8683-B81554BA6CC5}"/>
              </a:ext>
            </a:extLst>
          </p:cNvPr>
          <p:cNvSpPr txBox="1"/>
          <p:nvPr/>
        </p:nvSpPr>
        <p:spPr>
          <a:xfrm>
            <a:off x="4609115" y="1846436"/>
            <a:ext cx="5196205" cy="3933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+mn-lt"/>
                <a:cs typeface="Tahoma"/>
              </a:rPr>
              <a:t>Response to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successful</a:t>
            </a:r>
            <a:r>
              <a:rPr sz="1800" spc="2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request</a:t>
            </a:r>
            <a:endParaRPr sz="1800" dirty="0">
              <a:latin typeface="+mn-lt"/>
              <a:cs typeface="Tahoma"/>
            </a:endParaRPr>
          </a:p>
          <a:p>
            <a:pPr marL="12700" marR="5080">
              <a:lnSpc>
                <a:spcPct val="166700"/>
              </a:lnSpc>
            </a:pPr>
            <a:r>
              <a:rPr sz="1800" spc="-5" dirty="0">
                <a:latin typeface="+mn-lt"/>
                <a:cs typeface="Tahoma"/>
              </a:rPr>
              <a:t>Response to POST that results </a:t>
            </a:r>
            <a:r>
              <a:rPr sz="1800" spc="-10" dirty="0">
                <a:latin typeface="+mn-lt"/>
                <a:cs typeface="Tahoma"/>
              </a:rPr>
              <a:t>in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resource creation  Response to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successful request that does not return </a:t>
            </a:r>
            <a:r>
              <a:rPr sz="1800" dirty="0">
                <a:latin typeface="+mn-lt"/>
                <a:cs typeface="Tahoma"/>
              </a:rPr>
              <a:t>a </a:t>
            </a:r>
            <a:r>
              <a:rPr sz="1800" spc="-5" dirty="0">
                <a:latin typeface="+mn-lt"/>
                <a:cs typeface="Tahoma"/>
              </a:rPr>
              <a:t>body  The request was</a:t>
            </a:r>
            <a:r>
              <a:rPr sz="1800" spc="25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malformed</a:t>
            </a:r>
            <a:endParaRPr sz="1800" dirty="0">
              <a:latin typeface="+mn-lt"/>
              <a:cs typeface="Tahoma"/>
            </a:endParaRPr>
          </a:p>
          <a:p>
            <a:pPr marL="12700" marR="420370">
              <a:lnSpc>
                <a:spcPct val="166700"/>
              </a:lnSpc>
            </a:pPr>
            <a:r>
              <a:rPr sz="1800" spc="-5" dirty="0">
                <a:latin typeface="+mn-lt"/>
                <a:cs typeface="Tahoma"/>
              </a:rPr>
              <a:t>Either invalid or missing authentication details </a:t>
            </a:r>
            <a:r>
              <a:rPr sz="1800" spc="-10" dirty="0">
                <a:latin typeface="+mn-lt"/>
                <a:cs typeface="Tahoma"/>
              </a:rPr>
              <a:t>in </a:t>
            </a:r>
            <a:r>
              <a:rPr sz="1800" spc="-5" dirty="0">
                <a:latin typeface="+mn-lt"/>
                <a:cs typeface="Tahoma"/>
              </a:rPr>
              <a:t>request  </a:t>
            </a:r>
            <a:r>
              <a:rPr sz="1800" dirty="0">
                <a:latin typeface="+mn-lt"/>
                <a:cs typeface="Tahoma"/>
              </a:rPr>
              <a:t>User </a:t>
            </a:r>
            <a:r>
              <a:rPr sz="1800" spc="-5" dirty="0">
                <a:latin typeface="+mn-lt"/>
                <a:cs typeface="Tahoma"/>
              </a:rPr>
              <a:t>does not </a:t>
            </a:r>
            <a:r>
              <a:rPr sz="1800" dirty="0">
                <a:latin typeface="+mn-lt"/>
                <a:cs typeface="Tahoma"/>
              </a:rPr>
              <a:t>have </a:t>
            </a:r>
            <a:r>
              <a:rPr sz="1800" spc="-5" dirty="0">
                <a:latin typeface="+mn-lt"/>
                <a:cs typeface="Tahoma"/>
              </a:rPr>
              <a:t>access to the requested resource  We’ve all been here</a:t>
            </a:r>
            <a:r>
              <a:rPr sz="1800" spc="20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before</a:t>
            </a:r>
            <a:endParaRPr sz="1800" dirty="0">
              <a:latin typeface="+mn-lt"/>
              <a:cs typeface="Tahoma"/>
            </a:endParaRPr>
          </a:p>
          <a:p>
            <a:pPr marL="12700" marR="1353820">
              <a:lnSpc>
                <a:spcPct val="166700"/>
              </a:lnSpc>
            </a:pPr>
            <a:r>
              <a:rPr sz="1800" spc="-5" dirty="0">
                <a:latin typeface="+mn-lt"/>
                <a:cs typeface="Tahoma"/>
              </a:rPr>
              <a:t>The HTTP method is not </a:t>
            </a:r>
            <a:r>
              <a:rPr sz="1800" spc="-10" dirty="0">
                <a:latin typeface="+mn-lt"/>
                <a:cs typeface="Tahoma"/>
              </a:rPr>
              <a:t>allowed </a:t>
            </a:r>
            <a:r>
              <a:rPr sz="1800" spc="-5" dirty="0">
                <a:latin typeface="+mn-lt"/>
                <a:cs typeface="Tahoma"/>
              </a:rPr>
              <a:t>for this </a:t>
            </a:r>
            <a:r>
              <a:rPr sz="1800" dirty="0">
                <a:latin typeface="+mn-lt"/>
                <a:cs typeface="Tahoma"/>
              </a:rPr>
              <a:t>user  </a:t>
            </a:r>
            <a:r>
              <a:rPr sz="1800" spc="-5" dirty="0">
                <a:latin typeface="+mn-lt"/>
                <a:cs typeface="Tahoma"/>
              </a:rPr>
              <a:t>The resource is no longer</a:t>
            </a:r>
            <a:r>
              <a:rPr sz="1800" spc="30" dirty="0">
                <a:latin typeface="+mn-lt"/>
                <a:cs typeface="Tahoma"/>
              </a:rPr>
              <a:t> </a:t>
            </a:r>
            <a:r>
              <a:rPr sz="1800" spc="-5" dirty="0">
                <a:latin typeface="+mn-lt"/>
                <a:cs typeface="Tahoma"/>
              </a:rPr>
              <a:t>available</a:t>
            </a:r>
            <a:endParaRPr sz="1800" dirty="0"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9725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F8117-9A33-4D43-B682-EA9225F4F1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They communicate to the RESTful client</a:t>
            </a:r>
          </a:p>
          <a:p>
            <a:pPr lvl="1"/>
            <a:r>
              <a:rPr lang="en-US" dirty="0"/>
              <a:t>When an exceptional event occurs</a:t>
            </a:r>
          </a:p>
          <a:p>
            <a:pPr lvl="1"/>
            <a:r>
              <a:rPr lang="en-US" dirty="0"/>
              <a:t>When some special behavior is required</a:t>
            </a:r>
          </a:p>
          <a:p>
            <a:pPr lvl="1"/>
            <a:r>
              <a:rPr lang="en-US" dirty="0"/>
              <a:t>Many status codes represent situations that are worth handling with a special response  Many widely used APIs are using them</a:t>
            </a:r>
          </a:p>
          <a:p>
            <a:r>
              <a:rPr lang="en-US" dirty="0"/>
              <a:t>A convention is being created</a:t>
            </a:r>
          </a:p>
          <a:p>
            <a:pPr lvl="1"/>
            <a:r>
              <a:rPr lang="en-US" dirty="0"/>
              <a:t>Following that convention makes it easier for users of your RESTful service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https://gist.github.com/vkostyukov/32c84c0c01789425c29a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F3324-A621-49FE-B435-F662E127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Status Code?</a:t>
            </a:r>
          </a:p>
        </p:txBody>
      </p:sp>
    </p:spTree>
    <p:extLst>
      <p:ext uri="{BB962C8B-B14F-4D97-AF65-F5344CB8AC3E}">
        <p14:creationId xmlns:p14="http://schemas.microsoft.com/office/powerpoint/2010/main" val="154476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DC567-DB86-4B3C-B7F7-0701CDEFF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4965103" cy="4086842"/>
          </a:xfrm>
        </p:spPr>
        <p:txBody>
          <a:bodyPr/>
          <a:lstStyle/>
          <a:p>
            <a:r>
              <a:rPr lang="en-US" dirty="0"/>
              <a:t>The following flowcharts answer this question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http://racksburg.com/choosing-an-http-status-code/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The flowcharts for each  category of response are  too big to fit on these slides</a:t>
            </a:r>
          </a:p>
          <a:p>
            <a:r>
              <a:rPr lang="en-US" dirty="0"/>
              <a:t>Visit the above URL to see  them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6A929-2B2E-432E-9A39-9DDC5EC2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Status Should I Return?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D2EBF83-C4E3-461B-81CE-0132A9BD7EE7}"/>
              </a:ext>
            </a:extLst>
          </p:cNvPr>
          <p:cNvSpPr/>
          <p:nvPr/>
        </p:nvSpPr>
        <p:spPr>
          <a:xfrm>
            <a:off x="6011067" y="2536723"/>
            <a:ext cx="5667170" cy="3186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09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9E0E0-9325-4C70-937C-AC95FFB941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Two main methods for returning an HTTP status code response</a:t>
            </a:r>
          </a:p>
          <a:p>
            <a:r>
              <a:rPr lang="en-US" dirty="0"/>
              <a:t>Return a Response object</a:t>
            </a:r>
          </a:p>
          <a:p>
            <a:pPr lvl="1"/>
            <a:r>
              <a:rPr lang="en-US" dirty="0"/>
              <a:t>That wraps your Java return object</a:t>
            </a:r>
          </a:p>
          <a:p>
            <a:pPr lvl="1"/>
            <a:r>
              <a:rPr lang="en-US" dirty="0"/>
              <a:t>And adds the status code</a:t>
            </a:r>
          </a:p>
          <a:p>
            <a:r>
              <a:rPr lang="en-US" dirty="0"/>
              <a:t>Throw a </a:t>
            </a:r>
            <a:r>
              <a:rPr lang="en-US" dirty="0" err="1"/>
              <a:t>WebApplicationException</a:t>
            </a:r>
            <a:endParaRPr lang="en-US" dirty="0"/>
          </a:p>
          <a:p>
            <a:pPr lvl="1"/>
            <a:r>
              <a:rPr lang="en-US" dirty="0"/>
              <a:t>Will turn this into a Response object</a:t>
            </a:r>
          </a:p>
          <a:p>
            <a:pPr lvl="1"/>
            <a:r>
              <a:rPr lang="en-US" dirty="0"/>
              <a:t>And send it back to the client with the status code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1EAC-3C7E-462F-9A26-84B58004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Return a Status Code</a:t>
            </a:r>
          </a:p>
        </p:txBody>
      </p:sp>
    </p:spTree>
    <p:extLst>
      <p:ext uri="{BB962C8B-B14F-4D97-AF65-F5344CB8AC3E}">
        <p14:creationId xmlns:p14="http://schemas.microsoft.com/office/powerpoint/2010/main" val="174136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9FC3-5CE7-4E15-802D-F852F8E555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332275"/>
            <a:ext cx="10515600" cy="4921041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Use correct HTTP method names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Use nouns, not verbs, in the URI</a:t>
            </a:r>
          </a:p>
          <a:p>
            <a:pPr lvl="1"/>
            <a:r>
              <a:rPr lang="en-US" sz="2100" dirty="0"/>
              <a:t>That is, do NOT use /</a:t>
            </a:r>
            <a:r>
              <a:rPr lang="en-US" sz="2100" dirty="0" err="1"/>
              <a:t>addCar</a:t>
            </a:r>
            <a:r>
              <a:rPr lang="en-US" sz="2100" dirty="0"/>
              <a:t>, /</a:t>
            </a:r>
            <a:r>
              <a:rPr lang="en-US" sz="2100" dirty="0" err="1"/>
              <a:t>deleteCar</a:t>
            </a:r>
            <a:r>
              <a:rPr lang="en-US" sz="2100" dirty="0"/>
              <a:t>, /</a:t>
            </a:r>
            <a:r>
              <a:rPr lang="en-US" sz="2100" dirty="0" err="1"/>
              <a:t>updateCar</a:t>
            </a:r>
            <a:endParaRPr lang="en-US" sz="2100" dirty="0"/>
          </a:p>
          <a:p>
            <a:pPr lvl="1"/>
            <a:r>
              <a:rPr lang="en-US" sz="2100" dirty="0"/>
              <a:t>Whenever ‘special’ actions are to be communicated, append ‘verb’ to the resource name:</a:t>
            </a:r>
          </a:p>
          <a:p>
            <a:pPr lvl="2"/>
            <a:r>
              <a:rPr lang="en-US" sz="2100" dirty="0"/>
              <a:t>POST /</a:t>
            </a:r>
            <a:r>
              <a:rPr lang="en-US" sz="2100" dirty="0" err="1"/>
              <a:t>accounts:transferMoney</a:t>
            </a:r>
            <a:endParaRPr lang="en-US" sz="2100" dirty="0"/>
          </a:p>
          <a:p>
            <a:pPr lvl="2"/>
            <a:r>
              <a:rPr lang="en-US" sz="2100" dirty="0"/>
              <a:t>{“</a:t>
            </a:r>
            <a:r>
              <a:rPr lang="en-US" sz="2100" dirty="0" err="1"/>
              <a:t>fromAccount</a:t>
            </a:r>
            <a:r>
              <a:rPr lang="en-US" sz="2100" dirty="0"/>
              <a:t>”: “0123”, “</a:t>
            </a:r>
            <a:r>
              <a:rPr lang="en-US" sz="2100" dirty="0" err="1"/>
              <a:t>toAccount</a:t>
            </a:r>
            <a:r>
              <a:rPr lang="en-US" sz="2100" dirty="0"/>
              <a:t>”: “4567”, “amount”: 100}</a:t>
            </a:r>
          </a:p>
          <a:p>
            <a:r>
              <a:rPr lang="en-US" sz="2100" dirty="0"/>
              <a:t>In most cases, special verbs can be avoided, though might require thinking out-of-box</a:t>
            </a:r>
          </a:p>
          <a:p>
            <a:pPr lvl="2"/>
            <a:r>
              <a:rPr lang="en-US" sz="2100" dirty="0"/>
              <a:t>POST /transfers</a:t>
            </a:r>
          </a:p>
          <a:p>
            <a:pPr lvl="2"/>
            <a:r>
              <a:rPr lang="en-US" sz="2100" dirty="0"/>
              <a:t>{“</a:t>
            </a:r>
            <a:r>
              <a:rPr lang="en-US" sz="2100" dirty="0" err="1"/>
              <a:t>fromAccount</a:t>
            </a:r>
            <a:r>
              <a:rPr lang="en-US" sz="2100" dirty="0"/>
              <a:t>”: “0123”, “</a:t>
            </a:r>
            <a:r>
              <a:rPr lang="en-US" sz="2100" dirty="0" err="1"/>
              <a:t>toAccount</a:t>
            </a:r>
            <a:r>
              <a:rPr lang="en-US" sz="2100" dirty="0"/>
              <a:t>”: “4567”, “amount”: 100}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0CB3-B40D-44A3-9F93-A2F311FD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API: Best Practices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CD970080-5AF2-4188-B4B3-32DF1E460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03496"/>
              </p:ext>
            </p:extLst>
          </p:nvPr>
        </p:nvGraphicFramePr>
        <p:xfrm>
          <a:off x="1536661" y="2243957"/>
          <a:ext cx="8623934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Resource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151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GET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read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POST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create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PUT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update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+mn-lt"/>
                          <a:cs typeface="Courier New"/>
                        </a:rPr>
                        <a:t>DELETE</a:t>
                      </a:r>
                      <a:endParaRPr sz="1400" dirty="0">
                        <a:latin typeface="+mn-lt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delete</a:t>
                      </a:r>
                      <a:endParaRPr sz="1400" dirty="0">
                        <a:latin typeface="+mn-lt"/>
                        <a:cs typeface="Tahoma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10" dirty="0">
                          <a:latin typeface="+mn-lt"/>
                          <a:cs typeface="Courier New"/>
                        </a:rPr>
                        <a:t>/cars</a:t>
                      </a:r>
                      <a:endParaRPr sz="1600" dirty="0">
                        <a:latin typeface="+mn-lt"/>
                        <a:cs typeface="Courier New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Returns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list of</a:t>
                      </a:r>
                      <a:r>
                        <a:rPr sz="1600" spc="-1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cars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Create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new</a:t>
                      </a:r>
                      <a:r>
                        <a:rPr sz="1600" spc="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car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Bulk update of</a:t>
                      </a:r>
                      <a:r>
                        <a:rPr sz="1600" spc="5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cars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dirty="0">
                          <a:latin typeface="+mn-lt"/>
                          <a:cs typeface="Tahoma"/>
                        </a:rPr>
                        <a:t>Delete all</a:t>
                      </a:r>
                      <a:r>
                        <a:rPr sz="1600" spc="1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cars</a:t>
                      </a:r>
                      <a:endParaRPr sz="1600">
                        <a:latin typeface="+mn-lt"/>
                        <a:cs typeface="Tahom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10" dirty="0">
                          <a:latin typeface="+mn-lt"/>
                          <a:cs typeface="Courier New"/>
                        </a:rPr>
                        <a:t>/cars/711</a:t>
                      </a:r>
                      <a:endParaRPr sz="1600">
                        <a:latin typeface="+mn-lt"/>
                        <a:cs typeface="Courier New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Returns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specific</a:t>
                      </a:r>
                      <a:r>
                        <a:rPr sz="1600" spc="-2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car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Method not allowed</a:t>
                      </a:r>
                      <a:r>
                        <a:rPr sz="1600" spc="-2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(405)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-5" dirty="0">
                          <a:latin typeface="+mn-lt"/>
                          <a:cs typeface="Tahoma"/>
                        </a:rPr>
                        <a:t>Updates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specific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 car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dirty="0">
                          <a:latin typeface="+mn-lt"/>
                          <a:cs typeface="Tahoma"/>
                        </a:rPr>
                        <a:t>Deletes a </a:t>
                      </a:r>
                      <a:r>
                        <a:rPr sz="1600" spc="-5" dirty="0">
                          <a:latin typeface="+mn-lt"/>
                          <a:cs typeface="Tahoma"/>
                        </a:rPr>
                        <a:t>specific</a:t>
                      </a:r>
                      <a:r>
                        <a:rPr sz="1600" spc="-10" dirty="0">
                          <a:latin typeface="+mn-lt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Tahoma"/>
                        </a:rPr>
                        <a:t>car</a:t>
                      </a:r>
                    </a:p>
                  </a:txBody>
                  <a:tcPr marL="0" marR="0" marT="850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64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6E36F-498F-4493-9699-4305AD9B0D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444374"/>
          </a:xfrm>
        </p:spPr>
        <p:txBody>
          <a:bodyPr>
            <a:normAutofit/>
          </a:bodyPr>
          <a:lstStyle/>
          <a:p>
            <a:r>
              <a:rPr lang="en-US" sz="1800" dirty="0"/>
              <a:t>To implement concurrency and pagination use ‘</a:t>
            </a:r>
            <a:r>
              <a:rPr lang="en-US" sz="1800" dirty="0" err="1"/>
              <a:t>ETag</a:t>
            </a:r>
            <a:r>
              <a:rPr lang="en-US" sz="1800" dirty="0"/>
              <a:t>’ together with ‘If-Match’  Server sets </a:t>
            </a:r>
            <a:r>
              <a:rPr lang="en-US" sz="1800" dirty="0" err="1"/>
              <a:t>ETag</a:t>
            </a:r>
            <a:r>
              <a:rPr lang="en-US" sz="1800" dirty="0"/>
              <a:t> HTTP response header based on the content on the response</a:t>
            </a:r>
          </a:p>
          <a:p>
            <a:pPr lvl="1"/>
            <a:r>
              <a:rPr lang="en-US" dirty="0"/>
              <a:t>Client mirrors back </a:t>
            </a:r>
            <a:r>
              <a:rPr lang="en-US" dirty="0" err="1"/>
              <a:t>ETag</a:t>
            </a:r>
            <a:r>
              <a:rPr lang="en-US" dirty="0"/>
              <a:t> value in the If-Match HTTP request header together with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r>
              <a:rPr lang="en-US" dirty="0"/>
              <a:t>Server processes the request only if recalculated value of </a:t>
            </a:r>
            <a:r>
              <a:rPr lang="en-US" dirty="0" err="1"/>
              <a:t>ETag</a:t>
            </a:r>
            <a:r>
              <a:rPr lang="en-US" dirty="0"/>
              <a:t> for the resource  matches the value of If-Match request header</a:t>
            </a:r>
          </a:p>
          <a:p>
            <a:pPr lvl="2"/>
            <a:r>
              <a:rPr lang="en-US" sz="1800" dirty="0"/>
              <a:t>Protects against concurrent modification of resource (or collection during iteration)</a:t>
            </a:r>
          </a:p>
          <a:p>
            <a:pPr lvl="2"/>
            <a:r>
              <a:rPr lang="en-US" sz="1800" dirty="0"/>
              <a:t>Facilitates ‘Read-Modify-Write’ pattern</a:t>
            </a:r>
          </a:p>
          <a:p>
            <a:pPr lvl="2"/>
            <a:r>
              <a:rPr lang="en-US" sz="1800" dirty="0"/>
              <a:t>Facilitates ‘continuation’ reads</a:t>
            </a:r>
          </a:p>
          <a:p>
            <a:r>
              <a:rPr lang="en-US" sz="1800" dirty="0"/>
              <a:t>Use URI query parameters for filtering, sorting, field selection, pagination</a:t>
            </a:r>
          </a:p>
          <a:p>
            <a:pPr lvl="2"/>
            <a:r>
              <a:rPr lang="en-US" sz="1800" dirty="0"/>
              <a:t>– GET /</a:t>
            </a:r>
            <a:r>
              <a:rPr lang="en-US" sz="1800" dirty="0" err="1"/>
              <a:t>cars?color</a:t>
            </a:r>
            <a:r>
              <a:rPr lang="en-US" sz="1800" dirty="0"/>
              <a:t>=</a:t>
            </a:r>
            <a:r>
              <a:rPr lang="en-US" sz="1800" dirty="0" err="1"/>
              <a:t>red&amp;seats</a:t>
            </a:r>
            <a:r>
              <a:rPr lang="en-US" sz="1800" dirty="0"/>
              <a:t>=2</a:t>
            </a:r>
          </a:p>
          <a:p>
            <a:pPr lvl="2"/>
            <a:r>
              <a:rPr lang="en-US" sz="1800" dirty="0"/>
              <a:t>&amp;sort=</a:t>
            </a:r>
            <a:r>
              <a:rPr lang="en-US" sz="1800" dirty="0" err="1"/>
              <a:t>manufacturer,model</a:t>
            </a:r>
            <a:endParaRPr lang="en-US" sz="1800" dirty="0"/>
          </a:p>
          <a:p>
            <a:pPr lvl="2"/>
            <a:r>
              <a:rPr lang="en-US" sz="1800" dirty="0"/>
              <a:t>&amp;fields=</a:t>
            </a:r>
            <a:r>
              <a:rPr lang="en-US" sz="1800" dirty="0" err="1"/>
              <a:t>manufacturer,model,id,color</a:t>
            </a:r>
            <a:r>
              <a:rPr lang="en-US" sz="1800" dirty="0"/>
              <a:t>  &amp;offset=10&amp;limit=5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04E3-6FE2-4658-99B0-F41F6562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API: Best Practices (continued)</a:t>
            </a:r>
          </a:p>
        </p:txBody>
      </p:sp>
    </p:spTree>
    <p:extLst>
      <p:ext uri="{BB962C8B-B14F-4D97-AF65-F5344CB8AC3E}">
        <p14:creationId xmlns:p14="http://schemas.microsoft.com/office/powerpoint/2010/main" val="98354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3167153"/>
            <a:chOff x="4399685" y="655859"/>
            <a:chExt cx="4853993" cy="3167153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6F330-57E5-43D2-BA2B-5B999C03191D}"/>
                </a:ext>
              </a:extLst>
            </p:cNvPr>
            <p:cNvCxnSpPr/>
            <p:nvPr/>
          </p:nvCxnSpPr>
          <p:spPr>
            <a:xfrm>
              <a:off x="4690197" y="2784276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03DF0F-297F-41E7-A97F-981129D9C2DF}"/>
                </a:ext>
              </a:extLst>
            </p:cNvPr>
            <p:cNvSpPr txBox="1"/>
            <p:nvPr/>
          </p:nvSpPr>
          <p:spPr>
            <a:xfrm>
              <a:off x="4980710" y="2972943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Boot</a:t>
              </a:r>
            </a:p>
          </p:txBody>
        </p:sp>
        <p:sp>
          <p:nvSpPr>
            <p:cNvPr id="24" name="Chevron 41">
              <a:extLst>
                <a:ext uri="{FF2B5EF4-FFF2-40B4-BE49-F238E27FC236}">
                  <a16:creationId xmlns:a16="http://schemas.microsoft.com/office/drawing/2014/main" id="{6A73A396-6414-44CC-B933-FABA9F075640}"/>
                </a:ext>
              </a:extLst>
            </p:cNvPr>
            <p:cNvSpPr/>
            <p:nvPr/>
          </p:nvSpPr>
          <p:spPr>
            <a:xfrm>
              <a:off x="4580668" y="3091563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B9B5F1-3678-45A0-B163-939D723C3A8E}"/>
                </a:ext>
              </a:extLst>
            </p:cNvPr>
            <p:cNvCxnSpPr/>
            <p:nvPr/>
          </p:nvCxnSpPr>
          <p:spPr>
            <a:xfrm>
              <a:off x="4690197" y="3265013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343A99-A393-4F24-9700-2F634334E3E9}"/>
                </a:ext>
              </a:extLst>
            </p:cNvPr>
            <p:cNvSpPr txBox="1"/>
            <p:nvPr/>
          </p:nvSpPr>
          <p:spPr>
            <a:xfrm>
              <a:off x="4980710" y="3453680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Summary</a:t>
              </a:r>
            </a:p>
          </p:txBody>
        </p:sp>
        <p:sp>
          <p:nvSpPr>
            <p:cNvPr id="28" name="Chevron 41">
              <a:extLst>
                <a:ext uri="{FF2B5EF4-FFF2-40B4-BE49-F238E27FC236}">
                  <a16:creationId xmlns:a16="http://schemas.microsoft.com/office/drawing/2014/main" id="{6CC289B3-0F9A-4BA3-BEC8-1A98FDBA20A7}"/>
                </a:ext>
              </a:extLst>
            </p:cNvPr>
            <p:cNvSpPr/>
            <p:nvPr/>
          </p:nvSpPr>
          <p:spPr>
            <a:xfrm>
              <a:off x="4580668" y="357230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86328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0B053-5165-4FD0-954A-B7991CE80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Version your API to avoid breaking existing clients when API changes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http://mydealership.com/api/v1/inventory/cars/1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Use a simple ordinal number</a:t>
            </a:r>
          </a:p>
          <a:p>
            <a:pPr lvl="1"/>
            <a:r>
              <a:rPr lang="en-US" dirty="0"/>
              <a:t>Avoid dot notation such as 2.5</a:t>
            </a:r>
          </a:p>
          <a:p>
            <a:r>
              <a:rPr lang="en-US" dirty="0"/>
              <a:t>Use correct HTTP status codes to communicate both success and failures</a:t>
            </a:r>
          </a:p>
          <a:p>
            <a:pPr lvl="1"/>
            <a:r>
              <a:rPr lang="en-US" dirty="0"/>
              <a:t>See https://tools.ietf.org/html/rfc7231 for details; keep in mind that industry practice  might deviate occasionally</a:t>
            </a:r>
          </a:p>
          <a:p>
            <a:pPr lvl="1"/>
            <a:r>
              <a:rPr lang="en-US" dirty="0"/>
              <a:t>Duplicate HTTP status code in the body of the Response message: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8F791-13DA-4BD3-8AF7-732959C3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API: Best Practices (continued)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75B4777-DD7B-40B3-AD48-4DB49DC7D581}"/>
              </a:ext>
            </a:extLst>
          </p:cNvPr>
          <p:cNvSpPr txBox="1"/>
          <p:nvPr/>
        </p:nvSpPr>
        <p:spPr>
          <a:xfrm>
            <a:off x="1710615" y="4340526"/>
            <a:ext cx="3428206" cy="16010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HTTP/1.1 404 Not</a:t>
            </a:r>
            <a:r>
              <a:rPr sz="16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7485" marR="366395" indent="-106680">
              <a:lnSpc>
                <a:spcPct val="101400"/>
              </a:lnSpc>
              <a:tabLst>
                <a:tab pos="1154430" algn="l"/>
              </a:tabLst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"Message": "Not</a:t>
            </a:r>
            <a:r>
              <a:rPr sz="1600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Found",  "Code"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404}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>
              <a:lnSpc>
                <a:spcPct val="100000"/>
              </a:lnSpc>
              <a:spcBef>
                <a:spcPts val="1220"/>
              </a:spcBef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HTTP/1.1 201</a:t>
            </a:r>
            <a:r>
              <a:rPr sz="1600" b="1" spc="-3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7485" marR="579120" indent="-106680">
              <a:lnSpc>
                <a:spcPts val="1580"/>
              </a:lnSpc>
              <a:spcBef>
                <a:spcPts val="160"/>
              </a:spcBef>
              <a:tabLst>
                <a:tab pos="1154430" algn="l"/>
              </a:tabLst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"Message":</a:t>
            </a:r>
            <a:r>
              <a:rPr sz="1600" spc="-9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"Created",  "Code"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201}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0938D67-82A6-4D40-9430-034B33DAAEE3}"/>
              </a:ext>
            </a:extLst>
          </p:cNvPr>
          <p:cNvSpPr/>
          <p:nvPr/>
        </p:nvSpPr>
        <p:spPr>
          <a:xfrm>
            <a:off x="5354378" y="4340526"/>
            <a:ext cx="4629340" cy="1540510"/>
          </a:xfrm>
          <a:custGeom>
            <a:avLst/>
            <a:gdLst/>
            <a:ahLst/>
            <a:cxnLst/>
            <a:rect l="l" t="t" r="r" b="b"/>
            <a:pathLst>
              <a:path w="4077334" h="1540510">
                <a:moveTo>
                  <a:pt x="0" y="0"/>
                </a:moveTo>
                <a:lnTo>
                  <a:pt x="4076722" y="0"/>
                </a:lnTo>
                <a:lnTo>
                  <a:pt x="4076722" y="1540040"/>
                </a:lnTo>
                <a:lnTo>
                  <a:pt x="0" y="154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AFF1007-9F78-46EF-A1B6-25E896B4B583}"/>
              </a:ext>
            </a:extLst>
          </p:cNvPr>
          <p:cNvSpPr txBox="1"/>
          <p:nvPr/>
        </p:nvSpPr>
        <p:spPr>
          <a:xfrm>
            <a:off x="5445816" y="4347435"/>
            <a:ext cx="4361861" cy="1440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</a:t>
            </a:r>
            <a:r>
              <a:rPr sz="1600" b="1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endParaRPr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2658745" algn="l"/>
              </a:tabLst>
            </a:pP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"Response"</a:t>
            </a:r>
            <a:r>
              <a:rPr sz="1600" spc="-1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"model"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5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"honda",</a:t>
            </a:r>
            <a:endParaRPr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95120" marR="5080">
              <a:lnSpc>
                <a:spcPct val="101400"/>
              </a:lnSpc>
              <a:tabLst>
                <a:tab pos="2658745" algn="l"/>
              </a:tabLst>
            </a:pP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"licPlate":</a:t>
            </a:r>
            <a:r>
              <a:rPr sz="1600" spc="-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"BDK032",  "invId"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045" marR="1812925">
              <a:lnSpc>
                <a:spcPts val="1580"/>
              </a:lnSpc>
              <a:spcBef>
                <a:spcPts val="160"/>
              </a:spcBef>
              <a:tabLst>
                <a:tab pos="1275715" algn="l"/>
              </a:tabLst>
            </a:pP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"Message"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11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"Ok",  "Code"	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5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200}</a:t>
            </a:r>
            <a:endParaRPr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34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A2D44-7A9D-482C-985A-004D8F1BF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the API with consumers in mind</a:t>
            </a:r>
          </a:p>
          <a:p>
            <a:pPr lvl="1"/>
            <a:r>
              <a:rPr lang="en-US" dirty="0"/>
              <a:t>Make sure hierarchy is easy to navigate for your target clients/application domain</a:t>
            </a:r>
          </a:p>
          <a:p>
            <a:pPr lvl="1"/>
            <a:r>
              <a:rPr lang="en-US" dirty="0"/>
              <a:t>Add filtering, sorting, pagination capabilities</a:t>
            </a:r>
          </a:p>
          <a:p>
            <a:r>
              <a:rPr lang="en-US" dirty="0"/>
              <a:t>Create two endpoints per resource</a:t>
            </a:r>
          </a:p>
          <a:p>
            <a:pPr lvl="1"/>
            <a:r>
              <a:rPr lang="en-US" dirty="0"/>
              <a:t>The resource collection (e.g., /cars)</a:t>
            </a:r>
          </a:p>
          <a:p>
            <a:pPr lvl="1"/>
            <a:r>
              <a:rPr lang="en-US" dirty="0"/>
              <a:t>Individual resource within the collection (e.g., /cars/{</a:t>
            </a:r>
            <a:r>
              <a:rPr lang="en-US" dirty="0" err="1"/>
              <a:t>carId</a:t>
            </a:r>
            <a:r>
              <a:rPr lang="en-US" dirty="0"/>
              <a:t>})</a:t>
            </a:r>
          </a:p>
          <a:p>
            <a:r>
              <a:rPr lang="en-US" dirty="0"/>
              <a:t>Alternate resource names with IDs as URL nodes where needed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FEB27-6615-4C80-A3C0-47D42726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API: Best Practices (continued)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0CDC5C-6B34-4431-BD47-066890BD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48818"/>
              </p:ext>
            </p:extLst>
          </p:nvPr>
        </p:nvGraphicFramePr>
        <p:xfrm>
          <a:off x="2518352" y="4410966"/>
          <a:ext cx="7170418" cy="170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6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871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  <a:r>
                        <a:rPr sz="1600" b="1" spc="-2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AFD9FF"/>
                      </a:solidFill>
                      <a:prstDash val="solid"/>
                    </a:lnL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846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2711450" algn="l"/>
                        </a:tabLst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  <a:r>
                        <a:rPr sz="1600" b="1" spc="-1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	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spc="-3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20955" marB="0">
                    <a:lnR w="38100">
                      <a:solidFill>
                        <a:srgbClr val="AFD9FF"/>
                      </a:solidFill>
                      <a:prstDash val="solid"/>
                    </a:lnR>
                    <a:lnT w="38100">
                      <a:solidFill>
                        <a:srgbClr val="AFD9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77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locations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/{locId}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85725" marB="0">
                    <a:lnL w="38100">
                      <a:solidFill>
                        <a:srgbClr val="AFD9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cars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857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/{carId}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85725" marB="0">
                    <a:lnR w="38100">
                      <a:solidFill>
                        <a:srgbClr val="AFD9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staff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/{empId}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38100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FD9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sales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/{yyyymmdd}</a:t>
                      </a:r>
                      <a:endParaRPr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R w="38100">
                      <a:solidFill>
                        <a:srgbClr val="AFD9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42">
                <a:tc gridSpan="4">
                  <a:txBody>
                    <a:bodyPr/>
                    <a:lstStyle/>
                    <a:p>
                      <a:pPr marL="316230">
                        <a:lnSpc>
                          <a:spcPts val="1455"/>
                        </a:lnSpc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employees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/{empId}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162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accounts</a:t>
                      </a:r>
                      <a:r>
                        <a:rPr sz="1600" b="1" spc="-1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/{accountId}/</a:t>
                      </a:r>
                      <a:r>
                        <a:rPr sz="1600" b="1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transactions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/{txnId}</a:t>
                      </a:r>
                      <a:endParaRPr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FD9FF"/>
                      </a:solidFill>
                      <a:prstDash val="solid"/>
                    </a:lnL>
                    <a:lnR w="38100">
                      <a:solidFill>
                        <a:srgbClr val="AFD9FF"/>
                      </a:solidFill>
                      <a:prstDash val="solid"/>
                    </a:lnR>
                    <a:lnB w="38100">
                      <a:solidFill>
                        <a:srgbClr val="AFD9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9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E5947-7AF1-4245-91D4-0C14E6AE9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38538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Dr. Leonard Richardson developed a model that breaks down the principal elements of a  REST approach into three steps</a:t>
            </a:r>
          </a:p>
          <a:p>
            <a:pPr lvl="1"/>
            <a:r>
              <a:rPr lang="en-US" sz="19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http://martinfowler.com/articles/richardsonMaturityModel.html</a:t>
            </a:r>
            <a:endParaRPr lang="en-US" sz="1900" dirty="0">
              <a:solidFill>
                <a:schemeClr val="accent1"/>
              </a:solidFill>
            </a:endParaRPr>
          </a:p>
          <a:p>
            <a:r>
              <a:rPr lang="en-US" sz="1900" dirty="0"/>
              <a:t>Model defines four maturity levels of RESTful API</a:t>
            </a:r>
          </a:p>
          <a:p>
            <a:pPr lvl="1"/>
            <a:r>
              <a:rPr lang="en-US" sz="1900" dirty="0"/>
              <a:t>Level 0:</a:t>
            </a:r>
          </a:p>
          <a:p>
            <a:pPr lvl="2"/>
            <a:r>
              <a:rPr lang="en-US" sz="1900" dirty="0"/>
              <a:t>RPC-style API, usually with a single endpoint</a:t>
            </a:r>
          </a:p>
          <a:p>
            <a:pPr lvl="1"/>
            <a:r>
              <a:rPr lang="en-US" sz="1900" dirty="0"/>
              <a:t>Level 1 – Resources:</a:t>
            </a:r>
          </a:p>
          <a:p>
            <a:pPr lvl="2"/>
            <a:r>
              <a:rPr lang="en-US" sz="1900" dirty="0"/>
              <a:t>Resources are introduced; multiple endpoints based on the structured URI</a:t>
            </a:r>
          </a:p>
          <a:p>
            <a:pPr lvl="1"/>
            <a:r>
              <a:rPr lang="en-US" sz="1900" dirty="0"/>
              <a:t>Level 2 – HTTP Verbs:</a:t>
            </a:r>
          </a:p>
          <a:p>
            <a:pPr lvl="2"/>
            <a:r>
              <a:rPr lang="en-US" sz="1900" dirty="0"/>
              <a:t>Same as Level 1 + HTTP verbs to distinguish between operations</a:t>
            </a:r>
          </a:p>
          <a:p>
            <a:pPr lvl="1"/>
            <a:r>
              <a:rPr lang="en-US" sz="1900" dirty="0"/>
              <a:t>Level 3 – Hypermedia Controls:</a:t>
            </a:r>
          </a:p>
          <a:p>
            <a:pPr lvl="2"/>
            <a:r>
              <a:rPr lang="en-US" sz="1900" dirty="0"/>
              <a:t>HATEOS (Hypertext As The Engine Of Application State) – ‘Discoverable’ API  </a:t>
            </a:r>
          </a:p>
          <a:p>
            <a:pPr lvl="2"/>
            <a:r>
              <a:rPr lang="en-US" sz="1900" dirty="0"/>
              <a:t>Response message contains WHAT we can do next and HOW to do it</a:t>
            </a:r>
          </a:p>
          <a:p>
            <a:pPr lvl="2"/>
            <a:r>
              <a:rPr lang="en-US" sz="1900" dirty="0"/>
              <a:t>Think hyperlinks on HTML pages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8635-987B-48FE-890C-52364196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Richardson Maturity Model</a:t>
            </a:r>
          </a:p>
        </p:txBody>
      </p:sp>
    </p:spTree>
    <p:extLst>
      <p:ext uri="{BB962C8B-B14F-4D97-AF65-F5344CB8AC3E}">
        <p14:creationId xmlns:p14="http://schemas.microsoft.com/office/powerpoint/2010/main" val="363712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71602-E5ED-41E0-8979-17B17FC9B8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Pick a subject domain</a:t>
            </a:r>
          </a:p>
          <a:p>
            <a:pPr lvl="1"/>
            <a:r>
              <a:rPr lang="en-US" dirty="0"/>
              <a:t>Can be anything: HR system, car dealership, inventory system, etc.</a:t>
            </a:r>
          </a:p>
          <a:p>
            <a:r>
              <a:rPr lang="en-US" dirty="0"/>
              <a:t>Create a hierarchy of resources following best practices  </a:t>
            </a:r>
          </a:p>
          <a:p>
            <a:r>
              <a:rPr lang="en-US" b="1" dirty="0"/>
              <a:t>CHALLENGE!</a:t>
            </a:r>
          </a:p>
          <a:p>
            <a:pPr lvl="1"/>
            <a:r>
              <a:rPr lang="en-US" dirty="0"/>
              <a:t>Is there any other way to navigate your subject domain?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7D1DE-C2C4-40E7-B9D5-70E0DB4F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Create URI Resource Hierarchy</a:t>
            </a:r>
          </a:p>
        </p:txBody>
      </p:sp>
    </p:spTree>
    <p:extLst>
      <p:ext uri="{BB962C8B-B14F-4D97-AF65-F5344CB8AC3E}">
        <p14:creationId xmlns:p14="http://schemas.microsoft.com/office/powerpoint/2010/main" val="143976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3167153"/>
            <a:chOff x="4399685" y="655859"/>
            <a:chExt cx="4853993" cy="3167153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6F330-57E5-43D2-BA2B-5B999C03191D}"/>
                </a:ext>
              </a:extLst>
            </p:cNvPr>
            <p:cNvCxnSpPr/>
            <p:nvPr/>
          </p:nvCxnSpPr>
          <p:spPr>
            <a:xfrm>
              <a:off x="4690197" y="2784276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03DF0F-297F-41E7-A97F-981129D9C2DF}"/>
                </a:ext>
              </a:extLst>
            </p:cNvPr>
            <p:cNvSpPr txBox="1"/>
            <p:nvPr/>
          </p:nvSpPr>
          <p:spPr>
            <a:xfrm>
              <a:off x="4980710" y="2972943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Boot</a:t>
              </a:r>
            </a:p>
          </p:txBody>
        </p:sp>
        <p:sp>
          <p:nvSpPr>
            <p:cNvPr id="24" name="Chevron 41">
              <a:extLst>
                <a:ext uri="{FF2B5EF4-FFF2-40B4-BE49-F238E27FC236}">
                  <a16:creationId xmlns:a16="http://schemas.microsoft.com/office/drawing/2014/main" id="{6A73A396-6414-44CC-B933-FABA9F075640}"/>
                </a:ext>
              </a:extLst>
            </p:cNvPr>
            <p:cNvSpPr/>
            <p:nvPr/>
          </p:nvSpPr>
          <p:spPr>
            <a:xfrm>
              <a:off x="4580668" y="3091563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B9B5F1-3678-45A0-B163-939D723C3A8E}"/>
                </a:ext>
              </a:extLst>
            </p:cNvPr>
            <p:cNvCxnSpPr/>
            <p:nvPr/>
          </p:nvCxnSpPr>
          <p:spPr>
            <a:xfrm>
              <a:off x="4690197" y="3265013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343A99-A393-4F24-9700-2F634334E3E9}"/>
                </a:ext>
              </a:extLst>
            </p:cNvPr>
            <p:cNvSpPr txBox="1"/>
            <p:nvPr/>
          </p:nvSpPr>
          <p:spPr>
            <a:xfrm>
              <a:off x="4980710" y="3453680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Summary</a:t>
              </a:r>
            </a:p>
          </p:txBody>
        </p:sp>
        <p:sp>
          <p:nvSpPr>
            <p:cNvPr id="28" name="Chevron 41">
              <a:extLst>
                <a:ext uri="{FF2B5EF4-FFF2-40B4-BE49-F238E27FC236}">
                  <a16:creationId xmlns:a16="http://schemas.microsoft.com/office/drawing/2014/main" id="{6CC289B3-0F9A-4BA3-BEC8-1A98FDBA20A7}"/>
                </a:ext>
              </a:extLst>
            </p:cNvPr>
            <p:cNvSpPr/>
            <p:nvPr/>
          </p:nvSpPr>
          <p:spPr>
            <a:xfrm>
              <a:off x="4580668" y="357230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01168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9819-8B88-4F59-AA42-C99612388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Makes it easy to create standalone applications</a:t>
            </a:r>
          </a:p>
          <a:p>
            <a:pPr lvl="1"/>
            <a:r>
              <a:rPr lang="en-US" dirty="0"/>
              <a:t>Very little configuration required</a:t>
            </a:r>
          </a:p>
          <a:p>
            <a:pPr lvl="1"/>
            <a:r>
              <a:rPr lang="en-US" dirty="0"/>
              <a:t>Spring and third-party libraries included</a:t>
            </a:r>
          </a:p>
          <a:p>
            <a:r>
              <a:rPr lang="en-US" dirty="0"/>
              <a:t>Some of the key features include:</a:t>
            </a:r>
          </a:p>
          <a:p>
            <a:pPr lvl="1"/>
            <a:r>
              <a:rPr lang="en-US" dirty="0"/>
              <a:t>Applications begin with main method</a:t>
            </a:r>
          </a:p>
          <a:p>
            <a:pPr lvl="1"/>
            <a:r>
              <a:rPr lang="en-US" dirty="0"/>
              <a:t>Embed Tomcat, Jetty, or Undertow directly in application</a:t>
            </a:r>
          </a:p>
          <a:p>
            <a:pPr lvl="1"/>
            <a:r>
              <a:rPr lang="en-US" dirty="0"/>
              <a:t>Starter POMs provided simplify Maven configuration</a:t>
            </a:r>
          </a:p>
          <a:p>
            <a:pPr lvl="1"/>
            <a:r>
              <a:rPr lang="en-US" dirty="0"/>
              <a:t>Automatically configures Spring whenever possible</a:t>
            </a:r>
          </a:p>
          <a:p>
            <a:pPr lvl="1"/>
            <a:r>
              <a:rPr lang="en-US" dirty="0"/>
              <a:t>Provides production-ready metrics, health checks, and externalized configuration</a:t>
            </a:r>
          </a:p>
          <a:p>
            <a:r>
              <a:rPr lang="en-US" dirty="0"/>
              <a:t>An ‘accelerator’ to build applications fast</a:t>
            </a:r>
          </a:p>
          <a:p>
            <a:pPr lvl="1"/>
            <a:r>
              <a:rPr lang="en-US" dirty="0"/>
              <a:t>Spring MVC, Spring Security, and other Spring libraries can be used WITHOUT Spring  Boot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B5C91-E5F8-45B7-B714-FA05885A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147212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ED61-BA4F-4F9B-9607-617AB7338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4655386" cy="4086842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Traditional frameworks</a:t>
            </a:r>
          </a:p>
          <a:p>
            <a:r>
              <a:rPr lang="en-US" dirty="0"/>
              <a:t>Pick favorite MVC framework  Download additional libraries</a:t>
            </a:r>
          </a:p>
          <a:p>
            <a:pPr lvl="1"/>
            <a:r>
              <a:rPr lang="en-US" dirty="0"/>
              <a:t>Make sure to use the right version</a:t>
            </a:r>
          </a:p>
          <a:p>
            <a:pPr lvl="1"/>
            <a:r>
              <a:rPr lang="en-US" dirty="0"/>
              <a:t>Add Spring framework if needed</a:t>
            </a:r>
          </a:p>
          <a:p>
            <a:r>
              <a:rPr lang="en-US" dirty="0"/>
              <a:t>Compile and create WAR file</a:t>
            </a:r>
          </a:p>
          <a:p>
            <a:r>
              <a:rPr lang="en-US" dirty="0"/>
              <a:t>Install and configure application server  Deploy WAR file to application server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1D496-8BA6-444A-A28B-9A900625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</a:t>
            </a:r>
            <a:r>
              <a:rPr lang="en-US" dirty="0" err="1"/>
              <a:t>JavaEE</a:t>
            </a:r>
            <a:r>
              <a:rPr lang="en-US" dirty="0"/>
              <a:t> Frameworks vs. Spring Boot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4FB5EAE-41A6-4090-94E9-215DD14851F6}"/>
              </a:ext>
            </a:extLst>
          </p:cNvPr>
          <p:cNvSpPr txBox="1">
            <a:spLocks/>
          </p:cNvSpPr>
          <p:nvPr/>
        </p:nvSpPr>
        <p:spPr>
          <a:xfrm>
            <a:off x="6103561" y="1794194"/>
            <a:ext cx="4655386" cy="408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itchFamily="2" charset="2"/>
              <a:buChar char="§"/>
              <a:defRPr sz="2000" b="0" i="0" u="none" strike="noStrike" cap="none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" pitchFamily="2" charset="2"/>
              <a:buChar char="§"/>
              <a:defRPr sz="1600" b="0" i="0" u="none" strike="noStrike" cap="none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itchFamily="2" charset="2"/>
              <a:buChar char="§"/>
              <a:defRPr sz="1400" b="0" i="0" u="none" strike="noStrike" cap="none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itchFamily="2" charset="2"/>
              <a:buChar char="§"/>
              <a:defRPr sz="1200" b="0" i="0" u="none" strike="noStrike" cap="none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820"/>
              </a:spcBef>
              <a:buFont typeface="Wingdings" pitchFamily="2" charset="2"/>
              <a:buNone/>
            </a:pPr>
            <a:r>
              <a:rPr lang="en-US" b="1" dirty="0"/>
              <a:t>Spring Boot</a:t>
            </a:r>
          </a:p>
          <a:p>
            <a:pPr marL="246379">
              <a:spcBef>
                <a:spcPts val="720"/>
              </a:spcBef>
            </a:pPr>
            <a:r>
              <a:rPr lang="en-US" dirty="0"/>
              <a:t>Put Spring Boot library in project  dependencies</a:t>
            </a:r>
          </a:p>
          <a:p>
            <a:pPr marL="246379">
              <a:spcBef>
                <a:spcPts val="1105"/>
              </a:spcBef>
            </a:pPr>
            <a:r>
              <a:rPr lang="en-US" dirty="0"/>
              <a:t>Implement web application to  conventions of Spring Boot</a:t>
            </a:r>
          </a:p>
          <a:p>
            <a:pPr marL="246379">
              <a:spcBef>
                <a:spcPts val="1175"/>
              </a:spcBef>
            </a:pPr>
            <a:r>
              <a:rPr lang="en-US" dirty="0"/>
              <a:t>Compile &amp; run!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94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BE9-3EE3-4949-849D-6A9DC961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Spring Boot Deployment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B3A992-8308-4935-A87D-8E53C361335E}"/>
              </a:ext>
            </a:extLst>
          </p:cNvPr>
          <p:cNvGrpSpPr/>
          <p:nvPr/>
        </p:nvGrpSpPr>
        <p:grpSpPr>
          <a:xfrm>
            <a:off x="2814734" y="1587892"/>
            <a:ext cx="6577654" cy="4255714"/>
            <a:chOff x="1504462" y="827532"/>
            <a:chExt cx="5887489" cy="380918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1A844C90-91CE-4A8A-92C6-324B3AB97847}"/>
                </a:ext>
              </a:extLst>
            </p:cNvPr>
            <p:cNvSpPr txBox="1"/>
            <p:nvPr/>
          </p:nvSpPr>
          <p:spPr>
            <a:xfrm>
              <a:off x="6096405" y="3019020"/>
              <a:ext cx="440055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25" dirty="0">
                  <a:latin typeface="+mn-lt"/>
                  <a:cs typeface="Trebuchet MS"/>
                </a:rPr>
                <a:t>SpringBoot </a:t>
              </a:r>
              <a:r>
                <a:rPr sz="450" b="1" spc="-15" dirty="0">
                  <a:latin typeface="+mn-lt"/>
                  <a:cs typeface="Trebuchet MS"/>
                </a:rPr>
                <a:t>App</a:t>
              </a:r>
              <a:r>
                <a:rPr sz="450" b="1" spc="-90" dirty="0">
                  <a:latin typeface="+mn-lt"/>
                  <a:cs typeface="Trebuchet MS"/>
                </a:rPr>
                <a:t> </a:t>
              </a:r>
              <a:r>
                <a:rPr sz="450" b="1" spc="-40" dirty="0">
                  <a:latin typeface="+mn-lt"/>
                  <a:cs typeface="Trebuchet MS"/>
                </a:rPr>
                <a:t>2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15" name="object 14">
              <a:extLst>
                <a:ext uri="{FF2B5EF4-FFF2-40B4-BE49-F238E27FC236}">
                  <a16:creationId xmlns:a16="http://schemas.microsoft.com/office/drawing/2014/main" id="{7A696D94-13F2-4BFA-BE0C-453F4EB7E942}"/>
                </a:ext>
              </a:extLst>
            </p:cNvPr>
            <p:cNvGrpSpPr/>
            <p:nvPr/>
          </p:nvGrpSpPr>
          <p:grpSpPr>
            <a:xfrm>
              <a:off x="4849128" y="3035214"/>
              <a:ext cx="806450" cy="693420"/>
              <a:chOff x="4849128" y="3035214"/>
              <a:chExt cx="806450" cy="693420"/>
            </a:xfrm>
          </p:grpSpPr>
          <p:sp>
            <p:nvSpPr>
              <p:cNvPr id="182" name="object 15">
                <a:extLst>
                  <a:ext uri="{FF2B5EF4-FFF2-40B4-BE49-F238E27FC236}">
                    <a16:creationId xmlns:a16="http://schemas.microsoft.com/office/drawing/2014/main" id="{BF09F7B5-A442-48BA-AA29-007BD5E969DF}"/>
                  </a:ext>
                </a:extLst>
              </p:cNvPr>
              <p:cNvSpPr/>
              <p:nvPr/>
            </p:nvSpPr>
            <p:spPr>
              <a:xfrm>
                <a:off x="4850091" y="3069450"/>
                <a:ext cx="80454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804545" h="658495">
                    <a:moveTo>
                      <a:pt x="739673" y="0"/>
                    </a:moveTo>
                    <a:lnTo>
                      <a:pt x="64312" y="0"/>
                    </a:lnTo>
                    <a:lnTo>
                      <a:pt x="39251" y="5046"/>
                    </a:lnTo>
                    <a:lnTo>
                      <a:pt x="18811" y="18807"/>
                    </a:lnTo>
                    <a:lnTo>
                      <a:pt x="5044" y="39213"/>
                    </a:lnTo>
                    <a:lnTo>
                      <a:pt x="0" y="64198"/>
                    </a:lnTo>
                    <a:lnTo>
                      <a:pt x="0" y="593813"/>
                    </a:lnTo>
                    <a:lnTo>
                      <a:pt x="5044" y="618830"/>
                    </a:lnTo>
                    <a:lnTo>
                      <a:pt x="18811" y="639233"/>
                    </a:lnTo>
                    <a:lnTo>
                      <a:pt x="39251" y="652976"/>
                    </a:lnTo>
                    <a:lnTo>
                      <a:pt x="64312" y="658012"/>
                    </a:lnTo>
                    <a:lnTo>
                      <a:pt x="739673" y="658012"/>
                    </a:lnTo>
                    <a:lnTo>
                      <a:pt x="764708" y="652976"/>
                    </a:lnTo>
                    <a:lnTo>
                      <a:pt x="785150" y="639233"/>
                    </a:lnTo>
                    <a:lnTo>
                      <a:pt x="798932" y="618830"/>
                    </a:lnTo>
                    <a:lnTo>
                      <a:pt x="803986" y="593813"/>
                    </a:lnTo>
                    <a:lnTo>
                      <a:pt x="803986" y="64198"/>
                    </a:lnTo>
                    <a:lnTo>
                      <a:pt x="798932" y="39213"/>
                    </a:lnTo>
                    <a:lnTo>
                      <a:pt x="785150" y="18807"/>
                    </a:lnTo>
                    <a:lnTo>
                      <a:pt x="764708" y="5046"/>
                    </a:lnTo>
                    <a:lnTo>
                      <a:pt x="739673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83" name="object 16">
                <a:extLst>
                  <a:ext uri="{FF2B5EF4-FFF2-40B4-BE49-F238E27FC236}">
                    <a16:creationId xmlns:a16="http://schemas.microsoft.com/office/drawing/2014/main" id="{E39802D2-060C-4D86-9A99-6FF8F08EC2C8}"/>
                  </a:ext>
                </a:extLst>
              </p:cNvPr>
              <p:cNvSpPr/>
              <p:nvPr/>
            </p:nvSpPr>
            <p:spPr>
              <a:xfrm>
                <a:off x="4850080" y="3069453"/>
                <a:ext cx="80454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804545" h="658495">
                    <a:moveTo>
                      <a:pt x="64319" y="658006"/>
                    </a:moveTo>
                    <a:lnTo>
                      <a:pt x="739677" y="658006"/>
                    </a:lnTo>
                    <a:lnTo>
                      <a:pt x="764712" y="652971"/>
                    </a:lnTo>
                    <a:lnTo>
                      <a:pt x="785157" y="639229"/>
                    </a:lnTo>
                    <a:lnTo>
                      <a:pt x="798942" y="618827"/>
                    </a:lnTo>
                    <a:lnTo>
                      <a:pt x="803997" y="593811"/>
                    </a:lnTo>
                    <a:lnTo>
                      <a:pt x="803997" y="64195"/>
                    </a:lnTo>
                    <a:lnTo>
                      <a:pt x="798942" y="39209"/>
                    </a:lnTo>
                    <a:lnTo>
                      <a:pt x="785157" y="18804"/>
                    </a:lnTo>
                    <a:lnTo>
                      <a:pt x="764712" y="5045"/>
                    </a:lnTo>
                    <a:lnTo>
                      <a:pt x="739677" y="0"/>
                    </a:lnTo>
                    <a:lnTo>
                      <a:pt x="64319" y="0"/>
                    </a:lnTo>
                    <a:lnTo>
                      <a:pt x="39255" y="5045"/>
                    </a:lnTo>
                    <a:lnTo>
                      <a:pt x="18813" y="18804"/>
                    </a:lnTo>
                    <a:lnTo>
                      <a:pt x="5045" y="39209"/>
                    </a:lnTo>
                    <a:lnTo>
                      <a:pt x="0" y="64195"/>
                    </a:lnTo>
                    <a:lnTo>
                      <a:pt x="0" y="593811"/>
                    </a:lnTo>
                    <a:lnTo>
                      <a:pt x="5045" y="618827"/>
                    </a:lnTo>
                    <a:lnTo>
                      <a:pt x="18813" y="639229"/>
                    </a:lnTo>
                    <a:lnTo>
                      <a:pt x="39255" y="652971"/>
                    </a:lnTo>
                    <a:lnTo>
                      <a:pt x="64319" y="658006"/>
                    </a:lnTo>
                    <a:close/>
                  </a:path>
                </a:pathLst>
              </a:custGeom>
              <a:ln w="3175">
                <a:solidFill>
                  <a:srgbClr val="31859B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84" name="object 17">
                <a:extLst>
                  <a:ext uri="{FF2B5EF4-FFF2-40B4-BE49-F238E27FC236}">
                    <a16:creationId xmlns:a16="http://schemas.microsoft.com/office/drawing/2014/main" id="{D12E1DF0-FF65-4C0B-AF6D-CCD0FB929246}"/>
                  </a:ext>
                </a:extLst>
              </p:cNvPr>
              <p:cNvSpPr/>
              <p:nvPr/>
            </p:nvSpPr>
            <p:spPr>
              <a:xfrm>
                <a:off x="5238000" y="3035214"/>
                <a:ext cx="414655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414654" h="68580">
                    <a:moveTo>
                      <a:pt x="414033" y="0"/>
                    </a:moveTo>
                    <a:lnTo>
                      <a:pt x="0" y="0"/>
                    </a:lnTo>
                    <a:lnTo>
                      <a:pt x="0" y="68474"/>
                    </a:lnTo>
                    <a:lnTo>
                      <a:pt x="414033" y="68474"/>
                    </a:lnTo>
                    <a:lnTo>
                      <a:pt x="414033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5A4CCF4D-8521-4AE8-8AEF-35AFDF05A74C}"/>
                </a:ext>
              </a:extLst>
            </p:cNvPr>
            <p:cNvSpPr txBox="1"/>
            <p:nvPr/>
          </p:nvSpPr>
          <p:spPr>
            <a:xfrm>
              <a:off x="5227587" y="3019020"/>
              <a:ext cx="440055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25" dirty="0">
                  <a:latin typeface="+mn-lt"/>
                  <a:cs typeface="Trebuchet MS"/>
                </a:rPr>
                <a:t>SpringBoot </a:t>
              </a:r>
              <a:r>
                <a:rPr sz="450" b="1" spc="-15" dirty="0">
                  <a:latin typeface="+mn-lt"/>
                  <a:cs typeface="Trebuchet MS"/>
                </a:rPr>
                <a:t>App</a:t>
              </a:r>
              <a:r>
                <a:rPr sz="450" b="1" spc="-90" dirty="0">
                  <a:latin typeface="+mn-lt"/>
                  <a:cs typeface="Trebuchet MS"/>
                </a:rPr>
                <a:t> </a:t>
              </a:r>
              <a:r>
                <a:rPr sz="450" b="1" spc="-40" dirty="0">
                  <a:latin typeface="+mn-lt"/>
                  <a:cs typeface="Trebuchet MS"/>
                </a:rPr>
                <a:t>1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17" name="object 19">
              <a:extLst>
                <a:ext uri="{FF2B5EF4-FFF2-40B4-BE49-F238E27FC236}">
                  <a16:creationId xmlns:a16="http://schemas.microsoft.com/office/drawing/2014/main" id="{8607AA7F-1CDB-476F-B2A9-A85535853658}"/>
                </a:ext>
              </a:extLst>
            </p:cNvPr>
            <p:cNvGrpSpPr/>
            <p:nvPr/>
          </p:nvGrpSpPr>
          <p:grpSpPr>
            <a:xfrm>
              <a:off x="3562731" y="3035214"/>
              <a:ext cx="806450" cy="693420"/>
              <a:chOff x="3562731" y="3035214"/>
              <a:chExt cx="806450" cy="693420"/>
            </a:xfrm>
          </p:grpSpPr>
          <p:sp>
            <p:nvSpPr>
              <p:cNvPr id="179" name="object 20">
                <a:extLst>
                  <a:ext uri="{FF2B5EF4-FFF2-40B4-BE49-F238E27FC236}">
                    <a16:creationId xmlns:a16="http://schemas.microsoft.com/office/drawing/2014/main" id="{73C32D32-4437-4714-9495-2019740AFB82}"/>
                  </a:ext>
                </a:extLst>
              </p:cNvPr>
              <p:cNvSpPr/>
              <p:nvPr/>
            </p:nvSpPr>
            <p:spPr>
              <a:xfrm>
                <a:off x="3563696" y="3069450"/>
                <a:ext cx="80454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804545" h="658495">
                    <a:moveTo>
                      <a:pt x="739673" y="0"/>
                    </a:moveTo>
                    <a:lnTo>
                      <a:pt x="64312" y="0"/>
                    </a:lnTo>
                    <a:lnTo>
                      <a:pt x="39251" y="5046"/>
                    </a:lnTo>
                    <a:lnTo>
                      <a:pt x="18811" y="18807"/>
                    </a:lnTo>
                    <a:lnTo>
                      <a:pt x="5044" y="39213"/>
                    </a:lnTo>
                    <a:lnTo>
                      <a:pt x="0" y="64198"/>
                    </a:lnTo>
                    <a:lnTo>
                      <a:pt x="0" y="593813"/>
                    </a:lnTo>
                    <a:lnTo>
                      <a:pt x="5044" y="618830"/>
                    </a:lnTo>
                    <a:lnTo>
                      <a:pt x="18811" y="639233"/>
                    </a:lnTo>
                    <a:lnTo>
                      <a:pt x="39251" y="652976"/>
                    </a:lnTo>
                    <a:lnTo>
                      <a:pt x="64312" y="658012"/>
                    </a:lnTo>
                    <a:lnTo>
                      <a:pt x="739673" y="658012"/>
                    </a:lnTo>
                    <a:lnTo>
                      <a:pt x="764708" y="652976"/>
                    </a:lnTo>
                    <a:lnTo>
                      <a:pt x="785150" y="639233"/>
                    </a:lnTo>
                    <a:lnTo>
                      <a:pt x="798932" y="618830"/>
                    </a:lnTo>
                    <a:lnTo>
                      <a:pt x="803986" y="593813"/>
                    </a:lnTo>
                    <a:lnTo>
                      <a:pt x="803986" y="64198"/>
                    </a:lnTo>
                    <a:lnTo>
                      <a:pt x="798932" y="39213"/>
                    </a:lnTo>
                    <a:lnTo>
                      <a:pt x="785150" y="18807"/>
                    </a:lnTo>
                    <a:lnTo>
                      <a:pt x="764708" y="5046"/>
                    </a:lnTo>
                    <a:lnTo>
                      <a:pt x="739673" y="0"/>
                    </a:lnTo>
                    <a:close/>
                  </a:path>
                </a:pathLst>
              </a:custGeom>
              <a:solidFill>
                <a:srgbClr val="B7DDE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80" name="object 21">
                <a:extLst>
                  <a:ext uri="{FF2B5EF4-FFF2-40B4-BE49-F238E27FC236}">
                    <a16:creationId xmlns:a16="http://schemas.microsoft.com/office/drawing/2014/main" id="{E42FDDCF-4284-4BD3-9E6F-CB1859AEAFC1}"/>
                  </a:ext>
                </a:extLst>
              </p:cNvPr>
              <p:cNvSpPr/>
              <p:nvPr/>
            </p:nvSpPr>
            <p:spPr>
              <a:xfrm>
                <a:off x="3563684" y="3069453"/>
                <a:ext cx="80454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804545" h="658495">
                    <a:moveTo>
                      <a:pt x="64319" y="658006"/>
                    </a:moveTo>
                    <a:lnTo>
                      <a:pt x="739677" y="658006"/>
                    </a:lnTo>
                    <a:lnTo>
                      <a:pt x="764712" y="652971"/>
                    </a:lnTo>
                    <a:lnTo>
                      <a:pt x="785157" y="639229"/>
                    </a:lnTo>
                    <a:lnTo>
                      <a:pt x="798942" y="618827"/>
                    </a:lnTo>
                    <a:lnTo>
                      <a:pt x="803997" y="593811"/>
                    </a:lnTo>
                    <a:lnTo>
                      <a:pt x="803997" y="64195"/>
                    </a:lnTo>
                    <a:lnTo>
                      <a:pt x="798942" y="39209"/>
                    </a:lnTo>
                    <a:lnTo>
                      <a:pt x="785157" y="18804"/>
                    </a:lnTo>
                    <a:lnTo>
                      <a:pt x="764712" y="5045"/>
                    </a:lnTo>
                    <a:lnTo>
                      <a:pt x="739677" y="0"/>
                    </a:lnTo>
                    <a:lnTo>
                      <a:pt x="64319" y="0"/>
                    </a:lnTo>
                    <a:lnTo>
                      <a:pt x="39255" y="5045"/>
                    </a:lnTo>
                    <a:lnTo>
                      <a:pt x="18813" y="18804"/>
                    </a:lnTo>
                    <a:lnTo>
                      <a:pt x="5045" y="39209"/>
                    </a:lnTo>
                    <a:lnTo>
                      <a:pt x="0" y="64195"/>
                    </a:lnTo>
                    <a:lnTo>
                      <a:pt x="0" y="593811"/>
                    </a:lnTo>
                    <a:lnTo>
                      <a:pt x="5045" y="618827"/>
                    </a:lnTo>
                    <a:lnTo>
                      <a:pt x="18813" y="639229"/>
                    </a:lnTo>
                    <a:lnTo>
                      <a:pt x="39255" y="652971"/>
                    </a:lnTo>
                    <a:lnTo>
                      <a:pt x="64319" y="658006"/>
                    </a:lnTo>
                    <a:close/>
                  </a:path>
                </a:pathLst>
              </a:custGeom>
              <a:ln w="3175">
                <a:solidFill>
                  <a:srgbClr val="31859B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81" name="object 22">
                <a:extLst>
                  <a:ext uri="{FF2B5EF4-FFF2-40B4-BE49-F238E27FC236}">
                    <a16:creationId xmlns:a16="http://schemas.microsoft.com/office/drawing/2014/main" id="{3FCD6031-B64B-4A85-86DA-6AD8CDB10C18}"/>
                  </a:ext>
                </a:extLst>
              </p:cNvPr>
              <p:cNvSpPr/>
              <p:nvPr/>
            </p:nvSpPr>
            <p:spPr>
              <a:xfrm>
                <a:off x="3989920" y="3035214"/>
                <a:ext cx="337820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337820" h="68580">
                    <a:moveTo>
                      <a:pt x="337350" y="0"/>
                    </a:moveTo>
                    <a:lnTo>
                      <a:pt x="0" y="0"/>
                    </a:lnTo>
                    <a:lnTo>
                      <a:pt x="0" y="68474"/>
                    </a:lnTo>
                    <a:lnTo>
                      <a:pt x="337350" y="68474"/>
                    </a:lnTo>
                    <a:lnTo>
                      <a:pt x="337350" y="0"/>
                    </a:lnTo>
                    <a:close/>
                  </a:path>
                </a:pathLst>
              </a:custGeom>
              <a:solidFill>
                <a:srgbClr val="B7DDE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1F14A78A-61C5-4A4D-A592-45A0B38466FA}"/>
                </a:ext>
              </a:extLst>
            </p:cNvPr>
            <p:cNvSpPr txBox="1"/>
            <p:nvPr/>
          </p:nvSpPr>
          <p:spPr>
            <a:xfrm>
              <a:off x="3978711" y="3019020"/>
              <a:ext cx="36195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5" dirty="0">
                  <a:latin typeface="+mn-lt"/>
                  <a:cs typeface="Trebuchet MS"/>
                </a:rPr>
                <a:t>JVM</a:t>
              </a:r>
              <a:r>
                <a:rPr sz="450" b="1" spc="-105" dirty="0">
                  <a:latin typeface="+mn-lt"/>
                  <a:cs typeface="Trebuchet MS"/>
                </a:rPr>
                <a:t> </a:t>
              </a:r>
              <a:r>
                <a:rPr sz="450" b="1" spc="-30" dirty="0">
                  <a:latin typeface="+mn-lt"/>
                  <a:cs typeface="Trebuchet MS"/>
                </a:rPr>
                <a:t>Process </a:t>
              </a:r>
              <a:r>
                <a:rPr sz="450" b="1" spc="-40" dirty="0">
                  <a:latin typeface="+mn-lt"/>
                  <a:cs typeface="Trebuchet MS"/>
                </a:rPr>
                <a:t>2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19" name="object 24">
              <a:extLst>
                <a:ext uri="{FF2B5EF4-FFF2-40B4-BE49-F238E27FC236}">
                  <a16:creationId xmlns:a16="http://schemas.microsoft.com/office/drawing/2014/main" id="{6E88256D-4114-4B89-9DFB-65A89931F4C4}"/>
                </a:ext>
              </a:extLst>
            </p:cNvPr>
            <p:cNvGrpSpPr/>
            <p:nvPr/>
          </p:nvGrpSpPr>
          <p:grpSpPr>
            <a:xfrm>
              <a:off x="1504462" y="3035214"/>
              <a:ext cx="1996439" cy="693420"/>
              <a:chOff x="1504462" y="3035214"/>
              <a:chExt cx="1996439" cy="693420"/>
            </a:xfrm>
          </p:grpSpPr>
          <p:sp>
            <p:nvSpPr>
              <p:cNvPr id="176" name="object 25">
                <a:extLst>
                  <a:ext uri="{FF2B5EF4-FFF2-40B4-BE49-F238E27FC236}">
                    <a16:creationId xmlns:a16="http://schemas.microsoft.com/office/drawing/2014/main" id="{B052C08E-534B-43A7-BCEE-67D27C0F3F43}"/>
                  </a:ext>
                </a:extLst>
              </p:cNvPr>
              <p:cNvSpPr/>
              <p:nvPr/>
            </p:nvSpPr>
            <p:spPr>
              <a:xfrm>
                <a:off x="1505419" y="3069450"/>
                <a:ext cx="199453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1994535" h="658495">
                    <a:moveTo>
                      <a:pt x="1929625" y="0"/>
                    </a:moveTo>
                    <a:lnTo>
                      <a:pt x="64325" y="0"/>
                    </a:lnTo>
                    <a:lnTo>
                      <a:pt x="39283" y="5046"/>
                    </a:lnTo>
                    <a:lnTo>
                      <a:pt x="18837" y="18807"/>
                    </a:lnTo>
                    <a:lnTo>
                      <a:pt x="5053" y="39213"/>
                    </a:lnTo>
                    <a:lnTo>
                      <a:pt x="0" y="64198"/>
                    </a:lnTo>
                    <a:lnTo>
                      <a:pt x="0" y="593813"/>
                    </a:lnTo>
                    <a:lnTo>
                      <a:pt x="5053" y="618830"/>
                    </a:lnTo>
                    <a:lnTo>
                      <a:pt x="18837" y="639233"/>
                    </a:lnTo>
                    <a:lnTo>
                      <a:pt x="39283" y="652976"/>
                    </a:lnTo>
                    <a:lnTo>
                      <a:pt x="64325" y="658012"/>
                    </a:lnTo>
                    <a:lnTo>
                      <a:pt x="1929625" y="658012"/>
                    </a:lnTo>
                    <a:lnTo>
                      <a:pt x="1954661" y="652976"/>
                    </a:lnTo>
                    <a:lnTo>
                      <a:pt x="1975108" y="639233"/>
                    </a:lnTo>
                    <a:lnTo>
                      <a:pt x="1988895" y="618830"/>
                    </a:lnTo>
                    <a:lnTo>
                      <a:pt x="1993950" y="593813"/>
                    </a:lnTo>
                    <a:lnTo>
                      <a:pt x="1993950" y="64198"/>
                    </a:lnTo>
                    <a:lnTo>
                      <a:pt x="1988895" y="39213"/>
                    </a:lnTo>
                    <a:lnTo>
                      <a:pt x="1975108" y="18807"/>
                    </a:lnTo>
                    <a:lnTo>
                      <a:pt x="1954661" y="5046"/>
                    </a:lnTo>
                    <a:lnTo>
                      <a:pt x="1929625" y="0"/>
                    </a:lnTo>
                    <a:close/>
                  </a:path>
                </a:pathLst>
              </a:custGeom>
              <a:solidFill>
                <a:srgbClr val="B7DDE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77" name="object 26">
                <a:extLst>
                  <a:ext uri="{FF2B5EF4-FFF2-40B4-BE49-F238E27FC236}">
                    <a16:creationId xmlns:a16="http://schemas.microsoft.com/office/drawing/2014/main" id="{C7BCFE0C-F5D2-4C77-BBA1-E699CFC73C36}"/>
                  </a:ext>
                </a:extLst>
              </p:cNvPr>
              <p:cNvSpPr/>
              <p:nvPr/>
            </p:nvSpPr>
            <p:spPr>
              <a:xfrm>
                <a:off x="1505414" y="3069453"/>
                <a:ext cx="199453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1994535" h="658495">
                    <a:moveTo>
                      <a:pt x="64319" y="658006"/>
                    </a:moveTo>
                    <a:lnTo>
                      <a:pt x="1929630" y="658006"/>
                    </a:lnTo>
                    <a:lnTo>
                      <a:pt x="1954664" y="652971"/>
                    </a:lnTo>
                    <a:lnTo>
                      <a:pt x="1975109" y="639229"/>
                    </a:lnTo>
                    <a:lnTo>
                      <a:pt x="1988894" y="618827"/>
                    </a:lnTo>
                    <a:lnTo>
                      <a:pt x="1993949" y="593811"/>
                    </a:lnTo>
                    <a:lnTo>
                      <a:pt x="1993949" y="64195"/>
                    </a:lnTo>
                    <a:lnTo>
                      <a:pt x="1988894" y="39209"/>
                    </a:lnTo>
                    <a:lnTo>
                      <a:pt x="1975109" y="18804"/>
                    </a:lnTo>
                    <a:lnTo>
                      <a:pt x="1954664" y="5045"/>
                    </a:lnTo>
                    <a:lnTo>
                      <a:pt x="1929630" y="0"/>
                    </a:lnTo>
                    <a:lnTo>
                      <a:pt x="64319" y="0"/>
                    </a:lnTo>
                    <a:lnTo>
                      <a:pt x="39283" y="5045"/>
                    </a:lnTo>
                    <a:lnTo>
                      <a:pt x="18838" y="18804"/>
                    </a:lnTo>
                    <a:lnTo>
                      <a:pt x="5054" y="39209"/>
                    </a:lnTo>
                    <a:lnTo>
                      <a:pt x="0" y="64195"/>
                    </a:lnTo>
                    <a:lnTo>
                      <a:pt x="0" y="593811"/>
                    </a:lnTo>
                    <a:lnTo>
                      <a:pt x="5054" y="618827"/>
                    </a:lnTo>
                    <a:lnTo>
                      <a:pt x="18838" y="639229"/>
                    </a:lnTo>
                    <a:lnTo>
                      <a:pt x="39283" y="652971"/>
                    </a:lnTo>
                    <a:lnTo>
                      <a:pt x="64319" y="658006"/>
                    </a:lnTo>
                    <a:close/>
                  </a:path>
                </a:pathLst>
              </a:custGeom>
              <a:ln w="3175">
                <a:solidFill>
                  <a:srgbClr val="31859B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78" name="object 27">
                <a:extLst>
                  <a:ext uri="{FF2B5EF4-FFF2-40B4-BE49-F238E27FC236}">
                    <a16:creationId xmlns:a16="http://schemas.microsoft.com/office/drawing/2014/main" id="{162275B9-B61A-4F8C-B30E-B813E0B4300A}"/>
                  </a:ext>
                </a:extLst>
              </p:cNvPr>
              <p:cNvSpPr/>
              <p:nvPr/>
            </p:nvSpPr>
            <p:spPr>
              <a:xfrm>
                <a:off x="3121596" y="3035214"/>
                <a:ext cx="337820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337820" h="68580">
                    <a:moveTo>
                      <a:pt x="337350" y="0"/>
                    </a:moveTo>
                    <a:lnTo>
                      <a:pt x="0" y="0"/>
                    </a:lnTo>
                    <a:lnTo>
                      <a:pt x="0" y="68474"/>
                    </a:lnTo>
                    <a:lnTo>
                      <a:pt x="337350" y="68474"/>
                    </a:lnTo>
                    <a:lnTo>
                      <a:pt x="337350" y="0"/>
                    </a:lnTo>
                    <a:close/>
                  </a:path>
                </a:pathLst>
              </a:custGeom>
              <a:solidFill>
                <a:srgbClr val="B7DDE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20" name="object 28">
              <a:extLst>
                <a:ext uri="{FF2B5EF4-FFF2-40B4-BE49-F238E27FC236}">
                  <a16:creationId xmlns:a16="http://schemas.microsoft.com/office/drawing/2014/main" id="{468692D0-67DD-437D-9EF9-715D1696D145}"/>
                </a:ext>
              </a:extLst>
            </p:cNvPr>
            <p:cNvSpPr txBox="1"/>
            <p:nvPr/>
          </p:nvSpPr>
          <p:spPr>
            <a:xfrm>
              <a:off x="3109822" y="3019020"/>
              <a:ext cx="36195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5" dirty="0">
                  <a:latin typeface="+mn-lt"/>
                  <a:cs typeface="Trebuchet MS"/>
                </a:rPr>
                <a:t>JVM</a:t>
              </a:r>
              <a:r>
                <a:rPr sz="450" b="1" spc="-105" dirty="0">
                  <a:latin typeface="+mn-lt"/>
                  <a:cs typeface="Trebuchet MS"/>
                </a:rPr>
                <a:t> </a:t>
              </a:r>
              <a:r>
                <a:rPr sz="450" b="1" spc="-30" dirty="0">
                  <a:latin typeface="+mn-lt"/>
                  <a:cs typeface="Trebuchet MS"/>
                </a:rPr>
                <a:t>Process </a:t>
              </a:r>
              <a:r>
                <a:rPr sz="450" b="1" spc="-40" dirty="0">
                  <a:latin typeface="+mn-lt"/>
                  <a:cs typeface="Trebuchet MS"/>
                </a:rPr>
                <a:t>1</a:t>
              </a:r>
              <a:endParaRPr sz="450">
                <a:latin typeface="+mn-lt"/>
                <a:cs typeface="Trebuchet MS"/>
              </a:endParaRPr>
            </a:p>
          </p:txBody>
        </p:sp>
        <p:sp>
          <p:nvSpPr>
            <p:cNvPr id="21" name="object 29">
              <a:extLst>
                <a:ext uri="{FF2B5EF4-FFF2-40B4-BE49-F238E27FC236}">
                  <a16:creationId xmlns:a16="http://schemas.microsoft.com/office/drawing/2014/main" id="{1BD7A3AB-1BCA-4E01-BA1B-CB67421C74B4}"/>
                </a:ext>
              </a:extLst>
            </p:cNvPr>
            <p:cNvSpPr txBox="1"/>
            <p:nvPr/>
          </p:nvSpPr>
          <p:spPr>
            <a:xfrm>
              <a:off x="5782717" y="3534873"/>
              <a:ext cx="643255" cy="84941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marL="159385">
                <a:lnSpc>
                  <a:spcPct val="100000"/>
                </a:lnSpc>
                <a:spcBef>
                  <a:spcPts val="200"/>
                </a:spcBef>
              </a:pPr>
              <a:r>
                <a:rPr sz="450" b="1" spc="-25" dirty="0">
                  <a:latin typeface="+mn-lt"/>
                  <a:cs typeface="Trebuchet MS"/>
                </a:rPr>
                <a:t>Tomcat/</a:t>
              </a:r>
              <a:r>
                <a:rPr sz="450" b="1" spc="-55" dirty="0">
                  <a:latin typeface="+mn-lt"/>
                  <a:cs typeface="Trebuchet MS"/>
                </a:rPr>
                <a:t> </a:t>
              </a:r>
              <a:r>
                <a:rPr sz="450" b="1" spc="-40" dirty="0">
                  <a:latin typeface="+mn-lt"/>
                  <a:cs typeface="Trebuchet MS"/>
                </a:rPr>
                <a:t>Jetty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22" name="object 30">
              <a:extLst>
                <a:ext uri="{FF2B5EF4-FFF2-40B4-BE49-F238E27FC236}">
                  <a16:creationId xmlns:a16="http://schemas.microsoft.com/office/drawing/2014/main" id="{C78B1514-8040-420E-8F0A-740F4F031781}"/>
                </a:ext>
              </a:extLst>
            </p:cNvPr>
            <p:cNvGrpSpPr/>
            <p:nvPr/>
          </p:nvGrpSpPr>
          <p:grpSpPr>
            <a:xfrm>
              <a:off x="1568782" y="3116648"/>
              <a:ext cx="4890770" cy="804545"/>
              <a:chOff x="1568782" y="3116648"/>
              <a:chExt cx="4890770" cy="804545"/>
            </a:xfrm>
          </p:grpSpPr>
          <p:sp>
            <p:nvSpPr>
              <p:cNvPr id="172" name="object 31">
                <a:extLst>
                  <a:ext uri="{FF2B5EF4-FFF2-40B4-BE49-F238E27FC236}">
                    <a16:creationId xmlns:a16="http://schemas.microsoft.com/office/drawing/2014/main" id="{D2647D8D-C72D-4CC7-96AC-91E31759188B}"/>
                  </a:ext>
                </a:extLst>
              </p:cNvPr>
              <p:cNvSpPr/>
              <p:nvPr/>
            </p:nvSpPr>
            <p:spPr>
              <a:xfrm>
                <a:off x="5782729" y="3117595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39" h="546100">
                    <a:moveTo>
                      <a:pt x="675347" y="0"/>
                    </a:moveTo>
                    <a:lnTo>
                      <a:pt x="643191" y="32105"/>
                    </a:lnTo>
                    <a:lnTo>
                      <a:pt x="643191" y="545668"/>
                    </a:lnTo>
                    <a:lnTo>
                      <a:pt x="675347" y="513575"/>
                    </a:lnTo>
                    <a:lnTo>
                      <a:pt x="675347" y="0"/>
                    </a:lnTo>
                    <a:close/>
                  </a:path>
                  <a:path w="675639" h="546100">
                    <a:moveTo>
                      <a:pt x="675347" y="0"/>
                    </a:moveTo>
                    <a:lnTo>
                      <a:pt x="32156" y="0"/>
                    </a:lnTo>
                    <a:lnTo>
                      <a:pt x="0" y="32105"/>
                    </a:lnTo>
                    <a:lnTo>
                      <a:pt x="0" y="417271"/>
                    </a:lnTo>
                    <a:lnTo>
                      <a:pt x="643191" y="417271"/>
                    </a:lnTo>
                    <a:lnTo>
                      <a:pt x="643191" y="32105"/>
                    </a:lnTo>
                    <a:lnTo>
                      <a:pt x="675347" y="0"/>
                    </a:lnTo>
                    <a:close/>
                  </a:path>
                </a:pathLst>
              </a:custGeom>
              <a:solidFill>
                <a:srgbClr val="D8D8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73" name="object 32">
                <a:extLst>
                  <a:ext uri="{FF2B5EF4-FFF2-40B4-BE49-F238E27FC236}">
                    <a16:creationId xmlns:a16="http://schemas.microsoft.com/office/drawing/2014/main" id="{AB3A2EFE-0064-4EA9-ABC5-05D8710AB819}"/>
                  </a:ext>
                </a:extLst>
              </p:cNvPr>
              <p:cNvSpPr/>
              <p:nvPr/>
            </p:nvSpPr>
            <p:spPr>
              <a:xfrm>
                <a:off x="5782717" y="3117600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39" h="546100">
                    <a:moveTo>
                      <a:pt x="0" y="32097"/>
                    </a:moveTo>
                    <a:lnTo>
                      <a:pt x="32159" y="0"/>
                    </a:lnTo>
                    <a:lnTo>
                      <a:pt x="675357" y="0"/>
                    </a:lnTo>
                    <a:lnTo>
                      <a:pt x="643198" y="32097"/>
                    </a:lnTo>
                    <a:lnTo>
                      <a:pt x="0" y="32097"/>
                    </a:lnTo>
                    <a:close/>
                  </a:path>
                  <a:path w="675639" h="546100">
                    <a:moveTo>
                      <a:pt x="643198" y="545664"/>
                    </a:moveTo>
                    <a:lnTo>
                      <a:pt x="675357" y="513566"/>
                    </a:lnTo>
                    <a:lnTo>
                      <a:pt x="675357" y="0"/>
                    </a:lnTo>
                  </a:path>
                  <a:path w="675639" h="546100">
                    <a:moveTo>
                      <a:pt x="643198" y="32097"/>
                    </a:moveTo>
                    <a:lnTo>
                      <a:pt x="643198" y="545664"/>
                    </a:lnTo>
                  </a:path>
                  <a:path w="675639" h="546100">
                    <a:moveTo>
                      <a:pt x="0" y="32097"/>
                    </a:moveTo>
                    <a:lnTo>
                      <a:pt x="0" y="545664"/>
                    </a:lnTo>
                    <a:lnTo>
                      <a:pt x="643198" y="54566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74" name="object 33">
                <a:extLst>
                  <a:ext uri="{FF2B5EF4-FFF2-40B4-BE49-F238E27FC236}">
                    <a16:creationId xmlns:a16="http://schemas.microsoft.com/office/drawing/2014/main" id="{CE4B49D0-9CB5-4D34-B679-95106724C6E6}"/>
                  </a:ext>
                </a:extLst>
              </p:cNvPr>
              <p:cNvSpPr/>
              <p:nvPr/>
            </p:nvSpPr>
            <p:spPr>
              <a:xfrm>
                <a:off x="1569745" y="3759555"/>
                <a:ext cx="2733675" cy="160655"/>
              </a:xfrm>
              <a:custGeom>
                <a:avLst/>
                <a:gdLst/>
                <a:ahLst/>
                <a:cxnLst/>
                <a:rect l="l" t="t" r="r" b="b"/>
                <a:pathLst>
                  <a:path w="2733675" h="160654">
                    <a:moveTo>
                      <a:pt x="2733624" y="0"/>
                    </a:moveTo>
                    <a:lnTo>
                      <a:pt x="32156" y="0"/>
                    </a:lnTo>
                    <a:lnTo>
                      <a:pt x="0" y="32105"/>
                    </a:lnTo>
                    <a:lnTo>
                      <a:pt x="0" y="160492"/>
                    </a:lnTo>
                    <a:lnTo>
                      <a:pt x="2701467" y="160492"/>
                    </a:lnTo>
                    <a:lnTo>
                      <a:pt x="2701467" y="32105"/>
                    </a:lnTo>
                    <a:lnTo>
                      <a:pt x="2733624" y="0"/>
                    </a:lnTo>
                    <a:close/>
                  </a:path>
                  <a:path w="2733675" h="160654">
                    <a:moveTo>
                      <a:pt x="2733624" y="0"/>
                    </a:moveTo>
                    <a:lnTo>
                      <a:pt x="2701467" y="32105"/>
                    </a:lnTo>
                    <a:lnTo>
                      <a:pt x="2701467" y="160492"/>
                    </a:lnTo>
                    <a:lnTo>
                      <a:pt x="2733624" y="128394"/>
                    </a:lnTo>
                    <a:lnTo>
                      <a:pt x="2733624" y="0"/>
                    </a:lnTo>
                    <a:close/>
                  </a:path>
                </a:pathLst>
              </a:custGeom>
              <a:solidFill>
                <a:srgbClr val="A5A5A5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75" name="object 34">
                <a:extLst>
                  <a:ext uri="{FF2B5EF4-FFF2-40B4-BE49-F238E27FC236}">
                    <a16:creationId xmlns:a16="http://schemas.microsoft.com/office/drawing/2014/main" id="{CD2EDEB6-05CD-476E-9D1D-55CCB3F7F88B}"/>
                  </a:ext>
                </a:extLst>
              </p:cNvPr>
              <p:cNvSpPr/>
              <p:nvPr/>
            </p:nvSpPr>
            <p:spPr>
              <a:xfrm>
                <a:off x="1569734" y="3759558"/>
                <a:ext cx="2733675" cy="160655"/>
              </a:xfrm>
              <a:custGeom>
                <a:avLst/>
                <a:gdLst/>
                <a:ahLst/>
                <a:cxnLst/>
                <a:rect l="l" t="t" r="r" b="b"/>
                <a:pathLst>
                  <a:path w="2733675" h="160654">
                    <a:moveTo>
                      <a:pt x="0" y="32097"/>
                    </a:moveTo>
                    <a:lnTo>
                      <a:pt x="32159" y="0"/>
                    </a:lnTo>
                    <a:lnTo>
                      <a:pt x="2733627" y="0"/>
                    </a:lnTo>
                    <a:lnTo>
                      <a:pt x="2701467" y="32097"/>
                    </a:lnTo>
                    <a:lnTo>
                      <a:pt x="0" y="32097"/>
                    </a:lnTo>
                    <a:close/>
                  </a:path>
                  <a:path w="2733675" h="160654">
                    <a:moveTo>
                      <a:pt x="2701467" y="160489"/>
                    </a:moveTo>
                    <a:lnTo>
                      <a:pt x="2733627" y="128391"/>
                    </a:lnTo>
                    <a:lnTo>
                      <a:pt x="2733627" y="0"/>
                    </a:lnTo>
                  </a:path>
                  <a:path w="2733675" h="160654">
                    <a:moveTo>
                      <a:pt x="2701467" y="32097"/>
                    </a:moveTo>
                    <a:lnTo>
                      <a:pt x="2701467" y="160489"/>
                    </a:lnTo>
                  </a:path>
                  <a:path w="2733675" h="160654">
                    <a:moveTo>
                      <a:pt x="0" y="32097"/>
                    </a:moveTo>
                    <a:lnTo>
                      <a:pt x="0" y="160489"/>
                    </a:lnTo>
                    <a:lnTo>
                      <a:pt x="2701467" y="160489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23" name="object 35">
              <a:extLst>
                <a:ext uri="{FF2B5EF4-FFF2-40B4-BE49-F238E27FC236}">
                  <a16:creationId xmlns:a16="http://schemas.microsoft.com/office/drawing/2014/main" id="{A12F71AC-0C41-4BE3-A432-593C5D431597}"/>
                </a:ext>
              </a:extLst>
            </p:cNvPr>
            <p:cNvSpPr txBox="1"/>
            <p:nvPr/>
          </p:nvSpPr>
          <p:spPr>
            <a:xfrm>
              <a:off x="2875769" y="3806061"/>
              <a:ext cx="9271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0" dirty="0">
                  <a:latin typeface="+mn-lt"/>
                  <a:cs typeface="Trebuchet MS"/>
                </a:rPr>
                <a:t>OS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24" name="object 36">
              <a:extLst>
                <a:ext uri="{FF2B5EF4-FFF2-40B4-BE49-F238E27FC236}">
                  <a16:creationId xmlns:a16="http://schemas.microsoft.com/office/drawing/2014/main" id="{E3AD1B8A-8D0A-439D-AF20-781A1414AA03}"/>
                </a:ext>
              </a:extLst>
            </p:cNvPr>
            <p:cNvGrpSpPr/>
            <p:nvPr/>
          </p:nvGrpSpPr>
          <p:grpSpPr>
            <a:xfrm>
              <a:off x="1569745" y="2152758"/>
              <a:ext cx="1833245" cy="1510665"/>
              <a:chOff x="1569745" y="2152758"/>
              <a:chExt cx="1833245" cy="1510665"/>
            </a:xfrm>
          </p:grpSpPr>
          <p:sp>
            <p:nvSpPr>
              <p:cNvPr id="169" name="object 37">
                <a:extLst>
                  <a:ext uri="{FF2B5EF4-FFF2-40B4-BE49-F238E27FC236}">
                    <a16:creationId xmlns:a16="http://schemas.microsoft.com/office/drawing/2014/main" id="{B12FB608-99A0-450C-890E-A6411FB83F82}"/>
                  </a:ext>
                </a:extLst>
              </p:cNvPr>
              <p:cNvSpPr/>
              <p:nvPr/>
            </p:nvSpPr>
            <p:spPr>
              <a:xfrm>
                <a:off x="1891333" y="2154663"/>
                <a:ext cx="772160" cy="845185"/>
              </a:xfrm>
              <a:custGeom>
                <a:avLst/>
                <a:gdLst/>
                <a:ahLst/>
                <a:cxnLst/>
                <a:rect l="l" t="t" r="r" b="b"/>
                <a:pathLst>
                  <a:path w="772160" h="845185">
                    <a:moveTo>
                      <a:pt x="771873" y="0"/>
                    </a:moveTo>
                    <a:lnTo>
                      <a:pt x="0" y="844816"/>
                    </a:lnTo>
                  </a:path>
                </a:pathLst>
              </a:custGeom>
              <a:ln w="357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70" name="object 38">
                <a:extLst>
                  <a:ext uri="{FF2B5EF4-FFF2-40B4-BE49-F238E27FC236}">
                    <a16:creationId xmlns:a16="http://schemas.microsoft.com/office/drawing/2014/main" id="{51A8B837-F1EC-4A30-B212-3FA14A21BE4F}"/>
                  </a:ext>
                </a:extLst>
              </p:cNvPr>
              <p:cNvSpPr/>
              <p:nvPr/>
            </p:nvSpPr>
            <p:spPr>
              <a:xfrm>
                <a:off x="1891333" y="2937281"/>
                <a:ext cx="59690" cy="6223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62230">
                    <a:moveTo>
                      <a:pt x="27678" y="0"/>
                    </a:moveTo>
                    <a:lnTo>
                      <a:pt x="0" y="62198"/>
                    </a:lnTo>
                    <a:lnTo>
                      <a:pt x="59574" y="28959"/>
                    </a:lnTo>
                  </a:path>
                </a:pathLst>
              </a:custGeom>
              <a:ln w="35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71" name="object 39">
                <a:extLst>
                  <a:ext uri="{FF2B5EF4-FFF2-40B4-BE49-F238E27FC236}">
                    <a16:creationId xmlns:a16="http://schemas.microsoft.com/office/drawing/2014/main" id="{151FC9E3-5899-4D8A-99A2-CFB50AAFA0FE}"/>
                  </a:ext>
                </a:extLst>
              </p:cNvPr>
              <p:cNvSpPr/>
              <p:nvPr/>
            </p:nvSpPr>
            <p:spPr>
              <a:xfrm>
                <a:off x="1569745" y="3534872"/>
                <a:ext cx="1833245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833245" h="128904">
                    <a:moveTo>
                      <a:pt x="1833118" y="0"/>
                    </a:moveTo>
                    <a:lnTo>
                      <a:pt x="0" y="0"/>
                    </a:lnTo>
                    <a:lnTo>
                      <a:pt x="0" y="128391"/>
                    </a:lnTo>
                    <a:lnTo>
                      <a:pt x="1833118" y="128391"/>
                    </a:lnTo>
                    <a:lnTo>
                      <a:pt x="1833118" y="0"/>
                    </a:lnTo>
                    <a:close/>
                  </a:path>
                </a:pathLst>
              </a:custGeom>
              <a:solidFill>
                <a:srgbClr val="D8D8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25" name="object 40">
              <a:extLst>
                <a:ext uri="{FF2B5EF4-FFF2-40B4-BE49-F238E27FC236}">
                  <a16:creationId xmlns:a16="http://schemas.microsoft.com/office/drawing/2014/main" id="{1F7AFE64-16CD-4C0C-9E63-9D669F881C03}"/>
                </a:ext>
              </a:extLst>
            </p:cNvPr>
            <p:cNvSpPr txBox="1"/>
            <p:nvPr/>
          </p:nvSpPr>
          <p:spPr>
            <a:xfrm>
              <a:off x="1569734" y="3534873"/>
              <a:ext cx="1833245" cy="84941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00"/>
                </a:spcBef>
              </a:pPr>
              <a:r>
                <a:rPr sz="450" b="1" spc="-30" dirty="0">
                  <a:latin typeface="+mn-lt"/>
                  <a:cs typeface="Trebuchet MS"/>
                </a:rPr>
                <a:t>Tomcat</a:t>
              </a:r>
              <a:r>
                <a:rPr sz="450" b="1" spc="-45" dirty="0">
                  <a:latin typeface="+mn-lt"/>
                  <a:cs typeface="Trebuchet MS"/>
                </a:rPr>
                <a:t> </a:t>
              </a:r>
              <a:r>
                <a:rPr sz="450" b="1" spc="15" dirty="0">
                  <a:latin typeface="+mn-lt"/>
                  <a:cs typeface="Trebuchet MS"/>
                </a:rPr>
                <a:t>/</a:t>
              </a:r>
              <a:r>
                <a:rPr sz="450" b="1" spc="-25" dirty="0">
                  <a:latin typeface="+mn-lt"/>
                  <a:cs typeface="Trebuchet MS"/>
                </a:rPr>
                <a:t> </a:t>
              </a:r>
              <a:r>
                <a:rPr sz="450" b="1" spc="-10" dirty="0">
                  <a:latin typeface="+mn-lt"/>
                  <a:cs typeface="Trebuchet MS"/>
                </a:rPr>
                <a:t>WAS</a:t>
              </a:r>
              <a:r>
                <a:rPr sz="450" b="1" spc="-40" dirty="0">
                  <a:latin typeface="+mn-lt"/>
                  <a:cs typeface="Trebuchet MS"/>
                </a:rPr>
                <a:t> </a:t>
              </a:r>
              <a:r>
                <a:rPr sz="450" b="1" spc="15" dirty="0">
                  <a:latin typeface="+mn-lt"/>
                  <a:cs typeface="Trebuchet MS"/>
                </a:rPr>
                <a:t>/</a:t>
              </a:r>
              <a:r>
                <a:rPr sz="450" b="1" spc="-30" dirty="0">
                  <a:latin typeface="+mn-lt"/>
                  <a:cs typeface="Trebuchet MS"/>
                </a:rPr>
                <a:t> </a:t>
              </a:r>
              <a:r>
                <a:rPr sz="450" b="1" spc="-55" dirty="0">
                  <a:latin typeface="+mn-lt"/>
                  <a:cs typeface="Trebuchet MS"/>
                </a:rPr>
                <a:t>...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26" name="object 41">
              <a:extLst>
                <a:ext uri="{FF2B5EF4-FFF2-40B4-BE49-F238E27FC236}">
                  <a16:creationId xmlns:a16="http://schemas.microsoft.com/office/drawing/2014/main" id="{83CE3256-159C-4BD9-BA12-10B63A761A51}"/>
                </a:ext>
              </a:extLst>
            </p:cNvPr>
            <p:cNvGrpSpPr/>
            <p:nvPr/>
          </p:nvGrpSpPr>
          <p:grpSpPr>
            <a:xfrm>
              <a:off x="1568782" y="3116648"/>
              <a:ext cx="1867535" cy="548005"/>
              <a:chOff x="1568782" y="3116648"/>
              <a:chExt cx="1867535" cy="548005"/>
            </a:xfrm>
          </p:grpSpPr>
          <p:sp>
            <p:nvSpPr>
              <p:cNvPr id="165" name="object 42">
                <a:extLst>
                  <a:ext uri="{FF2B5EF4-FFF2-40B4-BE49-F238E27FC236}">
                    <a16:creationId xmlns:a16="http://schemas.microsoft.com/office/drawing/2014/main" id="{BADE4A65-EFFB-4CA1-9A33-17A5DBBB9394}"/>
                  </a:ext>
                </a:extLst>
              </p:cNvPr>
              <p:cNvSpPr/>
              <p:nvPr/>
            </p:nvSpPr>
            <p:spPr>
              <a:xfrm>
                <a:off x="1569745" y="3117595"/>
                <a:ext cx="186563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1865629" h="546100">
                    <a:moveTo>
                      <a:pt x="1865299" y="0"/>
                    </a:moveTo>
                    <a:lnTo>
                      <a:pt x="1833143" y="32105"/>
                    </a:lnTo>
                    <a:lnTo>
                      <a:pt x="1833143" y="545668"/>
                    </a:lnTo>
                    <a:lnTo>
                      <a:pt x="1865299" y="513575"/>
                    </a:lnTo>
                    <a:lnTo>
                      <a:pt x="1865299" y="0"/>
                    </a:lnTo>
                    <a:close/>
                  </a:path>
                  <a:path w="1865629" h="546100">
                    <a:moveTo>
                      <a:pt x="1865299" y="0"/>
                    </a:moveTo>
                    <a:lnTo>
                      <a:pt x="32156" y="0"/>
                    </a:lnTo>
                    <a:lnTo>
                      <a:pt x="0" y="32105"/>
                    </a:lnTo>
                    <a:lnTo>
                      <a:pt x="0" y="417271"/>
                    </a:lnTo>
                    <a:lnTo>
                      <a:pt x="1833143" y="417271"/>
                    </a:lnTo>
                    <a:lnTo>
                      <a:pt x="1833143" y="32105"/>
                    </a:lnTo>
                    <a:lnTo>
                      <a:pt x="1865299" y="0"/>
                    </a:lnTo>
                    <a:close/>
                  </a:path>
                </a:pathLst>
              </a:custGeom>
              <a:solidFill>
                <a:srgbClr val="D8D8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66" name="object 43">
                <a:extLst>
                  <a:ext uri="{FF2B5EF4-FFF2-40B4-BE49-F238E27FC236}">
                    <a16:creationId xmlns:a16="http://schemas.microsoft.com/office/drawing/2014/main" id="{565529E1-32CE-431A-8A2B-CF84A7BC3B2E}"/>
                  </a:ext>
                </a:extLst>
              </p:cNvPr>
              <p:cNvSpPr/>
              <p:nvPr/>
            </p:nvSpPr>
            <p:spPr>
              <a:xfrm>
                <a:off x="1569734" y="3117600"/>
                <a:ext cx="186563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1865629" h="546100">
                    <a:moveTo>
                      <a:pt x="0" y="32097"/>
                    </a:moveTo>
                    <a:lnTo>
                      <a:pt x="32159" y="0"/>
                    </a:lnTo>
                    <a:lnTo>
                      <a:pt x="1865310" y="0"/>
                    </a:lnTo>
                    <a:lnTo>
                      <a:pt x="1833150" y="32097"/>
                    </a:lnTo>
                    <a:lnTo>
                      <a:pt x="0" y="32097"/>
                    </a:lnTo>
                    <a:close/>
                  </a:path>
                  <a:path w="1865629" h="546100">
                    <a:moveTo>
                      <a:pt x="1833150" y="545664"/>
                    </a:moveTo>
                    <a:lnTo>
                      <a:pt x="1865310" y="513566"/>
                    </a:lnTo>
                    <a:lnTo>
                      <a:pt x="1865310" y="0"/>
                    </a:lnTo>
                  </a:path>
                  <a:path w="1865629" h="546100">
                    <a:moveTo>
                      <a:pt x="1833150" y="32097"/>
                    </a:moveTo>
                    <a:lnTo>
                      <a:pt x="1833150" y="545664"/>
                    </a:lnTo>
                  </a:path>
                  <a:path w="1865629" h="546100">
                    <a:moveTo>
                      <a:pt x="0" y="32097"/>
                    </a:moveTo>
                    <a:lnTo>
                      <a:pt x="0" y="545664"/>
                    </a:lnTo>
                    <a:lnTo>
                      <a:pt x="1833150" y="54566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67" name="object 44">
                <a:extLst>
                  <a:ext uri="{FF2B5EF4-FFF2-40B4-BE49-F238E27FC236}">
                    <a16:creationId xmlns:a16="http://schemas.microsoft.com/office/drawing/2014/main" id="{B8A73062-7523-4CEB-B73E-1979A5EF1DB9}"/>
                  </a:ext>
                </a:extLst>
              </p:cNvPr>
              <p:cNvSpPr/>
              <p:nvPr/>
            </p:nvSpPr>
            <p:spPr>
              <a:xfrm>
                <a:off x="1634058" y="3213900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65" y="0"/>
                    </a:moveTo>
                    <a:lnTo>
                      <a:pt x="0" y="0"/>
                    </a:lnTo>
                    <a:lnTo>
                      <a:pt x="0" y="256781"/>
                    </a:lnTo>
                    <a:lnTo>
                      <a:pt x="514565" y="256781"/>
                    </a:lnTo>
                    <a:lnTo>
                      <a:pt x="514565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68" name="object 45">
                <a:extLst>
                  <a:ext uri="{FF2B5EF4-FFF2-40B4-BE49-F238E27FC236}">
                    <a16:creationId xmlns:a16="http://schemas.microsoft.com/office/drawing/2014/main" id="{C9A58B25-999C-4EEE-B434-CB25CCF69DDC}"/>
                  </a:ext>
                </a:extLst>
              </p:cNvPr>
              <p:cNvSpPr/>
              <p:nvPr/>
            </p:nvSpPr>
            <p:spPr>
              <a:xfrm>
                <a:off x="1634054" y="3213894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0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514558" y="256783"/>
                    </a:lnTo>
                  </a:path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0"/>
                    </a:moveTo>
                    <a:lnTo>
                      <a:pt x="514558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27" name="object 46">
              <a:extLst>
                <a:ext uri="{FF2B5EF4-FFF2-40B4-BE49-F238E27FC236}">
                  <a16:creationId xmlns:a16="http://schemas.microsoft.com/office/drawing/2014/main" id="{5A2B3B06-03CD-43AF-91DF-2B4057632F20}"/>
                </a:ext>
              </a:extLst>
            </p:cNvPr>
            <p:cNvSpPr txBox="1"/>
            <p:nvPr/>
          </p:nvSpPr>
          <p:spPr>
            <a:xfrm>
              <a:off x="1634058" y="3213900"/>
              <a:ext cx="514984" cy="146925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600">
                <a:latin typeface="+mn-lt"/>
                <a:cs typeface="Times New Roman"/>
              </a:endParaRPr>
            </a:p>
            <a:p>
              <a:pPr marL="125730">
                <a:lnSpc>
                  <a:spcPct val="100000"/>
                </a:lnSpc>
                <a:spcBef>
                  <a:spcPts val="5"/>
                </a:spcBef>
              </a:pPr>
              <a:r>
                <a:rPr sz="450" b="1" spc="-15" dirty="0">
                  <a:latin typeface="+mn-lt"/>
                  <a:cs typeface="Trebuchet MS"/>
                </a:rPr>
                <a:t>Web </a:t>
              </a:r>
              <a:r>
                <a:rPr sz="450" b="1" spc="-25" dirty="0">
                  <a:latin typeface="+mn-lt"/>
                  <a:cs typeface="Trebuchet MS"/>
                </a:rPr>
                <a:t>App</a:t>
              </a:r>
              <a:r>
                <a:rPr sz="450" b="1" spc="-90" dirty="0">
                  <a:latin typeface="+mn-lt"/>
                  <a:cs typeface="Trebuchet MS"/>
                </a:rPr>
                <a:t> </a:t>
              </a:r>
              <a:r>
                <a:rPr sz="450" b="1" spc="-40" dirty="0">
                  <a:latin typeface="+mn-lt"/>
                  <a:cs typeface="Trebuchet MS"/>
                </a:rPr>
                <a:t>1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28" name="object 47">
              <a:extLst>
                <a:ext uri="{FF2B5EF4-FFF2-40B4-BE49-F238E27FC236}">
                  <a16:creationId xmlns:a16="http://schemas.microsoft.com/office/drawing/2014/main" id="{718AEEF7-6BB5-4A48-8AC3-47AE16BB9C15}"/>
                </a:ext>
              </a:extLst>
            </p:cNvPr>
            <p:cNvGrpSpPr/>
            <p:nvPr/>
          </p:nvGrpSpPr>
          <p:grpSpPr>
            <a:xfrm>
              <a:off x="2038412" y="3212941"/>
              <a:ext cx="706755" cy="259079"/>
              <a:chOff x="2038412" y="3212941"/>
              <a:chExt cx="706755" cy="259079"/>
            </a:xfrm>
          </p:grpSpPr>
          <p:sp>
            <p:nvSpPr>
              <p:cNvPr id="162" name="object 48">
                <a:extLst>
                  <a:ext uri="{FF2B5EF4-FFF2-40B4-BE49-F238E27FC236}">
                    <a16:creationId xmlns:a16="http://schemas.microsoft.com/office/drawing/2014/main" id="{8E969899-F070-4E3E-9118-591BF0A170B9}"/>
                  </a:ext>
                </a:extLst>
              </p:cNvPr>
              <p:cNvSpPr/>
              <p:nvPr/>
            </p:nvSpPr>
            <p:spPr>
              <a:xfrm>
                <a:off x="2038412" y="3245135"/>
                <a:ext cx="78896" cy="6590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63" name="object 49">
                <a:extLst>
                  <a:ext uri="{FF2B5EF4-FFF2-40B4-BE49-F238E27FC236}">
                    <a16:creationId xmlns:a16="http://schemas.microsoft.com/office/drawing/2014/main" id="{61CBB83A-B53F-4F0E-8EFE-0F8017F12D85}"/>
                  </a:ext>
                </a:extLst>
              </p:cNvPr>
              <p:cNvSpPr/>
              <p:nvPr/>
            </p:nvSpPr>
            <p:spPr>
              <a:xfrm>
                <a:off x="2229053" y="3213900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3" y="0"/>
                    </a:moveTo>
                    <a:lnTo>
                      <a:pt x="0" y="0"/>
                    </a:lnTo>
                    <a:lnTo>
                      <a:pt x="0" y="256781"/>
                    </a:lnTo>
                    <a:lnTo>
                      <a:pt x="514553" y="256781"/>
                    </a:lnTo>
                    <a:lnTo>
                      <a:pt x="514553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64" name="object 50">
                <a:extLst>
                  <a:ext uri="{FF2B5EF4-FFF2-40B4-BE49-F238E27FC236}">
                    <a16:creationId xmlns:a16="http://schemas.microsoft.com/office/drawing/2014/main" id="{D540907E-28EB-4FFC-B9AB-D4267CEDC7B2}"/>
                  </a:ext>
                </a:extLst>
              </p:cNvPr>
              <p:cNvSpPr/>
              <p:nvPr/>
            </p:nvSpPr>
            <p:spPr>
              <a:xfrm>
                <a:off x="2229048" y="3213894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0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514558" y="256783"/>
                    </a:lnTo>
                  </a:path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0"/>
                    </a:moveTo>
                    <a:lnTo>
                      <a:pt x="514558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29" name="object 51">
              <a:extLst>
                <a:ext uri="{FF2B5EF4-FFF2-40B4-BE49-F238E27FC236}">
                  <a16:creationId xmlns:a16="http://schemas.microsoft.com/office/drawing/2014/main" id="{7FA0BA2A-AEA7-49D3-A450-F3635465196B}"/>
                </a:ext>
              </a:extLst>
            </p:cNvPr>
            <p:cNvSpPr txBox="1"/>
            <p:nvPr/>
          </p:nvSpPr>
          <p:spPr>
            <a:xfrm>
              <a:off x="2229053" y="3213900"/>
              <a:ext cx="514984" cy="146925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600" dirty="0">
                <a:latin typeface="+mn-lt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5"/>
                </a:spcBef>
              </a:pPr>
              <a:r>
                <a:rPr sz="450" b="1" spc="-15" dirty="0">
                  <a:latin typeface="+mn-lt"/>
                  <a:cs typeface="Trebuchet MS"/>
                </a:rPr>
                <a:t>Web </a:t>
              </a:r>
              <a:r>
                <a:rPr sz="450" b="1" spc="-25" dirty="0">
                  <a:latin typeface="+mn-lt"/>
                  <a:cs typeface="Trebuchet MS"/>
                </a:rPr>
                <a:t>App</a:t>
              </a:r>
              <a:r>
                <a:rPr sz="450" b="1" spc="-90" dirty="0">
                  <a:latin typeface="+mn-lt"/>
                  <a:cs typeface="Trebuchet MS"/>
                </a:rPr>
                <a:t> </a:t>
              </a:r>
              <a:r>
                <a:rPr sz="450" b="1" spc="-40" dirty="0">
                  <a:latin typeface="+mn-lt"/>
                  <a:cs typeface="Trebuchet MS"/>
                </a:rPr>
                <a:t>2</a:t>
              </a:r>
              <a:endParaRPr sz="450" dirty="0">
                <a:latin typeface="+mn-lt"/>
                <a:cs typeface="Trebuchet MS"/>
              </a:endParaRPr>
            </a:p>
          </p:txBody>
        </p:sp>
        <p:grpSp>
          <p:nvGrpSpPr>
            <p:cNvPr id="30" name="object 52">
              <a:extLst>
                <a:ext uri="{FF2B5EF4-FFF2-40B4-BE49-F238E27FC236}">
                  <a16:creationId xmlns:a16="http://schemas.microsoft.com/office/drawing/2014/main" id="{0393111C-01F4-4557-89E7-C6AC86650FD2}"/>
                </a:ext>
              </a:extLst>
            </p:cNvPr>
            <p:cNvGrpSpPr/>
            <p:nvPr/>
          </p:nvGrpSpPr>
          <p:grpSpPr>
            <a:xfrm>
              <a:off x="2633406" y="3212941"/>
              <a:ext cx="706120" cy="259079"/>
              <a:chOff x="2633406" y="3212941"/>
              <a:chExt cx="706120" cy="259079"/>
            </a:xfrm>
          </p:grpSpPr>
          <p:sp>
            <p:nvSpPr>
              <p:cNvPr id="159" name="object 53">
                <a:extLst>
                  <a:ext uri="{FF2B5EF4-FFF2-40B4-BE49-F238E27FC236}">
                    <a16:creationId xmlns:a16="http://schemas.microsoft.com/office/drawing/2014/main" id="{F5D898B0-FA64-4541-9E7E-C3B020852491}"/>
                  </a:ext>
                </a:extLst>
              </p:cNvPr>
              <p:cNvSpPr/>
              <p:nvPr/>
            </p:nvSpPr>
            <p:spPr>
              <a:xfrm>
                <a:off x="2633406" y="3245135"/>
                <a:ext cx="78896" cy="6590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60" name="object 54">
                <a:extLst>
                  <a:ext uri="{FF2B5EF4-FFF2-40B4-BE49-F238E27FC236}">
                    <a16:creationId xmlns:a16="http://schemas.microsoft.com/office/drawing/2014/main" id="{0B8833A9-534D-4A99-9B74-DBC67980653A}"/>
                  </a:ext>
                </a:extLst>
              </p:cNvPr>
              <p:cNvSpPr/>
              <p:nvPr/>
            </p:nvSpPr>
            <p:spPr>
              <a:xfrm>
                <a:off x="2824010" y="3213900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65" y="0"/>
                    </a:moveTo>
                    <a:lnTo>
                      <a:pt x="0" y="0"/>
                    </a:lnTo>
                    <a:lnTo>
                      <a:pt x="0" y="256781"/>
                    </a:lnTo>
                    <a:lnTo>
                      <a:pt x="514565" y="256781"/>
                    </a:lnTo>
                    <a:lnTo>
                      <a:pt x="514565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61" name="object 55">
                <a:extLst>
                  <a:ext uri="{FF2B5EF4-FFF2-40B4-BE49-F238E27FC236}">
                    <a16:creationId xmlns:a16="http://schemas.microsoft.com/office/drawing/2014/main" id="{BDC919B1-6E23-4360-84E7-546893841C43}"/>
                  </a:ext>
                </a:extLst>
              </p:cNvPr>
              <p:cNvSpPr/>
              <p:nvPr/>
            </p:nvSpPr>
            <p:spPr>
              <a:xfrm>
                <a:off x="2824006" y="3213894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0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514558" y="256783"/>
                    </a:lnTo>
                  </a:path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0"/>
                    </a:moveTo>
                    <a:lnTo>
                      <a:pt x="514558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31" name="object 56">
              <a:extLst>
                <a:ext uri="{FF2B5EF4-FFF2-40B4-BE49-F238E27FC236}">
                  <a16:creationId xmlns:a16="http://schemas.microsoft.com/office/drawing/2014/main" id="{D8F4F720-9925-40B7-B68E-3633FB402570}"/>
                </a:ext>
              </a:extLst>
            </p:cNvPr>
            <p:cNvSpPr txBox="1"/>
            <p:nvPr/>
          </p:nvSpPr>
          <p:spPr>
            <a:xfrm>
              <a:off x="2824010" y="3213900"/>
              <a:ext cx="514984" cy="146925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600">
                <a:latin typeface="+mn-lt"/>
                <a:cs typeface="Times New Roman"/>
              </a:endParaRPr>
            </a:p>
            <a:p>
              <a:pPr marL="3175" algn="ctr">
                <a:lnSpc>
                  <a:spcPct val="100000"/>
                </a:lnSpc>
                <a:spcBef>
                  <a:spcPts val="5"/>
                </a:spcBef>
              </a:pPr>
              <a:r>
                <a:rPr sz="450" b="1" spc="-45" dirty="0">
                  <a:latin typeface="+mn-lt"/>
                  <a:cs typeface="Trebuchet MS"/>
                </a:rPr>
                <a:t>...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32" name="object 57">
              <a:extLst>
                <a:ext uri="{FF2B5EF4-FFF2-40B4-BE49-F238E27FC236}">
                  <a16:creationId xmlns:a16="http://schemas.microsoft.com/office/drawing/2014/main" id="{63F9F1C7-DDAB-44AA-B31B-36EE7FAC4B79}"/>
                </a:ext>
              </a:extLst>
            </p:cNvPr>
            <p:cNvGrpSpPr/>
            <p:nvPr/>
          </p:nvGrpSpPr>
          <p:grpSpPr>
            <a:xfrm>
              <a:off x="1860938" y="2987069"/>
              <a:ext cx="1446530" cy="324485"/>
              <a:chOff x="1860938" y="2987069"/>
              <a:chExt cx="1446530" cy="324485"/>
            </a:xfrm>
          </p:grpSpPr>
          <p:sp>
            <p:nvSpPr>
              <p:cNvPr id="156" name="object 58">
                <a:extLst>
                  <a:ext uri="{FF2B5EF4-FFF2-40B4-BE49-F238E27FC236}">
                    <a16:creationId xmlns:a16="http://schemas.microsoft.com/office/drawing/2014/main" id="{6C2324FE-0CEB-4C92-8F77-0F2CAFA6D174}"/>
                  </a:ext>
                </a:extLst>
              </p:cNvPr>
              <p:cNvSpPr/>
              <p:nvPr/>
            </p:nvSpPr>
            <p:spPr>
              <a:xfrm>
                <a:off x="3228365" y="3245135"/>
                <a:ext cx="78896" cy="6590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57" name="object 59">
                <a:extLst>
                  <a:ext uri="{FF2B5EF4-FFF2-40B4-BE49-F238E27FC236}">
                    <a16:creationId xmlns:a16="http://schemas.microsoft.com/office/drawing/2014/main" id="{98F79F73-BCE3-4310-B7CA-4416975A4F8D}"/>
                  </a:ext>
                </a:extLst>
              </p:cNvPr>
              <p:cNvSpPr/>
              <p:nvPr/>
            </p:nvSpPr>
            <p:spPr>
              <a:xfrm>
                <a:off x="1864748" y="2994772"/>
                <a:ext cx="53340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219710">
                    <a:moveTo>
                      <a:pt x="26585" y="219121"/>
                    </a:moveTo>
                    <a:lnTo>
                      <a:pt x="26585" y="53068"/>
                    </a:lnTo>
                  </a:path>
                  <a:path w="53339" h="219710">
                    <a:moveTo>
                      <a:pt x="26585" y="53068"/>
                    </a:moveTo>
                    <a:lnTo>
                      <a:pt x="36932" y="50988"/>
                    </a:lnTo>
                    <a:lnTo>
                      <a:pt x="45382" y="45311"/>
                    </a:lnTo>
                    <a:lnTo>
                      <a:pt x="51081" y="36879"/>
                    </a:lnTo>
                    <a:lnTo>
                      <a:pt x="53171" y="26534"/>
                    </a:lnTo>
                    <a:lnTo>
                      <a:pt x="51081" y="16219"/>
                    </a:lnTo>
                    <a:lnTo>
                      <a:pt x="45382" y="7783"/>
                    </a:lnTo>
                    <a:lnTo>
                      <a:pt x="36932" y="2089"/>
                    </a:lnTo>
                    <a:lnTo>
                      <a:pt x="26585" y="0"/>
                    </a:lnTo>
                    <a:lnTo>
                      <a:pt x="16235" y="2089"/>
                    </a:lnTo>
                    <a:lnTo>
                      <a:pt x="7785" y="7783"/>
                    </a:lnTo>
                    <a:lnTo>
                      <a:pt x="2088" y="16219"/>
                    </a:lnTo>
                    <a:lnTo>
                      <a:pt x="0" y="26534"/>
                    </a:lnTo>
                    <a:lnTo>
                      <a:pt x="2088" y="36879"/>
                    </a:lnTo>
                    <a:lnTo>
                      <a:pt x="7785" y="45311"/>
                    </a:lnTo>
                    <a:lnTo>
                      <a:pt x="16235" y="50988"/>
                    </a:lnTo>
                    <a:lnTo>
                      <a:pt x="26585" y="53068"/>
                    </a:lnTo>
                    <a:close/>
                  </a:path>
                </a:pathLst>
              </a:custGeom>
              <a:ln w="71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58" name="object 60">
                <a:extLst>
                  <a:ext uri="{FF2B5EF4-FFF2-40B4-BE49-F238E27FC236}">
                    <a16:creationId xmlns:a16="http://schemas.microsoft.com/office/drawing/2014/main" id="{0F306B2E-57A0-41C6-813A-4F4FACFF961C}"/>
                  </a:ext>
                </a:extLst>
              </p:cNvPr>
              <p:cNvSpPr/>
              <p:nvPr/>
            </p:nvSpPr>
            <p:spPr>
              <a:xfrm>
                <a:off x="1936737" y="2987069"/>
                <a:ext cx="186055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186055" h="68580">
                    <a:moveTo>
                      <a:pt x="185705" y="0"/>
                    </a:moveTo>
                    <a:lnTo>
                      <a:pt x="0" y="0"/>
                    </a:lnTo>
                    <a:lnTo>
                      <a:pt x="0" y="68474"/>
                    </a:lnTo>
                    <a:lnTo>
                      <a:pt x="185705" y="68474"/>
                    </a:lnTo>
                    <a:lnTo>
                      <a:pt x="18570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33" name="object 61">
              <a:extLst>
                <a:ext uri="{FF2B5EF4-FFF2-40B4-BE49-F238E27FC236}">
                  <a16:creationId xmlns:a16="http://schemas.microsoft.com/office/drawing/2014/main" id="{F11CBCAB-92A5-4EA4-B869-D2ACA4F8E9C5}"/>
                </a:ext>
              </a:extLst>
            </p:cNvPr>
            <p:cNvSpPr txBox="1"/>
            <p:nvPr/>
          </p:nvSpPr>
          <p:spPr>
            <a:xfrm>
              <a:off x="1924229" y="2970874"/>
              <a:ext cx="21209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5" dirty="0">
                  <a:solidFill>
                    <a:srgbClr val="FFFFFF"/>
                  </a:solidFill>
                  <a:latin typeface="+mn-lt"/>
                  <a:cs typeface="Trebuchet MS"/>
                </a:rPr>
                <a:t>/</a:t>
              </a:r>
              <a:r>
                <a:rPr sz="450" b="1" spc="-10" dirty="0">
                  <a:solidFill>
                    <a:srgbClr val="FFFFFF"/>
                  </a:solidFill>
                  <a:latin typeface="+mn-lt"/>
                  <a:cs typeface="Trebuchet MS"/>
                </a:rPr>
                <a:t>c</a:t>
              </a:r>
              <a:r>
                <a:rPr sz="450" b="1" spc="-55" dirty="0">
                  <a:solidFill>
                    <a:srgbClr val="FFFFFF"/>
                  </a:solidFill>
                  <a:latin typeface="+mn-lt"/>
                  <a:cs typeface="Trebuchet MS"/>
                </a:rPr>
                <a:t>r</a:t>
              </a:r>
              <a:r>
                <a:rPr sz="450" b="1" spc="-20" dirty="0">
                  <a:solidFill>
                    <a:srgbClr val="FFFFFF"/>
                  </a:solidFill>
                  <a:latin typeface="+mn-lt"/>
                  <a:cs typeface="Trebuchet MS"/>
                </a:rPr>
                <a:t>m</a:t>
              </a:r>
              <a:r>
                <a:rPr sz="450" b="1" spc="15" dirty="0">
                  <a:solidFill>
                    <a:srgbClr val="FFFFFF"/>
                  </a:solidFill>
                  <a:latin typeface="+mn-lt"/>
                  <a:cs typeface="Trebuchet MS"/>
                </a:rPr>
                <a:t>/</a:t>
              </a:r>
              <a:r>
                <a:rPr sz="450" b="1" spc="-55" dirty="0">
                  <a:solidFill>
                    <a:srgbClr val="FFFFFF"/>
                  </a:solidFill>
                  <a:latin typeface="+mn-lt"/>
                  <a:cs typeface="Trebuchet MS"/>
                </a:rPr>
                <a:t>.</a:t>
              </a:r>
              <a:r>
                <a:rPr sz="450" b="1" spc="-25" dirty="0">
                  <a:solidFill>
                    <a:srgbClr val="FFFFFF"/>
                  </a:solidFill>
                  <a:latin typeface="+mn-lt"/>
                  <a:cs typeface="Trebuchet MS"/>
                </a:rPr>
                <a:t>.</a:t>
              </a:r>
              <a:r>
                <a:rPr sz="450" b="1" spc="-45" dirty="0">
                  <a:solidFill>
                    <a:srgbClr val="FFFFFF"/>
                  </a:solidFill>
                  <a:latin typeface="+mn-lt"/>
                  <a:cs typeface="Trebuchet MS"/>
                </a:rPr>
                <a:t>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34" name="object 62">
              <a:extLst>
                <a:ext uri="{FF2B5EF4-FFF2-40B4-BE49-F238E27FC236}">
                  <a16:creationId xmlns:a16="http://schemas.microsoft.com/office/drawing/2014/main" id="{28F267A0-8532-495F-BB32-AE653FDC0F11}"/>
                </a:ext>
              </a:extLst>
            </p:cNvPr>
            <p:cNvGrpSpPr/>
            <p:nvPr/>
          </p:nvGrpSpPr>
          <p:grpSpPr>
            <a:xfrm>
              <a:off x="1866246" y="2987069"/>
              <a:ext cx="941705" cy="252095"/>
              <a:chOff x="1866246" y="2987069"/>
              <a:chExt cx="941705" cy="252095"/>
            </a:xfrm>
          </p:grpSpPr>
          <p:sp>
            <p:nvSpPr>
              <p:cNvPr id="152" name="object 63">
                <a:extLst>
                  <a:ext uri="{FF2B5EF4-FFF2-40B4-BE49-F238E27FC236}">
                    <a16:creationId xmlns:a16="http://schemas.microsoft.com/office/drawing/2014/main" id="{E35AF2D5-4E12-4B1E-89FD-969F9B8CD3A1}"/>
                  </a:ext>
                </a:extLst>
              </p:cNvPr>
              <p:cNvSpPr/>
              <p:nvPr/>
            </p:nvSpPr>
            <p:spPr>
              <a:xfrm>
                <a:off x="1867204" y="3189832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48265" y="0"/>
                    </a:moveTo>
                    <a:lnTo>
                      <a:pt x="0" y="0"/>
                    </a:lnTo>
                    <a:lnTo>
                      <a:pt x="0" y="48172"/>
                    </a:lnTo>
                    <a:lnTo>
                      <a:pt x="48265" y="48172"/>
                    </a:lnTo>
                    <a:lnTo>
                      <a:pt x="482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53" name="object 64">
                <a:extLst>
                  <a:ext uri="{FF2B5EF4-FFF2-40B4-BE49-F238E27FC236}">
                    <a16:creationId xmlns:a16="http://schemas.microsoft.com/office/drawing/2014/main" id="{BFFB75BF-69D1-4CAE-9980-FF7E598E1AEC}"/>
                  </a:ext>
                </a:extLst>
              </p:cNvPr>
              <p:cNvSpPr/>
              <p:nvPr/>
            </p:nvSpPr>
            <p:spPr>
              <a:xfrm>
                <a:off x="1867199" y="3189830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0" y="48172"/>
                    </a:moveTo>
                    <a:lnTo>
                      <a:pt x="48265" y="48172"/>
                    </a:lnTo>
                    <a:lnTo>
                      <a:pt x="48265" y="0"/>
                    </a:lnTo>
                    <a:lnTo>
                      <a:pt x="0" y="0"/>
                    </a:lnTo>
                    <a:lnTo>
                      <a:pt x="0" y="481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54" name="object 65">
                <a:extLst>
                  <a:ext uri="{FF2B5EF4-FFF2-40B4-BE49-F238E27FC236}">
                    <a16:creationId xmlns:a16="http://schemas.microsoft.com/office/drawing/2014/main" id="{F5068673-780C-485E-8E77-2A83AAD15138}"/>
                  </a:ext>
                </a:extLst>
              </p:cNvPr>
              <p:cNvSpPr/>
              <p:nvPr/>
            </p:nvSpPr>
            <p:spPr>
              <a:xfrm>
                <a:off x="2459670" y="2994772"/>
                <a:ext cx="53340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219710">
                    <a:moveTo>
                      <a:pt x="26656" y="219121"/>
                    </a:moveTo>
                    <a:lnTo>
                      <a:pt x="26656" y="53068"/>
                    </a:lnTo>
                  </a:path>
                  <a:path w="53339" h="219710">
                    <a:moveTo>
                      <a:pt x="26656" y="53068"/>
                    </a:moveTo>
                    <a:lnTo>
                      <a:pt x="36991" y="50988"/>
                    </a:lnTo>
                    <a:lnTo>
                      <a:pt x="45443" y="45311"/>
                    </a:lnTo>
                    <a:lnTo>
                      <a:pt x="51148" y="36879"/>
                    </a:lnTo>
                    <a:lnTo>
                      <a:pt x="53242" y="26534"/>
                    </a:lnTo>
                    <a:lnTo>
                      <a:pt x="51148" y="16219"/>
                    </a:lnTo>
                    <a:lnTo>
                      <a:pt x="45443" y="7783"/>
                    </a:lnTo>
                    <a:lnTo>
                      <a:pt x="36991" y="2089"/>
                    </a:lnTo>
                    <a:lnTo>
                      <a:pt x="26656" y="0"/>
                    </a:lnTo>
                    <a:lnTo>
                      <a:pt x="16280" y="2089"/>
                    </a:lnTo>
                    <a:lnTo>
                      <a:pt x="7807" y="7783"/>
                    </a:lnTo>
                    <a:lnTo>
                      <a:pt x="2094" y="16219"/>
                    </a:lnTo>
                    <a:lnTo>
                      <a:pt x="0" y="26534"/>
                    </a:lnTo>
                    <a:lnTo>
                      <a:pt x="2094" y="36879"/>
                    </a:lnTo>
                    <a:lnTo>
                      <a:pt x="7807" y="45311"/>
                    </a:lnTo>
                    <a:lnTo>
                      <a:pt x="16280" y="50988"/>
                    </a:lnTo>
                    <a:lnTo>
                      <a:pt x="26656" y="53068"/>
                    </a:lnTo>
                    <a:close/>
                  </a:path>
                </a:pathLst>
              </a:custGeom>
              <a:ln w="71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55" name="object 66">
                <a:extLst>
                  <a:ext uri="{FF2B5EF4-FFF2-40B4-BE49-F238E27FC236}">
                    <a16:creationId xmlns:a16="http://schemas.microsoft.com/office/drawing/2014/main" id="{9E6CE165-479E-49E0-9455-AC90F99AD892}"/>
                  </a:ext>
                </a:extLst>
              </p:cNvPr>
              <p:cNvSpPr/>
              <p:nvPr/>
            </p:nvSpPr>
            <p:spPr>
              <a:xfrm>
                <a:off x="2538069" y="2987069"/>
                <a:ext cx="269875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269875" h="68580">
                    <a:moveTo>
                      <a:pt x="269372" y="0"/>
                    </a:moveTo>
                    <a:lnTo>
                      <a:pt x="0" y="0"/>
                    </a:lnTo>
                    <a:lnTo>
                      <a:pt x="0" y="68474"/>
                    </a:lnTo>
                    <a:lnTo>
                      <a:pt x="269372" y="68474"/>
                    </a:lnTo>
                    <a:lnTo>
                      <a:pt x="26937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35" name="object 67">
              <a:extLst>
                <a:ext uri="{FF2B5EF4-FFF2-40B4-BE49-F238E27FC236}">
                  <a16:creationId xmlns:a16="http://schemas.microsoft.com/office/drawing/2014/main" id="{D2E7D025-99DC-42FD-885C-82433D54196B}"/>
                </a:ext>
              </a:extLst>
            </p:cNvPr>
            <p:cNvSpPr txBox="1"/>
            <p:nvPr/>
          </p:nvSpPr>
          <p:spPr>
            <a:xfrm>
              <a:off x="2526012" y="2970874"/>
              <a:ext cx="29464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30" dirty="0">
                  <a:solidFill>
                    <a:srgbClr val="FFFFFF"/>
                  </a:solidFill>
                  <a:latin typeface="+mn-lt"/>
                  <a:cs typeface="Trebuchet MS"/>
                </a:rPr>
                <a:t>/finance/...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36" name="object 68">
              <a:extLst>
                <a:ext uri="{FF2B5EF4-FFF2-40B4-BE49-F238E27FC236}">
                  <a16:creationId xmlns:a16="http://schemas.microsoft.com/office/drawing/2014/main" id="{A7966490-AFE3-46BE-BA36-7184192AFC0A}"/>
                </a:ext>
              </a:extLst>
            </p:cNvPr>
            <p:cNvGrpSpPr/>
            <p:nvPr/>
          </p:nvGrpSpPr>
          <p:grpSpPr>
            <a:xfrm>
              <a:off x="2461219" y="2990962"/>
              <a:ext cx="650875" cy="248285"/>
              <a:chOff x="2461219" y="2990962"/>
              <a:chExt cx="650875" cy="248285"/>
            </a:xfrm>
          </p:grpSpPr>
          <p:sp>
            <p:nvSpPr>
              <p:cNvPr id="147" name="object 69">
                <a:extLst>
                  <a:ext uri="{FF2B5EF4-FFF2-40B4-BE49-F238E27FC236}">
                    <a16:creationId xmlns:a16="http://schemas.microsoft.com/office/drawing/2014/main" id="{1E9FFD6E-B9D1-479A-93B3-F00A9BAE2495}"/>
                  </a:ext>
                </a:extLst>
              </p:cNvPr>
              <p:cNvSpPr/>
              <p:nvPr/>
            </p:nvSpPr>
            <p:spPr>
              <a:xfrm>
                <a:off x="2462174" y="3189831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48265" y="0"/>
                    </a:moveTo>
                    <a:lnTo>
                      <a:pt x="0" y="0"/>
                    </a:lnTo>
                    <a:lnTo>
                      <a:pt x="0" y="48172"/>
                    </a:lnTo>
                    <a:lnTo>
                      <a:pt x="48265" y="48172"/>
                    </a:lnTo>
                    <a:lnTo>
                      <a:pt x="482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48" name="object 70">
                <a:extLst>
                  <a:ext uri="{FF2B5EF4-FFF2-40B4-BE49-F238E27FC236}">
                    <a16:creationId xmlns:a16="http://schemas.microsoft.com/office/drawing/2014/main" id="{E5AB11E6-F432-412F-B3C8-FD5DFD11ACA9}"/>
                  </a:ext>
                </a:extLst>
              </p:cNvPr>
              <p:cNvSpPr/>
              <p:nvPr/>
            </p:nvSpPr>
            <p:spPr>
              <a:xfrm>
                <a:off x="2462171" y="3189830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0" y="48172"/>
                    </a:moveTo>
                    <a:lnTo>
                      <a:pt x="48265" y="48172"/>
                    </a:lnTo>
                    <a:lnTo>
                      <a:pt x="48265" y="0"/>
                    </a:lnTo>
                    <a:lnTo>
                      <a:pt x="0" y="0"/>
                    </a:lnTo>
                    <a:lnTo>
                      <a:pt x="0" y="481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49" name="object 71">
                <a:extLst>
                  <a:ext uri="{FF2B5EF4-FFF2-40B4-BE49-F238E27FC236}">
                    <a16:creationId xmlns:a16="http://schemas.microsoft.com/office/drawing/2014/main" id="{F7396366-CEF2-4B40-880A-4C56B67AB6EE}"/>
                  </a:ext>
                </a:extLst>
              </p:cNvPr>
              <p:cNvSpPr/>
              <p:nvPr/>
            </p:nvSpPr>
            <p:spPr>
              <a:xfrm>
                <a:off x="3054700" y="2994772"/>
                <a:ext cx="53340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219710">
                    <a:moveTo>
                      <a:pt x="26585" y="219121"/>
                    </a:moveTo>
                    <a:lnTo>
                      <a:pt x="26585" y="53068"/>
                    </a:lnTo>
                  </a:path>
                  <a:path w="53339" h="219710">
                    <a:moveTo>
                      <a:pt x="26585" y="53068"/>
                    </a:moveTo>
                    <a:lnTo>
                      <a:pt x="36920" y="50988"/>
                    </a:lnTo>
                    <a:lnTo>
                      <a:pt x="45372" y="45311"/>
                    </a:lnTo>
                    <a:lnTo>
                      <a:pt x="51077" y="36879"/>
                    </a:lnTo>
                    <a:lnTo>
                      <a:pt x="53171" y="26534"/>
                    </a:lnTo>
                    <a:lnTo>
                      <a:pt x="51077" y="16219"/>
                    </a:lnTo>
                    <a:lnTo>
                      <a:pt x="45372" y="7783"/>
                    </a:lnTo>
                    <a:lnTo>
                      <a:pt x="36920" y="2089"/>
                    </a:lnTo>
                    <a:lnTo>
                      <a:pt x="26585" y="0"/>
                    </a:lnTo>
                    <a:lnTo>
                      <a:pt x="16220" y="2089"/>
                    </a:lnTo>
                    <a:lnTo>
                      <a:pt x="7771" y="7783"/>
                    </a:lnTo>
                    <a:lnTo>
                      <a:pt x="2083" y="16219"/>
                    </a:lnTo>
                    <a:lnTo>
                      <a:pt x="0" y="26534"/>
                    </a:lnTo>
                    <a:lnTo>
                      <a:pt x="2083" y="36879"/>
                    </a:lnTo>
                    <a:lnTo>
                      <a:pt x="7771" y="45311"/>
                    </a:lnTo>
                    <a:lnTo>
                      <a:pt x="16220" y="50988"/>
                    </a:lnTo>
                    <a:lnTo>
                      <a:pt x="26585" y="53068"/>
                    </a:lnTo>
                    <a:close/>
                  </a:path>
                </a:pathLst>
              </a:custGeom>
              <a:ln w="71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50" name="object 72">
                <a:extLst>
                  <a:ext uri="{FF2B5EF4-FFF2-40B4-BE49-F238E27FC236}">
                    <a16:creationId xmlns:a16="http://schemas.microsoft.com/office/drawing/2014/main" id="{AA75C90D-BD4F-4253-99BC-CDC88B6FA5CA}"/>
                  </a:ext>
                </a:extLst>
              </p:cNvPr>
              <p:cNvSpPr/>
              <p:nvPr/>
            </p:nvSpPr>
            <p:spPr>
              <a:xfrm>
                <a:off x="3057131" y="3189831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48265" y="0"/>
                    </a:moveTo>
                    <a:lnTo>
                      <a:pt x="0" y="0"/>
                    </a:lnTo>
                    <a:lnTo>
                      <a:pt x="0" y="48172"/>
                    </a:lnTo>
                    <a:lnTo>
                      <a:pt x="48265" y="48172"/>
                    </a:lnTo>
                    <a:lnTo>
                      <a:pt x="482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51" name="object 73">
                <a:extLst>
                  <a:ext uri="{FF2B5EF4-FFF2-40B4-BE49-F238E27FC236}">
                    <a16:creationId xmlns:a16="http://schemas.microsoft.com/office/drawing/2014/main" id="{E80242F4-992E-49AB-BEC4-53F7FA38696C}"/>
                  </a:ext>
                </a:extLst>
              </p:cNvPr>
              <p:cNvSpPr/>
              <p:nvPr/>
            </p:nvSpPr>
            <p:spPr>
              <a:xfrm>
                <a:off x="3057130" y="3189830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0" y="48172"/>
                    </a:moveTo>
                    <a:lnTo>
                      <a:pt x="48265" y="48172"/>
                    </a:lnTo>
                    <a:lnTo>
                      <a:pt x="48265" y="0"/>
                    </a:lnTo>
                    <a:lnTo>
                      <a:pt x="0" y="0"/>
                    </a:lnTo>
                    <a:lnTo>
                      <a:pt x="0" y="481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37" name="object 74">
              <a:extLst>
                <a:ext uri="{FF2B5EF4-FFF2-40B4-BE49-F238E27FC236}">
                  <a16:creationId xmlns:a16="http://schemas.microsoft.com/office/drawing/2014/main" id="{BFF6E896-B4EB-4044-8948-D604D3BCC780}"/>
                </a:ext>
              </a:extLst>
            </p:cNvPr>
            <p:cNvSpPr txBox="1"/>
            <p:nvPr/>
          </p:nvSpPr>
          <p:spPr>
            <a:xfrm>
              <a:off x="3628004" y="3534873"/>
              <a:ext cx="643255" cy="84941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marL="103505">
                <a:lnSpc>
                  <a:spcPct val="100000"/>
                </a:lnSpc>
                <a:spcBef>
                  <a:spcPts val="200"/>
                </a:spcBef>
              </a:pPr>
              <a:r>
                <a:rPr sz="450" b="1" spc="-30" dirty="0">
                  <a:latin typeface="+mn-lt"/>
                  <a:cs typeface="Trebuchet MS"/>
                </a:rPr>
                <a:t>Tomcat</a:t>
              </a:r>
              <a:r>
                <a:rPr sz="450" b="1" spc="-50" dirty="0">
                  <a:latin typeface="+mn-lt"/>
                  <a:cs typeface="Trebuchet MS"/>
                </a:rPr>
                <a:t> </a:t>
              </a:r>
              <a:r>
                <a:rPr sz="450" b="1" spc="15" dirty="0">
                  <a:latin typeface="+mn-lt"/>
                  <a:cs typeface="Trebuchet MS"/>
                </a:rPr>
                <a:t>/</a:t>
              </a:r>
              <a:r>
                <a:rPr sz="450" b="1" spc="-25" dirty="0">
                  <a:latin typeface="+mn-lt"/>
                  <a:cs typeface="Trebuchet MS"/>
                </a:rPr>
                <a:t> </a:t>
              </a:r>
              <a:r>
                <a:rPr sz="450" b="1" spc="-10" dirty="0">
                  <a:latin typeface="+mn-lt"/>
                  <a:cs typeface="Trebuchet MS"/>
                </a:rPr>
                <a:t>WAS</a:t>
              </a:r>
              <a:r>
                <a:rPr sz="450" b="1" spc="-45" dirty="0">
                  <a:latin typeface="+mn-lt"/>
                  <a:cs typeface="Trebuchet MS"/>
                </a:rPr>
                <a:t> </a:t>
              </a:r>
              <a:r>
                <a:rPr sz="450" b="1" spc="15" dirty="0">
                  <a:latin typeface="+mn-lt"/>
                  <a:cs typeface="Trebuchet MS"/>
                </a:rPr>
                <a:t>/</a:t>
              </a:r>
              <a:r>
                <a:rPr sz="450" b="1" spc="-30" dirty="0">
                  <a:latin typeface="+mn-lt"/>
                  <a:cs typeface="Trebuchet MS"/>
                </a:rPr>
                <a:t> </a:t>
              </a:r>
              <a:r>
                <a:rPr sz="450" b="1" spc="-55" dirty="0">
                  <a:latin typeface="+mn-lt"/>
                  <a:cs typeface="Trebuchet MS"/>
                </a:rPr>
                <a:t>...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38" name="object 75">
              <a:extLst>
                <a:ext uri="{FF2B5EF4-FFF2-40B4-BE49-F238E27FC236}">
                  <a16:creationId xmlns:a16="http://schemas.microsoft.com/office/drawing/2014/main" id="{7F343408-684E-490A-893B-A5F386857B87}"/>
                </a:ext>
              </a:extLst>
            </p:cNvPr>
            <p:cNvGrpSpPr/>
            <p:nvPr/>
          </p:nvGrpSpPr>
          <p:grpSpPr>
            <a:xfrm>
              <a:off x="3627051" y="3116648"/>
              <a:ext cx="677545" cy="548005"/>
              <a:chOff x="3627051" y="3116648"/>
              <a:chExt cx="677545" cy="548005"/>
            </a:xfrm>
          </p:grpSpPr>
          <p:sp>
            <p:nvSpPr>
              <p:cNvPr id="143" name="object 76">
                <a:extLst>
                  <a:ext uri="{FF2B5EF4-FFF2-40B4-BE49-F238E27FC236}">
                    <a16:creationId xmlns:a16="http://schemas.microsoft.com/office/drawing/2014/main" id="{E1BA24A5-BB6C-4DE8-8B0A-A8694EDF86AE}"/>
                  </a:ext>
                </a:extLst>
              </p:cNvPr>
              <p:cNvSpPr/>
              <p:nvPr/>
            </p:nvSpPr>
            <p:spPr>
              <a:xfrm>
                <a:off x="3628009" y="3117595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39" h="546100">
                    <a:moveTo>
                      <a:pt x="675360" y="0"/>
                    </a:moveTo>
                    <a:lnTo>
                      <a:pt x="643204" y="32105"/>
                    </a:lnTo>
                    <a:lnTo>
                      <a:pt x="643204" y="545668"/>
                    </a:lnTo>
                    <a:lnTo>
                      <a:pt x="675360" y="513575"/>
                    </a:lnTo>
                    <a:lnTo>
                      <a:pt x="675360" y="0"/>
                    </a:lnTo>
                    <a:close/>
                  </a:path>
                  <a:path w="675639" h="546100">
                    <a:moveTo>
                      <a:pt x="675360" y="0"/>
                    </a:moveTo>
                    <a:lnTo>
                      <a:pt x="32156" y="0"/>
                    </a:lnTo>
                    <a:lnTo>
                      <a:pt x="0" y="32105"/>
                    </a:lnTo>
                    <a:lnTo>
                      <a:pt x="0" y="417271"/>
                    </a:lnTo>
                    <a:lnTo>
                      <a:pt x="643204" y="417271"/>
                    </a:lnTo>
                    <a:lnTo>
                      <a:pt x="643204" y="32105"/>
                    </a:lnTo>
                    <a:lnTo>
                      <a:pt x="675360" y="0"/>
                    </a:lnTo>
                    <a:close/>
                  </a:path>
                </a:pathLst>
              </a:custGeom>
              <a:solidFill>
                <a:srgbClr val="D8D8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44" name="object 77">
                <a:extLst>
                  <a:ext uri="{FF2B5EF4-FFF2-40B4-BE49-F238E27FC236}">
                    <a16:creationId xmlns:a16="http://schemas.microsoft.com/office/drawing/2014/main" id="{1A13F5AE-CE4D-4378-AD74-97F25CAA56AF}"/>
                  </a:ext>
                </a:extLst>
              </p:cNvPr>
              <p:cNvSpPr/>
              <p:nvPr/>
            </p:nvSpPr>
            <p:spPr>
              <a:xfrm>
                <a:off x="3628004" y="3117600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39" h="546100">
                    <a:moveTo>
                      <a:pt x="0" y="32097"/>
                    </a:moveTo>
                    <a:lnTo>
                      <a:pt x="32159" y="0"/>
                    </a:lnTo>
                    <a:lnTo>
                      <a:pt x="675357" y="0"/>
                    </a:lnTo>
                    <a:lnTo>
                      <a:pt x="643198" y="32097"/>
                    </a:lnTo>
                    <a:lnTo>
                      <a:pt x="0" y="32097"/>
                    </a:lnTo>
                    <a:close/>
                  </a:path>
                  <a:path w="675639" h="546100">
                    <a:moveTo>
                      <a:pt x="643198" y="545664"/>
                    </a:moveTo>
                    <a:lnTo>
                      <a:pt x="675357" y="513566"/>
                    </a:lnTo>
                    <a:lnTo>
                      <a:pt x="675357" y="0"/>
                    </a:lnTo>
                  </a:path>
                  <a:path w="675639" h="546100">
                    <a:moveTo>
                      <a:pt x="643198" y="32097"/>
                    </a:moveTo>
                    <a:lnTo>
                      <a:pt x="643198" y="545664"/>
                    </a:lnTo>
                  </a:path>
                  <a:path w="675639" h="546100">
                    <a:moveTo>
                      <a:pt x="0" y="32097"/>
                    </a:moveTo>
                    <a:lnTo>
                      <a:pt x="0" y="545664"/>
                    </a:lnTo>
                    <a:lnTo>
                      <a:pt x="643198" y="54566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45" name="object 78">
                <a:extLst>
                  <a:ext uri="{FF2B5EF4-FFF2-40B4-BE49-F238E27FC236}">
                    <a16:creationId xmlns:a16="http://schemas.microsoft.com/office/drawing/2014/main" id="{248AE6FF-4EF0-4F68-BA8F-0AA032E82EE4}"/>
                  </a:ext>
                </a:extLst>
              </p:cNvPr>
              <p:cNvSpPr/>
              <p:nvPr/>
            </p:nvSpPr>
            <p:spPr>
              <a:xfrm>
                <a:off x="3692334" y="3213900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3" y="0"/>
                    </a:moveTo>
                    <a:lnTo>
                      <a:pt x="0" y="0"/>
                    </a:lnTo>
                    <a:lnTo>
                      <a:pt x="0" y="256781"/>
                    </a:lnTo>
                    <a:lnTo>
                      <a:pt x="514553" y="256781"/>
                    </a:lnTo>
                    <a:lnTo>
                      <a:pt x="514553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46" name="object 79">
                <a:extLst>
                  <a:ext uri="{FF2B5EF4-FFF2-40B4-BE49-F238E27FC236}">
                    <a16:creationId xmlns:a16="http://schemas.microsoft.com/office/drawing/2014/main" id="{C47E6930-BC19-4A88-8F82-C3C475AA038E}"/>
                  </a:ext>
                </a:extLst>
              </p:cNvPr>
              <p:cNvSpPr/>
              <p:nvPr/>
            </p:nvSpPr>
            <p:spPr>
              <a:xfrm>
                <a:off x="3692324" y="3213894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0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514558" y="256783"/>
                    </a:lnTo>
                  </a:path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0"/>
                    </a:moveTo>
                    <a:lnTo>
                      <a:pt x="514558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39" name="object 80">
              <a:extLst>
                <a:ext uri="{FF2B5EF4-FFF2-40B4-BE49-F238E27FC236}">
                  <a16:creationId xmlns:a16="http://schemas.microsoft.com/office/drawing/2014/main" id="{B27650A6-CD28-410B-BA89-975FC8339C58}"/>
                </a:ext>
              </a:extLst>
            </p:cNvPr>
            <p:cNvSpPr txBox="1"/>
            <p:nvPr/>
          </p:nvSpPr>
          <p:spPr>
            <a:xfrm>
              <a:off x="3692334" y="3213900"/>
              <a:ext cx="514984" cy="146925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600">
                <a:latin typeface="+mn-lt"/>
                <a:cs typeface="Times New Roman"/>
              </a:endParaRPr>
            </a:p>
            <a:p>
              <a:pPr marL="4445" algn="ctr">
                <a:lnSpc>
                  <a:spcPct val="100000"/>
                </a:lnSpc>
                <a:spcBef>
                  <a:spcPts val="5"/>
                </a:spcBef>
              </a:pPr>
              <a:r>
                <a:rPr sz="450" b="1" spc="-45" dirty="0">
                  <a:latin typeface="+mn-lt"/>
                  <a:cs typeface="Trebuchet MS"/>
                </a:rPr>
                <a:t>...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40" name="object 81">
              <a:extLst>
                <a:ext uri="{FF2B5EF4-FFF2-40B4-BE49-F238E27FC236}">
                  <a16:creationId xmlns:a16="http://schemas.microsoft.com/office/drawing/2014/main" id="{E0C0AB22-BE79-4AEB-BC3B-1E6B981EDFE6}"/>
                </a:ext>
              </a:extLst>
            </p:cNvPr>
            <p:cNvGrpSpPr/>
            <p:nvPr/>
          </p:nvGrpSpPr>
          <p:grpSpPr>
            <a:xfrm>
              <a:off x="4096682" y="3245135"/>
              <a:ext cx="3230880" cy="676275"/>
              <a:chOff x="4096682" y="3245135"/>
              <a:chExt cx="3230880" cy="676275"/>
            </a:xfrm>
          </p:grpSpPr>
          <p:sp>
            <p:nvSpPr>
              <p:cNvPr id="140" name="object 82">
                <a:extLst>
                  <a:ext uri="{FF2B5EF4-FFF2-40B4-BE49-F238E27FC236}">
                    <a16:creationId xmlns:a16="http://schemas.microsoft.com/office/drawing/2014/main" id="{E0A4EAFA-8572-413A-AF36-79D98B6A3E78}"/>
                  </a:ext>
                </a:extLst>
              </p:cNvPr>
              <p:cNvSpPr/>
              <p:nvPr/>
            </p:nvSpPr>
            <p:spPr>
              <a:xfrm>
                <a:off x="4096682" y="3245135"/>
                <a:ext cx="78896" cy="6590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41" name="object 83">
                <a:extLst>
                  <a:ext uri="{FF2B5EF4-FFF2-40B4-BE49-F238E27FC236}">
                    <a16:creationId xmlns:a16="http://schemas.microsoft.com/office/drawing/2014/main" id="{EFBACE97-0E71-42ED-9D98-CBED5D055EDB}"/>
                  </a:ext>
                </a:extLst>
              </p:cNvPr>
              <p:cNvSpPr/>
              <p:nvPr/>
            </p:nvSpPr>
            <p:spPr>
              <a:xfrm>
                <a:off x="4914404" y="3759555"/>
                <a:ext cx="2412365" cy="160655"/>
              </a:xfrm>
              <a:custGeom>
                <a:avLst/>
                <a:gdLst/>
                <a:ahLst/>
                <a:cxnLst/>
                <a:rect l="l" t="t" r="r" b="b"/>
                <a:pathLst>
                  <a:path w="2412365" h="160654">
                    <a:moveTo>
                      <a:pt x="2411996" y="0"/>
                    </a:moveTo>
                    <a:lnTo>
                      <a:pt x="32156" y="0"/>
                    </a:lnTo>
                    <a:lnTo>
                      <a:pt x="0" y="32105"/>
                    </a:lnTo>
                    <a:lnTo>
                      <a:pt x="0" y="160492"/>
                    </a:lnTo>
                    <a:lnTo>
                      <a:pt x="2379840" y="160492"/>
                    </a:lnTo>
                    <a:lnTo>
                      <a:pt x="2379840" y="32105"/>
                    </a:lnTo>
                    <a:lnTo>
                      <a:pt x="2411996" y="0"/>
                    </a:lnTo>
                    <a:close/>
                  </a:path>
                  <a:path w="2412365" h="160654">
                    <a:moveTo>
                      <a:pt x="2411996" y="0"/>
                    </a:moveTo>
                    <a:lnTo>
                      <a:pt x="2379840" y="32105"/>
                    </a:lnTo>
                    <a:lnTo>
                      <a:pt x="2379840" y="160492"/>
                    </a:lnTo>
                    <a:lnTo>
                      <a:pt x="2411996" y="128394"/>
                    </a:lnTo>
                    <a:lnTo>
                      <a:pt x="2411996" y="0"/>
                    </a:lnTo>
                    <a:close/>
                  </a:path>
                </a:pathLst>
              </a:custGeom>
              <a:solidFill>
                <a:srgbClr val="A5A5A5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42" name="object 84">
                <a:extLst>
                  <a:ext uri="{FF2B5EF4-FFF2-40B4-BE49-F238E27FC236}">
                    <a16:creationId xmlns:a16="http://schemas.microsoft.com/office/drawing/2014/main" id="{7207AF13-4E79-4F3E-A639-B9B98FF6D50E}"/>
                  </a:ext>
                </a:extLst>
              </p:cNvPr>
              <p:cNvSpPr/>
              <p:nvPr/>
            </p:nvSpPr>
            <p:spPr>
              <a:xfrm>
                <a:off x="4914400" y="3759558"/>
                <a:ext cx="2412365" cy="160655"/>
              </a:xfrm>
              <a:custGeom>
                <a:avLst/>
                <a:gdLst/>
                <a:ahLst/>
                <a:cxnLst/>
                <a:rect l="l" t="t" r="r" b="b"/>
                <a:pathLst>
                  <a:path w="2412365" h="160654">
                    <a:moveTo>
                      <a:pt x="0" y="32097"/>
                    </a:moveTo>
                    <a:lnTo>
                      <a:pt x="32159" y="0"/>
                    </a:lnTo>
                    <a:lnTo>
                      <a:pt x="2411992" y="0"/>
                    </a:lnTo>
                    <a:lnTo>
                      <a:pt x="2379832" y="32097"/>
                    </a:lnTo>
                    <a:lnTo>
                      <a:pt x="0" y="32097"/>
                    </a:lnTo>
                    <a:close/>
                  </a:path>
                  <a:path w="2412365" h="160654">
                    <a:moveTo>
                      <a:pt x="2379832" y="160489"/>
                    </a:moveTo>
                    <a:lnTo>
                      <a:pt x="2411992" y="128391"/>
                    </a:lnTo>
                    <a:lnTo>
                      <a:pt x="2411992" y="0"/>
                    </a:lnTo>
                  </a:path>
                  <a:path w="2412365" h="160654">
                    <a:moveTo>
                      <a:pt x="2379832" y="32097"/>
                    </a:moveTo>
                    <a:lnTo>
                      <a:pt x="2379832" y="160489"/>
                    </a:lnTo>
                  </a:path>
                  <a:path w="2412365" h="160654">
                    <a:moveTo>
                      <a:pt x="0" y="32097"/>
                    </a:moveTo>
                    <a:lnTo>
                      <a:pt x="0" y="160489"/>
                    </a:lnTo>
                    <a:lnTo>
                      <a:pt x="2379832" y="160489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41" name="object 85">
              <a:extLst>
                <a:ext uri="{FF2B5EF4-FFF2-40B4-BE49-F238E27FC236}">
                  <a16:creationId xmlns:a16="http://schemas.microsoft.com/office/drawing/2014/main" id="{237ADD55-8633-47EA-BC83-4FA6F1A76284}"/>
                </a:ext>
              </a:extLst>
            </p:cNvPr>
            <p:cNvSpPr txBox="1"/>
            <p:nvPr/>
          </p:nvSpPr>
          <p:spPr>
            <a:xfrm>
              <a:off x="6061386" y="3806061"/>
              <a:ext cx="9271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0" dirty="0">
                  <a:latin typeface="+mn-lt"/>
                  <a:cs typeface="Trebuchet MS"/>
                </a:rPr>
                <a:t>OS</a:t>
              </a:r>
              <a:endParaRPr sz="450">
                <a:latin typeface="+mn-lt"/>
                <a:cs typeface="Trebuchet MS"/>
              </a:endParaRPr>
            </a:p>
          </p:txBody>
        </p:sp>
        <p:sp>
          <p:nvSpPr>
            <p:cNvPr id="42" name="object 86">
              <a:extLst>
                <a:ext uri="{FF2B5EF4-FFF2-40B4-BE49-F238E27FC236}">
                  <a16:creationId xmlns:a16="http://schemas.microsoft.com/office/drawing/2014/main" id="{F51CADE8-9D55-4846-BDCC-7E4D21C13D5A}"/>
                </a:ext>
              </a:extLst>
            </p:cNvPr>
            <p:cNvSpPr txBox="1"/>
            <p:nvPr/>
          </p:nvSpPr>
          <p:spPr>
            <a:xfrm>
              <a:off x="4914400" y="3534873"/>
              <a:ext cx="643255" cy="84941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marL="152400">
                <a:lnSpc>
                  <a:spcPct val="100000"/>
                </a:lnSpc>
                <a:spcBef>
                  <a:spcPts val="200"/>
                </a:spcBef>
              </a:pPr>
              <a:r>
                <a:rPr sz="450" b="1" spc="-30" dirty="0">
                  <a:latin typeface="+mn-lt"/>
                  <a:cs typeface="Trebuchet MS"/>
                </a:rPr>
                <a:t>Tomcat </a:t>
              </a:r>
              <a:r>
                <a:rPr sz="450" b="1" spc="15" dirty="0">
                  <a:latin typeface="+mn-lt"/>
                  <a:cs typeface="Trebuchet MS"/>
                </a:rPr>
                <a:t>/</a:t>
              </a:r>
              <a:r>
                <a:rPr sz="450" b="1" spc="-50" dirty="0">
                  <a:latin typeface="+mn-lt"/>
                  <a:cs typeface="Trebuchet MS"/>
                </a:rPr>
                <a:t> </a:t>
              </a:r>
              <a:r>
                <a:rPr sz="450" b="1" spc="-45" dirty="0">
                  <a:latin typeface="+mn-lt"/>
                  <a:cs typeface="Trebuchet MS"/>
                </a:rPr>
                <a:t>Jetty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43" name="object 87">
              <a:extLst>
                <a:ext uri="{FF2B5EF4-FFF2-40B4-BE49-F238E27FC236}">
                  <a16:creationId xmlns:a16="http://schemas.microsoft.com/office/drawing/2014/main" id="{AB09BF7B-8A65-42CF-BEA1-E3B2D1532DCA}"/>
                </a:ext>
              </a:extLst>
            </p:cNvPr>
            <p:cNvGrpSpPr/>
            <p:nvPr/>
          </p:nvGrpSpPr>
          <p:grpSpPr>
            <a:xfrm>
              <a:off x="4913447" y="3116648"/>
              <a:ext cx="677545" cy="548005"/>
              <a:chOff x="4913447" y="3116648"/>
              <a:chExt cx="677545" cy="548005"/>
            </a:xfrm>
          </p:grpSpPr>
          <p:sp>
            <p:nvSpPr>
              <p:cNvPr id="136" name="object 88">
                <a:extLst>
                  <a:ext uri="{FF2B5EF4-FFF2-40B4-BE49-F238E27FC236}">
                    <a16:creationId xmlns:a16="http://schemas.microsoft.com/office/drawing/2014/main" id="{BC1B4BE5-B896-40F7-B287-39F500003CFB}"/>
                  </a:ext>
                </a:extLst>
              </p:cNvPr>
              <p:cNvSpPr/>
              <p:nvPr/>
            </p:nvSpPr>
            <p:spPr>
              <a:xfrm>
                <a:off x="4914404" y="3117595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39" h="546100">
                    <a:moveTo>
                      <a:pt x="675360" y="0"/>
                    </a:moveTo>
                    <a:lnTo>
                      <a:pt x="643204" y="32105"/>
                    </a:lnTo>
                    <a:lnTo>
                      <a:pt x="643204" y="545668"/>
                    </a:lnTo>
                    <a:lnTo>
                      <a:pt x="675360" y="513575"/>
                    </a:lnTo>
                    <a:lnTo>
                      <a:pt x="675360" y="0"/>
                    </a:lnTo>
                    <a:close/>
                  </a:path>
                  <a:path w="675639" h="546100">
                    <a:moveTo>
                      <a:pt x="675360" y="0"/>
                    </a:moveTo>
                    <a:lnTo>
                      <a:pt x="32156" y="0"/>
                    </a:lnTo>
                    <a:lnTo>
                      <a:pt x="0" y="32105"/>
                    </a:lnTo>
                    <a:lnTo>
                      <a:pt x="0" y="417271"/>
                    </a:lnTo>
                    <a:lnTo>
                      <a:pt x="643204" y="417271"/>
                    </a:lnTo>
                    <a:lnTo>
                      <a:pt x="643204" y="32105"/>
                    </a:lnTo>
                    <a:lnTo>
                      <a:pt x="675360" y="0"/>
                    </a:lnTo>
                    <a:close/>
                  </a:path>
                </a:pathLst>
              </a:custGeom>
              <a:solidFill>
                <a:srgbClr val="D8D8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37" name="object 89">
                <a:extLst>
                  <a:ext uri="{FF2B5EF4-FFF2-40B4-BE49-F238E27FC236}">
                    <a16:creationId xmlns:a16="http://schemas.microsoft.com/office/drawing/2014/main" id="{69A05C95-33E4-43AE-871F-BA476C925C8F}"/>
                  </a:ext>
                </a:extLst>
              </p:cNvPr>
              <p:cNvSpPr/>
              <p:nvPr/>
            </p:nvSpPr>
            <p:spPr>
              <a:xfrm>
                <a:off x="4914400" y="3117600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39" h="546100">
                    <a:moveTo>
                      <a:pt x="0" y="32097"/>
                    </a:moveTo>
                    <a:lnTo>
                      <a:pt x="32159" y="0"/>
                    </a:lnTo>
                    <a:lnTo>
                      <a:pt x="675357" y="0"/>
                    </a:lnTo>
                    <a:lnTo>
                      <a:pt x="643198" y="32097"/>
                    </a:lnTo>
                    <a:lnTo>
                      <a:pt x="0" y="32097"/>
                    </a:lnTo>
                    <a:close/>
                  </a:path>
                  <a:path w="675639" h="546100">
                    <a:moveTo>
                      <a:pt x="643198" y="545664"/>
                    </a:moveTo>
                    <a:lnTo>
                      <a:pt x="675357" y="513566"/>
                    </a:lnTo>
                    <a:lnTo>
                      <a:pt x="675357" y="0"/>
                    </a:lnTo>
                  </a:path>
                  <a:path w="675639" h="546100">
                    <a:moveTo>
                      <a:pt x="643198" y="32097"/>
                    </a:moveTo>
                    <a:lnTo>
                      <a:pt x="643198" y="545664"/>
                    </a:lnTo>
                  </a:path>
                  <a:path w="675639" h="546100">
                    <a:moveTo>
                      <a:pt x="0" y="32097"/>
                    </a:moveTo>
                    <a:lnTo>
                      <a:pt x="0" y="545664"/>
                    </a:lnTo>
                    <a:lnTo>
                      <a:pt x="643198" y="54566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38" name="object 90">
                <a:extLst>
                  <a:ext uri="{FF2B5EF4-FFF2-40B4-BE49-F238E27FC236}">
                    <a16:creationId xmlns:a16="http://schemas.microsoft.com/office/drawing/2014/main" id="{28B953FD-74C7-4DFD-A766-ABD70DEEED9D}"/>
                  </a:ext>
                </a:extLst>
              </p:cNvPr>
              <p:cNvSpPr/>
              <p:nvPr/>
            </p:nvSpPr>
            <p:spPr>
              <a:xfrm>
                <a:off x="4978730" y="3213900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3" y="0"/>
                    </a:moveTo>
                    <a:lnTo>
                      <a:pt x="0" y="0"/>
                    </a:lnTo>
                    <a:lnTo>
                      <a:pt x="0" y="256781"/>
                    </a:lnTo>
                    <a:lnTo>
                      <a:pt x="514553" y="256781"/>
                    </a:lnTo>
                    <a:lnTo>
                      <a:pt x="514553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39" name="object 91">
                <a:extLst>
                  <a:ext uri="{FF2B5EF4-FFF2-40B4-BE49-F238E27FC236}">
                    <a16:creationId xmlns:a16="http://schemas.microsoft.com/office/drawing/2014/main" id="{095164FD-ACAF-4E5C-B050-6BA88B102E37}"/>
                  </a:ext>
                </a:extLst>
              </p:cNvPr>
              <p:cNvSpPr/>
              <p:nvPr/>
            </p:nvSpPr>
            <p:spPr>
              <a:xfrm>
                <a:off x="4978720" y="3213894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0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514558" y="256783"/>
                    </a:lnTo>
                  </a:path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0"/>
                    </a:moveTo>
                    <a:lnTo>
                      <a:pt x="514558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44" name="object 92">
              <a:extLst>
                <a:ext uri="{FF2B5EF4-FFF2-40B4-BE49-F238E27FC236}">
                  <a16:creationId xmlns:a16="http://schemas.microsoft.com/office/drawing/2014/main" id="{F7CC59FD-4BDF-48E4-B695-41D558BCF899}"/>
                </a:ext>
              </a:extLst>
            </p:cNvPr>
            <p:cNvSpPr txBox="1"/>
            <p:nvPr/>
          </p:nvSpPr>
          <p:spPr>
            <a:xfrm>
              <a:off x="4978730" y="3213900"/>
              <a:ext cx="514984" cy="146925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600">
                <a:latin typeface="+mn-lt"/>
                <a:cs typeface="Times New Roman"/>
              </a:endParaRPr>
            </a:p>
            <a:p>
              <a:pPr marL="128270">
                <a:lnSpc>
                  <a:spcPct val="100000"/>
                </a:lnSpc>
                <a:spcBef>
                  <a:spcPts val="5"/>
                </a:spcBef>
              </a:pPr>
              <a:r>
                <a:rPr sz="450" b="1" spc="-15" dirty="0">
                  <a:latin typeface="+mn-lt"/>
                  <a:cs typeface="Trebuchet MS"/>
                </a:rPr>
                <a:t>Web </a:t>
              </a:r>
              <a:r>
                <a:rPr sz="450" b="1" spc="-25" dirty="0">
                  <a:latin typeface="+mn-lt"/>
                  <a:cs typeface="Trebuchet MS"/>
                </a:rPr>
                <a:t>App</a:t>
              </a:r>
              <a:r>
                <a:rPr sz="450" b="1" spc="-90" dirty="0">
                  <a:latin typeface="+mn-lt"/>
                  <a:cs typeface="Trebuchet MS"/>
                </a:rPr>
                <a:t> </a:t>
              </a:r>
              <a:r>
                <a:rPr sz="450" b="1" spc="-40" dirty="0">
                  <a:latin typeface="+mn-lt"/>
                  <a:cs typeface="Trebuchet MS"/>
                </a:rPr>
                <a:t>1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45" name="object 93">
              <a:extLst>
                <a:ext uri="{FF2B5EF4-FFF2-40B4-BE49-F238E27FC236}">
                  <a16:creationId xmlns:a16="http://schemas.microsoft.com/office/drawing/2014/main" id="{5E007A46-1679-42F7-AC3A-2BE88373749C}"/>
                </a:ext>
              </a:extLst>
            </p:cNvPr>
            <p:cNvGrpSpPr/>
            <p:nvPr/>
          </p:nvGrpSpPr>
          <p:grpSpPr>
            <a:xfrm>
              <a:off x="5383078" y="3212941"/>
              <a:ext cx="979805" cy="259079"/>
              <a:chOff x="5383078" y="3212941"/>
              <a:chExt cx="979805" cy="259079"/>
            </a:xfrm>
          </p:grpSpPr>
          <p:sp>
            <p:nvSpPr>
              <p:cNvPr id="133" name="object 94">
                <a:extLst>
                  <a:ext uri="{FF2B5EF4-FFF2-40B4-BE49-F238E27FC236}">
                    <a16:creationId xmlns:a16="http://schemas.microsoft.com/office/drawing/2014/main" id="{C9EEBF67-618C-44AB-AE62-6742FF275311}"/>
                  </a:ext>
                </a:extLst>
              </p:cNvPr>
              <p:cNvSpPr/>
              <p:nvPr/>
            </p:nvSpPr>
            <p:spPr>
              <a:xfrm>
                <a:off x="5383078" y="3245135"/>
                <a:ext cx="78896" cy="6590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34" name="object 95">
                <a:extLst>
                  <a:ext uri="{FF2B5EF4-FFF2-40B4-BE49-F238E27FC236}">
                    <a16:creationId xmlns:a16="http://schemas.microsoft.com/office/drawing/2014/main" id="{CE191A09-389E-42A3-B62C-08FFD3269216}"/>
                  </a:ext>
                </a:extLst>
              </p:cNvPr>
              <p:cNvSpPr/>
              <p:nvPr/>
            </p:nvSpPr>
            <p:spPr>
              <a:xfrm>
                <a:off x="5847041" y="3213900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65" y="0"/>
                    </a:moveTo>
                    <a:lnTo>
                      <a:pt x="0" y="0"/>
                    </a:lnTo>
                    <a:lnTo>
                      <a:pt x="0" y="256781"/>
                    </a:lnTo>
                    <a:lnTo>
                      <a:pt x="514565" y="256781"/>
                    </a:lnTo>
                    <a:lnTo>
                      <a:pt x="514565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35" name="object 96">
                <a:extLst>
                  <a:ext uri="{FF2B5EF4-FFF2-40B4-BE49-F238E27FC236}">
                    <a16:creationId xmlns:a16="http://schemas.microsoft.com/office/drawing/2014/main" id="{23E97C66-5E13-4B3D-8D53-9AEDF128CB02}"/>
                  </a:ext>
                </a:extLst>
              </p:cNvPr>
              <p:cNvSpPr/>
              <p:nvPr/>
            </p:nvSpPr>
            <p:spPr>
              <a:xfrm>
                <a:off x="5847037" y="3213894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0" y="0"/>
                    </a:lnTo>
                  </a:path>
                  <a:path w="514985" h="257175">
                    <a:moveTo>
                      <a:pt x="0" y="256783"/>
                    </a:moveTo>
                    <a:lnTo>
                      <a:pt x="514558" y="256783"/>
                    </a:lnTo>
                  </a:path>
                  <a:path w="514985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5" h="257175">
                    <a:moveTo>
                      <a:pt x="0" y="0"/>
                    </a:moveTo>
                    <a:lnTo>
                      <a:pt x="514558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46" name="object 97">
              <a:extLst>
                <a:ext uri="{FF2B5EF4-FFF2-40B4-BE49-F238E27FC236}">
                  <a16:creationId xmlns:a16="http://schemas.microsoft.com/office/drawing/2014/main" id="{37052C81-6BA4-4E3C-968C-4400ADB0AEE3}"/>
                </a:ext>
              </a:extLst>
            </p:cNvPr>
            <p:cNvSpPr txBox="1"/>
            <p:nvPr/>
          </p:nvSpPr>
          <p:spPr>
            <a:xfrm>
              <a:off x="5847041" y="3213900"/>
              <a:ext cx="514984" cy="146925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600">
                <a:latin typeface="+mn-lt"/>
                <a:cs typeface="Times New Roman"/>
              </a:endParaRPr>
            </a:p>
            <a:p>
              <a:pPr marL="128270">
                <a:lnSpc>
                  <a:spcPct val="100000"/>
                </a:lnSpc>
                <a:spcBef>
                  <a:spcPts val="5"/>
                </a:spcBef>
              </a:pPr>
              <a:r>
                <a:rPr sz="450" b="1" spc="-15" dirty="0">
                  <a:latin typeface="+mn-lt"/>
                  <a:cs typeface="Trebuchet MS"/>
                </a:rPr>
                <a:t>Web </a:t>
              </a:r>
              <a:r>
                <a:rPr sz="450" b="1" spc="-25" dirty="0">
                  <a:latin typeface="+mn-lt"/>
                  <a:cs typeface="Trebuchet MS"/>
                </a:rPr>
                <a:t>App</a:t>
              </a:r>
              <a:r>
                <a:rPr sz="450" b="1" spc="-90" dirty="0">
                  <a:latin typeface="+mn-lt"/>
                  <a:cs typeface="Trebuchet MS"/>
                </a:rPr>
                <a:t> </a:t>
              </a:r>
              <a:r>
                <a:rPr sz="450" b="1" spc="-40" dirty="0">
                  <a:latin typeface="+mn-lt"/>
                  <a:cs typeface="Trebuchet MS"/>
                </a:rPr>
                <a:t>2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47" name="object 98">
              <a:extLst>
                <a:ext uri="{FF2B5EF4-FFF2-40B4-BE49-F238E27FC236}">
                  <a16:creationId xmlns:a16="http://schemas.microsoft.com/office/drawing/2014/main" id="{34CF41CF-C057-41FC-A25C-C46FD5FAD5FE}"/>
                </a:ext>
              </a:extLst>
            </p:cNvPr>
            <p:cNvGrpSpPr/>
            <p:nvPr/>
          </p:nvGrpSpPr>
          <p:grpSpPr>
            <a:xfrm>
              <a:off x="5008029" y="2987069"/>
              <a:ext cx="1322705" cy="324485"/>
              <a:chOff x="5008029" y="2987069"/>
              <a:chExt cx="1322705" cy="324485"/>
            </a:xfrm>
          </p:grpSpPr>
          <p:sp>
            <p:nvSpPr>
              <p:cNvPr id="130" name="object 99">
                <a:extLst>
                  <a:ext uri="{FF2B5EF4-FFF2-40B4-BE49-F238E27FC236}">
                    <a16:creationId xmlns:a16="http://schemas.microsoft.com/office/drawing/2014/main" id="{91FD2F22-D506-4E51-9DE1-125103FC7273}"/>
                  </a:ext>
                </a:extLst>
              </p:cNvPr>
              <p:cNvSpPr/>
              <p:nvPr/>
            </p:nvSpPr>
            <p:spPr>
              <a:xfrm>
                <a:off x="6251396" y="3245135"/>
                <a:ext cx="78896" cy="6590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31" name="object 100">
                <a:extLst>
                  <a:ext uri="{FF2B5EF4-FFF2-40B4-BE49-F238E27FC236}">
                    <a16:creationId xmlns:a16="http://schemas.microsoft.com/office/drawing/2014/main" id="{8AA8DF5F-EDAC-4B83-B9B8-37A6FF804107}"/>
                  </a:ext>
                </a:extLst>
              </p:cNvPr>
              <p:cNvSpPr/>
              <p:nvPr/>
            </p:nvSpPr>
            <p:spPr>
              <a:xfrm>
                <a:off x="5209414" y="2994772"/>
                <a:ext cx="53340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219710">
                    <a:moveTo>
                      <a:pt x="26585" y="219121"/>
                    </a:moveTo>
                    <a:lnTo>
                      <a:pt x="26585" y="53068"/>
                    </a:lnTo>
                  </a:path>
                  <a:path w="53339" h="219710">
                    <a:moveTo>
                      <a:pt x="26585" y="53068"/>
                    </a:moveTo>
                    <a:lnTo>
                      <a:pt x="36909" y="50988"/>
                    </a:lnTo>
                    <a:lnTo>
                      <a:pt x="45336" y="45311"/>
                    </a:lnTo>
                    <a:lnTo>
                      <a:pt x="51016" y="36879"/>
                    </a:lnTo>
                    <a:lnTo>
                      <a:pt x="53099" y="26534"/>
                    </a:lnTo>
                    <a:lnTo>
                      <a:pt x="51016" y="16219"/>
                    </a:lnTo>
                    <a:lnTo>
                      <a:pt x="45336" y="7783"/>
                    </a:lnTo>
                    <a:lnTo>
                      <a:pt x="36909" y="2089"/>
                    </a:lnTo>
                    <a:lnTo>
                      <a:pt x="26585" y="0"/>
                    </a:lnTo>
                    <a:lnTo>
                      <a:pt x="16220" y="2089"/>
                    </a:lnTo>
                    <a:lnTo>
                      <a:pt x="7771" y="7783"/>
                    </a:lnTo>
                    <a:lnTo>
                      <a:pt x="2083" y="16219"/>
                    </a:lnTo>
                    <a:lnTo>
                      <a:pt x="0" y="26534"/>
                    </a:lnTo>
                    <a:lnTo>
                      <a:pt x="2083" y="36879"/>
                    </a:lnTo>
                    <a:lnTo>
                      <a:pt x="7771" y="45311"/>
                    </a:lnTo>
                    <a:lnTo>
                      <a:pt x="16220" y="50988"/>
                    </a:lnTo>
                    <a:lnTo>
                      <a:pt x="26585" y="53068"/>
                    </a:lnTo>
                    <a:close/>
                  </a:path>
                </a:pathLst>
              </a:custGeom>
              <a:ln w="71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32" name="object 101">
                <a:extLst>
                  <a:ext uri="{FF2B5EF4-FFF2-40B4-BE49-F238E27FC236}">
                    <a16:creationId xmlns:a16="http://schemas.microsoft.com/office/drawing/2014/main" id="{15DD2BB6-38BE-4461-B490-3F9D9C2A2912}"/>
                  </a:ext>
                </a:extLst>
              </p:cNvPr>
              <p:cNvSpPr/>
              <p:nvPr/>
            </p:nvSpPr>
            <p:spPr>
              <a:xfrm>
                <a:off x="5008029" y="2987069"/>
                <a:ext cx="186055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186054" h="68580">
                    <a:moveTo>
                      <a:pt x="185705" y="0"/>
                    </a:moveTo>
                    <a:lnTo>
                      <a:pt x="0" y="0"/>
                    </a:lnTo>
                    <a:lnTo>
                      <a:pt x="0" y="68474"/>
                    </a:lnTo>
                    <a:lnTo>
                      <a:pt x="185705" y="68474"/>
                    </a:lnTo>
                    <a:lnTo>
                      <a:pt x="18570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48" name="object 102">
              <a:extLst>
                <a:ext uri="{FF2B5EF4-FFF2-40B4-BE49-F238E27FC236}">
                  <a16:creationId xmlns:a16="http://schemas.microsoft.com/office/drawing/2014/main" id="{CF47C8A0-441C-4A42-9412-638ED552A625}"/>
                </a:ext>
              </a:extLst>
            </p:cNvPr>
            <p:cNvSpPr txBox="1"/>
            <p:nvPr/>
          </p:nvSpPr>
          <p:spPr>
            <a:xfrm>
              <a:off x="4997465" y="2970874"/>
              <a:ext cx="21209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5" dirty="0">
                  <a:solidFill>
                    <a:srgbClr val="FFFFFF"/>
                  </a:solidFill>
                  <a:latin typeface="+mn-lt"/>
                  <a:cs typeface="Trebuchet MS"/>
                </a:rPr>
                <a:t>/</a:t>
              </a:r>
              <a:r>
                <a:rPr sz="450" b="1" spc="-10" dirty="0">
                  <a:solidFill>
                    <a:srgbClr val="FFFFFF"/>
                  </a:solidFill>
                  <a:latin typeface="+mn-lt"/>
                  <a:cs typeface="Trebuchet MS"/>
                </a:rPr>
                <a:t>c</a:t>
              </a:r>
              <a:r>
                <a:rPr sz="450" b="1" spc="-55" dirty="0">
                  <a:solidFill>
                    <a:srgbClr val="FFFFFF"/>
                  </a:solidFill>
                  <a:latin typeface="+mn-lt"/>
                  <a:cs typeface="Trebuchet MS"/>
                </a:rPr>
                <a:t>r</a:t>
              </a:r>
              <a:r>
                <a:rPr sz="450" b="1" spc="-20" dirty="0">
                  <a:solidFill>
                    <a:srgbClr val="FFFFFF"/>
                  </a:solidFill>
                  <a:latin typeface="+mn-lt"/>
                  <a:cs typeface="Trebuchet MS"/>
                </a:rPr>
                <a:t>m</a:t>
              </a:r>
              <a:r>
                <a:rPr sz="450" b="1" spc="15" dirty="0">
                  <a:solidFill>
                    <a:srgbClr val="FFFFFF"/>
                  </a:solidFill>
                  <a:latin typeface="+mn-lt"/>
                  <a:cs typeface="Trebuchet MS"/>
                </a:rPr>
                <a:t>/</a:t>
              </a:r>
              <a:r>
                <a:rPr sz="450" b="1" spc="-55" dirty="0">
                  <a:solidFill>
                    <a:srgbClr val="FFFFFF"/>
                  </a:solidFill>
                  <a:latin typeface="+mn-lt"/>
                  <a:cs typeface="Trebuchet MS"/>
                </a:rPr>
                <a:t>.</a:t>
              </a:r>
              <a:r>
                <a:rPr sz="450" b="1" spc="-25" dirty="0">
                  <a:solidFill>
                    <a:srgbClr val="FFFFFF"/>
                  </a:solidFill>
                  <a:latin typeface="+mn-lt"/>
                  <a:cs typeface="Trebuchet MS"/>
                </a:rPr>
                <a:t>.</a:t>
              </a:r>
              <a:r>
                <a:rPr sz="450" b="1" spc="-45" dirty="0">
                  <a:solidFill>
                    <a:srgbClr val="FFFFFF"/>
                  </a:solidFill>
                  <a:latin typeface="+mn-lt"/>
                  <a:cs typeface="Trebuchet MS"/>
                </a:rPr>
                <a:t>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49" name="object 103">
              <a:extLst>
                <a:ext uri="{FF2B5EF4-FFF2-40B4-BE49-F238E27FC236}">
                  <a16:creationId xmlns:a16="http://schemas.microsoft.com/office/drawing/2014/main" id="{36789002-AD8A-47C0-9E88-8EE3BF1EC54B}"/>
                </a:ext>
              </a:extLst>
            </p:cNvPr>
            <p:cNvGrpSpPr/>
            <p:nvPr/>
          </p:nvGrpSpPr>
          <p:grpSpPr>
            <a:xfrm>
              <a:off x="5210891" y="2987069"/>
              <a:ext cx="923925" cy="252095"/>
              <a:chOff x="5210891" y="2987069"/>
              <a:chExt cx="923925" cy="252095"/>
            </a:xfrm>
          </p:grpSpPr>
          <p:sp>
            <p:nvSpPr>
              <p:cNvPr id="126" name="object 104">
                <a:extLst>
                  <a:ext uri="{FF2B5EF4-FFF2-40B4-BE49-F238E27FC236}">
                    <a16:creationId xmlns:a16="http://schemas.microsoft.com/office/drawing/2014/main" id="{F3E824D6-2F95-4D72-952E-255BF09D8A8C}"/>
                  </a:ext>
                </a:extLst>
              </p:cNvPr>
              <p:cNvSpPr/>
              <p:nvPr/>
            </p:nvSpPr>
            <p:spPr>
              <a:xfrm>
                <a:off x="5211851" y="3189832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48265" y="0"/>
                    </a:moveTo>
                    <a:lnTo>
                      <a:pt x="0" y="0"/>
                    </a:lnTo>
                    <a:lnTo>
                      <a:pt x="0" y="48172"/>
                    </a:lnTo>
                    <a:lnTo>
                      <a:pt x="48265" y="48172"/>
                    </a:lnTo>
                    <a:lnTo>
                      <a:pt x="482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7" name="object 105">
                <a:extLst>
                  <a:ext uri="{FF2B5EF4-FFF2-40B4-BE49-F238E27FC236}">
                    <a16:creationId xmlns:a16="http://schemas.microsoft.com/office/drawing/2014/main" id="{4C454267-DB75-40E2-A551-296EAC867ADE}"/>
                  </a:ext>
                </a:extLst>
              </p:cNvPr>
              <p:cNvSpPr/>
              <p:nvPr/>
            </p:nvSpPr>
            <p:spPr>
              <a:xfrm>
                <a:off x="5211843" y="3189830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0" y="48172"/>
                    </a:moveTo>
                    <a:lnTo>
                      <a:pt x="48265" y="48172"/>
                    </a:lnTo>
                    <a:lnTo>
                      <a:pt x="48265" y="0"/>
                    </a:lnTo>
                    <a:lnTo>
                      <a:pt x="0" y="0"/>
                    </a:lnTo>
                    <a:lnTo>
                      <a:pt x="0" y="481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8" name="object 106">
                <a:extLst>
                  <a:ext uri="{FF2B5EF4-FFF2-40B4-BE49-F238E27FC236}">
                    <a16:creationId xmlns:a16="http://schemas.microsoft.com/office/drawing/2014/main" id="{D3059922-F7E2-4B1F-AE65-927BC4A64B98}"/>
                  </a:ext>
                </a:extLst>
              </p:cNvPr>
              <p:cNvSpPr/>
              <p:nvPr/>
            </p:nvSpPr>
            <p:spPr>
              <a:xfrm>
                <a:off x="6077731" y="2994772"/>
                <a:ext cx="53340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219710">
                    <a:moveTo>
                      <a:pt x="26585" y="219121"/>
                    </a:moveTo>
                    <a:lnTo>
                      <a:pt x="26585" y="53068"/>
                    </a:lnTo>
                  </a:path>
                  <a:path w="53339" h="219710">
                    <a:moveTo>
                      <a:pt x="26585" y="53068"/>
                    </a:moveTo>
                    <a:lnTo>
                      <a:pt x="36909" y="50988"/>
                    </a:lnTo>
                    <a:lnTo>
                      <a:pt x="45336" y="45311"/>
                    </a:lnTo>
                    <a:lnTo>
                      <a:pt x="51016" y="36879"/>
                    </a:lnTo>
                    <a:lnTo>
                      <a:pt x="53099" y="26534"/>
                    </a:lnTo>
                    <a:lnTo>
                      <a:pt x="51016" y="16219"/>
                    </a:lnTo>
                    <a:lnTo>
                      <a:pt x="45336" y="7783"/>
                    </a:lnTo>
                    <a:lnTo>
                      <a:pt x="36909" y="2089"/>
                    </a:lnTo>
                    <a:lnTo>
                      <a:pt x="26585" y="0"/>
                    </a:lnTo>
                    <a:lnTo>
                      <a:pt x="16220" y="2089"/>
                    </a:lnTo>
                    <a:lnTo>
                      <a:pt x="7771" y="7783"/>
                    </a:lnTo>
                    <a:lnTo>
                      <a:pt x="2083" y="16219"/>
                    </a:lnTo>
                    <a:lnTo>
                      <a:pt x="0" y="26534"/>
                    </a:lnTo>
                    <a:lnTo>
                      <a:pt x="2083" y="36879"/>
                    </a:lnTo>
                    <a:lnTo>
                      <a:pt x="7771" y="45311"/>
                    </a:lnTo>
                    <a:lnTo>
                      <a:pt x="16220" y="50988"/>
                    </a:lnTo>
                    <a:lnTo>
                      <a:pt x="26585" y="53068"/>
                    </a:lnTo>
                    <a:close/>
                  </a:path>
                </a:pathLst>
              </a:custGeom>
              <a:ln w="71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9" name="object 107">
                <a:extLst>
                  <a:ext uri="{FF2B5EF4-FFF2-40B4-BE49-F238E27FC236}">
                    <a16:creationId xmlns:a16="http://schemas.microsoft.com/office/drawing/2014/main" id="{7B480A23-0825-490D-9267-1F717ABB35B1}"/>
                  </a:ext>
                </a:extLst>
              </p:cNvPr>
              <p:cNvSpPr/>
              <p:nvPr/>
            </p:nvSpPr>
            <p:spPr>
              <a:xfrm>
                <a:off x="5786221" y="2987069"/>
                <a:ext cx="269875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269875" h="68580">
                    <a:moveTo>
                      <a:pt x="269372" y="0"/>
                    </a:moveTo>
                    <a:lnTo>
                      <a:pt x="0" y="0"/>
                    </a:lnTo>
                    <a:lnTo>
                      <a:pt x="0" y="68474"/>
                    </a:lnTo>
                    <a:lnTo>
                      <a:pt x="269372" y="68474"/>
                    </a:lnTo>
                    <a:lnTo>
                      <a:pt x="26937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50" name="object 108">
              <a:extLst>
                <a:ext uri="{FF2B5EF4-FFF2-40B4-BE49-F238E27FC236}">
                  <a16:creationId xmlns:a16="http://schemas.microsoft.com/office/drawing/2014/main" id="{C0EECA66-C674-4BFF-A52A-77BE3764023A}"/>
                </a:ext>
              </a:extLst>
            </p:cNvPr>
            <p:cNvSpPr txBox="1"/>
            <p:nvPr/>
          </p:nvSpPr>
          <p:spPr>
            <a:xfrm>
              <a:off x="5776092" y="2970874"/>
              <a:ext cx="29464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30" dirty="0">
                  <a:solidFill>
                    <a:srgbClr val="FFFFFF"/>
                  </a:solidFill>
                  <a:latin typeface="+mn-lt"/>
                  <a:cs typeface="Trebuchet MS"/>
                </a:rPr>
                <a:t>/finance/...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51" name="object 109">
              <a:extLst>
                <a:ext uri="{FF2B5EF4-FFF2-40B4-BE49-F238E27FC236}">
                  <a16:creationId xmlns:a16="http://schemas.microsoft.com/office/drawing/2014/main" id="{7865019B-FB77-4DE7-A80D-A709FD938A26}"/>
                </a:ext>
              </a:extLst>
            </p:cNvPr>
            <p:cNvGrpSpPr/>
            <p:nvPr/>
          </p:nvGrpSpPr>
          <p:grpSpPr>
            <a:xfrm>
              <a:off x="3919136" y="2990962"/>
              <a:ext cx="3472815" cy="737870"/>
              <a:chOff x="3919136" y="2990962"/>
              <a:chExt cx="3472815" cy="737870"/>
            </a:xfrm>
          </p:grpSpPr>
          <p:sp>
            <p:nvSpPr>
              <p:cNvPr id="119" name="object 110">
                <a:extLst>
                  <a:ext uri="{FF2B5EF4-FFF2-40B4-BE49-F238E27FC236}">
                    <a16:creationId xmlns:a16="http://schemas.microsoft.com/office/drawing/2014/main" id="{FB8A41A2-2CFE-400F-AA90-E6F7F18B5138}"/>
                  </a:ext>
                </a:extLst>
              </p:cNvPr>
              <p:cNvSpPr/>
              <p:nvPr/>
            </p:nvSpPr>
            <p:spPr>
              <a:xfrm>
                <a:off x="6080163" y="3189831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48265" y="0"/>
                    </a:moveTo>
                    <a:lnTo>
                      <a:pt x="0" y="0"/>
                    </a:lnTo>
                    <a:lnTo>
                      <a:pt x="0" y="48172"/>
                    </a:lnTo>
                    <a:lnTo>
                      <a:pt x="48265" y="48172"/>
                    </a:lnTo>
                    <a:lnTo>
                      <a:pt x="482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0" name="object 111">
                <a:extLst>
                  <a:ext uri="{FF2B5EF4-FFF2-40B4-BE49-F238E27FC236}">
                    <a16:creationId xmlns:a16="http://schemas.microsoft.com/office/drawing/2014/main" id="{BD242AF5-2CF7-4FB0-B53F-5EEFF99E891F}"/>
                  </a:ext>
                </a:extLst>
              </p:cNvPr>
              <p:cNvSpPr/>
              <p:nvPr/>
            </p:nvSpPr>
            <p:spPr>
              <a:xfrm>
                <a:off x="6080161" y="3189830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0" y="48172"/>
                    </a:moveTo>
                    <a:lnTo>
                      <a:pt x="48265" y="48172"/>
                    </a:lnTo>
                    <a:lnTo>
                      <a:pt x="48265" y="0"/>
                    </a:lnTo>
                    <a:lnTo>
                      <a:pt x="0" y="0"/>
                    </a:lnTo>
                    <a:lnTo>
                      <a:pt x="0" y="481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1" name="object 112">
                <a:extLst>
                  <a:ext uri="{FF2B5EF4-FFF2-40B4-BE49-F238E27FC236}">
                    <a16:creationId xmlns:a16="http://schemas.microsoft.com/office/drawing/2014/main" id="{60CDC890-D8F9-41D3-B99D-D93A61F84D21}"/>
                  </a:ext>
                </a:extLst>
              </p:cNvPr>
              <p:cNvSpPr/>
              <p:nvPr/>
            </p:nvSpPr>
            <p:spPr>
              <a:xfrm>
                <a:off x="3922946" y="2994772"/>
                <a:ext cx="53340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219710">
                    <a:moveTo>
                      <a:pt x="26656" y="219121"/>
                    </a:moveTo>
                    <a:lnTo>
                      <a:pt x="26656" y="53068"/>
                    </a:lnTo>
                  </a:path>
                  <a:path w="53339" h="219710">
                    <a:moveTo>
                      <a:pt x="26656" y="53068"/>
                    </a:moveTo>
                    <a:lnTo>
                      <a:pt x="36991" y="50988"/>
                    </a:lnTo>
                    <a:lnTo>
                      <a:pt x="45443" y="45311"/>
                    </a:lnTo>
                    <a:lnTo>
                      <a:pt x="51148" y="36879"/>
                    </a:lnTo>
                    <a:lnTo>
                      <a:pt x="53242" y="26534"/>
                    </a:lnTo>
                    <a:lnTo>
                      <a:pt x="51148" y="16219"/>
                    </a:lnTo>
                    <a:lnTo>
                      <a:pt x="45443" y="7783"/>
                    </a:lnTo>
                    <a:lnTo>
                      <a:pt x="36991" y="2089"/>
                    </a:lnTo>
                    <a:lnTo>
                      <a:pt x="26656" y="0"/>
                    </a:lnTo>
                    <a:lnTo>
                      <a:pt x="16280" y="2089"/>
                    </a:lnTo>
                    <a:lnTo>
                      <a:pt x="7807" y="7783"/>
                    </a:lnTo>
                    <a:lnTo>
                      <a:pt x="2094" y="16219"/>
                    </a:lnTo>
                    <a:lnTo>
                      <a:pt x="0" y="26534"/>
                    </a:lnTo>
                    <a:lnTo>
                      <a:pt x="2094" y="36879"/>
                    </a:lnTo>
                    <a:lnTo>
                      <a:pt x="7807" y="45311"/>
                    </a:lnTo>
                    <a:lnTo>
                      <a:pt x="16280" y="50988"/>
                    </a:lnTo>
                    <a:lnTo>
                      <a:pt x="26656" y="53068"/>
                    </a:lnTo>
                    <a:close/>
                  </a:path>
                </a:pathLst>
              </a:custGeom>
              <a:ln w="71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2" name="object 113">
                <a:extLst>
                  <a:ext uri="{FF2B5EF4-FFF2-40B4-BE49-F238E27FC236}">
                    <a16:creationId xmlns:a16="http://schemas.microsoft.com/office/drawing/2014/main" id="{65CC4376-3157-485A-BD7B-D2DB5AE5B1E8}"/>
                  </a:ext>
                </a:extLst>
              </p:cNvPr>
              <p:cNvSpPr/>
              <p:nvPr/>
            </p:nvSpPr>
            <p:spPr>
              <a:xfrm>
                <a:off x="3925455" y="3189831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48265" y="0"/>
                    </a:moveTo>
                    <a:lnTo>
                      <a:pt x="0" y="0"/>
                    </a:lnTo>
                    <a:lnTo>
                      <a:pt x="0" y="48172"/>
                    </a:lnTo>
                    <a:lnTo>
                      <a:pt x="48265" y="48172"/>
                    </a:lnTo>
                    <a:lnTo>
                      <a:pt x="482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3" name="object 114">
                <a:extLst>
                  <a:ext uri="{FF2B5EF4-FFF2-40B4-BE49-F238E27FC236}">
                    <a16:creationId xmlns:a16="http://schemas.microsoft.com/office/drawing/2014/main" id="{491A5879-ECAD-43DB-BB63-76008B41CC41}"/>
                  </a:ext>
                </a:extLst>
              </p:cNvPr>
              <p:cNvSpPr/>
              <p:nvPr/>
            </p:nvSpPr>
            <p:spPr>
              <a:xfrm>
                <a:off x="3925447" y="3189830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48260">
                    <a:moveTo>
                      <a:pt x="0" y="48172"/>
                    </a:moveTo>
                    <a:lnTo>
                      <a:pt x="48265" y="48172"/>
                    </a:lnTo>
                    <a:lnTo>
                      <a:pt x="48265" y="0"/>
                    </a:lnTo>
                    <a:lnTo>
                      <a:pt x="0" y="0"/>
                    </a:lnTo>
                    <a:lnTo>
                      <a:pt x="0" y="481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4" name="object 115">
                <a:extLst>
                  <a:ext uri="{FF2B5EF4-FFF2-40B4-BE49-F238E27FC236}">
                    <a16:creationId xmlns:a16="http://schemas.microsoft.com/office/drawing/2014/main" id="{8F0CFA8E-2660-40B4-8FCF-3813848E9C55}"/>
                  </a:ext>
                </a:extLst>
              </p:cNvPr>
              <p:cNvSpPr/>
              <p:nvPr/>
            </p:nvSpPr>
            <p:spPr>
              <a:xfrm>
                <a:off x="6586715" y="3069450"/>
                <a:ext cx="80454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804545" h="658495">
                    <a:moveTo>
                      <a:pt x="739686" y="0"/>
                    </a:moveTo>
                    <a:lnTo>
                      <a:pt x="64325" y="0"/>
                    </a:lnTo>
                    <a:lnTo>
                      <a:pt x="39262" y="5046"/>
                    </a:lnTo>
                    <a:lnTo>
                      <a:pt x="18818" y="18807"/>
                    </a:lnTo>
                    <a:lnTo>
                      <a:pt x="5046" y="39213"/>
                    </a:lnTo>
                    <a:lnTo>
                      <a:pt x="0" y="64198"/>
                    </a:lnTo>
                    <a:lnTo>
                      <a:pt x="0" y="593813"/>
                    </a:lnTo>
                    <a:lnTo>
                      <a:pt x="5046" y="618830"/>
                    </a:lnTo>
                    <a:lnTo>
                      <a:pt x="18818" y="639233"/>
                    </a:lnTo>
                    <a:lnTo>
                      <a:pt x="39262" y="652976"/>
                    </a:lnTo>
                    <a:lnTo>
                      <a:pt x="64325" y="658012"/>
                    </a:lnTo>
                    <a:lnTo>
                      <a:pt x="739686" y="658012"/>
                    </a:lnTo>
                    <a:lnTo>
                      <a:pt x="764720" y="652976"/>
                    </a:lnTo>
                    <a:lnTo>
                      <a:pt x="785163" y="639233"/>
                    </a:lnTo>
                    <a:lnTo>
                      <a:pt x="798945" y="618830"/>
                    </a:lnTo>
                    <a:lnTo>
                      <a:pt x="803998" y="593813"/>
                    </a:lnTo>
                    <a:lnTo>
                      <a:pt x="803998" y="64198"/>
                    </a:lnTo>
                    <a:lnTo>
                      <a:pt x="798945" y="39213"/>
                    </a:lnTo>
                    <a:lnTo>
                      <a:pt x="785163" y="18807"/>
                    </a:lnTo>
                    <a:lnTo>
                      <a:pt x="764720" y="5046"/>
                    </a:lnTo>
                    <a:lnTo>
                      <a:pt x="739686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25" name="object 116">
                <a:extLst>
                  <a:ext uri="{FF2B5EF4-FFF2-40B4-BE49-F238E27FC236}">
                    <a16:creationId xmlns:a16="http://schemas.microsoft.com/office/drawing/2014/main" id="{4DDD7692-427E-423F-9828-402F12F9E9DB}"/>
                  </a:ext>
                </a:extLst>
              </p:cNvPr>
              <p:cNvSpPr/>
              <p:nvPr/>
            </p:nvSpPr>
            <p:spPr>
              <a:xfrm>
                <a:off x="6586715" y="3069453"/>
                <a:ext cx="804545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804545" h="658495">
                    <a:moveTo>
                      <a:pt x="64319" y="658006"/>
                    </a:moveTo>
                    <a:lnTo>
                      <a:pt x="739677" y="658006"/>
                    </a:lnTo>
                    <a:lnTo>
                      <a:pt x="764712" y="652971"/>
                    </a:lnTo>
                    <a:lnTo>
                      <a:pt x="785157" y="639229"/>
                    </a:lnTo>
                    <a:lnTo>
                      <a:pt x="798942" y="618827"/>
                    </a:lnTo>
                    <a:lnTo>
                      <a:pt x="803997" y="593811"/>
                    </a:lnTo>
                    <a:lnTo>
                      <a:pt x="803997" y="64195"/>
                    </a:lnTo>
                    <a:lnTo>
                      <a:pt x="798942" y="39209"/>
                    </a:lnTo>
                    <a:lnTo>
                      <a:pt x="785157" y="18804"/>
                    </a:lnTo>
                    <a:lnTo>
                      <a:pt x="764712" y="5045"/>
                    </a:lnTo>
                    <a:lnTo>
                      <a:pt x="739677" y="0"/>
                    </a:lnTo>
                    <a:lnTo>
                      <a:pt x="64319" y="0"/>
                    </a:lnTo>
                    <a:lnTo>
                      <a:pt x="39255" y="5045"/>
                    </a:lnTo>
                    <a:lnTo>
                      <a:pt x="18813" y="18804"/>
                    </a:lnTo>
                    <a:lnTo>
                      <a:pt x="5045" y="39209"/>
                    </a:lnTo>
                    <a:lnTo>
                      <a:pt x="0" y="64195"/>
                    </a:lnTo>
                    <a:lnTo>
                      <a:pt x="0" y="593811"/>
                    </a:lnTo>
                    <a:lnTo>
                      <a:pt x="5045" y="618827"/>
                    </a:lnTo>
                    <a:lnTo>
                      <a:pt x="18813" y="639229"/>
                    </a:lnTo>
                    <a:lnTo>
                      <a:pt x="39255" y="652971"/>
                    </a:lnTo>
                    <a:lnTo>
                      <a:pt x="64319" y="658006"/>
                    </a:lnTo>
                    <a:close/>
                  </a:path>
                </a:pathLst>
              </a:custGeom>
              <a:ln w="3175">
                <a:solidFill>
                  <a:srgbClr val="31859B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52" name="object 117">
              <a:extLst>
                <a:ext uri="{FF2B5EF4-FFF2-40B4-BE49-F238E27FC236}">
                  <a16:creationId xmlns:a16="http://schemas.microsoft.com/office/drawing/2014/main" id="{4846EDBA-FE0F-4CB0-B39F-32437501FA99}"/>
                </a:ext>
              </a:extLst>
            </p:cNvPr>
            <p:cNvSpPr txBox="1"/>
            <p:nvPr/>
          </p:nvSpPr>
          <p:spPr>
            <a:xfrm>
              <a:off x="6651035" y="3534873"/>
              <a:ext cx="643255" cy="84941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marL="153035">
                <a:lnSpc>
                  <a:spcPct val="100000"/>
                </a:lnSpc>
                <a:spcBef>
                  <a:spcPts val="200"/>
                </a:spcBef>
              </a:pPr>
              <a:r>
                <a:rPr sz="450" b="1" spc="-30" dirty="0">
                  <a:latin typeface="+mn-lt"/>
                  <a:cs typeface="Trebuchet MS"/>
                </a:rPr>
                <a:t>Tomcat </a:t>
              </a:r>
              <a:r>
                <a:rPr sz="450" b="1" spc="15" dirty="0">
                  <a:latin typeface="+mn-lt"/>
                  <a:cs typeface="Trebuchet MS"/>
                </a:rPr>
                <a:t>/</a:t>
              </a:r>
              <a:r>
                <a:rPr sz="450" b="1" spc="-50" dirty="0">
                  <a:latin typeface="+mn-lt"/>
                  <a:cs typeface="Trebuchet MS"/>
                </a:rPr>
                <a:t> </a:t>
              </a:r>
              <a:r>
                <a:rPr sz="450" b="1" spc="-45" dirty="0">
                  <a:latin typeface="+mn-lt"/>
                  <a:cs typeface="Trebuchet MS"/>
                </a:rPr>
                <a:t>Jetty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53" name="object 118">
              <a:extLst>
                <a:ext uri="{FF2B5EF4-FFF2-40B4-BE49-F238E27FC236}">
                  <a16:creationId xmlns:a16="http://schemas.microsoft.com/office/drawing/2014/main" id="{BFECA32F-209C-4765-93B3-F6A0876B1598}"/>
                </a:ext>
              </a:extLst>
            </p:cNvPr>
            <p:cNvGrpSpPr/>
            <p:nvPr/>
          </p:nvGrpSpPr>
          <p:grpSpPr>
            <a:xfrm>
              <a:off x="6650082" y="3116648"/>
              <a:ext cx="677545" cy="548005"/>
              <a:chOff x="6650082" y="3116648"/>
              <a:chExt cx="677545" cy="548005"/>
            </a:xfrm>
          </p:grpSpPr>
          <p:sp>
            <p:nvSpPr>
              <p:cNvPr id="115" name="object 119">
                <a:extLst>
                  <a:ext uri="{FF2B5EF4-FFF2-40B4-BE49-F238E27FC236}">
                    <a16:creationId xmlns:a16="http://schemas.microsoft.com/office/drawing/2014/main" id="{1B09D4D1-2E03-442B-89F4-AC8004E856D5}"/>
                  </a:ext>
                </a:extLst>
              </p:cNvPr>
              <p:cNvSpPr/>
              <p:nvPr/>
            </p:nvSpPr>
            <p:spPr>
              <a:xfrm>
                <a:off x="6651040" y="3117595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40" h="546100">
                    <a:moveTo>
                      <a:pt x="675360" y="0"/>
                    </a:moveTo>
                    <a:lnTo>
                      <a:pt x="643204" y="32105"/>
                    </a:lnTo>
                    <a:lnTo>
                      <a:pt x="643204" y="545668"/>
                    </a:lnTo>
                    <a:lnTo>
                      <a:pt x="675360" y="513575"/>
                    </a:lnTo>
                    <a:lnTo>
                      <a:pt x="675360" y="0"/>
                    </a:lnTo>
                    <a:close/>
                  </a:path>
                  <a:path w="675640" h="546100">
                    <a:moveTo>
                      <a:pt x="675360" y="0"/>
                    </a:moveTo>
                    <a:lnTo>
                      <a:pt x="32156" y="0"/>
                    </a:lnTo>
                    <a:lnTo>
                      <a:pt x="0" y="32105"/>
                    </a:lnTo>
                    <a:lnTo>
                      <a:pt x="0" y="417271"/>
                    </a:lnTo>
                    <a:lnTo>
                      <a:pt x="643204" y="417271"/>
                    </a:lnTo>
                    <a:lnTo>
                      <a:pt x="643204" y="32105"/>
                    </a:lnTo>
                    <a:lnTo>
                      <a:pt x="675360" y="0"/>
                    </a:lnTo>
                    <a:close/>
                  </a:path>
                </a:pathLst>
              </a:custGeom>
              <a:solidFill>
                <a:srgbClr val="D8D8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16" name="object 120">
                <a:extLst>
                  <a:ext uri="{FF2B5EF4-FFF2-40B4-BE49-F238E27FC236}">
                    <a16:creationId xmlns:a16="http://schemas.microsoft.com/office/drawing/2014/main" id="{D10FF33B-97C4-4B3F-A731-BF829FD5F1C7}"/>
                  </a:ext>
                </a:extLst>
              </p:cNvPr>
              <p:cNvSpPr/>
              <p:nvPr/>
            </p:nvSpPr>
            <p:spPr>
              <a:xfrm>
                <a:off x="6651034" y="3117600"/>
                <a:ext cx="675640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675640" h="546100">
                    <a:moveTo>
                      <a:pt x="0" y="32097"/>
                    </a:moveTo>
                    <a:lnTo>
                      <a:pt x="32159" y="0"/>
                    </a:lnTo>
                    <a:lnTo>
                      <a:pt x="675357" y="0"/>
                    </a:lnTo>
                    <a:lnTo>
                      <a:pt x="643198" y="32097"/>
                    </a:lnTo>
                    <a:lnTo>
                      <a:pt x="0" y="32097"/>
                    </a:lnTo>
                    <a:close/>
                  </a:path>
                  <a:path w="675640" h="546100">
                    <a:moveTo>
                      <a:pt x="643198" y="545664"/>
                    </a:moveTo>
                    <a:lnTo>
                      <a:pt x="675357" y="513566"/>
                    </a:lnTo>
                    <a:lnTo>
                      <a:pt x="675357" y="0"/>
                    </a:lnTo>
                  </a:path>
                  <a:path w="675640" h="546100">
                    <a:moveTo>
                      <a:pt x="643198" y="32097"/>
                    </a:moveTo>
                    <a:lnTo>
                      <a:pt x="643198" y="545664"/>
                    </a:lnTo>
                  </a:path>
                  <a:path w="675640" h="546100">
                    <a:moveTo>
                      <a:pt x="0" y="32097"/>
                    </a:moveTo>
                    <a:lnTo>
                      <a:pt x="0" y="545664"/>
                    </a:lnTo>
                    <a:lnTo>
                      <a:pt x="643198" y="54566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17" name="object 121">
                <a:extLst>
                  <a:ext uri="{FF2B5EF4-FFF2-40B4-BE49-F238E27FC236}">
                    <a16:creationId xmlns:a16="http://schemas.microsoft.com/office/drawing/2014/main" id="{4B94751D-9DA3-4A6F-AD68-1E1EE928E855}"/>
                  </a:ext>
                </a:extLst>
              </p:cNvPr>
              <p:cNvSpPr/>
              <p:nvPr/>
            </p:nvSpPr>
            <p:spPr>
              <a:xfrm>
                <a:off x="6715366" y="3213900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4" h="257175">
                    <a:moveTo>
                      <a:pt x="514553" y="0"/>
                    </a:moveTo>
                    <a:lnTo>
                      <a:pt x="0" y="0"/>
                    </a:lnTo>
                    <a:lnTo>
                      <a:pt x="0" y="256781"/>
                    </a:lnTo>
                    <a:lnTo>
                      <a:pt x="514553" y="256781"/>
                    </a:lnTo>
                    <a:lnTo>
                      <a:pt x="514553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18" name="object 122">
                <a:extLst>
                  <a:ext uri="{FF2B5EF4-FFF2-40B4-BE49-F238E27FC236}">
                    <a16:creationId xmlns:a16="http://schemas.microsoft.com/office/drawing/2014/main" id="{55DAFB45-DD11-4877-BAED-55845E63E177}"/>
                  </a:ext>
                </a:extLst>
              </p:cNvPr>
              <p:cNvSpPr/>
              <p:nvPr/>
            </p:nvSpPr>
            <p:spPr>
              <a:xfrm>
                <a:off x="6715354" y="3213894"/>
                <a:ext cx="514984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14984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4" h="257175">
                    <a:moveTo>
                      <a:pt x="0" y="256783"/>
                    </a:moveTo>
                    <a:lnTo>
                      <a:pt x="0" y="0"/>
                    </a:lnTo>
                  </a:path>
                  <a:path w="514984" h="257175">
                    <a:moveTo>
                      <a:pt x="0" y="256783"/>
                    </a:moveTo>
                    <a:lnTo>
                      <a:pt x="514558" y="256783"/>
                    </a:lnTo>
                  </a:path>
                  <a:path w="514984" h="257175">
                    <a:moveTo>
                      <a:pt x="514558" y="256783"/>
                    </a:moveTo>
                    <a:lnTo>
                      <a:pt x="514558" y="0"/>
                    </a:lnTo>
                  </a:path>
                  <a:path w="514984" h="257175">
                    <a:moveTo>
                      <a:pt x="0" y="0"/>
                    </a:moveTo>
                    <a:lnTo>
                      <a:pt x="514558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051DEA41-E750-466B-A336-63BB4896D2CB}"/>
                </a:ext>
              </a:extLst>
            </p:cNvPr>
            <p:cNvSpPr txBox="1"/>
            <p:nvPr/>
          </p:nvSpPr>
          <p:spPr>
            <a:xfrm>
              <a:off x="6715366" y="3213900"/>
              <a:ext cx="514984" cy="146925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600">
                <a:latin typeface="+mn-lt"/>
                <a:cs typeface="Times New Roman"/>
              </a:endParaRPr>
            </a:p>
            <a:p>
              <a:pPr marL="7620" algn="ctr">
                <a:lnSpc>
                  <a:spcPct val="100000"/>
                </a:lnSpc>
                <a:spcBef>
                  <a:spcPts val="5"/>
                </a:spcBef>
              </a:pPr>
              <a:r>
                <a:rPr sz="450" b="1" spc="-45" dirty="0">
                  <a:latin typeface="+mn-lt"/>
                  <a:cs typeface="Trebuchet MS"/>
                </a:rPr>
                <a:t>...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55" name="object 124">
              <a:extLst>
                <a:ext uri="{FF2B5EF4-FFF2-40B4-BE49-F238E27FC236}">
                  <a16:creationId xmlns:a16="http://schemas.microsoft.com/office/drawing/2014/main" id="{D25FFA3B-76C1-4606-9A18-23AAA2FC7796}"/>
                </a:ext>
              </a:extLst>
            </p:cNvPr>
            <p:cNvGrpSpPr/>
            <p:nvPr/>
          </p:nvGrpSpPr>
          <p:grpSpPr>
            <a:xfrm>
              <a:off x="2791846" y="1094504"/>
              <a:ext cx="4406900" cy="2216785"/>
              <a:chOff x="2791846" y="1094504"/>
              <a:chExt cx="4406900" cy="2216785"/>
            </a:xfrm>
          </p:grpSpPr>
          <p:sp>
            <p:nvSpPr>
              <p:cNvPr id="110" name="object 125">
                <a:extLst>
                  <a:ext uri="{FF2B5EF4-FFF2-40B4-BE49-F238E27FC236}">
                    <a16:creationId xmlns:a16="http://schemas.microsoft.com/office/drawing/2014/main" id="{0E0025D9-885A-4809-AE4F-43AAC2977918}"/>
                  </a:ext>
                </a:extLst>
              </p:cNvPr>
              <p:cNvSpPr/>
              <p:nvPr/>
            </p:nvSpPr>
            <p:spPr>
              <a:xfrm>
                <a:off x="7119713" y="3245135"/>
                <a:ext cx="78896" cy="6590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11" name="object 126">
                <a:extLst>
                  <a:ext uri="{FF2B5EF4-FFF2-40B4-BE49-F238E27FC236}">
                    <a16:creationId xmlns:a16="http://schemas.microsoft.com/office/drawing/2014/main" id="{6B94FD31-AE12-4853-92B7-8A3BF1C5DA47}"/>
                  </a:ext>
                </a:extLst>
              </p:cNvPr>
              <p:cNvSpPr/>
              <p:nvPr/>
            </p:nvSpPr>
            <p:spPr>
              <a:xfrm>
                <a:off x="6946048" y="2994772"/>
                <a:ext cx="53340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219710">
                    <a:moveTo>
                      <a:pt x="26585" y="219121"/>
                    </a:moveTo>
                    <a:lnTo>
                      <a:pt x="26585" y="53068"/>
                    </a:lnTo>
                  </a:path>
                  <a:path w="53340" h="219710">
                    <a:moveTo>
                      <a:pt x="26585" y="53068"/>
                    </a:moveTo>
                    <a:lnTo>
                      <a:pt x="36909" y="50988"/>
                    </a:lnTo>
                    <a:lnTo>
                      <a:pt x="45336" y="45311"/>
                    </a:lnTo>
                    <a:lnTo>
                      <a:pt x="51016" y="36879"/>
                    </a:lnTo>
                    <a:lnTo>
                      <a:pt x="53099" y="26534"/>
                    </a:lnTo>
                    <a:lnTo>
                      <a:pt x="51016" y="16219"/>
                    </a:lnTo>
                    <a:lnTo>
                      <a:pt x="45336" y="7783"/>
                    </a:lnTo>
                    <a:lnTo>
                      <a:pt x="36909" y="2089"/>
                    </a:lnTo>
                    <a:lnTo>
                      <a:pt x="26585" y="0"/>
                    </a:lnTo>
                    <a:lnTo>
                      <a:pt x="16220" y="2089"/>
                    </a:lnTo>
                    <a:lnTo>
                      <a:pt x="7771" y="7783"/>
                    </a:lnTo>
                    <a:lnTo>
                      <a:pt x="2083" y="16219"/>
                    </a:lnTo>
                    <a:lnTo>
                      <a:pt x="0" y="26534"/>
                    </a:lnTo>
                    <a:lnTo>
                      <a:pt x="2083" y="36879"/>
                    </a:lnTo>
                    <a:lnTo>
                      <a:pt x="7771" y="45311"/>
                    </a:lnTo>
                    <a:lnTo>
                      <a:pt x="16220" y="50988"/>
                    </a:lnTo>
                    <a:lnTo>
                      <a:pt x="26585" y="53068"/>
                    </a:lnTo>
                    <a:close/>
                  </a:path>
                </a:pathLst>
              </a:custGeom>
              <a:ln w="71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12" name="object 127">
                <a:extLst>
                  <a:ext uri="{FF2B5EF4-FFF2-40B4-BE49-F238E27FC236}">
                    <a16:creationId xmlns:a16="http://schemas.microsoft.com/office/drawing/2014/main" id="{830ECB21-AF36-4808-B291-64397AF17FF0}"/>
                  </a:ext>
                </a:extLst>
              </p:cNvPr>
              <p:cNvSpPr/>
              <p:nvPr/>
            </p:nvSpPr>
            <p:spPr>
              <a:xfrm>
                <a:off x="6948487" y="3189832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59" h="48260">
                    <a:moveTo>
                      <a:pt x="48265" y="0"/>
                    </a:moveTo>
                    <a:lnTo>
                      <a:pt x="0" y="0"/>
                    </a:lnTo>
                    <a:lnTo>
                      <a:pt x="0" y="48172"/>
                    </a:lnTo>
                    <a:lnTo>
                      <a:pt x="48265" y="48172"/>
                    </a:lnTo>
                    <a:lnTo>
                      <a:pt x="482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13" name="object 128">
                <a:extLst>
                  <a:ext uri="{FF2B5EF4-FFF2-40B4-BE49-F238E27FC236}">
                    <a16:creationId xmlns:a16="http://schemas.microsoft.com/office/drawing/2014/main" id="{FAFA41C7-CF00-497D-BA82-EB74218DA01A}"/>
                  </a:ext>
                </a:extLst>
              </p:cNvPr>
              <p:cNvSpPr/>
              <p:nvPr/>
            </p:nvSpPr>
            <p:spPr>
              <a:xfrm>
                <a:off x="6948478" y="3189830"/>
                <a:ext cx="4826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48259" h="48260">
                    <a:moveTo>
                      <a:pt x="0" y="48172"/>
                    </a:moveTo>
                    <a:lnTo>
                      <a:pt x="48265" y="48172"/>
                    </a:lnTo>
                    <a:lnTo>
                      <a:pt x="48265" y="0"/>
                    </a:lnTo>
                    <a:lnTo>
                      <a:pt x="0" y="0"/>
                    </a:lnTo>
                    <a:lnTo>
                      <a:pt x="0" y="481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14" name="object 129">
                <a:extLst>
                  <a:ext uri="{FF2B5EF4-FFF2-40B4-BE49-F238E27FC236}">
                    <a16:creationId xmlns:a16="http://schemas.microsoft.com/office/drawing/2014/main" id="{D35946C4-15E3-4FB1-91D6-D2E0063FB0FF}"/>
                  </a:ext>
                </a:extLst>
              </p:cNvPr>
              <p:cNvSpPr/>
              <p:nvPr/>
            </p:nvSpPr>
            <p:spPr>
              <a:xfrm>
                <a:off x="2791846" y="1094504"/>
                <a:ext cx="128639" cy="25856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56" name="object 130">
              <a:extLst>
                <a:ext uri="{FF2B5EF4-FFF2-40B4-BE49-F238E27FC236}">
                  <a16:creationId xmlns:a16="http://schemas.microsoft.com/office/drawing/2014/main" id="{6CC2C1D8-1B35-4472-BD1A-C626A6BBBA35}"/>
                </a:ext>
              </a:extLst>
            </p:cNvPr>
            <p:cNvSpPr txBox="1"/>
            <p:nvPr/>
          </p:nvSpPr>
          <p:spPr>
            <a:xfrm>
              <a:off x="2789509" y="1350643"/>
              <a:ext cx="13589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30" dirty="0">
                  <a:latin typeface="+mn-lt"/>
                  <a:cs typeface="Trebuchet MS"/>
                </a:rPr>
                <a:t>U</a:t>
              </a:r>
              <a:r>
                <a:rPr sz="450" b="1" dirty="0">
                  <a:latin typeface="+mn-lt"/>
                  <a:cs typeface="Trebuchet MS"/>
                </a:rPr>
                <a:t>s</a:t>
              </a:r>
              <a:r>
                <a:rPr sz="450" b="1" spc="-40" dirty="0">
                  <a:latin typeface="+mn-lt"/>
                  <a:cs typeface="Trebuchet MS"/>
                </a:rPr>
                <a:t>er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57" name="object 131">
              <a:extLst>
                <a:ext uri="{FF2B5EF4-FFF2-40B4-BE49-F238E27FC236}">
                  <a16:creationId xmlns:a16="http://schemas.microsoft.com/office/drawing/2014/main" id="{3A5571D7-B667-4DD5-891C-2BF3DB3EBB67}"/>
                </a:ext>
              </a:extLst>
            </p:cNvPr>
            <p:cNvGrpSpPr/>
            <p:nvPr/>
          </p:nvGrpSpPr>
          <p:grpSpPr>
            <a:xfrm>
              <a:off x="2469295" y="1768536"/>
              <a:ext cx="774065" cy="387350"/>
              <a:chOff x="2469295" y="1768536"/>
              <a:chExt cx="774065" cy="387350"/>
            </a:xfrm>
          </p:grpSpPr>
          <p:sp>
            <p:nvSpPr>
              <p:cNvPr id="108" name="object 132">
                <a:extLst>
                  <a:ext uri="{FF2B5EF4-FFF2-40B4-BE49-F238E27FC236}">
                    <a16:creationId xmlns:a16="http://schemas.microsoft.com/office/drawing/2014/main" id="{FE472BD6-886E-44A3-B155-8205F32FFB00}"/>
                  </a:ext>
                </a:extLst>
              </p:cNvPr>
              <p:cNvSpPr/>
              <p:nvPr/>
            </p:nvSpPr>
            <p:spPr>
              <a:xfrm>
                <a:off x="2470251" y="1865774"/>
                <a:ext cx="77216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772160" h="288925">
                    <a:moveTo>
                      <a:pt x="771837" y="0"/>
                    </a:moveTo>
                    <a:lnTo>
                      <a:pt x="0" y="0"/>
                    </a:lnTo>
                    <a:lnTo>
                      <a:pt x="0" y="288881"/>
                    </a:lnTo>
                    <a:lnTo>
                      <a:pt x="771837" y="288881"/>
                    </a:lnTo>
                    <a:lnTo>
                      <a:pt x="7718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9" name="object 133">
                <a:extLst>
                  <a:ext uri="{FF2B5EF4-FFF2-40B4-BE49-F238E27FC236}">
                    <a16:creationId xmlns:a16="http://schemas.microsoft.com/office/drawing/2014/main" id="{D3A89F33-57D0-4B3C-91A7-B9FF025D97FF}"/>
                  </a:ext>
                </a:extLst>
              </p:cNvPr>
              <p:cNvSpPr/>
              <p:nvPr/>
            </p:nvSpPr>
            <p:spPr>
              <a:xfrm>
                <a:off x="2470247" y="1769488"/>
                <a:ext cx="772160" cy="385445"/>
              </a:xfrm>
              <a:custGeom>
                <a:avLst/>
                <a:gdLst/>
                <a:ahLst/>
                <a:cxnLst/>
                <a:rect l="l" t="t" r="r" b="b"/>
                <a:pathLst>
                  <a:path w="772160" h="385444">
                    <a:moveTo>
                      <a:pt x="771837" y="385174"/>
                    </a:moveTo>
                    <a:lnTo>
                      <a:pt x="771837" y="0"/>
                    </a:lnTo>
                  </a:path>
                  <a:path w="772160" h="385444">
                    <a:moveTo>
                      <a:pt x="0" y="385174"/>
                    </a:moveTo>
                    <a:lnTo>
                      <a:pt x="0" y="0"/>
                    </a:lnTo>
                  </a:path>
                  <a:path w="772160" h="385444">
                    <a:moveTo>
                      <a:pt x="0" y="96293"/>
                    </a:moveTo>
                    <a:lnTo>
                      <a:pt x="771837" y="96293"/>
                    </a:lnTo>
                  </a:path>
                  <a:path w="772160" h="385444">
                    <a:moveTo>
                      <a:pt x="0" y="385174"/>
                    </a:moveTo>
                    <a:lnTo>
                      <a:pt x="771837" y="38517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58" name="object 134">
              <a:extLst>
                <a:ext uri="{FF2B5EF4-FFF2-40B4-BE49-F238E27FC236}">
                  <a16:creationId xmlns:a16="http://schemas.microsoft.com/office/drawing/2014/main" id="{9DE0944E-36A6-4E7B-91F8-2F060BF0B51C}"/>
                </a:ext>
              </a:extLst>
            </p:cNvPr>
            <p:cNvSpPr txBox="1"/>
            <p:nvPr/>
          </p:nvSpPr>
          <p:spPr>
            <a:xfrm>
              <a:off x="2470247" y="1769488"/>
              <a:ext cx="772160" cy="7001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8890" rIns="0" bIns="0" rtlCol="0">
              <a:spAutoFit/>
            </a:bodyPr>
            <a:lstStyle/>
            <a:p>
              <a:pPr marL="2540" algn="ctr">
                <a:lnSpc>
                  <a:spcPct val="100000"/>
                </a:lnSpc>
                <a:spcBef>
                  <a:spcPts val="70"/>
                </a:spcBef>
              </a:pPr>
              <a:r>
                <a:rPr sz="450" b="1" spc="-25" dirty="0">
                  <a:latin typeface="+mn-lt"/>
                  <a:cs typeface="Trebuchet MS"/>
                </a:rPr>
                <a:t>Browser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59" name="object 135">
              <a:extLst>
                <a:ext uri="{FF2B5EF4-FFF2-40B4-BE49-F238E27FC236}">
                  <a16:creationId xmlns:a16="http://schemas.microsoft.com/office/drawing/2014/main" id="{73DDAA42-0697-49D2-82EB-B706D491C727}"/>
                </a:ext>
              </a:extLst>
            </p:cNvPr>
            <p:cNvGrpSpPr/>
            <p:nvPr/>
          </p:nvGrpSpPr>
          <p:grpSpPr>
            <a:xfrm>
              <a:off x="2484422" y="1094504"/>
              <a:ext cx="3684270" cy="1906905"/>
              <a:chOff x="2484422" y="1094504"/>
              <a:chExt cx="3684270" cy="1906905"/>
            </a:xfrm>
          </p:grpSpPr>
          <p:sp>
            <p:nvSpPr>
              <p:cNvPr id="97" name="object 136">
                <a:extLst>
                  <a:ext uri="{FF2B5EF4-FFF2-40B4-BE49-F238E27FC236}">
                    <a16:creationId xmlns:a16="http://schemas.microsoft.com/office/drawing/2014/main" id="{543F12ED-86A2-4711-8B9F-B1EF3FB4E41D}"/>
                  </a:ext>
                </a:extLst>
              </p:cNvPr>
              <p:cNvSpPr/>
              <p:nvPr/>
            </p:nvSpPr>
            <p:spPr>
              <a:xfrm>
                <a:off x="2521711" y="1915025"/>
                <a:ext cx="183711" cy="18332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8" name="object 137">
                <a:extLst>
                  <a:ext uri="{FF2B5EF4-FFF2-40B4-BE49-F238E27FC236}">
                    <a16:creationId xmlns:a16="http://schemas.microsoft.com/office/drawing/2014/main" id="{07807F68-B540-49F3-8727-DE633053B47C}"/>
                  </a:ext>
                </a:extLst>
              </p:cNvPr>
              <p:cNvSpPr/>
              <p:nvPr/>
            </p:nvSpPr>
            <p:spPr>
              <a:xfrm>
                <a:off x="2764269" y="1915025"/>
                <a:ext cx="183711" cy="18332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9" name="object 138">
                <a:extLst>
                  <a:ext uri="{FF2B5EF4-FFF2-40B4-BE49-F238E27FC236}">
                    <a16:creationId xmlns:a16="http://schemas.microsoft.com/office/drawing/2014/main" id="{E217A15B-2411-4EED-9851-8526DEA00F4F}"/>
                  </a:ext>
                </a:extLst>
              </p:cNvPr>
              <p:cNvSpPr/>
              <p:nvPr/>
            </p:nvSpPr>
            <p:spPr>
              <a:xfrm>
                <a:off x="3033052" y="1926475"/>
                <a:ext cx="160799" cy="16048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0" name="object 139">
                <a:extLst>
                  <a:ext uri="{FF2B5EF4-FFF2-40B4-BE49-F238E27FC236}">
                    <a16:creationId xmlns:a16="http://schemas.microsoft.com/office/drawing/2014/main" id="{F2E803C6-EEB9-4521-AA54-AC3B86D008D0}"/>
                  </a:ext>
                </a:extLst>
              </p:cNvPr>
              <p:cNvSpPr/>
              <p:nvPr/>
            </p:nvSpPr>
            <p:spPr>
              <a:xfrm>
                <a:off x="2856166" y="1352216"/>
                <a:ext cx="0" cy="417830"/>
              </a:xfrm>
              <a:custGeom>
                <a:avLst/>
                <a:gdLst/>
                <a:ahLst/>
                <a:cxnLst/>
                <a:rect l="l" t="t" r="r" b="b"/>
                <a:pathLst>
                  <a:path h="417830">
                    <a:moveTo>
                      <a:pt x="0" y="0"/>
                    </a:moveTo>
                    <a:lnTo>
                      <a:pt x="0" y="417272"/>
                    </a:lnTo>
                  </a:path>
                </a:pathLst>
              </a:custGeom>
              <a:ln w="35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1" name="object 140">
                <a:extLst>
                  <a:ext uri="{FF2B5EF4-FFF2-40B4-BE49-F238E27FC236}">
                    <a16:creationId xmlns:a16="http://schemas.microsoft.com/office/drawing/2014/main" id="{A86C32A4-FC84-48D0-BE52-A8A558C1F83A}"/>
                  </a:ext>
                </a:extLst>
              </p:cNvPr>
              <p:cNvSpPr/>
              <p:nvPr/>
            </p:nvSpPr>
            <p:spPr>
              <a:xfrm>
                <a:off x="2486327" y="2154663"/>
                <a:ext cx="370205" cy="845185"/>
              </a:xfrm>
              <a:custGeom>
                <a:avLst/>
                <a:gdLst/>
                <a:ahLst/>
                <a:cxnLst/>
                <a:rect l="l" t="t" r="r" b="b"/>
                <a:pathLst>
                  <a:path w="370205" h="845185">
                    <a:moveTo>
                      <a:pt x="369838" y="0"/>
                    </a:moveTo>
                    <a:lnTo>
                      <a:pt x="0" y="844816"/>
                    </a:lnTo>
                  </a:path>
                </a:pathLst>
              </a:custGeom>
              <a:ln w="3572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2" name="object 141">
                <a:extLst>
                  <a:ext uri="{FF2B5EF4-FFF2-40B4-BE49-F238E27FC236}">
                    <a16:creationId xmlns:a16="http://schemas.microsoft.com/office/drawing/2014/main" id="{29DDECD4-6A18-4A9F-BB52-14C12313A7A9}"/>
                  </a:ext>
                </a:extLst>
              </p:cNvPr>
              <p:cNvSpPr/>
              <p:nvPr/>
            </p:nvSpPr>
            <p:spPr>
              <a:xfrm>
                <a:off x="2486327" y="2931646"/>
                <a:ext cx="4572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67944">
                    <a:moveTo>
                      <a:pt x="6146" y="0"/>
                    </a:moveTo>
                    <a:lnTo>
                      <a:pt x="0" y="67833"/>
                    </a:lnTo>
                    <a:lnTo>
                      <a:pt x="45667" y="17261"/>
                    </a:lnTo>
                  </a:path>
                </a:pathLst>
              </a:custGeom>
              <a:ln w="357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3" name="object 142">
                <a:extLst>
                  <a:ext uri="{FF2B5EF4-FFF2-40B4-BE49-F238E27FC236}">
                    <a16:creationId xmlns:a16="http://schemas.microsoft.com/office/drawing/2014/main" id="{6934BFE1-3D6B-459F-B5A8-FE58AA27AF08}"/>
                  </a:ext>
                </a:extLst>
              </p:cNvPr>
              <p:cNvSpPr/>
              <p:nvPr/>
            </p:nvSpPr>
            <p:spPr>
              <a:xfrm>
                <a:off x="3049125" y="2154663"/>
                <a:ext cx="32384" cy="845185"/>
              </a:xfrm>
              <a:custGeom>
                <a:avLst/>
                <a:gdLst/>
                <a:ahLst/>
                <a:cxnLst/>
                <a:rect l="l" t="t" r="r" b="b"/>
                <a:pathLst>
                  <a:path w="32385" h="845185">
                    <a:moveTo>
                      <a:pt x="0" y="0"/>
                    </a:moveTo>
                    <a:lnTo>
                      <a:pt x="32159" y="844816"/>
                    </a:lnTo>
                  </a:path>
                </a:pathLst>
              </a:custGeom>
              <a:ln w="3573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4" name="object 143">
                <a:extLst>
                  <a:ext uri="{FF2B5EF4-FFF2-40B4-BE49-F238E27FC236}">
                    <a16:creationId xmlns:a16="http://schemas.microsoft.com/office/drawing/2014/main" id="{141777D0-9FFD-4744-9702-87C17F30A1BF}"/>
                  </a:ext>
                </a:extLst>
              </p:cNvPr>
              <p:cNvSpPr/>
              <p:nvPr/>
            </p:nvSpPr>
            <p:spPr>
              <a:xfrm>
                <a:off x="3057201" y="2934143"/>
                <a:ext cx="4318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w="43180" h="65405">
                    <a:moveTo>
                      <a:pt x="0" y="1640"/>
                    </a:moveTo>
                    <a:lnTo>
                      <a:pt x="24084" y="65337"/>
                    </a:lnTo>
                    <a:lnTo>
                      <a:pt x="43165" y="0"/>
                    </a:lnTo>
                  </a:path>
                </a:pathLst>
              </a:custGeom>
              <a:ln w="357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5" name="object 144">
                <a:extLst>
                  <a:ext uri="{FF2B5EF4-FFF2-40B4-BE49-F238E27FC236}">
                    <a16:creationId xmlns:a16="http://schemas.microsoft.com/office/drawing/2014/main" id="{B002FC8B-1884-4A70-BAD1-C304E3D6A8DF}"/>
                  </a:ext>
                </a:extLst>
              </p:cNvPr>
              <p:cNvSpPr/>
              <p:nvPr/>
            </p:nvSpPr>
            <p:spPr>
              <a:xfrm>
                <a:off x="3242085" y="2154663"/>
                <a:ext cx="708025" cy="845185"/>
              </a:xfrm>
              <a:custGeom>
                <a:avLst/>
                <a:gdLst/>
                <a:ahLst/>
                <a:cxnLst/>
                <a:rect l="l" t="t" r="r" b="b"/>
                <a:pathLst>
                  <a:path w="708025" h="845185">
                    <a:moveTo>
                      <a:pt x="0" y="0"/>
                    </a:moveTo>
                    <a:lnTo>
                      <a:pt x="707517" y="844816"/>
                    </a:lnTo>
                  </a:path>
                </a:pathLst>
              </a:custGeom>
              <a:ln w="357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6" name="object 145">
                <a:extLst>
                  <a:ext uri="{FF2B5EF4-FFF2-40B4-BE49-F238E27FC236}">
                    <a16:creationId xmlns:a16="http://schemas.microsoft.com/office/drawing/2014/main" id="{14BA003C-7953-4025-A62E-C4FB830C94BB}"/>
                  </a:ext>
                </a:extLst>
              </p:cNvPr>
              <p:cNvSpPr/>
              <p:nvPr/>
            </p:nvSpPr>
            <p:spPr>
              <a:xfrm>
                <a:off x="3891501" y="2936140"/>
                <a:ext cx="58419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63500">
                    <a:moveTo>
                      <a:pt x="0" y="27604"/>
                    </a:moveTo>
                    <a:lnTo>
                      <a:pt x="58102" y="63339"/>
                    </a:lnTo>
                    <a:lnTo>
                      <a:pt x="33088" y="0"/>
                    </a:lnTo>
                  </a:path>
                </a:pathLst>
              </a:custGeom>
              <a:ln w="35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107" name="object 146">
                <a:extLst>
                  <a:ext uri="{FF2B5EF4-FFF2-40B4-BE49-F238E27FC236}">
                    <a16:creationId xmlns:a16="http://schemas.microsoft.com/office/drawing/2014/main" id="{7AF40FAE-96C6-4BCF-9285-4FBA5FA78D02}"/>
                  </a:ext>
                </a:extLst>
              </p:cNvPr>
              <p:cNvSpPr/>
              <p:nvPr/>
            </p:nvSpPr>
            <p:spPr>
              <a:xfrm>
                <a:off x="6039997" y="1094504"/>
                <a:ext cx="128639" cy="25856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60" name="object 147">
              <a:extLst>
                <a:ext uri="{FF2B5EF4-FFF2-40B4-BE49-F238E27FC236}">
                  <a16:creationId xmlns:a16="http://schemas.microsoft.com/office/drawing/2014/main" id="{02F0537F-6FD7-4596-BBCC-8C6FDFA66859}"/>
                </a:ext>
              </a:extLst>
            </p:cNvPr>
            <p:cNvSpPr txBox="1"/>
            <p:nvPr/>
          </p:nvSpPr>
          <p:spPr>
            <a:xfrm>
              <a:off x="6039660" y="1350643"/>
              <a:ext cx="135255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30" dirty="0">
                  <a:latin typeface="+mn-lt"/>
                  <a:cs typeface="Trebuchet MS"/>
                </a:rPr>
                <a:t>U</a:t>
              </a:r>
              <a:r>
                <a:rPr sz="450" b="1" spc="5" dirty="0">
                  <a:latin typeface="+mn-lt"/>
                  <a:cs typeface="Trebuchet MS"/>
                </a:rPr>
                <a:t>s</a:t>
              </a:r>
              <a:r>
                <a:rPr sz="450" b="1" spc="-40" dirty="0">
                  <a:latin typeface="+mn-lt"/>
                  <a:cs typeface="Trebuchet MS"/>
                </a:rPr>
                <a:t>e</a:t>
              </a:r>
              <a:r>
                <a:rPr sz="450" b="1" spc="-35" dirty="0">
                  <a:latin typeface="+mn-lt"/>
                  <a:cs typeface="Trebuchet MS"/>
                </a:rPr>
                <a:t>r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61" name="object 148">
              <a:extLst>
                <a:ext uri="{FF2B5EF4-FFF2-40B4-BE49-F238E27FC236}">
                  <a16:creationId xmlns:a16="http://schemas.microsoft.com/office/drawing/2014/main" id="{1A701574-A831-412F-9DD3-B56C54C14374}"/>
                </a:ext>
              </a:extLst>
            </p:cNvPr>
            <p:cNvGrpSpPr/>
            <p:nvPr/>
          </p:nvGrpSpPr>
          <p:grpSpPr>
            <a:xfrm>
              <a:off x="5717445" y="1768536"/>
              <a:ext cx="774065" cy="387350"/>
              <a:chOff x="5717445" y="1768536"/>
              <a:chExt cx="774065" cy="387350"/>
            </a:xfrm>
          </p:grpSpPr>
          <p:sp>
            <p:nvSpPr>
              <p:cNvPr id="95" name="object 149">
                <a:extLst>
                  <a:ext uri="{FF2B5EF4-FFF2-40B4-BE49-F238E27FC236}">
                    <a16:creationId xmlns:a16="http://schemas.microsoft.com/office/drawing/2014/main" id="{AF18F9C9-D979-441D-888D-9383101BB843}"/>
                  </a:ext>
                </a:extLst>
              </p:cNvPr>
              <p:cNvSpPr/>
              <p:nvPr/>
            </p:nvSpPr>
            <p:spPr>
              <a:xfrm>
                <a:off x="5718403" y="1865774"/>
                <a:ext cx="77216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772160" h="288925">
                    <a:moveTo>
                      <a:pt x="771837" y="0"/>
                    </a:moveTo>
                    <a:lnTo>
                      <a:pt x="0" y="0"/>
                    </a:lnTo>
                    <a:lnTo>
                      <a:pt x="0" y="288881"/>
                    </a:lnTo>
                    <a:lnTo>
                      <a:pt x="771837" y="288881"/>
                    </a:lnTo>
                    <a:lnTo>
                      <a:pt x="7718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6" name="object 150">
                <a:extLst>
                  <a:ext uri="{FF2B5EF4-FFF2-40B4-BE49-F238E27FC236}">
                    <a16:creationId xmlns:a16="http://schemas.microsoft.com/office/drawing/2014/main" id="{D8299793-32D2-451D-B611-3D99F790EA3F}"/>
                  </a:ext>
                </a:extLst>
              </p:cNvPr>
              <p:cNvSpPr/>
              <p:nvPr/>
            </p:nvSpPr>
            <p:spPr>
              <a:xfrm>
                <a:off x="5718398" y="1769488"/>
                <a:ext cx="772160" cy="385445"/>
              </a:xfrm>
              <a:custGeom>
                <a:avLst/>
                <a:gdLst/>
                <a:ahLst/>
                <a:cxnLst/>
                <a:rect l="l" t="t" r="r" b="b"/>
                <a:pathLst>
                  <a:path w="772160" h="385444">
                    <a:moveTo>
                      <a:pt x="771837" y="385174"/>
                    </a:moveTo>
                    <a:lnTo>
                      <a:pt x="771837" y="0"/>
                    </a:lnTo>
                  </a:path>
                  <a:path w="772160" h="385444">
                    <a:moveTo>
                      <a:pt x="0" y="385174"/>
                    </a:moveTo>
                    <a:lnTo>
                      <a:pt x="0" y="0"/>
                    </a:lnTo>
                  </a:path>
                  <a:path w="772160" h="385444">
                    <a:moveTo>
                      <a:pt x="0" y="96293"/>
                    </a:moveTo>
                    <a:lnTo>
                      <a:pt x="771837" y="96293"/>
                    </a:lnTo>
                  </a:path>
                  <a:path w="772160" h="385444">
                    <a:moveTo>
                      <a:pt x="0" y="385174"/>
                    </a:moveTo>
                    <a:lnTo>
                      <a:pt x="771837" y="38517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62" name="object 151">
              <a:extLst>
                <a:ext uri="{FF2B5EF4-FFF2-40B4-BE49-F238E27FC236}">
                  <a16:creationId xmlns:a16="http://schemas.microsoft.com/office/drawing/2014/main" id="{8B7EC4BF-4A3F-462A-B53F-C6786930D717}"/>
                </a:ext>
              </a:extLst>
            </p:cNvPr>
            <p:cNvSpPr txBox="1"/>
            <p:nvPr/>
          </p:nvSpPr>
          <p:spPr>
            <a:xfrm>
              <a:off x="5718397" y="1769488"/>
              <a:ext cx="772160" cy="7001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8890" rIns="0" bIns="0" rtlCol="0">
              <a:spAutoFit/>
            </a:bodyPr>
            <a:lstStyle/>
            <a:p>
              <a:pPr marL="6350" algn="ctr">
                <a:lnSpc>
                  <a:spcPct val="100000"/>
                </a:lnSpc>
                <a:spcBef>
                  <a:spcPts val="70"/>
                </a:spcBef>
              </a:pPr>
              <a:r>
                <a:rPr sz="450" b="1" spc="-25" dirty="0">
                  <a:latin typeface="+mn-lt"/>
                  <a:cs typeface="Trebuchet MS"/>
                </a:rPr>
                <a:t>Browser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63" name="object 152">
              <a:extLst>
                <a:ext uri="{FF2B5EF4-FFF2-40B4-BE49-F238E27FC236}">
                  <a16:creationId xmlns:a16="http://schemas.microsoft.com/office/drawing/2014/main" id="{C10FC211-8335-4590-83D4-AF97B05AA17E}"/>
                </a:ext>
              </a:extLst>
            </p:cNvPr>
            <p:cNvGrpSpPr/>
            <p:nvPr/>
          </p:nvGrpSpPr>
          <p:grpSpPr>
            <a:xfrm>
              <a:off x="3049125" y="1350311"/>
              <a:ext cx="3925570" cy="3213100"/>
              <a:chOff x="3049125" y="1350311"/>
              <a:chExt cx="3925570" cy="3213100"/>
            </a:xfrm>
          </p:grpSpPr>
          <p:sp>
            <p:nvSpPr>
              <p:cNvPr id="84" name="object 153">
                <a:extLst>
                  <a:ext uri="{FF2B5EF4-FFF2-40B4-BE49-F238E27FC236}">
                    <a16:creationId xmlns:a16="http://schemas.microsoft.com/office/drawing/2014/main" id="{6A942341-E9CC-4932-A677-46E682A454E8}"/>
                  </a:ext>
                </a:extLst>
              </p:cNvPr>
              <p:cNvSpPr/>
              <p:nvPr/>
            </p:nvSpPr>
            <p:spPr>
              <a:xfrm>
                <a:off x="5769863" y="1915025"/>
                <a:ext cx="183711" cy="18332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5" name="object 154">
                <a:extLst>
                  <a:ext uri="{FF2B5EF4-FFF2-40B4-BE49-F238E27FC236}">
                    <a16:creationId xmlns:a16="http://schemas.microsoft.com/office/drawing/2014/main" id="{C0F714EE-29AA-4EAC-8367-2FDCA638C718}"/>
                  </a:ext>
                </a:extLst>
              </p:cNvPr>
              <p:cNvSpPr/>
              <p:nvPr/>
            </p:nvSpPr>
            <p:spPr>
              <a:xfrm>
                <a:off x="6012421" y="1915025"/>
                <a:ext cx="183711" cy="18332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6" name="object 155">
                <a:extLst>
                  <a:ext uri="{FF2B5EF4-FFF2-40B4-BE49-F238E27FC236}">
                    <a16:creationId xmlns:a16="http://schemas.microsoft.com/office/drawing/2014/main" id="{3A7CA527-5A8B-4CC5-B4B5-5AB332E89D19}"/>
                  </a:ext>
                </a:extLst>
              </p:cNvPr>
              <p:cNvSpPr/>
              <p:nvPr/>
            </p:nvSpPr>
            <p:spPr>
              <a:xfrm>
                <a:off x="6281204" y="1926475"/>
                <a:ext cx="160723" cy="16048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7" name="object 156">
                <a:extLst>
                  <a:ext uri="{FF2B5EF4-FFF2-40B4-BE49-F238E27FC236}">
                    <a16:creationId xmlns:a16="http://schemas.microsoft.com/office/drawing/2014/main" id="{A5DB4947-2389-431A-B1C6-DB1D78B9259B}"/>
                  </a:ext>
                </a:extLst>
              </p:cNvPr>
              <p:cNvSpPr/>
              <p:nvPr/>
            </p:nvSpPr>
            <p:spPr>
              <a:xfrm>
                <a:off x="6104316" y="1352216"/>
                <a:ext cx="0" cy="417830"/>
              </a:xfrm>
              <a:custGeom>
                <a:avLst/>
                <a:gdLst/>
                <a:ahLst/>
                <a:cxnLst/>
                <a:rect l="l" t="t" r="r" b="b"/>
                <a:pathLst>
                  <a:path h="417830">
                    <a:moveTo>
                      <a:pt x="0" y="0"/>
                    </a:moveTo>
                    <a:lnTo>
                      <a:pt x="0" y="417272"/>
                    </a:lnTo>
                  </a:path>
                </a:pathLst>
              </a:custGeom>
              <a:ln w="35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8" name="object 157">
                <a:extLst>
                  <a:ext uri="{FF2B5EF4-FFF2-40B4-BE49-F238E27FC236}">
                    <a16:creationId xmlns:a16="http://schemas.microsoft.com/office/drawing/2014/main" id="{5954A203-B1D1-415F-94D8-BFFC39CAAEC3}"/>
                  </a:ext>
                </a:extLst>
              </p:cNvPr>
              <p:cNvSpPr/>
              <p:nvPr/>
            </p:nvSpPr>
            <p:spPr>
              <a:xfrm>
                <a:off x="5235999" y="2154663"/>
                <a:ext cx="675640" cy="845185"/>
              </a:xfrm>
              <a:custGeom>
                <a:avLst/>
                <a:gdLst/>
                <a:ahLst/>
                <a:cxnLst/>
                <a:rect l="l" t="t" r="r" b="b"/>
                <a:pathLst>
                  <a:path w="675639" h="845185">
                    <a:moveTo>
                      <a:pt x="675357" y="0"/>
                    </a:moveTo>
                    <a:lnTo>
                      <a:pt x="0" y="844816"/>
                    </a:lnTo>
                  </a:path>
                </a:pathLst>
              </a:custGeom>
              <a:ln w="357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9" name="object 158">
                <a:extLst>
                  <a:ext uri="{FF2B5EF4-FFF2-40B4-BE49-F238E27FC236}">
                    <a16:creationId xmlns:a16="http://schemas.microsoft.com/office/drawing/2014/main" id="{67870E05-6464-401B-9B26-292E680EF438}"/>
                  </a:ext>
                </a:extLst>
              </p:cNvPr>
              <p:cNvSpPr/>
              <p:nvPr/>
            </p:nvSpPr>
            <p:spPr>
              <a:xfrm>
                <a:off x="5235999" y="2935569"/>
                <a:ext cx="5778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57785" h="64135">
                    <a:moveTo>
                      <a:pt x="23440" y="0"/>
                    </a:moveTo>
                    <a:lnTo>
                      <a:pt x="0" y="63910"/>
                    </a:lnTo>
                    <a:lnTo>
                      <a:pt x="57244" y="26890"/>
                    </a:lnTo>
                  </a:path>
                </a:pathLst>
              </a:custGeom>
              <a:ln w="35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0" name="object 159">
                <a:extLst>
                  <a:ext uri="{FF2B5EF4-FFF2-40B4-BE49-F238E27FC236}">
                    <a16:creationId xmlns:a16="http://schemas.microsoft.com/office/drawing/2014/main" id="{04509830-584F-4CA3-A023-D19089D51453}"/>
                  </a:ext>
                </a:extLst>
              </p:cNvPr>
              <p:cNvSpPr/>
              <p:nvPr/>
            </p:nvSpPr>
            <p:spPr>
              <a:xfrm>
                <a:off x="6104316" y="2154663"/>
                <a:ext cx="0" cy="845185"/>
              </a:xfrm>
              <a:custGeom>
                <a:avLst/>
                <a:gdLst/>
                <a:ahLst/>
                <a:cxnLst/>
                <a:rect l="l" t="t" r="r" b="b"/>
                <a:pathLst>
                  <a:path h="845185">
                    <a:moveTo>
                      <a:pt x="0" y="0"/>
                    </a:moveTo>
                    <a:lnTo>
                      <a:pt x="0" y="844816"/>
                    </a:lnTo>
                  </a:path>
                </a:pathLst>
              </a:custGeom>
              <a:ln w="3573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1" name="object 160">
                <a:extLst>
                  <a:ext uri="{FF2B5EF4-FFF2-40B4-BE49-F238E27FC236}">
                    <a16:creationId xmlns:a16="http://schemas.microsoft.com/office/drawing/2014/main" id="{11A3820D-4DB6-444A-9FA2-889F3AF0D7A0}"/>
                  </a:ext>
                </a:extLst>
              </p:cNvPr>
              <p:cNvSpPr/>
              <p:nvPr/>
            </p:nvSpPr>
            <p:spPr>
              <a:xfrm>
                <a:off x="6082662" y="2934856"/>
                <a:ext cx="43815" cy="64769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64769">
                    <a:moveTo>
                      <a:pt x="0" y="0"/>
                    </a:moveTo>
                    <a:lnTo>
                      <a:pt x="21654" y="64623"/>
                    </a:lnTo>
                    <a:lnTo>
                      <a:pt x="43237" y="0"/>
                    </a:lnTo>
                  </a:path>
                </a:pathLst>
              </a:custGeom>
              <a:ln w="357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2" name="object 161">
                <a:extLst>
                  <a:ext uri="{FF2B5EF4-FFF2-40B4-BE49-F238E27FC236}">
                    <a16:creationId xmlns:a16="http://schemas.microsoft.com/office/drawing/2014/main" id="{6EB61493-B687-45B0-A106-2456BDE4CEB5}"/>
                  </a:ext>
                </a:extLst>
              </p:cNvPr>
              <p:cNvSpPr/>
              <p:nvPr/>
            </p:nvSpPr>
            <p:spPr>
              <a:xfrm>
                <a:off x="6297276" y="2154663"/>
                <a:ext cx="675640" cy="845185"/>
              </a:xfrm>
              <a:custGeom>
                <a:avLst/>
                <a:gdLst/>
                <a:ahLst/>
                <a:cxnLst/>
                <a:rect l="l" t="t" r="r" b="b"/>
                <a:pathLst>
                  <a:path w="675640" h="845185">
                    <a:moveTo>
                      <a:pt x="0" y="0"/>
                    </a:moveTo>
                    <a:lnTo>
                      <a:pt x="675357" y="844816"/>
                    </a:lnTo>
                  </a:path>
                </a:pathLst>
              </a:custGeom>
              <a:ln w="357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3" name="object 162">
                <a:extLst>
                  <a:ext uri="{FF2B5EF4-FFF2-40B4-BE49-F238E27FC236}">
                    <a16:creationId xmlns:a16="http://schemas.microsoft.com/office/drawing/2014/main" id="{72275F0C-BB6B-42F5-A8CC-F875E0C11082}"/>
                  </a:ext>
                </a:extLst>
              </p:cNvPr>
              <p:cNvSpPr/>
              <p:nvPr/>
            </p:nvSpPr>
            <p:spPr>
              <a:xfrm>
                <a:off x="6915318" y="2935569"/>
                <a:ext cx="5778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57784" h="64135">
                    <a:moveTo>
                      <a:pt x="0" y="26890"/>
                    </a:moveTo>
                    <a:lnTo>
                      <a:pt x="57316" y="63910"/>
                    </a:lnTo>
                    <a:lnTo>
                      <a:pt x="33803" y="0"/>
                    </a:lnTo>
                  </a:path>
                </a:pathLst>
              </a:custGeom>
              <a:ln w="35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94" name="object 163">
                <a:extLst>
                  <a:ext uri="{FF2B5EF4-FFF2-40B4-BE49-F238E27FC236}">
                    <a16:creationId xmlns:a16="http://schemas.microsoft.com/office/drawing/2014/main" id="{14BA0AF2-45BD-47DA-A8FE-AE2A079AC82E}"/>
                  </a:ext>
                </a:extLst>
              </p:cNvPr>
              <p:cNvSpPr/>
              <p:nvPr/>
            </p:nvSpPr>
            <p:spPr>
              <a:xfrm>
                <a:off x="3049125" y="4304308"/>
                <a:ext cx="128639" cy="258589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64" name="object 164">
              <a:extLst>
                <a:ext uri="{FF2B5EF4-FFF2-40B4-BE49-F238E27FC236}">
                  <a16:creationId xmlns:a16="http://schemas.microsoft.com/office/drawing/2014/main" id="{CCC6BEA4-E847-4446-BEDF-5BB83FDB7A06}"/>
                </a:ext>
              </a:extLst>
            </p:cNvPr>
            <p:cNvSpPr txBox="1"/>
            <p:nvPr/>
          </p:nvSpPr>
          <p:spPr>
            <a:xfrm>
              <a:off x="2935300" y="4563250"/>
              <a:ext cx="356235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0" dirty="0">
                  <a:latin typeface="+mn-lt"/>
                  <a:cs typeface="Trebuchet MS"/>
                </a:rPr>
                <a:t>A</a:t>
              </a:r>
              <a:r>
                <a:rPr sz="450" b="1" spc="-40" dirty="0">
                  <a:latin typeface="+mn-lt"/>
                  <a:cs typeface="Trebuchet MS"/>
                </a:rPr>
                <a:t>d</a:t>
              </a:r>
              <a:r>
                <a:rPr sz="450" b="1" spc="-20" dirty="0">
                  <a:latin typeface="+mn-lt"/>
                  <a:cs typeface="Trebuchet MS"/>
                </a:rPr>
                <a:t>mi</a:t>
              </a:r>
              <a:r>
                <a:rPr sz="450" b="1" spc="-25" dirty="0">
                  <a:latin typeface="+mn-lt"/>
                  <a:cs typeface="Trebuchet MS"/>
                </a:rPr>
                <a:t>ni</a:t>
              </a:r>
              <a:r>
                <a:rPr sz="450" b="1" spc="-30" dirty="0">
                  <a:latin typeface="+mn-lt"/>
                  <a:cs typeface="Trebuchet MS"/>
                </a:rPr>
                <a:t>s</a:t>
              </a:r>
              <a:r>
                <a:rPr sz="450" b="1" spc="-15" dirty="0">
                  <a:latin typeface="+mn-lt"/>
                  <a:cs typeface="Trebuchet MS"/>
                </a:rPr>
                <a:t>t</a:t>
              </a:r>
              <a:r>
                <a:rPr sz="450" b="1" spc="-55" dirty="0">
                  <a:latin typeface="+mn-lt"/>
                  <a:cs typeface="Trebuchet MS"/>
                </a:rPr>
                <a:t>r</a:t>
              </a:r>
              <a:r>
                <a:rPr sz="450" b="1" spc="-20" dirty="0">
                  <a:latin typeface="+mn-lt"/>
                  <a:cs typeface="Trebuchet MS"/>
                </a:rPr>
                <a:t>a</a:t>
              </a:r>
              <a:r>
                <a:rPr sz="450" b="1" spc="-15" dirty="0">
                  <a:latin typeface="+mn-lt"/>
                  <a:cs typeface="Trebuchet MS"/>
                </a:rPr>
                <a:t>t</a:t>
              </a:r>
              <a:r>
                <a:rPr sz="450" b="1" spc="-35" dirty="0">
                  <a:latin typeface="+mn-lt"/>
                  <a:cs typeface="Trebuchet MS"/>
                </a:rPr>
                <a:t>or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65" name="object 165">
              <a:extLst>
                <a:ext uri="{FF2B5EF4-FFF2-40B4-BE49-F238E27FC236}">
                  <a16:creationId xmlns:a16="http://schemas.microsoft.com/office/drawing/2014/main" id="{0C826962-CB3B-43EA-AB5B-53029031F022}"/>
                </a:ext>
              </a:extLst>
            </p:cNvPr>
            <p:cNvGrpSpPr/>
            <p:nvPr/>
          </p:nvGrpSpPr>
          <p:grpSpPr>
            <a:xfrm>
              <a:off x="3175860" y="3661359"/>
              <a:ext cx="775970" cy="774700"/>
              <a:chOff x="3175860" y="3661359"/>
              <a:chExt cx="775970" cy="774700"/>
            </a:xfrm>
          </p:grpSpPr>
          <p:sp>
            <p:nvSpPr>
              <p:cNvPr id="81" name="object 166">
                <a:extLst>
                  <a:ext uri="{FF2B5EF4-FFF2-40B4-BE49-F238E27FC236}">
                    <a16:creationId xmlns:a16="http://schemas.microsoft.com/office/drawing/2014/main" id="{C95087DE-7406-4B80-A8E2-9575381359B4}"/>
                  </a:ext>
                </a:extLst>
              </p:cNvPr>
              <p:cNvSpPr/>
              <p:nvPr/>
            </p:nvSpPr>
            <p:spPr>
              <a:xfrm>
                <a:off x="3177765" y="3730813"/>
                <a:ext cx="704215" cy="702945"/>
              </a:xfrm>
              <a:custGeom>
                <a:avLst/>
                <a:gdLst/>
                <a:ahLst/>
                <a:cxnLst/>
                <a:rect l="l" t="t" r="r" b="b"/>
                <a:pathLst>
                  <a:path w="704214" h="702945">
                    <a:moveTo>
                      <a:pt x="0" y="702836"/>
                    </a:moveTo>
                    <a:lnTo>
                      <a:pt x="704158" y="0"/>
                    </a:lnTo>
                  </a:path>
                </a:pathLst>
              </a:custGeom>
              <a:ln w="3569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2" name="object 167">
                <a:extLst>
                  <a:ext uri="{FF2B5EF4-FFF2-40B4-BE49-F238E27FC236}">
                    <a16:creationId xmlns:a16="http://schemas.microsoft.com/office/drawing/2014/main" id="{9A1B1094-0811-47C2-AB8A-66E317ADF06A}"/>
                  </a:ext>
                </a:extLst>
              </p:cNvPr>
              <p:cNvSpPr/>
              <p:nvPr/>
            </p:nvSpPr>
            <p:spPr>
              <a:xfrm>
                <a:off x="3859412" y="3663264"/>
                <a:ext cx="90805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90804" h="90170">
                    <a:moveTo>
                      <a:pt x="45095" y="90016"/>
                    </a:moveTo>
                    <a:lnTo>
                      <a:pt x="90190" y="0"/>
                    </a:lnTo>
                    <a:lnTo>
                      <a:pt x="0" y="45008"/>
                    </a:lnTo>
                    <a:lnTo>
                      <a:pt x="45095" y="90016"/>
                    </a:lnTo>
                    <a:close/>
                  </a:path>
                </a:pathLst>
              </a:custGeom>
              <a:ln w="356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3" name="object 168">
                <a:extLst>
                  <a:ext uri="{FF2B5EF4-FFF2-40B4-BE49-F238E27FC236}">
                    <a16:creationId xmlns:a16="http://schemas.microsoft.com/office/drawing/2014/main" id="{E996AFB3-62AB-4959-BF10-3BE6589A5FCE}"/>
                  </a:ext>
                </a:extLst>
              </p:cNvPr>
              <p:cNvSpPr/>
              <p:nvPr/>
            </p:nvSpPr>
            <p:spPr>
              <a:xfrm>
                <a:off x="3335350" y="4007817"/>
                <a:ext cx="250825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250825" h="274320">
                    <a:moveTo>
                      <a:pt x="250690" y="0"/>
                    </a:moveTo>
                    <a:lnTo>
                      <a:pt x="0" y="0"/>
                    </a:lnTo>
                    <a:lnTo>
                      <a:pt x="0" y="273902"/>
                    </a:lnTo>
                    <a:lnTo>
                      <a:pt x="250690" y="273902"/>
                    </a:lnTo>
                    <a:lnTo>
                      <a:pt x="250690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66" name="object 169">
              <a:extLst>
                <a:ext uri="{FF2B5EF4-FFF2-40B4-BE49-F238E27FC236}">
                  <a16:creationId xmlns:a16="http://schemas.microsoft.com/office/drawing/2014/main" id="{3AAF4041-C585-4EFB-955F-6E2AE09C85B6}"/>
                </a:ext>
              </a:extLst>
            </p:cNvPr>
            <p:cNvSpPr txBox="1"/>
            <p:nvPr/>
          </p:nvSpPr>
          <p:spPr>
            <a:xfrm>
              <a:off x="3323721" y="3992443"/>
              <a:ext cx="195580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spc="-30" dirty="0">
                  <a:latin typeface="+mn-lt"/>
                  <a:cs typeface="Trebuchet MS"/>
                </a:rPr>
                <a:t>-</a:t>
              </a:r>
              <a:r>
                <a:rPr sz="450" spc="-75" dirty="0">
                  <a:latin typeface="+mn-lt"/>
                  <a:cs typeface="Trebuchet MS"/>
                </a:rPr>
                <a:t> </a:t>
              </a:r>
              <a:r>
                <a:rPr sz="450" spc="-25" dirty="0">
                  <a:latin typeface="+mn-lt"/>
                  <a:cs typeface="Trebuchet MS"/>
                </a:rPr>
                <a:t>install</a:t>
              </a:r>
              <a:endParaRPr sz="450">
                <a:latin typeface="+mn-lt"/>
                <a:cs typeface="Trebuchet MS"/>
              </a:endParaRPr>
            </a:p>
          </p:txBody>
        </p:sp>
        <p:sp>
          <p:nvSpPr>
            <p:cNvPr id="67" name="object 170">
              <a:extLst>
                <a:ext uri="{FF2B5EF4-FFF2-40B4-BE49-F238E27FC236}">
                  <a16:creationId xmlns:a16="http://schemas.microsoft.com/office/drawing/2014/main" id="{CCB8181C-8615-4EF7-8B0C-0AAEB534E0FB}"/>
                </a:ext>
              </a:extLst>
            </p:cNvPr>
            <p:cNvSpPr txBox="1"/>
            <p:nvPr/>
          </p:nvSpPr>
          <p:spPr>
            <a:xfrm>
              <a:off x="3323721" y="4060918"/>
              <a:ext cx="277495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spc="-30" dirty="0">
                  <a:latin typeface="+mn-lt"/>
                  <a:cs typeface="Trebuchet MS"/>
                </a:rPr>
                <a:t>-</a:t>
              </a:r>
              <a:r>
                <a:rPr sz="450" spc="-75" dirty="0">
                  <a:latin typeface="+mn-lt"/>
                  <a:cs typeface="Trebuchet MS"/>
                </a:rPr>
                <a:t> </a:t>
              </a:r>
              <a:r>
                <a:rPr sz="450" spc="-20" dirty="0">
                  <a:latin typeface="+mn-lt"/>
                  <a:cs typeface="Trebuchet MS"/>
                </a:rPr>
                <a:t>configure</a:t>
              </a:r>
              <a:endParaRPr sz="450">
                <a:latin typeface="+mn-lt"/>
                <a:cs typeface="Trebuchet MS"/>
              </a:endParaRPr>
            </a:p>
          </p:txBody>
        </p:sp>
        <p:sp>
          <p:nvSpPr>
            <p:cNvPr id="68" name="object 171">
              <a:extLst>
                <a:ext uri="{FF2B5EF4-FFF2-40B4-BE49-F238E27FC236}">
                  <a16:creationId xmlns:a16="http://schemas.microsoft.com/office/drawing/2014/main" id="{961F483D-737B-4E39-A1FD-C52FDE8652B3}"/>
                </a:ext>
              </a:extLst>
            </p:cNvPr>
            <p:cNvSpPr txBox="1"/>
            <p:nvPr/>
          </p:nvSpPr>
          <p:spPr>
            <a:xfrm>
              <a:off x="3323721" y="4129215"/>
              <a:ext cx="260985" cy="1354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3180" indent="-31115">
                <a:lnSpc>
                  <a:spcPct val="100000"/>
                </a:lnSpc>
                <a:spcBef>
                  <a:spcPts val="100"/>
                </a:spcBef>
                <a:buChar char="-"/>
                <a:tabLst>
                  <a:tab pos="43815" algn="l"/>
                </a:tabLst>
              </a:pPr>
              <a:r>
                <a:rPr sz="450" spc="-20" dirty="0">
                  <a:latin typeface="+mn-lt"/>
                  <a:cs typeface="Trebuchet MS"/>
                </a:rPr>
                <a:t>monitor</a:t>
              </a:r>
              <a:endParaRPr sz="450">
                <a:latin typeface="+mn-lt"/>
                <a:cs typeface="Trebuchet MS"/>
              </a:endParaRPr>
            </a:p>
            <a:p>
              <a:pPr marL="43180" indent="-31115">
                <a:lnSpc>
                  <a:spcPct val="100000"/>
                </a:lnSpc>
                <a:buChar char="-"/>
                <a:tabLst>
                  <a:tab pos="43815" algn="l"/>
                </a:tabLst>
              </a:pPr>
              <a:r>
                <a:rPr sz="450" spc="-25" dirty="0">
                  <a:latin typeface="+mn-lt"/>
                  <a:cs typeface="Trebuchet MS"/>
                </a:rPr>
                <a:t>maintain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69" name="object 172">
              <a:extLst>
                <a:ext uri="{FF2B5EF4-FFF2-40B4-BE49-F238E27FC236}">
                  <a16:creationId xmlns:a16="http://schemas.microsoft.com/office/drawing/2014/main" id="{05E410B3-7633-449E-89CA-3FB005ACB57E}"/>
                </a:ext>
              </a:extLst>
            </p:cNvPr>
            <p:cNvGrpSpPr/>
            <p:nvPr/>
          </p:nvGrpSpPr>
          <p:grpSpPr>
            <a:xfrm>
              <a:off x="2484422" y="3468772"/>
              <a:ext cx="567055" cy="967105"/>
              <a:chOff x="2484422" y="3468772"/>
              <a:chExt cx="567055" cy="967105"/>
            </a:xfrm>
          </p:grpSpPr>
          <p:sp>
            <p:nvSpPr>
              <p:cNvPr id="78" name="object 173">
                <a:extLst>
                  <a:ext uri="{FF2B5EF4-FFF2-40B4-BE49-F238E27FC236}">
                    <a16:creationId xmlns:a16="http://schemas.microsoft.com/office/drawing/2014/main" id="{4B975E40-4C12-4A77-B9F1-ED1BA7AB0BE4}"/>
                  </a:ext>
                </a:extLst>
              </p:cNvPr>
              <p:cNvSpPr/>
              <p:nvPr/>
            </p:nvSpPr>
            <p:spPr>
              <a:xfrm>
                <a:off x="2534495" y="3553133"/>
                <a:ext cx="514984" cy="880744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880745">
                    <a:moveTo>
                      <a:pt x="514629" y="880516"/>
                    </a:moveTo>
                    <a:lnTo>
                      <a:pt x="0" y="0"/>
                    </a:lnTo>
                  </a:path>
                </a:pathLst>
              </a:custGeom>
              <a:ln w="3571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79" name="object 174">
                <a:extLst>
                  <a:ext uri="{FF2B5EF4-FFF2-40B4-BE49-F238E27FC236}">
                    <a16:creationId xmlns:a16="http://schemas.microsoft.com/office/drawing/2014/main" id="{90CC61D9-F14A-48B1-A9A3-4E7A37463F65}"/>
                  </a:ext>
                </a:extLst>
              </p:cNvPr>
              <p:cNvSpPr/>
              <p:nvPr/>
            </p:nvSpPr>
            <p:spPr>
              <a:xfrm>
                <a:off x="2486327" y="3470677"/>
                <a:ext cx="7620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99060">
                    <a:moveTo>
                      <a:pt x="75682" y="66406"/>
                    </a:moveTo>
                    <a:lnTo>
                      <a:pt x="0" y="0"/>
                    </a:lnTo>
                    <a:lnTo>
                      <a:pt x="20582" y="98504"/>
                    </a:lnTo>
                    <a:lnTo>
                      <a:pt x="75682" y="66406"/>
                    </a:lnTo>
                    <a:close/>
                  </a:path>
                </a:pathLst>
              </a:custGeom>
              <a:ln w="35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80" name="object 175">
                <a:extLst>
                  <a:ext uri="{FF2B5EF4-FFF2-40B4-BE49-F238E27FC236}">
                    <a16:creationId xmlns:a16="http://schemas.microsoft.com/office/drawing/2014/main" id="{C75A985F-87A3-4124-9CD4-64B1D512E1E8}"/>
                  </a:ext>
                </a:extLst>
              </p:cNvPr>
              <p:cNvSpPr/>
              <p:nvPr/>
            </p:nvSpPr>
            <p:spPr>
              <a:xfrm>
                <a:off x="2756471" y="4042055"/>
                <a:ext cx="250825" cy="205740"/>
              </a:xfrm>
              <a:custGeom>
                <a:avLst/>
                <a:gdLst/>
                <a:ahLst/>
                <a:cxnLst/>
                <a:rect l="l" t="t" r="r" b="b"/>
                <a:pathLst>
                  <a:path w="250825" h="205739">
                    <a:moveTo>
                      <a:pt x="250690" y="0"/>
                    </a:moveTo>
                    <a:lnTo>
                      <a:pt x="0" y="0"/>
                    </a:lnTo>
                    <a:lnTo>
                      <a:pt x="0" y="205426"/>
                    </a:lnTo>
                    <a:lnTo>
                      <a:pt x="250690" y="205426"/>
                    </a:lnTo>
                    <a:lnTo>
                      <a:pt x="250690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70" name="object 176">
              <a:extLst>
                <a:ext uri="{FF2B5EF4-FFF2-40B4-BE49-F238E27FC236}">
                  <a16:creationId xmlns:a16="http://schemas.microsoft.com/office/drawing/2014/main" id="{4756566A-E80A-400E-ABC0-5D6A3620A393}"/>
                </a:ext>
              </a:extLst>
            </p:cNvPr>
            <p:cNvSpPr txBox="1"/>
            <p:nvPr/>
          </p:nvSpPr>
          <p:spPr>
            <a:xfrm>
              <a:off x="2744485" y="4026680"/>
              <a:ext cx="277495" cy="19742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3180" indent="-31115">
                <a:lnSpc>
                  <a:spcPct val="100000"/>
                </a:lnSpc>
                <a:spcBef>
                  <a:spcPts val="100"/>
                </a:spcBef>
                <a:buChar char="-"/>
                <a:tabLst>
                  <a:tab pos="43815" algn="l"/>
                </a:tabLst>
              </a:pPr>
              <a:r>
                <a:rPr sz="450" spc="-20" dirty="0">
                  <a:latin typeface="+mn-lt"/>
                  <a:cs typeface="Trebuchet MS"/>
                </a:rPr>
                <a:t>deploy</a:t>
              </a:r>
              <a:endParaRPr sz="450">
                <a:latin typeface="+mn-lt"/>
                <a:cs typeface="Trebuchet MS"/>
              </a:endParaRPr>
            </a:p>
            <a:p>
              <a:pPr marL="43180" indent="-31115">
                <a:lnSpc>
                  <a:spcPct val="100000"/>
                </a:lnSpc>
                <a:buChar char="-"/>
                <a:tabLst>
                  <a:tab pos="43815" algn="l"/>
                </a:tabLst>
              </a:pPr>
              <a:r>
                <a:rPr sz="450" spc="-15" dirty="0">
                  <a:latin typeface="+mn-lt"/>
                  <a:cs typeface="Trebuchet MS"/>
                </a:rPr>
                <a:t>c</a:t>
              </a:r>
              <a:r>
                <a:rPr sz="450" spc="-35" dirty="0">
                  <a:latin typeface="+mn-lt"/>
                  <a:cs typeface="Trebuchet MS"/>
                </a:rPr>
                <a:t>o</a:t>
              </a:r>
              <a:r>
                <a:rPr sz="450" spc="5" dirty="0">
                  <a:latin typeface="+mn-lt"/>
                  <a:cs typeface="Trebuchet MS"/>
                </a:rPr>
                <a:t>n</a:t>
              </a:r>
              <a:r>
                <a:rPr sz="450" spc="-60" dirty="0">
                  <a:latin typeface="+mn-lt"/>
                  <a:cs typeface="Trebuchet MS"/>
                </a:rPr>
                <a:t>f</a:t>
              </a:r>
              <a:r>
                <a:rPr sz="450" spc="-20" dirty="0">
                  <a:latin typeface="+mn-lt"/>
                  <a:cs typeface="Trebuchet MS"/>
                </a:rPr>
                <a:t>i</a:t>
              </a:r>
              <a:r>
                <a:rPr sz="450" spc="-5" dirty="0">
                  <a:latin typeface="+mn-lt"/>
                  <a:cs typeface="Trebuchet MS"/>
                </a:rPr>
                <a:t>g</a:t>
              </a:r>
              <a:r>
                <a:rPr sz="450" spc="-25" dirty="0">
                  <a:latin typeface="+mn-lt"/>
                  <a:cs typeface="Trebuchet MS"/>
                </a:rPr>
                <a:t>u</a:t>
              </a:r>
              <a:r>
                <a:rPr sz="450" spc="-10" dirty="0">
                  <a:latin typeface="+mn-lt"/>
                  <a:cs typeface="Trebuchet MS"/>
                </a:rPr>
                <a:t>r</a:t>
              </a:r>
              <a:r>
                <a:rPr sz="450" spc="-25" dirty="0">
                  <a:latin typeface="+mn-lt"/>
                  <a:cs typeface="Trebuchet MS"/>
                </a:rPr>
                <a:t>e</a:t>
              </a:r>
              <a:endParaRPr sz="450">
                <a:latin typeface="+mn-lt"/>
                <a:cs typeface="Trebuchet MS"/>
              </a:endParaRPr>
            </a:p>
            <a:p>
              <a:pPr marL="43180" indent="-31115">
                <a:lnSpc>
                  <a:spcPct val="100000"/>
                </a:lnSpc>
                <a:buChar char="-"/>
                <a:tabLst>
                  <a:tab pos="43815" algn="l"/>
                </a:tabLst>
              </a:pPr>
              <a:r>
                <a:rPr sz="450" spc="-20" dirty="0">
                  <a:latin typeface="+mn-lt"/>
                  <a:cs typeface="Trebuchet MS"/>
                </a:rPr>
                <a:t>monitor</a:t>
              </a:r>
              <a:endParaRPr sz="450">
                <a:latin typeface="+mn-lt"/>
                <a:cs typeface="Trebuchet MS"/>
              </a:endParaRPr>
            </a:p>
          </p:txBody>
        </p:sp>
        <p:sp>
          <p:nvSpPr>
            <p:cNvPr id="71" name="object 177">
              <a:extLst>
                <a:ext uri="{FF2B5EF4-FFF2-40B4-BE49-F238E27FC236}">
                  <a16:creationId xmlns:a16="http://schemas.microsoft.com/office/drawing/2014/main" id="{AB1AEF0F-B332-4769-81FD-166D19FC4AC8}"/>
                </a:ext>
              </a:extLst>
            </p:cNvPr>
            <p:cNvSpPr/>
            <p:nvPr/>
          </p:nvSpPr>
          <p:spPr>
            <a:xfrm>
              <a:off x="5782717" y="4304308"/>
              <a:ext cx="128639" cy="2585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72" name="object 178">
              <a:extLst>
                <a:ext uri="{FF2B5EF4-FFF2-40B4-BE49-F238E27FC236}">
                  <a16:creationId xmlns:a16="http://schemas.microsoft.com/office/drawing/2014/main" id="{8F32350C-2AF2-428D-995D-CC869813D2ED}"/>
                </a:ext>
              </a:extLst>
            </p:cNvPr>
            <p:cNvSpPr txBox="1"/>
            <p:nvPr/>
          </p:nvSpPr>
          <p:spPr>
            <a:xfrm>
              <a:off x="5670536" y="4563250"/>
              <a:ext cx="356235" cy="734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50" b="1" spc="-10" dirty="0">
                  <a:latin typeface="+mn-lt"/>
                  <a:cs typeface="Trebuchet MS"/>
                </a:rPr>
                <a:t>A</a:t>
              </a:r>
              <a:r>
                <a:rPr sz="450" b="1" spc="-40" dirty="0">
                  <a:latin typeface="+mn-lt"/>
                  <a:cs typeface="Trebuchet MS"/>
                </a:rPr>
                <a:t>d</a:t>
              </a:r>
              <a:r>
                <a:rPr sz="450" b="1" spc="-20" dirty="0">
                  <a:latin typeface="+mn-lt"/>
                  <a:cs typeface="Trebuchet MS"/>
                </a:rPr>
                <a:t>mi</a:t>
              </a:r>
              <a:r>
                <a:rPr sz="450" b="1" spc="-25" dirty="0">
                  <a:latin typeface="+mn-lt"/>
                  <a:cs typeface="Trebuchet MS"/>
                </a:rPr>
                <a:t>ni</a:t>
              </a:r>
              <a:r>
                <a:rPr sz="450" b="1" spc="-30" dirty="0">
                  <a:latin typeface="+mn-lt"/>
                  <a:cs typeface="Trebuchet MS"/>
                </a:rPr>
                <a:t>s</a:t>
              </a:r>
              <a:r>
                <a:rPr sz="450" b="1" spc="-15" dirty="0">
                  <a:latin typeface="+mn-lt"/>
                  <a:cs typeface="Trebuchet MS"/>
                </a:rPr>
                <a:t>t</a:t>
              </a:r>
              <a:r>
                <a:rPr sz="450" b="1" spc="-55" dirty="0">
                  <a:latin typeface="+mn-lt"/>
                  <a:cs typeface="Trebuchet MS"/>
                </a:rPr>
                <a:t>r</a:t>
              </a:r>
              <a:r>
                <a:rPr sz="450" b="1" spc="-20" dirty="0">
                  <a:latin typeface="+mn-lt"/>
                  <a:cs typeface="Trebuchet MS"/>
                </a:rPr>
                <a:t>a</a:t>
              </a:r>
              <a:r>
                <a:rPr sz="450" b="1" spc="-15" dirty="0">
                  <a:latin typeface="+mn-lt"/>
                  <a:cs typeface="Trebuchet MS"/>
                </a:rPr>
                <a:t>t</a:t>
              </a:r>
              <a:r>
                <a:rPr sz="450" b="1" spc="-35" dirty="0">
                  <a:latin typeface="+mn-lt"/>
                  <a:cs typeface="Trebuchet MS"/>
                </a:rPr>
                <a:t>or</a:t>
              </a:r>
              <a:endParaRPr sz="450">
                <a:latin typeface="+mn-lt"/>
                <a:cs typeface="Trebuchet MS"/>
              </a:endParaRPr>
            </a:p>
          </p:txBody>
        </p:sp>
        <p:grpSp>
          <p:nvGrpSpPr>
            <p:cNvPr id="73" name="object 179">
              <a:extLst>
                <a:ext uri="{FF2B5EF4-FFF2-40B4-BE49-F238E27FC236}">
                  <a16:creationId xmlns:a16="http://schemas.microsoft.com/office/drawing/2014/main" id="{FFA94764-24CE-4950-BEC9-D024C8E1ACEA}"/>
                </a:ext>
              </a:extLst>
            </p:cNvPr>
            <p:cNvGrpSpPr/>
            <p:nvPr/>
          </p:nvGrpSpPr>
          <p:grpSpPr>
            <a:xfrm>
              <a:off x="5250294" y="3725675"/>
              <a:ext cx="534670" cy="709930"/>
              <a:chOff x="5250294" y="3725675"/>
              <a:chExt cx="534670" cy="709930"/>
            </a:xfrm>
          </p:grpSpPr>
          <p:sp>
            <p:nvSpPr>
              <p:cNvPr id="76" name="object 180">
                <a:extLst>
                  <a:ext uri="{FF2B5EF4-FFF2-40B4-BE49-F238E27FC236}">
                    <a16:creationId xmlns:a16="http://schemas.microsoft.com/office/drawing/2014/main" id="{0401B63A-1124-48D7-AE6E-EE5D634F49EE}"/>
                  </a:ext>
                </a:extLst>
              </p:cNvPr>
              <p:cNvSpPr/>
              <p:nvPr/>
            </p:nvSpPr>
            <p:spPr>
              <a:xfrm>
                <a:off x="5309395" y="3803853"/>
                <a:ext cx="473709" cy="629920"/>
              </a:xfrm>
              <a:custGeom>
                <a:avLst/>
                <a:gdLst/>
                <a:ahLst/>
                <a:cxnLst/>
                <a:rect l="l" t="t" r="r" b="b"/>
                <a:pathLst>
                  <a:path w="473710" h="629920">
                    <a:moveTo>
                      <a:pt x="473322" y="629796"/>
                    </a:moveTo>
                    <a:lnTo>
                      <a:pt x="0" y="0"/>
                    </a:lnTo>
                  </a:path>
                </a:pathLst>
              </a:custGeom>
              <a:ln w="357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  <p:sp>
            <p:nvSpPr>
              <p:cNvPr id="77" name="object 181">
                <a:extLst>
                  <a:ext uri="{FF2B5EF4-FFF2-40B4-BE49-F238E27FC236}">
                    <a16:creationId xmlns:a16="http://schemas.microsoft.com/office/drawing/2014/main" id="{428FA68B-932C-4A5A-A746-F92C1998592F}"/>
                  </a:ext>
                </a:extLst>
              </p:cNvPr>
              <p:cNvSpPr/>
              <p:nvPr/>
            </p:nvSpPr>
            <p:spPr>
              <a:xfrm>
                <a:off x="5252079" y="3727460"/>
                <a:ext cx="83185" cy="95885"/>
              </a:xfrm>
              <a:custGeom>
                <a:avLst/>
                <a:gdLst/>
                <a:ahLst/>
                <a:cxnLst/>
                <a:rect l="l" t="t" r="r" b="b"/>
                <a:pathLst>
                  <a:path w="83185" h="95885">
                    <a:moveTo>
                      <a:pt x="82829" y="57276"/>
                    </a:moveTo>
                    <a:lnTo>
                      <a:pt x="0" y="0"/>
                    </a:lnTo>
                    <a:lnTo>
                      <a:pt x="31874" y="95437"/>
                    </a:lnTo>
                    <a:lnTo>
                      <a:pt x="82829" y="57276"/>
                    </a:lnTo>
                    <a:close/>
                  </a:path>
                </a:pathLst>
              </a:custGeom>
              <a:ln w="35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+mn-lt"/>
                </a:endParaRPr>
              </a:p>
            </p:txBody>
          </p:sp>
        </p:grpSp>
        <p:sp>
          <p:nvSpPr>
            <p:cNvPr id="74" name="object 182">
              <a:extLst>
                <a:ext uri="{FF2B5EF4-FFF2-40B4-BE49-F238E27FC236}">
                  <a16:creationId xmlns:a16="http://schemas.microsoft.com/office/drawing/2014/main" id="{E6ECEE8D-40AF-450F-8273-4D728308697C}"/>
                </a:ext>
              </a:extLst>
            </p:cNvPr>
            <p:cNvSpPr txBox="1"/>
            <p:nvPr/>
          </p:nvSpPr>
          <p:spPr>
            <a:xfrm>
              <a:off x="5457913" y="4108390"/>
              <a:ext cx="263525" cy="119376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32384" indent="-31115">
                <a:lnSpc>
                  <a:spcPts val="520"/>
                </a:lnSpc>
                <a:buChar char="-"/>
                <a:tabLst>
                  <a:tab pos="33020" algn="l"/>
                </a:tabLst>
              </a:pPr>
              <a:r>
                <a:rPr sz="450" spc="-15" dirty="0">
                  <a:latin typeface="+mn-lt"/>
                  <a:cs typeface="Trebuchet MS"/>
                </a:rPr>
                <a:t>c</a:t>
              </a:r>
              <a:r>
                <a:rPr sz="450" spc="-35" dirty="0">
                  <a:latin typeface="+mn-lt"/>
                  <a:cs typeface="Trebuchet MS"/>
                </a:rPr>
                <a:t>o</a:t>
              </a:r>
              <a:r>
                <a:rPr sz="450" spc="5" dirty="0">
                  <a:latin typeface="+mn-lt"/>
                  <a:cs typeface="Trebuchet MS"/>
                </a:rPr>
                <a:t>n</a:t>
              </a:r>
              <a:r>
                <a:rPr sz="450" spc="-60" dirty="0">
                  <a:latin typeface="+mn-lt"/>
                  <a:cs typeface="Trebuchet MS"/>
                </a:rPr>
                <a:t>f</a:t>
              </a:r>
              <a:r>
                <a:rPr sz="450" spc="-20" dirty="0">
                  <a:latin typeface="+mn-lt"/>
                  <a:cs typeface="Trebuchet MS"/>
                </a:rPr>
                <a:t>i</a:t>
              </a:r>
              <a:r>
                <a:rPr sz="450" spc="-5" dirty="0">
                  <a:latin typeface="+mn-lt"/>
                  <a:cs typeface="Trebuchet MS"/>
                </a:rPr>
                <a:t>g</a:t>
              </a:r>
              <a:r>
                <a:rPr sz="450" spc="-25" dirty="0">
                  <a:latin typeface="+mn-lt"/>
                  <a:cs typeface="Trebuchet MS"/>
                </a:rPr>
                <a:t>u</a:t>
              </a:r>
              <a:r>
                <a:rPr sz="450" spc="-10" dirty="0">
                  <a:latin typeface="+mn-lt"/>
                  <a:cs typeface="Trebuchet MS"/>
                </a:rPr>
                <a:t>r</a:t>
              </a:r>
              <a:r>
                <a:rPr sz="450" spc="-25" dirty="0">
                  <a:latin typeface="+mn-lt"/>
                  <a:cs typeface="Trebuchet MS"/>
                </a:rPr>
                <a:t>e</a:t>
              </a:r>
              <a:endParaRPr sz="450">
                <a:latin typeface="+mn-lt"/>
                <a:cs typeface="Trebuchet MS"/>
              </a:endParaRPr>
            </a:p>
            <a:p>
              <a:pPr marL="32384" marR="3175" indent="-31115">
                <a:lnSpc>
                  <a:spcPct val="100000"/>
                </a:lnSpc>
                <a:buChar char="-"/>
                <a:tabLst>
                  <a:tab pos="33020" algn="l"/>
                </a:tabLst>
              </a:pPr>
              <a:r>
                <a:rPr sz="450" spc="-15" dirty="0">
                  <a:latin typeface="+mn-lt"/>
                  <a:cs typeface="Trebuchet MS"/>
                </a:rPr>
                <a:t>run</a:t>
              </a:r>
              <a:endParaRPr sz="450">
                <a:latin typeface="+mn-lt"/>
                <a:cs typeface="Trebuchet MS"/>
              </a:endParaRPr>
            </a:p>
          </p:txBody>
        </p:sp>
        <p:sp>
          <p:nvSpPr>
            <p:cNvPr id="75" name="object 183">
              <a:extLst>
                <a:ext uri="{FF2B5EF4-FFF2-40B4-BE49-F238E27FC236}">
                  <a16:creationId xmlns:a16="http://schemas.microsoft.com/office/drawing/2014/main" id="{9ABDDDEB-46B1-4426-B9D7-31E716426AF8}"/>
                </a:ext>
              </a:extLst>
            </p:cNvPr>
            <p:cNvSpPr txBox="1"/>
            <p:nvPr/>
          </p:nvSpPr>
          <p:spPr>
            <a:xfrm>
              <a:off x="1961883" y="827532"/>
              <a:ext cx="5047615" cy="2043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228340" algn="l"/>
                </a:tabLst>
              </a:pPr>
              <a:r>
                <a:rPr sz="1400" b="1" spc="-90" dirty="0">
                  <a:latin typeface="+mn-lt"/>
                  <a:cs typeface="Trebuchet MS"/>
                </a:rPr>
                <a:t>Traditional</a:t>
              </a:r>
              <a:r>
                <a:rPr sz="1400" b="1" spc="-95" dirty="0">
                  <a:latin typeface="+mn-lt"/>
                  <a:cs typeface="Trebuchet MS"/>
                </a:rPr>
                <a:t> </a:t>
              </a:r>
              <a:r>
                <a:rPr sz="1400" b="1" spc="-75" dirty="0">
                  <a:latin typeface="+mn-lt"/>
                  <a:cs typeface="Trebuchet MS"/>
                </a:rPr>
                <a:t>Deployment	</a:t>
              </a:r>
              <a:r>
                <a:rPr sz="1400" b="1" spc="-70" dirty="0">
                  <a:latin typeface="+mn-lt"/>
                  <a:cs typeface="Trebuchet MS"/>
                </a:rPr>
                <a:t>Spring </a:t>
              </a:r>
              <a:r>
                <a:rPr sz="1400" b="1" spc="-55" dirty="0">
                  <a:latin typeface="+mn-lt"/>
                  <a:cs typeface="Trebuchet MS"/>
                </a:rPr>
                <a:t>Boot</a:t>
              </a:r>
              <a:r>
                <a:rPr sz="1400" b="1" spc="-200" dirty="0">
                  <a:latin typeface="+mn-lt"/>
                  <a:cs typeface="Trebuchet MS"/>
                </a:rPr>
                <a:t> </a:t>
              </a:r>
              <a:r>
                <a:rPr sz="1400" b="1" spc="-75" dirty="0">
                  <a:latin typeface="+mn-lt"/>
                  <a:cs typeface="Trebuchet MS"/>
                </a:rPr>
                <a:t>Deployment</a:t>
              </a:r>
              <a:endParaRPr sz="1400" dirty="0">
                <a:latin typeface="+mn-lt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779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DE779-D373-4807-A5A9-4FBDB8A22A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Spring Boot provides a parent POM and also starter projects</a:t>
            </a:r>
          </a:p>
          <a:p>
            <a:pPr lvl="1"/>
            <a:r>
              <a:rPr lang="en-US" dirty="0"/>
              <a:t>Have dependencies required for application type</a:t>
            </a:r>
          </a:p>
          <a:p>
            <a:pPr lvl="2"/>
            <a:r>
              <a:rPr lang="en-US" sz="1800" dirty="0"/>
              <a:t>For example, starter Web has dependencies for Spring MVC and REST applications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D643A-921A-4BD0-AD03-05AA31FC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Spring Boot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A96A3-ED1C-401B-88CE-085B3203F0BD}"/>
              </a:ext>
            </a:extLst>
          </p:cNvPr>
          <p:cNvSpPr/>
          <p:nvPr/>
        </p:nvSpPr>
        <p:spPr>
          <a:xfrm>
            <a:off x="2163097" y="3160868"/>
            <a:ext cx="8160774" cy="272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68044">
              <a:spcBef>
                <a:spcPts val="168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&lt;parent&gt;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12265">
              <a:spcBef>
                <a:spcPts val="2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12265">
              <a:spcBef>
                <a:spcPts val="2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spring-boot-starter-parent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12265">
              <a:spcBef>
                <a:spcPts val="2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&lt;version&gt;1.5.4.RELEASE&lt;/version&gt;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68044">
              <a:spcBef>
                <a:spcPts val="20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&lt;/parent&gt;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5"/>
              </a:spcBef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68044"/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12265">
              <a:spcBef>
                <a:spcPts val="2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37714">
              <a:spcBef>
                <a:spcPts val="2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37714">
              <a:lnSpc>
                <a:spcPts val="1630"/>
              </a:lnSpc>
              <a:spcBef>
                <a:spcPts val="20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spring-boot-starter-web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12265">
              <a:lnSpc>
                <a:spcPts val="1630"/>
              </a:lnSpc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7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82899-B452-4E3B-9DDC-EBDC75A51F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service will return the string “Hello World!” when requested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70654-2631-481F-8995-73FA3AEA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F35E2-59DB-4FFA-BB9F-3DEC46457AAA}"/>
              </a:ext>
            </a:extLst>
          </p:cNvPr>
          <p:cNvSpPr/>
          <p:nvPr/>
        </p:nvSpPr>
        <p:spPr>
          <a:xfrm>
            <a:off x="1484858" y="2344466"/>
            <a:ext cx="7615084" cy="19404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37795">
              <a:spcBef>
                <a:spcPts val="680"/>
              </a:spcBef>
            </a:pPr>
            <a:r>
              <a:rPr lang="en-US" sz="1600" b="1" spc="-5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spc="-5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SpringBootApplication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795">
              <a:spcBef>
                <a:spcPts val="2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b="1" spc="-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1600" b="1" spc="-5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elloApplication</a:t>
            </a:r>
            <a:r>
              <a:rPr lang="en-US" sz="1600" b="1" spc="-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5"/>
              </a:spcBef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8694" marR="5080" indent="-425450">
              <a:spcBef>
                <a:spcPts val="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) throws Exception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SpringApplication.run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spc="-5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HelloApplication.class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spc="-5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3245">
              <a:lnSpc>
                <a:spcPts val="161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63245">
              <a:lnSpc>
                <a:spcPts val="161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3245">
              <a:lnSpc>
                <a:spcPts val="161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53462-B278-4BE7-BA39-4FB3B404A880}"/>
              </a:ext>
            </a:extLst>
          </p:cNvPr>
          <p:cNvGrpSpPr/>
          <p:nvPr/>
        </p:nvGrpSpPr>
        <p:grpSpPr>
          <a:xfrm>
            <a:off x="1834235" y="4402922"/>
            <a:ext cx="5038513" cy="1758661"/>
            <a:chOff x="669114" y="2833116"/>
            <a:chExt cx="3216275" cy="1758661"/>
          </a:xfrm>
        </p:grpSpPr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CF0C8D73-ED8A-4D3B-9008-FCA58549BD1A}"/>
                </a:ext>
              </a:extLst>
            </p:cNvPr>
            <p:cNvSpPr txBox="1"/>
            <p:nvPr/>
          </p:nvSpPr>
          <p:spPr>
            <a:xfrm>
              <a:off x="669114" y="2833116"/>
              <a:ext cx="2897505" cy="5052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5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@RestController</a:t>
              </a:r>
              <a:endParaRPr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2700">
                <a:lnSpc>
                  <a:spcPct val="100000"/>
                </a:lnSpc>
                <a:spcBef>
                  <a:spcPts val="20"/>
                </a:spcBef>
              </a:pPr>
              <a:r>
                <a:rPr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HelloService</a:t>
              </a:r>
              <a:r>
                <a:rPr sz="1600" spc="-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ED8F5319-F96F-4FBD-ABA9-10A77562A24E}"/>
                </a:ext>
              </a:extLst>
            </p:cNvPr>
            <p:cNvSpPr txBox="1"/>
            <p:nvPr/>
          </p:nvSpPr>
          <p:spPr>
            <a:xfrm>
              <a:off x="1094564" y="3482340"/>
              <a:ext cx="2790825" cy="915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5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@RequestMapping("/hello")</a:t>
              </a:r>
              <a:endParaRPr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2700">
                <a:lnSpc>
                  <a:spcPts val="1645"/>
                </a:lnSpc>
              </a:pPr>
              <a:r>
                <a:rPr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String home()</a:t>
              </a:r>
              <a:r>
                <a:rPr sz="1600" spc="-3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marL="437515">
                <a:lnSpc>
                  <a:spcPts val="1645"/>
                </a:lnSpc>
              </a:pPr>
              <a:r>
                <a:rPr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return "Hello</a:t>
              </a:r>
              <a:r>
                <a:rPr sz="1600" spc="-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World!";</a:t>
              </a:r>
              <a:endParaRPr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2700">
                <a:lnSpc>
                  <a:spcPct val="100000"/>
                </a:lnSpc>
                <a:spcBef>
                  <a:spcPts val="20"/>
                </a:spcBef>
              </a:pPr>
              <a:r>
                <a:rPr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09AB66DA-9AA1-4F1D-87EF-F802BC2ECE35}"/>
                </a:ext>
              </a:extLst>
            </p:cNvPr>
            <p:cNvSpPr txBox="1"/>
            <p:nvPr/>
          </p:nvSpPr>
          <p:spPr>
            <a:xfrm>
              <a:off x="669114" y="4332732"/>
              <a:ext cx="1327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BFA04-4066-4C8F-8BCD-14597F3CFE3A}"/>
              </a:ext>
            </a:extLst>
          </p:cNvPr>
          <p:cNvSpPr/>
          <p:nvPr/>
        </p:nvSpPr>
        <p:spPr>
          <a:xfrm>
            <a:off x="1484858" y="4343926"/>
            <a:ext cx="5137168" cy="18766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FA4DE9-2217-4500-9D00-97CA2926323E}"/>
              </a:ext>
            </a:extLst>
          </p:cNvPr>
          <p:cNvGrpSpPr/>
          <p:nvPr/>
        </p:nvGrpSpPr>
        <p:grpSpPr>
          <a:xfrm>
            <a:off x="5325229" y="3876619"/>
            <a:ext cx="5381913" cy="1642834"/>
            <a:chOff x="3765054" y="2270048"/>
            <a:chExt cx="5381913" cy="1642834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7A24BCC-8466-4F06-A2B5-0C7D5CA1E6C4}"/>
                </a:ext>
              </a:extLst>
            </p:cNvPr>
            <p:cNvSpPr/>
            <p:nvPr/>
          </p:nvSpPr>
          <p:spPr>
            <a:xfrm>
              <a:off x="4848961" y="2270048"/>
              <a:ext cx="4298006" cy="581025"/>
            </a:xfrm>
            <a:custGeom>
              <a:avLst/>
              <a:gdLst/>
              <a:ahLst/>
              <a:cxnLst/>
              <a:rect l="l" t="t" r="r" b="b"/>
              <a:pathLst>
                <a:path w="3541395" h="581025">
                  <a:moveTo>
                    <a:pt x="0" y="0"/>
                  </a:moveTo>
                  <a:lnTo>
                    <a:pt x="934694" y="273151"/>
                  </a:lnTo>
                  <a:lnTo>
                    <a:pt x="413410" y="273151"/>
                  </a:lnTo>
                  <a:lnTo>
                    <a:pt x="413410" y="580936"/>
                  </a:lnTo>
                  <a:lnTo>
                    <a:pt x="3541102" y="580936"/>
                  </a:lnTo>
                  <a:lnTo>
                    <a:pt x="3541102" y="273151"/>
                  </a:lnTo>
                  <a:lnTo>
                    <a:pt x="1716620" y="273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F28A89C1-D6E2-44F1-BDB3-9BBC2EE09ADE}"/>
                </a:ext>
              </a:extLst>
            </p:cNvPr>
            <p:cNvSpPr txBox="1"/>
            <p:nvPr/>
          </p:nvSpPr>
          <p:spPr>
            <a:xfrm>
              <a:off x="5829172" y="2577084"/>
              <a:ext cx="331779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chemeClr val="bg1"/>
                  </a:solidFill>
                  <a:latin typeface="+mn-lt"/>
                  <a:cs typeface="Tahoma"/>
                </a:rPr>
                <a:t>Entry point </a:t>
              </a:r>
              <a:r>
                <a:rPr sz="1600" dirty="0">
                  <a:solidFill>
                    <a:schemeClr val="bg1"/>
                  </a:solidFill>
                  <a:latin typeface="+mn-lt"/>
                  <a:cs typeface="Tahoma"/>
                </a:rPr>
                <a:t>of</a:t>
              </a:r>
              <a:r>
                <a:rPr sz="1600" spc="-60" dirty="0">
                  <a:solidFill>
                    <a:schemeClr val="bg1"/>
                  </a:solidFill>
                  <a:latin typeface="+mn-lt"/>
                  <a:cs typeface="Tahoma"/>
                </a:rPr>
                <a:t> </a:t>
              </a:r>
              <a:r>
                <a:rPr sz="1600" dirty="0">
                  <a:solidFill>
                    <a:schemeClr val="bg1"/>
                  </a:solidFill>
                  <a:latin typeface="+mn-lt"/>
                  <a:cs typeface="Tahoma"/>
                </a:rPr>
                <a:t>application</a:t>
              </a:r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08485A9A-8024-4CF6-B269-842985C649A6}"/>
                </a:ext>
              </a:extLst>
            </p:cNvPr>
            <p:cNvSpPr/>
            <p:nvPr/>
          </p:nvSpPr>
          <p:spPr>
            <a:xfrm>
              <a:off x="3765054" y="3602367"/>
              <a:ext cx="4625340" cy="310515"/>
            </a:xfrm>
            <a:custGeom>
              <a:avLst/>
              <a:gdLst/>
              <a:ahLst/>
              <a:cxnLst/>
              <a:rect l="l" t="t" r="r" b="b"/>
              <a:pathLst>
                <a:path w="4625340" h="310514">
                  <a:moveTo>
                    <a:pt x="0" y="0"/>
                  </a:moveTo>
                  <a:lnTo>
                    <a:pt x="1497317" y="130911"/>
                  </a:lnTo>
                  <a:lnTo>
                    <a:pt x="1497317" y="310442"/>
                  </a:lnTo>
                  <a:lnTo>
                    <a:pt x="4625009" y="310442"/>
                  </a:lnTo>
                  <a:lnTo>
                    <a:pt x="4625009" y="2666"/>
                  </a:lnTo>
                  <a:lnTo>
                    <a:pt x="1497317" y="2666"/>
                  </a:lnTo>
                  <a:lnTo>
                    <a:pt x="1497317" y="53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C193238C-7535-43A3-8876-B5A596F50E51}"/>
                </a:ext>
              </a:extLst>
            </p:cNvPr>
            <p:cNvSpPr txBox="1"/>
            <p:nvPr/>
          </p:nvSpPr>
          <p:spPr>
            <a:xfrm>
              <a:off x="5614606" y="3625596"/>
              <a:ext cx="242379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chemeClr val="bg1"/>
                  </a:solidFill>
                  <a:latin typeface="+mn-lt"/>
                  <a:cs typeface="Courier New"/>
                </a:rPr>
                <a:t>/hello</a:t>
              </a:r>
              <a:r>
                <a:rPr sz="1600" spc="-470" dirty="0">
                  <a:solidFill>
                    <a:schemeClr val="bg1"/>
                  </a:solidFill>
                  <a:latin typeface="+mn-lt"/>
                  <a:cs typeface="Courier New"/>
                </a:rPr>
                <a:t> </a:t>
              </a:r>
              <a:r>
                <a:rPr sz="1600" spc="-5" dirty="0">
                  <a:solidFill>
                    <a:schemeClr val="bg1"/>
                  </a:solidFill>
                  <a:latin typeface="+mn-lt"/>
                  <a:cs typeface="Tahoma"/>
                </a:rPr>
                <a:t>routed to this method</a:t>
              </a:r>
              <a:endParaRPr sz="1600">
                <a:solidFill>
                  <a:schemeClr val="bg1"/>
                </a:solidFill>
                <a:latin typeface="+mn-lt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1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09FCE-2512-4425-A831-6C47028E0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API is a set of clearly defined methods of </a:t>
            </a:r>
            <a:r>
              <a:rPr lang="en-US" b="1" dirty="0"/>
              <a:t>communication</a:t>
            </a:r>
            <a:r>
              <a:rPr lang="en-US" dirty="0"/>
              <a:t> between various software  components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62D42-F314-4990-B938-05319029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Programming Interface (API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367A564-D404-45D7-AD8F-977C7ECD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01" y="2680407"/>
            <a:ext cx="9191919" cy="32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9771F-53F3-47C0-A2E4-BEB9416962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indicates class represents one or more endpoints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defines routing information for the services</a:t>
            </a:r>
          </a:p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tells Spring to detect dependencies</a:t>
            </a:r>
          </a:p>
          <a:p>
            <a:pPr lvl="1"/>
            <a:r>
              <a:rPr lang="en-US" dirty="0"/>
              <a:t>Configure application based on these dependencies</a:t>
            </a:r>
          </a:p>
          <a:p>
            <a:pPr lvl="1"/>
            <a:r>
              <a:rPr lang="en-US" dirty="0"/>
              <a:t>Equivalent to using @Configuration, @</a:t>
            </a:r>
            <a:r>
              <a:rPr lang="en-US" dirty="0" err="1"/>
              <a:t>EnableAutoConfiguration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ComponentScan</a:t>
            </a:r>
            <a:r>
              <a:rPr lang="en-US" dirty="0"/>
              <a:t> with their default attributes</a:t>
            </a:r>
          </a:p>
          <a:p>
            <a:r>
              <a:rPr lang="en-US" dirty="0"/>
              <a:t>The main method</a:t>
            </a:r>
          </a:p>
          <a:p>
            <a:pPr lvl="1"/>
            <a:r>
              <a:rPr lang="en-US" dirty="0"/>
              <a:t>Delegates work to </a:t>
            </a:r>
            <a:r>
              <a:rPr lang="en-US" dirty="0" err="1"/>
              <a:t>SpringApplication</a:t>
            </a:r>
            <a:endParaRPr lang="en-US" dirty="0"/>
          </a:p>
          <a:p>
            <a:pPr lvl="2"/>
            <a:r>
              <a:rPr lang="en-US" sz="1800" dirty="0"/>
              <a:t>Bootstraps application starting Tomcat</a:t>
            </a:r>
          </a:p>
          <a:p>
            <a:r>
              <a:rPr lang="en-US" dirty="0"/>
              <a:t>Gotcha: make sure @</a:t>
            </a:r>
            <a:r>
              <a:rPr lang="en-US" dirty="0" err="1"/>
              <a:t>SpringBootApplication</a:t>
            </a:r>
            <a:r>
              <a:rPr lang="en-US" dirty="0"/>
              <a:t> bean is located in the package at the  ‘top’/‘above’ other annotated beans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77CAB-496E-4C10-88BB-18281D7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Service Explained</a:t>
            </a:r>
          </a:p>
        </p:txBody>
      </p:sp>
    </p:spTree>
    <p:extLst>
      <p:ext uri="{BB962C8B-B14F-4D97-AF65-F5344CB8AC3E}">
        <p14:creationId xmlns:p14="http://schemas.microsoft.com/office/powerpoint/2010/main" val="301082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B3802-DC59-44FC-9E04-6A9DC604BB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application can be started using a Maven run goal</a:t>
            </a:r>
          </a:p>
          <a:p>
            <a:pPr lvl="1"/>
            <a:r>
              <a:rPr lang="en-US" dirty="0"/>
              <a:t>Provided by the starter parent POM</a:t>
            </a:r>
          </a:p>
          <a:p>
            <a:pPr lvl="1"/>
            <a:r>
              <a:rPr lang="en-US" dirty="0"/>
              <a:t>Can choose port number Tomcat starts on</a:t>
            </a:r>
          </a:p>
          <a:p>
            <a:pPr lvl="2"/>
            <a:r>
              <a:rPr lang="en-US" dirty="0"/>
              <a:t>Default port is 8080</a:t>
            </a:r>
          </a:p>
          <a:p>
            <a:r>
              <a:rPr lang="en-US" dirty="0" err="1"/>
              <a:t>mvn</a:t>
            </a:r>
            <a:r>
              <a:rPr lang="en-US" dirty="0"/>
              <a:t> -</a:t>
            </a:r>
            <a:r>
              <a:rPr lang="en-US" dirty="0" err="1"/>
              <a:t>Dserver.port</a:t>
            </a:r>
            <a:r>
              <a:rPr lang="en-US" dirty="0"/>
              <a:t>=9090 </a:t>
            </a:r>
            <a:r>
              <a:rPr lang="en-US" dirty="0" err="1"/>
              <a:t>spring-boot:run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23A3-63C5-4E23-A52F-6094703C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3221912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D8EB0-D775-4BEF-9A1D-91B809A96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Following examples show a service returning currency data</a:t>
            </a:r>
          </a:p>
          <a:p>
            <a:pPr lvl="1"/>
            <a:r>
              <a:rPr lang="en-US" dirty="0"/>
              <a:t>Data will be serialized into JSON:</a:t>
            </a:r>
          </a:p>
          <a:p>
            <a:pPr lvl="2"/>
            <a:r>
              <a:rPr lang="en-US" sz="1800" dirty="0"/>
              <a:t>["USD", "CAD", "GBP"]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DB6C-EE72-44D8-81F5-C5BBA834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Currency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7D8D2-C91A-4B5B-8E53-CF7295BC4D52}"/>
              </a:ext>
            </a:extLst>
          </p:cNvPr>
          <p:cNvSpPr/>
          <p:nvPr/>
        </p:nvSpPr>
        <p:spPr>
          <a:xfrm>
            <a:off x="3048000" y="2951947"/>
            <a:ext cx="9144000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>
              <a:spcBef>
                <a:spcPts val="1520"/>
              </a:spcBef>
            </a:pPr>
            <a:r>
              <a:rPr lang="en-US" sz="16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RestController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375">
              <a:spcBef>
                <a:spcPts val="25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CurrencyService</a:t>
            </a:r>
            <a:r>
              <a:rPr lang="en-US" sz="1600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92100">
              <a:spcBef>
                <a:spcPts val="20"/>
              </a:spcBef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private final Logger log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spc="-10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LoggerFactory.</a:t>
            </a:r>
            <a:r>
              <a:rPr lang="en-US" sz="1600" i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-US" sz="16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this.getClass</a:t>
            </a:r>
            <a:r>
              <a:rPr lang="en-US" sz="16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92100">
              <a:spcBef>
                <a:spcPts val="20"/>
              </a:spcBef>
            </a:pPr>
            <a:endParaRPr lang="en-US" sz="1600" i="1" spc="-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lang="en-US" sz="16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16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(value="/currencies", method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spc="-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US" sz="1600" b="1" i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600" b="1" i="1" spc="-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5425" marR="2345055" indent="-212725">
              <a:lnSpc>
                <a:spcPts val="1700"/>
              </a:lnSpc>
            </a:pP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public List&lt;Currency&gt; 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getCurrencies</a:t>
            </a:r>
            <a:r>
              <a:rPr lang="en-US"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(){  return</a:t>
            </a:r>
            <a:r>
              <a:rPr lang="en-US" sz="1600" spc="-9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Arrays.</a:t>
            </a:r>
            <a:r>
              <a:rPr lang="en-US" sz="1600" i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US" sz="16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Currency.values</a:t>
            </a:r>
            <a:r>
              <a:rPr lang="en-US" sz="16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ts val="165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92100">
              <a:spcBef>
                <a:spcPts val="20"/>
              </a:spcBef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1DEB3DC-C1B4-415F-8959-4F444D8ED217}"/>
              </a:ext>
            </a:extLst>
          </p:cNvPr>
          <p:cNvSpPr txBox="1"/>
          <p:nvPr/>
        </p:nvSpPr>
        <p:spPr>
          <a:xfrm>
            <a:off x="2915285" y="4754772"/>
            <a:ext cx="132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817B3-9876-4047-BB7C-292E82740AA8}"/>
              </a:ext>
            </a:extLst>
          </p:cNvPr>
          <p:cNvSpPr/>
          <p:nvPr/>
        </p:nvSpPr>
        <p:spPr>
          <a:xfrm>
            <a:off x="2743200" y="2951947"/>
            <a:ext cx="8603038" cy="21954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1D90A45-212A-4C48-A915-AED62C1142B1}"/>
              </a:ext>
            </a:extLst>
          </p:cNvPr>
          <p:cNvSpPr/>
          <p:nvPr/>
        </p:nvSpPr>
        <p:spPr>
          <a:xfrm>
            <a:off x="8246687" y="4141580"/>
            <a:ext cx="2635250" cy="1005840"/>
          </a:xfrm>
          <a:custGeom>
            <a:avLst/>
            <a:gdLst/>
            <a:ahLst/>
            <a:cxnLst/>
            <a:rect l="l" t="t" r="r" b="b"/>
            <a:pathLst>
              <a:path w="2635250" h="1005839">
                <a:moveTo>
                  <a:pt x="0" y="0"/>
                </a:moveTo>
                <a:lnTo>
                  <a:pt x="583298" y="482028"/>
                </a:lnTo>
                <a:lnTo>
                  <a:pt x="172923" y="482028"/>
                </a:lnTo>
                <a:lnTo>
                  <a:pt x="172923" y="1005251"/>
                </a:lnTo>
                <a:lnTo>
                  <a:pt x="2635135" y="1005251"/>
                </a:lnTo>
                <a:lnTo>
                  <a:pt x="2635135" y="482028"/>
                </a:lnTo>
                <a:lnTo>
                  <a:pt x="1198841" y="4820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911A0A4-4069-4852-9E9E-7C56A5EBEC34}"/>
              </a:ext>
            </a:extLst>
          </p:cNvPr>
          <p:cNvSpPr txBox="1"/>
          <p:nvPr/>
        </p:nvSpPr>
        <p:spPr>
          <a:xfrm>
            <a:off x="8546229" y="4646215"/>
            <a:ext cx="220916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Accessed by</a:t>
            </a:r>
            <a:r>
              <a:rPr sz="1400" spc="-55" dirty="0">
                <a:solidFill>
                  <a:schemeClr val="bg1"/>
                </a:solidFill>
                <a:latin typeface="+mn-lt"/>
                <a:cs typeface="Tahoma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+mn-lt"/>
                <a:cs typeface="Courier New"/>
              </a:rPr>
              <a:t>/currencies</a:t>
            </a:r>
            <a:endParaRPr sz="1400" dirty="0">
              <a:solidFill>
                <a:schemeClr val="bg1"/>
              </a:solidFill>
              <a:latin typeface="+mn-lt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and </a:t>
            </a:r>
            <a:r>
              <a:rPr sz="1400" spc="-5" dirty="0">
                <a:solidFill>
                  <a:schemeClr val="bg1"/>
                </a:solidFill>
                <a:latin typeface="+mn-lt"/>
                <a:cs typeface="Courier New"/>
              </a:rPr>
              <a:t>HTTP GET</a:t>
            </a:r>
            <a:r>
              <a:rPr sz="1400" spc="-434" dirty="0">
                <a:solidFill>
                  <a:schemeClr val="bg1"/>
                </a:solidFill>
                <a:latin typeface="+mn-lt"/>
                <a:cs typeface="Courier New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only</a:t>
            </a:r>
            <a:endParaRPr sz="1400" dirty="0">
              <a:solidFill>
                <a:schemeClr val="bg1"/>
              </a:solidFill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50595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86D4F-2F54-4B5B-94A5-339F0BF4AC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JSON data sent from client will be marshalled to Java Objects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indicates data posted from client</a:t>
            </a:r>
          </a:p>
          <a:p>
            <a:pPr lvl="1"/>
            <a:r>
              <a:rPr lang="en-US" dirty="0"/>
              <a:t>Unmarshalling happens automatically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D7373-8246-449A-9B80-983551E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Client Data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BFA7E50-7742-4741-A1AC-05DAB571F1A7}"/>
              </a:ext>
            </a:extLst>
          </p:cNvPr>
          <p:cNvSpPr/>
          <p:nvPr/>
        </p:nvSpPr>
        <p:spPr>
          <a:xfrm>
            <a:off x="2305742" y="3633771"/>
            <a:ext cx="8173084" cy="2247265"/>
          </a:xfrm>
          <a:custGeom>
            <a:avLst/>
            <a:gdLst/>
            <a:ahLst/>
            <a:cxnLst/>
            <a:rect l="l" t="t" r="r" b="b"/>
            <a:pathLst>
              <a:path w="8173084" h="2247265">
                <a:moveTo>
                  <a:pt x="0" y="0"/>
                </a:moveTo>
                <a:lnTo>
                  <a:pt x="8172624" y="0"/>
                </a:lnTo>
                <a:lnTo>
                  <a:pt x="8172624" y="2246771"/>
                </a:lnTo>
                <a:lnTo>
                  <a:pt x="0" y="224677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AFD9FF"/>
            </a:solidFill>
          </a:ln>
        </p:spPr>
        <p:txBody>
          <a:bodyPr wrap="square" lIns="0" tIns="0" rIns="0" bIns="0" rtlCol="0"/>
          <a:lstStyle/>
          <a:p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E967721-19E7-4DBE-8683-DC55C7BFBDBE}"/>
              </a:ext>
            </a:extLst>
          </p:cNvPr>
          <p:cNvSpPr txBox="1"/>
          <p:nvPr/>
        </p:nvSpPr>
        <p:spPr>
          <a:xfrm>
            <a:off x="2384482" y="3641099"/>
            <a:ext cx="747077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public class OrderService</a:t>
            </a:r>
            <a:r>
              <a:rPr sz="1400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private final Logger log 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400" spc="-10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LoggerFactory.</a:t>
            </a:r>
            <a:r>
              <a:rPr sz="14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getLogger(this.getClass());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5425">
              <a:lnSpc>
                <a:spcPts val="1645"/>
              </a:lnSpc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@RequestMapping(value="/order", 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method </a:t>
            </a:r>
            <a:r>
              <a:rPr sz="1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4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sz="1400" b="1" i="1" spc="-5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sz="14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5425">
              <a:lnSpc>
                <a:spcPts val="1645"/>
              </a:lnSpc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public void addOrder(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@RequestBody MarketOrder</a:t>
            </a:r>
            <a:r>
              <a:rPr sz="1400" b="1" spc="-4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751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// process</a:t>
            </a:r>
            <a:r>
              <a:rPr sz="1400" spc="-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BE0445D8-9B5E-4628-9AD7-C6DE6FF0CA44}"/>
              </a:ext>
            </a:extLst>
          </p:cNvPr>
          <p:cNvSpPr txBox="1"/>
          <p:nvPr/>
        </p:nvSpPr>
        <p:spPr>
          <a:xfrm>
            <a:off x="2809932" y="5140715"/>
            <a:ext cx="37477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log.info("Order received "+</a:t>
            </a:r>
            <a:r>
              <a:rPr sz="1400" spc="-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order);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4A343BF-772F-4225-A40A-86FE8A4AB670}"/>
              </a:ext>
            </a:extLst>
          </p:cNvPr>
          <p:cNvSpPr txBox="1"/>
          <p:nvPr/>
        </p:nvSpPr>
        <p:spPr>
          <a:xfrm>
            <a:off x="2597207" y="5357123"/>
            <a:ext cx="132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E941316-F80B-4183-8C09-014DD8C53C89}"/>
              </a:ext>
            </a:extLst>
          </p:cNvPr>
          <p:cNvSpPr txBox="1"/>
          <p:nvPr/>
        </p:nvSpPr>
        <p:spPr>
          <a:xfrm>
            <a:off x="2384482" y="5570482"/>
            <a:ext cx="132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9672CC0A-13E0-45E1-8059-EC7D6C54F1D9}"/>
              </a:ext>
            </a:extLst>
          </p:cNvPr>
          <p:cNvSpPr txBox="1"/>
          <p:nvPr/>
        </p:nvSpPr>
        <p:spPr>
          <a:xfrm>
            <a:off x="6293916" y="2792738"/>
            <a:ext cx="1473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900">
              <a:lnSpc>
                <a:spcPct val="100000"/>
              </a:lnSpc>
            </a:pP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"currency":</a:t>
            </a:r>
            <a:r>
              <a:rPr sz="1000" spc="-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"EUR",</a:t>
            </a:r>
            <a:endParaRPr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C64F0D36-ADB7-4B3F-BBCC-CB3751D04A86}"/>
              </a:ext>
            </a:extLst>
          </p:cNvPr>
          <p:cNvSpPr txBox="1"/>
          <p:nvPr/>
        </p:nvSpPr>
        <p:spPr>
          <a:xfrm>
            <a:off x="7132018" y="3097538"/>
            <a:ext cx="559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000" spc="-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11,</a:t>
            </a:r>
            <a:endParaRPr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000" spc="-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"BUY"</a:t>
            </a:r>
            <a:endParaRPr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E0B669DB-9364-4496-A05F-DFF88F5E601D}"/>
              </a:ext>
            </a:extLst>
          </p:cNvPr>
          <p:cNvSpPr txBox="1"/>
          <p:nvPr/>
        </p:nvSpPr>
        <p:spPr>
          <a:xfrm>
            <a:off x="6293916" y="3097538"/>
            <a:ext cx="711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"amount"  "side"</a:t>
            </a:r>
            <a:endParaRPr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56974036-3F68-46FB-A31B-CDEEEEAD2F14}"/>
              </a:ext>
            </a:extLst>
          </p:cNvPr>
          <p:cNvSpPr/>
          <p:nvPr/>
        </p:nvSpPr>
        <p:spPr>
          <a:xfrm>
            <a:off x="7901102" y="2770540"/>
            <a:ext cx="2458085" cy="862330"/>
          </a:xfrm>
          <a:custGeom>
            <a:avLst/>
            <a:gdLst/>
            <a:ahLst/>
            <a:cxnLst/>
            <a:rect l="l" t="t" r="r" b="b"/>
            <a:pathLst>
              <a:path w="2458084" h="862330">
                <a:moveTo>
                  <a:pt x="0" y="0"/>
                </a:moveTo>
                <a:lnTo>
                  <a:pt x="2458081" y="0"/>
                </a:lnTo>
                <a:lnTo>
                  <a:pt x="2458081" y="861774"/>
                </a:lnTo>
                <a:lnTo>
                  <a:pt x="0" y="86177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AFD9FF"/>
            </a:solidFill>
          </a:ln>
        </p:spPr>
        <p:txBody>
          <a:bodyPr wrap="square" lIns="0" tIns="0" rIns="0" bIns="0" rtlCol="0"/>
          <a:lstStyle/>
          <a:p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C080B6B-4ECD-4161-B30D-12014C571D46}"/>
              </a:ext>
            </a:extLst>
          </p:cNvPr>
          <p:cNvSpPr/>
          <p:nvPr/>
        </p:nvSpPr>
        <p:spPr>
          <a:xfrm>
            <a:off x="6096000" y="2771441"/>
            <a:ext cx="1805305" cy="862330"/>
          </a:xfrm>
          <a:custGeom>
            <a:avLst/>
            <a:gdLst/>
            <a:ahLst/>
            <a:cxnLst/>
            <a:rect l="l" t="t" r="r" b="b"/>
            <a:pathLst>
              <a:path w="1805304" h="862330">
                <a:moveTo>
                  <a:pt x="0" y="0"/>
                </a:moveTo>
                <a:lnTo>
                  <a:pt x="1805101" y="0"/>
                </a:lnTo>
                <a:lnTo>
                  <a:pt x="1805101" y="861774"/>
                </a:lnTo>
                <a:lnTo>
                  <a:pt x="0" y="86177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AFD9FF"/>
            </a:solidFill>
          </a:ln>
        </p:spPr>
        <p:txBody>
          <a:bodyPr wrap="square" lIns="0" tIns="0" rIns="0" bIns="0" rtlCol="0"/>
          <a:lstStyle/>
          <a:p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29585171-2D05-42F8-9A49-AAA48BE25EE9}"/>
              </a:ext>
            </a:extLst>
          </p:cNvPr>
          <p:cNvSpPr txBox="1"/>
          <p:nvPr/>
        </p:nvSpPr>
        <p:spPr>
          <a:xfrm>
            <a:off x="8040977" y="2833167"/>
            <a:ext cx="215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public class MarketOrder </a:t>
            </a:r>
            <a:r>
              <a:rPr sz="10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private Currency</a:t>
            </a:r>
            <a:r>
              <a:rPr sz="1000" spc="-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currency;</a:t>
            </a:r>
            <a:endParaRPr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19C1849B-0C07-48ED-924F-10403FAA855F}"/>
              </a:ext>
            </a:extLst>
          </p:cNvPr>
          <p:cNvSpPr txBox="1"/>
          <p:nvPr/>
        </p:nvSpPr>
        <p:spPr>
          <a:xfrm>
            <a:off x="8193377" y="3137967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private int  private</a:t>
            </a:r>
            <a:r>
              <a:rPr sz="1000" spc="-9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endParaRPr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E0AA64C2-65A6-4302-9668-3DACA0A78B34}"/>
              </a:ext>
            </a:extLst>
          </p:cNvPr>
          <p:cNvSpPr txBox="1"/>
          <p:nvPr/>
        </p:nvSpPr>
        <p:spPr>
          <a:xfrm>
            <a:off x="9488642" y="3137967"/>
            <a:ext cx="559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nsolas" panose="020B0609020204030204" pitchFamily="49" charset="0"/>
                <a:cs typeface="Consolas" panose="020B0609020204030204" pitchFamily="49" charset="0"/>
              </a:rPr>
              <a:t>amount;  side;</a:t>
            </a:r>
            <a:endParaRPr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135E17BA-C23D-466D-918D-C26384F8C969}"/>
              </a:ext>
            </a:extLst>
          </p:cNvPr>
          <p:cNvSpPr txBox="1"/>
          <p:nvPr/>
        </p:nvSpPr>
        <p:spPr>
          <a:xfrm>
            <a:off x="8040977" y="3442767"/>
            <a:ext cx="102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D7770D48-5223-4F4B-B492-44A9FC10D9EB}"/>
              </a:ext>
            </a:extLst>
          </p:cNvPr>
          <p:cNvSpPr/>
          <p:nvPr/>
        </p:nvSpPr>
        <p:spPr>
          <a:xfrm>
            <a:off x="7765676" y="4764535"/>
            <a:ext cx="2640965" cy="983615"/>
          </a:xfrm>
          <a:custGeom>
            <a:avLst/>
            <a:gdLst/>
            <a:ahLst/>
            <a:cxnLst/>
            <a:rect l="l" t="t" r="r" b="b"/>
            <a:pathLst>
              <a:path w="2640965" h="983614">
                <a:moveTo>
                  <a:pt x="179362" y="0"/>
                </a:moveTo>
                <a:lnTo>
                  <a:pt x="440067" y="460184"/>
                </a:lnTo>
                <a:lnTo>
                  <a:pt x="0" y="460184"/>
                </a:lnTo>
                <a:lnTo>
                  <a:pt x="0" y="983404"/>
                </a:lnTo>
                <a:lnTo>
                  <a:pt x="2640431" y="983404"/>
                </a:lnTo>
                <a:lnTo>
                  <a:pt x="2640431" y="460184"/>
                </a:lnTo>
                <a:lnTo>
                  <a:pt x="1100175" y="460184"/>
                </a:lnTo>
                <a:lnTo>
                  <a:pt x="179362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9C7B7022-4CB7-44F9-8CF5-52907C43A39E}"/>
              </a:ext>
            </a:extLst>
          </p:cNvPr>
          <p:cNvSpPr txBox="1"/>
          <p:nvPr/>
        </p:nvSpPr>
        <p:spPr>
          <a:xfrm>
            <a:off x="7859389" y="5259302"/>
            <a:ext cx="2453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POJO with properties</a:t>
            </a:r>
            <a:r>
              <a:rPr sz="1400" spc="-50" dirty="0">
                <a:solidFill>
                  <a:schemeClr val="bg1"/>
                </a:solidFill>
                <a:latin typeface="+mn-lt"/>
                <a:cs typeface="Tahoma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matching</a:t>
            </a:r>
            <a:endParaRPr sz="1400">
              <a:solidFill>
                <a:schemeClr val="bg1"/>
              </a:solidFill>
              <a:latin typeface="+mn-lt"/>
              <a:cs typeface="Tahoma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CB2918E0-6FF5-430A-B14A-39124E14B1AF}"/>
              </a:ext>
            </a:extLst>
          </p:cNvPr>
          <p:cNvSpPr txBox="1"/>
          <p:nvPr/>
        </p:nvSpPr>
        <p:spPr>
          <a:xfrm>
            <a:off x="8221974" y="5475710"/>
            <a:ext cx="1727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JSON </a:t>
            </a:r>
            <a:r>
              <a:rPr sz="1400" spc="-10" dirty="0">
                <a:solidFill>
                  <a:schemeClr val="bg1"/>
                </a:solidFill>
                <a:latin typeface="+mn-lt"/>
                <a:cs typeface="Tahoma"/>
              </a:rPr>
              <a:t>property</a:t>
            </a:r>
            <a:r>
              <a:rPr sz="1400" spc="-35" dirty="0">
                <a:solidFill>
                  <a:schemeClr val="bg1"/>
                </a:solidFill>
                <a:latin typeface="+mn-lt"/>
                <a:cs typeface="Tahoma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names</a:t>
            </a:r>
            <a:endParaRPr sz="1400" dirty="0">
              <a:solidFill>
                <a:schemeClr val="bg1"/>
              </a:solidFill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71659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A4B85-8CEC-4A79-B2C0-811C985A2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>("&lt;param name&gt;")</a:t>
            </a:r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&lt;named </a:t>
            </a:r>
            <a:r>
              <a:rPr lang="en-US" dirty="0" err="1"/>
              <a:t>uri</a:t>
            </a:r>
            <a:r>
              <a:rPr lang="en-US" dirty="0"/>
              <a:t> segment&gt;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4459F-80E2-49B6-8542-A98E918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Request Parameters and Path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7FF2B-F544-4E02-896F-2C3815E2CD43}"/>
              </a:ext>
            </a:extLst>
          </p:cNvPr>
          <p:cNvSpPr/>
          <p:nvPr/>
        </p:nvSpPr>
        <p:spPr>
          <a:xfrm>
            <a:off x="1219200" y="3314700"/>
            <a:ext cx="9144000" cy="23542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270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/cars/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711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655">
              <a:spcBef>
                <a:spcPts val="1305"/>
              </a:spcBef>
            </a:pP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6379" marR="600075">
              <a:lnSpc>
                <a:spcPct val="101400"/>
              </a:lnSpc>
              <a:tabLst>
                <a:tab pos="5457825" algn="l"/>
                <a:tab pos="6202680" algn="l"/>
              </a:tabLst>
            </a:pP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(value="/cars/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b="1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carId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US" sz="1600" i="1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600" i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spc="-1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 </a:t>
            </a:r>
            <a:r>
              <a:rPr lang="en-US" sz="1600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getCarDetails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b="1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carId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	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</a:t>
            </a:r>
            <a:r>
              <a:rPr lang="en-US" sz="1600" b="1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carId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62580"/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spc="-9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fieldsToReturn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9105">
              <a:lnSpc>
                <a:spcPts val="1645"/>
              </a:lnSpc>
              <a:spcBef>
                <a:spcPts val="25"/>
              </a:spcBef>
            </a:pP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car</a:t>
            </a:r>
            <a:r>
              <a:rPr lang="en-US" sz="1600" spc="-2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9105" marR="1451610">
              <a:lnSpc>
                <a:spcPts val="1700"/>
              </a:lnSpc>
              <a:spcBef>
                <a:spcPts val="5"/>
              </a:spcBef>
            </a:pP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log.info("Car details ("+ </a:t>
            </a:r>
            <a:r>
              <a:rPr lang="en-US" sz="1600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fieldsToReturn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+") returned");  return</a:t>
            </a:r>
            <a:r>
              <a:rPr lang="en-US" sz="1600" spc="-1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carRepository.findCar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5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carId</a:t>
            </a:r>
            <a:r>
              <a:rPr lang="en-US"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46379">
              <a:lnSpc>
                <a:spcPts val="165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784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9C719-7E70-4329-91F5-F2D335DC3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‘Verb-specific’ specializations of </a:t>
            </a:r>
            <a:r>
              <a:rPr lang="en-US" dirty="0" err="1"/>
              <a:t>RequestMapping</a:t>
            </a:r>
            <a:r>
              <a:rPr lang="en-US" dirty="0"/>
              <a:t> annotation (</a:t>
            </a:r>
            <a:r>
              <a:rPr lang="en-US" dirty="0" err="1"/>
              <a:t>SpringBoot</a:t>
            </a:r>
            <a:r>
              <a:rPr lang="en-US" dirty="0"/>
              <a:t> v1.4+)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PostMapping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PutMapping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DeleteMapping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PatchMapping</a:t>
            </a:r>
            <a:endParaRPr lang="en-US" dirty="0"/>
          </a:p>
          <a:p>
            <a:r>
              <a:rPr lang="en-US" dirty="0"/>
              <a:t>Most attributes can be applied both at class (@</a:t>
            </a:r>
            <a:r>
              <a:rPr lang="en-US" dirty="0" err="1"/>
              <a:t>RestController</a:t>
            </a:r>
            <a:r>
              <a:rPr lang="en-US" dirty="0"/>
              <a:t>) and method levels</a:t>
            </a:r>
          </a:p>
          <a:p>
            <a:pPr lvl="1"/>
            <a:r>
              <a:rPr lang="en-US" dirty="0"/>
              <a:t>GET /inventory/cars/711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BEDD-E387-48B5-BF38-6E6E9743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RequestMapping</a:t>
            </a:r>
            <a:r>
              <a:rPr lang="en-US" dirty="0"/>
              <a:t> Annotation Shortcuts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8069A68-B1CE-4D08-A1A4-10B69ECBAD82}"/>
              </a:ext>
            </a:extLst>
          </p:cNvPr>
          <p:cNvSpPr txBox="1"/>
          <p:nvPr/>
        </p:nvSpPr>
        <p:spPr>
          <a:xfrm>
            <a:off x="2010696" y="4709625"/>
            <a:ext cx="8416413" cy="1171411"/>
          </a:xfrm>
          <a:prstGeom prst="rect">
            <a:avLst/>
          </a:prstGeom>
          <a:ln w="28575">
            <a:solidFill>
              <a:srgbClr val="AFD9FF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 marR="2510790">
              <a:lnSpc>
                <a:spcPct val="101400"/>
              </a:lnSpc>
              <a:spcBef>
                <a:spcPts val="125"/>
              </a:spcBef>
            </a:pP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  @RequestMapping("/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 public class CarInventoryService</a:t>
            </a:r>
            <a:r>
              <a:rPr sz="1600" spc="-10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165">
              <a:lnSpc>
                <a:spcPts val="1630"/>
              </a:lnSpc>
              <a:spcBef>
                <a:spcPts val="5"/>
              </a:spcBef>
            </a:pP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@GetMapping("/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{carId}"</a:t>
            </a:r>
            <a:r>
              <a:rPr sz="1600" i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165">
              <a:lnSpc>
                <a:spcPts val="1630"/>
              </a:lnSpc>
            </a:pP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Car getCarDetails(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 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sz="1600" spc="-7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carId</a:t>
            </a:r>
            <a:r>
              <a:rPr sz="1600" spc="-5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){...}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4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3EF08-AE2B-413B-9823-D73210070E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REST controllers can accept and respond with data in different formats</a:t>
            </a:r>
          </a:p>
          <a:p>
            <a:pPr lvl="1"/>
            <a:r>
              <a:rPr lang="en-US" dirty="0"/>
              <a:t>Controller inspects ‘Content-Type’ and ‘Accept’ headers set by the client and decides  whether it can process the request in ‘Content-Type’ format and respond in the format indicated by ‘Accept’ header: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3AC25-2836-453E-A363-A82DBF48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C23C894-201C-4922-BF07-2BF02C472A41}"/>
              </a:ext>
            </a:extLst>
          </p:cNvPr>
          <p:cNvSpPr txBox="1"/>
          <p:nvPr/>
        </p:nvSpPr>
        <p:spPr>
          <a:xfrm>
            <a:off x="527940" y="3711459"/>
            <a:ext cx="48385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Request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(Content-Type =</a:t>
            </a:r>
            <a:r>
              <a:rPr sz="1400" spc="1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application/json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BB6B002-7C9A-4760-BF01-031E59DCCECF}"/>
              </a:ext>
            </a:extLst>
          </p:cNvPr>
          <p:cNvSpPr txBox="1"/>
          <p:nvPr/>
        </p:nvSpPr>
        <p:spPr>
          <a:xfrm>
            <a:off x="1361375" y="3927867"/>
            <a:ext cx="760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ce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9E7DC50-EF8C-40D3-B77F-DB9B871DE007}"/>
              </a:ext>
            </a:extLst>
          </p:cNvPr>
          <p:cNvSpPr txBox="1"/>
          <p:nvPr/>
        </p:nvSpPr>
        <p:spPr>
          <a:xfrm>
            <a:off x="2494353" y="3925557"/>
            <a:ext cx="213323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sz="1400" spc="-5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application/xml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sz="1400" spc="-5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</a:t>
            </a:r>
            <a:r>
              <a:rPr sz="1400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sz="1400" spc="-5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tio</a:t>
            </a:r>
            <a:r>
              <a:rPr sz="1400" spc="-15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/js</a:t>
            </a:r>
            <a:r>
              <a:rPr sz="1400" spc="-5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sz="1400" spc="-15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CC544FB-926E-4B79-AA7D-098A50731309}"/>
              </a:ext>
            </a:extLst>
          </p:cNvPr>
          <p:cNvSpPr txBox="1"/>
          <p:nvPr/>
        </p:nvSpPr>
        <p:spPr>
          <a:xfrm>
            <a:off x="535856" y="4457626"/>
            <a:ext cx="5560144" cy="1304973"/>
          </a:xfrm>
          <a:prstGeom prst="rect">
            <a:avLst/>
          </a:prstGeom>
          <a:ln w="25400">
            <a:solidFill>
              <a:srgbClr val="AFD9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 marR="243840">
              <a:lnSpc>
                <a:spcPct val="101000"/>
              </a:lnSpc>
              <a:spcBef>
                <a:spcPts val="150"/>
              </a:spcBef>
              <a:tabLst>
                <a:tab pos="1367155" algn="l"/>
                <a:tab pos="2908935" algn="l"/>
              </a:tabLst>
            </a:pP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400" b="1" spc="-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/car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s		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HTTP/1.1  Host	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mydealership.com  Content-Type: </a:t>
            </a:r>
            <a:r>
              <a:rPr sz="1400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application/json 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Accept	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400" spc="-2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application/xml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0515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application/json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7485" marR="1572260" indent="-106680">
              <a:lnSpc>
                <a:spcPts val="1680"/>
              </a:lnSpc>
              <a:spcBef>
                <a:spcPts val="20"/>
              </a:spcBef>
              <a:tabLst>
                <a:tab pos="1261110" algn="l"/>
              </a:tabLst>
            </a:pPr>
            <a:r>
              <a:rPr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"model"	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"ford",  "licPlate":</a:t>
            </a:r>
            <a:r>
              <a:rPr sz="1400" spc="-9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"KYE903"</a:t>
            </a:r>
            <a:r>
              <a:rPr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84706C5-26C0-49F7-8C7E-248EA7CFAC38}"/>
              </a:ext>
            </a:extLst>
          </p:cNvPr>
          <p:cNvSpPr txBox="1"/>
          <p:nvPr/>
        </p:nvSpPr>
        <p:spPr>
          <a:xfrm>
            <a:off x="6220339" y="3211084"/>
            <a:ext cx="4646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Controller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(consumes =</a:t>
            </a:r>
            <a:r>
              <a:rPr sz="1400" spc="-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application/json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66675" algn="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produces =</a:t>
            </a:r>
            <a:r>
              <a:rPr sz="1400" spc="-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application/xml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DA578CA-3078-48CF-8F88-D063145B23F6}"/>
              </a:ext>
            </a:extLst>
          </p:cNvPr>
          <p:cNvSpPr txBox="1"/>
          <p:nvPr/>
        </p:nvSpPr>
        <p:spPr>
          <a:xfrm>
            <a:off x="6196603" y="3711459"/>
            <a:ext cx="4974033" cy="669876"/>
          </a:xfrm>
          <a:prstGeom prst="rect">
            <a:avLst/>
          </a:prstGeom>
          <a:ln w="25400">
            <a:solidFill>
              <a:srgbClr val="AFD9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HTTP/1.1 201</a:t>
            </a:r>
            <a:r>
              <a:rPr sz="14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Content-Type:</a:t>
            </a:r>
            <a:r>
              <a:rPr sz="1400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application/xml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&lt;invId&gt;3&lt;/invId&gt;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DCEA971B-5299-43FB-8765-A34D0B95594A}"/>
              </a:ext>
            </a:extLst>
          </p:cNvPr>
          <p:cNvSpPr txBox="1"/>
          <p:nvPr/>
        </p:nvSpPr>
        <p:spPr>
          <a:xfrm>
            <a:off x="6220339" y="4604020"/>
            <a:ext cx="4646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Controller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(consumes =</a:t>
            </a:r>
            <a:r>
              <a:rPr sz="1400" spc="-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application/json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19050" algn="r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produces  =</a:t>
            </a:r>
            <a:r>
              <a:rPr sz="1400" spc="-1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application/json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F28FC44-99DF-4F71-A4CC-5E22D7041C9B}"/>
              </a:ext>
            </a:extLst>
          </p:cNvPr>
          <p:cNvSpPr txBox="1"/>
          <p:nvPr/>
        </p:nvSpPr>
        <p:spPr>
          <a:xfrm>
            <a:off x="6196603" y="5072040"/>
            <a:ext cx="4974033" cy="668589"/>
          </a:xfrm>
          <a:prstGeom prst="rect">
            <a:avLst/>
          </a:prstGeom>
          <a:ln w="25400">
            <a:solidFill>
              <a:srgbClr val="AFD9FF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5"/>
              </a:spcBef>
            </a:pP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HTTP/1.1 201</a:t>
            </a:r>
            <a:r>
              <a:rPr sz="14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Content-Type:</a:t>
            </a:r>
            <a:r>
              <a:rPr sz="1400" spc="-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application/json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{"invId":</a:t>
            </a:r>
            <a:r>
              <a:rPr sz="1400" spc="-1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3}</a:t>
            </a:r>
            <a:endParaRPr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66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1D6C3-4DF8-40C9-B80A-CC2537A1DB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Controller capabilities are defined via ‘produces’ and ‘consumes’ attributes of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annotation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serialize data into XML, add the following dependency to pom: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100C-6E0C-4105-8AC0-DA801664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 (continued)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EB4781-B1CA-4306-93B9-7DE8C8717838}"/>
              </a:ext>
            </a:extLst>
          </p:cNvPr>
          <p:cNvGrpSpPr/>
          <p:nvPr/>
        </p:nvGrpSpPr>
        <p:grpSpPr>
          <a:xfrm>
            <a:off x="2203134" y="2729262"/>
            <a:ext cx="8976143" cy="1752914"/>
            <a:chOff x="3972940" y="4145107"/>
            <a:chExt cx="8383905" cy="1752914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10BAF45A-F319-4478-BA42-55B8CD62B72E}"/>
                </a:ext>
              </a:extLst>
            </p:cNvPr>
            <p:cNvSpPr txBox="1">
              <a:spLocks/>
            </p:cNvSpPr>
            <p:nvPr/>
          </p:nvSpPr>
          <p:spPr>
            <a:xfrm>
              <a:off x="3972940" y="4145107"/>
              <a:ext cx="8383905" cy="9980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927100" marR="5080" indent="-914400">
                <a:lnSpc>
                  <a:spcPct val="101400"/>
                </a:lnSpc>
                <a:spcBef>
                  <a:spcPts val="844"/>
                </a:spcBef>
              </a:pPr>
              <a:r>
                <a:rPr lang="en-US"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sz="1600" spc="-5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RequestMapping</a:t>
              </a:r>
              <a:r>
                <a:rPr lang="en-US"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(value="/cars", method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600" spc="-5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RequestMethod.</a:t>
              </a:r>
              <a:r>
                <a:rPr lang="en-US" sz="1600" i="1" spc="-5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POST</a:t>
              </a:r>
              <a:r>
                <a:rPr lang="en-US" sz="1600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,  </a:t>
              </a:r>
              <a:r>
                <a:rPr lang="en-US" sz="1600" b="1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produces={</a:t>
              </a:r>
              <a:r>
                <a:rPr lang="en-US" sz="1600" b="1" i="1" spc="-5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MediaType.APPLICATION_JSON_VALUE</a:t>
              </a:r>
              <a:r>
                <a:rPr lang="en-US" sz="1600" b="1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i="1" spc="-5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MediaType.TEXT_XML_VALUE</a:t>
              </a:r>
              <a:r>
                <a:rPr lang="en-US" sz="1600" b="1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},  consumes=</a:t>
              </a:r>
              <a:r>
                <a:rPr lang="en-US" sz="1600" b="1" i="1" spc="-5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MediaType.APPLICATION_JSON_VALUE</a:t>
              </a:r>
              <a:r>
                <a:rPr lang="en-US" sz="1600" b="1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CFC3D91A-B0CD-42E8-BC24-2C520AE17808}"/>
                </a:ext>
              </a:extLst>
            </p:cNvPr>
            <p:cNvSpPr txBox="1"/>
            <p:nvPr/>
          </p:nvSpPr>
          <p:spPr>
            <a:xfrm>
              <a:off x="3972940" y="4939874"/>
              <a:ext cx="3110230" cy="9581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25425" marR="5080" indent="-212725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Car</a:t>
              </a:r>
              <a:r>
                <a:rPr sz="1600" spc="-10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createCarRecord(){  return new</a:t>
              </a:r>
              <a:r>
                <a:rPr sz="1600" spc="-35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sz="1600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Car(</a:t>
              </a:r>
              <a:r>
                <a:rPr sz="1600" i="1" spc="-5" dirty="0">
                  <a:latin typeface="Consolas" panose="020B0609020204030204" pitchFamily="49" charset="0"/>
                  <a:cs typeface="Consolas" panose="020B0609020204030204" pitchFamily="49" charset="0"/>
                </a:rPr>
                <a:t>…);</a:t>
              </a:r>
              <a:endParaRPr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12700">
                <a:lnSpc>
                  <a:spcPts val="1610"/>
                </a:lnSpc>
              </a:pPr>
              <a:r>
                <a:rPr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23ACA-8667-4462-AFD3-6D3312F7A7FD}"/>
              </a:ext>
            </a:extLst>
          </p:cNvPr>
          <p:cNvSpPr/>
          <p:nvPr/>
        </p:nvSpPr>
        <p:spPr>
          <a:xfrm>
            <a:off x="1843548" y="2729262"/>
            <a:ext cx="9517813" cy="16067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D3B20F4F-2667-4ADA-82C3-0E908C55BEEA}"/>
              </a:ext>
            </a:extLst>
          </p:cNvPr>
          <p:cNvSpPr txBox="1"/>
          <p:nvPr/>
        </p:nvSpPr>
        <p:spPr>
          <a:xfrm>
            <a:off x="1953704" y="5028583"/>
            <a:ext cx="8325922" cy="100476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5205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&lt;groupId&gt;com.fasterxml.jackson.dataformat&lt;/groupId&gt;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5205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&lt;artifactId&gt;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jackson-dataformat-xml&lt;/artifactId&gt;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4EBC8705-2F23-4EEA-BBBD-55E09690A3D6}"/>
              </a:ext>
            </a:extLst>
          </p:cNvPr>
          <p:cNvSpPr/>
          <p:nvPr/>
        </p:nvSpPr>
        <p:spPr>
          <a:xfrm>
            <a:off x="7826603" y="3235494"/>
            <a:ext cx="3107055" cy="779145"/>
          </a:xfrm>
          <a:custGeom>
            <a:avLst/>
            <a:gdLst/>
            <a:ahLst/>
            <a:cxnLst/>
            <a:rect l="l" t="t" r="r" b="b"/>
            <a:pathLst>
              <a:path w="3107054" h="779144">
                <a:moveTo>
                  <a:pt x="0" y="0"/>
                </a:moveTo>
                <a:lnTo>
                  <a:pt x="1319402" y="473494"/>
                </a:lnTo>
                <a:lnTo>
                  <a:pt x="1319402" y="778713"/>
                </a:lnTo>
                <a:lnTo>
                  <a:pt x="3106661" y="778713"/>
                </a:lnTo>
                <a:lnTo>
                  <a:pt x="3106661" y="255485"/>
                </a:lnTo>
                <a:lnTo>
                  <a:pt x="1319402" y="255485"/>
                </a:lnTo>
                <a:lnTo>
                  <a:pt x="1319402" y="342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899E6601-D29E-4A69-9D4A-9AC9231AEE61}"/>
              </a:ext>
            </a:extLst>
          </p:cNvPr>
          <p:cNvSpPr txBox="1"/>
          <p:nvPr/>
        </p:nvSpPr>
        <p:spPr>
          <a:xfrm>
            <a:off x="9388881" y="3525143"/>
            <a:ext cx="1301750" cy="4365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6355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Produces JSON  (default) </a:t>
            </a:r>
            <a:r>
              <a:rPr sz="1400" dirty="0">
                <a:solidFill>
                  <a:schemeClr val="bg1"/>
                </a:solidFill>
                <a:latin typeface="+mn-lt"/>
                <a:cs typeface="Tahoma"/>
              </a:rPr>
              <a:t>or</a:t>
            </a:r>
            <a:r>
              <a:rPr sz="1400" spc="-80" dirty="0">
                <a:solidFill>
                  <a:schemeClr val="bg1"/>
                </a:solidFill>
                <a:latin typeface="+mn-lt"/>
                <a:cs typeface="Tahoma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+mn-lt"/>
                <a:cs typeface="Tahoma"/>
              </a:rPr>
              <a:t>XML</a:t>
            </a:r>
            <a:endParaRPr sz="1400" dirty="0">
              <a:solidFill>
                <a:schemeClr val="bg1"/>
              </a:solidFill>
              <a:latin typeface="+mn-lt"/>
              <a:cs typeface="Tahoma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E6BECFBE-BCA9-4C93-9618-3B8048BB8982}"/>
              </a:ext>
            </a:extLst>
          </p:cNvPr>
          <p:cNvSpPr/>
          <p:nvPr/>
        </p:nvSpPr>
        <p:spPr>
          <a:xfrm>
            <a:off x="7429132" y="3487119"/>
            <a:ext cx="2687955" cy="1027430"/>
          </a:xfrm>
          <a:custGeom>
            <a:avLst/>
            <a:gdLst/>
            <a:ahLst/>
            <a:cxnLst/>
            <a:rect l="l" t="t" r="r" b="b"/>
            <a:pathLst>
              <a:path w="2687954" h="1027430">
                <a:moveTo>
                  <a:pt x="0" y="0"/>
                </a:moveTo>
                <a:lnTo>
                  <a:pt x="1198206" y="719099"/>
                </a:lnTo>
                <a:lnTo>
                  <a:pt x="900328" y="719099"/>
                </a:lnTo>
                <a:lnTo>
                  <a:pt x="900328" y="1026883"/>
                </a:lnTo>
                <a:lnTo>
                  <a:pt x="2687586" y="1026883"/>
                </a:lnTo>
                <a:lnTo>
                  <a:pt x="2687586" y="719099"/>
                </a:lnTo>
                <a:lnTo>
                  <a:pt x="1645018" y="719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5BFA38-FFB0-4AD0-A1DB-0E6F3BB694FF}"/>
              </a:ext>
            </a:extLst>
          </p:cNvPr>
          <p:cNvSpPr/>
          <p:nvPr/>
        </p:nvSpPr>
        <p:spPr>
          <a:xfrm>
            <a:off x="8668633" y="4189275"/>
            <a:ext cx="1320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spcBef>
                <a:spcPts val="890"/>
              </a:spcBef>
            </a:pPr>
            <a:r>
              <a:rPr lang="en-US" spc="-5" dirty="0">
                <a:solidFill>
                  <a:schemeClr val="bg1"/>
                </a:solidFill>
                <a:latin typeface="+mn-lt"/>
                <a:cs typeface="Tahoma"/>
              </a:rPr>
              <a:t>Consumes</a:t>
            </a:r>
            <a:r>
              <a:rPr lang="en-US" spc="-80" dirty="0">
                <a:solidFill>
                  <a:schemeClr val="bg1"/>
                </a:solidFill>
                <a:latin typeface="+mn-lt"/>
                <a:cs typeface="Tahoma"/>
              </a:rPr>
              <a:t> </a:t>
            </a:r>
            <a:r>
              <a:rPr lang="en-US" spc="-10" dirty="0">
                <a:solidFill>
                  <a:schemeClr val="bg1"/>
                </a:solidFill>
                <a:latin typeface="+mn-lt"/>
                <a:cs typeface="Tahoma"/>
              </a:rPr>
              <a:t>JSON</a:t>
            </a:r>
            <a:endParaRPr lang="en-US" dirty="0">
              <a:solidFill>
                <a:schemeClr val="bg1"/>
              </a:solidFill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1162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ACDD8-0DEA-46FF-BD2D-8FBE0265E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unhandled exception causes the server to return an HTTP 500 response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ways to customize exception handling</a:t>
            </a:r>
          </a:p>
          <a:p>
            <a:pPr lvl="1"/>
            <a:r>
              <a:rPr lang="en-US" b="1" dirty="0"/>
              <a:t>Per exception</a:t>
            </a:r>
          </a:p>
          <a:p>
            <a:pPr lvl="2"/>
            <a:r>
              <a:rPr lang="en-US" sz="1800" dirty="0"/>
              <a:t>By annotating custom exceptions with @</a:t>
            </a:r>
            <a:r>
              <a:rPr lang="en-US" sz="1800" dirty="0" err="1"/>
              <a:t>ResponseStatus</a:t>
            </a:r>
            <a:r>
              <a:rPr lang="en-US" sz="1800" dirty="0"/>
              <a:t> annotation</a:t>
            </a:r>
          </a:p>
          <a:p>
            <a:pPr lvl="1"/>
            <a:r>
              <a:rPr lang="en-US" b="1" dirty="0"/>
              <a:t>Globally</a:t>
            </a:r>
          </a:p>
          <a:p>
            <a:pPr lvl="2"/>
            <a:r>
              <a:rPr lang="en-US" sz="1800" dirty="0"/>
              <a:t>By creating classes annotated with @</a:t>
            </a:r>
            <a:r>
              <a:rPr lang="en-US" sz="1800" dirty="0" err="1"/>
              <a:t>ControllerAdvice</a:t>
            </a:r>
            <a:r>
              <a:rPr lang="en-US" sz="1800" dirty="0"/>
              <a:t> annotation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FE3F5-C699-4FC0-A531-257E1217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6C71E78-0D5E-429A-BE47-41DF214AD86C}"/>
              </a:ext>
            </a:extLst>
          </p:cNvPr>
          <p:cNvSpPr txBox="1"/>
          <p:nvPr/>
        </p:nvSpPr>
        <p:spPr>
          <a:xfrm>
            <a:off x="1409815" y="2373816"/>
            <a:ext cx="8181365" cy="1463799"/>
          </a:xfrm>
          <a:prstGeom prst="rect">
            <a:avLst/>
          </a:prstGeom>
          <a:ln w="28575">
            <a:solidFill>
              <a:srgbClr val="AFD9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"timestamp":</a:t>
            </a:r>
            <a:r>
              <a:rPr sz="1600" spc="-2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1516773431477,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3530">
              <a:lnSpc>
                <a:spcPct val="100000"/>
              </a:lnSpc>
              <a:spcBef>
                <a:spcPts val="20"/>
              </a:spcBef>
              <a:tabLst>
                <a:tab pos="1473835" algn="l"/>
              </a:tabLst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"status"	</a:t>
            </a: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600" spc="-1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500,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3530">
              <a:lnSpc>
                <a:spcPct val="100000"/>
              </a:lnSpc>
              <a:tabLst>
                <a:tab pos="1473835" algn="l"/>
              </a:tabLst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"error"	</a:t>
            </a: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"Internal Server</a:t>
            </a:r>
            <a:r>
              <a:rPr sz="1600" spc="-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Error",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3530" marR="90805">
              <a:lnSpc>
                <a:spcPct val="101400"/>
              </a:lnSpc>
              <a:tabLst>
                <a:tab pos="1473835" algn="l"/>
              </a:tabLst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"exception": "com.artilekt.bank.business.AccountNotFoundException",  "message"	</a:t>
            </a: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"Account [eebb2ced] not</a:t>
            </a:r>
            <a:r>
              <a:rPr sz="1600" spc="-4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found",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3530">
              <a:lnSpc>
                <a:spcPts val="1610"/>
              </a:lnSpc>
              <a:tabLst>
                <a:tab pos="1473835" algn="l"/>
              </a:tabLst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"path"	</a:t>
            </a: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"/accounts/eebb2ced"</a:t>
            </a:r>
            <a:r>
              <a:rPr sz="1600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340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42D81-B4EF-427F-A32B-B9B7F9F827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1" y="1691592"/>
            <a:ext cx="10515600" cy="4086842"/>
          </a:xfrm>
        </p:spPr>
        <p:txBody>
          <a:bodyPr/>
          <a:lstStyle/>
          <a:p>
            <a:r>
              <a:rPr lang="en-US" dirty="0"/>
              <a:t>Annotate custom exceptions with @</a:t>
            </a:r>
            <a:r>
              <a:rPr lang="en-US" dirty="0" err="1"/>
              <a:t>ResponseStatus</a:t>
            </a:r>
            <a:r>
              <a:rPr lang="en-US" dirty="0"/>
              <a:t> and define HTTP error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2FABC-B03C-4F73-A19D-BC74969C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 Customization – Per Exception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7A0D147-8CDC-4AE2-8B74-463B927BB721}"/>
              </a:ext>
            </a:extLst>
          </p:cNvPr>
          <p:cNvSpPr txBox="1"/>
          <p:nvPr/>
        </p:nvSpPr>
        <p:spPr>
          <a:xfrm>
            <a:off x="1263600" y="2487613"/>
            <a:ext cx="9563415" cy="80086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1415"/>
              </a:lnSpc>
              <a:spcBef>
                <a:spcPts val="265"/>
              </a:spcBef>
            </a:pPr>
            <a:r>
              <a:rPr b="1" dirty="0">
                <a:latin typeface="Consolas" panose="020B0609020204030204" pitchFamily="49" charset="0"/>
                <a:cs typeface="Consolas" panose="020B0609020204030204" pitchFamily="49" charset="0"/>
              </a:rPr>
              <a:t>@ResponseStatus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HttpStatus.NOT_FOUND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">
              <a:lnSpc>
                <a:spcPts val="1390"/>
              </a:lnSpc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public class AccountNotFoundException extends RuntimeException</a:t>
            </a:r>
            <a:r>
              <a:rPr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9105">
              <a:lnSpc>
                <a:spcPts val="1415"/>
              </a:lnSpc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906ABE67-C89B-41AB-B586-97B1F73E98C7}"/>
              </a:ext>
            </a:extLst>
          </p:cNvPr>
          <p:cNvSpPr txBox="1"/>
          <p:nvPr/>
        </p:nvSpPr>
        <p:spPr>
          <a:xfrm>
            <a:off x="1219200" y="5347250"/>
            <a:ext cx="8912942" cy="66620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319405" marR="5080" indent="-184150">
              <a:lnSpc>
                <a:spcPts val="1390"/>
              </a:lnSpc>
              <a:spcBef>
                <a:spcPts val="750"/>
              </a:spcBef>
              <a:tabLst>
                <a:tab pos="1332230" algn="l"/>
                <a:tab pos="3081655" algn="l"/>
                <a:tab pos="4646930" algn="l"/>
              </a:tabLst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"timestamp":</a:t>
            </a:r>
            <a:r>
              <a:rPr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1516940765026,	</a:t>
            </a:r>
            <a:r>
              <a:rPr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"status":</a:t>
            </a:r>
            <a:r>
              <a:rPr b="1" spc="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,	</a:t>
            </a:r>
            <a:r>
              <a:rPr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"error": "Not Found"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,  "exception": "com.artilekt.bank.business.AccountNotFoundException",  "message"	: "</a:t>
            </a:r>
            <a:r>
              <a:rPr b="1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 [eebb2ced]</a:t>
            </a:r>
            <a:r>
              <a:rPr b="1" spc="20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b="1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b="1" spc="5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b="1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",	"path": "/accounts/eebb2ced"</a:t>
            </a:r>
            <a:r>
              <a:rPr spc="-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10BE3E7-191C-4379-9A87-FE97B0DF4FC6}"/>
              </a:ext>
            </a:extLst>
          </p:cNvPr>
          <p:cNvSpPr txBox="1"/>
          <p:nvPr/>
        </p:nvSpPr>
        <p:spPr>
          <a:xfrm>
            <a:off x="1243935" y="3775420"/>
            <a:ext cx="9563415" cy="11535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59740" marR="2524760" indent="-368300">
              <a:lnSpc>
                <a:spcPts val="1420"/>
              </a:lnSpc>
              <a:spcBef>
                <a:spcPts val="315"/>
              </a:spcBef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public Account findAccountByNumber(String accountNumber) {  Account acc =</a:t>
            </a:r>
            <a:r>
              <a:rPr spc="-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dao.getAccount(accountNumber);</a:t>
            </a:r>
          </a:p>
          <a:p>
            <a:pPr marL="459740">
              <a:lnSpc>
                <a:spcPts val="1345"/>
              </a:lnSpc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if (acc ==</a:t>
            </a:r>
            <a:r>
              <a:rPr spc="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null)</a:t>
            </a:r>
          </a:p>
          <a:p>
            <a:pPr marL="459740" marR="129539" indent="368300">
              <a:lnSpc>
                <a:spcPts val="1420"/>
              </a:lnSpc>
              <a:spcBef>
                <a:spcPts val="114"/>
              </a:spcBef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throw new AccountNotFoundException("</a:t>
            </a:r>
            <a:r>
              <a:rPr b="1" dirty="0">
                <a:solidFill>
                  <a:srgbClr val="3F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 ["+accountNumber+"] not found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");  return acc;</a:t>
            </a:r>
          </a:p>
          <a:p>
            <a:pPr marL="91440">
              <a:lnSpc>
                <a:spcPct val="100000"/>
              </a:lnSpc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566FC-9DBB-4B01-9082-A23CB0208A0C}"/>
              </a:ext>
            </a:extLst>
          </p:cNvPr>
          <p:cNvSpPr/>
          <p:nvPr/>
        </p:nvSpPr>
        <p:spPr>
          <a:xfrm>
            <a:off x="845761" y="3392180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Exceptions thrown from within your code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F3647-41C4-4674-BF3C-9C07CD26F5CE}"/>
              </a:ext>
            </a:extLst>
          </p:cNvPr>
          <p:cNvSpPr/>
          <p:nvPr/>
        </p:nvSpPr>
        <p:spPr>
          <a:xfrm>
            <a:off x="845761" y="4958367"/>
            <a:ext cx="537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2800"/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Avenir Book" panose="02000503020000020003" pitchFamily="2" charset="0"/>
                <a:ea typeface="Open Sans"/>
                <a:cs typeface="Open Sans"/>
                <a:sym typeface="Open Sans"/>
              </a:rPr>
              <a:t>… would be automatically converted to JSON</a:t>
            </a:r>
          </a:p>
        </p:txBody>
      </p:sp>
    </p:spTree>
    <p:extLst>
      <p:ext uri="{BB962C8B-B14F-4D97-AF65-F5344CB8AC3E}">
        <p14:creationId xmlns:p14="http://schemas.microsoft.com/office/powerpoint/2010/main" val="296885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D5C3-9436-45E5-96AA-7DA82F3474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Web Service</a:t>
            </a:r>
          </a:p>
          <a:p>
            <a:pPr lvl="1"/>
            <a:r>
              <a:rPr lang="en-US" dirty="0"/>
              <a:t>Cross-platform way to integrate applications</a:t>
            </a:r>
          </a:p>
          <a:p>
            <a:pPr lvl="1"/>
            <a:r>
              <a:rPr lang="en-US" dirty="0"/>
              <a:t>Application functionality exposed over network, typically over WWW</a:t>
            </a:r>
          </a:p>
          <a:p>
            <a:pPr lvl="1"/>
            <a:r>
              <a:rPr lang="en-US" dirty="0"/>
              <a:t>Communication protocols: usually HTTP, but can use other protocols such as ESMTP,  message queues, etc.</a:t>
            </a:r>
          </a:p>
          <a:p>
            <a:r>
              <a:rPr lang="en-US" dirty="0"/>
              <a:t>They provide great interoperability and extensibility  They are loosely coupled</a:t>
            </a:r>
          </a:p>
          <a:p>
            <a:r>
              <a:rPr lang="en-US" dirty="0"/>
              <a:t>Can be combined to build complex applications</a:t>
            </a:r>
          </a:p>
          <a:p>
            <a:pPr lvl="1"/>
            <a:r>
              <a:rPr lang="en-US" dirty="0"/>
              <a:t>Components can be developed in different languages on different architectures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8B1D7-03DC-4EAF-9DB6-C81A5DAA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16399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B446-69C3-4A80-BF7A-23B19A4F98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fully customize error response, define @</a:t>
            </a:r>
            <a:r>
              <a:rPr lang="en-US" dirty="0" err="1"/>
              <a:t>ControllerAdvice</a:t>
            </a:r>
            <a:r>
              <a:rPr lang="en-US" dirty="0"/>
              <a:t> class(es)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50733-C81E-4B80-B216-5B22A0E2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 Customization – Global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C9FC1-C87E-4252-9561-2C4F2C0DD77F}"/>
              </a:ext>
            </a:extLst>
          </p:cNvPr>
          <p:cNvSpPr/>
          <p:nvPr/>
        </p:nvSpPr>
        <p:spPr>
          <a:xfrm>
            <a:off x="893505" y="2298662"/>
            <a:ext cx="10726995" cy="25023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1915">
              <a:lnSpc>
                <a:spcPts val="1415"/>
              </a:lnSpc>
              <a:spcBef>
                <a:spcPts val="1000"/>
              </a:spcBef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ControllerAdvice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1915">
              <a:lnSpc>
                <a:spcPts val="1415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ResponseEntityExceptionHandler</a:t>
            </a:r>
            <a:r>
              <a:rPr lang="en-US" spc="-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45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215">
              <a:lnSpc>
                <a:spcPts val="143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b="1" dirty="0" err="1">
                <a:solidFill>
                  <a:srgbClr val="B8B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ClientDuplicateException.class</a:t>
            </a:r>
            <a:r>
              <a:rPr lang="en-US" b="1" spc="5" dirty="0">
                <a:solidFill>
                  <a:srgbClr val="B8B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450215">
              <a:lnSpc>
                <a:spcPts val="143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GenericErrorResponse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handleConflict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lang="en-US" spc="-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ex,</a:t>
            </a:r>
          </a:p>
          <a:p>
            <a:pPr marL="818515" marR="5080" indent="5340350">
              <a:lnSpc>
                <a:spcPct val="99400"/>
              </a:lnSpc>
              <a:spcBef>
                <a:spcPts val="6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WebRequest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request) {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GenericErrorResponse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GenericErrorResponse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response.setErrorCode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Duplicate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response.setErrorMessage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ex.getMessage</a:t>
            </a:r>
            <a:r>
              <a:rPr lang="en-US" b="1" dirty="0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45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18515">
              <a:lnSpc>
                <a:spcPts val="1415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&lt;&gt;(response,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HttpStatus.CONFLICT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0215">
              <a:lnSpc>
                <a:spcPts val="1405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1915">
              <a:lnSpc>
                <a:spcPts val="143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DC836FC-9E53-4AAB-97E5-E8DA3BCBDEA1}"/>
              </a:ext>
            </a:extLst>
          </p:cNvPr>
          <p:cNvSpPr txBox="1"/>
          <p:nvPr/>
        </p:nvSpPr>
        <p:spPr>
          <a:xfrm>
            <a:off x="1908370" y="5049821"/>
            <a:ext cx="3498215" cy="109722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59740" marR="176530" indent="-368300">
              <a:lnSpc>
                <a:spcPct val="97500"/>
              </a:lnSpc>
              <a:spcBef>
                <a:spcPts val="290"/>
              </a:spcBef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GenericErrorResponse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{  private String errorCode;  private String</a:t>
            </a:r>
            <a:r>
              <a:rPr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errorMessage;</a:t>
            </a: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EDE1FF0-F785-4146-A139-EC8D4357FDA3}"/>
              </a:ext>
            </a:extLst>
          </p:cNvPr>
          <p:cNvSpPr/>
          <p:nvPr/>
        </p:nvSpPr>
        <p:spPr>
          <a:xfrm>
            <a:off x="5581650" y="5049821"/>
            <a:ext cx="5081434" cy="831215"/>
          </a:xfrm>
          <a:custGeom>
            <a:avLst/>
            <a:gdLst/>
            <a:ahLst/>
            <a:cxnLst/>
            <a:rect l="l" t="t" r="r" b="b"/>
            <a:pathLst>
              <a:path w="4552950" h="831214">
                <a:moveTo>
                  <a:pt x="0" y="0"/>
                </a:moveTo>
                <a:lnTo>
                  <a:pt x="4552952" y="0"/>
                </a:lnTo>
                <a:lnTo>
                  <a:pt x="4552952" y="830997"/>
                </a:lnTo>
                <a:lnTo>
                  <a:pt x="0" y="83099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87CD2EA-DDC7-43F0-A8AD-C9F25A299DF4}"/>
              </a:ext>
            </a:extLst>
          </p:cNvPr>
          <p:cNvSpPr txBox="1"/>
          <p:nvPr/>
        </p:nvSpPr>
        <p:spPr>
          <a:xfrm>
            <a:off x="5673090" y="5069366"/>
            <a:ext cx="1047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198E9E-DBAD-4933-85F2-2F6E5942F208}"/>
              </a:ext>
            </a:extLst>
          </p:cNvPr>
          <p:cNvSpPr txBox="1"/>
          <p:nvPr/>
        </p:nvSpPr>
        <p:spPr>
          <a:xfrm>
            <a:off x="5857240" y="5249199"/>
            <a:ext cx="4805844" cy="59824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>
              <a:lnSpc>
                <a:spcPts val="1390"/>
              </a:lnSpc>
              <a:spcBef>
                <a:spcPts val="185"/>
              </a:spcBef>
              <a:tabLst>
                <a:tab pos="1288415" algn="l"/>
              </a:tabLst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"errorCode"	: "</a:t>
            </a:r>
            <a:r>
              <a:rPr b="1" dirty="0">
                <a:solidFill>
                  <a:srgbClr val="00A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Duplicate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",  "errorMessage": "</a:t>
            </a:r>
            <a:r>
              <a:rPr b="1" dirty="0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[Client [id =</a:t>
            </a:r>
            <a:r>
              <a:rPr b="1" spc="-70" dirty="0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b="1" dirty="0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a001]]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65275">
              <a:lnSpc>
                <a:spcPct val="100000"/>
              </a:lnSpc>
              <a:spcBef>
                <a:spcPts val="15"/>
              </a:spcBef>
            </a:pPr>
            <a:r>
              <a:rPr b="1" dirty="0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already exists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spc="-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566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18852-0410-4C7A-A350-198DFC8D5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Includes a number of features that let you monitor and manage your application</a:t>
            </a:r>
          </a:p>
          <a:p>
            <a:r>
              <a:rPr lang="en-US" dirty="0"/>
              <a:t>Endpoints are made available over HTTP; for example:</a:t>
            </a:r>
          </a:p>
          <a:p>
            <a:pPr lvl="1"/>
            <a:r>
              <a:rPr lang="en-US" dirty="0"/>
              <a:t>/actuator/beans – lists all Spring beans in the application</a:t>
            </a:r>
          </a:p>
          <a:p>
            <a:pPr lvl="1"/>
            <a:r>
              <a:rPr lang="en-US" dirty="0"/>
              <a:t>/actuator/</a:t>
            </a:r>
            <a:r>
              <a:rPr lang="en-US" dirty="0" err="1"/>
              <a:t>configprops</a:t>
            </a:r>
            <a:r>
              <a:rPr lang="en-US" dirty="0"/>
              <a:t> – list of all @</a:t>
            </a:r>
            <a:r>
              <a:rPr lang="en-US" dirty="0" err="1"/>
              <a:t>ConfigurationProperties</a:t>
            </a:r>
            <a:endParaRPr lang="en-US" dirty="0"/>
          </a:p>
          <a:p>
            <a:pPr lvl="1"/>
            <a:r>
              <a:rPr lang="en-US" dirty="0"/>
              <a:t>/actuator/metrics – list of metrics for the application</a:t>
            </a:r>
          </a:p>
          <a:p>
            <a:pPr lvl="1"/>
            <a:r>
              <a:rPr lang="en-US" dirty="0"/>
              <a:t>/actuator/health – application health information</a:t>
            </a:r>
          </a:p>
          <a:p>
            <a:pPr lvl="1"/>
            <a:r>
              <a:rPr lang="en-US" dirty="0"/>
              <a:t>Many more</a:t>
            </a:r>
          </a:p>
          <a:p>
            <a:r>
              <a:rPr lang="en-US" dirty="0"/>
              <a:t>Enabled by including the following dependency: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F2554-9E78-4177-A87C-1F0A45B3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Actuator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948689C-59F4-470D-8CC6-ABA1EC299DC1}"/>
              </a:ext>
            </a:extLst>
          </p:cNvPr>
          <p:cNvSpPr txBox="1"/>
          <p:nvPr/>
        </p:nvSpPr>
        <p:spPr>
          <a:xfrm>
            <a:off x="2311762" y="4812427"/>
            <a:ext cx="8144843" cy="100604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165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&lt;groupId&gt;org.springframework.boot&lt;/groupId&gt;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165">
              <a:lnSpc>
                <a:spcPct val="100000"/>
              </a:lnSpc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&lt;artifactId&gt;spring-boot-starter-actuator&lt;/artifactId&gt;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4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BB80B-54D9-41C2-83BF-585C612017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r>
              <a:rPr lang="en-US" dirty="0"/>
              <a:t> improves the development-time experience when working on Spring  Boot applications</a:t>
            </a:r>
          </a:p>
          <a:p>
            <a:pPr lvl="1"/>
            <a:r>
              <a:rPr lang="en-US" dirty="0"/>
              <a:t>Automatic Restart of application whenever files on the </a:t>
            </a:r>
            <a:r>
              <a:rPr lang="en-US" dirty="0" err="1"/>
              <a:t>classpath</a:t>
            </a:r>
            <a:r>
              <a:rPr lang="en-US" dirty="0"/>
              <a:t> change</a:t>
            </a:r>
          </a:p>
          <a:p>
            <a:pPr lvl="1"/>
            <a:r>
              <a:rPr lang="en-US" dirty="0"/>
              <a:t>Live Reload triggers a browser refresh when a resource is changed  Requires browser plugin</a:t>
            </a:r>
          </a:p>
          <a:p>
            <a:pPr lvl="1"/>
            <a:r>
              <a:rPr lang="en-US" dirty="0"/>
              <a:t>Global Settings properties defined in ~/.spring-boot-</a:t>
            </a:r>
            <a:r>
              <a:rPr lang="en-US" dirty="0" err="1"/>
              <a:t>devtools.properties</a:t>
            </a:r>
            <a:r>
              <a:rPr lang="en-US" dirty="0"/>
              <a:t> file which will apply to all Spring Boot applications on your machine that use </a:t>
            </a:r>
            <a:r>
              <a:rPr lang="en-US" dirty="0" err="1"/>
              <a:t>devtools</a:t>
            </a:r>
            <a:endParaRPr lang="en-US" dirty="0"/>
          </a:p>
          <a:p>
            <a:pPr lvl="1"/>
            <a:r>
              <a:rPr lang="en-US" dirty="0"/>
              <a:t>Remote Applications enable ‘live’ deployment of updates to remote server as well as remote debugging</a:t>
            </a:r>
          </a:p>
          <a:p>
            <a:pPr lvl="1"/>
            <a:r>
              <a:rPr lang="en-US" dirty="0"/>
              <a:t>H2 Web Console to view content of in-memory H2 database, available at /h2-console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http://www.h2database.com/html/quickstart.html#h2_console</a:t>
            </a:r>
            <a:endParaRPr lang="en-US" sz="18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E795-D209-4A09-8AEA-D1F34FE6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05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7D5B-E133-4185-A47E-359E99B5CE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include </a:t>
            </a:r>
            <a:r>
              <a:rPr lang="en-US" dirty="0" err="1"/>
              <a:t>devtools</a:t>
            </a:r>
            <a:r>
              <a:rPr lang="en-US" dirty="0"/>
              <a:t> support, simply add the module dependency to your build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EB744-CD0B-4B07-8BEC-9EC2B98D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r>
              <a:rPr lang="en-US" dirty="0"/>
              <a:t> (continued)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B0BF628-5705-4D47-996E-AE9F08543A62}"/>
              </a:ext>
            </a:extLst>
          </p:cNvPr>
          <p:cNvSpPr txBox="1"/>
          <p:nvPr/>
        </p:nvSpPr>
        <p:spPr>
          <a:xfrm>
            <a:off x="1423557" y="2680519"/>
            <a:ext cx="8506836" cy="173829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155"/>
              </a:spcBef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457834">
              <a:lnSpc>
                <a:spcPts val="1910"/>
              </a:lnSpc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</a:p>
          <a:p>
            <a:pPr marL="82423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&lt;groupId&gt;org.springframework.boot&lt;/groupId&gt;</a:t>
            </a:r>
          </a:p>
          <a:p>
            <a:pPr marL="824230">
              <a:lnSpc>
                <a:spcPts val="1895"/>
              </a:lnSpc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&lt;artifactId&gt;</a:t>
            </a:r>
            <a:r>
              <a:rPr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spring-boot-devtools</a:t>
            </a: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824230">
              <a:lnSpc>
                <a:spcPts val="1895"/>
              </a:lnSpc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&lt;optional&gt;true&lt;/optional&gt;</a:t>
            </a:r>
          </a:p>
          <a:p>
            <a:pPr marL="457834">
              <a:lnSpc>
                <a:spcPts val="1895"/>
              </a:lnSpc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</a:p>
          <a:p>
            <a:pPr marL="91440">
              <a:lnSpc>
                <a:spcPts val="1910"/>
              </a:lnSpc>
            </a:pPr>
            <a:r>
              <a:rPr sz="16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726752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DED78-C87D-4C2E-94AD-9A97C316D0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Postman is a tool that can be used to test REST services</a:t>
            </a:r>
          </a:p>
          <a:p>
            <a:pPr lvl="1"/>
            <a:r>
              <a:rPr lang="en-US" dirty="0"/>
              <a:t>Enables messages to be configured</a:t>
            </a:r>
          </a:p>
          <a:p>
            <a:pPr lvl="1"/>
            <a:r>
              <a:rPr lang="en-US" dirty="0"/>
              <a:t>Service responses to be viewed</a:t>
            </a:r>
          </a:p>
          <a:p>
            <a:pPr lvl="1"/>
            <a:r>
              <a:rPr lang="en-US" dirty="0"/>
              <a:t>Allows to create ‘collections’ of requests, similar to ‘SOAP UI’ test suites  Use this to ‘replay’ messages during service development</a:t>
            </a:r>
          </a:p>
          <a:p>
            <a:r>
              <a:rPr lang="en-US" dirty="0"/>
              <a:t>Your instructor will now demonstrate Postman  </a:t>
            </a:r>
            <a:r>
              <a:rPr lang="en-US" dirty="0" err="1"/>
              <a:t>RestAssured</a:t>
            </a:r>
            <a:r>
              <a:rPr lang="en-US" dirty="0"/>
              <a:t> is a library for writing tests for REST services</a:t>
            </a:r>
          </a:p>
          <a:p>
            <a:pPr lvl="1"/>
            <a:r>
              <a:rPr lang="en-US" dirty="0"/>
              <a:t>Provides DSL that supports given-when-then structure</a:t>
            </a:r>
          </a:p>
          <a:p>
            <a:pPr lvl="1"/>
            <a:r>
              <a:rPr lang="en-US" dirty="0"/>
              <a:t>Details found at rest-assured.io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D2954-A73B-40A1-BAC4-12825820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Services with Postman</a:t>
            </a:r>
          </a:p>
        </p:txBody>
      </p:sp>
    </p:spTree>
    <p:extLst>
      <p:ext uri="{BB962C8B-B14F-4D97-AF65-F5344CB8AC3E}">
        <p14:creationId xmlns:p14="http://schemas.microsoft.com/office/powerpoint/2010/main" val="3514874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9A0E9-28D8-42D8-82ED-C0C1E7E894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Full details of Spring Boot can be found at: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http://docs.spring.io/spring-boot/docs/current/reference/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Skeleton Spring Boot project generator: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http://start.spring.io/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EC4AE-6DE5-4840-8614-21509394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Details</a:t>
            </a:r>
          </a:p>
        </p:txBody>
      </p:sp>
    </p:spTree>
    <p:extLst>
      <p:ext uri="{BB962C8B-B14F-4D97-AF65-F5344CB8AC3E}">
        <p14:creationId xmlns:p14="http://schemas.microsoft.com/office/powerpoint/2010/main" val="3462085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3167153"/>
            <a:chOff x="4399685" y="655859"/>
            <a:chExt cx="4853993" cy="3167153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6F330-57E5-43D2-BA2B-5B999C03191D}"/>
                </a:ext>
              </a:extLst>
            </p:cNvPr>
            <p:cNvCxnSpPr/>
            <p:nvPr/>
          </p:nvCxnSpPr>
          <p:spPr>
            <a:xfrm>
              <a:off x="4690197" y="2784276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03DF0F-297F-41E7-A97F-981129D9C2DF}"/>
                </a:ext>
              </a:extLst>
            </p:cNvPr>
            <p:cNvSpPr txBox="1"/>
            <p:nvPr/>
          </p:nvSpPr>
          <p:spPr>
            <a:xfrm>
              <a:off x="4980710" y="2972943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Boot</a:t>
              </a:r>
            </a:p>
          </p:txBody>
        </p:sp>
        <p:sp>
          <p:nvSpPr>
            <p:cNvPr id="24" name="Chevron 41">
              <a:extLst>
                <a:ext uri="{FF2B5EF4-FFF2-40B4-BE49-F238E27FC236}">
                  <a16:creationId xmlns:a16="http://schemas.microsoft.com/office/drawing/2014/main" id="{6A73A396-6414-44CC-B933-FABA9F075640}"/>
                </a:ext>
              </a:extLst>
            </p:cNvPr>
            <p:cNvSpPr/>
            <p:nvPr/>
          </p:nvSpPr>
          <p:spPr>
            <a:xfrm>
              <a:off x="4580668" y="3091563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B9B5F1-3678-45A0-B163-939D723C3A8E}"/>
                </a:ext>
              </a:extLst>
            </p:cNvPr>
            <p:cNvCxnSpPr/>
            <p:nvPr/>
          </p:nvCxnSpPr>
          <p:spPr>
            <a:xfrm>
              <a:off x="4690197" y="3265013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343A99-A393-4F24-9700-2F634334E3E9}"/>
                </a:ext>
              </a:extLst>
            </p:cNvPr>
            <p:cNvSpPr txBox="1"/>
            <p:nvPr/>
          </p:nvSpPr>
          <p:spPr>
            <a:xfrm>
              <a:off x="4980710" y="3453680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Summary</a:t>
              </a:r>
            </a:p>
          </p:txBody>
        </p:sp>
        <p:sp>
          <p:nvSpPr>
            <p:cNvPr id="28" name="Chevron 41">
              <a:extLst>
                <a:ext uri="{FF2B5EF4-FFF2-40B4-BE49-F238E27FC236}">
                  <a16:creationId xmlns:a16="http://schemas.microsoft.com/office/drawing/2014/main" id="{6CC289B3-0F9A-4BA3-BEC8-1A98FDBA20A7}"/>
                </a:ext>
              </a:extLst>
            </p:cNvPr>
            <p:cNvSpPr/>
            <p:nvPr/>
          </p:nvSpPr>
          <p:spPr>
            <a:xfrm>
              <a:off x="4580668" y="3572300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784288"/>
      </p:ext>
    </p:extLst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D67DE7-8D0E-42B5-BBDF-F6ACECD66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REST Web Services  Introduced Spring Boot</a:t>
            </a:r>
          </a:p>
          <a:p>
            <a:r>
              <a:rPr lang="en-US" dirty="0"/>
              <a:t>Learned how to write REST Web services using Spring Boot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7D1EC-CD1F-4723-8AA5-F3AA7188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5494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35EC-82BA-4281-8AA3-4B298BCBB1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Object Access Protocol (SOAP) Web Services</a:t>
            </a:r>
          </a:p>
          <a:p>
            <a:pPr lvl="1"/>
            <a:r>
              <a:rPr lang="en-US" dirty="0"/>
              <a:t>Interfaces defined using Web Services Description Language (WSDL)</a:t>
            </a:r>
          </a:p>
          <a:p>
            <a:pPr lvl="1"/>
            <a:r>
              <a:rPr lang="en-US" dirty="0"/>
              <a:t>Messages are exchanged in XML</a:t>
            </a:r>
          </a:p>
          <a:p>
            <a:r>
              <a:rPr lang="en-US" dirty="0"/>
              <a:t>Representational State Transfer (RESTful) Web Services</a:t>
            </a:r>
          </a:p>
          <a:p>
            <a:pPr lvl="1"/>
            <a:r>
              <a:rPr lang="en-US" dirty="0"/>
              <a:t>Lightweight infrastructure which is completely stateless</a:t>
            </a:r>
          </a:p>
          <a:p>
            <a:pPr lvl="1"/>
            <a:r>
              <a:rPr lang="en-US" dirty="0"/>
              <a:t>Implementations require minimal tooling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7055-451C-4E8F-A4AE-B9CB7B37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</p:spTree>
    <p:extLst>
      <p:ext uri="{BB962C8B-B14F-4D97-AF65-F5344CB8AC3E}">
        <p14:creationId xmlns:p14="http://schemas.microsoft.com/office/powerpoint/2010/main" val="42507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531D9-935F-40F0-AAA1-6FB3350FB4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Object Access Protocol (SOAP) Web Services</a:t>
            </a:r>
          </a:p>
          <a:p>
            <a:pPr lvl="1"/>
            <a:r>
              <a:rPr lang="en-US" dirty="0"/>
              <a:t>RPC style of integration (verb-first)</a:t>
            </a:r>
          </a:p>
          <a:p>
            <a:pPr lvl="1"/>
            <a:r>
              <a:rPr lang="en-US" dirty="0"/>
              <a:t>System to System integration within a single enterprise or across enterprises</a:t>
            </a:r>
          </a:p>
          <a:p>
            <a:pPr lvl="1"/>
            <a:r>
              <a:rPr lang="en-US" dirty="0"/>
              <a:t>Presence or need for enterprise-wide integration standards (primarily WS-Security)</a:t>
            </a:r>
          </a:p>
          <a:p>
            <a:pPr lvl="1"/>
            <a:r>
              <a:rPr lang="en-US" dirty="0"/>
              <a:t>Strong formal service contracts and formal governance (in most cases)</a:t>
            </a:r>
          </a:p>
          <a:p>
            <a:pPr lvl="1"/>
            <a:r>
              <a:rPr lang="en-US" dirty="0"/>
              <a:t>Service consumers are known and very often formal agreements</a:t>
            </a:r>
          </a:p>
          <a:p>
            <a:r>
              <a:rPr lang="en-US" dirty="0"/>
              <a:t>Representational State Transfer (RESTful) Web Services</a:t>
            </a:r>
          </a:p>
          <a:p>
            <a:pPr lvl="1"/>
            <a:r>
              <a:rPr lang="en-US" dirty="0"/>
              <a:t>‘Document’ CRUD style of integration (noun-first)</a:t>
            </a:r>
          </a:p>
          <a:p>
            <a:pPr lvl="1"/>
            <a:r>
              <a:rPr lang="en-US" dirty="0"/>
              <a:t>Client (Browser) to System as well as System to System integration</a:t>
            </a:r>
          </a:p>
          <a:p>
            <a:pPr lvl="1"/>
            <a:r>
              <a:rPr lang="en-US" dirty="0"/>
              <a:t>Many ‘unknown’ consumers (client apps for Yahoo, Google, etc.—any Internet service)</a:t>
            </a:r>
          </a:p>
          <a:p>
            <a:pPr lvl="1"/>
            <a:r>
              <a:rPr lang="en-US" dirty="0"/>
              <a:t>Need for high adaptability and flexibility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44A5F-D8D8-4F29-99AD-10FD9B43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vs. REST: Typical Use Cases</a:t>
            </a:r>
          </a:p>
        </p:txBody>
      </p:sp>
    </p:spTree>
    <p:extLst>
      <p:ext uri="{BB962C8B-B14F-4D97-AF65-F5344CB8AC3E}">
        <p14:creationId xmlns:p14="http://schemas.microsoft.com/office/powerpoint/2010/main" val="195660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D2447DB-C0A6-49E0-8C4C-17F8FE6B6B86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Representative State Transfer—REST or ReST</a:t>
            </a:r>
          </a:p>
          <a:p>
            <a:pPr lvl="1"/>
            <a:r>
              <a:rPr lang="en-US" dirty="0"/>
              <a:t>A software architecture style</a:t>
            </a:r>
          </a:p>
          <a:p>
            <a:pPr lvl="1"/>
            <a:r>
              <a:rPr lang="en-US" dirty="0"/>
              <a:t>Guidelines and best practices for creating scalable web services</a:t>
            </a:r>
          </a:p>
          <a:p>
            <a:pPr lvl="1"/>
            <a:r>
              <a:rPr lang="en-US" dirty="0"/>
              <a:t>Described in Roy Fielding's doctoral thesis</a:t>
            </a:r>
          </a:p>
          <a:p>
            <a:r>
              <a:rPr lang="en-US" dirty="0"/>
              <a:t>Typically communicates over HTTP  Common data exchange format – JSON</a:t>
            </a:r>
          </a:p>
          <a:p>
            <a:r>
              <a:rPr lang="en-US" dirty="0"/>
              <a:t>REST was developed by W3C in parallel with HTTP 1.1</a:t>
            </a:r>
          </a:p>
          <a:p>
            <a:pPr lvl="1"/>
            <a:r>
              <a:rPr lang="en-US" dirty="0"/>
              <a:t>The World Wide Web is an implementation of REST</a:t>
            </a:r>
          </a:p>
          <a:p>
            <a:r>
              <a:rPr lang="en-US" dirty="0"/>
              <a:t>There is no official standard for REST APIs</a:t>
            </a:r>
          </a:p>
          <a:p>
            <a:pPr lvl="1"/>
            <a:r>
              <a:rPr lang="en-US" dirty="0"/>
              <a:t>REST is an architectural style</a:t>
            </a:r>
          </a:p>
          <a:p>
            <a:pPr lvl="1"/>
            <a:r>
              <a:rPr lang="en-US" dirty="0"/>
              <a:t>SOAP is a protocol which has standards</a:t>
            </a:r>
          </a:p>
          <a:p>
            <a:pPr lvl="1"/>
            <a:r>
              <a:rPr lang="en-US" dirty="0"/>
              <a:t>REST usually uses standards such as HTTP, URI, JSON, 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7EEF-5129-4CB1-97CB-D96EF100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– High-Level Overview</a:t>
            </a:r>
          </a:p>
        </p:txBody>
      </p:sp>
    </p:spTree>
    <p:extLst>
      <p:ext uri="{BB962C8B-B14F-4D97-AF65-F5344CB8AC3E}">
        <p14:creationId xmlns:p14="http://schemas.microsoft.com/office/powerpoint/2010/main" val="353544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4427416" y="2221648"/>
            <a:ext cx="4853993" cy="3167153"/>
            <a:chOff x="4399685" y="655859"/>
            <a:chExt cx="4853993" cy="3167153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Web Services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HTTP and JSON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DAD1D1-7A19-4361-8050-A7D3C3440389}"/>
                </a:ext>
              </a:extLst>
            </p:cNvPr>
            <p:cNvCxnSpPr/>
            <p:nvPr/>
          </p:nvCxnSpPr>
          <p:spPr>
            <a:xfrm>
              <a:off x="4690197" y="230353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6F9E5-ADC3-4F11-BB3F-233AE62377C1}"/>
                </a:ext>
              </a:extLst>
            </p:cNvPr>
            <p:cNvSpPr txBox="1"/>
            <p:nvPr/>
          </p:nvSpPr>
          <p:spPr>
            <a:xfrm>
              <a:off x="4980710" y="249220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RESTful Services</a:t>
              </a:r>
            </a:p>
          </p:txBody>
        </p:sp>
        <p:sp>
          <p:nvSpPr>
            <p:cNvPr id="21" name="Chevron 41">
              <a:extLst>
                <a:ext uri="{FF2B5EF4-FFF2-40B4-BE49-F238E27FC236}">
                  <a16:creationId xmlns:a16="http://schemas.microsoft.com/office/drawing/2014/main" id="{A4B134FB-CC8F-4C8F-8CD3-2A403989C708}"/>
                </a:ext>
              </a:extLst>
            </p:cNvPr>
            <p:cNvSpPr/>
            <p:nvPr/>
          </p:nvSpPr>
          <p:spPr>
            <a:xfrm>
              <a:off x="4580668" y="2610826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6F330-57E5-43D2-BA2B-5B999C03191D}"/>
                </a:ext>
              </a:extLst>
            </p:cNvPr>
            <p:cNvCxnSpPr/>
            <p:nvPr/>
          </p:nvCxnSpPr>
          <p:spPr>
            <a:xfrm>
              <a:off x="4690197" y="2784276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03DF0F-297F-41E7-A97F-981129D9C2DF}"/>
                </a:ext>
              </a:extLst>
            </p:cNvPr>
            <p:cNvSpPr txBox="1"/>
            <p:nvPr/>
          </p:nvSpPr>
          <p:spPr>
            <a:xfrm>
              <a:off x="4980710" y="2972943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Boot</a:t>
              </a:r>
            </a:p>
          </p:txBody>
        </p:sp>
        <p:sp>
          <p:nvSpPr>
            <p:cNvPr id="24" name="Chevron 41">
              <a:extLst>
                <a:ext uri="{FF2B5EF4-FFF2-40B4-BE49-F238E27FC236}">
                  <a16:creationId xmlns:a16="http://schemas.microsoft.com/office/drawing/2014/main" id="{6A73A396-6414-44CC-B933-FABA9F075640}"/>
                </a:ext>
              </a:extLst>
            </p:cNvPr>
            <p:cNvSpPr/>
            <p:nvPr/>
          </p:nvSpPr>
          <p:spPr>
            <a:xfrm>
              <a:off x="4580668" y="3091563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B9B5F1-3678-45A0-B163-939D723C3A8E}"/>
                </a:ext>
              </a:extLst>
            </p:cNvPr>
            <p:cNvCxnSpPr/>
            <p:nvPr/>
          </p:nvCxnSpPr>
          <p:spPr>
            <a:xfrm>
              <a:off x="4690197" y="3265013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343A99-A393-4F24-9700-2F634334E3E9}"/>
                </a:ext>
              </a:extLst>
            </p:cNvPr>
            <p:cNvSpPr txBox="1"/>
            <p:nvPr/>
          </p:nvSpPr>
          <p:spPr>
            <a:xfrm>
              <a:off x="4980710" y="3453680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Summary</a:t>
              </a:r>
            </a:p>
          </p:txBody>
        </p:sp>
        <p:sp>
          <p:nvSpPr>
            <p:cNvPr id="28" name="Chevron 41">
              <a:extLst>
                <a:ext uri="{FF2B5EF4-FFF2-40B4-BE49-F238E27FC236}">
                  <a16:creationId xmlns:a16="http://schemas.microsoft.com/office/drawing/2014/main" id="{6CC289B3-0F9A-4BA3-BEC8-1A98FDBA20A7}"/>
                </a:ext>
              </a:extLst>
            </p:cNvPr>
            <p:cNvSpPr/>
            <p:nvPr/>
          </p:nvSpPr>
          <p:spPr>
            <a:xfrm>
              <a:off x="4580668" y="357230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1612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0">
      <a:majorFont>
        <a:latin typeface="Lato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4894</Words>
  <Application>Microsoft Office PowerPoint</Application>
  <PresentationFormat>Widescreen</PresentationFormat>
  <Paragraphs>751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Times New Roman</vt:lpstr>
      <vt:lpstr>Courier New</vt:lpstr>
      <vt:lpstr>Avenir Book</vt:lpstr>
      <vt:lpstr>calibri</vt:lpstr>
      <vt:lpstr>Open Sans</vt:lpstr>
      <vt:lpstr>Consolas</vt:lpstr>
      <vt:lpstr>Lato</vt:lpstr>
      <vt:lpstr>Tahoma</vt:lpstr>
      <vt:lpstr>Wingdings</vt:lpstr>
      <vt:lpstr>Office Theme</vt:lpstr>
      <vt:lpstr>PowerPoint Presentation</vt:lpstr>
      <vt:lpstr>Chapter Objectives</vt:lpstr>
      <vt:lpstr>PowerPoint Presentation</vt:lpstr>
      <vt:lpstr>Application Programming Interface (API</vt:lpstr>
      <vt:lpstr>Web Services</vt:lpstr>
      <vt:lpstr>Types of Web Services</vt:lpstr>
      <vt:lpstr>SOAP vs. REST: Typical Use Cases</vt:lpstr>
      <vt:lpstr>REST – High-Level Overview</vt:lpstr>
      <vt:lpstr>PowerPoint Presentation</vt:lpstr>
      <vt:lpstr>Web Applications and Web Containers</vt:lpstr>
      <vt:lpstr>HTTP – HyperText Transfer Protocol</vt:lpstr>
      <vt:lpstr>RESTful Service Implementation</vt:lpstr>
      <vt:lpstr>JSON</vt:lpstr>
      <vt:lpstr>JSON – Combining Objects and Arrays</vt:lpstr>
      <vt:lpstr>Request/Response (De-)Serialization (from)to JSON</vt:lpstr>
      <vt:lpstr>PowerPoint Presentation</vt:lpstr>
      <vt:lpstr>REST Principles</vt:lpstr>
      <vt:lpstr>REST Operations – GET</vt:lpstr>
      <vt:lpstr>REST Operations – POST</vt:lpstr>
      <vt:lpstr>REST Operations – PUT</vt:lpstr>
      <vt:lpstr>REST Operations – PATCH</vt:lpstr>
      <vt:lpstr>REST Operations – DELETE</vt:lpstr>
      <vt:lpstr>HTTP Status Codes</vt:lpstr>
      <vt:lpstr>HTTP Status Codes (continued)</vt:lpstr>
      <vt:lpstr>Why Should I Use a Status Code?</vt:lpstr>
      <vt:lpstr>What Status Should I Return?</vt:lpstr>
      <vt:lpstr>How to Return a Status Code</vt:lpstr>
      <vt:lpstr>RESTful API: Best Practices</vt:lpstr>
      <vt:lpstr>RESTful API: Best Practices (continued)</vt:lpstr>
      <vt:lpstr>RESTful API: Best Practices (continued)</vt:lpstr>
      <vt:lpstr>RESTful API: Best Practices (continued)</vt:lpstr>
      <vt:lpstr>Richardson Maturity Model</vt:lpstr>
      <vt:lpstr>Exercise: Create URI Resource Hierarchy</vt:lpstr>
      <vt:lpstr>PowerPoint Presentation</vt:lpstr>
      <vt:lpstr>Spring Boot</vt:lpstr>
      <vt:lpstr>Traditional JavaEE Frameworks vs. Spring Boot</vt:lpstr>
      <vt:lpstr>Traditional vs. Spring Boot Deployment</vt:lpstr>
      <vt:lpstr>Hello World with Spring Boot</vt:lpstr>
      <vt:lpstr>A Simple Service</vt:lpstr>
      <vt:lpstr>A Simple Service Explained</vt:lpstr>
      <vt:lpstr>Running a Spring Boot Application</vt:lpstr>
      <vt:lpstr>A Currency Service</vt:lpstr>
      <vt:lpstr>Receiving Client Data</vt:lpstr>
      <vt:lpstr>Processing Request Parameters and Path Variables</vt:lpstr>
      <vt:lpstr>RequestMapping Annotation Shortcuts</vt:lpstr>
      <vt:lpstr>Content Negotiation</vt:lpstr>
      <vt:lpstr>Content Negotiation (continued)</vt:lpstr>
      <vt:lpstr>Exception Handling</vt:lpstr>
      <vt:lpstr>Exception Handling Customization – Per Exception</vt:lpstr>
      <vt:lpstr>Exception Handling Customization – Global</vt:lpstr>
      <vt:lpstr>Spring Boot Actuator</vt:lpstr>
      <vt:lpstr>Spring Boot DevTools</vt:lpstr>
      <vt:lpstr>Spring Boot DevTools (continued)</vt:lpstr>
      <vt:lpstr>Testing Services with Postman</vt:lpstr>
      <vt:lpstr>Spring Boot Details</vt:lpstr>
      <vt:lpstr>PowerPoint Presentation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SOMU SINGH</cp:lastModifiedBy>
  <cp:revision>252</cp:revision>
  <dcterms:created xsi:type="dcterms:W3CDTF">2015-01-25T15:51:40Z</dcterms:created>
  <dcterms:modified xsi:type="dcterms:W3CDTF">2021-09-21T19:11:45Z</dcterms:modified>
</cp:coreProperties>
</file>