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418E0C-AAE5-4711-B8B5-D7B8293301C8}"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0A97-3A14-45BB-82C1-0E723E4FE570}" type="slidenum">
              <a:rPr lang="en-US" smtClean="0"/>
              <a:t>‹#›</a:t>
            </a:fld>
            <a:endParaRPr lang="en-US"/>
          </a:p>
        </p:txBody>
      </p:sp>
    </p:spTree>
    <p:extLst>
      <p:ext uri="{BB962C8B-B14F-4D97-AF65-F5344CB8AC3E}">
        <p14:creationId xmlns:p14="http://schemas.microsoft.com/office/powerpoint/2010/main" val="3460447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418E0C-AAE5-4711-B8B5-D7B8293301C8}"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0A97-3A14-45BB-82C1-0E723E4FE570}" type="slidenum">
              <a:rPr lang="en-US" smtClean="0"/>
              <a:t>‹#›</a:t>
            </a:fld>
            <a:endParaRPr lang="en-US"/>
          </a:p>
        </p:txBody>
      </p:sp>
    </p:spTree>
    <p:extLst>
      <p:ext uri="{BB962C8B-B14F-4D97-AF65-F5344CB8AC3E}">
        <p14:creationId xmlns:p14="http://schemas.microsoft.com/office/powerpoint/2010/main" val="1130590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418E0C-AAE5-4711-B8B5-D7B8293301C8}"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0A97-3A14-45BB-82C1-0E723E4FE570}" type="slidenum">
              <a:rPr lang="en-US" smtClean="0"/>
              <a:t>‹#›</a:t>
            </a:fld>
            <a:endParaRPr lang="en-US"/>
          </a:p>
        </p:txBody>
      </p:sp>
    </p:spTree>
    <p:extLst>
      <p:ext uri="{BB962C8B-B14F-4D97-AF65-F5344CB8AC3E}">
        <p14:creationId xmlns:p14="http://schemas.microsoft.com/office/powerpoint/2010/main" val="104719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418E0C-AAE5-4711-B8B5-D7B8293301C8}"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0A97-3A14-45BB-82C1-0E723E4FE570}" type="slidenum">
              <a:rPr lang="en-US" smtClean="0"/>
              <a:t>‹#›</a:t>
            </a:fld>
            <a:endParaRPr lang="en-US"/>
          </a:p>
        </p:txBody>
      </p:sp>
    </p:spTree>
    <p:extLst>
      <p:ext uri="{BB962C8B-B14F-4D97-AF65-F5344CB8AC3E}">
        <p14:creationId xmlns:p14="http://schemas.microsoft.com/office/powerpoint/2010/main" val="1117392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418E0C-AAE5-4711-B8B5-D7B8293301C8}"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D0A97-3A14-45BB-82C1-0E723E4FE570}" type="slidenum">
              <a:rPr lang="en-US" smtClean="0"/>
              <a:t>‹#›</a:t>
            </a:fld>
            <a:endParaRPr lang="en-US"/>
          </a:p>
        </p:txBody>
      </p:sp>
    </p:spTree>
    <p:extLst>
      <p:ext uri="{BB962C8B-B14F-4D97-AF65-F5344CB8AC3E}">
        <p14:creationId xmlns:p14="http://schemas.microsoft.com/office/powerpoint/2010/main" val="39691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418E0C-AAE5-4711-B8B5-D7B8293301C8}"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D0A97-3A14-45BB-82C1-0E723E4FE570}" type="slidenum">
              <a:rPr lang="en-US" smtClean="0"/>
              <a:t>‹#›</a:t>
            </a:fld>
            <a:endParaRPr lang="en-US"/>
          </a:p>
        </p:txBody>
      </p:sp>
    </p:spTree>
    <p:extLst>
      <p:ext uri="{BB962C8B-B14F-4D97-AF65-F5344CB8AC3E}">
        <p14:creationId xmlns:p14="http://schemas.microsoft.com/office/powerpoint/2010/main" val="406007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418E0C-AAE5-4711-B8B5-D7B8293301C8}"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2D0A97-3A14-45BB-82C1-0E723E4FE570}" type="slidenum">
              <a:rPr lang="en-US" smtClean="0"/>
              <a:t>‹#›</a:t>
            </a:fld>
            <a:endParaRPr lang="en-US"/>
          </a:p>
        </p:txBody>
      </p:sp>
    </p:spTree>
    <p:extLst>
      <p:ext uri="{BB962C8B-B14F-4D97-AF65-F5344CB8AC3E}">
        <p14:creationId xmlns:p14="http://schemas.microsoft.com/office/powerpoint/2010/main" val="263491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418E0C-AAE5-4711-B8B5-D7B8293301C8}"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2D0A97-3A14-45BB-82C1-0E723E4FE570}" type="slidenum">
              <a:rPr lang="en-US" smtClean="0"/>
              <a:t>‹#›</a:t>
            </a:fld>
            <a:endParaRPr lang="en-US"/>
          </a:p>
        </p:txBody>
      </p:sp>
    </p:spTree>
    <p:extLst>
      <p:ext uri="{BB962C8B-B14F-4D97-AF65-F5344CB8AC3E}">
        <p14:creationId xmlns:p14="http://schemas.microsoft.com/office/powerpoint/2010/main" val="374694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418E0C-AAE5-4711-B8B5-D7B8293301C8}"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2D0A97-3A14-45BB-82C1-0E723E4FE570}" type="slidenum">
              <a:rPr lang="en-US" smtClean="0"/>
              <a:t>‹#›</a:t>
            </a:fld>
            <a:endParaRPr lang="en-US"/>
          </a:p>
        </p:txBody>
      </p:sp>
    </p:spTree>
    <p:extLst>
      <p:ext uri="{BB962C8B-B14F-4D97-AF65-F5344CB8AC3E}">
        <p14:creationId xmlns:p14="http://schemas.microsoft.com/office/powerpoint/2010/main" val="307760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418E0C-AAE5-4711-B8B5-D7B8293301C8}"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D0A97-3A14-45BB-82C1-0E723E4FE570}" type="slidenum">
              <a:rPr lang="en-US" smtClean="0"/>
              <a:t>‹#›</a:t>
            </a:fld>
            <a:endParaRPr lang="en-US"/>
          </a:p>
        </p:txBody>
      </p:sp>
    </p:spTree>
    <p:extLst>
      <p:ext uri="{BB962C8B-B14F-4D97-AF65-F5344CB8AC3E}">
        <p14:creationId xmlns:p14="http://schemas.microsoft.com/office/powerpoint/2010/main" val="364449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418E0C-AAE5-4711-B8B5-D7B8293301C8}"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D0A97-3A14-45BB-82C1-0E723E4FE570}" type="slidenum">
              <a:rPr lang="en-US" smtClean="0"/>
              <a:t>‹#›</a:t>
            </a:fld>
            <a:endParaRPr lang="en-US"/>
          </a:p>
        </p:txBody>
      </p:sp>
    </p:spTree>
    <p:extLst>
      <p:ext uri="{BB962C8B-B14F-4D97-AF65-F5344CB8AC3E}">
        <p14:creationId xmlns:p14="http://schemas.microsoft.com/office/powerpoint/2010/main" val="214376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18E0C-AAE5-4711-B8B5-D7B8293301C8}" type="datetimeFigureOut">
              <a:rPr lang="en-US" smtClean="0"/>
              <a:t>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2D0A97-3A14-45BB-82C1-0E723E4FE570}" type="slidenum">
              <a:rPr lang="en-US" smtClean="0"/>
              <a:t>‹#›</a:t>
            </a:fld>
            <a:endParaRPr lang="en-US"/>
          </a:p>
        </p:txBody>
      </p:sp>
    </p:spTree>
    <p:extLst>
      <p:ext uri="{BB962C8B-B14F-4D97-AF65-F5344CB8AC3E}">
        <p14:creationId xmlns:p14="http://schemas.microsoft.com/office/powerpoint/2010/main" val="2388441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 –Charts and Graphs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9396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R-Bar Charts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Bar Chart Labels, Title and Colors</a:t>
            </a:r>
          </a:p>
          <a:p>
            <a:pPr lvl="1">
              <a:buFont typeface="Wingdings" panose="05000000000000000000" pitchFamily="2" charset="2"/>
              <a:buChar char="Ø"/>
            </a:pPr>
            <a:r>
              <a:rPr lang="en-US" dirty="0" smtClean="0"/>
              <a:t>The features of the bar chart can be expanded by adding more parameters. </a:t>
            </a:r>
          </a:p>
          <a:p>
            <a:pPr lvl="1">
              <a:buFont typeface="Wingdings" panose="05000000000000000000" pitchFamily="2" charset="2"/>
              <a:buChar char="Ø"/>
            </a:pPr>
            <a:r>
              <a:rPr lang="en-US" dirty="0" smtClean="0"/>
              <a:t>The main parameter is used to add title. </a:t>
            </a:r>
          </a:p>
          <a:p>
            <a:pPr lvl="1">
              <a:buFont typeface="Wingdings" panose="05000000000000000000" pitchFamily="2" charset="2"/>
              <a:buChar char="Ø"/>
            </a:pPr>
            <a:r>
              <a:rPr lang="en-US" dirty="0" smtClean="0"/>
              <a:t>The col parameter is used to add colors to the bars. </a:t>
            </a:r>
          </a:p>
          <a:p>
            <a:pPr lvl="1">
              <a:buFont typeface="Wingdings" panose="05000000000000000000" pitchFamily="2" charset="2"/>
              <a:buChar char="Ø"/>
            </a:pPr>
            <a:r>
              <a:rPr lang="en-US" dirty="0" smtClean="0"/>
              <a:t>The args.name is a vector having same number of values as the input vector to describe the meaning of each bar.</a:t>
            </a:r>
          </a:p>
          <a:p>
            <a:pPr marL="0" indent="0">
              <a:buNone/>
            </a:pPr>
            <a:r>
              <a:rPr lang="en-US" dirty="0" smtClean="0"/>
              <a:t>Example</a:t>
            </a:r>
          </a:p>
          <a:p>
            <a:pPr marL="0" indent="0">
              <a:buNone/>
            </a:pPr>
            <a:r>
              <a:rPr lang="en-US" dirty="0" smtClean="0"/>
              <a:t>The below script will create and save the bar chart in the current R working directory.</a:t>
            </a:r>
          </a:p>
        </p:txBody>
      </p:sp>
    </p:spTree>
    <p:extLst>
      <p:ext uri="{BB962C8B-B14F-4D97-AF65-F5344CB8AC3E}">
        <p14:creationId xmlns:p14="http://schemas.microsoft.com/office/powerpoint/2010/main" val="259055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R-Bar Charts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Example</a:t>
            </a:r>
          </a:p>
          <a:p>
            <a:pPr marL="0" indent="0">
              <a:buNone/>
            </a:pPr>
            <a:r>
              <a:rPr lang="en-US" dirty="0" smtClean="0"/>
              <a:t>The below script will create and save the bar chart in the current R working directory.</a:t>
            </a:r>
          </a:p>
          <a:p>
            <a:pPr marL="0" indent="0">
              <a:buNone/>
            </a:pPr>
            <a:r>
              <a:rPr lang="en-US" dirty="0" smtClean="0">
                <a:solidFill>
                  <a:schemeClr val="accent2"/>
                </a:solidFill>
              </a:rPr>
              <a:t># Create the data for the chart</a:t>
            </a:r>
          </a:p>
          <a:p>
            <a:pPr marL="0" indent="0">
              <a:buNone/>
            </a:pPr>
            <a:r>
              <a:rPr lang="en-US" dirty="0" smtClean="0">
                <a:solidFill>
                  <a:schemeClr val="accent2"/>
                </a:solidFill>
              </a:rPr>
              <a:t>H &lt;- c(7,12,28,3,41)</a:t>
            </a:r>
          </a:p>
          <a:p>
            <a:pPr marL="0" indent="0">
              <a:buNone/>
            </a:pPr>
            <a:r>
              <a:rPr lang="en-US" dirty="0" smtClean="0">
                <a:solidFill>
                  <a:schemeClr val="accent2"/>
                </a:solidFill>
              </a:rPr>
              <a:t>M &lt;- c("</a:t>
            </a:r>
            <a:r>
              <a:rPr lang="en-US" dirty="0" err="1" smtClean="0">
                <a:solidFill>
                  <a:schemeClr val="accent2"/>
                </a:solidFill>
              </a:rPr>
              <a:t>Mar","Apr","May","Jun","Jul</a:t>
            </a:r>
            <a:r>
              <a:rPr lang="en-US" dirty="0" smtClean="0">
                <a:solidFill>
                  <a:schemeClr val="accent2"/>
                </a:solidFill>
              </a:rPr>
              <a:t>")</a:t>
            </a:r>
          </a:p>
          <a:p>
            <a:pPr marL="0" indent="0">
              <a:buNone/>
            </a:pPr>
            <a:endParaRPr lang="en-US" dirty="0" smtClean="0">
              <a:solidFill>
                <a:schemeClr val="accent2"/>
              </a:solidFill>
            </a:endParaRPr>
          </a:p>
          <a:p>
            <a:pPr marL="0" indent="0">
              <a:buNone/>
            </a:pPr>
            <a:r>
              <a:rPr lang="en-US" dirty="0" smtClean="0">
                <a:solidFill>
                  <a:schemeClr val="accent2"/>
                </a:solidFill>
              </a:rPr>
              <a:t># Give the chart file a name</a:t>
            </a:r>
          </a:p>
          <a:p>
            <a:pPr marL="0" indent="0">
              <a:buNone/>
            </a:pPr>
            <a:r>
              <a:rPr lang="en-US" dirty="0" err="1" smtClean="0">
                <a:solidFill>
                  <a:schemeClr val="accent2"/>
                </a:solidFill>
              </a:rPr>
              <a:t>png</a:t>
            </a:r>
            <a:r>
              <a:rPr lang="en-US" dirty="0" smtClean="0">
                <a:solidFill>
                  <a:schemeClr val="accent2"/>
                </a:solidFill>
              </a:rPr>
              <a:t>(file = "barchart_months_revenue.png")</a:t>
            </a:r>
          </a:p>
          <a:p>
            <a:pPr marL="0" indent="0">
              <a:buNone/>
            </a:pPr>
            <a:endParaRPr lang="en-US" dirty="0" smtClean="0">
              <a:solidFill>
                <a:schemeClr val="accent2"/>
              </a:solidFill>
            </a:endParaRPr>
          </a:p>
          <a:p>
            <a:pPr marL="0" indent="0">
              <a:buNone/>
            </a:pPr>
            <a:r>
              <a:rPr lang="en-US" dirty="0" smtClean="0">
                <a:solidFill>
                  <a:schemeClr val="accent2"/>
                </a:solidFill>
              </a:rPr>
              <a:t># Plot the bar chart </a:t>
            </a:r>
          </a:p>
          <a:p>
            <a:pPr marL="0" indent="0">
              <a:buNone/>
            </a:pPr>
            <a:r>
              <a:rPr lang="en-US" dirty="0" err="1" smtClean="0">
                <a:solidFill>
                  <a:schemeClr val="accent2"/>
                </a:solidFill>
              </a:rPr>
              <a:t>barplot</a:t>
            </a:r>
            <a:r>
              <a:rPr lang="en-US" dirty="0" smtClean="0">
                <a:solidFill>
                  <a:schemeClr val="accent2"/>
                </a:solidFill>
              </a:rPr>
              <a:t>(</a:t>
            </a:r>
            <a:r>
              <a:rPr lang="en-US" dirty="0" err="1" smtClean="0">
                <a:solidFill>
                  <a:schemeClr val="accent2"/>
                </a:solidFill>
              </a:rPr>
              <a:t>H,names.arg</a:t>
            </a:r>
            <a:r>
              <a:rPr lang="en-US" dirty="0" smtClean="0">
                <a:solidFill>
                  <a:schemeClr val="accent2"/>
                </a:solidFill>
              </a:rPr>
              <a:t>=</a:t>
            </a:r>
            <a:r>
              <a:rPr lang="en-US" dirty="0" err="1" smtClean="0">
                <a:solidFill>
                  <a:schemeClr val="accent2"/>
                </a:solidFill>
              </a:rPr>
              <a:t>M,xlab</a:t>
            </a:r>
            <a:r>
              <a:rPr lang="en-US" dirty="0" smtClean="0">
                <a:solidFill>
                  <a:schemeClr val="accent2"/>
                </a:solidFill>
              </a:rPr>
              <a:t>="Month",</a:t>
            </a:r>
            <a:r>
              <a:rPr lang="en-US" dirty="0" err="1" smtClean="0">
                <a:solidFill>
                  <a:schemeClr val="accent2"/>
                </a:solidFill>
              </a:rPr>
              <a:t>ylab</a:t>
            </a:r>
            <a:r>
              <a:rPr lang="en-US" dirty="0" smtClean="0">
                <a:solidFill>
                  <a:schemeClr val="accent2"/>
                </a:solidFill>
              </a:rPr>
              <a:t>="</a:t>
            </a:r>
            <a:r>
              <a:rPr lang="en-US" dirty="0" err="1" smtClean="0">
                <a:solidFill>
                  <a:schemeClr val="accent2"/>
                </a:solidFill>
              </a:rPr>
              <a:t>Revenue",col</a:t>
            </a:r>
            <a:r>
              <a:rPr lang="en-US" dirty="0" smtClean="0">
                <a:solidFill>
                  <a:schemeClr val="accent2"/>
                </a:solidFill>
              </a:rPr>
              <a:t>="blue",</a:t>
            </a:r>
          </a:p>
          <a:p>
            <a:pPr marL="0" indent="0">
              <a:buNone/>
            </a:pPr>
            <a:r>
              <a:rPr lang="en-US" dirty="0" smtClean="0">
                <a:solidFill>
                  <a:schemeClr val="accent2"/>
                </a:solidFill>
              </a:rPr>
              <a:t>main="Revenue </a:t>
            </a:r>
            <a:r>
              <a:rPr lang="en-US" dirty="0" err="1" smtClean="0">
                <a:solidFill>
                  <a:schemeClr val="accent2"/>
                </a:solidFill>
              </a:rPr>
              <a:t>chart",border</a:t>
            </a:r>
            <a:r>
              <a:rPr lang="en-US" dirty="0" smtClean="0">
                <a:solidFill>
                  <a:schemeClr val="accent2"/>
                </a:solidFill>
              </a:rPr>
              <a:t>="red")</a:t>
            </a:r>
          </a:p>
          <a:p>
            <a:pPr marL="0" indent="0">
              <a:buNone/>
            </a:pPr>
            <a:endParaRPr lang="en-US" dirty="0" smtClean="0">
              <a:solidFill>
                <a:schemeClr val="accent2"/>
              </a:solidFill>
            </a:endParaRPr>
          </a:p>
          <a:p>
            <a:pPr marL="0" indent="0">
              <a:buNone/>
            </a:pPr>
            <a:r>
              <a:rPr lang="en-US" dirty="0" smtClean="0">
                <a:solidFill>
                  <a:schemeClr val="accent2"/>
                </a:solidFill>
              </a:rPr>
              <a:t># Save the file</a:t>
            </a:r>
          </a:p>
          <a:p>
            <a:pPr marL="0" indent="0">
              <a:buNone/>
            </a:pPr>
            <a:r>
              <a:rPr lang="en-US" dirty="0" err="1" smtClean="0">
                <a:solidFill>
                  <a:schemeClr val="accent2"/>
                </a:solidFill>
              </a:rPr>
              <a:t>dev.off</a:t>
            </a:r>
            <a:r>
              <a:rPr lang="en-US" dirty="0" smtClean="0">
                <a:solidFill>
                  <a:schemeClr val="accent2"/>
                </a:solidFill>
              </a:rPr>
              <a:t>()</a:t>
            </a:r>
          </a:p>
        </p:txBody>
      </p:sp>
    </p:spTree>
    <p:extLst>
      <p:ext uri="{BB962C8B-B14F-4D97-AF65-F5344CB8AC3E}">
        <p14:creationId xmlns:p14="http://schemas.microsoft.com/office/powerpoint/2010/main" val="124455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R-Bar Charts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Example</a:t>
            </a:r>
          </a:p>
          <a:p>
            <a:pPr marL="0" indent="0">
              <a:buNone/>
            </a:pPr>
            <a:r>
              <a:rPr lang="en-US" dirty="0" smtClean="0"/>
              <a:t>The below script will create and save the bar chart in the current R working directory.</a:t>
            </a:r>
          </a:p>
          <a:p>
            <a:pPr marL="0" indent="0">
              <a:buNone/>
            </a:pPr>
            <a:r>
              <a:rPr lang="en-US" dirty="0" smtClean="0">
                <a:solidFill>
                  <a:schemeClr val="accent2"/>
                </a:solidFill>
              </a:rPr>
              <a:t># Create the data for the chart</a:t>
            </a:r>
          </a:p>
          <a:p>
            <a:pPr marL="0" indent="0">
              <a:buNone/>
            </a:pPr>
            <a:r>
              <a:rPr lang="en-US" dirty="0" smtClean="0">
                <a:solidFill>
                  <a:schemeClr val="accent2"/>
                </a:solidFill>
              </a:rPr>
              <a:t>H &lt;- c(7,12,28,3,41)</a:t>
            </a:r>
          </a:p>
          <a:p>
            <a:pPr marL="0" indent="0">
              <a:buNone/>
            </a:pPr>
            <a:r>
              <a:rPr lang="en-US" dirty="0" smtClean="0">
                <a:solidFill>
                  <a:schemeClr val="accent2"/>
                </a:solidFill>
              </a:rPr>
              <a:t>M &lt;- c("</a:t>
            </a:r>
            <a:r>
              <a:rPr lang="en-US" dirty="0" err="1" smtClean="0">
                <a:solidFill>
                  <a:schemeClr val="accent2"/>
                </a:solidFill>
              </a:rPr>
              <a:t>Mar","Apr","May","Jun","Jul</a:t>
            </a:r>
            <a:r>
              <a:rPr lang="en-US" dirty="0" smtClean="0">
                <a:solidFill>
                  <a:schemeClr val="accent2"/>
                </a:solidFill>
              </a:rPr>
              <a:t>")</a:t>
            </a:r>
          </a:p>
          <a:p>
            <a:pPr marL="0" indent="0">
              <a:buNone/>
            </a:pPr>
            <a:endParaRPr lang="en-US" dirty="0" smtClean="0">
              <a:solidFill>
                <a:schemeClr val="accent2"/>
              </a:solidFill>
            </a:endParaRPr>
          </a:p>
          <a:p>
            <a:pPr marL="0" indent="0">
              <a:buNone/>
            </a:pPr>
            <a:r>
              <a:rPr lang="en-US" dirty="0" smtClean="0">
                <a:solidFill>
                  <a:schemeClr val="accent2"/>
                </a:solidFill>
              </a:rPr>
              <a:t># Give the chart file a name</a:t>
            </a:r>
          </a:p>
          <a:p>
            <a:pPr marL="0" indent="0">
              <a:buNone/>
            </a:pPr>
            <a:r>
              <a:rPr lang="en-US" dirty="0" err="1" smtClean="0">
                <a:solidFill>
                  <a:schemeClr val="accent2"/>
                </a:solidFill>
              </a:rPr>
              <a:t>png</a:t>
            </a:r>
            <a:r>
              <a:rPr lang="en-US" dirty="0" smtClean="0">
                <a:solidFill>
                  <a:schemeClr val="accent2"/>
                </a:solidFill>
              </a:rPr>
              <a:t>(file = "barchart_months_revenue.png")</a:t>
            </a:r>
          </a:p>
          <a:p>
            <a:pPr marL="0" indent="0">
              <a:buNone/>
            </a:pPr>
            <a:endParaRPr lang="en-US" dirty="0" smtClean="0">
              <a:solidFill>
                <a:schemeClr val="accent2"/>
              </a:solidFill>
            </a:endParaRPr>
          </a:p>
          <a:p>
            <a:pPr marL="0" indent="0">
              <a:buNone/>
            </a:pPr>
            <a:r>
              <a:rPr lang="en-US" dirty="0" smtClean="0">
                <a:solidFill>
                  <a:schemeClr val="accent2"/>
                </a:solidFill>
              </a:rPr>
              <a:t># Plot the bar chart </a:t>
            </a:r>
          </a:p>
          <a:p>
            <a:pPr marL="0" indent="0">
              <a:buNone/>
            </a:pPr>
            <a:r>
              <a:rPr lang="en-US" dirty="0" err="1" smtClean="0">
                <a:solidFill>
                  <a:schemeClr val="accent2"/>
                </a:solidFill>
              </a:rPr>
              <a:t>barplot</a:t>
            </a:r>
            <a:r>
              <a:rPr lang="en-US" dirty="0" smtClean="0">
                <a:solidFill>
                  <a:schemeClr val="accent2"/>
                </a:solidFill>
              </a:rPr>
              <a:t>(</a:t>
            </a:r>
            <a:r>
              <a:rPr lang="en-US" dirty="0" err="1" smtClean="0">
                <a:solidFill>
                  <a:schemeClr val="accent2"/>
                </a:solidFill>
              </a:rPr>
              <a:t>H,names.arg</a:t>
            </a:r>
            <a:r>
              <a:rPr lang="en-US" dirty="0" smtClean="0">
                <a:solidFill>
                  <a:schemeClr val="accent2"/>
                </a:solidFill>
              </a:rPr>
              <a:t>=</a:t>
            </a:r>
            <a:r>
              <a:rPr lang="en-US" dirty="0" err="1" smtClean="0">
                <a:solidFill>
                  <a:schemeClr val="accent2"/>
                </a:solidFill>
              </a:rPr>
              <a:t>M,xlab</a:t>
            </a:r>
            <a:r>
              <a:rPr lang="en-US" dirty="0" smtClean="0">
                <a:solidFill>
                  <a:schemeClr val="accent2"/>
                </a:solidFill>
              </a:rPr>
              <a:t>="Month",</a:t>
            </a:r>
            <a:r>
              <a:rPr lang="en-US" dirty="0" err="1" smtClean="0">
                <a:solidFill>
                  <a:schemeClr val="accent2"/>
                </a:solidFill>
              </a:rPr>
              <a:t>ylab</a:t>
            </a:r>
            <a:r>
              <a:rPr lang="en-US" dirty="0" smtClean="0">
                <a:solidFill>
                  <a:schemeClr val="accent2"/>
                </a:solidFill>
              </a:rPr>
              <a:t>="</a:t>
            </a:r>
            <a:r>
              <a:rPr lang="en-US" dirty="0" err="1" smtClean="0">
                <a:solidFill>
                  <a:schemeClr val="accent2"/>
                </a:solidFill>
              </a:rPr>
              <a:t>Revenue",col</a:t>
            </a:r>
            <a:r>
              <a:rPr lang="en-US" dirty="0" smtClean="0">
                <a:solidFill>
                  <a:schemeClr val="accent2"/>
                </a:solidFill>
              </a:rPr>
              <a:t>="blue",</a:t>
            </a:r>
          </a:p>
          <a:p>
            <a:pPr marL="0" indent="0">
              <a:buNone/>
            </a:pPr>
            <a:r>
              <a:rPr lang="en-US" dirty="0" smtClean="0">
                <a:solidFill>
                  <a:schemeClr val="accent2"/>
                </a:solidFill>
              </a:rPr>
              <a:t>main="Revenue </a:t>
            </a:r>
            <a:r>
              <a:rPr lang="en-US" dirty="0" err="1" smtClean="0">
                <a:solidFill>
                  <a:schemeClr val="accent2"/>
                </a:solidFill>
              </a:rPr>
              <a:t>chart",border</a:t>
            </a:r>
            <a:r>
              <a:rPr lang="en-US" dirty="0" smtClean="0">
                <a:solidFill>
                  <a:schemeClr val="accent2"/>
                </a:solidFill>
              </a:rPr>
              <a:t>="red")</a:t>
            </a:r>
          </a:p>
          <a:p>
            <a:pPr marL="0" indent="0">
              <a:buNone/>
            </a:pPr>
            <a:endParaRPr lang="en-US" dirty="0" smtClean="0">
              <a:solidFill>
                <a:schemeClr val="accent2"/>
              </a:solidFill>
            </a:endParaRPr>
          </a:p>
          <a:p>
            <a:pPr marL="0" indent="0">
              <a:buNone/>
            </a:pPr>
            <a:r>
              <a:rPr lang="en-US" dirty="0" smtClean="0">
                <a:solidFill>
                  <a:schemeClr val="accent2"/>
                </a:solidFill>
              </a:rPr>
              <a:t># Save the file</a:t>
            </a:r>
          </a:p>
          <a:p>
            <a:pPr marL="0" indent="0">
              <a:buNone/>
            </a:pPr>
            <a:r>
              <a:rPr lang="en-US" dirty="0" err="1" smtClean="0">
                <a:solidFill>
                  <a:schemeClr val="accent2"/>
                </a:solidFill>
              </a:rPr>
              <a:t>dev.off</a:t>
            </a:r>
            <a:r>
              <a:rPr lang="en-US" dirty="0" smtClean="0">
                <a:solidFill>
                  <a:schemeClr val="accent2"/>
                </a:solidFill>
              </a:rPr>
              <a:t>()</a:t>
            </a:r>
          </a:p>
        </p:txBody>
      </p:sp>
    </p:spTree>
    <p:extLst>
      <p:ext uri="{BB962C8B-B14F-4D97-AF65-F5344CB8AC3E}">
        <p14:creationId xmlns:p14="http://schemas.microsoft.com/office/powerpoint/2010/main" val="1688942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R-Bar Charts</a:t>
            </a:r>
            <a:endParaRPr lang="en-US" dirty="0"/>
          </a:p>
        </p:txBody>
      </p:sp>
      <p:sp>
        <p:nvSpPr>
          <p:cNvPr id="3" name="Content Placeholder 2"/>
          <p:cNvSpPr>
            <a:spLocks noGrp="1"/>
          </p:cNvSpPr>
          <p:nvPr>
            <p:ph idx="1"/>
          </p:nvPr>
        </p:nvSpPr>
        <p:spPr>
          <a:xfrm>
            <a:off x="248194" y="1502228"/>
            <a:ext cx="11105606" cy="5447211"/>
          </a:xfrm>
        </p:spPr>
        <p:txBody>
          <a:bodyPr>
            <a:normAutofit fontScale="55000" lnSpcReduction="20000"/>
          </a:bodyPr>
          <a:lstStyle/>
          <a:p>
            <a:pPr marL="0" indent="0">
              <a:buNone/>
            </a:pPr>
            <a:r>
              <a:rPr lang="en-US" dirty="0" smtClean="0">
                <a:solidFill>
                  <a:schemeClr val="accent2"/>
                </a:solidFill>
              </a:rPr>
              <a:t>Group Bar Chart and Stacked Bar Chart</a:t>
            </a:r>
          </a:p>
          <a:p>
            <a:pPr marL="0" indent="0">
              <a:buNone/>
            </a:pPr>
            <a:r>
              <a:rPr lang="en-US" dirty="0" smtClean="0">
                <a:solidFill>
                  <a:schemeClr val="accent2"/>
                </a:solidFill>
              </a:rPr>
              <a:t>We can create bar chart with groups of bars and stacks in each bar by using a matrix as input values.</a:t>
            </a:r>
          </a:p>
          <a:p>
            <a:pPr marL="0" indent="0">
              <a:buNone/>
            </a:pPr>
            <a:r>
              <a:rPr lang="en-US" dirty="0" smtClean="0">
                <a:solidFill>
                  <a:schemeClr val="accent2"/>
                </a:solidFill>
              </a:rPr>
              <a:t>More than two variables are represented as a matrix which is used to create the group bar chart and stacked bar chart.</a:t>
            </a:r>
          </a:p>
          <a:p>
            <a:pPr marL="0" indent="0">
              <a:buNone/>
            </a:pPr>
            <a:r>
              <a:rPr lang="en-US" dirty="0" smtClean="0">
                <a:solidFill>
                  <a:schemeClr val="accent5"/>
                </a:solidFill>
              </a:rPr>
              <a:t># Create the input vectors.</a:t>
            </a:r>
          </a:p>
          <a:p>
            <a:pPr marL="0" indent="0">
              <a:buNone/>
            </a:pPr>
            <a:r>
              <a:rPr lang="en-US" dirty="0" smtClean="0">
                <a:solidFill>
                  <a:schemeClr val="accent5"/>
                </a:solidFill>
              </a:rPr>
              <a:t>colors = c("</a:t>
            </a:r>
            <a:r>
              <a:rPr lang="en-US" dirty="0" err="1" smtClean="0">
                <a:solidFill>
                  <a:schemeClr val="accent5"/>
                </a:solidFill>
              </a:rPr>
              <a:t>green","orange","brown</a:t>
            </a:r>
            <a:r>
              <a:rPr lang="en-US" dirty="0" smtClean="0">
                <a:solidFill>
                  <a:schemeClr val="accent5"/>
                </a:solidFill>
              </a:rPr>
              <a:t>")</a:t>
            </a:r>
          </a:p>
          <a:p>
            <a:pPr marL="0" indent="0">
              <a:buNone/>
            </a:pPr>
            <a:r>
              <a:rPr lang="en-US" dirty="0" smtClean="0">
                <a:solidFill>
                  <a:schemeClr val="accent5"/>
                </a:solidFill>
              </a:rPr>
              <a:t>months &lt;- c("</a:t>
            </a:r>
            <a:r>
              <a:rPr lang="en-US" dirty="0" err="1" smtClean="0">
                <a:solidFill>
                  <a:schemeClr val="accent5"/>
                </a:solidFill>
              </a:rPr>
              <a:t>Mar","Apr","May","Jun","Jul</a:t>
            </a:r>
            <a:r>
              <a:rPr lang="en-US" dirty="0" smtClean="0">
                <a:solidFill>
                  <a:schemeClr val="accent5"/>
                </a:solidFill>
              </a:rPr>
              <a:t>")</a:t>
            </a:r>
          </a:p>
          <a:p>
            <a:pPr marL="0" indent="0">
              <a:buNone/>
            </a:pPr>
            <a:r>
              <a:rPr lang="en-US" dirty="0" smtClean="0">
                <a:solidFill>
                  <a:schemeClr val="accent5"/>
                </a:solidFill>
              </a:rPr>
              <a:t>regions &lt;- c("</a:t>
            </a:r>
            <a:r>
              <a:rPr lang="en-US" dirty="0" err="1" smtClean="0">
                <a:solidFill>
                  <a:schemeClr val="accent5"/>
                </a:solidFill>
              </a:rPr>
              <a:t>East","West","North</a:t>
            </a:r>
            <a:r>
              <a:rPr lang="en-US" dirty="0" smtClean="0">
                <a:solidFill>
                  <a:schemeClr val="accent5"/>
                </a:solidFill>
              </a:rPr>
              <a:t>")</a:t>
            </a:r>
          </a:p>
          <a:p>
            <a:pPr marL="0" indent="0">
              <a:buNone/>
            </a:pPr>
            <a:r>
              <a:rPr lang="en-US" dirty="0" smtClean="0">
                <a:solidFill>
                  <a:schemeClr val="accent5"/>
                </a:solidFill>
              </a:rPr>
              <a:t># Create the matrix of the values.</a:t>
            </a:r>
          </a:p>
          <a:p>
            <a:pPr marL="0" indent="0">
              <a:buNone/>
            </a:pPr>
            <a:r>
              <a:rPr lang="en-US" dirty="0" smtClean="0">
                <a:solidFill>
                  <a:schemeClr val="accent5"/>
                </a:solidFill>
              </a:rPr>
              <a:t>Values &lt;- matrix(c(2,9,3,11,9,4,8,7,3,12,5,2,8,10,11), </a:t>
            </a:r>
            <a:r>
              <a:rPr lang="en-US" dirty="0" err="1" smtClean="0">
                <a:solidFill>
                  <a:schemeClr val="accent5"/>
                </a:solidFill>
              </a:rPr>
              <a:t>nrow</a:t>
            </a:r>
            <a:r>
              <a:rPr lang="en-US" dirty="0" smtClean="0">
                <a:solidFill>
                  <a:schemeClr val="accent5"/>
                </a:solidFill>
              </a:rPr>
              <a:t> = 3, </a:t>
            </a:r>
            <a:r>
              <a:rPr lang="en-US" dirty="0" err="1" smtClean="0">
                <a:solidFill>
                  <a:schemeClr val="accent5"/>
                </a:solidFill>
              </a:rPr>
              <a:t>ncol</a:t>
            </a:r>
            <a:r>
              <a:rPr lang="en-US" dirty="0" smtClean="0">
                <a:solidFill>
                  <a:schemeClr val="accent5"/>
                </a:solidFill>
              </a:rPr>
              <a:t> = 5, </a:t>
            </a:r>
            <a:r>
              <a:rPr lang="en-US" dirty="0" err="1" smtClean="0">
                <a:solidFill>
                  <a:schemeClr val="accent5"/>
                </a:solidFill>
              </a:rPr>
              <a:t>byrow</a:t>
            </a:r>
            <a:r>
              <a:rPr lang="en-US" dirty="0" smtClean="0">
                <a:solidFill>
                  <a:schemeClr val="accent5"/>
                </a:solidFill>
              </a:rPr>
              <a:t> = TRUE)</a:t>
            </a:r>
          </a:p>
          <a:p>
            <a:pPr marL="0" indent="0">
              <a:buNone/>
            </a:pPr>
            <a:r>
              <a:rPr lang="en-US" dirty="0" smtClean="0">
                <a:solidFill>
                  <a:schemeClr val="accent5"/>
                </a:solidFill>
              </a:rPr>
              <a:t># Give the chart file a name</a:t>
            </a:r>
          </a:p>
          <a:p>
            <a:pPr marL="0" indent="0">
              <a:buNone/>
            </a:pPr>
            <a:r>
              <a:rPr lang="en-US" dirty="0" err="1" smtClean="0">
                <a:solidFill>
                  <a:schemeClr val="accent5"/>
                </a:solidFill>
              </a:rPr>
              <a:t>png</a:t>
            </a:r>
            <a:r>
              <a:rPr lang="en-US" dirty="0" smtClean="0">
                <a:solidFill>
                  <a:schemeClr val="accent5"/>
                </a:solidFill>
              </a:rPr>
              <a:t>(file = "barchart_stacked.png")</a:t>
            </a:r>
          </a:p>
          <a:p>
            <a:pPr marL="0" indent="0">
              <a:buNone/>
            </a:pPr>
            <a:r>
              <a:rPr lang="en-US" dirty="0" smtClean="0">
                <a:solidFill>
                  <a:schemeClr val="accent5"/>
                </a:solidFill>
              </a:rPr>
              <a:t># Create the bar chart</a:t>
            </a:r>
          </a:p>
          <a:p>
            <a:pPr marL="0" indent="0">
              <a:buNone/>
            </a:pPr>
            <a:r>
              <a:rPr lang="en-US" dirty="0" err="1" smtClean="0">
                <a:solidFill>
                  <a:schemeClr val="accent5"/>
                </a:solidFill>
              </a:rPr>
              <a:t>barplot</a:t>
            </a:r>
            <a:r>
              <a:rPr lang="en-US" dirty="0" smtClean="0">
                <a:solidFill>
                  <a:schemeClr val="accent5"/>
                </a:solidFill>
              </a:rPr>
              <a:t>(Values, main = "total revenue", </a:t>
            </a:r>
            <a:r>
              <a:rPr lang="en-US" dirty="0" err="1" smtClean="0">
                <a:solidFill>
                  <a:schemeClr val="accent5"/>
                </a:solidFill>
              </a:rPr>
              <a:t>names.arg</a:t>
            </a:r>
            <a:r>
              <a:rPr lang="en-US" dirty="0" smtClean="0">
                <a:solidFill>
                  <a:schemeClr val="accent5"/>
                </a:solidFill>
              </a:rPr>
              <a:t> = months, </a:t>
            </a:r>
            <a:r>
              <a:rPr lang="en-US" dirty="0" err="1" smtClean="0">
                <a:solidFill>
                  <a:schemeClr val="accent5"/>
                </a:solidFill>
              </a:rPr>
              <a:t>xlab</a:t>
            </a:r>
            <a:r>
              <a:rPr lang="en-US" dirty="0" smtClean="0">
                <a:solidFill>
                  <a:schemeClr val="accent5"/>
                </a:solidFill>
              </a:rPr>
              <a:t> = "month", </a:t>
            </a:r>
            <a:r>
              <a:rPr lang="en-US" dirty="0" err="1" smtClean="0">
                <a:solidFill>
                  <a:schemeClr val="accent5"/>
                </a:solidFill>
              </a:rPr>
              <a:t>ylab</a:t>
            </a:r>
            <a:r>
              <a:rPr lang="en-US" dirty="0" smtClean="0">
                <a:solidFill>
                  <a:schemeClr val="accent5"/>
                </a:solidFill>
              </a:rPr>
              <a:t> = "revenue", col = colors)</a:t>
            </a:r>
          </a:p>
          <a:p>
            <a:pPr marL="0" indent="0">
              <a:buNone/>
            </a:pPr>
            <a:r>
              <a:rPr lang="en-US" dirty="0" smtClean="0">
                <a:solidFill>
                  <a:schemeClr val="accent5"/>
                </a:solidFill>
              </a:rPr>
              <a:t># Add the legend to the chart</a:t>
            </a:r>
          </a:p>
          <a:p>
            <a:pPr marL="0" indent="0">
              <a:buNone/>
            </a:pPr>
            <a:r>
              <a:rPr lang="en-US" dirty="0" smtClean="0">
                <a:solidFill>
                  <a:schemeClr val="accent5"/>
                </a:solidFill>
              </a:rPr>
              <a:t>legend("</a:t>
            </a:r>
            <a:r>
              <a:rPr lang="en-US" dirty="0" err="1" smtClean="0">
                <a:solidFill>
                  <a:schemeClr val="accent5"/>
                </a:solidFill>
              </a:rPr>
              <a:t>topleft</a:t>
            </a:r>
            <a:r>
              <a:rPr lang="en-US" dirty="0" smtClean="0">
                <a:solidFill>
                  <a:schemeClr val="accent5"/>
                </a:solidFill>
              </a:rPr>
              <a:t>", regions, </a:t>
            </a:r>
            <a:r>
              <a:rPr lang="en-US" dirty="0" err="1" smtClean="0">
                <a:solidFill>
                  <a:schemeClr val="accent5"/>
                </a:solidFill>
              </a:rPr>
              <a:t>cex</a:t>
            </a:r>
            <a:r>
              <a:rPr lang="en-US" dirty="0" smtClean="0">
                <a:solidFill>
                  <a:schemeClr val="accent5"/>
                </a:solidFill>
              </a:rPr>
              <a:t> = 1.3, fill = colors)</a:t>
            </a:r>
          </a:p>
          <a:p>
            <a:pPr marL="0" indent="0">
              <a:buNone/>
            </a:pPr>
            <a:r>
              <a:rPr lang="en-US" dirty="0" smtClean="0">
                <a:solidFill>
                  <a:schemeClr val="accent5"/>
                </a:solidFill>
              </a:rPr>
              <a:t># Save the file</a:t>
            </a:r>
          </a:p>
          <a:p>
            <a:pPr marL="0" indent="0">
              <a:buNone/>
            </a:pPr>
            <a:r>
              <a:rPr lang="en-US" dirty="0" err="1" smtClean="0">
                <a:solidFill>
                  <a:schemeClr val="accent5"/>
                </a:solidFill>
              </a:rPr>
              <a:t>dev.off</a:t>
            </a:r>
            <a:r>
              <a:rPr lang="en-US" dirty="0" smtClean="0">
                <a:solidFill>
                  <a:schemeClr val="accent5"/>
                </a:solidFill>
              </a:rPr>
              <a:t>()</a:t>
            </a:r>
          </a:p>
        </p:txBody>
      </p:sp>
    </p:spTree>
    <p:extLst>
      <p:ext uri="{BB962C8B-B14F-4D97-AF65-F5344CB8AC3E}">
        <p14:creationId xmlns:p14="http://schemas.microsoft.com/office/powerpoint/2010/main" val="1021689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R-Boxplots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Boxplots are a measure of how well distributed is the data in a data set. It divides the data set into three quartiles. This graph represents the minimum, maximum, median, first quartile and third quartile in the data set. It is also useful in comparing the distribution of data across data sets by drawing boxplots for each of them.</a:t>
            </a:r>
          </a:p>
          <a:p>
            <a:pPr marL="0" indent="0">
              <a:buNone/>
            </a:pPr>
            <a:r>
              <a:rPr lang="en-US" dirty="0"/>
              <a:t>Boxplots are created in R by using the </a:t>
            </a:r>
            <a:r>
              <a:rPr lang="en-US" b="1" dirty="0"/>
              <a:t>boxplot()</a:t>
            </a:r>
            <a:r>
              <a:rPr lang="en-US" dirty="0"/>
              <a:t> function.</a:t>
            </a:r>
          </a:p>
          <a:p>
            <a:pPr marL="0" indent="0">
              <a:buNone/>
            </a:pPr>
            <a:r>
              <a:rPr lang="en-US" dirty="0"/>
              <a:t>Syntax</a:t>
            </a:r>
          </a:p>
          <a:p>
            <a:pPr marL="0" indent="0">
              <a:buNone/>
            </a:pPr>
            <a:r>
              <a:rPr lang="en-US" dirty="0"/>
              <a:t>The basic syntax to create a boxplot in R is −</a:t>
            </a:r>
          </a:p>
          <a:p>
            <a:pPr marL="0" indent="0">
              <a:buNone/>
            </a:pPr>
            <a:r>
              <a:rPr lang="en-US" dirty="0" smtClean="0">
                <a:solidFill>
                  <a:schemeClr val="accent5"/>
                </a:solidFill>
              </a:rPr>
              <a:t>boxplot(x, data, notch, </a:t>
            </a:r>
            <a:r>
              <a:rPr lang="en-US" dirty="0" err="1" smtClean="0">
                <a:solidFill>
                  <a:schemeClr val="accent5"/>
                </a:solidFill>
              </a:rPr>
              <a:t>varwidth</a:t>
            </a:r>
            <a:r>
              <a:rPr lang="en-US" dirty="0" smtClean="0">
                <a:solidFill>
                  <a:schemeClr val="accent5"/>
                </a:solidFill>
              </a:rPr>
              <a:t>, names, main)</a:t>
            </a:r>
          </a:p>
          <a:p>
            <a:pPr marL="0" indent="0">
              <a:buNone/>
            </a:pPr>
            <a:r>
              <a:rPr lang="en-US" dirty="0" smtClean="0"/>
              <a:t>Following is the description of the parameters used −</a:t>
            </a:r>
          </a:p>
          <a:p>
            <a:pPr lvl="1">
              <a:buFont typeface="Wingdings" panose="05000000000000000000" pitchFamily="2" charset="2"/>
              <a:buChar char="Ø"/>
            </a:pPr>
            <a:r>
              <a:rPr lang="en-US" dirty="0" smtClean="0"/>
              <a:t>x is a vector or a formula.</a:t>
            </a:r>
          </a:p>
          <a:p>
            <a:pPr lvl="1">
              <a:buFont typeface="Wingdings" panose="05000000000000000000" pitchFamily="2" charset="2"/>
              <a:buChar char="Ø"/>
            </a:pPr>
            <a:r>
              <a:rPr lang="en-US" dirty="0" smtClean="0"/>
              <a:t>data is the data frame.</a:t>
            </a:r>
          </a:p>
          <a:p>
            <a:pPr lvl="1">
              <a:buFont typeface="Wingdings" panose="05000000000000000000" pitchFamily="2" charset="2"/>
              <a:buChar char="Ø"/>
            </a:pPr>
            <a:r>
              <a:rPr lang="en-US" dirty="0" smtClean="0"/>
              <a:t>notch is a logical value. Set as TRUE to draw a notch.</a:t>
            </a:r>
          </a:p>
          <a:p>
            <a:pPr lvl="1">
              <a:buFont typeface="Wingdings" panose="05000000000000000000" pitchFamily="2" charset="2"/>
              <a:buChar char="Ø"/>
            </a:pPr>
            <a:r>
              <a:rPr lang="en-US" dirty="0" err="1" smtClean="0"/>
              <a:t>varwidth</a:t>
            </a:r>
            <a:r>
              <a:rPr lang="en-US" dirty="0" smtClean="0"/>
              <a:t> is a logical value. Set as true to draw width of the box proportionate to the sample size.</a:t>
            </a:r>
          </a:p>
          <a:p>
            <a:pPr lvl="1">
              <a:buFont typeface="Wingdings" panose="05000000000000000000" pitchFamily="2" charset="2"/>
              <a:buChar char="Ø"/>
            </a:pPr>
            <a:r>
              <a:rPr lang="en-US" dirty="0" smtClean="0"/>
              <a:t>names are the group labels which will be printed under each boxplot.</a:t>
            </a:r>
          </a:p>
          <a:p>
            <a:pPr lvl="1">
              <a:buFont typeface="Wingdings" panose="05000000000000000000" pitchFamily="2" charset="2"/>
              <a:buChar char="Ø"/>
            </a:pPr>
            <a:r>
              <a:rPr lang="en-US" dirty="0" smtClean="0"/>
              <a:t>main is used to give a title to the graph.</a:t>
            </a:r>
            <a:endParaRPr lang="en-US" dirty="0"/>
          </a:p>
        </p:txBody>
      </p:sp>
    </p:spTree>
    <p:extLst>
      <p:ext uri="{BB962C8B-B14F-4D97-AF65-F5344CB8AC3E}">
        <p14:creationId xmlns:p14="http://schemas.microsoft.com/office/powerpoint/2010/main" val="3572957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R-Boxplots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Example</a:t>
            </a:r>
          </a:p>
          <a:p>
            <a:pPr marL="0" indent="0">
              <a:buNone/>
            </a:pPr>
            <a:r>
              <a:rPr lang="en-US" dirty="0" smtClean="0"/>
              <a:t>We use the data set "</a:t>
            </a:r>
            <a:r>
              <a:rPr lang="en-US" dirty="0" err="1" smtClean="0"/>
              <a:t>mtcars</a:t>
            </a:r>
            <a:r>
              <a:rPr lang="en-US" dirty="0" smtClean="0"/>
              <a:t>" available in the R environment to create a basic boxplot. Let's look at the columns "mpg" and "</a:t>
            </a:r>
            <a:r>
              <a:rPr lang="en-US" dirty="0" err="1" smtClean="0"/>
              <a:t>cyl</a:t>
            </a:r>
            <a:r>
              <a:rPr lang="en-US" dirty="0" smtClean="0"/>
              <a:t>" in </a:t>
            </a:r>
            <a:r>
              <a:rPr lang="en-US" dirty="0" err="1" smtClean="0"/>
              <a:t>mtcars</a:t>
            </a:r>
            <a:r>
              <a:rPr lang="en-US" dirty="0" smtClean="0"/>
              <a:t>.</a:t>
            </a:r>
          </a:p>
          <a:p>
            <a:pPr marL="0" indent="0">
              <a:buNone/>
            </a:pPr>
            <a:r>
              <a:rPr lang="en-US" dirty="0" smtClean="0">
                <a:solidFill>
                  <a:schemeClr val="accent5"/>
                </a:solidFill>
              </a:rPr>
              <a:t>input &lt;- </a:t>
            </a:r>
            <a:r>
              <a:rPr lang="en-US" dirty="0" err="1" smtClean="0">
                <a:solidFill>
                  <a:schemeClr val="accent5"/>
                </a:solidFill>
              </a:rPr>
              <a:t>mtcars</a:t>
            </a:r>
            <a:r>
              <a:rPr lang="en-US" dirty="0" smtClean="0">
                <a:solidFill>
                  <a:schemeClr val="accent5"/>
                </a:solidFill>
              </a:rPr>
              <a:t>[,c('mpg','</a:t>
            </a:r>
            <a:r>
              <a:rPr lang="en-US" dirty="0" err="1" smtClean="0">
                <a:solidFill>
                  <a:schemeClr val="accent5"/>
                </a:solidFill>
              </a:rPr>
              <a:t>cyl</a:t>
            </a:r>
            <a:r>
              <a:rPr lang="en-US" dirty="0" smtClean="0">
                <a:solidFill>
                  <a:schemeClr val="accent5"/>
                </a:solidFill>
              </a:rPr>
              <a:t>')]</a:t>
            </a:r>
          </a:p>
          <a:p>
            <a:pPr marL="0" indent="0">
              <a:buNone/>
            </a:pPr>
            <a:r>
              <a:rPr lang="en-US" dirty="0" smtClean="0">
                <a:solidFill>
                  <a:schemeClr val="accent5"/>
                </a:solidFill>
              </a:rPr>
              <a:t>print(head(input))</a:t>
            </a:r>
          </a:p>
          <a:p>
            <a:pPr marL="0" indent="0">
              <a:buNone/>
            </a:pPr>
            <a:r>
              <a:rPr lang="en-US" dirty="0" smtClean="0">
                <a:solidFill>
                  <a:schemeClr val="accent5"/>
                </a:solidFill>
              </a:rPr>
              <a:t>Output:</a:t>
            </a:r>
          </a:p>
          <a:p>
            <a:pPr marL="0" indent="0">
              <a:buNone/>
            </a:pPr>
            <a:r>
              <a:rPr lang="nn-NO" dirty="0" smtClean="0">
                <a:solidFill>
                  <a:schemeClr val="accent5"/>
                </a:solidFill>
              </a:rPr>
              <a:t> 	          mpg  cyl</a:t>
            </a:r>
          </a:p>
          <a:p>
            <a:pPr marL="0" indent="0">
              <a:buNone/>
            </a:pPr>
            <a:r>
              <a:rPr lang="nn-NO" dirty="0" smtClean="0">
                <a:solidFill>
                  <a:schemeClr val="accent5"/>
                </a:solidFill>
              </a:rPr>
              <a:t>Mazda RX4         21.0   6</a:t>
            </a:r>
          </a:p>
          <a:p>
            <a:pPr marL="0" indent="0">
              <a:buNone/>
            </a:pPr>
            <a:r>
              <a:rPr lang="nn-NO" dirty="0" smtClean="0">
                <a:solidFill>
                  <a:schemeClr val="accent5"/>
                </a:solidFill>
              </a:rPr>
              <a:t>Mazda RX4 Wag     21.0   6</a:t>
            </a:r>
          </a:p>
          <a:p>
            <a:pPr marL="0" indent="0">
              <a:buNone/>
            </a:pPr>
            <a:r>
              <a:rPr lang="nn-NO" dirty="0" smtClean="0">
                <a:solidFill>
                  <a:schemeClr val="accent5"/>
                </a:solidFill>
              </a:rPr>
              <a:t>Datsun 710        22.8   4</a:t>
            </a:r>
          </a:p>
          <a:p>
            <a:pPr marL="0" indent="0">
              <a:buNone/>
            </a:pPr>
            <a:r>
              <a:rPr lang="nn-NO" dirty="0" smtClean="0">
                <a:solidFill>
                  <a:schemeClr val="accent5"/>
                </a:solidFill>
              </a:rPr>
              <a:t>Hornet 4 Drive    21.4   6</a:t>
            </a:r>
          </a:p>
          <a:p>
            <a:pPr marL="0" indent="0">
              <a:buNone/>
            </a:pPr>
            <a:r>
              <a:rPr lang="nn-NO" dirty="0" smtClean="0">
                <a:solidFill>
                  <a:schemeClr val="accent5"/>
                </a:solidFill>
              </a:rPr>
              <a:t>Hornet Sportabout 18.7   8</a:t>
            </a:r>
          </a:p>
          <a:p>
            <a:pPr marL="0" indent="0">
              <a:buNone/>
            </a:pPr>
            <a:r>
              <a:rPr lang="nn-NO" dirty="0" smtClean="0">
                <a:solidFill>
                  <a:schemeClr val="accent5"/>
                </a:solidFill>
              </a:rPr>
              <a:t>Valiant           18.1   6</a:t>
            </a:r>
            <a:endParaRPr lang="en-US" dirty="0">
              <a:solidFill>
                <a:schemeClr val="accent5"/>
              </a:solidFill>
            </a:endParaRPr>
          </a:p>
        </p:txBody>
      </p:sp>
    </p:spTree>
    <p:extLst>
      <p:ext uri="{BB962C8B-B14F-4D97-AF65-F5344CB8AC3E}">
        <p14:creationId xmlns:p14="http://schemas.microsoft.com/office/powerpoint/2010/main" val="3202137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R-Boxplots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Creating </a:t>
            </a:r>
            <a:r>
              <a:rPr lang="en-US" dirty="0"/>
              <a:t>the Boxplot</a:t>
            </a:r>
          </a:p>
          <a:p>
            <a:pPr marL="0" indent="0">
              <a:buNone/>
            </a:pPr>
            <a:r>
              <a:rPr lang="en-US" dirty="0"/>
              <a:t>The below script will create a boxplot graph for the relation between mpg (miles per gallon) and </a:t>
            </a:r>
            <a:r>
              <a:rPr lang="en-US" dirty="0" err="1"/>
              <a:t>cyl</a:t>
            </a:r>
            <a:r>
              <a:rPr lang="en-US" dirty="0"/>
              <a:t> (number of cylinders).</a:t>
            </a:r>
          </a:p>
          <a:p>
            <a:pPr marL="0" indent="0">
              <a:buNone/>
            </a:pPr>
            <a:r>
              <a:rPr lang="en-US" dirty="0" smtClean="0">
                <a:solidFill>
                  <a:schemeClr val="accent5"/>
                </a:solidFill>
              </a:rPr>
              <a:t># Give the chart file a name.</a:t>
            </a:r>
          </a:p>
          <a:p>
            <a:pPr marL="0" indent="0">
              <a:buNone/>
            </a:pPr>
            <a:r>
              <a:rPr lang="en-US" dirty="0" err="1" smtClean="0">
                <a:solidFill>
                  <a:schemeClr val="accent5"/>
                </a:solidFill>
              </a:rPr>
              <a:t>png</a:t>
            </a:r>
            <a:r>
              <a:rPr lang="en-US" dirty="0" smtClean="0">
                <a:solidFill>
                  <a:schemeClr val="accent5"/>
                </a:solidFill>
              </a:rPr>
              <a:t>(file = "boxplot.png")</a:t>
            </a:r>
          </a:p>
          <a:p>
            <a:pPr marL="0" indent="0">
              <a:buNone/>
            </a:pPr>
            <a:endParaRPr lang="en-US" dirty="0" smtClean="0">
              <a:solidFill>
                <a:schemeClr val="accent5"/>
              </a:solidFill>
            </a:endParaRPr>
          </a:p>
          <a:p>
            <a:pPr marL="0" indent="0">
              <a:buNone/>
            </a:pPr>
            <a:r>
              <a:rPr lang="en-US" dirty="0" smtClean="0">
                <a:solidFill>
                  <a:schemeClr val="accent5"/>
                </a:solidFill>
              </a:rPr>
              <a:t># Plot the chart.</a:t>
            </a:r>
          </a:p>
          <a:p>
            <a:pPr marL="0" indent="0">
              <a:buNone/>
            </a:pPr>
            <a:r>
              <a:rPr lang="en-US" dirty="0" smtClean="0">
                <a:solidFill>
                  <a:schemeClr val="accent5"/>
                </a:solidFill>
              </a:rPr>
              <a:t>boxplot(mpg ~ </a:t>
            </a:r>
            <a:r>
              <a:rPr lang="en-US" dirty="0" err="1" smtClean="0">
                <a:solidFill>
                  <a:schemeClr val="accent5"/>
                </a:solidFill>
              </a:rPr>
              <a:t>cyl</a:t>
            </a:r>
            <a:r>
              <a:rPr lang="en-US" dirty="0" smtClean="0">
                <a:solidFill>
                  <a:schemeClr val="accent5"/>
                </a:solidFill>
              </a:rPr>
              <a:t>, data = </a:t>
            </a:r>
            <a:r>
              <a:rPr lang="en-US" dirty="0" err="1" smtClean="0">
                <a:solidFill>
                  <a:schemeClr val="accent5"/>
                </a:solidFill>
              </a:rPr>
              <a:t>mtcars</a:t>
            </a:r>
            <a:r>
              <a:rPr lang="en-US" dirty="0" smtClean="0">
                <a:solidFill>
                  <a:schemeClr val="accent5"/>
                </a:solidFill>
              </a:rPr>
              <a:t>, </a:t>
            </a:r>
            <a:r>
              <a:rPr lang="en-US" dirty="0" err="1" smtClean="0">
                <a:solidFill>
                  <a:schemeClr val="accent5"/>
                </a:solidFill>
              </a:rPr>
              <a:t>xlab</a:t>
            </a:r>
            <a:r>
              <a:rPr lang="en-US" dirty="0" smtClean="0">
                <a:solidFill>
                  <a:schemeClr val="accent5"/>
                </a:solidFill>
              </a:rPr>
              <a:t> = "Number of Cylinders",</a:t>
            </a:r>
          </a:p>
          <a:p>
            <a:pPr marL="0" indent="0">
              <a:buNone/>
            </a:pPr>
            <a:r>
              <a:rPr lang="en-US" dirty="0" smtClean="0">
                <a:solidFill>
                  <a:schemeClr val="accent5"/>
                </a:solidFill>
              </a:rPr>
              <a:t>   </a:t>
            </a:r>
            <a:r>
              <a:rPr lang="en-US" dirty="0" err="1" smtClean="0">
                <a:solidFill>
                  <a:schemeClr val="accent5"/>
                </a:solidFill>
              </a:rPr>
              <a:t>ylab</a:t>
            </a:r>
            <a:r>
              <a:rPr lang="en-US" dirty="0" smtClean="0">
                <a:solidFill>
                  <a:schemeClr val="accent5"/>
                </a:solidFill>
              </a:rPr>
              <a:t> = "Miles Per Gallon", main = "Mileage Data")</a:t>
            </a:r>
          </a:p>
          <a:p>
            <a:pPr marL="0" indent="0">
              <a:buNone/>
            </a:pPr>
            <a:endParaRPr lang="en-US" dirty="0" smtClean="0">
              <a:solidFill>
                <a:schemeClr val="accent5"/>
              </a:solidFill>
            </a:endParaRPr>
          </a:p>
          <a:p>
            <a:pPr marL="0" indent="0">
              <a:buNone/>
            </a:pPr>
            <a:r>
              <a:rPr lang="en-US" dirty="0" smtClean="0">
                <a:solidFill>
                  <a:schemeClr val="accent5"/>
                </a:solidFill>
              </a:rPr>
              <a:t># Save the file.</a:t>
            </a:r>
          </a:p>
          <a:p>
            <a:pPr marL="0" indent="0">
              <a:buNone/>
            </a:pPr>
            <a:r>
              <a:rPr lang="en-US" dirty="0" err="1" smtClean="0">
                <a:solidFill>
                  <a:schemeClr val="accent5"/>
                </a:solidFill>
              </a:rPr>
              <a:t>dev.off</a:t>
            </a:r>
            <a:r>
              <a:rPr lang="en-US" dirty="0" smtClean="0">
                <a:solidFill>
                  <a:schemeClr val="accent5"/>
                </a:solidFill>
              </a:rPr>
              <a:t>()</a:t>
            </a:r>
            <a:br>
              <a:rPr lang="en-US" dirty="0" smtClean="0">
                <a:solidFill>
                  <a:schemeClr val="accent5"/>
                </a:solidFill>
              </a:rPr>
            </a:br>
            <a:endParaRPr lang="en-US" dirty="0" smtClean="0">
              <a:solidFill>
                <a:schemeClr val="accent5"/>
              </a:solidFill>
            </a:endParaRPr>
          </a:p>
        </p:txBody>
      </p:sp>
    </p:spTree>
    <p:extLst>
      <p:ext uri="{BB962C8B-B14F-4D97-AF65-F5344CB8AC3E}">
        <p14:creationId xmlns:p14="http://schemas.microsoft.com/office/powerpoint/2010/main" val="3575136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R-Boxplots</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Boxplot with Notch</a:t>
            </a:r>
          </a:p>
          <a:p>
            <a:pPr marL="0" indent="0">
              <a:buNone/>
            </a:pPr>
            <a:r>
              <a:rPr lang="en-US" dirty="0" smtClean="0"/>
              <a:t>We can draw boxplot with notch to find out how the medians of different data groups match with each other.</a:t>
            </a:r>
          </a:p>
          <a:p>
            <a:pPr marL="0" indent="0">
              <a:buNone/>
            </a:pPr>
            <a:r>
              <a:rPr lang="en-US" dirty="0" smtClean="0"/>
              <a:t>The below script will create a boxplot graph with notch for each of the data group.</a:t>
            </a:r>
          </a:p>
          <a:p>
            <a:pPr marL="0" indent="0">
              <a:buNone/>
            </a:pPr>
            <a:r>
              <a:rPr lang="en-US" dirty="0" smtClean="0">
                <a:solidFill>
                  <a:schemeClr val="accent5"/>
                </a:solidFill>
              </a:rPr>
              <a:t># Give the chart file a name.</a:t>
            </a:r>
          </a:p>
          <a:p>
            <a:pPr marL="0" indent="0">
              <a:buNone/>
            </a:pPr>
            <a:r>
              <a:rPr lang="en-US" dirty="0" err="1" smtClean="0">
                <a:solidFill>
                  <a:schemeClr val="accent5"/>
                </a:solidFill>
              </a:rPr>
              <a:t>png</a:t>
            </a:r>
            <a:r>
              <a:rPr lang="en-US" dirty="0" smtClean="0">
                <a:solidFill>
                  <a:schemeClr val="accent5"/>
                </a:solidFill>
              </a:rPr>
              <a:t>(file = "boxplot_with_notch.png")</a:t>
            </a:r>
          </a:p>
          <a:p>
            <a:pPr marL="0" indent="0">
              <a:buNone/>
            </a:pPr>
            <a:r>
              <a:rPr lang="en-US" dirty="0" smtClean="0">
                <a:solidFill>
                  <a:schemeClr val="accent5"/>
                </a:solidFill>
              </a:rPr>
              <a:t># Plot the chart.</a:t>
            </a:r>
          </a:p>
          <a:p>
            <a:pPr marL="0" indent="0">
              <a:buNone/>
            </a:pPr>
            <a:r>
              <a:rPr lang="en-US" dirty="0" smtClean="0">
                <a:solidFill>
                  <a:schemeClr val="accent5"/>
                </a:solidFill>
              </a:rPr>
              <a:t>boxplot(mpg ~ </a:t>
            </a:r>
            <a:r>
              <a:rPr lang="en-US" dirty="0" err="1" smtClean="0">
                <a:solidFill>
                  <a:schemeClr val="accent5"/>
                </a:solidFill>
              </a:rPr>
              <a:t>cyl</a:t>
            </a:r>
            <a:r>
              <a:rPr lang="en-US" dirty="0" smtClean="0">
                <a:solidFill>
                  <a:schemeClr val="accent5"/>
                </a:solidFill>
              </a:rPr>
              <a:t>, data = </a:t>
            </a:r>
            <a:r>
              <a:rPr lang="en-US" dirty="0" err="1" smtClean="0">
                <a:solidFill>
                  <a:schemeClr val="accent5"/>
                </a:solidFill>
              </a:rPr>
              <a:t>mtcars</a:t>
            </a:r>
            <a:r>
              <a:rPr lang="en-US" dirty="0" smtClean="0">
                <a:solidFill>
                  <a:schemeClr val="accent5"/>
                </a:solidFill>
              </a:rPr>
              <a:t>, </a:t>
            </a:r>
          </a:p>
          <a:p>
            <a:pPr marL="0" indent="0">
              <a:buNone/>
            </a:pPr>
            <a:r>
              <a:rPr lang="en-US" dirty="0" smtClean="0">
                <a:solidFill>
                  <a:schemeClr val="accent5"/>
                </a:solidFill>
              </a:rPr>
              <a:t>   </a:t>
            </a:r>
            <a:r>
              <a:rPr lang="en-US" dirty="0" err="1" smtClean="0">
                <a:solidFill>
                  <a:schemeClr val="accent5"/>
                </a:solidFill>
              </a:rPr>
              <a:t>xlab</a:t>
            </a:r>
            <a:r>
              <a:rPr lang="en-US" dirty="0" smtClean="0">
                <a:solidFill>
                  <a:schemeClr val="accent5"/>
                </a:solidFill>
              </a:rPr>
              <a:t> = "Number of Cylinders",</a:t>
            </a:r>
          </a:p>
          <a:p>
            <a:pPr marL="0" indent="0">
              <a:buNone/>
            </a:pPr>
            <a:r>
              <a:rPr lang="en-US" dirty="0" smtClean="0">
                <a:solidFill>
                  <a:schemeClr val="accent5"/>
                </a:solidFill>
              </a:rPr>
              <a:t>   </a:t>
            </a:r>
            <a:r>
              <a:rPr lang="en-US" dirty="0" err="1" smtClean="0">
                <a:solidFill>
                  <a:schemeClr val="accent5"/>
                </a:solidFill>
              </a:rPr>
              <a:t>ylab</a:t>
            </a:r>
            <a:r>
              <a:rPr lang="en-US" dirty="0" smtClean="0">
                <a:solidFill>
                  <a:schemeClr val="accent5"/>
                </a:solidFill>
              </a:rPr>
              <a:t> = "Miles Per Gallon", </a:t>
            </a:r>
          </a:p>
          <a:p>
            <a:pPr marL="0" indent="0">
              <a:buNone/>
            </a:pPr>
            <a:r>
              <a:rPr lang="en-US" dirty="0" smtClean="0">
                <a:solidFill>
                  <a:schemeClr val="accent5"/>
                </a:solidFill>
              </a:rPr>
              <a:t>   main = "Mileage Data",</a:t>
            </a:r>
          </a:p>
          <a:p>
            <a:pPr marL="0" indent="0">
              <a:buNone/>
            </a:pPr>
            <a:r>
              <a:rPr lang="en-US" dirty="0" smtClean="0">
                <a:solidFill>
                  <a:schemeClr val="accent5"/>
                </a:solidFill>
              </a:rPr>
              <a:t>   notch = TRUE, </a:t>
            </a:r>
          </a:p>
          <a:p>
            <a:pPr marL="0" indent="0">
              <a:buNone/>
            </a:pPr>
            <a:r>
              <a:rPr lang="en-US" dirty="0" smtClean="0">
                <a:solidFill>
                  <a:schemeClr val="accent5"/>
                </a:solidFill>
              </a:rPr>
              <a:t>   </a:t>
            </a:r>
            <a:r>
              <a:rPr lang="en-US" dirty="0" err="1" smtClean="0">
                <a:solidFill>
                  <a:schemeClr val="accent5"/>
                </a:solidFill>
              </a:rPr>
              <a:t>varwidth</a:t>
            </a:r>
            <a:r>
              <a:rPr lang="en-US" dirty="0" smtClean="0">
                <a:solidFill>
                  <a:schemeClr val="accent5"/>
                </a:solidFill>
              </a:rPr>
              <a:t> = TRUE, </a:t>
            </a:r>
          </a:p>
          <a:p>
            <a:pPr marL="0" indent="0">
              <a:buNone/>
            </a:pPr>
            <a:r>
              <a:rPr lang="en-US" dirty="0" smtClean="0">
                <a:solidFill>
                  <a:schemeClr val="accent5"/>
                </a:solidFill>
              </a:rPr>
              <a:t>   col = c("</a:t>
            </a:r>
            <a:r>
              <a:rPr lang="en-US" dirty="0" err="1" smtClean="0">
                <a:solidFill>
                  <a:schemeClr val="accent5"/>
                </a:solidFill>
              </a:rPr>
              <a:t>green","yellow","purple</a:t>
            </a:r>
            <a:r>
              <a:rPr lang="en-US" dirty="0" smtClean="0">
                <a:solidFill>
                  <a:schemeClr val="accent5"/>
                </a:solidFill>
              </a:rPr>
              <a:t>"),</a:t>
            </a:r>
          </a:p>
          <a:p>
            <a:pPr marL="0" indent="0">
              <a:buNone/>
            </a:pPr>
            <a:r>
              <a:rPr lang="en-US" dirty="0" smtClean="0">
                <a:solidFill>
                  <a:schemeClr val="accent5"/>
                </a:solidFill>
              </a:rPr>
              <a:t>   names = c("</a:t>
            </a:r>
            <a:r>
              <a:rPr lang="en-US" dirty="0" err="1" smtClean="0">
                <a:solidFill>
                  <a:schemeClr val="accent5"/>
                </a:solidFill>
              </a:rPr>
              <a:t>High","Medium","Low</a:t>
            </a:r>
            <a:r>
              <a:rPr lang="en-US" dirty="0" smtClean="0">
                <a:solidFill>
                  <a:schemeClr val="accent5"/>
                </a:solidFill>
              </a:rPr>
              <a:t>")</a:t>
            </a:r>
          </a:p>
          <a:p>
            <a:pPr marL="0" indent="0">
              <a:buNone/>
            </a:pPr>
            <a:r>
              <a:rPr lang="en-US" dirty="0" smtClean="0">
                <a:solidFill>
                  <a:schemeClr val="accent5"/>
                </a:solidFill>
              </a:rPr>
              <a:t>)</a:t>
            </a:r>
          </a:p>
          <a:p>
            <a:pPr marL="0" indent="0">
              <a:buNone/>
            </a:pPr>
            <a:r>
              <a:rPr lang="en-US" dirty="0" smtClean="0">
                <a:solidFill>
                  <a:schemeClr val="accent5"/>
                </a:solidFill>
              </a:rPr>
              <a:t># Save the file.</a:t>
            </a:r>
          </a:p>
          <a:p>
            <a:pPr marL="0" indent="0">
              <a:buNone/>
            </a:pPr>
            <a:r>
              <a:rPr lang="en-US" dirty="0" err="1" smtClean="0">
                <a:solidFill>
                  <a:schemeClr val="accent5"/>
                </a:solidFill>
              </a:rPr>
              <a:t>dev.off</a:t>
            </a:r>
            <a:r>
              <a:rPr lang="en-US" dirty="0" smtClean="0">
                <a:solidFill>
                  <a:schemeClr val="accent5"/>
                </a:solidFill>
              </a:rPr>
              <a:t>()</a:t>
            </a:r>
          </a:p>
        </p:txBody>
      </p:sp>
    </p:spTree>
    <p:extLst>
      <p:ext uri="{BB962C8B-B14F-4D97-AF65-F5344CB8AC3E}">
        <p14:creationId xmlns:p14="http://schemas.microsoft.com/office/powerpoint/2010/main" val="483572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R-Histograms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A histogram represents the frequencies of values of a variable bucketed into ranges. Histogram is similar to bar chat but the difference is it groups the values into continuous ranges. Each bar in histogram represents the height of the number of values present in that range.</a:t>
            </a:r>
          </a:p>
          <a:p>
            <a:pPr marL="0" indent="0">
              <a:buNone/>
            </a:pPr>
            <a:r>
              <a:rPr lang="en-US" dirty="0" smtClean="0"/>
              <a:t>R creates histogram using </a:t>
            </a:r>
            <a:r>
              <a:rPr lang="en-US" dirty="0" err="1" smtClean="0"/>
              <a:t>hist</a:t>
            </a:r>
            <a:r>
              <a:rPr lang="en-US" dirty="0" smtClean="0"/>
              <a:t>() function. This function takes a vector as an input and uses some more parameters to plot histograms.</a:t>
            </a:r>
          </a:p>
          <a:p>
            <a:pPr marL="0" indent="0">
              <a:buNone/>
            </a:pPr>
            <a:r>
              <a:rPr lang="en-US" dirty="0" smtClean="0"/>
              <a:t>Syntax</a:t>
            </a:r>
          </a:p>
          <a:p>
            <a:pPr marL="0" indent="0">
              <a:buNone/>
            </a:pPr>
            <a:r>
              <a:rPr lang="en-US" dirty="0" smtClean="0"/>
              <a:t>The basic syntax for creating a histogram using R is −</a:t>
            </a:r>
          </a:p>
          <a:p>
            <a:pPr marL="0" indent="0">
              <a:buNone/>
            </a:pPr>
            <a:endParaRPr lang="en-US" dirty="0" smtClean="0"/>
          </a:p>
          <a:p>
            <a:pPr marL="0" indent="0">
              <a:buNone/>
            </a:pPr>
            <a:r>
              <a:rPr lang="en-US" dirty="0" err="1" smtClean="0">
                <a:solidFill>
                  <a:schemeClr val="accent5"/>
                </a:solidFill>
              </a:rPr>
              <a:t>hist</a:t>
            </a:r>
            <a:r>
              <a:rPr lang="en-US" dirty="0" smtClean="0">
                <a:solidFill>
                  <a:schemeClr val="accent5"/>
                </a:solidFill>
              </a:rPr>
              <a:t>(</a:t>
            </a:r>
            <a:r>
              <a:rPr lang="en-US" dirty="0" err="1" smtClean="0">
                <a:solidFill>
                  <a:schemeClr val="accent5"/>
                </a:solidFill>
              </a:rPr>
              <a:t>v,main,xlab,xlim,ylim,breaks,col,border</a:t>
            </a:r>
            <a:r>
              <a:rPr lang="en-US" dirty="0" smtClean="0">
                <a:solidFill>
                  <a:schemeClr val="accent5"/>
                </a:solidFill>
              </a:rPr>
              <a:t>)</a:t>
            </a:r>
          </a:p>
          <a:p>
            <a:pPr marL="0" indent="0">
              <a:buNone/>
            </a:pPr>
            <a:r>
              <a:rPr lang="en-US" dirty="0" smtClean="0"/>
              <a:t>Following is the description of the parameters used −</a:t>
            </a:r>
          </a:p>
          <a:p>
            <a:pPr lvl="1">
              <a:buFont typeface="Wingdings" panose="05000000000000000000" pitchFamily="2" charset="2"/>
              <a:buChar char="Ø"/>
            </a:pPr>
            <a:r>
              <a:rPr lang="en-US" dirty="0" smtClean="0"/>
              <a:t>v is a vector containing numeric values used in histogram.</a:t>
            </a:r>
          </a:p>
          <a:p>
            <a:pPr lvl="1">
              <a:buFont typeface="Wingdings" panose="05000000000000000000" pitchFamily="2" charset="2"/>
              <a:buChar char="Ø"/>
            </a:pPr>
            <a:r>
              <a:rPr lang="en-US" dirty="0" smtClean="0"/>
              <a:t>main indicates title of the chart.</a:t>
            </a:r>
          </a:p>
          <a:p>
            <a:pPr lvl="1">
              <a:buFont typeface="Wingdings" panose="05000000000000000000" pitchFamily="2" charset="2"/>
              <a:buChar char="Ø"/>
            </a:pPr>
            <a:r>
              <a:rPr lang="en-US" dirty="0" smtClean="0"/>
              <a:t>col is used to set color of the bars.</a:t>
            </a:r>
          </a:p>
          <a:p>
            <a:pPr lvl="1">
              <a:buFont typeface="Wingdings" panose="05000000000000000000" pitchFamily="2" charset="2"/>
              <a:buChar char="Ø"/>
            </a:pPr>
            <a:r>
              <a:rPr lang="en-US" dirty="0" smtClean="0"/>
              <a:t>border is used to set border color of each bar.</a:t>
            </a:r>
          </a:p>
          <a:p>
            <a:pPr lvl="1">
              <a:buFont typeface="Wingdings" panose="05000000000000000000" pitchFamily="2" charset="2"/>
              <a:buChar char="Ø"/>
            </a:pPr>
            <a:r>
              <a:rPr lang="en-US" dirty="0" err="1" smtClean="0"/>
              <a:t>xlab</a:t>
            </a:r>
            <a:r>
              <a:rPr lang="en-US" dirty="0" smtClean="0"/>
              <a:t> is used to give description of x-axis.</a:t>
            </a:r>
          </a:p>
          <a:p>
            <a:pPr lvl="1">
              <a:buFont typeface="Wingdings" panose="05000000000000000000" pitchFamily="2" charset="2"/>
              <a:buChar char="Ø"/>
            </a:pPr>
            <a:r>
              <a:rPr lang="en-US" dirty="0" err="1" smtClean="0"/>
              <a:t>xlim</a:t>
            </a:r>
            <a:r>
              <a:rPr lang="en-US" dirty="0" smtClean="0"/>
              <a:t> is used to specify the range of values on the x-axis.</a:t>
            </a:r>
          </a:p>
          <a:p>
            <a:pPr lvl="1">
              <a:buFont typeface="Wingdings" panose="05000000000000000000" pitchFamily="2" charset="2"/>
              <a:buChar char="Ø"/>
            </a:pPr>
            <a:r>
              <a:rPr lang="en-US" dirty="0" err="1" smtClean="0"/>
              <a:t>ylim</a:t>
            </a:r>
            <a:r>
              <a:rPr lang="en-US" dirty="0" smtClean="0"/>
              <a:t> is used to specify the range of values on the y-axis.</a:t>
            </a:r>
          </a:p>
          <a:p>
            <a:pPr lvl="1">
              <a:buFont typeface="Wingdings" panose="05000000000000000000" pitchFamily="2" charset="2"/>
              <a:buChar char="Ø"/>
            </a:pPr>
            <a:r>
              <a:rPr lang="en-US" dirty="0" smtClean="0"/>
              <a:t>breaks is used to mention the width of each bar.</a:t>
            </a:r>
          </a:p>
          <a:p>
            <a:pPr marL="0" indent="0">
              <a:buNone/>
            </a:pPr>
            <a:endParaRPr lang="en-US" dirty="0" smtClean="0">
              <a:solidFill>
                <a:schemeClr val="accent5"/>
              </a:solidFill>
            </a:endParaRPr>
          </a:p>
        </p:txBody>
      </p:sp>
    </p:spTree>
    <p:extLst>
      <p:ext uri="{BB962C8B-B14F-4D97-AF65-F5344CB8AC3E}">
        <p14:creationId xmlns:p14="http://schemas.microsoft.com/office/powerpoint/2010/main" val="3672691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R-Histograms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Example</a:t>
            </a:r>
          </a:p>
          <a:p>
            <a:pPr marL="0" indent="0">
              <a:buNone/>
            </a:pPr>
            <a:r>
              <a:rPr lang="en-US" dirty="0"/>
              <a:t>A simple histogram is created using input vector, label, col and border parameters.</a:t>
            </a:r>
          </a:p>
          <a:p>
            <a:pPr marL="0" indent="0">
              <a:buNone/>
            </a:pPr>
            <a:r>
              <a:rPr lang="en-US" dirty="0"/>
              <a:t>The script given below will create and save the histogram in the current R working directory</a:t>
            </a:r>
            <a:r>
              <a:rPr lang="en-US" dirty="0" smtClean="0"/>
              <a:t>.</a:t>
            </a:r>
          </a:p>
          <a:p>
            <a:pPr marL="0" indent="0">
              <a:buNone/>
            </a:pPr>
            <a:r>
              <a:rPr lang="en-US" dirty="0" smtClean="0">
                <a:solidFill>
                  <a:schemeClr val="accent5"/>
                </a:solidFill>
              </a:rPr>
              <a:t># Create data for the graph.</a:t>
            </a:r>
          </a:p>
          <a:p>
            <a:pPr marL="0" indent="0">
              <a:buNone/>
            </a:pPr>
            <a:r>
              <a:rPr lang="en-US" dirty="0" smtClean="0">
                <a:solidFill>
                  <a:schemeClr val="accent5"/>
                </a:solidFill>
              </a:rPr>
              <a:t>v &lt;-  c(9,13,21,8,36,22,12,41,31,33,19)</a:t>
            </a:r>
          </a:p>
          <a:p>
            <a:pPr marL="0" indent="0">
              <a:buNone/>
            </a:pPr>
            <a:endParaRPr lang="en-US" dirty="0" smtClean="0">
              <a:solidFill>
                <a:schemeClr val="accent5"/>
              </a:solidFill>
            </a:endParaRPr>
          </a:p>
          <a:p>
            <a:pPr marL="0" indent="0">
              <a:buNone/>
            </a:pPr>
            <a:r>
              <a:rPr lang="en-US" dirty="0" smtClean="0">
                <a:solidFill>
                  <a:schemeClr val="accent5"/>
                </a:solidFill>
              </a:rPr>
              <a:t># Give the chart file a name.</a:t>
            </a:r>
          </a:p>
          <a:p>
            <a:pPr marL="0" indent="0">
              <a:buNone/>
            </a:pPr>
            <a:r>
              <a:rPr lang="en-US" dirty="0" err="1" smtClean="0">
                <a:solidFill>
                  <a:schemeClr val="accent5"/>
                </a:solidFill>
              </a:rPr>
              <a:t>png</a:t>
            </a:r>
            <a:r>
              <a:rPr lang="en-US" dirty="0" smtClean="0">
                <a:solidFill>
                  <a:schemeClr val="accent5"/>
                </a:solidFill>
              </a:rPr>
              <a:t>(file = "histogram.png")</a:t>
            </a:r>
          </a:p>
          <a:p>
            <a:pPr marL="0" indent="0">
              <a:buNone/>
            </a:pPr>
            <a:endParaRPr lang="en-US" dirty="0" smtClean="0">
              <a:solidFill>
                <a:schemeClr val="accent5"/>
              </a:solidFill>
            </a:endParaRPr>
          </a:p>
          <a:p>
            <a:pPr marL="0" indent="0">
              <a:buNone/>
            </a:pPr>
            <a:r>
              <a:rPr lang="en-US" dirty="0" smtClean="0">
                <a:solidFill>
                  <a:schemeClr val="accent5"/>
                </a:solidFill>
              </a:rPr>
              <a:t># Create the histogram.</a:t>
            </a:r>
          </a:p>
          <a:p>
            <a:pPr marL="0" indent="0">
              <a:buNone/>
            </a:pPr>
            <a:r>
              <a:rPr lang="en-US" dirty="0" err="1" smtClean="0">
                <a:solidFill>
                  <a:schemeClr val="accent5"/>
                </a:solidFill>
              </a:rPr>
              <a:t>hist</a:t>
            </a:r>
            <a:r>
              <a:rPr lang="en-US" dirty="0" smtClean="0">
                <a:solidFill>
                  <a:schemeClr val="accent5"/>
                </a:solidFill>
              </a:rPr>
              <a:t>(</a:t>
            </a:r>
            <a:r>
              <a:rPr lang="en-US" dirty="0" err="1" smtClean="0">
                <a:solidFill>
                  <a:schemeClr val="accent5"/>
                </a:solidFill>
              </a:rPr>
              <a:t>v,xlab</a:t>
            </a:r>
            <a:r>
              <a:rPr lang="en-US" dirty="0" smtClean="0">
                <a:solidFill>
                  <a:schemeClr val="accent5"/>
                </a:solidFill>
              </a:rPr>
              <a:t> = "</a:t>
            </a:r>
            <a:r>
              <a:rPr lang="en-US" dirty="0" err="1" smtClean="0">
                <a:solidFill>
                  <a:schemeClr val="accent5"/>
                </a:solidFill>
              </a:rPr>
              <a:t>Weight",col</a:t>
            </a:r>
            <a:r>
              <a:rPr lang="en-US" dirty="0" smtClean="0">
                <a:solidFill>
                  <a:schemeClr val="accent5"/>
                </a:solidFill>
              </a:rPr>
              <a:t> = "</a:t>
            </a:r>
            <a:r>
              <a:rPr lang="en-US" dirty="0" err="1" smtClean="0">
                <a:solidFill>
                  <a:schemeClr val="accent5"/>
                </a:solidFill>
              </a:rPr>
              <a:t>yellow",border</a:t>
            </a:r>
            <a:r>
              <a:rPr lang="en-US" dirty="0" smtClean="0">
                <a:solidFill>
                  <a:schemeClr val="accent5"/>
                </a:solidFill>
              </a:rPr>
              <a:t> = "blue")</a:t>
            </a:r>
          </a:p>
          <a:p>
            <a:pPr marL="0" indent="0">
              <a:buNone/>
            </a:pPr>
            <a:endParaRPr lang="en-US" dirty="0" smtClean="0">
              <a:solidFill>
                <a:schemeClr val="accent5"/>
              </a:solidFill>
            </a:endParaRPr>
          </a:p>
          <a:p>
            <a:pPr marL="0" indent="0">
              <a:buNone/>
            </a:pPr>
            <a:r>
              <a:rPr lang="en-US" dirty="0" smtClean="0">
                <a:solidFill>
                  <a:schemeClr val="accent5"/>
                </a:solidFill>
              </a:rPr>
              <a:t># Save the file.</a:t>
            </a:r>
          </a:p>
          <a:p>
            <a:pPr marL="0" indent="0">
              <a:buNone/>
            </a:pPr>
            <a:r>
              <a:rPr lang="en-US" dirty="0" err="1" smtClean="0">
                <a:solidFill>
                  <a:schemeClr val="accent5"/>
                </a:solidFill>
              </a:rPr>
              <a:t>dev.off</a:t>
            </a:r>
            <a:r>
              <a:rPr lang="en-US" dirty="0" smtClean="0">
                <a:solidFill>
                  <a:schemeClr val="accent5"/>
                </a:solidFill>
              </a:rPr>
              <a:t>()</a:t>
            </a:r>
            <a:endParaRPr lang="en-US" dirty="0">
              <a:solidFill>
                <a:schemeClr val="accent5"/>
              </a:solidFill>
            </a:endParaRPr>
          </a:p>
        </p:txBody>
      </p:sp>
    </p:spTree>
    <p:extLst>
      <p:ext uri="{BB962C8B-B14F-4D97-AF65-F5344CB8AC3E}">
        <p14:creationId xmlns:p14="http://schemas.microsoft.com/office/powerpoint/2010/main" val="47202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R-Pie Charts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R Programming language has numerous libraries to create charts and graphs.</a:t>
            </a:r>
          </a:p>
          <a:p>
            <a:pPr marL="0" indent="0">
              <a:buNone/>
            </a:pPr>
            <a:r>
              <a:rPr lang="en-US" dirty="0" smtClean="0"/>
              <a:t>A pie-chart is a representation of values as slices of a circle with different colors. </a:t>
            </a:r>
          </a:p>
          <a:p>
            <a:pPr marL="0" indent="0">
              <a:buNone/>
            </a:pPr>
            <a:r>
              <a:rPr lang="en-US" dirty="0" smtClean="0"/>
              <a:t>The slices are labeled and the numbers corresponding to each slice is also represented in the chart.</a:t>
            </a:r>
          </a:p>
          <a:p>
            <a:pPr marL="0" indent="0">
              <a:buNone/>
            </a:pPr>
            <a:r>
              <a:rPr lang="en-US" dirty="0" smtClean="0"/>
              <a:t>In R the pie chart is created using the pie() function which takes positive numbers as a vector input. The additional parameters are used to control labels, color, title etc.</a:t>
            </a:r>
          </a:p>
          <a:p>
            <a:pPr marL="0" indent="0">
              <a:buNone/>
            </a:pPr>
            <a:r>
              <a:rPr lang="en-US" dirty="0" smtClean="0"/>
              <a:t>Syntax</a:t>
            </a:r>
          </a:p>
          <a:p>
            <a:pPr marL="0" indent="0">
              <a:buNone/>
            </a:pPr>
            <a:r>
              <a:rPr lang="en-US" dirty="0" smtClean="0"/>
              <a:t>The basic syntax for creating a pie-chart using the R is −</a:t>
            </a:r>
          </a:p>
          <a:p>
            <a:pPr marL="0" indent="0">
              <a:buNone/>
            </a:pPr>
            <a:r>
              <a:rPr lang="en-US" dirty="0" smtClean="0">
                <a:solidFill>
                  <a:schemeClr val="accent2"/>
                </a:solidFill>
              </a:rPr>
              <a:t>pie(x, labels, radius, main, col, clockwise)</a:t>
            </a:r>
          </a:p>
          <a:p>
            <a:pPr marL="0" indent="0">
              <a:buNone/>
            </a:pPr>
            <a:r>
              <a:rPr lang="en-US" dirty="0" smtClean="0"/>
              <a:t>Following is the description of the parameters used −</a:t>
            </a:r>
          </a:p>
          <a:p>
            <a:pPr lvl="1">
              <a:buFont typeface="Wingdings" panose="05000000000000000000" pitchFamily="2" charset="2"/>
              <a:buChar char="Ø"/>
            </a:pPr>
            <a:r>
              <a:rPr lang="en-US" dirty="0" smtClean="0"/>
              <a:t>x is a vector containing the numeric values used in the pie chart.</a:t>
            </a:r>
          </a:p>
          <a:p>
            <a:pPr lvl="1">
              <a:buFont typeface="Wingdings" panose="05000000000000000000" pitchFamily="2" charset="2"/>
              <a:buChar char="Ø"/>
            </a:pPr>
            <a:r>
              <a:rPr lang="en-US" dirty="0" smtClean="0"/>
              <a:t>labels is used to give description to the slices.</a:t>
            </a:r>
          </a:p>
          <a:p>
            <a:pPr lvl="1">
              <a:buFont typeface="Wingdings" panose="05000000000000000000" pitchFamily="2" charset="2"/>
              <a:buChar char="Ø"/>
            </a:pPr>
            <a:r>
              <a:rPr lang="en-US" dirty="0" smtClean="0"/>
              <a:t>radius indicates the radius of the circle of the pie chart.(value between −1 and +1).</a:t>
            </a:r>
          </a:p>
          <a:p>
            <a:pPr lvl="1">
              <a:buFont typeface="Wingdings" panose="05000000000000000000" pitchFamily="2" charset="2"/>
              <a:buChar char="Ø"/>
            </a:pPr>
            <a:r>
              <a:rPr lang="en-US" dirty="0" smtClean="0"/>
              <a:t>main indicates the title of the chart.</a:t>
            </a:r>
          </a:p>
          <a:p>
            <a:pPr lvl="1">
              <a:buFont typeface="Wingdings" panose="05000000000000000000" pitchFamily="2" charset="2"/>
              <a:buChar char="Ø"/>
            </a:pPr>
            <a:r>
              <a:rPr lang="en-US" dirty="0" smtClean="0"/>
              <a:t>col indicates the color palette.</a:t>
            </a:r>
          </a:p>
          <a:p>
            <a:pPr lvl="1">
              <a:buFont typeface="Wingdings" panose="05000000000000000000" pitchFamily="2" charset="2"/>
              <a:buChar char="Ø"/>
            </a:pPr>
            <a:r>
              <a:rPr lang="en-US" dirty="0" smtClean="0"/>
              <a:t>clockwise is a logical value indicating if the slices are drawn clockwise or anti clockwise.</a:t>
            </a:r>
            <a:endParaRPr lang="en-US" dirty="0"/>
          </a:p>
        </p:txBody>
      </p:sp>
    </p:spTree>
    <p:extLst>
      <p:ext uri="{BB962C8B-B14F-4D97-AF65-F5344CB8AC3E}">
        <p14:creationId xmlns:p14="http://schemas.microsoft.com/office/powerpoint/2010/main" val="13763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R-Histograms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Range of X and Y values</a:t>
            </a:r>
          </a:p>
          <a:p>
            <a:pPr marL="0" indent="0">
              <a:buNone/>
            </a:pPr>
            <a:r>
              <a:rPr lang="en-US" dirty="0"/>
              <a:t>To specify the range of values allowed in X axis and Y axis, we can use the </a:t>
            </a:r>
            <a:r>
              <a:rPr lang="en-US" dirty="0" err="1"/>
              <a:t>xlim</a:t>
            </a:r>
            <a:r>
              <a:rPr lang="en-US" dirty="0"/>
              <a:t> and </a:t>
            </a:r>
            <a:r>
              <a:rPr lang="en-US" dirty="0" err="1"/>
              <a:t>ylim</a:t>
            </a:r>
            <a:r>
              <a:rPr lang="en-US" dirty="0"/>
              <a:t> parameters.</a:t>
            </a:r>
          </a:p>
          <a:p>
            <a:pPr marL="0" indent="0">
              <a:buNone/>
            </a:pPr>
            <a:r>
              <a:rPr lang="en-US" dirty="0"/>
              <a:t>The width of each of the bar can be decided by using breaks</a:t>
            </a:r>
            <a:r>
              <a:rPr lang="en-US" dirty="0" smtClean="0"/>
              <a:t>.</a:t>
            </a:r>
          </a:p>
          <a:p>
            <a:pPr marL="0" indent="0">
              <a:buNone/>
            </a:pPr>
            <a:r>
              <a:rPr lang="en-US" dirty="0" smtClean="0">
                <a:solidFill>
                  <a:schemeClr val="accent5"/>
                </a:solidFill>
              </a:rPr>
              <a:t># Create data for the graph.</a:t>
            </a:r>
          </a:p>
          <a:p>
            <a:pPr marL="0" indent="0">
              <a:buNone/>
            </a:pPr>
            <a:r>
              <a:rPr lang="en-US" dirty="0" smtClean="0">
                <a:solidFill>
                  <a:schemeClr val="accent5"/>
                </a:solidFill>
              </a:rPr>
              <a:t>v &lt;- c(9,13,21,8,36,22,12,41,31,33,19)</a:t>
            </a:r>
          </a:p>
          <a:p>
            <a:pPr marL="0" indent="0">
              <a:buNone/>
            </a:pPr>
            <a:endParaRPr lang="en-US" dirty="0" smtClean="0">
              <a:solidFill>
                <a:schemeClr val="accent5"/>
              </a:solidFill>
            </a:endParaRPr>
          </a:p>
          <a:p>
            <a:pPr marL="0" indent="0">
              <a:buNone/>
            </a:pPr>
            <a:r>
              <a:rPr lang="en-US" dirty="0" smtClean="0">
                <a:solidFill>
                  <a:schemeClr val="accent5"/>
                </a:solidFill>
              </a:rPr>
              <a:t># Give the chart file a name.</a:t>
            </a:r>
          </a:p>
          <a:p>
            <a:pPr marL="0" indent="0">
              <a:buNone/>
            </a:pPr>
            <a:r>
              <a:rPr lang="en-US" dirty="0" err="1" smtClean="0">
                <a:solidFill>
                  <a:schemeClr val="accent5"/>
                </a:solidFill>
              </a:rPr>
              <a:t>png</a:t>
            </a:r>
            <a:r>
              <a:rPr lang="en-US" dirty="0" smtClean="0">
                <a:solidFill>
                  <a:schemeClr val="accent5"/>
                </a:solidFill>
              </a:rPr>
              <a:t>(file = "histogram_lim_breaks.png")</a:t>
            </a:r>
          </a:p>
          <a:p>
            <a:pPr marL="0" indent="0">
              <a:buNone/>
            </a:pPr>
            <a:endParaRPr lang="en-US" dirty="0" smtClean="0">
              <a:solidFill>
                <a:schemeClr val="accent5"/>
              </a:solidFill>
            </a:endParaRPr>
          </a:p>
          <a:p>
            <a:pPr marL="0" indent="0">
              <a:buNone/>
            </a:pPr>
            <a:r>
              <a:rPr lang="en-US" dirty="0" smtClean="0">
                <a:solidFill>
                  <a:schemeClr val="accent5"/>
                </a:solidFill>
              </a:rPr>
              <a:t># Create the histogram.</a:t>
            </a:r>
          </a:p>
          <a:p>
            <a:pPr marL="0" indent="0">
              <a:buNone/>
            </a:pPr>
            <a:r>
              <a:rPr lang="en-US" dirty="0" err="1" smtClean="0">
                <a:solidFill>
                  <a:schemeClr val="accent5"/>
                </a:solidFill>
              </a:rPr>
              <a:t>hist</a:t>
            </a:r>
            <a:r>
              <a:rPr lang="en-US" dirty="0" smtClean="0">
                <a:solidFill>
                  <a:schemeClr val="accent5"/>
                </a:solidFill>
              </a:rPr>
              <a:t>(</a:t>
            </a:r>
            <a:r>
              <a:rPr lang="en-US" dirty="0" err="1" smtClean="0">
                <a:solidFill>
                  <a:schemeClr val="accent5"/>
                </a:solidFill>
              </a:rPr>
              <a:t>v,xlab</a:t>
            </a:r>
            <a:r>
              <a:rPr lang="en-US" dirty="0" smtClean="0">
                <a:solidFill>
                  <a:schemeClr val="accent5"/>
                </a:solidFill>
              </a:rPr>
              <a:t> = "</a:t>
            </a:r>
            <a:r>
              <a:rPr lang="en-US" dirty="0" err="1" smtClean="0">
                <a:solidFill>
                  <a:schemeClr val="accent5"/>
                </a:solidFill>
              </a:rPr>
              <a:t>Weight",col</a:t>
            </a:r>
            <a:r>
              <a:rPr lang="en-US" dirty="0" smtClean="0">
                <a:solidFill>
                  <a:schemeClr val="accent5"/>
                </a:solidFill>
              </a:rPr>
              <a:t> = "</a:t>
            </a:r>
            <a:r>
              <a:rPr lang="en-US" dirty="0" err="1" smtClean="0">
                <a:solidFill>
                  <a:schemeClr val="accent5"/>
                </a:solidFill>
              </a:rPr>
              <a:t>green",border</a:t>
            </a:r>
            <a:r>
              <a:rPr lang="en-US" dirty="0" smtClean="0">
                <a:solidFill>
                  <a:schemeClr val="accent5"/>
                </a:solidFill>
              </a:rPr>
              <a:t> = "red", </a:t>
            </a:r>
            <a:r>
              <a:rPr lang="en-US" dirty="0" err="1" smtClean="0">
                <a:solidFill>
                  <a:schemeClr val="accent5"/>
                </a:solidFill>
              </a:rPr>
              <a:t>xlim</a:t>
            </a:r>
            <a:r>
              <a:rPr lang="en-US" dirty="0" smtClean="0">
                <a:solidFill>
                  <a:schemeClr val="accent5"/>
                </a:solidFill>
              </a:rPr>
              <a:t> = c(0,40), </a:t>
            </a:r>
            <a:r>
              <a:rPr lang="en-US" dirty="0" err="1" smtClean="0">
                <a:solidFill>
                  <a:schemeClr val="accent5"/>
                </a:solidFill>
              </a:rPr>
              <a:t>ylim</a:t>
            </a:r>
            <a:r>
              <a:rPr lang="en-US" dirty="0" smtClean="0">
                <a:solidFill>
                  <a:schemeClr val="accent5"/>
                </a:solidFill>
              </a:rPr>
              <a:t> = c(0,5),</a:t>
            </a:r>
          </a:p>
          <a:p>
            <a:pPr marL="0" indent="0">
              <a:buNone/>
            </a:pPr>
            <a:r>
              <a:rPr lang="en-US" dirty="0" smtClean="0">
                <a:solidFill>
                  <a:schemeClr val="accent5"/>
                </a:solidFill>
              </a:rPr>
              <a:t>   breaks = 5)</a:t>
            </a:r>
          </a:p>
          <a:p>
            <a:pPr marL="0" indent="0">
              <a:buNone/>
            </a:pPr>
            <a:endParaRPr lang="en-US" dirty="0" smtClean="0">
              <a:solidFill>
                <a:schemeClr val="accent5"/>
              </a:solidFill>
            </a:endParaRPr>
          </a:p>
          <a:p>
            <a:pPr marL="0" indent="0">
              <a:buNone/>
            </a:pPr>
            <a:r>
              <a:rPr lang="en-US" dirty="0" smtClean="0">
                <a:solidFill>
                  <a:schemeClr val="accent5"/>
                </a:solidFill>
              </a:rPr>
              <a:t># Save the file.</a:t>
            </a:r>
          </a:p>
          <a:p>
            <a:pPr marL="0" indent="0">
              <a:buNone/>
            </a:pPr>
            <a:r>
              <a:rPr lang="en-US" dirty="0" err="1" smtClean="0">
                <a:solidFill>
                  <a:schemeClr val="accent5"/>
                </a:solidFill>
              </a:rPr>
              <a:t>dev.off</a:t>
            </a:r>
            <a:r>
              <a:rPr lang="en-US" dirty="0" smtClean="0">
                <a:solidFill>
                  <a:schemeClr val="accent5"/>
                </a:solidFill>
              </a:rPr>
              <a:t>()</a:t>
            </a:r>
            <a:endParaRPr lang="en-US" dirty="0">
              <a:solidFill>
                <a:schemeClr val="accent5"/>
              </a:solidFill>
            </a:endParaRPr>
          </a:p>
        </p:txBody>
      </p:sp>
    </p:spTree>
    <p:extLst>
      <p:ext uri="{BB962C8B-B14F-4D97-AF65-F5344CB8AC3E}">
        <p14:creationId xmlns:p14="http://schemas.microsoft.com/office/powerpoint/2010/main" val="4218329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R-Line Graphs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 line chart is a graph that connects a series of points by drawing line segments between them. These points are ordered in one of their coordinate (usually the x-coordinate) value. Line charts are usually used in identifying the trends in data.</a:t>
            </a:r>
          </a:p>
          <a:p>
            <a:pPr marL="0" indent="0">
              <a:buNone/>
            </a:pPr>
            <a:r>
              <a:rPr lang="en-US" dirty="0" smtClean="0"/>
              <a:t>The plot() function in R is used to create the line graph.</a:t>
            </a:r>
          </a:p>
          <a:p>
            <a:pPr marL="0" indent="0">
              <a:buNone/>
            </a:pPr>
            <a:r>
              <a:rPr lang="en-US" dirty="0" smtClean="0"/>
              <a:t>Syntax</a:t>
            </a:r>
          </a:p>
          <a:p>
            <a:pPr marL="0" indent="0">
              <a:buNone/>
            </a:pPr>
            <a:r>
              <a:rPr lang="en-US" dirty="0" smtClean="0"/>
              <a:t>The basic syntax to create a line chart in R is −</a:t>
            </a:r>
          </a:p>
          <a:p>
            <a:pPr marL="0" indent="0">
              <a:buNone/>
            </a:pPr>
            <a:r>
              <a:rPr lang="en-US" dirty="0" smtClean="0">
                <a:solidFill>
                  <a:schemeClr val="accent5"/>
                </a:solidFill>
              </a:rPr>
              <a:t>plot(</a:t>
            </a:r>
            <a:r>
              <a:rPr lang="en-US" dirty="0" err="1" smtClean="0">
                <a:solidFill>
                  <a:schemeClr val="accent5"/>
                </a:solidFill>
              </a:rPr>
              <a:t>v,type,col,xlab,ylab</a:t>
            </a:r>
            <a:r>
              <a:rPr lang="en-US" dirty="0" smtClean="0">
                <a:solidFill>
                  <a:schemeClr val="accent5"/>
                </a:solidFill>
              </a:rPr>
              <a:t>)</a:t>
            </a:r>
          </a:p>
          <a:p>
            <a:pPr marL="0" indent="0">
              <a:buNone/>
            </a:pPr>
            <a:r>
              <a:rPr lang="en-US" dirty="0" smtClean="0"/>
              <a:t>Following is the description of the parameters used −</a:t>
            </a:r>
          </a:p>
          <a:p>
            <a:pPr lvl="1">
              <a:buFont typeface="Wingdings" panose="05000000000000000000" pitchFamily="2" charset="2"/>
              <a:buChar char="Ø"/>
            </a:pPr>
            <a:r>
              <a:rPr lang="en-US" dirty="0" smtClean="0"/>
              <a:t>v is a vector containing the numeric values.</a:t>
            </a:r>
          </a:p>
          <a:p>
            <a:pPr lvl="1">
              <a:buFont typeface="Wingdings" panose="05000000000000000000" pitchFamily="2" charset="2"/>
              <a:buChar char="Ø"/>
            </a:pPr>
            <a:r>
              <a:rPr lang="en-US" dirty="0" smtClean="0"/>
              <a:t>type takes the value "p" to draw only the points, "l" to draw only the lines and "o" to draw both points and lines.</a:t>
            </a:r>
          </a:p>
          <a:p>
            <a:pPr lvl="1">
              <a:buFont typeface="Wingdings" panose="05000000000000000000" pitchFamily="2" charset="2"/>
              <a:buChar char="Ø"/>
            </a:pPr>
            <a:r>
              <a:rPr lang="en-US" dirty="0" err="1" smtClean="0"/>
              <a:t>xlab</a:t>
            </a:r>
            <a:r>
              <a:rPr lang="en-US" dirty="0" smtClean="0"/>
              <a:t> is the label for x axis.</a:t>
            </a:r>
          </a:p>
          <a:p>
            <a:pPr lvl="1">
              <a:buFont typeface="Wingdings" panose="05000000000000000000" pitchFamily="2" charset="2"/>
              <a:buChar char="Ø"/>
            </a:pPr>
            <a:r>
              <a:rPr lang="en-US" dirty="0" err="1" smtClean="0"/>
              <a:t>ylab</a:t>
            </a:r>
            <a:r>
              <a:rPr lang="en-US" dirty="0" smtClean="0"/>
              <a:t> is the label for y axis.</a:t>
            </a:r>
          </a:p>
          <a:p>
            <a:pPr lvl="1">
              <a:buFont typeface="Wingdings" panose="05000000000000000000" pitchFamily="2" charset="2"/>
              <a:buChar char="Ø"/>
            </a:pPr>
            <a:r>
              <a:rPr lang="en-US" dirty="0" smtClean="0"/>
              <a:t>main is the Title of the chart.</a:t>
            </a:r>
          </a:p>
          <a:p>
            <a:pPr lvl="1">
              <a:buFont typeface="Wingdings" panose="05000000000000000000" pitchFamily="2" charset="2"/>
              <a:buChar char="Ø"/>
            </a:pPr>
            <a:r>
              <a:rPr lang="en-US" dirty="0" smtClean="0"/>
              <a:t>col is used to give colors to both the points and lines.</a:t>
            </a:r>
            <a:endParaRPr lang="en-US" dirty="0"/>
          </a:p>
        </p:txBody>
      </p:sp>
    </p:spTree>
    <p:extLst>
      <p:ext uri="{BB962C8B-B14F-4D97-AF65-F5344CB8AC3E}">
        <p14:creationId xmlns:p14="http://schemas.microsoft.com/office/powerpoint/2010/main" val="974219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R-Line Graphs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Example</a:t>
            </a:r>
          </a:p>
          <a:p>
            <a:pPr marL="0" indent="0">
              <a:buNone/>
            </a:pPr>
            <a:r>
              <a:rPr lang="en-US" dirty="0" smtClean="0"/>
              <a:t>A simple line chart is created using the input vector and the type parameter as "O". The below script will create and save a line chart in the current R working directory.</a:t>
            </a:r>
          </a:p>
          <a:p>
            <a:pPr marL="0" indent="0">
              <a:buNone/>
            </a:pPr>
            <a:r>
              <a:rPr lang="en-US" dirty="0" smtClean="0">
                <a:solidFill>
                  <a:schemeClr val="accent5"/>
                </a:solidFill>
              </a:rPr>
              <a:t># Create the data for the chart.</a:t>
            </a:r>
          </a:p>
          <a:p>
            <a:pPr marL="0" indent="0">
              <a:buNone/>
            </a:pPr>
            <a:r>
              <a:rPr lang="en-US" dirty="0" smtClean="0">
                <a:solidFill>
                  <a:schemeClr val="accent5"/>
                </a:solidFill>
              </a:rPr>
              <a:t>v &lt;- c(7,12,28,3,41)</a:t>
            </a:r>
          </a:p>
          <a:p>
            <a:pPr marL="0" indent="0">
              <a:buNone/>
            </a:pPr>
            <a:r>
              <a:rPr lang="en-US" dirty="0" smtClean="0">
                <a:solidFill>
                  <a:schemeClr val="accent5"/>
                </a:solidFill>
              </a:rPr>
              <a:t># Give the chart file a name.</a:t>
            </a:r>
          </a:p>
          <a:p>
            <a:pPr marL="0" indent="0">
              <a:buNone/>
            </a:pPr>
            <a:r>
              <a:rPr lang="en-US" dirty="0" err="1" smtClean="0">
                <a:solidFill>
                  <a:schemeClr val="accent5"/>
                </a:solidFill>
              </a:rPr>
              <a:t>png</a:t>
            </a:r>
            <a:r>
              <a:rPr lang="en-US" dirty="0" smtClean="0">
                <a:solidFill>
                  <a:schemeClr val="accent5"/>
                </a:solidFill>
              </a:rPr>
              <a:t>(file = "line_chart.jpg")</a:t>
            </a:r>
          </a:p>
          <a:p>
            <a:pPr marL="0" indent="0">
              <a:buNone/>
            </a:pPr>
            <a:r>
              <a:rPr lang="en-US" dirty="0" smtClean="0">
                <a:solidFill>
                  <a:schemeClr val="accent5"/>
                </a:solidFill>
              </a:rPr>
              <a:t># Plot the bar chart. </a:t>
            </a:r>
          </a:p>
          <a:p>
            <a:pPr marL="0" indent="0">
              <a:buNone/>
            </a:pPr>
            <a:r>
              <a:rPr lang="en-US" dirty="0" smtClean="0">
                <a:solidFill>
                  <a:schemeClr val="accent5"/>
                </a:solidFill>
              </a:rPr>
              <a:t>plot(</a:t>
            </a:r>
            <a:r>
              <a:rPr lang="en-US" dirty="0" err="1" smtClean="0">
                <a:solidFill>
                  <a:schemeClr val="accent5"/>
                </a:solidFill>
              </a:rPr>
              <a:t>v,type</a:t>
            </a:r>
            <a:r>
              <a:rPr lang="en-US" dirty="0" smtClean="0">
                <a:solidFill>
                  <a:schemeClr val="accent5"/>
                </a:solidFill>
              </a:rPr>
              <a:t> = "o")</a:t>
            </a:r>
          </a:p>
          <a:p>
            <a:pPr marL="0" indent="0">
              <a:buNone/>
            </a:pPr>
            <a:r>
              <a:rPr lang="en-US" dirty="0" smtClean="0">
                <a:solidFill>
                  <a:schemeClr val="accent5"/>
                </a:solidFill>
              </a:rPr>
              <a:t># Save the file.</a:t>
            </a:r>
          </a:p>
          <a:p>
            <a:pPr marL="0" indent="0">
              <a:buNone/>
            </a:pPr>
            <a:r>
              <a:rPr lang="en-US" dirty="0" err="1" smtClean="0">
                <a:solidFill>
                  <a:schemeClr val="accent5"/>
                </a:solidFill>
              </a:rPr>
              <a:t>dev.off</a:t>
            </a:r>
            <a:r>
              <a:rPr lang="en-US" dirty="0" smtClean="0">
                <a:solidFill>
                  <a:schemeClr val="accent5"/>
                </a:solidFill>
              </a:rPr>
              <a:t>()</a:t>
            </a:r>
            <a:endParaRPr lang="en-US" dirty="0">
              <a:solidFill>
                <a:schemeClr val="accent5"/>
              </a:solidFill>
            </a:endParaRPr>
          </a:p>
        </p:txBody>
      </p:sp>
    </p:spTree>
    <p:extLst>
      <p:ext uri="{BB962C8B-B14F-4D97-AF65-F5344CB8AC3E}">
        <p14:creationId xmlns:p14="http://schemas.microsoft.com/office/powerpoint/2010/main" val="1325560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R-Line Graphs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Line Chart Title, Color and Labels</a:t>
            </a:r>
          </a:p>
          <a:p>
            <a:pPr marL="0" indent="0">
              <a:buNone/>
            </a:pPr>
            <a:r>
              <a:rPr lang="en-US" dirty="0" smtClean="0"/>
              <a:t>The features of the line chart can be expanded by using additional parameters. We add color to the points and lines, give a title to the chart and add labels to the axes.</a:t>
            </a:r>
          </a:p>
          <a:p>
            <a:pPr marL="0" indent="0">
              <a:buNone/>
            </a:pPr>
            <a:r>
              <a:rPr lang="en-US" dirty="0" smtClean="0"/>
              <a:t>Example</a:t>
            </a:r>
          </a:p>
          <a:p>
            <a:pPr marL="0" indent="0">
              <a:buNone/>
            </a:pPr>
            <a:r>
              <a:rPr lang="en-US" dirty="0" smtClean="0">
                <a:solidFill>
                  <a:schemeClr val="accent5"/>
                </a:solidFill>
              </a:rPr>
              <a:t># Create the data for the chart.</a:t>
            </a:r>
          </a:p>
          <a:p>
            <a:pPr marL="0" indent="0">
              <a:buNone/>
            </a:pPr>
            <a:r>
              <a:rPr lang="en-US" dirty="0" smtClean="0">
                <a:solidFill>
                  <a:schemeClr val="accent5"/>
                </a:solidFill>
              </a:rPr>
              <a:t>v &lt;- c(7,12,28,3,41)</a:t>
            </a:r>
          </a:p>
          <a:p>
            <a:pPr marL="0" indent="0">
              <a:buNone/>
            </a:pPr>
            <a:endParaRPr lang="en-US" dirty="0" smtClean="0">
              <a:solidFill>
                <a:schemeClr val="accent5"/>
              </a:solidFill>
            </a:endParaRPr>
          </a:p>
          <a:p>
            <a:pPr marL="0" indent="0">
              <a:buNone/>
            </a:pPr>
            <a:r>
              <a:rPr lang="en-US" dirty="0" smtClean="0">
                <a:solidFill>
                  <a:schemeClr val="accent5"/>
                </a:solidFill>
              </a:rPr>
              <a:t># Give the chart file a name.</a:t>
            </a:r>
          </a:p>
          <a:p>
            <a:pPr marL="0" indent="0">
              <a:buNone/>
            </a:pPr>
            <a:r>
              <a:rPr lang="en-US" dirty="0" err="1" smtClean="0">
                <a:solidFill>
                  <a:schemeClr val="accent5"/>
                </a:solidFill>
              </a:rPr>
              <a:t>png</a:t>
            </a:r>
            <a:r>
              <a:rPr lang="en-US" dirty="0" smtClean="0">
                <a:solidFill>
                  <a:schemeClr val="accent5"/>
                </a:solidFill>
              </a:rPr>
              <a:t>(file = "line_chart_label_colored.jpg")</a:t>
            </a:r>
          </a:p>
          <a:p>
            <a:pPr marL="0" indent="0">
              <a:buNone/>
            </a:pPr>
            <a:endParaRPr lang="en-US" dirty="0" smtClean="0">
              <a:solidFill>
                <a:schemeClr val="accent5"/>
              </a:solidFill>
            </a:endParaRPr>
          </a:p>
          <a:p>
            <a:pPr marL="0" indent="0">
              <a:buNone/>
            </a:pPr>
            <a:r>
              <a:rPr lang="en-US" dirty="0" smtClean="0">
                <a:solidFill>
                  <a:schemeClr val="accent5"/>
                </a:solidFill>
              </a:rPr>
              <a:t># Plot the bar chart.</a:t>
            </a:r>
          </a:p>
          <a:p>
            <a:pPr marL="0" indent="0">
              <a:buNone/>
            </a:pPr>
            <a:r>
              <a:rPr lang="en-US" dirty="0" smtClean="0">
                <a:solidFill>
                  <a:schemeClr val="accent5"/>
                </a:solidFill>
              </a:rPr>
              <a:t>plot(</a:t>
            </a:r>
            <a:r>
              <a:rPr lang="en-US" dirty="0" err="1" smtClean="0">
                <a:solidFill>
                  <a:schemeClr val="accent5"/>
                </a:solidFill>
              </a:rPr>
              <a:t>v,type</a:t>
            </a:r>
            <a:r>
              <a:rPr lang="en-US" dirty="0" smtClean="0">
                <a:solidFill>
                  <a:schemeClr val="accent5"/>
                </a:solidFill>
              </a:rPr>
              <a:t> = "o", col = "red", </a:t>
            </a:r>
            <a:r>
              <a:rPr lang="en-US" dirty="0" err="1" smtClean="0">
                <a:solidFill>
                  <a:schemeClr val="accent5"/>
                </a:solidFill>
              </a:rPr>
              <a:t>xlab</a:t>
            </a:r>
            <a:r>
              <a:rPr lang="en-US" dirty="0" smtClean="0">
                <a:solidFill>
                  <a:schemeClr val="accent5"/>
                </a:solidFill>
              </a:rPr>
              <a:t> = "Month", </a:t>
            </a:r>
            <a:r>
              <a:rPr lang="en-US" dirty="0" err="1" smtClean="0">
                <a:solidFill>
                  <a:schemeClr val="accent5"/>
                </a:solidFill>
              </a:rPr>
              <a:t>ylab</a:t>
            </a:r>
            <a:r>
              <a:rPr lang="en-US" dirty="0" smtClean="0">
                <a:solidFill>
                  <a:schemeClr val="accent5"/>
                </a:solidFill>
              </a:rPr>
              <a:t> = "Rain fall",</a:t>
            </a:r>
          </a:p>
          <a:p>
            <a:pPr marL="0" indent="0">
              <a:buNone/>
            </a:pPr>
            <a:r>
              <a:rPr lang="en-US" dirty="0" smtClean="0">
                <a:solidFill>
                  <a:schemeClr val="accent5"/>
                </a:solidFill>
              </a:rPr>
              <a:t>   main = "Rain fall chart")</a:t>
            </a:r>
          </a:p>
          <a:p>
            <a:pPr marL="0" indent="0">
              <a:buNone/>
            </a:pPr>
            <a:endParaRPr lang="en-US" dirty="0" smtClean="0">
              <a:solidFill>
                <a:schemeClr val="accent5"/>
              </a:solidFill>
            </a:endParaRPr>
          </a:p>
          <a:p>
            <a:pPr marL="0" indent="0">
              <a:buNone/>
            </a:pPr>
            <a:r>
              <a:rPr lang="en-US" dirty="0" smtClean="0">
                <a:solidFill>
                  <a:schemeClr val="accent5"/>
                </a:solidFill>
              </a:rPr>
              <a:t># Save the file.</a:t>
            </a:r>
          </a:p>
          <a:p>
            <a:pPr marL="0" indent="0">
              <a:buNone/>
            </a:pPr>
            <a:r>
              <a:rPr lang="en-US" dirty="0" err="1" smtClean="0">
                <a:solidFill>
                  <a:schemeClr val="accent5"/>
                </a:solidFill>
              </a:rPr>
              <a:t>dev.off</a:t>
            </a:r>
            <a:r>
              <a:rPr lang="en-US" dirty="0" smtClean="0">
                <a:solidFill>
                  <a:schemeClr val="accent5"/>
                </a:solidFill>
              </a:rPr>
              <a:t>()</a:t>
            </a:r>
          </a:p>
          <a:p>
            <a:pPr marL="0" indent="0">
              <a:buNone/>
            </a:pPr>
            <a:endParaRPr lang="en-US" dirty="0">
              <a:solidFill>
                <a:schemeClr val="accent5"/>
              </a:solidFill>
            </a:endParaRPr>
          </a:p>
        </p:txBody>
      </p:sp>
    </p:spTree>
    <p:extLst>
      <p:ext uri="{BB962C8B-B14F-4D97-AF65-F5344CB8AC3E}">
        <p14:creationId xmlns:p14="http://schemas.microsoft.com/office/powerpoint/2010/main" val="4142470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R-Line Graphs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Multiple Lines in a Line Chart</a:t>
            </a:r>
          </a:p>
          <a:p>
            <a:pPr marL="0" indent="0">
              <a:buNone/>
            </a:pPr>
            <a:r>
              <a:rPr lang="en-US" dirty="0" smtClean="0"/>
              <a:t>More than one line can be drawn on the same chart by using the lines()function.</a:t>
            </a:r>
          </a:p>
          <a:p>
            <a:pPr marL="0" indent="0">
              <a:buNone/>
            </a:pPr>
            <a:r>
              <a:rPr lang="en-US" dirty="0" smtClean="0"/>
              <a:t>After the first line is plotted, the lines() function can use an additional vector as input to draw the second line in the chart,</a:t>
            </a:r>
          </a:p>
          <a:p>
            <a:pPr marL="0" indent="0">
              <a:buNone/>
            </a:pPr>
            <a:r>
              <a:rPr lang="en-US" dirty="0" smtClean="0">
                <a:solidFill>
                  <a:schemeClr val="accent5"/>
                </a:solidFill>
              </a:rPr>
              <a:t># Create the data for the chart.</a:t>
            </a:r>
          </a:p>
          <a:p>
            <a:pPr marL="0" indent="0">
              <a:buNone/>
            </a:pPr>
            <a:r>
              <a:rPr lang="en-US" dirty="0" smtClean="0">
                <a:solidFill>
                  <a:schemeClr val="accent5"/>
                </a:solidFill>
              </a:rPr>
              <a:t>v &lt;- c(7,12,28,3,41)</a:t>
            </a:r>
          </a:p>
          <a:p>
            <a:pPr marL="0" indent="0">
              <a:buNone/>
            </a:pPr>
            <a:r>
              <a:rPr lang="en-US" dirty="0" smtClean="0">
                <a:solidFill>
                  <a:schemeClr val="accent5"/>
                </a:solidFill>
              </a:rPr>
              <a:t>t &lt;- c(14,7,6,19,3)</a:t>
            </a:r>
          </a:p>
          <a:p>
            <a:pPr marL="0" indent="0">
              <a:buNone/>
            </a:pPr>
            <a:r>
              <a:rPr lang="en-US" dirty="0" smtClean="0">
                <a:solidFill>
                  <a:schemeClr val="accent5"/>
                </a:solidFill>
              </a:rPr>
              <a:t># Give the chart file a name.</a:t>
            </a:r>
          </a:p>
          <a:p>
            <a:pPr marL="0" indent="0">
              <a:buNone/>
            </a:pPr>
            <a:r>
              <a:rPr lang="en-US" dirty="0" err="1" smtClean="0">
                <a:solidFill>
                  <a:schemeClr val="accent5"/>
                </a:solidFill>
              </a:rPr>
              <a:t>png</a:t>
            </a:r>
            <a:r>
              <a:rPr lang="en-US" dirty="0" smtClean="0">
                <a:solidFill>
                  <a:schemeClr val="accent5"/>
                </a:solidFill>
              </a:rPr>
              <a:t>(file = "line_chart_2_lines.jpg")</a:t>
            </a:r>
          </a:p>
          <a:p>
            <a:pPr marL="0" indent="0">
              <a:buNone/>
            </a:pPr>
            <a:r>
              <a:rPr lang="en-US" dirty="0" smtClean="0">
                <a:solidFill>
                  <a:schemeClr val="accent5"/>
                </a:solidFill>
              </a:rPr>
              <a:t># Plot the bar chart.</a:t>
            </a:r>
          </a:p>
          <a:p>
            <a:pPr marL="0" indent="0">
              <a:buNone/>
            </a:pPr>
            <a:r>
              <a:rPr lang="en-US" dirty="0" smtClean="0">
                <a:solidFill>
                  <a:schemeClr val="accent5"/>
                </a:solidFill>
              </a:rPr>
              <a:t>plot(</a:t>
            </a:r>
            <a:r>
              <a:rPr lang="en-US" dirty="0" err="1" smtClean="0">
                <a:solidFill>
                  <a:schemeClr val="accent5"/>
                </a:solidFill>
              </a:rPr>
              <a:t>v,type</a:t>
            </a:r>
            <a:r>
              <a:rPr lang="en-US" dirty="0" smtClean="0">
                <a:solidFill>
                  <a:schemeClr val="accent5"/>
                </a:solidFill>
              </a:rPr>
              <a:t> = "</a:t>
            </a:r>
            <a:r>
              <a:rPr lang="en-US" dirty="0" err="1" smtClean="0">
                <a:solidFill>
                  <a:schemeClr val="accent5"/>
                </a:solidFill>
              </a:rPr>
              <a:t>o",col</a:t>
            </a:r>
            <a:r>
              <a:rPr lang="en-US" dirty="0" smtClean="0">
                <a:solidFill>
                  <a:schemeClr val="accent5"/>
                </a:solidFill>
              </a:rPr>
              <a:t> = "red", </a:t>
            </a:r>
            <a:r>
              <a:rPr lang="en-US" dirty="0" err="1" smtClean="0">
                <a:solidFill>
                  <a:schemeClr val="accent5"/>
                </a:solidFill>
              </a:rPr>
              <a:t>xlab</a:t>
            </a:r>
            <a:r>
              <a:rPr lang="en-US" dirty="0" smtClean="0">
                <a:solidFill>
                  <a:schemeClr val="accent5"/>
                </a:solidFill>
              </a:rPr>
              <a:t> = "Month", </a:t>
            </a:r>
            <a:r>
              <a:rPr lang="en-US" dirty="0" err="1" smtClean="0">
                <a:solidFill>
                  <a:schemeClr val="accent5"/>
                </a:solidFill>
              </a:rPr>
              <a:t>ylab</a:t>
            </a:r>
            <a:r>
              <a:rPr lang="en-US" dirty="0" smtClean="0">
                <a:solidFill>
                  <a:schemeClr val="accent5"/>
                </a:solidFill>
              </a:rPr>
              <a:t> = "Rain fall", </a:t>
            </a:r>
          </a:p>
          <a:p>
            <a:pPr marL="0" indent="0">
              <a:buNone/>
            </a:pPr>
            <a:r>
              <a:rPr lang="en-US" dirty="0" smtClean="0">
                <a:solidFill>
                  <a:schemeClr val="accent5"/>
                </a:solidFill>
              </a:rPr>
              <a:t>   main = "Rain fall chart")</a:t>
            </a:r>
          </a:p>
          <a:p>
            <a:pPr marL="0" indent="0">
              <a:buNone/>
            </a:pPr>
            <a:r>
              <a:rPr lang="en-US" dirty="0" smtClean="0">
                <a:solidFill>
                  <a:schemeClr val="accent5"/>
                </a:solidFill>
              </a:rPr>
              <a:t>lines(t, type = "o", col = "blue")</a:t>
            </a:r>
          </a:p>
          <a:p>
            <a:pPr marL="0" indent="0">
              <a:buNone/>
            </a:pPr>
            <a:r>
              <a:rPr lang="en-US" dirty="0" smtClean="0">
                <a:solidFill>
                  <a:schemeClr val="accent5"/>
                </a:solidFill>
              </a:rPr>
              <a:t># Save the file.</a:t>
            </a:r>
          </a:p>
          <a:p>
            <a:pPr marL="0" indent="0">
              <a:buNone/>
            </a:pPr>
            <a:r>
              <a:rPr lang="en-US" dirty="0" err="1" smtClean="0">
                <a:solidFill>
                  <a:schemeClr val="accent5"/>
                </a:solidFill>
              </a:rPr>
              <a:t>dev.off</a:t>
            </a:r>
            <a:r>
              <a:rPr lang="en-US" dirty="0" smtClean="0">
                <a:solidFill>
                  <a:schemeClr val="accent5"/>
                </a:solidFill>
              </a:rPr>
              <a:t>()</a:t>
            </a:r>
            <a:endParaRPr lang="en-US" dirty="0">
              <a:solidFill>
                <a:schemeClr val="accent5"/>
              </a:solidFill>
            </a:endParaRPr>
          </a:p>
        </p:txBody>
      </p:sp>
    </p:spTree>
    <p:extLst>
      <p:ext uri="{BB962C8B-B14F-4D97-AF65-F5344CB8AC3E}">
        <p14:creationId xmlns:p14="http://schemas.microsoft.com/office/powerpoint/2010/main" val="2841182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R-Scatterplots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Scatterplots show many points plotted in the Cartesian plane. Each point represents the values of two variables. One variable is chosen in the horizontal axis and another in the vertical axis.</a:t>
            </a:r>
          </a:p>
          <a:p>
            <a:pPr marL="0" indent="0">
              <a:buNone/>
            </a:pPr>
            <a:r>
              <a:rPr lang="en-US" dirty="0" smtClean="0"/>
              <a:t>The simple scatterplot is created using the plot() function.</a:t>
            </a:r>
          </a:p>
          <a:p>
            <a:pPr marL="0" indent="0">
              <a:buNone/>
            </a:pPr>
            <a:r>
              <a:rPr lang="en-US" dirty="0" smtClean="0"/>
              <a:t>Syntax</a:t>
            </a:r>
          </a:p>
          <a:p>
            <a:pPr marL="0" indent="0">
              <a:buNone/>
            </a:pPr>
            <a:r>
              <a:rPr lang="en-US" dirty="0" smtClean="0"/>
              <a:t>The basic syntax for creating scatterplot in R is −</a:t>
            </a:r>
          </a:p>
          <a:p>
            <a:pPr marL="0" indent="0">
              <a:buNone/>
            </a:pPr>
            <a:r>
              <a:rPr lang="en-US" dirty="0" smtClean="0">
                <a:solidFill>
                  <a:schemeClr val="accent5"/>
                </a:solidFill>
              </a:rPr>
              <a:t>plot(x, y, main, </a:t>
            </a:r>
            <a:r>
              <a:rPr lang="en-US" dirty="0" err="1" smtClean="0">
                <a:solidFill>
                  <a:schemeClr val="accent5"/>
                </a:solidFill>
              </a:rPr>
              <a:t>xlab</a:t>
            </a:r>
            <a:r>
              <a:rPr lang="en-US" dirty="0" smtClean="0">
                <a:solidFill>
                  <a:schemeClr val="accent5"/>
                </a:solidFill>
              </a:rPr>
              <a:t>, </a:t>
            </a:r>
            <a:r>
              <a:rPr lang="en-US" dirty="0" err="1" smtClean="0">
                <a:solidFill>
                  <a:schemeClr val="accent5"/>
                </a:solidFill>
              </a:rPr>
              <a:t>ylab</a:t>
            </a:r>
            <a:r>
              <a:rPr lang="en-US" dirty="0" smtClean="0">
                <a:solidFill>
                  <a:schemeClr val="accent5"/>
                </a:solidFill>
              </a:rPr>
              <a:t>, </a:t>
            </a:r>
            <a:r>
              <a:rPr lang="en-US" dirty="0" err="1" smtClean="0">
                <a:solidFill>
                  <a:schemeClr val="accent5"/>
                </a:solidFill>
              </a:rPr>
              <a:t>xlim</a:t>
            </a:r>
            <a:r>
              <a:rPr lang="en-US" dirty="0" smtClean="0">
                <a:solidFill>
                  <a:schemeClr val="accent5"/>
                </a:solidFill>
              </a:rPr>
              <a:t>, </a:t>
            </a:r>
            <a:r>
              <a:rPr lang="en-US" dirty="0" err="1" smtClean="0">
                <a:solidFill>
                  <a:schemeClr val="accent5"/>
                </a:solidFill>
              </a:rPr>
              <a:t>ylim</a:t>
            </a:r>
            <a:r>
              <a:rPr lang="en-US" dirty="0" smtClean="0">
                <a:solidFill>
                  <a:schemeClr val="accent5"/>
                </a:solidFill>
              </a:rPr>
              <a:t>, axes)</a:t>
            </a:r>
          </a:p>
          <a:p>
            <a:pPr marL="0" indent="0">
              <a:buNone/>
            </a:pPr>
            <a:r>
              <a:rPr lang="en-US" dirty="0" smtClean="0"/>
              <a:t>Following is the description of the parameters used −</a:t>
            </a:r>
          </a:p>
          <a:p>
            <a:pPr lvl="1">
              <a:buFont typeface="Wingdings" panose="05000000000000000000" pitchFamily="2" charset="2"/>
              <a:buChar char="Ø"/>
            </a:pPr>
            <a:r>
              <a:rPr lang="en-US" dirty="0" smtClean="0"/>
              <a:t>x is the data set whose values are the horizontal coordinates.</a:t>
            </a:r>
          </a:p>
          <a:p>
            <a:pPr lvl="1">
              <a:buFont typeface="Wingdings" panose="05000000000000000000" pitchFamily="2" charset="2"/>
              <a:buChar char="Ø"/>
            </a:pPr>
            <a:r>
              <a:rPr lang="en-US" dirty="0" smtClean="0"/>
              <a:t>y is the data set whose values are the vertical coordinates.</a:t>
            </a:r>
          </a:p>
          <a:p>
            <a:pPr lvl="1">
              <a:buFont typeface="Wingdings" panose="05000000000000000000" pitchFamily="2" charset="2"/>
              <a:buChar char="Ø"/>
            </a:pPr>
            <a:r>
              <a:rPr lang="en-US" dirty="0" smtClean="0"/>
              <a:t>main is the tile of the graph.</a:t>
            </a:r>
          </a:p>
          <a:p>
            <a:pPr lvl="1">
              <a:buFont typeface="Wingdings" panose="05000000000000000000" pitchFamily="2" charset="2"/>
              <a:buChar char="Ø"/>
            </a:pPr>
            <a:r>
              <a:rPr lang="en-US" dirty="0" err="1" smtClean="0"/>
              <a:t>xlab</a:t>
            </a:r>
            <a:r>
              <a:rPr lang="en-US" dirty="0" smtClean="0"/>
              <a:t> is the label in the horizontal axis.</a:t>
            </a:r>
          </a:p>
          <a:p>
            <a:pPr lvl="1">
              <a:buFont typeface="Wingdings" panose="05000000000000000000" pitchFamily="2" charset="2"/>
              <a:buChar char="Ø"/>
            </a:pPr>
            <a:r>
              <a:rPr lang="en-US" dirty="0" err="1" smtClean="0"/>
              <a:t>ylab</a:t>
            </a:r>
            <a:r>
              <a:rPr lang="en-US" dirty="0" smtClean="0"/>
              <a:t> is the label in the vertical axis.</a:t>
            </a:r>
          </a:p>
          <a:p>
            <a:pPr lvl="1">
              <a:buFont typeface="Wingdings" panose="05000000000000000000" pitchFamily="2" charset="2"/>
              <a:buChar char="Ø"/>
            </a:pPr>
            <a:r>
              <a:rPr lang="en-US" dirty="0" err="1" smtClean="0"/>
              <a:t>xlim</a:t>
            </a:r>
            <a:r>
              <a:rPr lang="en-US" dirty="0" smtClean="0"/>
              <a:t> is the limits of the values of x used for plotting.</a:t>
            </a:r>
          </a:p>
          <a:p>
            <a:pPr lvl="1">
              <a:buFont typeface="Wingdings" panose="05000000000000000000" pitchFamily="2" charset="2"/>
              <a:buChar char="Ø"/>
            </a:pPr>
            <a:r>
              <a:rPr lang="en-US" dirty="0" err="1" smtClean="0"/>
              <a:t>ylim</a:t>
            </a:r>
            <a:r>
              <a:rPr lang="en-US" dirty="0" smtClean="0"/>
              <a:t> is the limits of the values of y used for plotting.</a:t>
            </a:r>
          </a:p>
          <a:p>
            <a:pPr lvl="1">
              <a:buFont typeface="Wingdings" panose="05000000000000000000" pitchFamily="2" charset="2"/>
              <a:buChar char="Ø"/>
            </a:pPr>
            <a:r>
              <a:rPr lang="en-US" dirty="0" smtClean="0"/>
              <a:t>axes indicates whether both axes should be drawn on the plot.</a:t>
            </a:r>
            <a:endParaRPr lang="en-US" dirty="0"/>
          </a:p>
        </p:txBody>
      </p:sp>
    </p:spTree>
    <p:extLst>
      <p:ext uri="{BB962C8B-B14F-4D97-AF65-F5344CB8AC3E}">
        <p14:creationId xmlns:p14="http://schemas.microsoft.com/office/powerpoint/2010/main" val="1205566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R-Scatterplots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Example</a:t>
            </a:r>
          </a:p>
          <a:p>
            <a:pPr marL="0" indent="0">
              <a:buNone/>
            </a:pPr>
            <a:r>
              <a:rPr lang="en-US" dirty="0" smtClean="0"/>
              <a:t>We use the data set "</a:t>
            </a:r>
            <a:r>
              <a:rPr lang="en-US" dirty="0" err="1" smtClean="0"/>
              <a:t>mtcars</a:t>
            </a:r>
            <a:r>
              <a:rPr lang="en-US" dirty="0" smtClean="0"/>
              <a:t>" available in the R environment to create a basic scatterplot. Let's use the columns "</a:t>
            </a:r>
            <a:r>
              <a:rPr lang="en-US" dirty="0" err="1" smtClean="0"/>
              <a:t>wt</a:t>
            </a:r>
            <a:r>
              <a:rPr lang="en-US" dirty="0" smtClean="0"/>
              <a:t>" and "mpg" in </a:t>
            </a:r>
            <a:r>
              <a:rPr lang="en-US" dirty="0" err="1" smtClean="0"/>
              <a:t>mtcars</a:t>
            </a:r>
            <a:r>
              <a:rPr lang="en-US" dirty="0" smtClean="0"/>
              <a:t>.</a:t>
            </a:r>
          </a:p>
          <a:p>
            <a:pPr marL="0" indent="0">
              <a:buNone/>
            </a:pPr>
            <a:r>
              <a:rPr lang="en-US" dirty="0" smtClean="0">
                <a:solidFill>
                  <a:schemeClr val="accent5"/>
                </a:solidFill>
              </a:rPr>
              <a:t>input &lt;- </a:t>
            </a:r>
            <a:r>
              <a:rPr lang="en-US" dirty="0" err="1" smtClean="0">
                <a:solidFill>
                  <a:schemeClr val="accent5"/>
                </a:solidFill>
              </a:rPr>
              <a:t>mtcars</a:t>
            </a:r>
            <a:r>
              <a:rPr lang="en-US" dirty="0" smtClean="0">
                <a:solidFill>
                  <a:schemeClr val="accent5"/>
                </a:solidFill>
              </a:rPr>
              <a:t>[,c('</a:t>
            </a:r>
            <a:r>
              <a:rPr lang="en-US" dirty="0" err="1" smtClean="0">
                <a:solidFill>
                  <a:schemeClr val="accent5"/>
                </a:solidFill>
              </a:rPr>
              <a:t>wt</a:t>
            </a:r>
            <a:r>
              <a:rPr lang="en-US" dirty="0" smtClean="0">
                <a:solidFill>
                  <a:schemeClr val="accent5"/>
                </a:solidFill>
              </a:rPr>
              <a:t>','mpg')]</a:t>
            </a:r>
          </a:p>
          <a:p>
            <a:pPr marL="0" indent="0">
              <a:buNone/>
            </a:pPr>
            <a:r>
              <a:rPr lang="en-US" dirty="0" smtClean="0">
                <a:solidFill>
                  <a:schemeClr val="accent5"/>
                </a:solidFill>
              </a:rPr>
              <a:t>print(head(input))</a:t>
            </a:r>
          </a:p>
          <a:p>
            <a:pPr marL="0" indent="0">
              <a:buNone/>
            </a:pPr>
            <a:r>
              <a:rPr lang="en-US" dirty="0" smtClean="0"/>
              <a:t>When we execute the above code, it produces the following result −</a:t>
            </a:r>
          </a:p>
          <a:p>
            <a:pPr marL="0" indent="0">
              <a:buNone/>
            </a:pPr>
            <a:endParaRPr lang="en-US" dirty="0" smtClean="0"/>
          </a:p>
          <a:p>
            <a:pPr marL="0" indent="0">
              <a:buNone/>
            </a:pPr>
            <a:r>
              <a:rPr lang="en-US" dirty="0" smtClean="0">
                <a:solidFill>
                  <a:schemeClr val="accent5"/>
                </a:solidFill>
              </a:rPr>
              <a:t>                    </a:t>
            </a:r>
            <a:r>
              <a:rPr lang="en-US" dirty="0" err="1" smtClean="0">
                <a:solidFill>
                  <a:schemeClr val="accent5"/>
                </a:solidFill>
              </a:rPr>
              <a:t>wt</a:t>
            </a:r>
            <a:r>
              <a:rPr lang="en-US" dirty="0" smtClean="0">
                <a:solidFill>
                  <a:schemeClr val="accent5"/>
                </a:solidFill>
              </a:rPr>
              <a:t>      mpg</a:t>
            </a:r>
          </a:p>
          <a:p>
            <a:pPr marL="0" indent="0">
              <a:buNone/>
            </a:pPr>
            <a:r>
              <a:rPr lang="en-US" dirty="0" smtClean="0">
                <a:solidFill>
                  <a:schemeClr val="accent5"/>
                </a:solidFill>
              </a:rPr>
              <a:t>Mazda RX4           2.620   21.0</a:t>
            </a:r>
          </a:p>
          <a:p>
            <a:pPr marL="0" indent="0">
              <a:buNone/>
            </a:pPr>
            <a:r>
              <a:rPr lang="en-US" dirty="0" smtClean="0">
                <a:solidFill>
                  <a:schemeClr val="accent5"/>
                </a:solidFill>
              </a:rPr>
              <a:t>Mazda RX4 Wag       2.875   21.0</a:t>
            </a:r>
          </a:p>
          <a:p>
            <a:pPr marL="0" indent="0">
              <a:buNone/>
            </a:pPr>
            <a:r>
              <a:rPr lang="en-US" dirty="0" smtClean="0">
                <a:solidFill>
                  <a:schemeClr val="accent5"/>
                </a:solidFill>
              </a:rPr>
              <a:t>Datsun 710          2.320   22.8</a:t>
            </a:r>
          </a:p>
          <a:p>
            <a:pPr marL="0" indent="0">
              <a:buNone/>
            </a:pPr>
            <a:r>
              <a:rPr lang="en-US" dirty="0" smtClean="0">
                <a:solidFill>
                  <a:schemeClr val="accent5"/>
                </a:solidFill>
              </a:rPr>
              <a:t>Hornet 4 Drive      3.215   21.4</a:t>
            </a:r>
          </a:p>
          <a:p>
            <a:pPr marL="0" indent="0">
              <a:buNone/>
            </a:pPr>
            <a:r>
              <a:rPr lang="en-US" dirty="0" smtClean="0">
                <a:solidFill>
                  <a:schemeClr val="accent5"/>
                </a:solidFill>
              </a:rPr>
              <a:t>Hornet </a:t>
            </a:r>
            <a:r>
              <a:rPr lang="en-US" dirty="0" err="1" smtClean="0">
                <a:solidFill>
                  <a:schemeClr val="accent5"/>
                </a:solidFill>
              </a:rPr>
              <a:t>Sportabout</a:t>
            </a:r>
            <a:r>
              <a:rPr lang="en-US" dirty="0" smtClean="0">
                <a:solidFill>
                  <a:schemeClr val="accent5"/>
                </a:solidFill>
              </a:rPr>
              <a:t>   3.440   18.7</a:t>
            </a:r>
          </a:p>
          <a:p>
            <a:pPr marL="0" indent="0">
              <a:buNone/>
            </a:pPr>
            <a:r>
              <a:rPr lang="en-US" dirty="0" smtClean="0">
                <a:solidFill>
                  <a:schemeClr val="accent5"/>
                </a:solidFill>
              </a:rPr>
              <a:t>Valiant             3.460   18.1</a:t>
            </a:r>
            <a:endParaRPr lang="en-US" dirty="0">
              <a:solidFill>
                <a:schemeClr val="accent5"/>
              </a:solidFill>
            </a:endParaRPr>
          </a:p>
        </p:txBody>
      </p:sp>
    </p:spTree>
    <p:extLst>
      <p:ext uri="{BB962C8B-B14F-4D97-AF65-F5344CB8AC3E}">
        <p14:creationId xmlns:p14="http://schemas.microsoft.com/office/powerpoint/2010/main" val="3345296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R-Scatterplots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Creating the Scatterplot</a:t>
            </a:r>
          </a:p>
          <a:p>
            <a:pPr marL="0" indent="0">
              <a:buNone/>
            </a:pPr>
            <a:r>
              <a:rPr lang="en-US" dirty="0" smtClean="0"/>
              <a:t>The below script will create a scatterplot graph for the relation between </a:t>
            </a:r>
            <a:r>
              <a:rPr lang="en-US" dirty="0" err="1" smtClean="0"/>
              <a:t>wt</a:t>
            </a:r>
            <a:r>
              <a:rPr lang="en-US" dirty="0" smtClean="0"/>
              <a:t>(weight) and mpg(miles per gallon).</a:t>
            </a:r>
          </a:p>
          <a:p>
            <a:pPr marL="0" indent="0">
              <a:buNone/>
            </a:pPr>
            <a:r>
              <a:rPr lang="en-US" dirty="0" smtClean="0">
                <a:solidFill>
                  <a:schemeClr val="accent5"/>
                </a:solidFill>
              </a:rPr>
              <a:t># Get the input values.</a:t>
            </a:r>
          </a:p>
          <a:p>
            <a:pPr marL="0" indent="0">
              <a:buNone/>
            </a:pPr>
            <a:r>
              <a:rPr lang="en-US" dirty="0" smtClean="0">
                <a:solidFill>
                  <a:schemeClr val="accent5"/>
                </a:solidFill>
              </a:rPr>
              <a:t>input &lt;- </a:t>
            </a:r>
            <a:r>
              <a:rPr lang="en-US" dirty="0" err="1" smtClean="0">
                <a:solidFill>
                  <a:schemeClr val="accent5"/>
                </a:solidFill>
              </a:rPr>
              <a:t>mtcars</a:t>
            </a:r>
            <a:r>
              <a:rPr lang="en-US" dirty="0" smtClean="0">
                <a:solidFill>
                  <a:schemeClr val="accent5"/>
                </a:solidFill>
              </a:rPr>
              <a:t>[,c('</a:t>
            </a:r>
            <a:r>
              <a:rPr lang="en-US" dirty="0" err="1" smtClean="0">
                <a:solidFill>
                  <a:schemeClr val="accent5"/>
                </a:solidFill>
              </a:rPr>
              <a:t>wt</a:t>
            </a:r>
            <a:r>
              <a:rPr lang="en-US" dirty="0" smtClean="0">
                <a:solidFill>
                  <a:schemeClr val="accent5"/>
                </a:solidFill>
              </a:rPr>
              <a:t>','mpg')]</a:t>
            </a:r>
          </a:p>
          <a:p>
            <a:pPr marL="0" indent="0">
              <a:buNone/>
            </a:pPr>
            <a:r>
              <a:rPr lang="en-US" dirty="0" smtClean="0">
                <a:solidFill>
                  <a:schemeClr val="accent5"/>
                </a:solidFill>
              </a:rPr>
              <a:t># Give the chart file a name.</a:t>
            </a:r>
          </a:p>
          <a:p>
            <a:pPr marL="0" indent="0">
              <a:buNone/>
            </a:pPr>
            <a:r>
              <a:rPr lang="en-US" dirty="0" err="1" smtClean="0">
                <a:solidFill>
                  <a:schemeClr val="accent5"/>
                </a:solidFill>
              </a:rPr>
              <a:t>png</a:t>
            </a:r>
            <a:r>
              <a:rPr lang="en-US" dirty="0" smtClean="0">
                <a:solidFill>
                  <a:schemeClr val="accent5"/>
                </a:solidFill>
              </a:rPr>
              <a:t>(file = "scatterplot.png")</a:t>
            </a:r>
          </a:p>
          <a:p>
            <a:pPr marL="0" indent="0">
              <a:buNone/>
            </a:pPr>
            <a:r>
              <a:rPr lang="en-US" dirty="0" smtClean="0">
                <a:solidFill>
                  <a:schemeClr val="accent5"/>
                </a:solidFill>
              </a:rPr>
              <a:t># Plot the chart for cars with weight between 2.5 to 5 and mileage between 15 and 30.</a:t>
            </a:r>
          </a:p>
          <a:p>
            <a:pPr marL="0" indent="0">
              <a:buNone/>
            </a:pPr>
            <a:r>
              <a:rPr lang="en-US" dirty="0" smtClean="0">
                <a:solidFill>
                  <a:schemeClr val="accent5"/>
                </a:solidFill>
              </a:rPr>
              <a:t>plot(x = </a:t>
            </a:r>
            <a:r>
              <a:rPr lang="en-US" dirty="0" err="1" smtClean="0">
                <a:solidFill>
                  <a:schemeClr val="accent5"/>
                </a:solidFill>
              </a:rPr>
              <a:t>input$wt,y</a:t>
            </a:r>
            <a:r>
              <a:rPr lang="en-US" dirty="0" smtClean="0">
                <a:solidFill>
                  <a:schemeClr val="accent5"/>
                </a:solidFill>
              </a:rPr>
              <a:t> = </a:t>
            </a:r>
            <a:r>
              <a:rPr lang="en-US" dirty="0" err="1" smtClean="0">
                <a:solidFill>
                  <a:schemeClr val="accent5"/>
                </a:solidFill>
              </a:rPr>
              <a:t>input$mpg</a:t>
            </a:r>
            <a:r>
              <a:rPr lang="en-US" dirty="0" smtClean="0">
                <a:solidFill>
                  <a:schemeClr val="accent5"/>
                </a:solidFill>
              </a:rPr>
              <a:t>,</a:t>
            </a:r>
          </a:p>
          <a:p>
            <a:pPr marL="0" indent="0">
              <a:buNone/>
            </a:pPr>
            <a:r>
              <a:rPr lang="en-US" dirty="0" smtClean="0">
                <a:solidFill>
                  <a:schemeClr val="accent5"/>
                </a:solidFill>
              </a:rPr>
              <a:t>   </a:t>
            </a:r>
            <a:r>
              <a:rPr lang="en-US" dirty="0" err="1" smtClean="0">
                <a:solidFill>
                  <a:schemeClr val="accent5"/>
                </a:solidFill>
              </a:rPr>
              <a:t>xlab</a:t>
            </a:r>
            <a:r>
              <a:rPr lang="en-US" dirty="0" smtClean="0">
                <a:solidFill>
                  <a:schemeClr val="accent5"/>
                </a:solidFill>
              </a:rPr>
              <a:t> = "Weight",</a:t>
            </a:r>
          </a:p>
          <a:p>
            <a:pPr marL="0" indent="0">
              <a:buNone/>
            </a:pPr>
            <a:r>
              <a:rPr lang="en-US" dirty="0" smtClean="0">
                <a:solidFill>
                  <a:schemeClr val="accent5"/>
                </a:solidFill>
              </a:rPr>
              <a:t>   </a:t>
            </a:r>
            <a:r>
              <a:rPr lang="en-US" dirty="0" err="1" smtClean="0">
                <a:solidFill>
                  <a:schemeClr val="accent5"/>
                </a:solidFill>
              </a:rPr>
              <a:t>ylab</a:t>
            </a:r>
            <a:r>
              <a:rPr lang="en-US" dirty="0" smtClean="0">
                <a:solidFill>
                  <a:schemeClr val="accent5"/>
                </a:solidFill>
              </a:rPr>
              <a:t> = "</a:t>
            </a:r>
            <a:r>
              <a:rPr lang="en-US" dirty="0" err="1" smtClean="0">
                <a:solidFill>
                  <a:schemeClr val="accent5"/>
                </a:solidFill>
              </a:rPr>
              <a:t>Milage</a:t>
            </a:r>
            <a:r>
              <a:rPr lang="en-US" dirty="0" smtClean="0">
                <a:solidFill>
                  <a:schemeClr val="accent5"/>
                </a:solidFill>
              </a:rPr>
              <a:t>",</a:t>
            </a:r>
          </a:p>
          <a:p>
            <a:pPr marL="0" indent="0">
              <a:buNone/>
            </a:pPr>
            <a:r>
              <a:rPr lang="en-US" dirty="0" smtClean="0">
                <a:solidFill>
                  <a:schemeClr val="accent5"/>
                </a:solidFill>
              </a:rPr>
              <a:t>   </a:t>
            </a:r>
            <a:r>
              <a:rPr lang="en-US" dirty="0" err="1" smtClean="0">
                <a:solidFill>
                  <a:schemeClr val="accent5"/>
                </a:solidFill>
              </a:rPr>
              <a:t>xlim</a:t>
            </a:r>
            <a:r>
              <a:rPr lang="en-US" dirty="0" smtClean="0">
                <a:solidFill>
                  <a:schemeClr val="accent5"/>
                </a:solidFill>
              </a:rPr>
              <a:t> = c(2.5,5),</a:t>
            </a:r>
          </a:p>
          <a:p>
            <a:pPr marL="0" indent="0">
              <a:buNone/>
            </a:pPr>
            <a:r>
              <a:rPr lang="en-US" dirty="0" smtClean="0">
                <a:solidFill>
                  <a:schemeClr val="accent5"/>
                </a:solidFill>
              </a:rPr>
              <a:t>   </a:t>
            </a:r>
            <a:r>
              <a:rPr lang="en-US" dirty="0" err="1" smtClean="0">
                <a:solidFill>
                  <a:schemeClr val="accent5"/>
                </a:solidFill>
              </a:rPr>
              <a:t>ylim</a:t>
            </a:r>
            <a:r>
              <a:rPr lang="en-US" dirty="0" smtClean="0">
                <a:solidFill>
                  <a:schemeClr val="accent5"/>
                </a:solidFill>
              </a:rPr>
              <a:t> = c(15,30),		 </a:t>
            </a:r>
          </a:p>
          <a:p>
            <a:pPr marL="0" indent="0">
              <a:buNone/>
            </a:pPr>
            <a:r>
              <a:rPr lang="en-US" dirty="0" smtClean="0">
                <a:solidFill>
                  <a:schemeClr val="accent5"/>
                </a:solidFill>
              </a:rPr>
              <a:t>   main = "Weight vs </a:t>
            </a:r>
            <a:r>
              <a:rPr lang="en-US" dirty="0" err="1" smtClean="0">
                <a:solidFill>
                  <a:schemeClr val="accent5"/>
                </a:solidFill>
              </a:rPr>
              <a:t>Milage</a:t>
            </a:r>
            <a:r>
              <a:rPr lang="en-US" dirty="0" smtClean="0">
                <a:solidFill>
                  <a:schemeClr val="accent5"/>
                </a:solidFill>
              </a:rPr>
              <a:t>"</a:t>
            </a:r>
          </a:p>
          <a:p>
            <a:pPr marL="0" indent="0">
              <a:buNone/>
            </a:pPr>
            <a:r>
              <a:rPr lang="en-US" dirty="0" smtClean="0">
                <a:solidFill>
                  <a:schemeClr val="accent5"/>
                </a:solidFill>
              </a:rPr>
              <a:t>)</a:t>
            </a:r>
          </a:p>
          <a:p>
            <a:pPr marL="0" indent="0">
              <a:buNone/>
            </a:pPr>
            <a:r>
              <a:rPr lang="en-US" dirty="0" smtClean="0">
                <a:solidFill>
                  <a:schemeClr val="accent5"/>
                </a:solidFill>
              </a:rPr>
              <a:t> # Save the file.</a:t>
            </a:r>
          </a:p>
          <a:p>
            <a:pPr marL="0" indent="0">
              <a:buNone/>
            </a:pPr>
            <a:r>
              <a:rPr lang="en-US" dirty="0" err="1" smtClean="0">
                <a:solidFill>
                  <a:schemeClr val="accent5"/>
                </a:solidFill>
              </a:rPr>
              <a:t>dev.off</a:t>
            </a:r>
            <a:r>
              <a:rPr lang="en-US" dirty="0" smtClean="0">
                <a:solidFill>
                  <a:schemeClr val="accent5"/>
                </a:solidFill>
              </a:rPr>
              <a:t>()</a:t>
            </a:r>
            <a:endParaRPr lang="en-US" dirty="0">
              <a:solidFill>
                <a:schemeClr val="accent5"/>
              </a:solidFill>
            </a:endParaRPr>
          </a:p>
        </p:txBody>
      </p:sp>
    </p:spTree>
    <p:extLst>
      <p:ext uri="{BB962C8B-B14F-4D97-AF65-F5344CB8AC3E}">
        <p14:creationId xmlns:p14="http://schemas.microsoft.com/office/powerpoint/2010/main" val="3240318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R-Scatterplots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Scatterplot Matrices</a:t>
            </a:r>
          </a:p>
          <a:p>
            <a:pPr marL="0" indent="0">
              <a:buNone/>
            </a:pPr>
            <a:r>
              <a:rPr lang="en-US" dirty="0" smtClean="0"/>
              <a:t>When we have more than two variables and we want to find the correlation between one variable versus the remaining ones we use scatterplot matrix. We use pairs() function to create matrices of scatterplots.</a:t>
            </a:r>
          </a:p>
          <a:p>
            <a:pPr marL="0" indent="0">
              <a:buNone/>
            </a:pPr>
            <a:endParaRPr lang="en-US" dirty="0" smtClean="0"/>
          </a:p>
          <a:p>
            <a:pPr marL="0" indent="0">
              <a:buNone/>
            </a:pPr>
            <a:r>
              <a:rPr lang="en-US" dirty="0" smtClean="0"/>
              <a:t>Syntax</a:t>
            </a:r>
          </a:p>
          <a:p>
            <a:pPr marL="0" indent="0">
              <a:buNone/>
            </a:pPr>
            <a:r>
              <a:rPr lang="en-US" dirty="0" smtClean="0"/>
              <a:t>The basic syntax for creating scatterplot matrices in R is −</a:t>
            </a:r>
          </a:p>
          <a:p>
            <a:pPr marL="0" indent="0">
              <a:buNone/>
            </a:pPr>
            <a:endParaRPr lang="en-US" dirty="0" smtClean="0">
              <a:solidFill>
                <a:schemeClr val="accent5"/>
              </a:solidFill>
            </a:endParaRPr>
          </a:p>
          <a:p>
            <a:pPr marL="0" indent="0">
              <a:buNone/>
            </a:pPr>
            <a:r>
              <a:rPr lang="en-US" dirty="0" smtClean="0">
                <a:solidFill>
                  <a:schemeClr val="accent5"/>
                </a:solidFill>
              </a:rPr>
              <a:t>pairs(formula, data)</a:t>
            </a:r>
          </a:p>
          <a:p>
            <a:pPr marL="0" indent="0">
              <a:buNone/>
            </a:pPr>
            <a:r>
              <a:rPr lang="en-US" dirty="0" smtClean="0"/>
              <a:t>Following is the description of the parameters used −</a:t>
            </a:r>
          </a:p>
          <a:p>
            <a:pPr marL="0" indent="0">
              <a:buNone/>
            </a:pPr>
            <a:endParaRPr lang="en-US" dirty="0" smtClean="0"/>
          </a:p>
          <a:p>
            <a:pPr lvl="1">
              <a:buFont typeface="Wingdings" panose="05000000000000000000" pitchFamily="2" charset="2"/>
              <a:buChar char="Ø"/>
            </a:pPr>
            <a:r>
              <a:rPr lang="en-US" b="1" dirty="0" smtClean="0"/>
              <a:t>formula</a:t>
            </a:r>
            <a:r>
              <a:rPr lang="en-US" dirty="0" smtClean="0"/>
              <a:t> represents the series of variables used in pairs.</a:t>
            </a:r>
          </a:p>
          <a:p>
            <a:pPr lvl="1">
              <a:buFont typeface="Wingdings" panose="05000000000000000000" pitchFamily="2" charset="2"/>
              <a:buChar char="Ø"/>
            </a:pPr>
            <a:endParaRPr lang="en-US" dirty="0" smtClean="0"/>
          </a:p>
          <a:p>
            <a:pPr lvl="1">
              <a:buFont typeface="Wingdings" panose="05000000000000000000" pitchFamily="2" charset="2"/>
              <a:buChar char="Ø"/>
            </a:pPr>
            <a:r>
              <a:rPr lang="en-US" b="1" dirty="0" smtClean="0"/>
              <a:t>data</a:t>
            </a:r>
            <a:r>
              <a:rPr lang="en-US" dirty="0" smtClean="0"/>
              <a:t> represents the data set from which the variables will be taken.</a:t>
            </a:r>
            <a:endParaRPr lang="en-US" dirty="0"/>
          </a:p>
        </p:txBody>
      </p:sp>
    </p:spTree>
    <p:extLst>
      <p:ext uri="{BB962C8B-B14F-4D97-AF65-F5344CB8AC3E}">
        <p14:creationId xmlns:p14="http://schemas.microsoft.com/office/powerpoint/2010/main" val="4026243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R-Scatterplots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Example</a:t>
            </a:r>
          </a:p>
          <a:p>
            <a:pPr marL="0" indent="0">
              <a:buNone/>
            </a:pPr>
            <a:r>
              <a:rPr lang="en-US" dirty="0" smtClean="0"/>
              <a:t>Each variable is paired up with each of the remaining variable. A scatterplot is plotted for each pair.</a:t>
            </a:r>
          </a:p>
          <a:p>
            <a:pPr marL="0" indent="0">
              <a:buNone/>
            </a:pPr>
            <a:r>
              <a:rPr lang="en-US" dirty="0" smtClean="0">
                <a:solidFill>
                  <a:schemeClr val="accent5"/>
                </a:solidFill>
              </a:rPr>
              <a:t># Give the chart file a name.</a:t>
            </a:r>
          </a:p>
          <a:p>
            <a:pPr marL="0" indent="0">
              <a:buNone/>
            </a:pPr>
            <a:r>
              <a:rPr lang="en-US" dirty="0" err="1" smtClean="0">
                <a:solidFill>
                  <a:schemeClr val="accent5"/>
                </a:solidFill>
              </a:rPr>
              <a:t>png</a:t>
            </a:r>
            <a:r>
              <a:rPr lang="en-US" dirty="0" smtClean="0">
                <a:solidFill>
                  <a:schemeClr val="accent5"/>
                </a:solidFill>
              </a:rPr>
              <a:t>(file = "scatterplot_matrices.png")</a:t>
            </a:r>
          </a:p>
          <a:p>
            <a:pPr marL="0" indent="0">
              <a:buNone/>
            </a:pPr>
            <a:endParaRPr lang="en-US" dirty="0" smtClean="0">
              <a:solidFill>
                <a:schemeClr val="accent5"/>
              </a:solidFill>
            </a:endParaRPr>
          </a:p>
          <a:p>
            <a:pPr marL="0" indent="0">
              <a:buNone/>
            </a:pPr>
            <a:r>
              <a:rPr lang="en-US" dirty="0" smtClean="0">
                <a:solidFill>
                  <a:schemeClr val="accent5"/>
                </a:solidFill>
              </a:rPr>
              <a:t># Plot the matrices between 4 variables giving 12 plots.</a:t>
            </a:r>
          </a:p>
          <a:p>
            <a:pPr marL="0" indent="0">
              <a:buNone/>
            </a:pPr>
            <a:endParaRPr lang="en-US" dirty="0" smtClean="0">
              <a:solidFill>
                <a:schemeClr val="accent5"/>
              </a:solidFill>
            </a:endParaRPr>
          </a:p>
          <a:p>
            <a:pPr marL="0" indent="0">
              <a:buNone/>
            </a:pPr>
            <a:r>
              <a:rPr lang="en-US" dirty="0" smtClean="0">
                <a:solidFill>
                  <a:schemeClr val="accent5"/>
                </a:solidFill>
              </a:rPr>
              <a:t># One variable with 3 others and total 4 variables.</a:t>
            </a:r>
          </a:p>
          <a:p>
            <a:pPr marL="0" indent="0">
              <a:buNone/>
            </a:pPr>
            <a:endParaRPr lang="en-US" dirty="0" smtClean="0">
              <a:solidFill>
                <a:schemeClr val="accent5"/>
              </a:solidFill>
            </a:endParaRPr>
          </a:p>
          <a:p>
            <a:pPr marL="0" indent="0">
              <a:buNone/>
            </a:pPr>
            <a:r>
              <a:rPr lang="en-US" dirty="0" smtClean="0">
                <a:solidFill>
                  <a:schemeClr val="accent5"/>
                </a:solidFill>
              </a:rPr>
              <a:t>pairs(~</a:t>
            </a:r>
            <a:r>
              <a:rPr lang="en-US" dirty="0" err="1" smtClean="0">
                <a:solidFill>
                  <a:schemeClr val="accent5"/>
                </a:solidFill>
              </a:rPr>
              <a:t>wt+mpg+disp+cyl,data</a:t>
            </a:r>
            <a:r>
              <a:rPr lang="en-US" dirty="0" smtClean="0">
                <a:solidFill>
                  <a:schemeClr val="accent5"/>
                </a:solidFill>
              </a:rPr>
              <a:t> = </a:t>
            </a:r>
            <a:r>
              <a:rPr lang="en-US" dirty="0" err="1" smtClean="0">
                <a:solidFill>
                  <a:schemeClr val="accent5"/>
                </a:solidFill>
              </a:rPr>
              <a:t>mtcars</a:t>
            </a:r>
            <a:r>
              <a:rPr lang="en-US" dirty="0" smtClean="0">
                <a:solidFill>
                  <a:schemeClr val="accent5"/>
                </a:solidFill>
              </a:rPr>
              <a:t>,</a:t>
            </a:r>
          </a:p>
          <a:p>
            <a:pPr marL="0" indent="0">
              <a:buNone/>
            </a:pPr>
            <a:r>
              <a:rPr lang="en-US" dirty="0" smtClean="0">
                <a:solidFill>
                  <a:schemeClr val="accent5"/>
                </a:solidFill>
              </a:rPr>
              <a:t>   main = "Scatterplot Matrix")</a:t>
            </a:r>
          </a:p>
          <a:p>
            <a:pPr marL="0" indent="0">
              <a:buNone/>
            </a:pPr>
            <a:endParaRPr lang="en-US" dirty="0" smtClean="0">
              <a:solidFill>
                <a:schemeClr val="accent5"/>
              </a:solidFill>
            </a:endParaRPr>
          </a:p>
          <a:p>
            <a:pPr marL="0" indent="0">
              <a:buNone/>
            </a:pPr>
            <a:r>
              <a:rPr lang="en-US" dirty="0" smtClean="0">
                <a:solidFill>
                  <a:schemeClr val="accent5"/>
                </a:solidFill>
              </a:rPr>
              <a:t># Save the file.</a:t>
            </a:r>
          </a:p>
          <a:p>
            <a:pPr marL="0" indent="0">
              <a:buNone/>
            </a:pPr>
            <a:r>
              <a:rPr lang="en-US" dirty="0" err="1" smtClean="0">
                <a:solidFill>
                  <a:schemeClr val="accent5"/>
                </a:solidFill>
              </a:rPr>
              <a:t>dev.off</a:t>
            </a:r>
            <a:r>
              <a:rPr lang="en-US" dirty="0" smtClean="0">
                <a:solidFill>
                  <a:schemeClr val="accent5"/>
                </a:solidFill>
              </a:rPr>
              <a:t>()</a:t>
            </a:r>
            <a:endParaRPr lang="en-US" dirty="0">
              <a:solidFill>
                <a:schemeClr val="accent5"/>
              </a:solidFill>
            </a:endParaRPr>
          </a:p>
        </p:txBody>
      </p:sp>
    </p:spTree>
    <p:extLst>
      <p:ext uri="{BB962C8B-B14F-4D97-AF65-F5344CB8AC3E}">
        <p14:creationId xmlns:p14="http://schemas.microsoft.com/office/powerpoint/2010/main" val="7475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R-Pie Charts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Example</a:t>
            </a:r>
          </a:p>
          <a:p>
            <a:pPr marL="0" indent="0">
              <a:buNone/>
            </a:pPr>
            <a:r>
              <a:rPr lang="en-US" dirty="0" smtClean="0"/>
              <a:t>A very simple pie-chart is created using just the input vector and labels. The below script will create and save the pie chart in the current R working directory.</a:t>
            </a:r>
          </a:p>
          <a:p>
            <a:pPr marL="0" indent="0">
              <a:buNone/>
            </a:pPr>
            <a:r>
              <a:rPr lang="en-US" dirty="0" smtClean="0">
                <a:solidFill>
                  <a:schemeClr val="accent2"/>
                </a:solidFill>
              </a:rPr>
              <a:t># Create data for the graph.</a:t>
            </a:r>
          </a:p>
          <a:p>
            <a:pPr marL="0" indent="0">
              <a:buNone/>
            </a:pPr>
            <a:r>
              <a:rPr lang="en-US" dirty="0" smtClean="0">
                <a:solidFill>
                  <a:schemeClr val="accent2"/>
                </a:solidFill>
              </a:rPr>
              <a:t>x &lt;- c(21, 62, 10, 53)</a:t>
            </a:r>
          </a:p>
          <a:p>
            <a:pPr marL="0" indent="0">
              <a:buNone/>
            </a:pPr>
            <a:r>
              <a:rPr lang="en-US" dirty="0" smtClean="0">
                <a:solidFill>
                  <a:schemeClr val="accent2"/>
                </a:solidFill>
              </a:rPr>
              <a:t>labels &lt;- c("London", "New York", "Singapore", "Mumbai")</a:t>
            </a:r>
          </a:p>
          <a:p>
            <a:pPr marL="0" indent="0">
              <a:buNone/>
            </a:pPr>
            <a:endParaRPr lang="en-US" dirty="0" smtClean="0">
              <a:solidFill>
                <a:schemeClr val="accent2"/>
              </a:solidFill>
            </a:endParaRPr>
          </a:p>
          <a:p>
            <a:pPr marL="0" indent="0">
              <a:buNone/>
            </a:pPr>
            <a:r>
              <a:rPr lang="en-US" dirty="0" smtClean="0">
                <a:solidFill>
                  <a:schemeClr val="accent2"/>
                </a:solidFill>
              </a:rPr>
              <a:t># Give the chart file a name.</a:t>
            </a:r>
          </a:p>
          <a:p>
            <a:pPr marL="0" indent="0">
              <a:buNone/>
            </a:pPr>
            <a:r>
              <a:rPr lang="en-US" dirty="0" err="1" smtClean="0">
                <a:solidFill>
                  <a:schemeClr val="accent2"/>
                </a:solidFill>
              </a:rPr>
              <a:t>png</a:t>
            </a:r>
            <a:r>
              <a:rPr lang="en-US" dirty="0" smtClean="0">
                <a:solidFill>
                  <a:schemeClr val="accent2"/>
                </a:solidFill>
              </a:rPr>
              <a:t>(file = "city.jpg")</a:t>
            </a:r>
          </a:p>
          <a:p>
            <a:pPr marL="0" indent="0">
              <a:buNone/>
            </a:pPr>
            <a:endParaRPr lang="en-US" dirty="0" smtClean="0">
              <a:solidFill>
                <a:schemeClr val="accent2"/>
              </a:solidFill>
            </a:endParaRPr>
          </a:p>
          <a:p>
            <a:pPr marL="0" indent="0">
              <a:buNone/>
            </a:pPr>
            <a:r>
              <a:rPr lang="en-US" dirty="0" smtClean="0">
                <a:solidFill>
                  <a:schemeClr val="accent2"/>
                </a:solidFill>
              </a:rPr>
              <a:t># Plot the chart.</a:t>
            </a:r>
          </a:p>
          <a:p>
            <a:pPr marL="0" indent="0">
              <a:buNone/>
            </a:pPr>
            <a:r>
              <a:rPr lang="en-US" dirty="0" smtClean="0">
                <a:solidFill>
                  <a:schemeClr val="accent2"/>
                </a:solidFill>
              </a:rPr>
              <a:t>pie(</a:t>
            </a:r>
            <a:r>
              <a:rPr lang="en-US" dirty="0" err="1" smtClean="0">
                <a:solidFill>
                  <a:schemeClr val="accent2"/>
                </a:solidFill>
              </a:rPr>
              <a:t>x,labels</a:t>
            </a:r>
            <a:r>
              <a:rPr lang="en-US" dirty="0" smtClean="0">
                <a:solidFill>
                  <a:schemeClr val="accent2"/>
                </a:solidFill>
              </a:rPr>
              <a:t>)</a:t>
            </a:r>
          </a:p>
          <a:p>
            <a:pPr marL="0" indent="0">
              <a:buNone/>
            </a:pPr>
            <a:endParaRPr lang="en-US" dirty="0" smtClean="0">
              <a:solidFill>
                <a:schemeClr val="accent2"/>
              </a:solidFill>
            </a:endParaRPr>
          </a:p>
          <a:p>
            <a:pPr marL="0" indent="0">
              <a:buNone/>
            </a:pPr>
            <a:r>
              <a:rPr lang="en-US" dirty="0" smtClean="0">
                <a:solidFill>
                  <a:schemeClr val="accent2"/>
                </a:solidFill>
              </a:rPr>
              <a:t># Save the file.</a:t>
            </a:r>
          </a:p>
          <a:p>
            <a:pPr marL="0" indent="0">
              <a:buNone/>
            </a:pPr>
            <a:r>
              <a:rPr lang="en-US" dirty="0" err="1" smtClean="0">
                <a:solidFill>
                  <a:schemeClr val="accent2"/>
                </a:solidFill>
              </a:rPr>
              <a:t>dev.off</a:t>
            </a:r>
            <a:r>
              <a:rPr lang="en-US" dirty="0" smtClean="0">
                <a:solidFill>
                  <a:schemeClr val="accent2"/>
                </a:solidFill>
              </a:rPr>
              <a:t>()</a:t>
            </a:r>
          </a:p>
          <a:p>
            <a:endParaRPr lang="en-US" dirty="0" smtClean="0"/>
          </a:p>
          <a:p>
            <a:endParaRPr lang="en-US" dirty="0"/>
          </a:p>
        </p:txBody>
      </p:sp>
    </p:spTree>
    <p:extLst>
      <p:ext uri="{BB962C8B-B14F-4D97-AF65-F5344CB8AC3E}">
        <p14:creationId xmlns:p14="http://schemas.microsoft.com/office/powerpoint/2010/main" val="319210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R-Pie Charts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Pie Chart Title and Colors</a:t>
            </a:r>
          </a:p>
          <a:p>
            <a:pPr marL="0" indent="0">
              <a:buNone/>
            </a:pPr>
            <a:r>
              <a:rPr lang="en-US" dirty="0" smtClean="0"/>
              <a:t>We can expand the features of the chart by adding more parameters to the function. We will use parameter main to add a title to the chart and another parameter is col which will make use of rainbow </a:t>
            </a:r>
            <a:r>
              <a:rPr lang="en-US" dirty="0" err="1" smtClean="0"/>
              <a:t>colour</a:t>
            </a:r>
            <a:r>
              <a:rPr lang="en-US" dirty="0" smtClean="0"/>
              <a:t> pallet while drawing the chart. The length of the pallet should be same as the number of values we have for the chart. Hence we use length(x).</a:t>
            </a:r>
          </a:p>
          <a:p>
            <a:pPr marL="0" indent="0">
              <a:buNone/>
            </a:pPr>
            <a:endParaRPr lang="en-US" dirty="0" smtClean="0"/>
          </a:p>
          <a:p>
            <a:pPr marL="0" indent="0">
              <a:buNone/>
            </a:pPr>
            <a:r>
              <a:rPr lang="en-US" dirty="0" smtClean="0"/>
              <a:t>Example</a:t>
            </a:r>
          </a:p>
          <a:p>
            <a:pPr marL="0" indent="0">
              <a:buNone/>
            </a:pPr>
            <a:r>
              <a:rPr lang="en-US" dirty="0" smtClean="0"/>
              <a:t>The below script will create and save the pie chart in the current R working directory.</a:t>
            </a:r>
          </a:p>
        </p:txBody>
      </p:sp>
    </p:spTree>
    <p:extLst>
      <p:ext uri="{BB962C8B-B14F-4D97-AF65-F5344CB8AC3E}">
        <p14:creationId xmlns:p14="http://schemas.microsoft.com/office/powerpoint/2010/main" val="243051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R-Pie Charts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Example</a:t>
            </a:r>
          </a:p>
          <a:p>
            <a:pPr marL="0" indent="0">
              <a:buNone/>
            </a:pPr>
            <a:r>
              <a:rPr lang="en-US" dirty="0" smtClean="0"/>
              <a:t>The below script will create and save the pie chart in the current R working directory.</a:t>
            </a:r>
          </a:p>
          <a:p>
            <a:pPr marL="0" indent="0">
              <a:buNone/>
            </a:pPr>
            <a:r>
              <a:rPr lang="en-US" dirty="0" smtClean="0">
                <a:solidFill>
                  <a:schemeClr val="accent2"/>
                </a:solidFill>
              </a:rPr>
              <a:t># Create data for the graph.</a:t>
            </a:r>
          </a:p>
          <a:p>
            <a:pPr marL="0" indent="0">
              <a:buNone/>
            </a:pPr>
            <a:r>
              <a:rPr lang="en-US" dirty="0" smtClean="0">
                <a:solidFill>
                  <a:schemeClr val="accent2"/>
                </a:solidFill>
              </a:rPr>
              <a:t>x &lt;- c(21, 62, 10, 53)</a:t>
            </a:r>
          </a:p>
          <a:p>
            <a:pPr marL="0" indent="0">
              <a:buNone/>
            </a:pPr>
            <a:r>
              <a:rPr lang="en-US" dirty="0" smtClean="0">
                <a:solidFill>
                  <a:schemeClr val="accent2"/>
                </a:solidFill>
              </a:rPr>
              <a:t>labels &lt;- c("London", "New York", "Singapore", "Mumbai")</a:t>
            </a:r>
          </a:p>
          <a:p>
            <a:pPr marL="0" indent="0">
              <a:buNone/>
            </a:pPr>
            <a:endParaRPr lang="en-US" dirty="0" smtClean="0">
              <a:solidFill>
                <a:schemeClr val="accent2"/>
              </a:solidFill>
            </a:endParaRPr>
          </a:p>
          <a:p>
            <a:pPr marL="0" indent="0">
              <a:buNone/>
            </a:pPr>
            <a:r>
              <a:rPr lang="en-US" dirty="0" smtClean="0">
                <a:solidFill>
                  <a:schemeClr val="accent2"/>
                </a:solidFill>
              </a:rPr>
              <a:t># Give the chart file a name.</a:t>
            </a:r>
          </a:p>
          <a:p>
            <a:pPr marL="0" indent="0">
              <a:buNone/>
            </a:pPr>
            <a:r>
              <a:rPr lang="en-US" dirty="0" err="1" smtClean="0">
                <a:solidFill>
                  <a:schemeClr val="accent2"/>
                </a:solidFill>
              </a:rPr>
              <a:t>png</a:t>
            </a:r>
            <a:r>
              <a:rPr lang="en-US" dirty="0" smtClean="0">
                <a:solidFill>
                  <a:schemeClr val="accent2"/>
                </a:solidFill>
              </a:rPr>
              <a:t>(file = "city_title_colours.jpg")</a:t>
            </a:r>
          </a:p>
          <a:p>
            <a:pPr marL="0" indent="0">
              <a:buNone/>
            </a:pPr>
            <a:endParaRPr lang="en-US" dirty="0" smtClean="0">
              <a:solidFill>
                <a:schemeClr val="accent2"/>
              </a:solidFill>
            </a:endParaRPr>
          </a:p>
          <a:p>
            <a:pPr marL="0" indent="0">
              <a:buNone/>
            </a:pPr>
            <a:r>
              <a:rPr lang="en-US" dirty="0" smtClean="0">
                <a:solidFill>
                  <a:schemeClr val="accent2"/>
                </a:solidFill>
              </a:rPr>
              <a:t># Plot the chart with title and rainbow color pallet.</a:t>
            </a:r>
          </a:p>
          <a:p>
            <a:pPr marL="0" indent="0">
              <a:buNone/>
            </a:pPr>
            <a:r>
              <a:rPr lang="en-US" dirty="0" smtClean="0">
                <a:solidFill>
                  <a:schemeClr val="accent2"/>
                </a:solidFill>
              </a:rPr>
              <a:t>pie(x, labels, main = "City pie chart", col = rainbow(length(x)))</a:t>
            </a:r>
          </a:p>
          <a:p>
            <a:pPr marL="0" indent="0">
              <a:buNone/>
            </a:pPr>
            <a:endParaRPr lang="en-US" dirty="0" smtClean="0">
              <a:solidFill>
                <a:schemeClr val="accent2"/>
              </a:solidFill>
            </a:endParaRPr>
          </a:p>
          <a:p>
            <a:pPr marL="0" indent="0">
              <a:buNone/>
            </a:pPr>
            <a:r>
              <a:rPr lang="en-US" dirty="0" smtClean="0">
                <a:solidFill>
                  <a:schemeClr val="accent2"/>
                </a:solidFill>
              </a:rPr>
              <a:t># Save the file.</a:t>
            </a:r>
          </a:p>
          <a:p>
            <a:pPr marL="0" indent="0">
              <a:buNone/>
            </a:pPr>
            <a:r>
              <a:rPr lang="en-US" dirty="0" err="1" smtClean="0">
                <a:solidFill>
                  <a:schemeClr val="accent2"/>
                </a:solidFill>
              </a:rPr>
              <a:t>dev.off</a:t>
            </a:r>
            <a:r>
              <a:rPr lang="en-US" dirty="0" smtClean="0">
                <a:solidFill>
                  <a:schemeClr val="accent2"/>
                </a:solidFill>
              </a:rPr>
              <a:t>()</a:t>
            </a:r>
          </a:p>
        </p:txBody>
      </p:sp>
    </p:spTree>
    <p:extLst>
      <p:ext uri="{BB962C8B-B14F-4D97-AF65-F5344CB8AC3E}">
        <p14:creationId xmlns:p14="http://schemas.microsoft.com/office/powerpoint/2010/main" val="144870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R-Pie Charts</a:t>
            </a:r>
            <a:endParaRPr lang="en-US" dirty="0"/>
          </a:p>
        </p:txBody>
      </p:sp>
      <p:sp>
        <p:nvSpPr>
          <p:cNvPr id="3" name="Content Placeholder 2"/>
          <p:cNvSpPr>
            <a:spLocks noGrp="1"/>
          </p:cNvSpPr>
          <p:nvPr>
            <p:ph idx="1"/>
          </p:nvPr>
        </p:nvSpPr>
        <p:spPr>
          <a:xfrm>
            <a:off x="640080" y="1384663"/>
            <a:ext cx="10713720" cy="4792300"/>
          </a:xfrm>
        </p:spPr>
        <p:txBody>
          <a:bodyPr>
            <a:normAutofit fontScale="70000" lnSpcReduction="20000"/>
          </a:bodyPr>
          <a:lstStyle/>
          <a:p>
            <a:pPr marL="0" indent="0">
              <a:buNone/>
            </a:pPr>
            <a:r>
              <a:rPr lang="en-US" dirty="0" smtClean="0"/>
              <a:t>Slice Percentages and Chart Legend</a:t>
            </a:r>
          </a:p>
          <a:p>
            <a:pPr marL="0" indent="0">
              <a:buNone/>
            </a:pPr>
            <a:r>
              <a:rPr lang="en-US" dirty="0" smtClean="0"/>
              <a:t>We can add slice percentage and a chart legend by creating additional chart variables.</a:t>
            </a:r>
          </a:p>
          <a:p>
            <a:pPr marL="0" indent="0">
              <a:buNone/>
            </a:pPr>
            <a:r>
              <a:rPr lang="en-US" dirty="0" smtClean="0">
                <a:solidFill>
                  <a:schemeClr val="accent2"/>
                </a:solidFill>
              </a:rPr>
              <a:t># Create data for the graph.</a:t>
            </a:r>
          </a:p>
          <a:p>
            <a:pPr marL="0" indent="0">
              <a:buNone/>
            </a:pPr>
            <a:r>
              <a:rPr lang="en-US" dirty="0" smtClean="0">
                <a:solidFill>
                  <a:schemeClr val="accent2"/>
                </a:solidFill>
              </a:rPr>
              <a:t>x &lt;-  c(21, 62, 10,53)</a:t>
            </a:r>
          </a:p>
          <a:p>
            <a:pPr marL="0" indent="0">
              <a:buNone/>
            </a:pPr>
            <a:r>
              <a:rPr lang="en-US" dirty="0" smtClean="0">
                <a:solidFill>
                  <a:schemeClr val="accent2"/>
                </a:solidFill>
              </a:rPr>
              <a:t>labels &lt;-  c("</a:t>
            </a:r>
            <a:r>
              <a:rPr lang="en-US" dirty="0" err="1" smtClean="0">
                <a:solidFill>
                  <a:schemeClr val="accent2"/>
                </a:solidFill>
              </a:rPr>
              <a:t>London","New</a:t>
            </a:r>
            <a:r>
              <a:rPr lang="en-US" dirty="0" smtClean="0">
                <a:solidFill>
                  <a:schemeClr val="accent2"/>
                </a:solidFill>
              </a:rPr>
              <a:t> </a:t>
            </a:r>
            <a:r>
              <a:rPr lang="en-US" dirty="0" err="1" smtClean="0">
                <a:solidFill>
                  <a:schemeClr val="accent2"/>
                </a:solidFill>
              </a:rPr>
              <a:t>York","Singapore","Mumbai</a:t>
            </a:r>
            <a:r>
              <a:rPr lang="en-US" dirty="0" smtClean="0">
                <a:solidFill>
                  <a:schemeClr val="accent2"/>
                </a:solidFill>
              </a:rPr>
              <a:t>")</a:t>
            </a:r>
          </a:p>
          <a:p>
            <a:pPr marL="0" indent="0">
              <a:buNone/>
            </a:pPr>
            <a:r>
              <a:rPr lang="en-US" dirty="0" err="1" smtClean="0">
                <a:solidFill>
                  <a:schemeClr val="accent2"/>
                </a:solidFill>
              </a:rPr>
              <a:t>piepercent</a:t>
            </a:r>
            <a:r>
              <a:rPr lang="en-US" dirty="0" smtClean="0">
                <a:solidFill>
                  <a:schemeClr val="accent2"/>
                </a:solidFill>
              </a:rPr>
              <a:t>&lt;- round(100*x/sum(x), 1)</a:t>
            </a:r>
          </a:p>
          <a:p>
            <a:pPr marL="0" indent="0">
              <a:buNone/>
            </a:pPr>
            <a:r>
              <a:rPr lang="en-US" dirty="0" smtClean="0">
                <a:solidFill>
                  <a:schemeClr val="accent2"/>
                </a:solidFill>
              </a:rPr>
              <a:t># Give the chart file a name.</a:t>
            </a:r>
          </a:p>
          <a:p>
            <a:pPr marL="0" indent="0">
              <a:buNone/>
            </a:pPr>
            <a:r>
              <a:rPr lang="en-US" dirty="0" err="1" smtClean="0">
                <a:solidFill>
                  <a:schemeClr val="accent2"/>
                </a:solidFill>
              </a:rPr>
              <a:t>png</a:t>
            </a:r>
            <a:r>
              <a:rPr lang="en-US" dirty="0" smtClean="0">
                <a:solidFill>
                  <a:schemeClr val="accent2"/>
                </a:solidFill>
              </a:rPr>
              <a:t>(file = "city_percentage_legends.jpg")</a:t>
            </a:r>
          </a:p>
          <a:p>
            <a:pPr marL="0" indent="0">
              <a:buNone/>
            </a:pPr>
            <a:r>
              <a:rPr lang="en-US" dirty="0" smtClean="0">
                <a:solidFill>
                  <a:schemeClr val="accent2"/>
                </a:solidFill>
              </a:rPr>
              <a:t># Plot the chart.</a:t>
            </a:r>
          </a:p>
          <a:p>
            <a:pPr marL="0" indent="0">
              <a:buNone/>
            </a:pPr>
            <a:r>
              <a:rPr lang="en-US" dirty="0" smtClean="0">
                <a:solidFill>
                  <a:schemeClr val="accent2"/>
                </a:solidFill>
              </a:rPr>
              <a:t>pie(x, labels = </a:t>
            </a:r>
            <a:r>
              <a:rPr lang="en-US" dirty="0" err="1" smtClean="0">
                <a:solidFill>
                  <a:schemeClr val="accent2"/>
                </a:solidFill>
              </a:rPr>
              <a:t>piepercent</a:t>
            </a:r>
            <a:r>
              <a:rPr lang="en-US" dirty="0" smtClean="0">
                <a:solidFill>
                  <a:schemeClr val="accent2"/>
                </a:solidFill>
              </a:rPr>
              <a:t>, main = "City pie </a:t>
            </a:r>
            <a:r>
              <a:rPr lang="en-US" dirty="0" err="1" smtClean="0">
                <a:solidFill>
                  <a:schemeClr val="accent2"/>
                </a:solidFill>
              </a:rPr>
              <a:t>chart",col</a:t>
            </a:r>
            <a:r>
              <a:rPr lang="en-US" dirty="0" smtClean="0">
                <a:solidFill>
                  <a:schemeClr val="accent2"/>
                </a:solidFill>
              </a:rPr>
              <a:t> = rainbow(length(x)))</a:t>
            </a:r>
          </a:p>
          <a:p>
            <a:pPr marL="0" indent="0">
              <a:buNone/>
            </a:pPr>
            <a:r>
              <a:rPr lang="en-US" dirty="0" smtClean="0">
                <a:solidFill>
                  <a:schemeClr val="accent2"/>
                </a:solidFill>
              </a:rPr>
              <a:t>legend("</a:t>
            </a:r>
            <a:r>
              <a:rPr lang="en-US" dirty="0" err="1" smtClean="0">
                <a:solidFill>
                  <a:schemeClr val="accent2"/>
                </a:solidFill>
              </a:rPr>
              <a:t>topright</a:t>
            </a:r>
            <a:r>
              <a:rPr lang="en-US" dirty="0" smtClean="0">
                <a:solidFill>
                  <a:schemeClr val="accent2"/>
                </a:solidFill>
              </a:rPr>
              <a:t>", c("</a:t>
            </a:r>
            <a:r>
              <a:rPr lang="en-US" dirty="0" err="1" smtClean="0">
                <a:solidFill>
                  <a:schemeClr val="accent2"/>
                </a:solidFill>
              </a:rPr>
              <a:t>London","New</a:t>
            </a:r>
            <a:r>
              <a:rPr lang="en-US" dirty="0" smtClean="0">
                <a:solidFill>
                  <a:schemeClr val="accent2"/>
                </a:solidFill>
              </a:rPr>
              <a:t> </a:t>
            </a:r>
            <a:r>
              <a:rPr lang="en-US" dirty="0" err="1" smtClean="0">
                <a:solidFill>
                  <a:schemeClr val="accent2"/>
                </a:solidFill>
              </a:rPr>
              <a:t>York","Singapore","Mumbai</a:t>
            </a:r>
            <a:r>
              <a:rPr lang="en-US" dirty="0" smtClean="0">
                <a:solidFill>
                  <a:schemeClr val="accent2"/>
                </a:solidFill>
              </a:rPr>
              <a:t>"), </a:t>
            </a:r>
            <a:r>
              <a:rPr lang="en-US" dirty="0" err="1" smtClean="0">
                <a:solidFill>
                  <a:schemeClr val="accent2"/>
                </a:solidFill>
              </a:rPr>
              <a:t>cex</a:t>
            </a:r>
            <a:r>
              <a:rPr lang="en-US" dirty="0" smtClean="0">
                <a:solidFill>
                  <a:schemeClr val="accent2"/>
                </a:solidFill>
              </a:rPr>
              <a:t> = 0.8,</a:t>
            </a:r>
          </a:p>
          <a:p>
            <a:pPr marL="0" indent="0">
              <a:buNone/>
            </a:pPr>
            <a:r>
              <a:rPr lang="en-US" dirty="0" smtClean="0">
                <a:solidFill>
                  <a:schemeClr val="accent2"/>
                </a:solidFill>
              </a:rPr>
              <a:t>   fill = rainbow(length(x)))</a:t>
            </a:r>
          </a:p>
          <a:p>
            <a:pPr marL="0" indent="0">
              <a:buNone/>
            </a:pPr>
            <a:r>
              <a:rPr lang="en-US" dirty="0" smtClean="0">
                <a:solidFill>
                  <a:schemeClr val="accent2"/>
                </a:solidFill>
              </a:rPr>
              <a:t># Save the file.</a:t>
            </a:r>
          </a:p>
          <a:p>
            <a:pPr marL="0" indent="0">
              <a:buNone/>
            </a:pPr>
            <a:r>
              <a:rPr lang="en-US" dirty="0" err="1" smtClean="0">
                <a:solidFill>
                  <a:schemeClr val="accent2"/>
                </a:solidFill>
              </a:rPr>
              <a:t>dev.off</a:t>
            </a:r>
            <a:r>
              <a:rPr lang="en-US" dirty="0" smtClean="0">
                <a:solidFill>
                  <a:schemeClr val="accent2"/>
                </a:solidFill>
              </a:rPr>
              <a:t>()</a:t>
            </a:r>
          </a:p>
        </p:txBody>
      </p:sp>
    </p:spTree>
    <p:extLst>
      <p:ext uri="{BB962C8B-B14F-4D97-AF65-F5344CB8AC3E}">
        <p14:creationId xmlns:p14="http://schemas.microsoft.com/office/powerpoint/2010/main" val="367600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R-Pie Charts</a:t>
            </a:r>
            <a:endParaRPr lang="en-US" dirty="0"/>
          </a:p>
        </p:txBody>
      </p:sp>
      <p:sp>
        <p:nvSpPr>
          <p:cNvPr id="3" name="Content Placeholder 2"/>
          <p:cNvSpPr>
            <a:spLocks noGrp="1"/>
          </p:cNvSpPr>
          <p:nvPr>
            <p:ph idx="1"/>
          </p:nvPr>
        </p:nvSpPr>
        <p:spPr>
          <a:xfrm>
            <a:off x="640080" y="1384663"/>
            <a:ext cx="10713720" cy="4792300"/>
          </a:xfrm>
        </p:spPr>
        <p:txBody>
          <a:bodyPr>
            <a:normAutofit fontScale="47500" lnSpcReduction="20000"/>
          </a:bodyPr>
          <a:lstStyle/>
          <a:p>
            <a:pPr marL="0" indent="0">
              <a:buNone/>
            </a:pPr>
            <a:r>
              <a:rPr lang="en-US" dirty="0"/>
              <a:t>3D Pie </a:t>
            </a:r>
            <a:r>
              <a:rPr lang="en-US" dirty="0" smtClean="0"/>
              <a:t>Chart</a:t>
            </a:r>
          </a:p>
          <a:p>
            <a:pPr marL="0" indent="0">
              <a:buNone/>
            </a:pPr>
            <a:r>
              <a:rPr lang="en-US" dirty="0" smtClean="0"/>
              <a:t>A pie chart with 3 dimensions can be drawn using additional packages. The package </a:t>
            </a:r>
            <a:r>
              <a:rPr lang="en-US" dirty="0" err="1" smtClean="0"/>
              <a:t>plotrix</a:t>
            </a:r>
            <a:r>
              <a:rPr lang="en-US" dirty="0" smtClean="0"/>
              <a:t> has a function called pie3D() that is used for this.</a:t>
            </a:r>
          </a:p>
          <a:p>
            <a:pPr marL="0" indent="0">
              <a:buNone/>
            </a:pPr>
            <a:endParaRPr lang="en-US" dirty="0" smtClean="0"/>
          </a:p>
          <a:p>
            <a:pPr marL="0" indent="0">
              <a:buNone/>
            </a:pPr>
            <a:r>
              <a:rPr lang="en-US" dirty="0" smtClean="0">
                <a:solidFill>
                  <a:schemeClr val="accent2"/>
                </a:solidFill>
              </a:rPr>
              <a:t># Get the library.</a:t>
            </a:r>
          </a:p>
          <a:p>
            <a:pPr marL="0" indent="0">
              <a:buNone/>
            </a:pPr>
            <a:r>
              <a:rPr lang="en-US" dirty="0" smtClean="0">
                <a:solidFill>
                  <a:schemeClr val="accent2"/>
                </a:solidFill>
              </a:rPr>
              <a:t>library(</a:t>
            </a:r>
            <a:r>
              <a:rPr lang="en-US" dirty="0" err="1" smtClean="0">
                <a:solidFill>
                  <a:schemeClr val="accent2"/>
                </a:solidFill>
              </a:rPr>
              <a:t>plotrix</a:t>
            </a:r>
            <a:r>
              <a:rPr lang="en-US" dirty="0" smtClean="0">
                <a:solidFill>
                  <a:schemeClr val="accent2"/>
                </a:solidFill>
              </a:rPr>
              <a:t>)</a:t>
            </a:r>
          </a:p>
          <a:p>
            <a:pPr marL="0" indent="0">
              <a:buNone/>
            </a:pPr>
            <a:endParaRPr lang="en-US" dirty="0" smtClean="0">
              <a:solidFill>
                <a:schemeClr val="accent2"/>
              </a:solidFill>
            </a:endParaRPr>
          </a:p>
          <a:p>
            <a:pPr marL="0" indent="0">
              <a:buNone/>
            </a:pPr>
            <a:r>
              <a:rPr lang="en-US" dirty="0" smtClean="0">
                <a:solidFill>
                  <a:schemeClr val="accent2"/>
                </a:solidFill>
              </a:rPr>
              <a:t># Create data for the graph.</a:t>
            </a:r>
          </a:p>
          <a:p>
            <a:pPr marL="0" indent="0">
              <a:buNone/>
            </a:pPr>
            <a:r>
              <a:rPr lang="en-US" dirty="0" smtClean="0">
                <a:solidFill>
                  <a:schemeClr val="accent2"/>
                </a:solidFill>
              </a:rPr>
              <a:t>x &lt;-  c(21, 62, 10,53)</a:t>
            </a:r>
          </a:p>
          <a:p>
            <a:pPr marL="0" indent="0">
              <a:buNone/>
            </a:pPr>
            <a:r>
              <a:rPr lang="en-US" dirty="0" err="1" smtClean="0">
                <a:solidFill>
                  <a:schemeClr val="accent2"/>
                </a:solidFill>
              </a:rPr>
              <a:t>lbl</a:t>
            </a:r>
            <a:r>
              <a:rPr lang="en-US" dirty="0" smtClean="0">
                <a:solidFill>
                  <a:schemeClr val="accent2"/>
                </a:solidFill>
              </a:rPr>
              <a:t> &lt;-  c("</a:t>
            </a:r>
            <a:r>
              <a:rPr lang="en-US" dirty="0" err="1" smtClean="0">
                <a:solidFill>
                  <a:schemeClr val="accent2"/>
                </a:solidFill>
              </a:rPr>
              <a:t>London","New</a:t>
            </a:r>
            <a:r>
              <a:rPr lang="en-US" dirty="0" smtClean="0">
                <a:solidFill>
                  <a:schemeClr val="accent2"/>
                </a:solidFill>
              </a:rPr>
              <a:t> </a:t>
            </a:r>
            <a:r>
              <a:rPr lang="en-US" dirty="0" err="1" smtClean="0">
                <a:solidFill>
                  <a:schemeClr val="accent2"/>
                </a:solidFill>
              </a:rPr>
              <a:t>York","Singapore","Mumbai</a:t>
            </a:r>
            <a:r>
              <a:rPr lang="en-US" dirty="0" smtClean="0">
                <a:solidFill>
                  <a:schemeClr val="accent2"/>
                </a:solidFill>
              </a:rPr>
              <a:t>")</a:t>
            </a:r>
          </a:p>
          <a:p>
            <a:pPr marL="0" indent="0">
              <a:buNone/>
            </a:pPr>
            <a:endParaRPr lang="en-US" dirty="0" smtClean="0">
              <a:solidFill>
                <a:schemeClr val="accent2"/>
              </a:solidFill>
            </a:endParaRPr>
          </a:p>
          <a:p>
            <a:pPr marL="0" indent="0">
              <a:buNone/>
            </a:pPr>
            <a:r>
              <a:rPr lang="en-US" dirty="0" smtClean="0">
                <a:solidFill>
                  <a:schemeClr val="accent2"/>
                </a:solidFill>
              </a:rPr>
              <a:t># Give the chart file a name.</a:t>
            </a:r>
          </a:p>
          <a:p>
            <a:pPr marL="0" indent="0">
              <a:buNone/>
            </a:pPr>
            <a:r>
              <a:rPr lang="en-US" dirty="0" err="1" smtClean="0">
                <a:solidFill>
                  <a:schemeClr val="accent2"/>
                </a:solidFill>
              </a:rPr>
              <a:t>png</a:t>
            </a:r>
            <a:r>
              <a:rPr lang="en-US" dirty="0" smtClean="0">
                <a:solidFill>
                  <a:schemeClr val="accent2"/>
                </a:solidFill>
              </a:rPr>
              <a:t>(file = "3d_pie_chart.jpg")</a:t>
            </a:r>
          </a:p>
          <a:p>
            <a:pPr marL="0" indent="0">
              <a:buNone/>
            </a:pPr>
            <a:endParaRPr lang="en-US" dirty="0" smtClean="0">
              <a:solidFill>
                <a:schemeClr val="accent2"/>
              </a:solidFill>
            </a:endParaRPr>
          </a:p>
          <a:p>
            <a:pPr marL="0" indent="0">
              <a:buNone/>
            </a:pPr>
            <a:r>
              <a:rPr lang="en-US" dirty="0" smtClean="0">
                <a:solidFill>
                  <a:schemeClr val="accent2"/>
                </a:solidFill>
              </a:rPr>
              <a:t># Plot the chart.</a:t>
            </a:r>
          </a:p>
          <a:p>
            <a:pPr marL="0" indent="0">
              <a:buNone/>
            </a:pPr>
            <a:r>
              <a:rPr lang="en-US" dirty="0" smtClean="0">
                <a:solidFill>
                  <a:schemeClr val="accent2"/>
                </a:solidFill>
              </a:rPr>
              <a:t>pie3D(</a:t>
            </a:r>
            <a:r>
              <a:rPr lang="en-US" dirty="0" err="1" smtClean="0">
                <a:solidFill>
                  <a:schemeClr val="accent2"/>
                </a:solidFill>
              </a:rPr>
              <a:t>x,labels</a:t>
            </a:r>
            <a:r>
              <a:rPr lang="en-US" dirty="0" smtClean="0">
                <a:solidFill>
                  <a:schemeClr val="accent2"/>
                </a:solidFill>
              </a:rPr>
              <a:t> = </a:t>
            </a:r>
            <a:r>
              <a:rPr lang="en-US" dirty="0" err="1" smtClean="0">
                <a:solidFill>
                  <a:schemeClr val="accent2"/>
                </a:solidFill>
              </a:rPr>
              <a:t>lbl,explode</a:t>
            </a:r>
            <a:r>
              <a:rPr lang="en-US" dirty="0" smtClean="0">
                <a:solidFill>
                  <a:schemeClr val="accent2"/>
                </a:solidFill>
              </a:rPr>
              <a:t> = 0.1, main = "Pie Chart of Countries ")</a:t>
            </a:r>
          </a:p>
          <a:p>
            <a:pPr marL="0" indent="0">
              <a:buNone/>
            </a:pPr>
            <a:endParaRPr lang="en-US" dirty="0" smtClean="0">
              <a:solidFill>
                <a:schemeClr val="accent2"/>
              </a:solidFill>
            </a:endParaRPr>
          </a:p>
          <a:p>
            <a:pPr marL="0" indent="0">
              <a:buNone/>
            </a:pPr>
            <a:r>
              <a:rPr lang="en-US" dirty="0" smtClean="0">
                <a:solidFill>
                  <a:schemeClr val="accent2"/>
                </a:solidFill>
              </a:rPr>
              <a:t># Save the file.</a:t>
            </a:r>
          </a:p>
          <a:p>
            <a:pPr marL="0" indent="0">
              <a:buNone/>
            </a:pPr>
            <a:r>
              <a:rPr lang="en-US" dirty="0" err="1" smtClean="0">
                <a:solidFill>
                  <a:schemeClr val="accent2"/>
                </a:solidFill>
              </a:rPr>
              <a:t>dev.off</a:t>
            </a:r>
            <a:r>
              <a:rPr lang="en-US" dirty="0" smtClean="0">
                <a:solidFill>
                  <a:schemeClr val="accent2"/>
                </a:solidFill>
              </a:rPr>
              <a:t>()</a:t>
            </a:r>
            <a:endParaRPr lang="en-US" dirty="0">
              <a:solidFill>
                <a:schemeClr val="accent2"/>
              </a:solidFill>
            </a:endParaRPr>
          </a:p>
        </p:txBody>
      </p:sp>
    </p:spTree>
    <p:extLst>
      <p:ext uri="{BB962C8B-B14F-4D97-AF65-F5344CB8AC3E}">
        <p14:creationId xmlns:p14="http://schemas.microsoft.com/office/powerpoint/2010/main" val="2826781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R-Bar Charts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A bar chart represents data in rectangular bars with length of the bar proportional to the value of the variable. R uses the function </a:t>
            </a:r>
            <a:r>
              <a:rPr lang="en-US" dirty="0" err="1" smtClean="0"/>
              <a:t>barplot</a:t>
            </a:r>
            <a:r>
              <a:rPr lang="en-US" dirty="0" smtClean="0"/>
              <a:t>() to create bar charts. </a:t>
            </a:r>
          </a:p>
          <a:p>
            <a:pPr marL="0" indent="0">
              <a:buNone/>
            </a:pPr>
            <a:r>
              <a:rPr lang="en-US" dirty="0" smtClean="0"/>
              <a:t>R can draw both vertical and Horizontal bars in the bar chart. In bar chart each of the bars can be given different colors.</a:t>
            </a:r>
          </a:p>
          <a:p>
            <a:pPr marL="0" indent="0">
              <a:buNone/>
            </a:pPr>
            <a:endParaRPr lang="en-US" dirty="0" smtClean="0"/>
          </a:p>
          <a:p>
            <a:pPr marL="0" indent="0">
              <a:buNone/>
            </a:pPr>
            <a:r>
              <a:rPr lang="en-US" dirty="0" smtClean="0"/>
              <a:t>Syntax</a:t>
            </a:r>
          </a:p>
          <a:p>
            <a:pPr marL="0" indent="0">
              <a:buNone/>
            </a:pPr>
            <a:r>
              <a:rPr lang="en-US" dirty="0" smtClean="0"/>
              <a:t>The basic syntax to create a bar-chart in R is −</a:t>
            </a:r>
          </a:p>
          <a:p>
            <a:pPr marL="0" indent="0">
              <a:buNone/>
            </a:pPr>
            <a:endParaRPr lang="en-US" dirty="0" smtClean="0"/>
          </a:p>
          <a:p>
            <a:pPr marL="0" indent="0">
              <a:buNone/>
            </a:pPr>
            <a:r>
              <a:rPr lang="en-US" dirty="0" err="1" smtClean="0">
                <a:solidFill>
                  <a:schemeClr val="accent2"/>
                </a:solidFill>
              </a:rPr>
              <a:t>barplot</a:t>
            </a:r>
            <a:r>
              <a:rPr lang="en-US" dirty="0" smtClean="0">
                <a:solidFill>
                  <a:schemeClr val="accent2"/>
                </a:solidFill>
              </a:rPr>
              <a:t>(</a:t>
            </a:r>
            <a:r>
              <a:rPr lang="en-US" dirty="0" err="1" smtClean="0">
                <a:solidFill>
                  <a:schemeClr val="accent2"/>
                </a:solidFill>
              </a:rPr>
              <a:t>H,xlab,ylab,main</a:t>
            </a:r>
            <a:r>
              <a:rPr lang="en-US" dirty="0" smtClean="0">
                <a:solidFill>
                  <a:schemeClr val="accent2"/>
                </a:solidFill>
              </a:rPr>
              <a:t>, </a:t>
            </a:r>
            <a:r>
              <a:rPr lang="en-US" dirty="0" err="1" smtClean="0">
                <a:solidFill>
                  <a:schemeClr val="accent2"/>
                </a:solidFill>
              </a:rPr>
              <a:t>names.arg,col</a:t>
            </a:r>
            <a:r>
              <a:rPr lang="en-US" dirty="0" smtClean="0">
                <a:solidFill>
                  <a:schemeClr val="accent2"/>
                </a:solidFill>
              </a:rPr>
              <a:t>)</a:t>
            </a:r>
          </a:p>
          <a:p>
            <a:pPr marL="0" indent="0">
              <a:buNone/>
            </a:pPr>
            <a:r>
              <a:rPr lang="en-US" dirty="0" smtClean="0"/>
              <a:t>Following is the description of the parameters used −</a:t>
            </a:r>
          </a:p>
          <a:p>
            <a:pPr marL="0" indent="0">
              <a:buNone/>
            </a:pPr>
            <a:endParaRPr lang="en-US" dirty="0" smtClean="0"/>
          </a:p>
          <a:p>
            <a:pPr lvl="1">
              <a:buFont typeface="Wingdings" panose="05000000000000000000" pitchFamily="2" charset="2"/>
              <a:buChar char="Ø"/>
            </a:pPr>
            <a:r>
              <a:rPr lang="en-US" dirty="0" smtClean="0"/>
              <a:t>H is a vector or matrix containing numeric values used in bar chart.</a:t>
            </a:r>
          </a:p>
          <a:p>
            <a:pPr lvl="1">
              <a:buFont typeface="Wingdings" panose="05000000000000000000" pitchFamily="2" charset="2"/>
              <a:buChar char="Ø"/>
            </a:pPr>
            <a:r>
              <a:rPr lang="en-US" dirty="0" err="1" smtClean="0"/>
              <a:t>xlab</a:t>
            </a:r>
            <a:r>
              <a:rPr lang="en-US" dirty="0" smtClean="0"/>
              <a:t> is the label for x axis.</a:t>
            </a:r>
          </a:p>
          <a:p>
            <a:pPr lvl="1">
              <a:buFont typeface="Wingdings" panose="05000000000000000000" pitchFamily="2" charset="2"/>
              <a:buChar char="Ø"/>
            </a:pPr>
            <a:r>
              <a:rPr lang="en-US" dirty="0" err="1" smtClean="0"/>
              <a:t>ylab</a:t>
            </a:r>
            <a:r>
              <a:rPr lang="en-US" dirty="0" smtClean="0"/>
              <a:t> is the label for y axis.</a:t>
            </a:r>
          </a:p>
          <a:p>
            <a:pPr lvl="1">
              <a:buFont typeface="Wingdings" panose="05000000000000000000" pitchFamily="2" charset="2"/>
              <a:buChar char="Ø"/>
            </a:pPr>
            <a:r>
              <a:rPr lang="en-US" dirty="0" smtClean="0"/>
              <a:t>main is the title of the bar chart.</a:t>
            </a:r>
          </a:p>
          <a:p>
            <a:pPr lvl="1">
              <a:buFont typeface="Wingdings" panose="05000000000000000000" pitchFamily="2" charset="2"/>
              <a:buChar char="Ø"/>
            </a:pPr>
            <a:r>
              <a:rPr lang="en-US" dirty="0" err="1" smtClean="0"/>
              <a:t>names.arg</a:t>
            </a:r>
            <a:r>
              <a:rPr lang="en-US" dirty="0" smtClean="0"/>
              <a:t> is a vector of names appearing under each bar.</a:t>
            </a:r>
          </a:p>
          <a:p>
            <a:pPr lvl="1">
              <a:buFont typeface="Wingdings" panose="05000000000000000000" pitchFamily="2" charset="2"/>
              <a:buChar char="Ø"/>
            </a:pPr>
            <a:r>
              <a:rPr lang="en-US" dirty="0" smtClean="0"/>
              <a:t>col is used to give colors to the bars in the graph.</a:t>
            </a:r>
            <a:endParaRPr lang="en-US" dirty="0"/>
          </a:p>
        </p:txBody>
      </p:sp>
    </p:spTree>
    <p:extLst>
      <p:ext uri="{BB962C8B-B14F-4D97-AF65-F5344CB8AC3E}">
        <p14:creationId xmlns:p14="http://schemas.microsoft.com/office/powerpoint/2010/main" val="3522449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R-Bar Charts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Example</a:t>
            </a:r>
          </a:p>
          <a:p>
            <a:pPr marL="0" indent="0">
              <a:buNone/>
            </a:pPr>
            <a:r>
              <a:rPr lang="en-US" dirty="0" smtClean="0"/>
              <a:t>A simple bar chart is created using just the input vector and the name of each bar.</a:t>
            </a:r>
          </a:p>
          <a:p>
            <a:pPr marL="0" indent="0">
              <a:buNone/>
            </a:pPr>
            <a:r>
              <a:rPr lang="en-US" dirty="0" smtClean="0"/>
              <a:t>The below script will create and save the bar chart in the current R working directory.</a:t>
            </a:r>
          </a:p>
          <a:p>
            <a:pPr marL="0" indent="0">
              <a:buNone/>
            </a:pPr>
            <a:r>
              <a:rPr lang="en-US" dirty="0" smtClean="0">
                <a:solidFill>
                  <a:schemeClr val="accent2"/>
                </a:solidFill>
              </a:rPr>
              <a:t># Create the data for the chart</a:t>
            </a:r>
          </a:p>
          <a:p>
            <a:pPr marL="0" indent="0">
              <a:buNone/>
            </a:pPr>
            <a:r>
              <a:rPr lang="en-US" dirty="0" smtClean="0">
                <a:solidFill>
                  <a:schemeClr val="accent2"/>
                </a:solidFill>
              </a:rPr>
              <a:t>H &lt;- c(7,12,28,3,41)</a:t>
            </a:r>
          </a:p>
          <a:p>
            <a:pPr marL="0" indent="0">
              <a:buNone/>
            </a:pPr>
            <a:endParaRPr lang="en-US" dirty="0" smtClean="0">
              <a:solidFill>
                <a:schemeClr val="accent2"/>
              </a:solidFill>
            </a:endParaRPr>
          </a:p>
          <a:p>
            <a:pPr marL="0" indent="0">
              <a:buNone/>
            </a:pPr>
            <a:r>
              <a:rPr lang="en-US" dirty="0" smtClean="0">
                <a:solidFill>
                  <a:schemeClr val="accent2"/>
                </a:solidFill>
              </a:rPr>
              <a:t># Give the chart file a name</a:t>
            </a:r>
          </a:p>
          <a:p>
            <a:pPr marL="0" indent="0">
              <a:buNone/>
            </a:pPr>
            <a:r>
              <a:rPr lang="en-US" dirty="0" err="1" smtClean="0">
                <a:solidFill>
                  <a:schemeClr val="accent2"/>
                </a:solidFill>
              </a:rPr>
              <a:t>png</a:t>
            </a:r>
            <a:r>
              <a:rPr lang="en-US" dirty="0" smtClean="0">
                <a:solidFill>
                  <a:schemeClr val="accent2"/>
                </a:solidFill>
              </a:rPr>
              <a:t>(file = "barchart.png")</a:t>
            </a:r>
          </a:p>
          <a:p>
            <a:pPr marL="0" indent="0">
              <a:buNone/>
            </a:pPr>
            <a:endParaRPr lang="en-US" dirty="0" smtClean="0">
              <a:solidFill>
                <a:schemeClr val="accent2"/>
              </a:solidFill>
            </a:endParaRPr>
          </a:p>
          <a:p>
            <a:pPr marL="0" indent="0">
              <a:buNone/>
            </a:pPr>
            <a:r>
              <a:rPr lang="en-US" dirty="0" smtClean="0">
                <a:solidFill>
                  <a:schemeClr val="accent2"/>
                </a:solidFill>
              </a:rPr>
              <a:t># Plot the bar chart </a:t>
            </a:r>
          </a:p>
          <a:p>
            <a:pPr marL="0" indent="0">
              <a:buNone/>
            </a:pPr>
            <a:r>
              <a:rPr lang="en-US" dirty="0" err="1" smtClean="0">
                <a:solidFill>
                  <a:schemeClr val="accent2"/>
                </a:solidFill>
              </a:rPr>
              <a:t>barplot</a:t>
            </a:r>
            <a:r>
              <a:rPr lang="en-US" dirty="0" smtClean="0">
                <a:solidFill>
                  <a:schemeClr val="accent2"/>
                </a:solidFill>
              </a:rPr>
              <a:t>(H)</a:t>
            </a:r>
          </a:p>
          <a:p>
            <a:pPr marL="0" indent="0">
              <a:buNone/>
            </a:pPr>
            <a:endParaRPr lang="en-US" dirty="0" smtClean="0">
              <a:solidFill>
                <a:schemeClr val="accent2"/>
              </a:solidFill>
            </a:endParaRPr>
          </a:p>
          <a:p>
            <a:pPr marL="0" indent="0">
              <a:buNone/>
            </a:pPr>
            <a:r>
              <a:rPr lang="en-US" dirty="0" smtClean="0">
                <a:solidFill>
                  <a:schemeClr val="accent2"/>
                </a:solidFill>
              </a:rPr>
              <a:t># Save the file</a:t>
            </a:r>
          </a:p>
          <a:p>
            <a:pPr marL="0" indent="0">
              <a:buNone/>
            </a:pPr>
            <a:r>
              <a:rPr lang="en-US" dirty="0" err="1" smtClean="0">
                <a:solidFill>
                  <a:schemeClr val="accent2"/>
                </a:solidFill>
              </a:rPr>
              <a:t>dev.off</a:t>
            </a:r>
            <a:r>
              <a:rPr lang="en-US" dirty="0" smtClean="0">
                <a:solidFill>
                  <a:schemeClr val="accent2"/>
                </a:solidFill>
              </a:rPr>
              <a:t>()</a:t>
            </a:r>
            <a:endParaRPr lang="en-US" dirty="0">
              <a:solidFill>
                <a:schemeClr val="accent2"/>
              </a:solidFill>
            </a:endParaRPr>
          </a:p>
        </p:txBody>
      </p:sp>
    </p:spTree>
    <p:extLst>
      <p:ext uri="{BB962C8B-B14F-4D97-AF65-F5344CB8AC3E}">
        <p14:creationId xmlns:p14="http://schemas.microsoft.com/office/powerpoint/2010/main" val="3464282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3282</Words>
  <Application>Microsoft Office PowerPoint</Application>
  <PresentationFormat>Widescreen</PresentationFormat>
  <Paragraphs>407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R –Charts and Graphs </vt:lpstr>
      <vt:lpstr>R-Pie Charts</vt:lpstr>
      <vt:lpstr>R-Pie Charts</vt:lpstr>
      <vt:lpstr>R-Pie Charts</vt:lpstr>
      <vt:lpstr>R-Pie Charts</vt:lpstr>
      <vt:lpstr>R-Pie Charts</vt:lpstr>
      <vt:lpstr>R-Pie Charts</vt:lpstr>
      <vt:lpstr>R-Bar Charts</vt:lpstr>
      <vt:lpstr>R-Bar Charts</vt:lpstr>
      <vt:lpstr>R-Bar Charts</vt:lpstr>
      <vt:lpstr>R-Bar Charts</vt:lpstr>
      <vt:lpstr>R-Bar Charts</vt:lpstr>
      <vt:lpstr>R-Bar Charts</vt:lpstr>
      <vt:lpstr>R-Boxplots</vt:lpstr>
      <vt:lpstr>R-Boxplots</vt:lpstr>
      <vt:lpstr>R-Boxplots</vt:lpstr>
      <vt:lpstr>R-Boxplots</vt:lpstr>
      <vt:lpstr>R-Histograms</vt:lpstr>
      <vt:lpstr>R-Histograms</vt:lpstr>
      <vt:lpstr>R-Histograms</vt:lpstr>
      <vt:lpstr>R-Line Graphs</vt:lpstr>
      <vt:lpstr>R-Line Graphs</vt:lpstr>
      <vt:lpstr>R-Line Graphs</vt:lpstr>
      <vt:lpstr>R-Line Graphs</vt:lpstr>
      <vt:lpstr>R-Scatterplots</vt:lpstr>
      <vt:lpstr>R-Scatterplots</vt:lpstr>
      <vt:lpstr>R-Scatterplots</vt:lpstr>
      <vt:lpstr>R-Scatterplots</vt:lpstr>
      <vt:lpstr>R-Scatterplots</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–Charts and Graphs </dc:title>
  <dc:creator>Chandra, Prabhat  (Cognizant)</dc:creator>
  <cp:lastModifiedBy>Chandra, Prabhat  (Cognizant)</cp:lastModifiedBy>
  <cp:revision>23</cp:revision>
  <dcterms:created xsi:type="dcterms:W3CDTF">2020-02-06T11:56:12Z</dcterms:created>
  <dcterms:modified xsi:type="dcterms:W3CDTF">2020-02-06T12:18:02Z</dcterms:modified>
</cp:coreProperties>
</file>