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handoutMasterIdLst>
    <p:handoutMasterId r:id="rId96"/>
  </p:handoutMasterIdLst>
  <p:sldIdLst>
    <p:sldId id="275" r:id="rId2"/>
    <p:sldId id="258" r:id="rId3"/>
    <p:sldId id="326" r:id="rId4"/>
    <p:sldId id="327" r:id="rId5"/>
    <p:sldId id="276" r:id="rId6"/>
    <p:sldId id="340" r:id="rId7"/>
    <p:sldId id="319" r:id="rId8"/>
    <p:sldId id="320" r:id="rId9"/>
    <p:sldId id="321" r:id="rId10"/>
    <p:sldId id="322" r:id="rId11"/>
    <p:sldId id="323" r:id="rId12"/>
    <p:sldId id="277" r:id="rId13"/>
    <p:sldId id="278" r:id="rId14"/>
    <p:sldId id="279" r:id="rId15"/>
    <p:sldId id="280" r:id="rId16"/>
    <p:sldId id="314" r:id="rId17"/>
    <p:sldId id="315" r:id="rId18"/>
    <p:sldId id="339" r:id="rId19"/>
    <p:sldId id="341" r:id="rId20"/>
    <p:sldId id="338" r:id="rId21"/>
    <p:sldId id="342" r:id="rId22"/>
    <p:sldId id="343" r:id="rId23"/>
    <p:sldId id="281" r:id="rId24"/>
    <p:sldId id="282" r:id="rId25"/>
    <p:sldId id="283" r:id="rId26"/>
    <p:sldId id="286" r:id="rId27"/>
    <p:sldId id="287" r:id="rId28"/>
    <p:sldId id="288" r:id="rId29"/>
    <p:sldId id="345" r:id="rId30"/>
    <p:sldId id="289" r:id="rId31"/>
    <p:sldId id="346" r:id="rId32"/>
    <p:sldId id="290" r:id="rId33"/>
    <p:sldId id="291" r:id="rId34"/>
    <p:sldId id="293" r:id="rId35"/>
    <p:sldId id="292" r:id="rId36"/>
    <p:sldId id="294" r:id="rId37"/>
    <p:sldId id="295" r:id="rId38"/>
    <p:sldId id="296" r:id="rId39"/>
    <p:sldId id="299" r:id="rId40"/>
    <p:sldId id="305" r:id="rId41"/>
    <p:sldId id="392" r:id="rId42"/>
    <p:sldId id="393" r:id="rId43"/>
    <p:sldId id="394" r:id="rId44"/>
    <p:sldId id="395" r:id="rId45"/>
    <p:sldId id="324" r:id="rId46"/>
    <p:sldId id="344" r:id="rId47"/>
    <p:sldId id="325" r:id="rId48"/>
    <p:sldId id="328" r:id="rId49"/>
    <p:sldId id="329" r:id="rId50"/>
    <p:sldId id="330" r:id="rId51"/>
    <p:sldId id="331" r:id="rId52"/>
    <p:sldId id="332" r:id="rId53"/>
    <p:sldId id="333" r:id="rId54"/>
    <p:sldId id="334" r:id="rId55"/>
    <p:sldId id="335" r:id="rId56"/>
    <p:sldId id="336" r:id="rId57"/>
    <p:sldId id="337" r:id="rId58"/>
    <p:sldId id="347" r:id="rId59"/>
    <p:sldId id="353" r:id="rId60"/>
    <p:sldId id="354" r:id="rId61"/>
    <p:sldId id="355" r:id="rId62"/>
    <p:sldId id="356" r:id="rId63"/>
    <p:sldId id="357" r:id="rId64"/>
    <p:sldId id="358" r:id="rId65"/>
    <p:sldId id="363" r:id="rId66"/>
    <p:sldId id="364" r:id="rId67"/>
    <p:sldId id="365" r:id="rId68"/>
    <p:sldId id="367" r:id="rId69"/>
    <p:sldId id="368" r:id="rId70"/>
    <p:sldId id="369" r:id="rId71"/>
    <p:sldId id="362" r:id="rId72"/>
    <p:sldId id="366" r:id="rId73"/>
    <p:sldId id="359" r:id="rId74"/>
    <p:sldId id="361" r:id="rId75"/>
    <p:sldId id="370" r:id="rId76"/>
    <p:sldId id="371" r:id="rId77"/>
    <p:sldId id="372" r:id="rId78"/>
    <p:sldId id="373" r:id="rId79"/>
    <p:sldId id="374" r:id="rId80"/>
    <p:sldId id="375" r:id="rId81"/>
    <p:sldId id="376" r:id="rId82"/>
    <p:sldId id="377" r:id="rId83"/>
    <p:sldId id="360" r:id="rId84"/>
    <p:sldId id="383" r:id="rId85"/>
    <p:sldId id="350" r:id="rId86"/>
    <p:sldId id="351" r:id="rId87"/>
    <p:sldId id="352" r:id="rId88"/>
    <p:sldId id="348" r:id="rId89"/>
    <p:sldId id="349" r:id="rId90"/>
    <p:sldId id="396" r:id="rId91"/>
    <p:sldId id="397" r:id="rId92"/>
    <p:sldId id="398" r:id="rId93"/>
    <p:sldId id="270" r:id="rId9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610"/>
    <a:srgbClr val="F04243"/>
    <a:srgbClr val="ED329A"/>
    <a:srgbClr val="E7CBDE"/>
    <a:srgbClr val="853993"/>
    <a:srgbClr val="066FAF"/>
    <a:srgbClr val="EC1A92"/>
    <a:srgbClr val="88A09E"/>
    <a:srgbClr val="099993"/>
    <a:srgbClr val="849C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4" autoAdjust="0"/>
    <p:restoredTop sz="94533" autoAdjust="0"/>
  </p:normalViewPr>
  <p:slideViewPr>
    <p:cSldViewPr snapToGrid="0">
      <p:cViewPr varScale="1">
        <p:scale>
          <a:sx n="91" d="100"/>
          <a:sy n="91" d="100"/>
        </p:scale>
        <p:origin x="660" y="96"/>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json.org/" TargetMode="External"/><Relationship Id="rId2" Type="http://schemas.openxmlformats.org/officeDocument/2006/relationships/hyperlink" Target="https://pymotw.com/2/pickle/index.html" TargetMode="External"/><Relationship Id="rId1" Type="http://schemas.openxmlformats.org/officeDocument/2006/relationships/hyperlink" Target="https://pymotw.com/2/json/" TargetMode="External"/><Relationship Id="rId5" Type="http://schemas.openxmlformats.org/officeDocument/2006/relationships/hyperlink" Target="https://docs.python.org/3/library/xml.sax.html" TargetMode="External"/><Relationship Id="rId4" Type="http://schemas.openxmlformats.org/officeDocument/2006/relationships/hyperlink" Target="https://docs.python.org/3/library/xml.dom.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json.org/" TargetMode="External"/><Relationship Id="rId2" Type="http://schemas.openxmlformats.org/officeDocument/2006/relationships/hyperlink" Target="https://pymotw.com/2/pickle/index.html" TargetMode="External"/><Relationship Id="rId1" Type="http://schemas.openxmlformats.org/officeDocument/2006/relationships/hyperlink" Target="https://pymotw.com/2/json/" TargetMode="External"/><Relationship Id="rId5" Type="http://schemas.openxmlformats.org/officeDocument/2006/relationships/hyperlink" Target="https://docs.python.org/3/library/xml.sax.html" TargetMode="External"/><Relationship Id="rId4" Type="http://schemas.openxmlformats.org/officeDocument/2006/relationships/hyperlink" Target="https://docs.python.org/3/library/xml.dom.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23A47-5B9F-49CF-8458-1399172253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F36146-4B39-453F-BE45-C565040EA4FB}">
      <dgm:prSet/>
      <dgm:spPr>
        <a:xfrm>
          <a:off x="543873" y="668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GB" b="1" dirty="0" smtClean="0">
              <a:solidFill>
                <a:sysClr val="window" lastClr="FFFFFF"/>
              </a:solidFill>
              <a:latin typeface="Calibri" panose="020F0502020204030204" pitchFamily="34" charset="0"/>
              <a:ea typeface="+mn-ea"/>
              <a:cs typeface="+mn-cs"/>
            </a:rPr>
            <a:t>JSON</a:t>
          </a:r>
          <a:endParaRPr lang="en-US" b="1" dirty="0">
            <a:solidFill>
              <a:sysClr val="window" lastClr="FFFFFF"/>
            </a:solidFill>
            <a:latin typeface="Calibri" panose="020F0502020204030204" pitchFamily="34" charset="0"/>
            <a:ea typeface="+mn-ea"/>
            <a:cs typeface="+mn-cs"/>
          </a:endParaRPr>
        </a:p>
      </dgm:t>
    </dgm:pt>
    <dgm:pt modelId="{D875E204-F8CA-42E1-BB0E-0F0ACECED850}" type="parTrans" cxnId="{F15B3232-7689-40FB-B711-43D094D76145}">
      <dgm:prSet/>
      <dgm:spPr/>
      <dgm:t>
        <a:bodyPr/>
        <a:lstStyle/>
        <a:p>
          <a:endParaRPr lang="en-US">
            <a:latin typeface="Calibri" panose="020F0502020204030204" pitchFamily="34" charset="0"/>
          </a:endParaRPr>
        </a:p>
      </dgm:t>
    </dgm:pt>
    <dgm:pt modelId="{17138B66-0F4E-4BD0-A57C-29FD77419027}" type="sibTrans" cxnId="{F15B3232-7689-40FB-B711-43D094D76145}">
      <dgm:prSet/>
      <dgm:spPr/>
      <dgm:t>
        <a:bodyPr/>
        <a:lstStyle/>
        <a:p>
          <a:endParaRPr lang="en-US">
            <a:latin typeface="Calibri" panose="020F0502020204030204" pitchFamily="34" charset="0"/>
          </a:endParaRPr>
        </a:p>
      </dgm:t>
    </dgm:pt>
    <dgm:pt modelId="{B4249728-26DE-44E0-B8B4-BD31F6193E11}">
      <dgm:prSet/>
      <dgm:spPr>
        <a:xfrm>
          <a:off x="543873" y="1243415"/>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dirty="0" smtClean="0">
              <a:solidFill>
                <a:sysClr val="window" lastClr="FFFFFF"/>
              </a:solidFill>
              <a:latin typeface="Calibri" panose="020F0502020204030204" pitchFamily="34" charset="0"/>
              <a:ea typeface="+mn-ea"/>
              <a:cs typeface="+mn-cs"/>
            </a:rPr>
            <a:t>XML</a:t>
          </a:r>
          <a:endParaRPr lang="en-US" b="1" dirty="0">
            <a:solidFill>
              <a:sysClr val="window" lastClr="FFFFFF"/>
            </a:solidFill>
            <a:latin typeface="Calibri" panose="020F0502020204030204" pitchFamily="34" charset="0"/>
            <a:ea typeface="+mn-ea"/>
            <a:cs typeface="+mn-cs"/>
          </a:endParaRPr>
        </a:p>
      </dgm:t>
    </dgm:pt>
    <dgm:pt modelId="{9F22C719-B694-42A3-9436-6213F00EB3FF}" type="parTrans" cxnId="{93D855A9-5F63-4DFD-9EE2-A69F6ECBA82A}">
      <dgm:prSet/>
      <dgm:spPr/>
      <dgm:t>
        <a:bodyPr/>
        <a:lstStyle/>
        <a:p>
          <a:endParaRPr lang="en-US">
            <a:latin typeface="Calibri" panose="020F0502020204030204" pitchFamily="34" charset="0"/>
          </a:endParaRPr>
        </a:p>
      </dgm:t>
    </dgm:pt>
    <dgm:pt modelId="{96BC820C-D260-45ED-8613-1B67E6C61591}" type="sibTrans" cxnId="{93D855A9-5F63-4DFD-9EE2-A69F6ECBA82A}">
      <dgm:prSet/>
      <dgm:spPr/>
      <dgm:t>
        <a:bodyPr/>
        <a:lstStyle/>
        <a:p>
          <a:endParaRPr lang="en-US">
            <a:latin typeface="Calibri" panose="020F0502020204030204" pitchFamily="34" charset="0"/>
          </a:endParaRPr>
        </a:p>
      </dgm:t>
    </dgm:pt>
    <dgm:pt modelId="{E53CEC3E-1ECE-4BFB-A3C5-4A2975332F8D}">
      <dgm:prSet/>
      <dgm:spPr>
        <a:xfrm>
          <a:off x="543873" y="21836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dirty="0" smtClean="0">
              <a:solidFill>
                <a:sysClr val="window" lastClr="FFFFFF"/>
              </a:solidFill>
              <a:latin typeface="Calibri" panose="020F0502020204030204" pitchFamily="34" charset="0"/>
              <a:ea typeface="+mn-ea"/>
              <a:cs typeface="+mn-cs"/>
            </a:rPr>
            <a:t>Excel automation</a:t>
          </a:r>
          <a:endParaRPr lang="en-US" b="1" dirty="0">
            <a:solidFill>
              <a:sysClr val="window" lastClr="FFFFFF"/>
            </a:solidFill>
            <a:latin typeface="Calibri" panose="020F0502020204030204" pitchFamily="34" charset="0"/>
            <a:ea typeface="+mn-ea"/>
            <a:cs typeface="+mn-cs"/>
          </a:endParaRPr>
        </a:p>
      </dgm:t>
    </dgm:pt>
    <dgm:pt modelId="{5F78DB42-1392-4408-9672-3F34D6117E7B}" type="parTrans" cxnId="{CA57166C-C3C3-49CB-A3AA-5E62BE517BE9}">
      <dgm:prSet/>
      <dgm:spPr/>
      <dgm:t>
        <a:bodyPr/>
        <a:lstStyle/>
        <a:p>
          <a:endParaRPr lang="en-US">
            <a:latin typeface="Calibri" panose="020F0502020204030204" pitchFamily="34" charset="0"/>
          </a:endParaRPr>
        </a:p>
      </dgm:t>
    </dgm:pt>
    <dgm:pt modelId="{C6BA44DA-B203-4090-8DFB-0C86C169D12D}" type="sibTrans" cxnId="{CA57166C-C3C3-49CB-A3AA-5E62BE517BE9}">
      <dgm:prSet/>
      <dgm:spPr/>
      <dgm:t>
        <a:bodyPr/>
        <a:lstStyle/>
        <a:p>
          <a:endParaRPr lang="en-US">
            <a:latin typeface="Calibri" panose="020F0502020204030204" pitchFamily="34" charset="0"/>
          </a:endParaRPr>
        </a:p>
      </dgm:t>
    </dgm:pt>
    <dgm:pt modelId="{78BB2320-9860-4AF8-81B7-3C0B6ED7E740}">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0" i="0" dirty="0" smtClean="0">
              <a:solidFill>
                <a:schemeClr val="tx2"/>
              </a:solidFill>
            </a:rPr>
            <a:t>Parsed XML documents are represented in memory by </a:t>
          </a:r>
          <a:r>
            <a:rPr lang="en-IN" sz="1000" dirty="0" err="1" smtClean="0">
              <a:solidFill>
                <a:schemeClr val="tx2"/>
              </a:solidFill>
            </a:rPr>
            <a:t>ElementTree</a:t>
          </a:r>
          <a:r>
            <a:rPr lang="en-IN" sz="1000" b="0" i="0" dirty="0" smtClean="0">
              <a:solidFill>
                <a:schemeClr val="tx2"/>
              </a:solidFill>
            </a:rPr>
            <a:t> and </a:t>
          </a:r>
          <a:r>
            <a:rPr lang="en-IN" sz="1000" dirty="0" smtClean="0">
              <a:solidFill>
                <a:schemeClr val="tx2"/>
              </a:solidFill>
            </a:rPr>
            <a:t>Element</a:t>
          </a:r>
          <a:r>
            <a:rPr lang="en-IN" sz="1000" b="0" i="0" dirty="0" smtClean="0">
              <a:solidFill>
                <a:schemeClr val="tx2"/>
              </a:solidFill>
            </a:rPr>
            <a:t> objects connected into a tree structure based on the way the nodes in the XML document are nested.</a:t>
          </a:r>
          <a:endParaRPr lang="en-US" sz="1000" dirty="0">
            <a:solidFill>
              <a:schemeClr val="tx2"/>
            </a:solidFill>
            <a:latin typeface="Calibri" panose="020F0502020204030204" pitchFamily="34" charset="0"/>
            <a:ea typeface="+mn-ea"/>
            <a:cs typeface="+mn-cs"/>
          </a:endParaRPr>
        </a:p>
      </dgm:t>
    </dgm:pt>
    <dgm:pt modelId="{5E7DAD14-1985-4F79-899D-49BD751072D1}" type="parTrans" cxnId="{23E53B65-268B-4ADC-9D97-364B1F0A7EF9}">
      <dgm:prSet/>
      <dgm:spPr/>
      <dgm:t>
        <a:bodyPr/>
        <a:lstStyle/>
        <a:p>
          <a:endParaRPr lang="en-US">
            <a:latin typeface="Calibri" panose="020F0502020204030204" pitchFamily="34" charset="0"/>
          </a:endParaRPr>
        </a:p>
      </dgm:t>
    </dgm:pt>
    <dgm:pt modelId="{0EE81F3B-E5AA-4036-9A7F-152881743E70}" type="sibTrans" cxnId="{23E53B65-268B-4ADC-9D97-364B1F0A7EF9}">
      <dgm:prSet/>
      <dgm:spPr/>
      <dgm:t>
        <a:bodyPr/>
        <a:lstStyle/>
        <a:p>
          <a:endParaRPr lang="en-US">
            <a:latin typeface="Calibri" panose="020F0502020204030204" pitchFamily="34" charset="0"/>
          </a:endParaRPr>
        </a:p>
      </dgm:t>
    </dgm:pt>
    <dgm:pt modelId="{DD2441DC-52EA-4782-82A8-66E192B37C14}">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100" dirty="0" smtClean="0">
              <a:solidFill>
                <a:schemeClr val="tx2"/>
              </a:solidFill>
              <a:latin typeface="Calibri" panose="020F0502020204030204" pitchFamily="34" charset="0"/>
              <a:ea typeface="+mn-ea"/>
              <a:cs typeface="+mn-cs"/>
            </a:rPr>
            <a:t>Python supports Excel automation , package </a:t>
          </a:r>
          <a:r>
            <a:rPr lang="en-US" sz="1100" b="0" i="0" dirty="0" err="1" smtClean="0">
              <a:solidFill>
                <a:schemeClr val="tx2"/>
              </a:solidFill>
            </a:rPr>
            <a:t>xlwt</a:t>
          </a:r>
          <a:r>
            <a:rPr lang="en-US" sz="1100" b="0" i="0" dirty="0" smtClean="0">
              <a:solidFill>
                <a:schemeClr val="tx2"/>
              </a:solidFill>
            </a:rPr>
            <a:t>  (write in excel) and </a:t>
          </a:r>
          <a:r>
            <a:rPr lang="en-US" sz="1100" b="0" i="0" u="none" dirty="0" err="1" smtClean="0">
              <a:solidFill>
                <a:schemeClr val="tx2"/>
              </a:solidFill>
            </a:rPr>
            <a:t>xlrd</a:t>
          </a:r>
          <a:r>
            <a:rPr lang="en-US" sz="1100" b="0" i="0" u="none" dirty="0" smtClean="0">
              <a:solidFill>
                <a:schemeClr val="tx2"/>
              </a:solidFill>
            </a:rPr>
            <a:t>  (read in excel)</a:t>
          </a:r>
          <a:endParaRPr lang="en-US" sz="1000" dirty="0">
            <a:solidFill>
              <a:schemeClr val="tx2"/>
            </a:solidFill>
            <a:latin typeface="Calibri" panose="020F0502020204030204" pitchFamily="34" charset="0"/>
            <a:ea typeface="+mn-ea"/>
            <a:cs typeface="+mn-cs"/>
          </a:endParaRPr>
        </a:p>
      </dgm:t>
    </dgm:pt>
    <dgm:pt modelId="{4231C51D-DF92-4D3B-9EA2-D927ED89418C}" type="parTrans" cxnId="{AD346392-8FB5-4ADF-BC53-91DF48B85594}">
      <dgm:prSet/>
      <dgm:spPr/>
      <dgm:t>
        <a:bodyPr/>
        <a:lstStyle/>
        <a:p>
          <a:endParaRPr lang="en-US">
            <a:latin typeface="Calibri" panose="020F0502020204030204" pitchFamily="34" charset="0"/>
          </a:endParaRPr>
        </a:p>
      </dgm:t>
    </dgm:pt>
    <dgm:pt modelId="{A59CC42C-627B-4E4D-886D-B0AFBAF7083B}" type="sibTrans" cxnId="{AD346392-8FB5-4ADF-BC53-91DF48B85594}">
      <dgm:prSet/>
      <dgm:spPr/>
      <dgm:t>
        <a:bodyPr/>
        <a:lstStyle/>
        <a:p>
          <a:endParaRPr lang="en-US">
            <a:latin typeface="Calibri" panose="020F0502020204030204" pitchFamily="34" charset="0"/>
          </a:endParaRPr>
        </a:p>
      </dgm:t>
    </dgm:pt>
    <dgm:pt modelId="{AD99B541-40D9-49B6-8FDD-0E63561CA6F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0" i="0" dirty="0" smtClean="0">
              <a:solidFill>
                <a:schemeClr val="tx2"/>
              </a:solidFill>
            </a:rPr>
            <a:t>The </a:t>
          </a:r>
          <a:r>
            <a:rPr lang="en-IN" sz="1000" b="0" i="0" dirty="0" err="1" smtClean="0">
              <a:solidFill>
                <a:schemeClr val="tx2"/>
              </a:solidFill>
              <a:hlinkClick xmlns:r="http://schemas.openxmlformats.org/officeDocument/2006/relationships" r:id="rId1" tooltip="json: JavaScript Object Notation Serializer"/>
            </a:rPr>
            <a:t>json</a:t>
          </a:r>
          <a:r>
            <a:rPr lang="en-IN" sz="1000" b="0" i="0" dirty="0" smtClean="0">
              <a:solidFill>
                <a:schemeClr val="tx2"/>
              </a:solidFill>
            </a:rPr>
            <a:t> module provides an API similar to </a:t>
          </a:r>
          <a:r>
            <a:rPr lang="en-IN" sz="1000" b="0" i="0" dirty="0" smtClean="0">
              <a:solidFill>
                <a:schemeClr val="tx2"/>
              </a:solidFill>
              <a:hlinkClick xmlns:r="http://schemas.openxmlformats.org/officeDocument/2006/relationships" r:id="rId2" tooltip="pickle: Python object serialization"/>
            </a:rPr>
            <a:t>pickle</a:t>
          </a:r>
          <a:r>
            <a:rPr lang="en-IN" sz="1000" b="0" i="0" dirty="0" smtClean="0">
              <a:solidFill>
                <a:schemeClr val="tx2"/>
              </a:solidFill>
            </a:rPr>
            <a:t> for converting in-memory Python objects to a serialized representation known as </a:t>
          </a:r>
          <a:r>
            <a:rPr lang="en-IN" sz="1000" b="0" i="0" dirty="0" smtClean="0">
              <a:solidFill>
                <a:schemeClr val="tx2"/>
              </a:solidFill>
              <a:hlinkClick xmlns:r="http://schemas.openxmlformats.org/officeDocument/2006/relationships" r:id="rId3"/>
            </a:rPr>
            <a:t>JavaScript Object Notation</a:t>
          </a:r>
          <a:r>
            <a:rPr lang="en-IN" sz="1000" b="0" i="0" dirty="0" smtClean="0">
              <a:solidFill>
                <a:schemeClr val="tx2"/>
              </a:solidFill>
            </a:rPr>
            <a:t> (JSON). Unlike pickle, JSON has the benefit of having implementations in many languages (especially JavaScript), making it suitable for inter-application communication. JSON is probably most widely used for communicating between the web server and client in an AJAX application, but is not limited to that problem domain.</a:t>
          </a:r>
          <a:endParaRPr lang="en-US" sz="1000" dirty="0">
            <a:solidFill>
              <a:schemeClr val="tx2"/>
            </a:solidFill>
            <a:latin typeface="Calibri" panose="020F0502020204030204" pitchFamily="34" charset="0"/>
            <a:ea typeface="+mn-ea"/>
            <a:cs typeface="+mn-cs"/>
          </a:endParaRPr>
        </a:p>
      </dgm:t>
    </dgm:pt>
    <dgm:pt modelId="{D0A81AE0-89E3-43AA-8E6B-FEE2545878E5}" type="sibTrans" cxnId="{882FA2F7-EA80-4838-AA8B-397303951A5C}">
      <dgm:prSet/>
      <dgm:spPr/>
      <dgm:t>
        <a:bodyPr/>
        <a:lstStyle/>
        <a:p>
          <a:endParaRPr lang="en-US">
            <a:latin typeface="Calibri" panose="020F0502020204030204" pitchFamily="34" charset="0"/>
          </a:endParaRPr>
        </a:p>
      </dgm:t>
    </dgm:pt>
    <dgm:pt modelId="{C710D85E-F6EC-4557-AD6C-0C61F3F2811E}" type="parTrans" cxnId="{882FA2F7-EA80-4838-AA8B-397303951A5C}">
      <dgm:prSet/>
      <dgm:spPr/>
      <dgm:t>
        <a:bodyPr/>
        <a:lstStyle/>
        <a:p>
          <a:endParaRPr lang="en-US">
            <a:latin typeface="Calibri" panose="020F0502020204030204" pitchFamily="34" charset="0"/>
          </a:endParaRPr>
        </a:p>
      </dgm:t>
    </dgm:pt>
    <dgm:pt modelId="{AFCEF736-9126-49E2-B139-F3D1938CA9D3}">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GB" sz="1000" dirty="0" smtClean="0">
              <a:solidFill>
                <a:schemeClr val="tx2"/>
              </a:solidFill>
              <a:latin typeface="Calibri" panose="020F0502020204030204" pitchFamily="34" charset="0"/>
              <a:ea typeface="+mn-ea"/>
              <a:cs typeface="+mn-cs"/>
            </a:rPr>
            <a:t>Import </a:t>
          </a:r>
          <a:r>
            <a:rPr lang="en-GB" sz="1000" dirty="0" err="1" smtClean="0">
              <a:solidFill>
                <a:schemeClr val="tx2"/>
              </a:solidFill>
              <a:latin typeface="Calibri" panose="020F0502020204030204" pitchFamily="34" charset="0"/>
              <a:ea typeface="+mn-ea"/>
              <a:cs typeface="+mn-cs"/>
            </a:rPr>
            <a:t>json</a:t>
          </a:r>
          <a:r>
            <a:rPr lang="en-GB" sz="1000" dirty="0" smtClean="0">
              <a:solidFill>
                <a:schemeClr val="tx2"/>
              </a:solidFill>
              <a:latin typeface="Calibri" panose="020F0502020204030204" pitchFamily="34" charset="0"/>
              <a:ea typeface="+mn-ea"/>
              <a:cs typeface="+mn-cs"/>
            </a:rPr>
            <a:t> and use </a:t>
          </a:r>
          <a:r>
            <a:rPr lang="en-GB" sz="1000" dirty="0" err="1" smtClean="0">
              <a:solidFill>
                <a:schemeClr val="tx2"/>
              </a:solidFill>
              <a:latin typeface="Calibri" panose="020F0502020204030204" pitchFamily="34" charset="0"/>
              <a:ea typeface="+mn-ea"/>
              <a:cs typeface="+mn-cs"/>
            </a:rPr>
            <a:t>json.dumps,json.loads</a:t>
          </a:r>
          <a:endParaRPr lang="en-US" sz="1000" dirty="0">
            <a:solidFill>
              <a:schemeClr val="tx2"/>
            </a:solidFill>
            <a:latin typeface="Calibri" panose="020F0502020204030204" pitchFamily="34" charset="0"/>
            <a:ea typeface="+mn-ea"/>
            <a:cs typeface="+mn-cs"/>
          </a:endParaRPr>
        </a:p>
      </dgm:t>
    </dgm:pt>
    <dgm:pt modelId="{58D96EA9-D663-4BC9-A348-227C395231AE}" type="parTrans" cxnId="{D5B540B4-97A8-4106-880B-0808A3B55425}">
      <dgm:prSet/>
      <dgm:spPr/>
      <dgm:t>
        <a:bodyPr/>
        <a:lstStyle/>
        <a:p>
          <a:endParaRPr lang="en-US"/>
        </a:p>
      </dgm:t>
    </dgm:pt>
    <dgm:pt modelId="{2DBFAB95-D734-43BE-B696-5A17C169977E}" type="sibTrans" cxnId="{D5B540B4-97A8-4106-880B-0808A3B55425}">
      <dgm:prSet/>
      <dgm:spPr/>
      <dgm:t>
        <a:bodyPr/>
        <a:lstStyle/>
        <a:p>
          <a:endParaRPr lang="en-US"/>
        </a:p>
      </dgm:t>
    </dgm:pt>
    <dgm:pt modelId="{4AB550EB-D856-44B4-A4AB-7131DB94AB68}">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000" dirty="0" err="1" smtClean="0">
              <a:solidFill>
                <a:schemeClr val="tx2"/>
              </a:solidFill>
            </a:rPr>
            <a:t>from</a:t>
          </a:r>
          <a:r>
            <a:rPr lang="en-US" sz="1000" b="1" dirty="0" err="1" smtClean="0">
              <a:solidFill>
                <a:schemeClr val="tx2"/>
              </a:solidFill>
            </a:rPr>
            <a:t>xml.etree</a:t>
          </a:r>
          <a:r>
            <a:rPr lang="en-US" sz="1000" b="1" dirty="0" smtClean="0">
              <a:solidFill>
                <a:schemeClr val="tx2"/>
              </a:solidFill>
            </a:rPr>
            <a:t> </a:t>
          </a:r>
          <a:r>
            <a:rPr lang="en-US" sz="1000" dirty="0" smtClean="0">
              <a:solidFill>
                <a:schemeClr val="tx2"/>
              </a:solidFill>
            </a:rPr>
            <a:t>import </a:t>
          </a:r>
          <a:r>
            <a:rPr lang="en-US" sz="1000" dirty="0" err="1" smtClean="0">
              <a:solidFill>
                <a:schemeClr val="tx2"/>
              </a:solidFill>
            </a:rPr>
            <a:t>ElementTree</a:t>
          </a:r>
          <a:endParaRPr lang="en-US" sz="1000" dirty="0">
            <a:solidFill>
              <a:schemeClr val="tx2"/>
            </a:solidFill>
            <a:latin typeface="Calibri" panose="020F0502020204030204" pitchFamily="34" charset="0"/>
            <a:ea typeface="+mn-ea"/>
            <a:cs typeface="+mn-cs"/>
          </a:endParaRPr>
        </a:p>
      </dgm:t>
    </dgm:pt>
    <dgm:pt modelId="{FF3AC90B-A5E5-436C-AD47-883F7BDA18C2}" type="parTrans" cxnId="{DBEB734B-DA41-41C7-9FED-E9CFA73F608B}">
      <dgm:prSet/>
      <dgm:spPr/>
      <dgm:t>
        <a:bodyPr/>
        <a:lstStyle/>
        <a:p>
          <a:endParaRPr lang="en-US"/>
        </a:p>
      </dgm:t>
    </dgm:pt>
    <dgm:pt modelId="{51BBB369-B0A7-4140-A84E-58F2D8F84116}" type="sibTrans" cxnId="{DBEB734B-DA41-41C7-9FED-E9CFA73F608B}">
      <dgm:prSet/>
      <dgm:spPr/>
      <dgm:t>
        <a:bodyPr/>
        <a:lstStyle/>
        <a:p>
          <a:endParaRPr lang="en-US"/>
        </a:p>
      </dgm:t>
    </dgm:pt>
    <dgm:pt modelId="{A3863700-DE7B-4E03-8346-C66A036F5BC1}">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0" i="0" dirty="0" smtClean="0">
              <a:solidFill>
                <a:schemeClr val="tx2"/>
              </a:solidFill>
              <a:hlinkClick xmlns:r="http://schemas.openxmlformats.org/officeDocument/2006/relationships" r:id="rId4" tooltip="xml.dom: Document Object Model API for Python."/>
            </a:rPr>
            <a:t>xml.dom</a:t>
          </a:r>
          <a:r>
            <a:rPr lang="en-IN" sz="1000" b="0" i="0" dirty="0" smtClean="0">
              <a:solidFill>
                <a:schemeClr val="tx2"/>
              </a:solidFill>
            </a:rPr>
            <a:t>: the DOM API definition</a:t>
          </a:r>
          <a:endParaRPr lang="en-US" sz="1000" dirty="0">
            <a:solidFill>
              <a:schemeClr val="tx2"/>
            </a:solidFill>
            <a:latin typeface="Calibri" panose="020F0502020204030204" pitchFamily="34" charset="0"/>
            <a:ea typeface="+mn-ea"/>
            <a:cs typeface="+mn-cs"/>
          </a:endParaRPr>
        </a:p>
      </dgm:t>
    </dgm:pt>
    <dgm:pt modelId="{9AD12163-207A-4B30-A7DC-726CC214352D}" type="parTrans" cxnId="{F7F9DD5C-1694-4644-91AD-6E1645CAB043}">
      <dgm:prSet/>
      <dgm:spPr/>
      <dgm:t>
        <a:bodyPr/>
        <a:lstStyle/>
        <a:p>
          <a:endParaRPr lang="en-US"/>
        </a:p>
      </dgm:t>
    </dgm:pt>
    <dgm:pt modelId="{69ECC5E1-B147-42A9-BA4C-EEB069DFCC6D}" type="sibTrans" cxnId="{F7F9DD5C-1694-4644-91AD-6E1645CAB043}">
      <dgm:prSet/>
      <dgm:spPr/>
      <dgm:t>
        <a:bodyPr/>
        <a:lstStyle/>
        <a:p>
          <a:endParaRPr lang="en-US"/>
        </a:p>
      </dgm:t>
    </dgm:pt>
    <dgm:pt modelId="{76F0305A-2F60-4871-84BA-72CD884CC042}">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000" b="0" i="0" dirty="0" smtClean="0">
              <a:solidFill>
                <a:schemeClr val="tx2"/>
              </a:solidFill>
              <a:hlinkClick xmlns:r="http://schemas.openxmlformats.org/officeDocument/2006/relationships" r:id="rId5" tooltip="xml.sax: Package containing SAX2 base classes and convenience functions."/>
            </a:rPr>
            <a:t>xml.sax</a:t>
          </a:r>
          <a:r>
            <a:rPr lang="en-US" sz="1000" b="0" i="0" dirty="0" smtClean="0">
              <a:solidFill>
                <a:schemeClr val="tx2"/>
              </a:solidFill>
            </a:rPr>
            <a:t>: SAX2 base classes and convenience functions</a:t>
          </a:r>
          <a:endParaRPr lang="en-US" sz="1000" dirty="0">
            <a:solidFill>
              <a:schemeClr val="tx2"/>
            </a:solidFill>
            <a:latin typeface="Calibri" panose="020F0502020204030204" pitchFamily="34" charset="0"/>
            <a:ea typeface="+mn-ea"/>
            <a:cs typeface="+mn-cs"/>
          </a:endParaRPr>
        </a:p>
      </dgm:t>
    </dgm:pt>
    <dgm:pt modelId="{2A27A80E-9F21-45E6-B953-3FCC19A7257F}" type="parTrans" cxnId="{3388F779-4AA4-4F07-8E7D-813A7CE3E17A}">
      <dgm:prSet/>
      <dgm:spPr/>
      <dgm:t>
        <a:bodyPr/>
        <a:lstStyle/>
        <a:p>
          <a:endParaRPr lang="en-US"/>
        </a:p>
      </dgm:t>
    </dgm:pt>
    <dgm:pt modelId="{083C51B6-1792-4226-A102-E6D35680FDD2}" type="sibTrans" cxnId="{3388F779-4AA4-4F07-8E7D-813A7CE3E17A}">
      <dgm:prSet/>
      <dgm:spPr/>
      <dgm:t>
        <a:bodyPr/>
        <a:lstStyle/>
        <a:p>
          <a:endParaRPr lang="en-US"/>
        </a:p>
      </dgm:t>
    </dgm:pt>
    <dgm:pt modelId="{F55606FA-38A5-4BED-B8C9-B9D6A961DC4B}">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000" b="1" dirty="0" smtClean="0">
              <a:solidFill>
                <a:schemeClr val="tx2"/>
              </a:solidFill>
            </a:rPr>
            <a:t>Import </a:t>
          </a:r>
          <a:r>
            <a:rPr lang="en-US" sz="1000" b="1" dirty="0" err="1" smtClean="0">
              <a:solidFill>
                <a:schemeClr val="tx2"/>
              </a:solidFill>
            </a:rPr>
            <a:t>xlwt</a:t>
          </a:r>
          <a:endParaRPr lang="en-US" sz="1000" dirty="0">
            <a:solidFill>
              <a:schemeClr val="tx2"/>
            </a:solidFill>
            <a:latin typeface="Calibri" panose="020F0502020204030204" pitchFamily="34" charset="0"/>
            <a:ea typeface="+mn-ea"/>
            <a:cs typeface="+mn-cs"/>
          </a:endParaRPr>
        </a:p>
      </dgm:t>
    </dgm:pt>
    <dgm:pt modelId="{8AD8CD96-CDF4-41D2-A522-2A597B0057F4}" type="parTrans" cxnId="{64057193-3428-456A-975B-F594978E62F2}">
      <dgm:prSet/>
      <dgm:spPr/>
      <dgm:t>
        <a:bodyPr/>
        <a:lstStyle/>
        <a:p>
          <a:endParaRPr lang="en-US"/>
        </a:p>
      </dgm:t>
    </dgm:pt>
    <dgm:pt modelId="{D481F8C8-F4C0-470A-A2AF-8E01D58C55F3}" type="sibTrans" cxnId="{64057193-3428-456A-975B-F594978E62F2}">
      <dgm:prSet/>
      <dgm:spPr/>
      <dgm:t>
        <a:bodyPr/>
        <a:lstStyle/>
        <a:p>
          <a:endParaRPr lang="en-US"/>
        </a:p>
      </dgm:t>
    </dgm:pt>
    <dgm:pt modelId="{30951646-527A-4451-BFF4-BAD0B8188B9E}">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dirty="0" err="1" smtClean="0">
              <a:solidFill>
                <a:schemeClr val="tx2"/>
              </a:solidFill>
            </a:rPr>
            <a:t>wb</a:t>
          </a:r>
          <a:r>
            <a:rPr lang="en-IN" sz="1000" dirty="0" smtClean="0">
              <a:solidFill>
                <a:schemeClr val="tx2"/>
              </a:solidFill>
            </a:rPr>
            <a:t>=</a:t>
          </a:r>
          <a:r>
            <a:rPr lang="en-IN" sz="1000" dirty="0" err="1" smtClean="0">
              <a:solidFill>
                <a:schemeClr val="tx2"/>
              </a:solidFill>
            </a:rPr>
            <a:t>xlwt.Workbook</a:t>
          </a:r>
          <a:r>
            <a:rPr lang="en-IN" sz="1000" dirty="0" smtClean="0">
              <a:solidFill>
                <a:schemeClr val="tx2"/>
              </a:solidFill>
            </a:rPr>
            <a:t>()</a:t>
          </a:r>
          <a:r>
            <a:rPr lang="en-IN" sz="1000" dirty="0" err="1" smtClean="0">
              <a:solidFill>
                <a:schemeClr val="tx2"/>
              </a:solidFill>
            </a:rPr>
            <a:t>ws</a:t>
          </a:r>
          <a:r>
            <a:rPr lang="en-IN" sz="1000" dirty="0" smtClean="0">
              <a:solidFill>
                <a:schemeClr val="tx2"/>
              </a:solidFill>
            </a:rPr>
            <a:t>=</a:t>
          </a:r>
          <a:r>
            <a:rPr lang="en-IN" sz="1000" dirty="0" err="1" smtClean="0">
              <a:solidFill>
                <a:schemeClr val="tx2"/>
              </a:solidFill>
            </a:rPr>
            <a:t>wb.add_sheet</a:t>
          </a:r>
          <a:r>
            <a:rPr lang="en-IN" sz="1000" dirty="0" smtClean="0">
              <a:solidFill>
                <a:schemeClr val="tx2"/>
              </a:solidFill>
            </a:rPr>
            <a:t>('A Test Sheet')</a:t>
          </a:r>
          <a:endParaRPr lang="en-US" sz="1000" dirty="0">
            <a:solidFill>
              <a:schemeClr val="tx2"/>
            </a:solidFill>
            <a:latin typeface="Calibri" panose="020F0502020204030204" pitchFamily="34" charset="0"/>
            <a:ea typeface="+mn-ea"/>
            <a:cs typeface="+mn-cs"/>
          </a:endParaRPr>
        </a:p>
      </dgm:t>
    </dgm:pt>
    <dgm:pt modelId="{CC859365-F841-431C-A3F2-A325E68A7024}" type="parTrans" cxnId="{1AA6525C-C5EF-409E-B9DA-6B18BD0A2B7D}">
      <dgm:prSet/>
      <dgm:spPr/>
      <dgm:t>
        <a:bodyPr/>
        <a:lstStyle/>
        <a:p>
          <a:endParaRPr lang="en-US"/>
        </a:p>
      </dgm:t>
    </dgm:pt>
    <dgm:pt modelId="{AA824B80-CD10-4064-B86F-00F61A508378}" type="sibTrans" cxnId="{1AA6525C-C5EF-409E-B9DA-6B18BD0A2B7D}">
      <dgm:prSet/>
      <dgm:spPr/>
      <dgm:t>
        <a:bodyPr/>
        <a:lstStyle/>
        <a:p>
          <a:endParaRPr lang="en-US"/>
        </a:p>
      </dgm:t>
    </dgm:pt>
    <dgm:pt modelId="{79CAF706-5A9B-4A37-BDBD-6E6997F9DB70}" type="pres">
      <dgm:prSet presAssocID="{8B623A47-5B9F-49CF-8458-139917225382}" presName="linear" presStyleCnt="0">
        <dgm:presLayoutVars>
          <dgm:dir/>
          <dgm:animLvl val="lvl"/>
          <dgm:resizeHandles val="exact"/>
        </dgm:presLayoutVars>
      </dgm:prSet>
      <dgm:spPr/>
      <dgm:t>
        <a:bodyPr/>
        <a:lstStyle/>
        <a:p>
          <a:endParaRPr lang="en-US"/>
        </a:p>
      </dgm:t>
    </dgm:pt>
    <dgm:pt modelId="{88C89527-D954-4936-AA2C-8335847D0F01}" type="pres">
      <dgm:prSet presAssocID="{B8F36146-4B39-453F-BE45-C565040EA4FB}" presName="parentLin" presStyleCnt="0"/>
      <dgm:spPr/>
      <dgm:t>
        <a:bodyPr/>
        <a:lstStyle/>
        <a:p>
          <a:endParaRPr lang="en-US"/>
        </a:p>
      </dgm:t>
    </dgm:pt>
    <dgm:pt modelId="{E737F9FE-3ADC-4477-8B84-104AB2CDA1B8}" type="pres">
      <dgm:prSet presAssocID="{B8F36146-4B39-453F-BE45-C565040EA4FB}" presName="parentLeftMargin" presStyleLbl="node1" presStyleIdx="0" presStyleCnt="3"/>
      <dgm:spPr>
        <a:prstGeom prst="roundRect">
          <a:avLst/>
        </a:prstGeom>
      </dgm:spPr>
      <dgm:t>
        <a:bodyPr/>
        <a:lstStyle/>
        <a:p>
          <a:endParaRPr lang="en-US"/>
        </a:p>
      </dgm:t>
    </dgm:pt>
    <dgm:pt modelId="{31AAA2EC-DF49-40B8-BF6E-4156F5D350A3}" type="pres">
      <dgm:prSet presAssocID="{B8F36146-4B39-453F-BE45-C565040EA4FB}" presName="parentText" presStyleLbl="node1" presStyleIdx="0" presStyleCnt="3" custScaleY="62663">
        <dgm:presLayoutVars>
          <dgm:chMax val="0"/>
          <dgm:bulletEnabled val="1"/>
        </dgm:presLayoutVars>
      </dgm:prSet>
      <dgm:spPr/>
      <dgm:t>
        <a:bodyPr/>
        <a:lstStyle/>
        <a:p>
          <a:endParaRPr lang="en-US"/>
        </a:p>
      </dgm:t>
    </dgm:pt>
    <dgm:pt modelId="{FD1FB482-3903-47EB-B879-64DB9B69426D}" type="pres">
      <dgm:prSet presAssocID="{B8F36146-4B39-453F-BE45-C565040EA4FB}" presName="negativeSpace" presStyleCnt="0"/>
      <dgm:spPr/>
      <dgm:t>
        <a:bodyPr/>
        <a:lstStyle/>
        <a:p>
          <a:endParaRPr lang="en-US"/>
        </a:p>
      </dgm:t>
    </dgm:pt>
    <dgm:pt modelId="{A5F18558-534A-46B7-BA21-40A367341B0C}" type="pres">
      <dgm:prSet presAssocID="{B8F36146-4B39-453F-BE45-C565040EA4FB}" presName="childText" presStyleLbl="conFgAcc1" presStyleIdx="0" presStyleCnt="3">
        <dgm:presLayoutVars>
          <dgm:bulletEnabled val="1"/>
        </dgm:presLayoutVars>
      </dgm:prSet>
      <dgm:spPr>
        <a:prstGeom prst="rect">
          <a:avLst/>
        </a:prstGeom>
      </dgm:spPr>
      <dgm:t>
        <a:bodyPr/>
        <a:lstStyle/>
        <a:p>
          <a:endParaRPr lang="en-US"/>
        </a:p>
      </dgm:t>
    </dgm:pt>
    <dgm:pt modelId="{A274C8A5-8529-4A57-A5F4-1664EC06C9BA}" type="pres">
      <dgm:prSet presAssocID="{17138B66-0F4E-4BD0-A57C-29FD77419027}" presName="spaceBetweenRectangles" presStyleCnt="0"/>
      <dgm:spPr/>
      <dgm:t>
        <a:bodyPr/>
        <a:lstStyle/>
        <a:p>
          <a:endParaRPr lang="en-US"/>
        </a:p>
      </dgm:t>
    </dgm:pt>
    <dgm:pt modelId="{9BEC3366-8D89-491D-BC9B-0DCD0F65768A}" type="pres">
      <dgm:prSet presAssocID="{B4249728-26DE-44E0-B8B4-BD31F6193E11}" presName="parentLin" presStyleCnt="0"/>
      <dgm:spPr/>
      <dgm:t>
        <a:bodyPr/>
        <a:lstStyle/>
        <a:p>
          <a:endParaRPr lang="en-US"/>
        </a:p>
      </dgm:t>
    </dgm:pt>
    <dgm:pt modelId="{4A6D4E40-AF01-4170-A222-AF8599FD860F}" type="pres">
      <dgm:prSet presAssocID="{B4249728-26DE-44E0-B8B4-BD31F6193E11}" presName="parentLeftMargin" presStyleLbl="node1" presStyleIdx="0" presStyleCnt="3"/>
      <dgm:spPr>
        <a:prstGeom prst="roundRect">
          <a:avLst/>
        </a:prstGeom>
      </dgm:spPr>
      <dgm:t>
        <a:bodyPr/>
        <a:lstStyle/>
        <a:p>
          <a:endParaRPr lang="en-US"/>
        </a:p>
      </dgm:t>
    </dgm:pt>
    <dgm:pt modelId="{30459592-186C-4E0B-B55B-8D43ABC8A385}" type="pres">
      <dgm:prSet presAssocID="{B4249728-26DE-44E0-B8B4-BD31F6193E11}" presName="parentText" presStyleLbl="node1" presStyleIdx="1" presStyleCnt="3">
        <dgm:presLayoutVars>
          <dgm:chMax val="0"/>
          <dgm:bulletEnabled val="1"/>
        </dgm:presLayoutVars>
      </dgm:prSet>
      <dgm:spPr/>
      <dgm:t>
        <a:bodyPr/>
        <a:lstStyle/>
        <a:p>
          <a:endParaRPr lang="en-US"/>
        </a:p>
      </dgm:t>
    </dgm:pt>
    <dgm:pt modelId="{4E81A244-AB39-4F76-BCF9-F612A056D210}" type="pres">
      <dgm:prSet presAssocID="{B4249728-26DE-44E0-B8B4-BD31F6193E11}" presName="negativeSpace" presStyleCnt="0"/>
      <dgm:spPr/>
      <dgm:t>
        <a:bodyPr/>
        <a:lstStyle/>
        <a:p>
          <a:endParaRPr lang="en-US"/>
        </a:p>
      </dgm:t>
    </dgm:pt>
    <dgm:pt modelId="{97F63AA1-CCB5-4FED-87A9-D196D5DC2D19}" type="pres">
      <dgm:prSet presAssocID="{B4249728-26DE-44E0-B8B4-BD31F6193E11}" presName="childText" presStyleLbl="conFgAcc1" presStyleIdx="1" presStyleCnt="3" custLinFactNeighborX="123" custLinFactNeighborY="-94852">
        <dgm:presLayoutVars>
          <dgm:bulletEnabled val="1"/>
        </dgm:presLayoutVars>
      </dgm:prSet>
      <dgm:spPr>
        <a:prstGeom prst="rect">
          <a:avLst/>
        </a:prstGeom>
      </dgm:spPr>
      <dgm:t>
        <a:bodyPr/>
        <a:lstStyle/>
        <a:p>
          <a:endParaRPr lang="en-US"/>
        </a:p>
      </dgm:t>
    </dgm:pt>
    <dgm:pt modelId="{6B183181-3722-4AA8-B785-FFD99EDC0E5C}" type="pres">
      <dgm:prSet presAssocID="{96BC820C-D260-45ED-8613-1B67E6C61591}" presName="spaceBetweenRectangles" presStyleCnt="0"/>
      <dgm:spPr/>
      <dgm:t>
        <a:bodyPr/>
        <a:lstStyle/>
        <a:p>
          <a:endParaRPr lang="en-US"/>
        </a:p>
      </dgm:t>
    </dgm:pt>
    <dgm:pt modelId="{8D4C1CB1-3984-4239-8736-41CAD4901202}" type="pres">
      <dgm:prSet presAssocID="{E53CEC3E-1ECE-4BFB-A3C5-4A2975332F8D}" presName="parentLin" presStyleCnt="0"/>
      <dgm:spPr/>
      <dgm:t>
        <a:bodyPr/>
        <a:lstStyle/>
        <a:p>
          <a:endParaRPr lang="en-US"/>
        </a:p>
      </dgm:t>
    </dgm:pt>
    <dgm:pt modelId="{619B1F0C-1753-4B21-A0CF-5761950074CC}" type="pres">
      <dgm:prSet presAssocID="{E53CEC3E-1ECE-4BFB-A3C5-4A2975332F8D}" presName="parentLeftMargin" presStyleLbl="node1" presStyleIdx="1" presStyleCnt="3"/>
      <dgm:spPr>
        <a:prstGeom prst="roundRect">
          <a:avLst/>
        </a:prstGeom>
      </dgm:spPr>
      <dgm:t>
        <a:bodyPr/>
        <a:lstStyle/>
        <a:p>
          <a:endParaRPr lang="en-US"/>
        </a:p>
      </dgm:t>
    </dgm:pt>
    <dgm:pt modelId="{3873D25D-FB20-4885-A42B-2FD429F23772}" type="pres">
      <dgm:prSet presAssocID="{E53CEC3E-1ECE-4BFB-A3C5-4A2975332F8D}" presName="parentText" presStyleLbl="node1" presStyleIdx="2" presStyleCnt="3">
        <dgm:presLayoutVars>
          <dgm:chMax val="0"/>
          <dgm:bulletEnabled val="1"/>
        </dgm:presLayoutVars>
      </dgm:prSet>
      <dgm:spPr/>
      <dgm:t>
        <a:bodyPr/>
        <a:lstStyle/>
        <a:p>
          <a:endParaRPr lang="en-US"/>
        </a:p>
      </dgm:t>
    </dgm:pt>
    <dgm:pt modelId="{5C696BF8-D110-49B0-B63D-03C83D7DC1CF}" type="pres">
      <dgm:prSet presAssocID="{E53CEC3E-1ECE-4BFB-A3C5-4A2975332F8D}" presName="negativeSpace" presStyleCnt="0"/>
      <dgm:spPr/>
      <dgm:t>
        <a:bodyPr/>
        <a:lstStyle/>
        <a:p>
          <a:endParaRPr lang="en-US"/>
        </a:p>
      </dgm:t>
    </dgm:pt>
    <dgm:pt modelId="{8CD693D8-207E-400B-B7AF-6F791409EBF8}" type="pres">
      <dgm:prSet presAssocID="{E53CEC3E-1ECE-4BFB-A3C5-4A2975332F8D}" presName="childText" presStyleLbl="conFgAcc1" presStyleIdx="2" presStyleCnt="3">
        <dgm:presLayoutVars>
          <dgm:bulletEnabled val="1"/>
        </dgm:presLayoutVars>
      </dgm:prSet>
      <dgm:spPr>
        <a:prstGeom prst="rect">
          <a:avLst/>
        </a:prstGeom>
      </dgm:spPr>
      <dgm:t>
        <a:bodyPr/>
        <a:lstStyle/>
        <a:p>
          <a:endParaRPr lang="en-US"/>
        </a:p>
      </dgm:t>
    </dgm:pt>
  </dgm:ptLst>
  <dgm:cxnLst>
    <dgm:cxn modelId="{D5B540B4-97A8-4106-880B-0808A3B55425}" srcId="{B8F36146-4B39-453F-BE45-C565040EA4FB}" destId="{AFCEF736-9126-49E2-B139-F3D1938CA9D3}" srcOrd="1" destOrd="0" parTransId="{58D96EA9-D663-4BC9-A348-227C395231AE}" sibTransId="{2DBFAB95-D734-43BE-B696-5A17C169977E}"/>
    <dgm:cxn modelId="{9C74B8B9-545D-4DB3-914D-9B4230EBB1E2}" type="presOf" srcId="{E53CEC3E-1ECE-4BFB-A3C5-4A2975332F8D}" destId="{619B1F0C-1753-4B21-A0CF-5761950074CC}" srcOrd="0" destOrd="0" presId="urn:microsoft.com/office/officeart/2005/8/layout/list1"/>
    <dgm:cxn modelId="{A390C9CD-70CA-4ABA-90F0-79076FF1ED41}" type="presOf" srcId="{B8F36146-4B39-453F-BE45-C565040EA4FB}" destId="{E737F9FE-3ADC-4477-8B84-104AB2CDA1B8}" srcOrd="0" destOrd="0" presId="urn:microsoft.com/office/officeart/2005/8/layout/list1"/>
    <dgm:cxn modelId="{55019FB9-0A3F-4457-9BCE-D270F7FA308F}" type="presOf" srcId="{B4249728-26DE-44E0-B8B4-BD31F6193E11}" destId="{30459592-186C-4E0B-B55B-8D43ABC8A385}" srcOrd="1" destOrd="0" presId="urn:microsoft.com/office/officeart/2005/8/layout/list1"/>
    <dgm:cxn modelId="{E27FA734-E198-48DE-A001-443C2A4B8D4E}" type="presOf" srcId="{DD2441DC-52EA-4782-82A8-66E192B37C14}" destId="{8CD693D8-207E-400B-B7AF-6F791409EBF8}" srcOrd="0" destOrd="0" presId="urn:microsoft.com/office/officeart/2005/8/layout/list1"/>
    <dgm:cxn modelId="{CD7FE3C8-ED33-47DE-9886-64D1009FF6F7}" type="presOf" srcId="{30951646-527A-4451-BFF4-BAD0B8188B9E}" destId="{8CD693D8-207E-400B-B7AF-6F791409EBF8}" srcOrd="0" destOrd="2" presId="urn:microsoft.com/office/officeart/2005/8/layout/list1"/>
    <dgm:cxn modelId="{64057193-3428-456A-975B-F594978E62F2}" srcId="{E53CEC3E-1ECE-4BFB-A3C5-4A2975332F8D}" destId="{F55606FA-38A5-4BED-B8C9-B9D6A961DC4B}" srcOrd="1" destOrd="0" parTransId="{8AD8CD96-CDF4-41D2-A522-2A597B0057F4}" sibTransId="{D481F8C8-F4C0-470A-A2AF-8E01D58C55F3}"/>
    <dgm:cxn modelId="{ED832D47-043D-43BA-8AAA-2096C908E732}" type="presOf" srcId="{8B623A47-5B9F-49CF-8458-139917225382}" destId="{79CAF706-5A9B-4A37-BDBD-6E6997F9DB70}" srcOrd="0" destOrd="0" presId="urn:microsoft.com/office/officeart/2005/8/layout/list1"/>
    <dgm:cxn modelId="{3388F779-4AA4-4F07-8E7D-813A7CE3E17A}" srcId="{B4249728-26DE-44E0-B8B4-BD31F6193E11}" destId="{76F0305A-2F60-4871-84BA-72CD884CC042}" srcOrd="3" destOrd="0" parTransId="{2A27A80E-9F21-45E6-B953-3FCC19A7257F}" sibTransId="{083C51B6-1792-4226-A102-E6D35680FDD2}"/>
    <dgm:cxn modelId="{F7F9DD5C-1694-4644-91AD-6E1645CAB043}" srcId="{B4249728-26DE-44E0-B8B4-BD31F6193E11}" destId="{A3863700-DE7B-4E03-8346-C66A036F5BC1}" srcOrd="2" destOrd="0" parTransId="{9AD12163-207A-4B30-A7DC-726CC214352D}" sibTransId="{69ECC5E1-B147-42A9-BA4C-EEB069DFCC6D}"/>
    <dgm:cxn modelId="{3BF3D4C0-86E1-447B-8960-F62352372321}" type="presOf" srcId="{B4249728-26DE-44E0-B8B4-BD31F6193E11}" destId="{4A6D4E40-AF01-4170-A222-AF8599FD860F}" srcOrd="0" destOrd="0" presId="urn:microsoft.com/office/officeart/2005/8/layout/list1"/>
    <dgm:cxn modelId="{CA57166C-C3C3-49CB-A3AA-5E62BE517BE9}" srcId="{8B623A47-5B9F-49CF-8458-139917225382}" destId="{E53CEC3E-1ECE-4BFB-A3C5-4A2975332F8D}" srcOrd="2" destOrd="0" parTransId="{5F78DB42-1392-4408-9672-3F34D6117E7B}" sibTransId="{C6BA44DA-B203-4090-8DFB-0C86C169D12D}"/>
    <dgm:cxn modelId="{15A99E4A-C9E9-44FA-83F7-8B3F5AD99340}" type="presOf" srcId="{4AB550EB-D856-44B4-A4AB-7131DB94AB68}" destId="{97F63AA1-CCB5-4FED-87A9-D196D5DC2D19}" srcOrd="0" destOrd="1" presId="urn:microsoft.com/office/officeart/2005/8/layout/list1"/>
    <dgm:cxn modelId="{4E027FD1-263C-4649-8F05-BD4608EB2F7D}" type="presOf" srcId="{E53CEC3E-1ECE-4BFB-A3C5-4A2975332F8D}" destId="{3873D25D-FB20-4885-A42B-2FD429F23772}" srcOrd="1" destOrd="0" presId="urn:microsoft.com/office/officeart/2005/8/layout/list1"/>
    <dgm:cxn modelId="{93D855A9-5F63-4DFD-9EE2-A69F6ECBA82A}" srcId="{8B623A47-5B9F-49CF-8458-139917225382}" destId="{B4249728-26DE-44E0-B8B4-BD31F6193E11}" srcOrd="1" destOrd="0" parTransId="{9F22C719-B694-42A3-9436-6213F00EB3FF}" sibTransId="{96BC820C-D260-45ED-8613-1B67E6C61591}"/>
    <dgm:cxn modelId="{875594C5-3096-4D79-80FE-73657D0786F5}" type="presOf" srcId="{76F0305A-2F60-4871-84BA-72CD884CC042}" destId="{97F63AA1-CCB5-4FED-87A9-D196D5DC2D19}" srcOrd="0" destOrd="3" presId="urn:microsoft.com/office/officeart/2005/8/layout/list1"/>
    <dgm:cxn modelId="{7E1FBAC9-64D3-4BF5-ADAB-262519CDD818}" type="presOf" srcId="{AFCEF736-9126-49E2-B139-F3D1938CA9D3}" destId="{A5F18558-534A-46B7-BA21-40A367341B0C}" srcOrd="0" destOrd="1" presId="urn:microsoft.com/office/officeart/2005/8/layout/list1"/>
    <dgm:cxn modelId="{AD346392-8FB5-4ADF-BC53-91DF48B85594}" srcId="{E53CEC3E-1ECE-4BFB-A3C5-4A2975332F8D}" destId="{DD2441DC-52EA-4782-82A8-66E192B37C14}" srcOrd="0" destOrd="0" parTransId="{4231C51D-DF92-4D3B-9EA2-D927ED89418C}" sibTransId="{A59CC42C-627B-4E4D-886D-B0AFBAF7083B}"/>
    <dgm:cxn modelId="{DBEB734B-DA41-41C7-9FED-E9CFA73F608B}" srcId="{B4249728-26DE-44E0-B8B4-BD31F6193E11}" destId="{4AB550EB-D856-44B4-A4AB-7131DB94AB68}" srcOrd="1" destOrd="0" parTransId="{FF3AC90B-A5E5-436C-AD47-883F7BDA18C2}" sibTransId="{51BBB369-B0A7-4140-A84E-58F2D8F84116}"/>
    <dgm:cxn modelId="{23E53B65-268B-4ADC-9D97-364B1F0A7EF9}" srcId="{B4249728-26DE-44E0-B8B4-BD31F6193E11}" destId="{78BB2320-9860-4AF8-81B7-3C0B6ED7E740}" srcOrd="0" destOrd="0" parTransId="{5E7DAD14-1985-4F79-899D-49BD751072D1}" sibTransId="{0EE81F3B-E5AA-4036-9A7F-152881743E70}"/>
    <dgm:cxn modelId="{5AA4EBD8-E1B7-4095-AB5A-8176E0481614}" type="presOf" srcId="{AD99B541-40D9-49B6-8FDD-0E63561CA6F5}" destId="{A5F18558-534A-46B7-BA21-40A367341B0C}" srcOrd="0" destOrd="0" presId="urn:microsoft.com/office/officeart/2005/8/layout/list1"/>
    <dgm:cxn modelId="{882FA2F7-EA80-4838-AA8B-397303951A5C}" srcId="{B8F36146-4B39-453F-BE45-C565040EA4FB}" destId="{AD99B541-40D9-49B6-8FDD-0E63561CA6F5}" srcOrd="0" destOrd="0" parTransId="{C710D85E-F6EC-4557-AD6C-0C61F3F2811E}" sibTransId="{D0A81AE0-89E3-43AA-8E6B-FEE2545878E5}"/>
    <dgm:cxn modelId="{F15B3232-7689-40FB-B711-43D094D76145}" srcId="{8B623A47-5B9F-49CF-8458-139917225382}" destId="{B8F36146-4B39-453F-BE45-C565040EA4FB}" srcOrd="0" destOrd="0" parTransId="{D875E204-F8CA-42E1-BB0E-0F0ACECED850}" sibTransId="{17138B66-0F4E-4BD0-A57C-29FD77419027}"/>
    <dgm:cxn modelId="{6E9A60C7-D4EE-4A7F-A421-DC6C91CE2C15}" type="presOf" srcId="{F55606FA-38A5-4BED-B8C9-B9D6A961DC4B}" destId="{8CD693D8-207E-400B-B7AF-6F791409EBF8}" srcOrd="0" destOrd="1" presId="urn:microsoft.com/office/officeart/2005/8/layout/list1"/>
    <dgm:cxn modelId="{1AA6525C-C5EF-409E-B9DA-6B18BD0A2B7D}" srcId="{E53CEC3E-1ECE-4BFB-A3C5-4A2975332F8D}" destId="{30951646-527A-4451-BFF4-BAD0B8188B9E}" srcOrd="2" destOrd="0" parTransId="{CC859365-F841-431C-A3F2-A325E68A7024}" sibTransId="{AA824B80-CD10-4064-B86F-00F61A508378}"/>
    <dgm:cxn modelId="{CCD9165C-98EA-4365-85D6-B91DAC03C65B}" type="presOf" srcId="{B8F36146-4B39-453F-BE45-C565040EA4FB}" destId="{31AAA2EC-DF49-40B8-BF6E-4156F5D350A3}" srcOrd="1" destOrd="0" presId="urn:microsoft.com/office/officeart/2005/8/layout/list1"/>
    <dgm:cxn modelId="{D0A3BA61-B718-4279-B448-FA5281DE56F3}" type="presOf" srcId="{78BB2320-9860-4AF8-81B7-3C0B6ED7E740}" destId="{97F63AA1-CCB5-4FED-87A9-D196D5DC2D19}" srcOrd="0" destOrd="0" presId="urn:microsoft.com/office/officeart/2005/8/layout/list1"/>
    <dgm:cxn modelId="{E2A9BEA3-3981-4724-8FAC-A892E4C542DC}" type="presOf" srcId="{A3863700-DE7B-4E03-8346-C66A036F5BC1}" destId="{97F63AA1-CCB5-4FED-87A9-D196D5DC2D19}" srcOrd="0" destOrd="2" presId="urn:microsoft.com/office/officeart/2005/8/layout/list1"/>
    <dgm:cxn modelId="{349BF07B-5E5C-4E0B-BAC5-8D50176228B9}" type="presParOf" srcId="{79CAF706-5A9B-4A37-BDBD-6E6997F9DB70}" destId="{88C89527-D954-4936-AA2C-8335847D0F01}" srcOrd="0" destOrd="0" presId="urn:microsoft.com/office/officeart/2005/8/layout/list1"/>
    <dgm:cxn modelId="{B81A1875-DDF8-42C6-B747-C08A750EA0F4}" type="presParOf" srcId="{88C89527-D954-4936-AA2C-8335847D0F01}" destId="{E737F9FE-3ADC-4477-8B84-104AB2CDA1B8}" srcOrd="0" destOrd="0" presId="urn:microsoft.com/office/officeart/2005/8/layout/list1"/>
    <dgm:cxn modelId="{1A1512DC-C85E-4D96-B283-FCA9B95D079D}" type="presParOf" srcId="{88C89527-D954-4936-AA2C-8335847D0F01}" destId="{31AAA2EC-DF49-40B8-BF6E-4156F5D350A3}" srcOrd="1" destOrd="0" presId="urn:microsoft.com/office/officeart/2005/8/layout/list1"/>
    <dgm:cxn modelId="{4BF31CDF-6498-44D3-93A2-4A475F664054}" type="presParOf" srcId="{79CAF706-5A9B-4A37-BDBD-6E6997F9DB70}" destId="{FD1FB482-3903-47EB-B879-64DB9B69426D}" srcOrd="1" destOrd="0" presId="urn:microsoft.com/office/officeart/2005/8/layout/list1"/>
    <dgm:cxn modelId="{13FEB290-98C6-46EF-8B22-B84D2904473D}" type="presParOf" srcId="{79CAF706-5A9B-4A37-BDBD-6E6997F9DB70}" destId="{A5F18558-534A-46B7-BA21-40A367341B0C}" srcOrd="2" destOrd="0" presId="urn:microsoft.com/office/officeart/2005/8/layout/list1"/>
    <dgm:cxn modelId="{2ADB4AAA-A26E-4B70-B4FE-7FD49D4788D3}" type="presParOf" srcId="{79CAF706-5A9B-4A37-BDBD-6E6997F9DB70}" destId="{A274C8A5-8529-4A57-A5F4-1664EC06C9BA}" srcOrd="3" destOrd="0" presId="urn:microsoft.com/office/officeart/2005/8/layout/list1"/>
    <dgm:cxn modelId="{DCDFDE6D-B1C7-4588-BE48-BDC7BE1DAC38}" type="presParOf" srcId="{79CAF706-5A9B-4A37-BDBD-6E6997F9DB70}" destId="{9BEC3366-8D89-491D-BC9B-0DCD0F65768A}" srcOrd="4" destOrd="0" presId="urn:microsoft.com/office/officeart/2005/8/layout/list1"/>
    <dgm:cxn modelId="{1573E71A-89D0-4804-B653-1E85805EE777}" type="presParOf" srcId="{9BEC3366-8D89-491D-BC9B-0DCD0F65768A}" destId="{4A6D4E40-AF01-4170-A222-AF8599FD860F}" srcOrd="0" destOrd="0" presId="urn:microsoft.com/office/officeart/2005/8/layout/list1"/>
    <dgm:cxn modelId="{C85DB41C-16D5-47E8-A1C0-EBC3AE25245A}" type="presParOf" srcId="{9BEC3366-8D89-491D-BC9B-0DCD0F65768A}" destId="{30459592-186C-4E0B-B55B-8D43ABC8A385}" srcOrd="1" destOrd="0" presId="urn:microsoft.com/office/officeart/2005/8/layout/list1"/>
    <dgm:cxn modelId="{46FFBF0F-2FD0-468C-B393-99F0D6F1ADAD}" type="presParOf" srcId="{79CAF706-5A9B-4A37-BDBD-6E6997F9DB70}" destId="{4E81A244-AB39-4F76-BCF9-F612A056D210}" srcOrd="5" destOrd="0" presId="urn:microsoft.com/office/officeart/2005/8/layout/list1"/>
    <dgm:cxn modelId="{9F48096F-A5B3-42EA-8C10-670AC4AD75DA}" type="presParOf" srcId="{79CAF706-5A9B-4A37-BDBD-6E6997F9DB70}" destId="{97F63AA1-CCB5-4FED-87A9-D196D5DC2D19}" srcOrd="6" destOrd="0" presId="urn:microsoft.com/office/officeart/2005/8/layout/list1"/>
    <dgm:cxn modelId="{DD5C2962-685E-47F2-8FD4-745D3DFFEDEF}" type="presParOf" srcId="{79CAF706-5A9B-4A37-BDBD-6E6997F9DB70}" destId="{6B183181-3722-4AA8-B785-FFD99EDC0E5C}" srcOrd="7" destOrd="0" presId="urn:microsoft.com/office/officeart/2005/8/layout/list1"/>
    <dgm:cxn modelId="{C4860A08-4CE2-45ED-9080-95A00E0C1D07}" type="presParOf" srcId="{79CAF706-5A9B-4A37-BDBD-6E6997F9DB70}" destId="{8D4C1CB1-3984-4239-8736-41CAD4901202}" srcOrd="8" destOrd="0" presId="urn:microsoft.com/office/officeart/2005/8/layout/list1"/>
    <dgm:cxn modelId="{82A32938-6A71-4021-93C2-E73A4E9B794B}" type="presParOf" srcId="{8D4C1CB1-3984-4239-8736-41CAD4901202}" destId="{619B1F0C-1753-4B21-A0CF-5761950074CC}" srcOrd="0" destOrd="0" presId="urn:microsoft.com/office/officeart/2005/8/layout/list1"/>
    <dgm:cxn modelId="{1FD4E5EC-C8CE-442B-B2B2-AB7BE3ECD34E}" type="presParOf" srcId="{8D4C1CB1-3984-4239-8736-41CAD4901202}" destId="{3873D25D-FB20-4885-A42B-2FD429F23772}" srcOrd="1" destOrd="0" presId="urn:microsoft.com/office/officeart/2005/8/layout/list1"/>
    <dgm:cxn modelId="{6D000B04-3954-44F0-AABD-2970600FA689}" type="presParOf" srcId="{79CAF706-5A9B-4A37-BDBD-6E6997F9DB70}" destId="{5C696BF8-D110-49B0-B63D-03C83D7DC1CF}" srcOrd="9" destOrd="0" presId="urn:microsoft.com/office/officeart/2005/8/layout/list1"/>
    <dgm:cxn modelId="{DC0F58A1-8D1E-4467-9C15-6EE1943527E1}" type="presParOf" srcId="{79CAF706-5A9B-4A37-BDBD-6E6997F9DB70}" destId="{8CD693D8-207E-400B-B7AF-6F791409EB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623A47-5B9F-49CF-8458-1399172253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F36146-4B39-453F-BE45-C565040EA4FB}">
      <dgm:prSet/>
      <dgm:spPr>
        <a:xfrm>
          <a:off x="543873" y="668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NumPy</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D875E204-F8CA-42E1-BB0E-0F0ACECED850}" type="parTrans" cxnId="{F15B3232-7689-40FB-B711-43D094D76145}">
      <dgm:prSet/>
      <dgm:spPr/>
      <dgm:t>
        <a:bodyPr/>
        <a:lstStyle/>
        <a:p>
          <a:endParaRPr lang="en-US">
            <a:latin typeface="Calibri" panose="020F0502020204030204" pitchFamily="34" charset="0"/>
          </a:endParaRPr>
        </a:p>
      </dgm:t>
    </dgm:pt>
    <dgm:pt modelId="{17138B66-0F4E-4BD0-A57C-29FD77419027}" type="sibTrans" cxnId="{F15B3232-7689-40FB-B711-43D094D76145}">
      <dgm:prSet/>
      <dgm:spPr/>
      <dgm:t>
        <a:bodyPr/>
        <a:lstStyle/>
        <a:p>
          <a:endParaRPr lang="en-US">
            <a:latin typeface="Calibri" panose="020F0502020204030204" pitchFamily="34" charset="0"/>
          </a:endParaRPr>
        </a:p>
      </dgm:t>
    </dgm:pt>
    <dgm:pt modelId="{B4249728-26DE-44E0-B8B4-BD31F6193E11}">
      <dgm:prSet/>
      <dgm:spPr>
        <a:xfrm>
          <a:off x="543873" y="1243415"/>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SciPy</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9F22C719-B694-42A3-9436-6213F00EB3FF}" type="parTrans" cxnId="{93D855A9-5F63-4DFD-9EE2-A69F6ECBA82A}">
      <dgm:prSet/>
      <dgm:spPr/>
      <dgm:t>
        <a:bodyPr/>
        <a:lstStyle/>
        <a:p>
          <a:endParaRPr lang="en-US">
            <a:latin typeface="Calibri" panose="020F0502020204030204" pitchFamily="34" charset="0"/>
          </a:endParaRPr>
        </a:p>
      </dgm:t>
    </dgm:pt>
    <dgm:pt modelId="{96BC820C-D260-45ED-8613-1B67E6C61591}" type="sibTrans" cxnId="{93D855A9-5F63-4DFD-9EE2-A69F6ECBA82A}">
      <dgm:prSet/>
      <dgm:spPr/>
      <dgm:t>
        <a:bodyPr/>
        <a:lstStyle/>
        <a:p>
          <a:endParaRPr lang="en-US">
            <a:latin typeface="Calibri" panose="020F0502020204030204" pitchFamily="34" charset="0"/>
          </a:endParaRPr>
        </a:p>
      </dgm:t>
    </dgm:pt>
    <dgm:pt modelId="{E53CEC3E-1ECE-4BFB-A3C5-4A2975332F8D}">
      <dgm:prSet/>
      <dgm:spPr>
        <a:xfrm>
          <a:off x="543873" y="21836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smtClean="0"/>
            <a:t>Pandas</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5F78DB42-1392-4408-9672-3F34D6117E7B}" type="parTrans" cxnId="{CA57166C-C3C3-49CB-A3AA-5E62BE517BE9}">
      <dgm:prSet/>
      <dgm:spPr/>
      <dgm:t>
        <a:bodyPr/>
        <a:lstStyle/>
        <a:p>
          <a:endParaRPr lang="en-US">
            <a:latin typeface="Calibri" panose="020F0502020204030204" pitchFamily="34" charset="0"/>
          </a:endParaRPr>
        </a:p>
      </dgm:t>
    </dgm:pt>
    <dgm:pt modelId="{C6BA44DA-B203-4090-8DFB-0C86C169D12D}" type="sibTrans" cxnId="{CA57166C-C3C3-49CB-A3AA-5E62BE517BE9}">
      <dgm:prSet/>
      <dgm:spPr/>
      <dgm:t>
        <a:bodyPr/>
        <a:lstStyle/>
        <a:p>
          <a:endParaRPr lang="en-US">
            <a:latin typeface="Calibri" panose="020F0502020204030204" pitchFamily="34" charset="0"/>
          </a:endParaRPr>
        </a:p>
      </dgm:t>
    </dgm:pt>
    <dgm:pt modelId="{78BB2320-9860-4AF8-81B7-3C0B6ED7E740}">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SciPy</a:t>
          </a:r>
          <a:r>
            <a:rPr lang="en-IN" sz="1000" b="0" i="0" dirty="0" smtClean="0">
              <a:solidFill>
                <a:schemeClr val="tx2"/>
              </a:solidFill>
            </a:rPr>
            <a:t> builds on </a:t>
          </a:r>
          <a:r>
            <a:rPr lang="en-IN" sz="1000" b="0" i="0" dirty="0" err="1" smtClean="0">
              <a:solidFill>
                <a:schemeClr val="tx2"/>
              </a:solidFill>
            </a:rPr>
            <a:t>NumPy</a:t>
          </a:r>
          <a:r>
            <a:rPr lang="en-IN" sz="1000" b="0" i="0" dirty="0" smtClean="0">
              <a:solidFill>
                <a:schemeClr val="tx2"/>
              </a:solidFill>
            </a:rPr>
            <a:t> by adding a collection of algorithms and high-level commands for manipulating and visualizing data. This package includes functions for computing integrals numerically, solving differential equations, optimization, and more.</a:t>
          </a:r>
          <a:endParaRPr lang="en-US" sz="1000" dirty="0">
            <a:solidFill>
              <a:schemeClr val="tx2"/>
            </a:solidFill>
            <a:latin typeface="Calibri" panose="020F0502020204030204" pitchFamily="34" charset="0"/>
            <a:ea typeface="+mn-ea"/>
            <a:cs typeface="+mn-cs"/>
          </a:endParaRPr>
        </a:p>
      </dgm:t>
    </dgm:pt>
    <dgm:pt modelId="{5E7DAD14-1985-4F79-899D-49BD751072D1}" type="parTrans" cxnId="{23E53B65-268B-4ADC-9D97-364B1F0A7EF9}">
      <dgm:prSet/>
      <dgm:spPr/>
      <dgm:t>
        <a:bodyPr/>
        <a:lstStyle/>
        <a:p>
          <a:endParaRPr lang="en-US">
            <a:latin typeface="Calibri" panose="020F0502020204030204" pitchFamily="34" charset="0"/>
          </a:endParaRPr>
        </a:p>
      </dgm:t>
    </dgm:pt>
    <dgm:pt modelId="{0EE81F3B-E5AA-4036-9A7F-152881743E70}" type="sibTrans" cxnId="{23E53B65-268B-4ADC-9D97-364B1F0A7EF9}">
      <dgm:prSet/>
      <dgm:spPr/>
      <dgm:t>
        <a:bodyPr/>
        <a:lstStyle/>
        <a:p>
          <a:endParaRPr lang="en-US">
            <a:latin typeface="Calibri" panose="020F0502020204030204" pitchFamily="34" charset="0"/>
          </a:endParaRPr>
        </a:p>
      </dgm:t>
    </dgm:pt>
    <dgm:pt modelId="{DD2441DC-52EA-4782-82A8-66E192B37C14}">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100" b="1" i="0" dirty="0" smtClean="0">
              <a:solidFill>
                <a:schemeClr val="tx2"/>
              </a:solidFill>
            </a:rPr>
            <a:t>Pandas</a:t>
          </a:r>
          <a:r>
            <a:rPr lang="en-IN" sz="1100" b="0" i="0" dirty="0" smtClean="0">
              <a:solidFill>
                <a:schemeClr val="tx2"/>
              </a:solidFill>
            </a:rPr>
            <a:t> adds data structures and tools that are designed for practical data analysis in finance, statistics, social sciences, and engineering. Pandas works well with incomplete, messy, and unlabeled data (i.e., the kind of data you’re likely to encounter in the real world), and provides tools for shaping, merging, reshaping, and slicing datasets.</a:t>
          </a:r>
          <a:endParaRPr lang="en-US" sz="1000" dirty="0">
            <a:solidFill>
              <a:schemeClr val="tx2"/>
            </a:solidFill>
            <a:latin typeface="Calibri" panose="020F0502020204030204" pitchFamily="34" charset="0"/>
            <a:ea typeface="+mn-ea"/>
            <a:cs typeface="+mn-cs"/>
          </a:endParaRPr>
        </a:p>
      </dgm:t>
    </dgm:pt>
    <dgm:pt modelId="{4231C51D-DF92-4D3B-9EA2-D927ED89418C}" type="parTrans" cxnId="{AD346392-8FB5-4ADF-BC53-91DF48B85594}">
      <dgm:prSet/>
      <dgm:spPr/>
      <dgm:t>
        <a:bodyPr/>
        <a:lstStyle/>
        <a:p>
          <a:endParaRPr lang="en-US">
            <a:latin typeface="Calibri" panose="020F0502020204030204" pitchFamily="34" charset="0"/>
          </a:endParaRPr>
        </a:p>
      </dgm:t>
    </dgm:pt>
    <dgm:pt modelId="{A59CC42C-627B-4E4D-886D-B0AFBAF7083B}" type="sibTrans" cxnId="{AD346392-8FB5-4ADF-BC53-91DF48B85594}">
      <dgm:prSet/>
      <dgm:spPr/>
      <dgm:t>
        <a:bodyPr/>
        <a:lstStyle/>
        <a:p>
          <a:endParaRPr lang="en-US">
            <a:latin typeface="Calibri" panose="020F0502020204030204" pitchFamily="34" charset="0"/>
          </a:endParaRPr>
        </a:p>
      </dgm:t>
    </dgm:pt>
    <dgm:pt modelId="{AD99B541-40D9-49B6-8FDD-0E63561CA6F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NumPy</a:t>
          </a:r>
          <a:r>
            <a:rPr lang="en-IN" sz="1000" b="0" i="0" dirty="0" smtClean="0">
              <a:solidFill>
                <a:schemeClr val="tx2"/>
              </a:solidFill>
            </a:rPr>
            <a:t> is the foundational library for scientific computing in Python, and many of the libraries on this list use </a:t>
          </a:r>
          <a:r>
            <a:rPr lang="en-IN" sz="1000" b="0" i="0" dirty="0" err="1" smtClean="0">
              <a:solidFill>
                <a:schemeClr val="tx2"/>
              </a:solidFill>
            </a:rPr>
            <a:t>NumPy</a:t>
          </a:r>
          <a:r>
            <a:rPr lang="en-IN" sz="1000" b="0" i="0" dirty="0" smtClean="0">
              <a:solidFill>
                <a:schemeClr val="tx2"/>
              </a:solidFill>
            </a:rPr>
            <a:t> arrays as their basic inputs and outputs. In short, </a:t>
          </a:r>
          <a:r>
            <a:rPr lang="en-IN" sz="1000" b="0" i="0" dirty="0" err="1" smtClean="0">
              <a:solidFill>
                <a:schemeClr val="tx2"/>
              </a:solidFill>
            </a:rPr>
            <a:t>NumPy</a:t>
          </a:r>
          <a:r>
            <a:rPr lang="en-IN" sz="1000" b="0" i="0" dirty="0" smtClean="0">
              <a:solidFill>
                <a:schemeClr val="tx2"/>
              </a:solidFill>
            </a:rPr>
            <a:t> introduces objects for multidimensional arrays and matrices, as well as routines that allow developers to perform advanced mathematical and statistical functions on those arrays with as little code as possible.</a:t>
          </a:r>
          <a:endParaRPr lang="en-US" sz="1000" dirty="0">
            <a:solidFill>
              <a:schemeClr val="tx2"/>
            </a:solidFill>
            <a:latin typeface="Calibri" panose="020F0502020204030204" pitchFamily="34" charset="0"/>
            <a:ea typeface="+mn-ea"/>
            <a:cs typeface="+mn-cs"/>
          </a:endParaRPr>
        </a:p>
      </dgm:t>
    </dgm:pt>
    <dgm:pt modelId="{D0A81AE0-89E3-43AA-8E6B-FEE2545878E5}" type="sibTrans" cxnId="{882FA2F7-EA80-4838-AA8B-397303951A5C}">
      <dgm:prSet/>
      <dgm:spPr/>
      <dgm:t>
        <a:bodyPr/>
        <a:lstStyle/>
        <a:p>
          <a:endParaRPr lang="en-US">
            <a:latin typeface="Calibri" panose="020F0502020204030204" pitchFamily="34" charset="0"/>
          </a:endParaRPr>
        </a:p>
      </dgm:t>
    </dgm:pt>
    <dgm:pt modelId="{C710D85E-F6EC-4557-AD6C-0C61F3F2811E}" type="parTrans" cxnId="{882FA2F7-EA80-4838-AA8B-397303951A5C}">
      <dgm:prSet/>
      <dgm:spPr/>
      <dgm:t>
        <a:bodyPr/>
        <a:lstStyle/>
        <a:p>
          <a:endParaRPr lang="en-US">
            <a:latin typeface="Calibri" panose="020F0502020204030204" pitchFamily="34" charset="0"/>
          </a:endParaRPr>
        </a:p>
      </dgm:t>
    </dgm:pt>
    <dgm:pt modelId="{79CAF706-5A9B-4A37-BDBD-6E6997F9DB70}" type="pres">
      <dgm:prSet presAssocID="{8B623A47-5B9F-49CF-8458-139917225382}" presName="linear" presStyleCnt="0">
        <dgm:presLayoutVars>
          <dgm:dir/>
          <dgm:animLvl val="lvl"/>
          <dgm:resizeHandles val="exact"/>
        </dgm:presLayoutVars>
      </dgm:prSet>
      <dgm:spPr/>
      <dgm:t>
        <a:bodyPr/>
        <a:lstStyle/>
        <a:p>
          <a:endParaRPr lang="en-US"/>
        </a:p>
      </dgm:t>
    </dgm:pt>
    <dgm:pt modelId="{88C89527-D954-4936-AA2C-8335847D0F01}" type="pres">
      <dgm:prSet presAssocID="{B8F36146-4B39-453F-BE45-C565040EA4FB}" presName="parentLin" presStyleCnt="0"/>
      <dgm:spPr/>
      <dgm:t>
        <a:bodyPr/>
        <a:lstStyle/>
        <a:p>
          <a:endParaRPr lang="en-US"/>
        </a:p>
      </dgm:t>
    </dgm:pt>
    <dgm:pt modelId="{E737F9FE-3ADC-4477-8B84-104AB2CDA1B8}" type="pres">
      <dgm:prSet presAssocID="{B8F36146-4B39-453F-BE45-C565040EA4FB}" presName="parentLeftMargin" presStyleLbl="node1" presStyleIdx="0" presStyleCnt="3"/>
      <dgm:spPr>
        <a:prstGeom prst="roundRect">
          <a:avLst/>
        </a:prstGeom>
      </dgm:spPr>
      <dgm:t>
        <a:bodyPr/>
        <a:lstStyle/>
        <a:p>
          <a:endParaRPr lang="en-US"/>
        </a:p>
      </dgm:t>
    </dgm:pt>
    <dgm:pt modelId="{31AAA2EC-DF49-40B8-BF6E-4156F5D350A3}" type="pres">
      <dgm:prSet presAssocID="{B8F36146-4B39-453F-BE45-C565040EA4FB}" presName="parentText" presStyleLbl="node1" presStyleIdx="0" presStyleCnt="3" custScaleY="62663">
        <dgm:presLayoutVars>
          <dgm:chMax val="0"/>
          <dgm:bulletEnabled val="1"/>
        </dgm:presLayoutVars>
      </dgm:prSet>
      <dgm:spPr/>
      <dgm:t>
        <a:bodyPr/>
        <a:lstStyle/>
        <a:p>
          <a:endParaRPr lang="en-US"/>
        </a:p>
      </dgm:t>
    </dgm:pt>
    <dgm:pt modelId="{FD1FB482-3903-47EB-B879-64DB9B69426D}" type="pres">
      <dgm:prSet presAssocID="{B8F36146-4B39-453F-BE45-C565040EA4FB}" presName="negativeSpace" presStyleCnt="0"/>
      <dgm:spPr/>
      <dgm:t>
        <a:bodyPr/>
        <a:lstStyle/>
        <a:p>
          <a:endParaRPr lang="en-US"/>
        </a:p>
      </dgm:t>
    </dgm:pt>
    <dgm:pt modelId="{A5F18558-534A-46B7-BA21-40A367341B0C}" type="pres">
      <dgm:prSet presAssocID="{B8F36146-4B39-453F-BE45-C565040EA4FB}" presName="childText" presStyleLbl="conFgAcc1" presStyleIdx="0" presStyleCnt="3">
        <dgm:presLayoutVars>
          <dgm:bulletEnabled val="1"/>
        </dgm:presLayoutVars>
      </dgm:prSet>
      <dgm:spPr>
        <a:prstGeom prst="rect">
          <a:avLst/>
        </a:prstGeom>
      </dgm:spPr>
      <dgm:t>
        <a:bodyPr/>
        <a:lstStyle/>
        <a:p>
          <a:endParaRPr lang="en-US"/>
        </a:p>
      </dgm:t>
    </dgm:pt>
    <dgm:pt modelId="{A274C8A5-8529-4A57-A5F4-1664EC06C9BA}" type="pres">
      <dgm:prSet presAssocID="{17138B66-0F4E-4BD0-A57C-29FD77419027}" presName="spaceBetweenRectangles" presStyleCnt="0"/>
      <dgm:spPr/>
      <dgm:t>
        <a:bodyPr/>
        <a:lstStyle/>
        <a:p>
          <a:endParaRPr lang="en-US"/>
        </a:p>
      </dgm:t>
    </dgm:pt>
    <dgm:pt modelId="{9BEC3366-8D89-491D-BC9B-0DCD0F65768A}" type="pres">
      <dgm:prSet presAssocID="{B4249728-26DE-44E0-B8B4-BD31F6193E11}" presName="parentLin" presStyleCnt="0"/>
      <dgm:spPr/>
      <dgm:t>
        <a:bodyPr/>
        <a:lstStyle/>
        <a:p>
          <a:endParaRPr lang="en-US"/>
        </a:p>
      </dgm:t>
    </dgm:pt>
    <dgm:pt modelId="{4A6D4E40-AF01-4170-A222-AF8599FD860F}" type="pres">
      <dgm:prSet presAssocID="{B4249728-26DE-44E0-B8B4-BD31F6193E11}" presName="parentLeftMargin" presStyleLbl="node1" presStyleIdx="0" presStyleCnt="3"/>
      <dgm:spPr>
        <a:prstGeom prst="roundRect">
          <a:avLst/>
        </a:prstGeom>
      </dgm:spPr>
      <dgm:t>
        <a:bodyPr/>
        <a:lstStyle/>
        <a:p>
          <a:endParaRPr lang="en-US"/>
        </a:p>
      </dgm:t>
    </dgm:pt>
    <dgm:pt modelId="{30459592-186C-4E0B-B55B-8D43ABC8A385}" type="pres">
      <dgm:prSet presAssocID="{B4249728-26DE-44E0-B8B4-BD31F6193E11}" presName="parentText" presStyleLbl="node1" presStyleIdx="1" presStyleCnt="3">
        <dgm:presLayoutVars>
          <dgm:chMax val="0"/>
          <dgm:bulletEnabled val="1"/>
        </dgm:presLayoutVars>
      </dgm:prSet>
      <dgm:spPr/>
      <dgm:t>
        <a:bodyPr/>
        <a:lstStyle/>
        <a:p>
          <a:endParaRPr lang="en-US"/>
        </a:p>
      </dgm:t>
    </dgm:pt>
    <dgm:pt modelId="{4E81A244-AB39-4F76-BCF9-F612A056D210}" type="pres">
      <dgm:prSet presAssocID="{B4249728-26DE-44E0-B8B4-BD31F6193E11}" presName="negativeSpace" presStyleCnt="0"/>
      <dgm:spPr/>
      <dgm:t>
        <a:bodyPr/>
        <a:lstStyle/>
        <a:p>
          <a:endParaRPr lang="en-US"/>
        </a:p>
      </dgm:t>
    </dgm:pt>
    <dgm:pt modelId="{97F63AA1-CCB5-4FED-87A9-D196D5DC2D19}" type="pres">
      <dgm:prSet presAssocID="{B4249728-26DE-44E0-B8B4-BD31F6193E11}" presName="childText" presStyleLbl="conFgAcc1" presStyleIdx="1" presStyleCnt="3" custLinFactNeighborX="123" custLinFactNeighborY="-94852">
        <dgm:presLayoutVars>
          <dgm:bulletEnabled val="1"/>
        </dgm:presLayoutVars>
      </dgm:prSet>
      <dgm:spPr>
        <a:prstGeom prst="rect">
          <a:avLst/>
        </a:prstGeom>
      </dgm:spPr>
      <dgm:t>
        <a:bodyPr/>
        <a:lstStyle/>
        <a:p>
          <a:endParaRPr lang="en-US"/>
        </a:p>
      </dgm:t>
    </dgm:pt>
    <dgm:pt modelId="{6B183181-3722-4AA8-B785-FFD99EDC0E5C}" type="pres">
      <dgm:prSet presAssocID="{96BC820C-D260-45ED-8613-1B67E6C61591}" presName="spaceBetweenRectangles" presStyleCnt="0"/>
      <dgm:spPr/>
      <dgm:t>
        <a:bodyPr/>
        <a:lstStyle/>
        <a:p>
          <a:endParaRPr lang="en-US"/>
        </a:p>
      </dgm:t>
    </dgm:pt>
    <dgm:pt modelId="{8D4C1CB1-3984-4239-8736-41CAD4901202}" type="pres">
      <dgm:prSet presAssocID="{E53CEC3E-1ECE-4BFB-A3C5-4A2975332F8D}" presName="parentLin" presStyleCnt="0"/>
      <dgm:spPr/>
      <dgm:t>
        <a:bodyPr/>
        <a:lstStyle/>
        <a:p>
          <a:endParaRPr lang="en-US"/>
        </a:p>
      </dgm:t>
    </dgm:pt>
    <dgm:pt modelId="{619B1F0C-1753-4B21-A0CF-5761950074CC}" type="pres">
      <dgm:prSet presAssocID="{E53CEC3E-1ECE-4BFB-A3C5-4A2975332F8D}" presName="parentLeftMargin" presStyleLbl="node1" presStyleIdx="1" presStyleCnt="3"/>
      <dgm:spPr>
        <a:prstGeom prst="roundRect">
          <a:avLst/>
        </a:prstGeom>
      </dgm:spPr>
      <dgm:t>
        <a:bodyPr/>
        <a:lstStyle/>
        <a:p>
          <a:endParaRPr lang="en-US"/>
        </a:p>
      </dgm:t>
    </dgm:pt>
    <dgm:pt modelId="{3873D25D-FB20-4885-A42B-2FD429F23772}" type="pres">
      <dgm:prSet presAssocID="{E53CEC3E-1ECE-4BFB-A3C5-4A2975332F8D}" presName="parentText" presStyleLbl="node1" presStyleIdx="2" presStyleCnt="3">
        <dgm:presLayoutVars>
          <dgm:chMax val="0"/>
          <dgm:bulletEnabled val="1"/>
        </dgm:presLayoutVars>
      </dgm:prSet>
      <dgm:spPr/>
      <dgm:t>
        <a:bodyPr/>
        <a:lstStyle/>
        <a:p>
          <a:endParaRPr lang="en-US"/>
        </a:p>
      </dgm:t>
    </dgm:pt>
    <dgm:pt modelId="{5C696BF8-D110-49B0-B63D-03C83D7DC1CF}" type="pres">
      <dgm:prSet presAssocID="{E53CEC3E-1ECE-4BFB-A3C5-4A2975332F8D}" presName="negativeSpace" presStyleCnt="0"/>
      <dgm:spPr/>
      <dgm:t>
        <a:bodyPr/>
        <a:lstStyle/>
        <a:p>
          <a:endParaRPr lang="en-US"/>
        </a:p>
      </dgm:t>
    </dgm:pt>
    <dgm:pt modelId="{8CD693D8-207E-400B-B7AF-6F791409EBF8}" type="pres">
      <dgm:prSet presAssocID="{E53CEC3E-1ECE-4BFB-A3C5-4A2975332F8D}" presName="childText" presStyleLbl="conFgAcc1" presStyleIdx="2" presStyleCnt="3">
        <dgm:presLayoutVars>
          <dgm:bulletEnabled val="1"/>
        </dgm:presLayoutVars>
      </dgm:prSet>
      <dgm:spPr>
        <a:prstGeom prst="rect">
          <a:avLst/>
        </a:prstGeom>
      </dgm:spPr>
      <dgm:t>
        <a:bodyPr/>
        <a:lstStyle/>
        <a:p>
          <a:endParaRPr lang="en-US"/>
        </a:p>
      </dgm:t>
    </dgm:pt>
  </dgm:ptLst>
  <dgm:cxnLst>
    <dgm:cxn modelId="{CA57166C-C3C3-49CB-A3AA-5E62BE517BE9}" srcId="{8B623A47-5B9F-49CF-8458-139917225382}" destId="{E53CEC3E-1ECE-4BFB-A3C5-4A2975332F8D}" srcOrd="2" destOrd="0" parTransId="{5F78DB42-1392-4408-9672-3F34D6117E7B}" sibTransId="{C6BA44DA-B203-4090-8DFB-0C86C169D12D}"/>
    <dgm:cxn modelId="{AE73A512-B689-400E-B2F6-BBF57C4532A2}" type="presOf" srcId="{AD99B541-40D9-49B6-8FDD-0E63561CA6F5}" destId="{A5F18558-534A-46B7-BA21-40A367341B0C}" srcOrd="0" destOrd="0" presId="urn:microsoft.com/office/officeart/2005/8/layout/list1"/>
    <dgm:cxn modelId="{D3257C9F-4DC9-48EC-A1EF-F9870A7F6FF7}" type="presOf" srcId="{8B623A47-5B9F-49CF-8458-139917225382}" destId="{79CAF706-5A9B-4A37-BDBD-6E6997F9DB70}" srcOrd="0" destOrd="0" presId="urn:microsoft.com/office/officeart/2005/8/layout/list1"/>
    <dgm:cxn modelId="{54D09DF6-C541-4E03-8D6E-AD57B66A2B75}" type="presOf" srcId="{E53CEC3E-1ECE-4BFB-A3C5-4A2975332F8D}" destId="{619B1F0C-1753-4B21-A0CF-5761950074CC}" srcOrd="0" destOrd="0" presId="urn:microsoft.com/office/officeart/2005/8/layout/list1"/>
    <dgm:cxn modelId="{882FA2F7-EA80-4838-AA8B-397303951A5C}" srcId="{B8F36146-4B39-453F-BE45-C565040EA4FB}" destId="{AD99B541-40D9-49B6-8FDD-0E63561CA6F5}" srcOrd="0" destOrd="0" parTransId="{C710D85E-F6EC-4557-AD6C-0C61F3F2811E}" sibTransId="{D0A81AE0-89E3-43AA-8E6B-FEE2545878E5}"/>
    <dgm:cxn modelId="{8A60B718-E853-46AB-A647-EE4E3E526EB9}" type="presOf" srcId="{B8F36146-4B39-453F-BE45-C565040EA4FB}" destId="{31AAA2EC-DF49-40B8-BF6E-4156F5D350A3}" srcOrd="1" destOrd="0" presId="urn:microsoft.com/office/officeart/2005/8/layout/list1"/>
    <dgm:cxn modelId="{C677117B-3BA5-4295-AF75-7B5ECF3B3F5C}" type="presOf" srcId="{B8F36146-4B39-453F-BE45-C565040EA4FB}" destId="{E737F9FE-3ADC-4477-8B84-104AB2CDA1B8}" srcOrd="0" destOrd="0" presId="urn:microsoft.com/office/officeart/2005/8/layout/list1"/>
    <dgm:cxn modelId="{9566B2FB-2E3B-4658-86BF-ED6E016ED9F4}" type="presOf" srcId="{B4249728-26DE-44E0-B8B4-BD31F6193E11}" destId="{4A6D4E40-AF01-4170-A222-AF8599FD860F}" srcOrd="0" destOrd="0" presId="urn:microsoft.com/office/officeart/2005/8/layout/list1"/>
    <dgm:cxn modelId="{23E53B65-268B-4ADC-9D97-364B1F0A7EF9}" srcId="{B4249728-26DE-44E0-B8B4-BD31F6193E11}" destId="{78BB2320-9860-4AF8-81B7-3C0B6ED7E740}" srcOrd="0" destOrd="0" parTransId="{5E7DAD14-1985-4F79-899D-49BD751072D1}" sibTransId="{0EE81F3B-E5AA-4036-9A7F-152881743E70}"/>
    <dgm:cxn modelId="{AD346392-8FB5-4ADF-BC53-91DF48B85594}" srcId="{E53CEC3E-1ECE-4BFB-A3C5-4A2975332F8D}" destId="{DD2441DC-52EA-4782-82A8-66E192B37C14}" srcOrd="0" destOrd="0" parTransId="{4231C51D-DF92-4D3B-9EA2-D927ED89418C}" sibTransId="{A59CC42C-627B-4E4D-886D-B0AFBAF7083B}"/>
    <dgm:cxn modelId="{F15B3232-7689-40FB-B711-43D094D76145}" srcId="{8B623A47-5B9F-49CF-8458-139917225382}" destId="{B8F36146-4B39-453F-BE45-C565040EA4FB}" srcOrd="0" destOrd="0" parTransId="{D875E204-F8CA-42E1-BB0E-0F0ACECED850}" sibTransId="{17138B66-0F4E-4BD0-A57C-29FD77419027}"/>
    <dgm:cxn modelId="{90826C3B-CFFF-430C-BB44-5332D98AEF39}" type="presOf" srcId="{E53CEC3E-1ECE-4BFB-A3C5-4A2975332F8D}" destId="{3873D25D-FB20-4885-A42B-2FD429F23772}" srcOrd="1" destOrd="0" presId="urn:microsoft.com/office/officeart/2005/8/layout/list1"/>
    <dgm:cxn modelId="{93D855A9-5F63-4DFD-9EE2-A69F6ECBA82A}" srcId="{8B623A47-5B9F-49CF-8458-139917225382}" destId="{B4249728-26DE-44E0-B8B4-BD31F6193E11}" srcOrd="1" destOrd="0" parTransId="{9F22C719-B694-42A3-9436-6213F00EB3FF}" sibTransId="{96BC820C-D260-45ED-8613-1B67E6C61591}"/>
    <dgm:cxn modelId="{B1668490-CE05-4129-ABDC-A91F9848C49C}" type="presOf" srcId="{DD2441DC-52EA-4782-82A8-66E192B37C14}" destId="{8CD693D8-207E-400B-B7AF-6F791409EBF8}" srcOrd="0" destOrd="0" presId="urn:microsoft.com/office/officeart/2005/8/layout/list1"/>
    <dgm:cxn modelId="{B07CD52B-61F8-4757-B3AC-D0435A5FC32F}" type="presOf" srcId="{78BB2320-9860-4AF8-81B7-3C0B6ED7E740}" destId="{97F63AA1-CCB5-4FED-87A9-D196D5DC2D19}" srcOrd="0" destOrd="0" presId="urn:microsoft.com/office/officeart/2005/8/layout/list1"/>
    <dgm:cxn modelId="{2E089218-2E19-4C92-B0E0-12FB1C35D711}" type="presOf" srcId="{B4249728-26DE-44E0-B8B4-BD31F6193E11}" destId="{30459592-186C-4E0B-B55B-8D43ABC8A385}" srcOrd="1" destOrd="0" presId="urn:microsoft.com/office/officeart/2005/8/layout/list1"/>
    <dgm:cxn modelId="{CE76BECC-13BA-4CDC-84DE-6AE525C0D369}" type="presParOf" srcId="{79CAF706-5A9B-4A37-BDBD-6E6997F9DB70}" destId="{88C89527-D954-4936-AA2C-8335847D0F01}" srcOrd="0" destOrd="0" presId="urn:microsoft.com/office/officeart/2005/8/layout/list1"/>
    <dgm:cxn modelId="{A63ACDB0-ECC3-4DE6-8125-C98D530C3845}" type="presParOf" srcId="{88C89527-D954-4936-AA2C-8335847D0F01}" destId="{E737F9FE-3ADC-4477-8B84-104AB2CDA1B8}" srcOrd="0" destOrd="0" presId="urn:microsoft.com/office/officeart/2005/8/layout/list1"/>
    <dgm:cxn modelId="{1BD702E2-AA75-46F0-8502-609B49D01720}" type="presParOf" srcId="{88C89527-D954-4936-AA2C-8335847D0F01}" destId="{31AAA2EC-DF49-40B8-BF6E-4156F5D350A3}" srcOrd="1" destOrd="0" presId="urn:microsoft.com/office/officeart/2005/8/layout/list1"/>
    <dgm:cxn modelId="{4CEF585A-740C-4E56-B5E9-DC0727B2B1AD}" type="presParOf" srcId="{79CAF706-5A9B-4A37-BDBD-6E6997F9DB70}" destId="{FD1FB482-3903-47EB-B879-64DB9B69426D}" srcOrd="1" destOrd="0" presId="urn:microsoft.com/office/officeart/2005/8/layout/list1"/>
    <dgm:cxn modelId="{868D0D56-7E38-4CBD-A51C-3C7128F9C49C}" type="presParOf" srcId="{79CAF706-5A9B-4A37-BDBD-6E6997F9DB70}" destId="{A5F18558-534A-46B7-BA21-40A367341B0C}" srcOrd="2" destOrd="0" presId="urn:microsoft.com/office/officeart/2005/8/layout/list1"/>
    <dgm:cxn modelId="{8D587BD4-2530-486C-8F13-413860DA71BF}" type="presParOf" srcId="{79CAF706-5A9B-4A37-BDBD-6E6997F9DB70}" destId="{A274C8A5-8529-4A57-A5F4-1664EC06C9BA}" srcOrd="3" destOrd="0" presId="urn:microsoft.com/office/officeart/2005/8/layout/list1"/>
    <dgm:cxn modelId="{8F6F8790-4A6C-41E0-A479-91FB222EBF9A}" type="presParOf" srcId="{79CAF706-5A9B-4A37-BDBD-6E6997F9DB70}" destId="{9BEC3366-8D89-491D-BC9B-0DCD0F65768A}" srcOrd="4" destOrd="0" presId="urn:microsoft.com/office/officeart/2005/8/layout/list1"/>
    <dgm:cxn modelId="{CAF8C265-088D-46C8-9E6F-DE9472E0C15D}" type="presParOf" srcId="{9BEC3366-8D89-491D-BC9B-0DCD0F65768A}" destId="{4A6D4E40-AF01-4170-A222-AF8599FD860F}" srcOrd="0" destOrd="0" presId="urn:microsoft.com/office/officeart/2005/8/layout/list1"/>
    <dgm:cxn modelId="{9E36AF10-8EB2-4EE5-9520-65726C341181}" type="presParOf" srcId="{9BEC3366-8D89-491D-BC9B-0DCD0F65768A}" destId="{30459592-186C-4E0B-B55B-8D43ABC8A385}" srcOrd="1" destOrd="0" presId="urn:microsoft.com/office/officeart/2005/8/layout/list1"/>
    <dgm:cxn modelId="{CCE61292-0BAC-4FE7-8264-47EEC2A9C9C1}" type="presParOf" srcId="{79CAF706-5A9B-4A37-BDBD-6E6997F9DB70}" destId="{4E81A244-AB39-4F76-BCF9-F612A056D210}" srcOrd="5" destOrd="0" presId="urn:microsoft.com/office/officeart/2005/8/layout/list1"/>
    <dgm:cxn modelId="{64EF4C5F-B3C5-4C30-AE70-3057024490F4}" type="presParOf" srcId="{79CAF706-5A9B-4A37-BDBD-6E6997F9DB70}" destId="{97F63AA1-CCB5-4FED-87A9-D196D5DC2D19}" srcOrd="6" destOrd="0" presId="urn:microsoft.com/office/officeart/2005/8/layout/list1"/>
    <dgm:cxn modelId="{DD677E6B-C3E2-45E8-B794-3E21B051CAA7}" type="presParOf" srcId="{79CAF706-5A9B-4A37-BDBD-6E6997F9DB70}" destId="{6B183181-3722-4AA8-B785-FFD99EDC0E5C}" srcOrd="7" destOrd="0" presId="urn:microsoft.com/office/officeart/2005/8/layout/list1"/>
    <dgm:cxn modelId="{E9F0AAF2-E082-43D4-BED8-1DDE34FDEE95}" type="presParOf" srcId="{79CAF706-5A9B-4A37-BDBD-6E6997F9DB70}" destId="{8D4C1CB1-3984-4239-8736-41CAD4901202}" srcOrd="8" destOrd="0" presId="urn:microsoft.com/office/officeart/2005/8/layout/list1"/>
    <dgm:cxn modelId="{E20992B6-3CEB-405D-9374-FE8FD4C712CF}" type="presParOf" srcId="{8D4C1CB1-3984-4239-8736-41CAD4901202}" destId="{619B1F0C-1753-4B21-A0CF-5761950074CC}" srcOrd="0" destOrd="0" presId="urn:microsoft.com/office/officeart/2005/8/layout/list1"/>
    <dgm:cxn modelId="{6322A469-B05B-467B-BFE1-F07233611229}" type="presParOf" srcId="{8D4C1CB1-3984-4239-8736-41CAD4901202}" destId="{3873D25D-FB20-4885-A42B-2FD429F23772}" srcOrd="1" destOrd="0" presId="urn:microsoft.com/office/officeart/2005/8/layout/list1"/>
    <dgm:cxn modelId="{6410133D-4FE5-46F3-A3EE-5EDB40A6E39F}" type="presParOf" srcId="{79CAF706-5A9B-4A37-BDBD-6E6997F9DB70}" destId="{5C696BF8-D110-49B0-B63D-03C83D7DC1CF}" srcOrd="9" destOrd="0" presId="urn:microsoft.com/office/officeart/2005/8/layout/list1"/>
    <dgm:cxn modelId="{B3939411-0210-4F5B-B585-60651FEC724B}" type="presParOf" srcId="{79CAF706-5A9B-4A37-BDBD-6E6997F9DB70}" destId="{8CD693D8-207E-400B-B7AF-6F791409EB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623A47-5B9F-49CF-8458-1399172253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F36146-4B39-453F-BE45-C565040EA4FB}">
      <dgm:prSet/>
      <dgm:spPr>
        <a:xfrm>
          <a:off x="543873" y="668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IPython</a:t>
          </a:r>
          <a:endParaRPr lang="en-US" b="1" dirty="0">
            <a:solidFill>
              <a:sysClr val="window" lastClr="FFFFFF"/>
            </a:solidFill>
            <a:latin typeface="Calibri" panose="020F0502020204030204" pitchFamily="34" charset="0"/>
            <a:ea typeface="+mn-ea"/>
            <a:cs typeface="+mn-cs"/>
          </a:endParaRPr>
        </a:p>
      </dgm:t>
    </dgm:pt>
    <dgm:pt modelId="{D875E204-F8CA-42E1-BB0E-0F0ACECED850}" type="parTrans" cxnId="{F15B3232-7689-40FB-B711-43D094D76145}">
      <dgm:prSet/>
      <dgm:spPr/>
      <dgm:t>
        <a:bodyPr/>
        <a:lstStyle/>
        <a:p>
          <a:endParaRPr lang="en-US">
            <a:latin typeface="Calibri" panose="020F0502020204030204" pitchFamily="34" charset="0"/>
          </a:endParaRPr>
        </a:p>
      </dgm:t>
    </dgm:pt>
    <dgm:pt modelId="{17138B66-0F4E-4BD0-A57C-29FD77419027}" type="sibTrans" cxnId="{F15B3232-7689-40FB-B711-43D094D76145}">
      <dgm:prSet/>
      <dgm:spPr/>
      <dgm:t>
        <a:bodyPr/>
        <a:lstStyle/>
        <a:p>
          <a:endParaRPr lang="en-US">
            <a:latin typeface="Calibri" panose="020F0502020204030204" pitchFamily="34" charset="0"/>
          </a:endParaRPr>
        </a:p>
      </dgm:t>
    </dgm:pt>
    <dgm:pt modelId="{B4249728-26DE-44E0-B8B4-BD31F6193E11}">
      <dgm:prSet/>
      <dgm:spPr>
        <a:xfrm>
          <a:off x="543873" y="1243415"/>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matplotlib</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9F22C719-B694-42A3-9436-6213F00EB3FF}" type="parTrans" cxnId="{93D855A9-5F63-4DFD-9EE2-A69F6ECBA82A}">
      <dgm:prSet/>
      <dgm:spPr/>
      <dgm:t>
        <a:bodyPr/>
        <a:lstStyle/>
        <a:p>
          <a:endParaRPr lang="en-US">
            <a:latin typeface="Calibri" panose="020F0502020204030204" pitchFamily="34" charset="0"/>
          </a:endParaRPr>
        </a:p>
      </dgm:t>
    </dgm:pt>
    <dgm:pt modelId="{96BC820C-D260-45ED-8613-1B67E6C61591}" type="sibTrans" cxnId="{93D855A9-5F63-4DFD-9EE2-A69F6ECBA82A}">
      <dgm:prSet/>
      <dgm:spPr/>
      <dgm:t>
        <a:bodyPr/>
        <a:lstStyle/>
        <a:p>
          <a:endParaRPr lang="en-US">
            <a:latin typeface="Calibri" panose="020F0502020204030204" pitchFamily="34" charset="0"/>
          </a:endParaRPr>
        </a:p>
      </dgm:t>
    </dgm:pt>
    <dgm:pt modelId="{E53CEC3E-1ECE-4BFB-A3C5-4A2975332F8D}">
      <dgm:prSet/>
      <dgm:spPr>
        <a:xfrm>
          <a:off x="543873" y="21836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Plotly</a:t>
          </a:r>
          <a:r>
            <a:rPr lang="en-US" b="1" i="0" dirty="0" smtClean="0"/>
            <a:t> </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5F78DB42-1392-4408-9672-3F34D6117E7B}" type="parTrans" cxnId="{CA57166C-C3C3-49CB-A3AA-5E62BE517BE9}">
      <dgm:prSet/>
      <dgm:spPr/>
      <dgm:t>
        <a:bodyPr/>
        <a:lstStyle/>
        <a:p>
          <a:endParaRPr lang="en-US">
            <a:latin typeface="Calibri" panose="020F0502020204030204" pitchFamily="34" charset="0"/>
          </a:endParaRPr>
        </a:p>
      </dgm:t>
    </dgm:pt>
    <dgm:pt modelId="{C6BA44DA-B203-4090-8DFB-0C86C169D12D}" type="sibTrans" cxnId="{CA57166C-C3C3-49CB-A3AA-5E62BE517BE9}">
      <dgm:prSet/>
      <dgm:spPr/>
      <dgm:t>
        <a:bodyPr/>
        <a:lstStyle/>
        <a:p>
          <a:endParaRPr lang="en-US">
            <a:latin typeface="Calibri" panose="020F0502020204030204" pitchFamily="34" charset="0"/>
          </a:endParaRPr>
        </a:p>
      </dgm:t>
    </dgm:pt>
    <dgm:pt modelId="{78BB2320-9860-4AF8-81B7-3C0B6ED7E740}">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matplotlib</a:t>
          </a:r>
          <a:r>
            <a:rPr lang="en-IN" sz="1000" b="0" i="0" dirty="0" smtClean="0">
              <a:solidFill>
                <a:schemeClr val="tx2"/>
              </a:solidFill>
            </a:rPr>
            <a:t> is the standard Python library for creating 2D plots and graphs. It’s pretty low-level, meaning it requires more commands to generate nice-looking graphs and figures than with some more advanced libraries. However, the flip side of that is flexibility. With enough commands, you can make just about any kind of graph you want with </a:t>
          </a:r>
          <a:r>
            <a:rPr lang="en-IN" sz="1000" b="0" i="0" dirty="0" err="1" smtClean="0">
              <a:solidFill>
                <a:schemeClr val="tx2"/>
              </a:solidFill>
            </a:rPr>
            <a:t>matplotlib</a:t>
          </a:r>
          <a:r>
            <a:rPr lang="en-IN" sz="1000" b="0" i="0" dirty="0" smtClean="0">
              <a:solidFill>
                <a:schemeClr val="tx2"/>
              </a:solidFill>
            </a:rPr>
            <a:t>.</a:t>
          </a:r>
          <a:endParaRPr lang="en-US" sz="1000" dirty="0">
            <a:solidFill>
              <a:schemeClr val="tx2"/>
            </a:solidFill>
            <a:latin typeface="Calibri" panose="020F0502020204030204" pitchFamily="34" charset="0"/>
            <a:ea typeface="+mn-ea"/>
            <a:cs typeface="+mn-cs"/>
          </a:endParaRPr>
        </a:p>
      </dgm:t>
    </dgm:pt>
    <dgm:pt modelId="{5E7DAD14-1985-4F79-899D-49BD751072D1}" type="parTrans" cxnId="{23E53B65-268B-4ADC-9D97-364B1F0A7EF9}">
      <dgm:prSet/>
      <dgm:spPr/>
      <dgm:t>
        <a:bodyPr/>
        <a:lstStyle/>
        <a:p>
          <a:endParaRPr lang="en-US">
            <a:latin typeface="Calibri" panose="020F0502020204030204" pitchFamily="34" charset="0"/>
          </a:endParaRPr>
        </a:p>
      </dgm:t>
    </dgm:pt>
    <dgm:pt modelId="{0EE81F3B-E5AA-4036-9A7F-152881743E70}" type="sibTrans" cxnId="{23E53B65-268B-4ADC-9D97-364B1F0A7EF9}">
      <dgm:prSet/>
      <dgm:spPr/>
      <dgm:t>
        <a:bodyPr/>
        <a:lstStyle/>
        <a:p>
          <a:endParaRPr lang="en-US">
            <a:latin typeface="Calibri" panose="020F0502020204030204" pitchFamily="34" charset="0"/>
          </a:endParaRPr>
        </a:p>
      </dgm:t>
    </dgm:pt>
    <dgm:pt modelId="{DD2441DC-52EA-4782-82A8-66E192B37C14}">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100" b="1" i="0" dirty="0" err="1" smtClean="0">
              <a:solidFill>
                <a:schemeClr val="tx2"/>
              </a:solidFill>
            </a:rPr>
            <a:t>Plotly</a:t>
          </a:r>
          <a:r>
            <a:rPr lang="en-IN" sz="1100" b="0" i="0" dirty="0" smtClean="0">
              <a:solidFill>
                <a:schemeClr val="tx2"/>
              </a:solidFill>
            </a:rPr>
            <a:t> is a web-based toolbox for building visualizations, exposing APIs to some programming languages (Python among them). There is a number of robust, out-of-box graphics on the plot.ly website. In order to use </a:t>
          </a:r>
          <a:r>
            <a:rPr lang="en-IN" sz="1100" b="0" i="0" dirty="0" err="1" smtClean="0">
              <a:solidFill>
                <a:schemeClr val="tx2"/>
              </a:solidFill>
            </a:rPr>
            <a:t>Plotly</a:t>
          </a:r>
          <a:r>
            <a:rPr lang="en-IN" sz="1100" b="0" i="0" dirty="0" smtClean="0">
              <a:solidFill>
                <a:schemeClr val="tx2"/>
              </a:solidFill>
            </a:rPr>
            <a:t>, you will need to set up your API key. The graphics will be processed server side and will be posted on the internet, but there is a way to avoid it</a:t>
          </a:r>
          <a:endParaRPr lang="en-US" sz="1000" dirty="0">
            <a:solidFill>
              <a:schemeClr val="tx2"/>
            </a:solidFill>
            <a:latin typeface="Calibri" panose="020F0502020204030204" pitchFamily="34" charset="0"/>
            <a:ea typeface="+mn-ea"/>
            <a:cs typeface="+mn-cs"/>
          </a:endParaRPr>
        </a:p>
      </dgm:t>
    </dgm:pt>
    <dgm:pt modelId="{4231C51D-DF92-4D3B-9EA2-D927ED89418C}" type="parTrans" cxnId="{AD346392-8FB5-4ADF-BC53-91DF48B85594}">
      <dgm:prSet/>
      <dgm:spPr/>
      <dgm:t>
        <a:bodyPr/>
        <a:lstStyle/>
        <a:p>
          <a:endParaRPr lang="en-US">
            <a:latin typeface="Calibri" panose="020F0502020204030204" pitchFamily="34" charset="0"/>
          </a:endParaRPr>
        </a:p>
      </dgm:t>
    </dgm:pt>
    <dgm:pt modelId="{A59CC42C-627B-4E4D-886D-B0AFBAF7083B}" type="sibTrans" cxnId="{AD346392-8FB5-4ADF-BC53-91DF48B85594}">
      <dgm:prSet/>
      <dgm:spPr/>
      <dgm:t>
        <a:bodyPr/>
        <a:lstStyle/>
        <a:p>
          <a:endParaRPr lang="en-US">
            <a:latin typeface="Calibri" panose="020F0502020204030204" pitchFamily="34" charset="0"/>
          </a:endParaRPr>
        </a:p>
      </dgm:t>
    </dgm:pt>
    <dgm:pt modelId="{AD99B541-40D9-49B6-8FDD-0E63561CA6F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IPython</a:t>
          </a:r>
          <a:r>
            <a:rPr lang="en-IN" sz="1000" b="0" i="0" dirty="0" smtClean="0">
              <a:solidFill>
                <a:schemeClr val="tx2"/>
              </a:solidFill>
            </a:rPr>
            <a:t> extends the functionality of Python’s interactive interpreter with a </a:t>
          </a:r>
          <a:r>
            <a:rPr lang="en-IN" sz="1000" b="0" i="0" dirty="0" err="1" smtClean="0">
              <a:solidFill>
                <a:schemeClr val="tx2"/>
              </a:solidFill>
            </a:rPr>
            <a:t>souped</a:t>
          </a:r>
          <a:r>
            <a:rPr lang="en-IN" sz="1000" b="0" i="0" dirty="0" smtClean="0">
              <a:solidFill>
                <a:schemeClr val="tx2"/>
              </a:solidFill>
            </a:rPr>
            <a:t>-up interactive shell that adds introspection, rich media, shell syntax, tab completion, and command history retrieval. It also acts as an embeddable interpreter for your programs that can be really useful for debugging. If you’ve ever used </a:t>
          </a:r>
          <a:r>
            <a:rPr lang="en-IN" sz="1000" b="0" i="0" dirty="0" err="1" smtClean="0">
              <a:solidFill>
                <a:schemeClr val="tx2"/>
              </a:solidFill>
            </a:rPr>
            <a:t>Mathematica</a:t>
          </a:r>
          <a:r>
            <a:rPr lang="en-IN" sz="1000" b="0" i="0" dirty="0" smtClean="0">
              <a:solidFill>
                <a:schemeClr val="tx2"/>
              </a:solidFill>
            </a:rPr>
            <a:t> or MATLAB, you should feel comfortable with </a:t>
          </a:r>
          <a:r>
            <a:rPr lang="en-IN" sz="1000" b="0" i="0" dirty="0" err="1" smtClean="0">
              <a:solidFill>
                <a:schemeClr val="tx2"/>
              </a:solidFill>
            </a:rPr>
            <a:t>IPython</a:t>
          </a:r>
          <a:r>
            <a:rPr lang="en-IN" sz="1000" b="0" i="0" dirty="0" smtClean="0">
              <a:solidFill>
                <a:schemeClr val="tx2"/>
              </a:solidFill>
            </a:rPr>
            <a:t>.</a:t>
          </a:r>
          <a:endParaRPr lang="en-US" sz="1000" dirty="0">
            <a:solidFill>
              <a:schemeClr val="tx2"/>
            </a:solidFill>
            <a:latin typeface="Calibri" panose="020F0502020204030204" pitchFamily="34" charset="0"/>
            <a:ea typeface="+mn-ea"/>
            <a:cs typeface="+mn-cs"/>
          </a:endParaRPr>
        </a:p>
      </dgm:t>
    </dgm:pt>
    <dgm:pt modelId="{D0A81AE0-89E3-43AA-8E6B-FEE2545878E5}" type="sibTrans" cxnId="{882FA2F7-EA80-4838-AA8B-397303951A5C}">
      <dgm:prSet/>
      <dgm:spPr/>
      <dgm:t>
        <a:bodyPr/>
        <a:lstStyle/>
        <a:p>
          <a:endParaRPr lang="en-US">
            <a:latin typeface="Calibri" panose="020F0502020204030204" pitchFamily="34" charset="0"/>
          </a:endParaRPr>
        </a:p>
      </dgm:t>
    </dgm:pt>
    <dgm:pt modelId="{C710D85E-F6EC-4557-AD6C-0C61F3F2811E}" type="parTrans" cxnId="{882FA2F7-EA80-4838-AA8B-397303951A5C}">
      <dgm:prSet/>
      <dgm:spPr/>
      <dgm:t>
        <a:bodyPr/>
        <a:lstStyle/>
        <a:p>
          <a:endParaRPr lang="en-US">
            <a:latin typeface="Calibri" panose="020F0502020204030204" pitchFamily="34" charset="0"/>
          </a:endParaRPr>
        </a:p>
      </dgm:t>
    </dgm:pt>
    <dgm:pt modelId="{79CAF706-5A9B-4A37-BDBD-6E6997F9DB70}" type="pres">
      <dgm:prSet presAssocID="{8B623A47-5B9F-49CF-8458-139917225382}" presName="linear" presStyleCnt="0">
        <dgm:presLayoutVars>
          <dgm:dir/>
          <dgm:animLvl val="lvl"/>
          <dgm:resizeHandles val="exact"/>
        </dgm:presLayoutVars>
      </dgm:prSet>
      <dgm:spPr/>
      <dgm:t>
        <a:bodyPr/>
        <a:lstStyle/>
        <a:p>
          <a:endParaRPr lang="en-US"/>
        </a:p>
      </dgm:t>
    </dgm:pt>
    <dgm:pt modelId="{88C89527-D954-4936-AA2C-8335847D0F01}" type="pres">
      <dgm:prSet presAssocID="{B8F36146-4B39-453F-BE45-C565040EA4FB}" presName="parentLin" presStyleCnt="0"/>
      <dgm:spPr/>
      <dgm:t>
        <a:bodyPr/>
        <a:lstStyle/>
        <a:p>
          <a:endParaRPr lang="en-US"/>
        </a:p>
      </dgm:t>
    </dgm:pt>
    <dgm:pt modelId="{E737F9FE-3ADC-4477-8B84-104AB2CDA1B8}" type="pres">
      <dgm:prSet presAssocID="{B8F36146-4B39-453F-BE45-C565040EA4FB}" presName="parentLeftMargin" presStyleLbl="node1" presStyleIdx="0" presStyleCnt="3"/>
      <dgm:spPr>
        <a:prstGeom prst="roundRect">
          <a:avLst/>
        </a:prstGeom>
      </dgm:spPr>
      <dgm:t>
        <a:bodyPr/>
        <a:lstStyle/>
        <a:p>
          <a:endParaRPr lang="en-US"/>
        </a:p>
      </dgm:t>
    </dgm:pt>
    <dgm:pt modelId="{31AAA2EC-DF49-40B8-BF6E-4156F5D350A3}" type="pres">
      <dgm:prSet presAssocID="{B8F36146-4B39-453F-BE45-C565040EA4FB}" presName="parentText" presStyleLbl="node1" presStyleIdx="0" presStyleCnt="3" custScaleY="62663">
        <dgm:presLayoutVars>
          <dgm:chMax val="0"/>
          <dgm:bulletEnabled val="1"/>
        </dgm:presLayoutVars>
      </dgm:prSet>
      <dgm:spPr/>
      <dgm:t>
        <a:bodyPr/>
        <a:lstStyle/>
        <a:p>
          <a:endParaRPr lang="en-US"/>
        </a:p>
      </dgm:t>
    </dgm:pt>
    <dgm:pt modelId="{FD1FB482-3903-47EB-B879-64DB9B69426D}" type="pres">
      <dgm:prSet presAssocID="{B8F36146-4B39-453F-BE45-C565040EA4FB}" presName="negativeSpace" presStyleCnt="0"/>
      <dgm:spPr/>
      <dgm:t>
        <a:bodyPr/>
        <a:lstStyle/>
        <a:p>
          <a:endParaRPr lang="en-US"/>
        </a:p>
      </dgm:t>
    </dgm:pt>
    <dgm:pt modelId="{A5F18558-534A-46B7-BA21-40A367341B0C}" type="pres">
      <dgm:prSet presAssocID="{B8F36146-4B39-453F-BE45-C565040EA4FB}" presName="childText" presStyleLbl="conFgAcc1" presStyleIdx="0" presStyleCnt="3">
        <dgm:presLayoutVars>
          <dgm:bulletEnabled val="1"/>
        </dgm:presLayoutVars>
      </dgm:prSet>
      <dgm:spPr>
        <a:prstGeom prst="rect">
          <a:avLst/>
        </a:prstGeom>
      </dgm:spPr>
      <dgm:t>
        <a:bodyPr/>
        <a:lstStyle/>
        <a:p>
          <a:endParaRPr lang="en-US"/>
        </a:p>
      </dgm:t>
    </dgm:pt>
    <dgm:pt modelId="{A274C8A5-8529-4A57-A5F4-1664EC06C9BA}" type="pres">
      <dgm:prSet presAssocID="{17138B66-0F4E-4BD0-A57C-29FD77419027}" presName="spaceBetweenRectangles" presStyleCnt="0"/>
      <dgm:spPr/>
      <dgm:t>
        <a:bodyPr/>
        <a:lstStyle/>
        <a:p>
          <a:endParaRPr lang="en-US"/>
        </a:p>
      </dgm:t>
    </dgm:pt>
    <dgm:pt modelId="{9BEC3366-8D89-491D-BC9B-0DCD0F65768A}" type="pres">
      <dgm:prSet presAssocID="{B4249728-26DE-44E0-B8B4-BD31F6193E11}" presName="parentLin" presStyleCnt="0"/>
      <dgm:spPr/>
      <dgm:t>
        <a:bodyPr/>
        <a:lstStyle/>
        <a:p>
          <a:endParaRPr lang="en-US"/>
        </a:p>
      </dgm:t>
    </dgm:pt>
    <dgm:pt modelId="{4A6D4E40-AF01-4170-A222-AF8599FD860F}" type="pres">
      <dgm:prSet presAssocID="{B4249728-26DE-44E0-B8B4-BD31F6193E11}" presName="parentLeftMargin" presStyleLbl="node1" presStyleIdx="0" presStyleCnt="3"/>
      <dgm:spPr>
        <a:prstGeom prst="roundRect">
          <a:avLst/>
        </a:prstGeom>
      </dgm:spPr>
      <dgm:t>
        <a:bodyPr/>
        <a:lstStyle/>
        <a:p>
          <a:endParaRPr lang="en-US"/>
        </a:p>
      </dgm:t>
    </dgm:pt>
    <dgm:pt modelId="{30459592-186C-4E0B-B55B-8D43ABC8A385}" type="pres">
      <dgm:prSet presAssocID="{B4249728-26DE-44E0-B8B4-BD31F6193E11}" presName="parentText" presStyleLbl="node1" presStyleIdx="1" presStyleCnt="3">
        <dgm:presLayoutVars>
          <dgm:chMax val="0"/>
          <dgm:bulletEnabled val="1"/>
        </dgm:presLayoutVars>
      </dgm:prSet>
      <dgm:spPr/>
      <dgm:t>
        <a:bodyPr/>
        <a:lstStyle/>
        <a:p>
          <a:endParaRPr lang="en-US"/>
        </a:p>
      </dgm:t>
    </dgm:pt>
    <dgm:pt modelId="{4E81A244-AB39-4F76-BCF9-F612A056D210}" type="pres">
      <dgm:prSet presAssocID="{B4249728-26DE-44E0-B8B4-BD31F6193E11}" presName="negativeSpace" presStyleCnt="0"/>
      <dgm:spPr/>
      <dgm:t>
        <a:bodyPr/>
        <a:lstStyle/>
        <a:p>
          <a:endParaRPr lang="en-US"/>
        </a:p>
      </dgm:t>
    </dgm:pt>
    <dgm:pt modelId="{97F63AA1-CCB5-4FED-87A9-D196D5DC2D19}" type="pres">
      <dgm:prSet presAssocID="{B4249728-26DE-44E0-B8B4-BD31F6193E11}" presName="childText" presStyleLbl="conFgAcc1" presStyleIdx="1" presStyleCnt="3" custLinFactNeighborX="123" custLinFactNeighborY="-94852">
        <dgm:presLayoutVars>
          <dgm:bulletEnabled val="1"/>
        </dgm:presLayoutVars>
      </dgm:prSet>
      <dgm:spPr>
        <a:prstGeom prst="rect">
          <a:avLst/>
        </a:prstGeom>
      </dgm:spPr>
      <dgm:t>
        <a:bodyPr/>
        <a:lstStyle/>
        <a:p>
          <a:endParaRPr lang="en-US"/>
        </a:p>
      </dgm:t>
    </dgm:pt>
    <dgm:pt modelId="{6B183181-3722-4AA8-B785-FFD99EDC0E5C}" type="pres">
      <dgm:prSet presAssocID="{96BC820C-D260-45ED-8613-1B67E6C61591}" presName="spaceBetweenRectangles" presStyleCnt="0"/>
      <dgm:spPr/>
      <dgm:t>
        <a:bodyPr/>
        <a:lstStyle/>
        <a:p>
          <a:endParaRPr lang="en-US"/>
        </a:p>
      </dgm:t>
    </dgm:pt>
    <dgm:pt modelId="{8D4C1CB1-3984-4239-8736-41CAD4901202}" type="pres">
      <dgm:prSet presAssocID="{E53CEC3E-1ECE-4BFB-A3C5-4A2975332F8D}" presName="parentLin" presStyleCnt="0"/>
      <dgm:spPr/>
      <dgm:t>
        <a:bodyPr/>
        <a:lstStyle/>
        <a:p>
          <a:endParaRPr lang="en-US"/>
        </a:p>
      </dgm:t>
    </dgm:pt>
    <dgm:pt modelId="{619B1F0C-1753-4B21-A0CF-5761950074CC}" type="pres">
      <dgm:prSet presAssocID="{E53CEC3E-1ECE-4BFB-A3C5-4A2975332F8D}" presName="parentLeftMargin" presStyleLbl="node1" presStyleIdx="1" presStyleCnt="3"/>
      <dgm:spPr>
        <a:prstGeom prst="roundRect">
          <a:avLst/>
        </a:prstGeom>
      </dgm:spPr>
      <dgm:t>
        <a:bodyPr/>
        <a:lstStyle/>
        <a:p>
          <a:endParaRPr lang="en-US"/>
        </a:p>
      </dgm:t>
    </dgm:pt>
    <dgm:pt modelId="{3873D25D-FB20-4885-A42B-2FD429F23772}" type="pres">
      <dgm:prSet presAssocID="{E53CEC3E-1ECE-4BFB-A3C5-4A2975332F8D}" presName="parentText" presStyleLbl="node1" presStyleIdx="2" presStyleCnt="3">
        <dgm:presLayoutVars>
          <dgm:chMax val="0"/>
          <dgm:bulletEnabled val="1"/>
        </dgm:presLayoutVars>
      </dgm:prSet>
      <dgm:spPr/>
      <dgm:t>
        <a:bodyPr/>
        <a:lstStyle/>
        <a:p>
          <a:endParaRPr lang="en-US"/>
        </a:p>
      </dgm:t>
    </dgm:pt>
    <dgm:pt modelId="{5C696BF8-D110-49B0-B63D-03C83D7DC1CF}" type="pres">
      <dgm:prSet presAssocID="{E53CEC3E-1ECE-4BFB-A3C5-4A2975332F8D}" presName="negativeSpace" presStyleCnt="0"/>
      <dgm:spPr/>
      <dgm:t>
        <a:bodyPr/>
        <a:lstStyle/>
        <a:p>
          <a:endParaRPr lang="en-US"/>
        </a:p>
      </dgm:t>
    </dgm:pt>
    <dgm:pt modelId="{8CD693D8-207E-400B-B7AF-6F791409EBF8}" type="pres">
      <dgm:prSet presAssocID="{E53CEC3E-1ECE-4BFB-A3C5-4A2975332F8D}" presName="childText" presStyleLbl="conFgAcc1" presStyleIdx="2" presStyleCnt="3">
        <dgm:presLayoutVars>
          <dgm:bulletEnabled val="1"/>
        </dgm:presLayoutVars>
      </dgm:prSet>
      <dgm:spPr>
        <a:prstGeom prst="rect">
          <a:avLst/>
        </a:prstGeom>
      </dgm:spPr>
      <dgm:t>
        <a:bodyPr/>
        <a:lstStyle/>
        <a:p>
          <a:endParaRPr lang="en-US"/>
        </a:p>
      </dgm:t>
    </dgm:pt>
  </dgm:ptLst>
  <dgm:cxnLst>
    <dgm:cxn modelId="{971E5BC3-441B-4FF5-A40A-DC852DB77211}" type="presOf" srcId="{B8F36146-4B39-453F-BE45-C565040EA4FB}" destId="{E737F9FE-3ADC-4477-8B84-104AB2CDA1B8}" srcOrd="0" destOrd="0" presId="urn:microsoft.com/office/officeart/2005/8/layout/list1"/>
    <dgm:cxn modelId="{CA57166C-C3C3-49CB-A3AA-5E62BE517BE9}" srcId="{8B623A47-5B9F-49CF-8458-139917225382}" destId="{E53CEC3E-1ECE-4BFB-A3C5-4A2975332F8D}" srcOrd="2" destOrd="0" parTransId="{5F78DB42-1392-4408-9672-3F34D6117E7B}" sibTransId="{C6BA44DA-B203-4090-8DFB-0C86C169D12D}"/>
    <dgm:cxn modelId="{09F89849-464F-4753-B924-B35E8A126570}" type="presOf" srcId="{78BB2320-9860-4AF8-81B7-3C0B6ED7E740}" destId="{97F63AA1-CCB5-4FED-87A9-D196D5DC2D19}" srcOrd="0" destOrd="0" presId="urn:microsoft.com/office/officeart/2005/8/layout/list1"/>
    <dgm:cxn modelId="{B42D9845-87C2-4E9D-A7BE-DF3BB5A74A6D}" type="presOf" srcId="{AD99B541-40D9-49B6-8FDD-0E63561CA6F5}" destId="{A5F18558-534A-46B7-BA21-40A367341B0C}" srcOrd="0" destOrd="0" presId="urn:microsoft.com/office/officeart/2005/8/layout/list1"/>
    <dgm:cxn modelId="{882FA2F7-EA80-4838-AA8B-397303951A5C}" srcId="{B8F36146-4B39-453F-BE45-C565040EA4FB}" destId="{AD99B541-40D9-49B6-8FDD-0E63561CA6F5}" srcOrd="0" destOrd="0" parTransId="{C710D85E-F6EC-4557-AD6C-0C61F3F2811E}" sibTransId="{D0A81AE0-89E3-43AA-8E6B-FEE2545878E5}"/>
    <dgm:cxn modelId="{A0CBB1EB-9C7D-4952-91E3-96532357882F}" type="presOf" srcId="{B4249728-26DE-44E0-B8B4-BD31F6193E11}" destId="{30459592-186C-4E0B-B55B-8D43ABC8A385}" srcOrd="1" destOrd="0" presId="urn:microsoft.com/office/officeart/2005/8/layout/list1"/>
    <dgm:cxn modelId="{750851B4-DD7B-485A-8567-739746D654AA}" type="presOf" srcId="{DD2441DC-52EA-4782-82A8-66E192B37C14}" destId="{8CD693D8-207E-400B-B7AF-6F791409EBF8}" srcOrd="0" destOrd="0" presId="urn:microsoft.com/office/officeart/2005/8/layout/list1"/>
    <dgm:cxn modelId="{23E53B65-268B-4ADC-9D97-364B1F0A7EF9}" srcId="{B4249728-26DE-44E0-B8B4-BD31F6193E11}" destId="{78BB2320-9860-4AF8-81B7-3C0B6ED7E740}" srcOrd="0" destOrd="0" parTransId="{5E7DAD14-1985-4F79-899D-49BD751072D1}" sibTransId="{0EE81F3B-E5AA-4036-9A7F-152881743E70}"/>
    <dgm:cxn modelId="{AD346392-8FB5-4ADF-BC53-91DF48B85594}" srcId="{E53CEC3E-1ECE-4BFB-A3C5-4A2975332F8D}" destId="{DD2441DC-52EA-4782-82A8-66E192B37C14}" srcOrd="0" destOrd="0" parTransId="{4231C51D-DF92-4D3B-9EA2-D927ED89418C}" sibTransId="{A59CC42C-627B-4E4D-886D-B0AFBAF7083B}"/>
    <dgm:cxn modelId="{F15B3232-7689-40FB-B711-43D094D76145}" srcId="{8B623A47-5B9F-49CF-8458-139917225382}" destId="{B8F36146-4B39-453F-BE45-C565040EA4FB}" srcOrd="0" destOrd="0" parTransId="{D875E204-F8CA-42E1-BB0E-0F0ACECED850}" sibTransId="{17138B66-0F4E-4BD0-A57C-29FD77419027}"/>
    <dgm:cxn modelId="{978FEFE8-BFE7-44C7-BCCD-1A64B1F1539E}" type="presOf" srcId="{B8F36146-4B39-453F-BE45-C565040EA4FB}" destId="{31AAA2EC-DF49-40B8-BF6E-4156F5D350A3}" srcOrd="1" destOrd="0" presId="urn:microsoft.com/office/officeart/2005/8/layout/list1"/>
    <dgm:cxn modelId="{57CE2AF2-EF37-4A02-AD43-D63810FAFD5F}" type="presOf" srcId="{B4249728-26DE-44E0-B8B4-BD31F6193E11}" destId="{4A6D4E40-AF01-4170-A222-AF8599FD860F}" srcOrd="0" destOrd="0" presId="urn:microsoft.com/office/officeart/2005/8/layout/list1"/>
    <dgm:cxn modelId="{93D855A9-5F63-4DFD-9EE2-A69F6ECBA82A}" srcId="{8B623A47-5B9F-49CF-8458-139917225382}" destId="{B4249728-26DE-44E0-B8B4-BD31F6193E11}" srcOrd="1" destOrd="0" parTransId="{9F22C719-B694-42A3-9436-6213F00EB3FF}" sibTransId="{96BC820C-D260-45ED-8613-1B67E6C61591}"/>
    <dgm:cxn modelId="{5B7EB2B6-06D8-497B-9BA5-67E8ADC0828D}" type="presOf" srcId="{E53CEC3E-1ECE-4BFB-A3C5-4A2975332F8D}" destId="{619B1F0C-1753-4B21-A0CF-5761950074CC}" srcOrd="0" destOrd="0" presId="urn:microsoft.com/office/officeart/2005/8/layout/list1"/>
    <dgm:cxn modelId="{C3AA8F80-2EA3-45EF-94CA-83E6D94D8957}" type="presOf" srcId="{E53CEC3E-1ECE-4BFB-A3C5-4A2975332F8D}" destId="{3873D25D-FB20-4885-A42B-2FD429F23772}" srcOrd="1" destOrd="0" presId="urn:microsoft.com/office/officeart/2005/8/layout/list1"/>
    <dgm:cxn modelId="{2C2F6EFB-7424-4D76-B891-6A7881B770CC}" type="presOf" srcId="{8B623A47-5B9F-49CF-8458-139917225382}" destId="{79CAF706-5A9B-4A37-BDBD-6E6997F9DB70}" srcOrd="0" destOrd="0" presId="urn:microsoft.com/office/officeart/2005/8/layout/list1"/>
    <dgm:cxn modelId="{F1096E46-6A7E-41A9-80DF-E4AD5B1E8313}" type="presParOf" srcId="{79CAF706-5A9B-4A37-BDBD-6E6997F9DB70}" destId="{88C89527-D954-4936-AA2C-8335847D0F01}" srcOrd="0" destOrd="0" presId="urn:microsoft.com/office/officeart/2005/8/layout/list1"/>
    <dgm:cxn modelId="{2982E4F2-F19E-4115-A481-4EAEA1F1E149}" type="presParOf" srcId="{88C89527-D954-4936-AA2C-8335847D0F01}" destId="{E737F9FE-3ADC-4477-8B84-104AB2CDA1B8}" srcOrd="0" destOrd="0" presId="urn:microsoft.com/office/officeart/2005/8/layout/list1"/>
    <dgm:cxn modelId="{7264CC10-AC4B-47E9-87E6-B7F777E30BBD}" type="presParOf" srcId="{88C89527-D954-4936-AA2C-8335847D0F01}" destId="{31AAA2EC-DF49-40B8-BF6E-4156F5D350A3}" srcOrd="1" destOrd="0" presId="urn:microsoft.com/office/officeart/2005/8/layout/list1"/>
    <dgm:cxn modelId="{27A6CE6C-9063-4CA9-9707-3AAFD7CFCAA8}" type="presParOf" srcId="{79CAF706-5A9B-4A37-BDBD-6E6997F9DB70}" destId="{FD1FB482-3903-47EB-B879-64DB9B69426D}" srcOrd="1" destOrd="0" presId="urn:microsoft.com/office/officeart/2005/8/layout/list1"/>
    <dgm:cxn modelId="{057EE125-D0A2-44F1-A255-4854809FFFC6}" type="presParOf" srcId="{79CAF706-5A9B-4A37-BDBD-6E6997F9DB70}" destId="{A5F18558-534A-46B7-BA21-40A367341B0C}" srcOrd="2" destOrd="0" presId="urn:microsoft.com/office/officeart/2005/8/layout/list1"/>
    <dgm:cxn modelId="{CEE44493-6281-40CD-96AF-A9B817B21BA4}" type="presParOf" srcId="{79CAF706-5A9B-4A37-BDBD-6E6997F9DB70}" destId="{A274C8A5-8529-4A57-A5F4-1664EC06C9BA}" srcOrd="3" destOrd="0" presId="urn:microsoft.com/office/officeart/2005/8/layout/list1"/>
    <dgm:cxn modelId="{0C76728F-F705-4AB8-A19B-E4F7694FAFB5}" type="presParOf" srcId="{79CAF706-5A9B-4A37-BDBD-6E6997F9DB70}" destId="{9BEC3366-8D89-491D-BC9B-0DCD0F65768A}" srcOrd="4" destOrd="0" presId="urn:microsoft.com/office/officeart/2005/8/layout/list1"/>
    <dgm:cxn modelId="{D491F897-8886-41F8-994D-06501D0990F5}" type="presParOf" srcId="{9BEC3366-8D89-491D-BC9B-0DCD0F65768A}" destId="{4A6D4E40-AF01-4170-A222-AF8599FD860F}" srcOrd="0" destOrd="0" presId="urn:microsoft.com/office/officeart/2005/8/layout/list1"/>
    <dgm:cxn modelId="{3183FC53-ABD5-4E30-AA0A-3FAA924907B5}" type="presParOf" srcId="{9BEC3366-8D89-491D-BC9B-0DCD0F65768A}" destId="{30459592-186C-4E0B-B55B-8D43ABC8A385}" srcOrd="1" destOrd="0" presId="urn:microsoft.com/office/officeart/2005/8/layout/list1"/>
    <dgm:cxn modelId="{E8A5170D-480D-4A4A-B05A-59D012D6347D}" type="presParOf" srcId="{79CAF706-5A9B-4A37-BDBD-6E6997F9DB70}" destId="{4E81A244-AB39-4F76-BCF9-F612A056D210}" srcOrd="5" destOrd="0" presId="urn:microsoft.com/office/officeart/2005/8/layout/list1"/>
    <dgm:cxn modelId="{6360C15F-6724-4F85-8F60-B323E58CAC46}" type="presParOf" srcId="{79CAF706-5A9B-4A37-BDBD-6E6997F9DB70}" destId="{97F63AA1-CCB5-4FED-87A9-D196D5DC2D19}" srcOrd="6" destOrd="0" presId="urn:microsoft.com/office/officeart/2005/8/layout/list1"/>
    <dgm:cxn modelId="{900114A3-1809-49EF-9A85-1E58C0DF12FB}" type="presParOf" srcId="{79CAF706-5A9B-4A37-BDBD-6E6997F9DB70}" destId="{6B183181-3722-4AA8-B785-FFD99EDC0E5C}" srcOrd="7" destOrd="0" presId="urn:microsoft.com/office/officeart/2005/8/layout/list1"/>
    <dgm:cxn modelId="{06759DDF-5071-458C-921F-47EB320A23ED}" type="presParOf" srcId="{79CAF706-5A9B-4A37-BDBD-6E6997F9DB70}" destId="{8D4C1CB1-3984-4239-8736-41CAD4901202}" srcOrd="8" destOrd="0" presId="urn:microsoft.com/office/officeart/2005/8/layout/list1"/>
    <dgm:cxn modelId="{9B2DE615-DE2C-4212-88FE-2AA4149E258B}" type="presParOf" srcId="{8D4C1CB1-3984-4239-8736-41CAD4901202}" destId="{619B1F0C-1753-4B21-A0CF-5761950074CC}" srcOrd="0" destOrd="0" presId="urn:microsoft.com/office/officeart/2005/8/layout/list1"/>
    <dgm:cxn modelId="{972AA55B-3CEB-4706-80B2-2ED4DD9E4D6B}" type="presParOf" srcId="{8D4C1CB1-3984-4239-8736-41CAD4901202}" destId="{3873D25D-FB20-4885-A42B-2FD429F23772}" srcOrd="1" destOrd="0" presId="urn:microsoft.com/office/officeart/2005/8/layout/list1"/>
    <dgm:cxn modelId="{B695C6BD-6B73-4443-AE78-D36C123768C0}" type="presParOf" srcId="{79CAF706-5A9B-4A37-BDBD-6E6997F9DB70}" destId="{5C696BF8-D110-49B0-B63D-03C83D7DC1CF}" srcOrd="9" destOrd="0" presId="urn:microsoft.com/office/officeart/2005/8/layout/list1"/>
    <dgm:cxn modelId="{2CD0E3F1-7954-4F57-BFAA-7167F1C14E1B}" type="presParOf" srcId="{79CAF706-5A9B-4A37-BDBD-6E6997F9DB70}" destId="{8CD693D8-207E-400B-B7AF-6F791409EB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623A47-5B9F-49CF-8458-1399172253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F36146-4B39-453F-BE45-C565040EA4FB}">
      <dgm:prSet/>
      <dgm:spPr>
        <a:xfrm>
          <a:off x="543873" y="668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scikit</a:t>
          </a:r>
          <a:r>
            <a:rPr lang="en-US" b="1" i="0" dirty="0" smtClean="0"/>
            <a:t>-learn</a:t>
          </a:r>
          <a:endParaRPr lang="en-US" b="1" dirty="0">
            <a:solidFill>
              <a:sysClr val="window" lastClr="FFFFFF"/>
            </a:solidFill>
            <a:latin typeface="Calibri" panose="020F0502020204030204" pitchFamily="34" charset="0"/>
            <a:ea typeface="+mn-ea"/>
            <a:cs typeface="+mn-cs"/>
          </a:endParaRPr>
        </a:p>
      </dgm:t>
    </dgm:pt>
    <dgm:pt modelId="{D875E204-F8CA-42E1-BB0E-0F0ACECED850}" type="parTrans" cxnId="{F15B3232-7689-40FB-B711-43D094D76145}">
      <dgm:prSet/>
      <dgm:spPr/>
      <dgm:t>
        <a:bodyPr/>
        <a:lstStyle/>
        <a:p>
          <a:endParaRPr lang="en-US">
            <a:latin typeface="Calibri" panose="020F0502020204030204" pitchFamily="34" charset="0"/>
          </a:endParaRPr>
        </a:p>
      </dgm:t>
    </dgm:pt>
    <dgm:pt modelId="{17138B66-0F4E-4BD0-A57C-29FD77419027}" type="sibTrans" cxnId="{F15B3232-7689-40FB-B711-43D094D76145}">
      <dgm:prSet/>
      <dgm:spPr/>
      <dgm:t>
        <a:bodyPr/>
        <a:lstStyle/>
        <a:p>
          <a:endParaRPr lang="en-US">
            <a:latin typeface="Calibri" panose="020F0502020204030204" pitchFamily="34" charset="0"/>
          </a:endParaRPr>
        </a:p>
      </dgm:t>
    </dgm:pt>
    <dgm:pt modelId="{B4249728-26DE-44E0-B8B4-BD31F6193E11}">
      <dgm:prSet/>
      <dgm:spPr>
        <a:xfrm>
          <a:off x="543873" y="1243415"/>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Theano</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9F22C719-B694-42A3-9436-6213F00EB3FF}" type="parTrans" cxnId="{93D855A9-5F63-4DFD-9EE2-A69F6ECBA82A}">
      <dgm:prSet/>
      <dgm:spPr/>
      <dgm:t>
        <a:bodyPr/>
        <a:lstStyle/>
        <a:p>
          <a:endParaRPr lang="en-US">
            <a:latin typeface="Calibri" panose="020F0502020204030204" pitchFamily="34" charset="0"/>
          </a:endParaRPr>
        </a:p>
      </dgm:t>
    </dgm:pt>
    <dgm:pt modelId="{96BC820C-D260-45ED-8613-1B67E6C61591}" type="sibTrans" cxnId="{93D855A9-5F63-4DFD-9EE2-A69F6ECBA82A}">
      <dgm:prSet/>
      <dgm:spPr/>
      <dgm:t>
        <a:bodyPr/>
        <a:lstStyle/>
        <a:p>
          <a:endParaRPr lang="en-US">
            <a:latin typeface="Calibri" panose="020F0502020204030204" pitchFamily="34" charset="0"/>
          </a:endParaRPr>
        </a:p>
      </dgm:t>
    </dgm:pt>
    <dgm:pt modelId="{E53CEC3E-1ECE-4BFB-A3C5-4A2975332F8D}">
      <dgm:prSet/>
      <dgm:spPr>
        <a:xfrm>
          <a:off x="543873" y="21836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TensorFlow</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5F78DB42-1392-4408-9672-3F34D6117E7B}" type="parTrans" cxnId="{CA57166C-C3C3-49CB-A3AA-5E62BE517BE9}">
      <dgm:prSet/>
      <dgm:spPr/>
      <dgm:t>
        <a:bodyPr/>
        <a:lstStyle/>
        <a:p>
          <a:endParaRPr lang="en-US">
            <a:latin typeface="Calibri" panose="020F0502020204030204" pitchFamily="34" charset="0"/>
          </a:endParaRPr>
        </a:p>
      </dgm:t>
    </dgm:pt>
    <dgm:pt modelId="{C6BA44DA-B203-4090-8DFB-0C86C169D12D}" type="sibTrans" cxnId="{CA57166C-C3C3-49CB-A3AA-5E62BE517BE9}">
      <dgm:prSet/>
      <dgm:spPr/>
      <dgm:t>
        <a:bodyPr/>
        <a:lstStyle/>
        <a:p>
          <a:endParaRPr lang="en-US">
            <a:latin typeface="Calibri" panose="020F0502020204030204" pitchFamily="34" charset="0"/>
          </a:endParaRPr>
        </a:p>
      </dgm:t>
    </dgm:pt>
    <dgm:pt modelId="{78BB2320-9860-4AF8-81B7-3C0B6ED7E740}">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Theano</a:t>
          </a:r>
          <a:r>
            <a:rPr lang="en-IN" sz="1000" b="0" i="0" dirty="0" smtClean="0">
              <a:solidFill>
                <a:schemeClr val="tx2"/>
              </a:solidFill>
            </a:rPr>
            <a:t> uses </a:t>
          </a:r>
          <a:r>
            <a:rPr lang="en-IN" sz="1000" b="0" i="0" dirty="0" err="1" smtClean="0">
              <a:solidFill>
                <a:schemeClr val="tx2"/>
              </a:solidFill>
            </a:rPr>
            <a:t>NumPy</a:t>
          </a:r>
          <a:r>
            <a:rPr lang="en-IN" sz="1000" b="0" i="0" dirty="0" smtClean="0">
              <a:solidFill>
                <a:schemeClr val="tx2"/>
              </a:solidFill>
            </a:rPr>
            <a:t>-like syntax to optimize and evaluate mathematical expressions. What sets </a:t>
          </a:r>
          <a:r>
            <a:rPr lang="en-IN" sz="1000" b="0" i="0" dirty="0" err="1" smtClean="0">
              <a:solidFill>
                <a:schemeClr val="tx2"/>
              </a:solidFill>
            </a:rPr>
            <a:t>Theano</a:t>
          </a:r>
          <a:r>
            <a:rPr lang="en-IN" sz="1000" b="0" i="0" dirty="0" smtClean="0">
              <a:solidFill>
                <a:schemeClr val="tx2"/>
              </a:solidFill>
            </a:rPr>
            <a:t> apart is that it takes advantage of the computer’s GPU in order to make data-intensive calculations up to 100x faster than the CPU alone. </a:t>
          </a:r>
          <a:r>
            <a:rPr lang="en-IN" sz="1000" b="0" i="0" dirty="0" err="1" smtClean="0">
              <a:solidFill>
                <a:schemeClr val="tx2"/>
              </a:solidFill>
            </a:rPr>
            <a:t>Theano’s</a:t>
          </a:r>
          <a:r>
            <a:rPr lang="en-IN" sz="1000" b="0" i="0" dirty="0" smtClean="0">
              <a:solidFill>
                <a:schemeClr val="tx2"/>
              </a:solidFill>
            </a:rPr>
            <a:t> speed makes it especially valuable for deep learning and other computationally complex tasks.</a:t>
          </a:r>
          <a:endParaRPr lang="en-US" sz="1000" dirty="0">
            <a:solidFill>
              <a:schemeClr val="tx2"/>
            </a:solidFill>
            <a:latin typeface="Calibri" panose="020F0502020204030204" pitchFamily="34" charset="0"/>
            <a:ea typeface="+mn-ea"/>
            <a:cs typeface="+mn-cs"/>
          </a:endParaRPr>
        </a:p>
      </dgm:t>
    </dgm:pt>
    <dgm:pt modelId="{5E7DAD14-1985-4F79-899D-49BD751072D1}" type="parTrans" cxnId="{23E53B65-268B-4ADC-9D97-364B1F0A7EF9}">
      <dgm:prSet/>
      <dgm:spPr/>
      <dgm:t>
        <a:bodyPr/>
        <a:lstStyle/>
        <a:p>
          <a:endParaRPr lang="en-US">
            <a:latin typeface="Calibri" panose="020F0502020204030204" pitchFamily="34" charset="0"/>
          </a:endParaRPr>
        </a:p>
      </dgm:t>
    </dgm:pt>
    <dgm:pt modelId="{0EE81F3B-E5AA-4036-9A7F-152881743E70}" type="sibTrans" cxnId="{23E53B65-268B-4ADC-9D97-364B1F0A7EF9}">
      <dgm:prSet/>
      <dgm:spPr/>
      <dgm:t>
        <a:bodyPr/>
        <a:lstStyle/>
        <a:p>
          <a:endParaRPr lang="en-US">
            <a:latin typeface="Calibri" panose="020F0502020204030204" pitchFamily="34" charset="0"/>
          </a:endParaRPr>
        </a:p>
      </dgm:t>
    </dgm:pt>
    <dgm:pt modelId="{DD2441DC-52EA-4782-82A8-66E192B37C14}">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100" b="1" i="0" dirty="0" err="1" smtClean="0">
              <a:solidFill>
                <a:schemeClr val="tx2"/>
              </a:solidFill>
            </a:rPr>
            <a:t>TensorFlow</a:t>
          </a:r>
          <a:r>
            <a:rPr lang="en-IN" sz="1100" b="0" i="0" dirty="0" smtClean="0">
              <a:solidFill>
                <a:schemeClr val="tx2"/>
              </a:solidFill>
            </a:rPr>
            <a:t> is another high-profile entrant into machine learning, developed by Google as an open-source successor to </a:t>
          </a:r>
          <a:r>
            <a:rPr lang="en-IN" sz="1100" b="0" i="0" dirty="0" err="1" smtClean="0">
              <a:solidFill>
                <a:schemeClr val="tx2"/>
              </a:solidFill>
            </a:rPr>
            <a:t>DistBelief</a:t>
          </a:r>
          <a:r>
            <a:rPr lang="en-IN" sz="1100" b="0" i="0" dirty="0" smtClean="0">
              <a:solidFill>
                <a:schemeClr val="tx2"/>
              </a:solidFill>
            </a:rPr>
            <a:t>, their previous framework for training neural networks. </a:t>
          </a:r>
          <a:r>
            <a:rPr lang="en-IN" sz="1100" b="0" i="0" dirty="0" err="1" smtClean="0">
              <a:solidFill>
                <a:schemeClr val="tx2"/>
              </a:solidFill>
            </a:rPr>
            <a:t>TensorFlow</a:t>
          </a:r>
          <a:r>
            <a:rPr lang="en-IN" sz="1100" b="0" i="0" dirty="0" smtClean="0">
              <a:solidFill>
                <a:schemeClr val="tx2"/>
              </a:solidFill>
            </a:rPr>
            <a:t> uses a system of multi-layered nodes that allow you to quickly set up, train, and deploy artificial neural networks with large datasets. It’s what allows Google to identify objects in photos or understand spoken words in its voice-recognition app.</a:t>
          </a:r>
          <a:endParaRPr lang="en-US" sz="1000" dirty="0">
            <a:solidFill>
              <a:schemeClr val="tx2"/>
            </a:solidFill>
            <a:latin typeface="Calibri" panose="020F0502020204030204" pitchFamily="34" charset="0"/>
            <a:ea typeface="+mn-ea"/>
            <a:cs typeface="+mn-cs"/>
          </a:endParaRPr>
        </a:p>
      </dgm:t>
    </dgm:pt>
    <dgm:pt modelId="{4231C51D-DF92-4D3B-9EA2-D927ED89418C}" type="parTrans" cxnId="{AD346392-8FB5-4ADF-BC53-91DF48B85594}">
      <dgm:prSet/>
      <dgm:spPr/>
      <dgm:t>
        <a:bodyPr/>
        <a:lstStyle/>
        <a:p>
          <a:endParaRPr lang="en-US">
            <a:latin typeface="Calibri" panose="020F0502020204030204" pitchFamily="34" charset="0"/>
          </a:endParaRPr>
        </a:p>
      </dgm:t>
    </dgm:pt>
    <dgm:pt modelId="{A59CC42C-627B-4E4D-886D-B0AFBAF7083B}" type="sibTrans" cxnId="{AD346392-8FB5-4ADF-BC53-91DF48B85594}">
      <dgm:prSet/>
      <dgm:spPr/>
      <dgm:t>
        <a:bodyPr/>
        <a:lstStyle/>
        <a:p>
          <a:endParaRPr lang="en-US">
            <a:latin typeface="Calibri" panose="020F0502020204030204" pitchFamily="34" charset="0"/>
          </a:endParaRPr>
        </a:p>
      </dgm:t>
    </dgm:pt>
    <dgm:pt modelId="{AD99B541-40D9-49B6-8FDD-0E63561CA6F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scikit</a:t>
          </a:r>
          <a:r>
            <a:rPr lang="en-IN" sz="1000" b="1" i="0" dirty="0" smtClean="0">
              <a:solidFill>
                <a:schemeClr val="tx2"/>
              </a:solidFill>
            </a:rPr>
            <a:t>-learn</a:t>
          </a:r>
          <a:r>
            <a:rPr lang="en-IN" sz="1000" b="0" i="0" dirty="0" smtClean="0">
              <a:solidFill>
                <a:schemeClr val="tx2"/>
              </a:solidFill>
            </a:rPr>
            <a:t> builds on </a:t>
          </a:r>
          <a:r>
            <a:rPr lang="en-IN" sz="1000" b="0" i="0" dirty="0" err="1" smtClean="0">
              <a:solidFill>
                <a:schemeClr val="tx2"/>
              </a:solidFill>
            </a:rPr>
            <a:t>NumPy</a:t>
          </a:r>
          <a:r>
            <a:rPr lang="en-IN" sz="1000" b="0" i="0" dirty="0" smtClean="0">
              <a:solidFill>
                <a:schemeClr val="tx2"/>
              </a:solidFill>
            </a:rPr>
            <a:t> and </a:t>
          </a:r>
          <a:r>
            <a:rPr lang="en-IN" sz="1000" b="0" i="0" dirty="0" err="1" smtClean="0">
              <a:solidFill>
                <a:schemeClr val="tx2"/>
              </a:solidFill>
            </a:rPr>
            <a:t>SciPy</a:t>
          </a:r>
          <a:r>
            <a:rPr lang="en-IN" sz="1000" b="0" i="0" dirty="0" smtClean="0">
              <a:solidFill>
                <a:schemeClr val="tx2"/>
              </a:solidFill>
            </a:rPr>
            <a:t> by adding a set of algorithms for common machine learning and data mining tasks, including clustering, regression, and classification. As a library, </a:t>
          </a:r>
          <a:r>
            <a:rPr lang="en-IN" sz="1000" b="0" i="0" dirty="0" err="1" smtClean="0">
              <a:solidFill>
                <a:schemeClr val="tx2"/>
              </a:solidFill>
            </a:rPr>
            <a:t>scikit</a:t>
          </a:r>
          <a:r>
            <a:rPr lang="en-IN" sz="1000" b="0" i="0" dirty="0" smtClean="0">
              <a:solidFill>
                <a:schemeClr val="tx2"/>
              </a:solidFill>
            </a:rPr>
            <a:t>-learn has a lot going for it. Its tools are well-documented and its contributors include many machine learning experts. What’s more, it’s a very </a:t>
          </a:r>
          <a:r>
            <a:rPr lang="en-IN" sz="1000" b="0" i="0" dirty="0" err="1" smtClean="0">
              <a:solidFill>
                <a:schemeClr val="tx2"/>
              </a:solidFill>
            </a:rPr>
            <a:t>curated</a:t>
          </a:r>
          <a:r>
            <a:rPr lang="en-IN" sz="1000" b="0" i="0" dirty="0" smtClean="0">
              <a:solidFill>
                <a:schemeClr val="tx2"/>
              </a:solidFill>
            </a:rPr>
            <a:t> library, meaning developers won’t have to choose between different versions of the same algorithm. Its power and ease of use make it popular with a lot of data-heavy </a:t>
          </a:r>
          <a:r>
            <a:rPr lang="en-IN" sz="1000" b="0" i="0" dirty="0" err="1" smtClean="0">
              <a:solidFill>
                <a:schemeClr val="tx2"/>
              </a:solidFill>
            </a:rPr>
            <a:t>startups</a:t>
          </a:r>
          <a:r>
            <a:rPr lang="en-IN" sz="1000" b="0" i="0" dirty="0" smtClean="0">
              <a:solidFill>
                <a:schemeClr val="tx2"/>
              </a:solidFill>
            </a:rPr>
            <a:t>, including </a:t>
          </a:r>
          <a:r>
            <a:rPr lang="en-IN" sz="1000" b="0" i="0" dirty="0" err="1" smtClean="0">
              <a:solidFill>
                <a:schemeClr val="tx2"/>
              </a:solidFill>
            </a:rPr>
            <a:t>Evernote</a:t>
          </a:r>
          <a:r>
            <a:rPr lang="en-IN" sz="1000" b="0" i="0" dirty="0" smtClean="0">
              <a:solidFill>
                <a:schemeClr val="tx2"/>
              </a:solidFill>
            </a:rPr>
            <a:t>, </a:t>
          </a:r>
          <a:r>
            <a:rPr lang="en-IN" sz="1000" b="0" i="0" dirty="0" err="1" smtClean="0">
              <a:solidFill>
                <a:schemeClr val="tx2"/>
              </a:solidFill>
            </a:rPr>
            <a:t>OKCupid</a:t>
          </a:r>
          <a:r>
            <a:rPr lang="en-IN" sz="1000" b="0" i="0" dirty="0" smtClean="0">
              <a:solidFill>
                <a:schemeClr val="tx2"/>
              </a:solidFill>
            </a:rPr>
            <a:t>, </a:t>
          </a:r>
          <a:r>
            <a:rPr lang="en-IN" sz="1000" b="0" i="0" dirty="0" err="1" smtClean="0">
              <a:solidFill>
                <a:schemeClr val="tx2"/>
              </a:solidFill>
            </a:rPr>
            <a:t>Spotify</a:t>
          </a:r>
          <a:r>
            <a:rPr lang="en-IN" sz="1000" b="0" i="0" dirty="0" smtClean="0">
              <a:solidFill>
                <a:schemeClr val="tx2"/>
              </a:solidFill>
            </a:rPr>
            <a:t>, and </a:t>
          </a:r>
          <a:r>
            <a:rPr lang="en-IN" sz="1000" b="0" i="0" dirty="0" err="1" smtClean="0">
              <a:solidFill>
                <a:schemeClr val="tx2"/>
              </a:solidFill>
            </a:rPr>
            <a:t>Birchbox</a:t>
          </a:r>
          <a:r>
            <a:rPr lang="en-IN" sz="1000" b="0" i="0" dirty="0" smtClean="0">
              <a:solidFill>
                <a:schemeClr val="tx2"/>
              </a:solidFill>
            </a:rPr>
            <a:t>. </a:t>
          </a:r>
          <a:endParaRPr lang="en-US" sz="1000" dirty="0">
            <a:solidFill>
              <a:schemeClr val="tx2"/>
            </a:solidFill>
            <a:latin typeface="Calibri" panose="020F0502020204030204" pitchFamily="34" charset="0"/>
            <a:ea typeface="+mn-ea"/>
            <a:cs typeface="+mn-cs"/>
          </a:endParaRPr>
        </a:p>
      </dgm:t>
    </dgm:pt>
    <dgm:pt modelId="{D0A81AE0-89E3-43AA-8E6B-FEE2545878E5}" type="sibTrans" cxnId="{882FA2F7-EA80-4838-AA8B-397303951A5C}">
      <dgm:prSet/>
      <dgm:spPr/>
      <dgm:t>
        <a:bodyPr/>
        <a:lstStyle/>
        <a:p>
          <a:endParaRPr lang="en-US">
            <a:latin typeface="Calibri" panose="020F0502020204030204" pitchFamily="34" charset="0"/>
          </a:endParaRPr>
        </a:p>
      </dgm:t>
    </dgm:pt>
    <dgm:pt modelId="{C710D85E-F6EC-4557-AD6C-0C61F3F2811E}" type="parTrans" cxnId="{882FA2F7-EA80-4838-AA8B-397303951A5C}">
      <dgm:prSet/>
      <dgm:spPr/>
      <dgm:t>
        <a:bodyPr/>
        <a:lstStyle/>
        <a:p>
          <a:endParaRPr lang="en-US">
            <a:latin typeface="Calibri" panose="020F0502020204030204" pitchFamily="34" charset="0"/>
          </a:endParaRPr>
        </a:p>
      </dgm:t>
    </dgm:pt>
    <dgm:pt modelId="{9C5B1A3E-B71D-42DB-B6DD-F77F8EB1FE3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000" dirty="0" smtClean="0">
              <a:solidFill>
                <a:schemeClr val="tx2"/>
              </a:solidFill>
              <a:latin typeface="Calibri" panose="020F0502020204030204" pitchFamily="34" charset="0"/>
              <a:ea typeface="+mn-ea"/>
              <a:cs typeface="+mn-cs"/>
            </a:rPr>
            <a:t>http://scikit-learn.org/stable/</a:t>
          </a:r>
          <a:endParaRPr lang="en-US" sz="1000" dirty="0">
            <a:solidFill>
              <a:schemeClr val="tx2"/>
            </a:solidFill>
            <a:latin typeface="Calibri" panose="020F0502020204030204" pitchFamily="34" charset="0"/>
            <a:ea typeface="+mn-ea"/>
            <a:cs typeface="+mn-cs"/>
          </a:endParaRPr>
        </a:p>
      </dgm:t>
    </dgm:pt>
    <dgm:pt modelId="{AA67BB47-D5C4-406F-90A2-14C8AF526D57}" type="parTrans" cxnId="{ADE91823-B6F0-4183-A27B-9BAD6184FC4C}">
      <dgm:prSet/>
      <dgm:spPr/>
    </dgm:pt>
    <dgm:pt modelId="{6527A499-3A48-4830-A745-F80A4ADD2AA2}" type="sibTrans" cxnId="{ADE91823-B6F0-4183-A27B-9BAD6184FC4C}">
      <dgm:prSet/>
      <dgm:spPr/>
    </dgm:pt>
    <dgm:pt modelId="{A754FD0B-0988-40FE-BE35-8A08A936AB76}">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US" sz="1000" b="1" i="0" dirty="0" smtClean="0">
              <a:solidFill>
                <a:srgbClr val="F28610"/>
              </a:solidFill>
            </a:rPr>
            <a:t>Decision Trees</a:t>
          </a:r>
          <a:endParaRPr lang="en-US" sz="1000" dirty="0">
            <a:solidFill>
              <a:srgbClr val="F28610"/>
            </a:solidFill>
            <a:latin typeface="Calibri" panose="020F0502020204030204" pitchFamily="34" charset="0"/>
            <a:ea typeface="+mn-ea"/>
            <a:cs typeface="+mn-cs"/>
          </a:endParaRPr>
        </a:p>
      </dgm:t>
    </dgm:pt>
    <dgm:pt modelId="{8F11B025-EA2E-489D-9880-8075B8AD8DB8}" type="parTrans" cxnId="{EF61CF6A-0423-4E0C-B326-6C158B06D59D}">
      <dgm:prSet/>
      <dgm:spPr/>
    </dgm:pt>
    <dgm:pt modelId="{256E5BCA-3041-4C19-BAE1-6248418E7F5B}" type="sibTrans" cxnId="{EF61CF6A-0423-4E0C-B326-6C158B06D59D}">
      <dgm:prSet/>
      <dgm:spPr/>
    </dgm:pt>
    <dgm:pt modelId="{79CAF706-5A9B-4A37-BDBD-6E6997F9DB70}" type="pres">
      <dgm:prSet presAssocID="{8B623A47-5B9F-49CF-8458-139917225382}" presName="linear" presStyleCnt="0">
        <dgm:presLayoutVars>
          <dgm:dir/>
          <dgm:animLvl val="lvl"/>
          <dgm:resizeHandles val="exact"/>
        </dgm:presLayoutVars>
      </dgm:prSet>
      <dgm:spPr/>
      <dgm:t>
        <a:bodyPr/>
        <a:lstStyle/>
        <a:p>
          <a:endParaRPr lang="en-US"/>
        </a:p>
      </dgm:t>
    </dgm:pt>
    <dgm:pt modelId="{88C89527-D954-4936-AA2C-8335847D0F01}" type="pres">
      <dgm:prSet presAssocID="{B8F36146-4B39-453F-BE45-C565040EA4FB}" presName="parentLin" presStyleCnt="0"/>
      <dgm:spPr/>
      <dgm:t>
        <a:bodyPr/>
        <a:lstStyle/>
        <a:p>
          <a:endParaRPr lang="en-US"/>
        </a:p>
      </dgm:t>
    </dgm:pt>
    <dgm:pt modelId="{E737F9FE-3ADC-4477-8B84-104AB2CDA1B8}" type="pres">
      <dgm:prSet presAssocID="{B8F36146-4B39-453F-BE45-C565040EA4FB}" presName="parentLeftMargin" presStyleLbl="node1" presStyleIdx="0" presStyleCnt="3"/>
      <dgm:spPr>
        <a:prstGeom prst="roundRect">
          <a:avLst/>
        </a:prstGeom>
      </dgm:spPr>
      <dgm:t>
        <a:bodyPr/>
        <a:lstStyle/>
        <a:p>
          <a:endParaRPr lang="en-US"/>
        </a:p>
      </dgm:t>
    </dgm:pt>
    <dgm:pt modelId="{31AAA2EC-DF49-40B8-BF6E-4156F5D350A3}" type="pres">
      <dgm:prSet presAssocID="{B8F36146-4B39-453F-BE45-C565040EA4FB}" presName="parentText" presStyleLbl="node1" presStyleIdx="0" presStyleCnt="3" custScaleY="62663">
        <dgm:presLayoutVars>
          <dgm:chMax val="0"/>
          <dgm:bulletEnabled val="1"/>
        </dgm:presLayoutVars>
      </dgm:prSet>
      <dgm:spPr/>
      <dgm:t>
        <a:bodyPr/>
        <a:lstStyle/>
        <a:p>
          <a:endParaRPr lang="en-US"/>
        </a:p>
      </dgm:t>
    </dgm:pt>
    <dgm:pt modelId="{FD1FB482-3903-47EB-B879-64DB9B69426D}" type="pres">
      <dgm:prSet presAssocID="{B8F36146-4B39-453F-BE45-C565040EA4FB}" presName="negativeSpace" presStyleCnt="0"/>
      <dgm:spPr/>
      <dgm:t>
        <a:bodyPr/>
        <a:lstStyle/>
        <a:p>
          <a:endParaRPr lang="en-US"/>
        </a:p>
      </dgm:t>
    </dgm:pt>
    <dgm:pt modelId="{A5F18558-534A-46B7-BA21-40A367341B0C}" type="pres">
      <dgm:prSet presAssocID="{B8F36146-4B39-453F-BE45-C565040EA4FB}" presName="childText" presStyleLbl="conFgAcc1" presStyleIdx="0" presStyleCnt="3">
        <dgm:presLayoutVars>
          <dgm:bulletEnabled val="1"/>
        </dgm:presLayoutVars>
      </dgm:prSet>
      <dgm:spPr>
        <a:prstGeom prst="rect">
          <a:avLst/>
        </a:prstGeom>
      </dgm:spPr>
      <dgm:t>
        <a:bodyPr/>
        <a:lstStyle/>
        <a:p>
          <a:endParaRPr lang="en-US"/>
        </a:p>
      </dgm:t>
    </dgm:pt>
    <dgm:pt modelId="{A274C8A5-8529-4A57-A5F4-1664EC06C9BA}" type="pres">
      <dgm:prSet presAssocID="{17138B66-0F4E-4BD0-A57C-29FD77419027}" presName="spaceBetweenRectangles" presStyleCnt="0"/>
      <dgm:spPr/>
      <dgm:t>
        <a:bodyPr/>
        <a:lstStyle/>
        <a:p>
          <a:endParaRPr lang="en-US"/>
        </a:p>
      </dgm:t>
    </dgm:pt>
    <dgm:pt modelId="{9BEC3366-8D89-491D-BC9B-0DCD0F65768A}" type="pres">
      <dgm:prSet presAssocID="{B4249728-26DE-44E0-B8B4-BD31F6193E11}" presName="parentLin" presStyleCnt="0"/>
      <dgm:spPr/>
      <dgm:t>
        <a:bodyPr/>
        <a:lstStyle/>
        <a:p>
          <a:endParaRPr lang="en-US"/>
        </a:p>
      </dgm:t>
    </dgm:pt>
    <dgm:pt modelId="{4A6D4E40-AF01-4170-A222-AF8599FD860F}" type="pres">
      <dgm:prSet presAssocID="{B4249728-26DE-44E0-B8B4-BD31F6193E11}" presName="parentLeftMargin" presStyleLbl="node1" presStyleIdx="0" presStyleCnt="3"/>
      <dgm:spPr>
        <a:prstGeom prst="roundRect">
          <a:avLst/>
        </a:prstGeom>
      </dgm:spPr>
      <dgm:t>
        <a:bodyPr/>
        <a:lstStyle/>
        <a:p>
          <a:endParaRPr lang="en-US"/>
        </a:p>
      </dgm:t>
    </dgm:pt>
    <dgm:pt modelId="{30459592-186C-4E0B-B55B-8D43ABC8A385}" type="pres">
      <dgm:prSet presAssocID="{B4249728-26DE-44E0-B8B4-BD31F6193E11}" presName="parentText" presStyleLbl="node1" presStyleIdx="1" presStyleCnt="3">
        <dgm:presLayoutVars>
          <dgm:chMax val="0"/>
          <dgm:bulletEnabled val="1"/>
        </dgm:presLayoutVars>
      </dgm:prSet>
      <dgm:spPr/>
      <dgm:t>
        <a:bodyPr/>
        <a:lstStyle/>
        <a:p>
          <a:endParaRPr lang="en-US"/>
        </a:p>
      </dgm:t>
    </dgm:pt>
    <dgm:pt modelId="{4E81A244-AB39-4F76-BCF9-F612A056D210}" type="pres">
      <dgm:prSet presAssocID="{B4249728-26DE-44E0-B8B4-BD31F6193E11}" presName="negativeSpace" presStyleCnt="0"/>
      <dgm:spPr/>
      <dgm:t>
        <a:bodyPr/>
        <a:lstStyle/>
        <a:p>
          <a:endParaRPr lang="en-US"/>
        </a:p>
      </dgm:t>
    </dgm:pt>
    <dgm:pt modelId="{97F63AA1-CCB5-4FED-87A9-D196D5DC2D19}" type="pres">
      <dgm:prSet presAssocID="{B4249728-26DE-44E0-B8B4-BD31F6193E11}" presName="childText" presStyleLbl="conFgAcc1" presStyleIdx="1" presStyleCnt="3" custLinFactNeighborX="123" custLinFactNeighborY="-94852">
        <dgm:presLayoutVars>
          <dgm:bulletEnabled val="1"/>
        </dgm:presLayoutVars>
      </dgm:prSet>
      <dgm:spPr>
        <a:prstGeom prst="rect">
          <a:avLst/>
        </a:prstGeom>
      </dgm:spPr>
      <dgm:t>
        <a:bodyPr/>
        <a:lstStyle/>
        <a:p>
          <a:endParaRPr lang="en-US"/>
        </a:p>
      </dgm:t>
    </dgm:pt>
    <dgm:pt modelId="{6B183181-3722-4AA8-B785-FFD99EDC0E5C}" type="pres">
      <dgm:prSet presAssocID="{96BC820C-D260-45ED-8613-1B67E6C61591}" presName="spaceBetweenRectangles" presStyleCnt="0"/>
      <dgm:spPr/>
      <dgm:t>
        <a:bodyPr/>
        <a:lstStyle/>
        <a:p>
          <a:endParaRPr lang="en-US"/>
        </a:p>
      </dgm:t>
    </dgm:pt>
    <dgm:pt modelId="{8D4C1CB1-3984-4239-8736-41CAD4901202}" type="pres">
      <dgm:prSet presAssocID="{E53CEC3E-1ECE-4BFB-A3C5-4A2975332F8D}" presName="parentLin" presStyleCnt="0"/>
      <dgm:spPr/>
      <dgm:t>
        <a:bodyPr/>
        <a:lstStyle/>
        <a:p>
          <a:endParaRPr lang="en-US"/>
        </a:p>
      </dgm:t>
    </dgm:pt>
    <dgm:pt modelId="{619B1F0C-1753-4B21-A0CF-5761950074CC}" type="pres">
      <dgm:prSet presAssocID="{E53CEC3E-1ECE-4BFB-A3C5-4A2975332F8D}" presName="parentLeftMargin" presStyleLbl="node1" presStyleIdx="1" presStyleCnt="3"/>
      <dgm:spPr>
        <a:prstGeom prst="roundRect">
          <a:avLst/>
        </a:prstGeom>
      </dgm:spPr>
      <dgm:t>
        <a:bodyPr/>
        <a:lstStyle/>
        <a:p>
          <a:endParaRPr lang="en-US"/>
        </a:p>
      </dgm:t>
    </dgm:pt>
    <dgm:pt modelId="{3873D25D-FB20-4885-A42B-2FD429F23772}" type="pres">
      <dgm:prSet presAssocID="{E53CEC3E-1ECE-4BFB-A3C5-4A2975332F8D}" presName="parentText" presStyleLbl="node1" presStyleIdx="2" presStyleCnt="3">
        <dgm:presLayoutVars>
          <dgm:chMax val="0"/>
          <dgm:bulletEnabled val="1"/>
        </dgm:presLayoutVars>
      </dgm:prSet>
      <dgm:spPr/>
      <dgm:t>
        <a:bodyPr/>
        <a:lstStyle/>
        <a:p>
          <a:endParaRPr lang="en-US"/>
        </a:p>
      </dgm:t>
    </dgm:pt>
    <dgm:pt modelId="{5C696BF8-D110-49B0-B63D-03C83D7DC1CF}" type="pres">
      <dgm:prSet presAssocID="{E53CEC3E-1ECE-4BFB-A3C5-4A2975332F8D}" presName="negativeSpace" presStyleCnt="0"/>
      <dgm:spPr/>
      <dgm:t>
        <a:bodyPr/>
        <a:lstStyle/>
        <a:p>
          <a:endParaRPr lang="en-US"/>
        </a:p>
      </dgm:t>
    </dgm:pt>
    <dgm:pt modelId="{8CD693D8-207E-400B-B7AF-6F791409EBF8}" type="pres">
      <dgm:prSet presAssocID="{E53CEC3E-1ECE-4BFB-A3C5-4A2975332F8D}" presName="childText" presStyleLbl="conFgAcc1" presStyleIdx="2" presStyleCnt="3">
        <dgm:presLayoutVars>
          <dgm:bulletEnabled val="1"/>
        </dgm:presLayoutVars>
      </dgm:prSet>
      <dgm:spPr>
        <a:prstGeom prst="rect">
          <a:avLst/>
        </a:prstGeom>
      </dgm:spPr>
      <dgm:t>
        <a:bodyPr/>
        <a:lstStyle/>
        <a:p>
          <a:endParaRPr lang="en-US"/>
        </a:p>
      </dgm:t>
    </dgm:pt>
  </dgm:ptLst>
  <dgm:cxnLst>
    <dgm:cxn modelId="{CA57166C-C3C3-49CB-A3AA-5E62BE517BE9}" srcId="{8B623A47-5B9F-49CF-8458-139917225382}" destId="{E53CEC3E-1ECE-4BFB-A3C5-4A2975332F8D}" srcOrd="2" destOrd="0" parTransId="{5F78DB42-1392-4408-9672-3F34D6117E7B}" sibTransId="{C6BA44DA-B203-4090-8DFB-0C86C169D12D}"/>
    <dgm:cxn modelId="{6EC732BF-B7FE-4FF7-A29A-C878DC58F733}" type="presOf" srcId="{B4249728-26DE-44E0-B8B4-BD31F6193E11}" destId="{30459592-186C-4E0B-B55B-8D43ABC8A385}" srcOrd="1" destOrd="0" presId="urn:microsoft.com/office/officeart/2005/8/layout/list1"/>
    <dgm:cxn modelId="{ADE91823-B6F0-4183-A27B-9BAD6184FC4C}" srcId="{B8F36146-4B39-453F-BE45-C565040EA4FB}" destId="{9C5B1A3E-B71D-42DB-B6DD-F77F8EB1FE35}" srcOrd="1" destOrd="0" parTransId="{AA67BB47-D5C4-406F-90A2-14C8AF526D57}" sibTransId="{6527A499-3A48-4830-A745-F80A4ADD2AA2}"/>
    <dgm:cxn modelId="{6CC9444B-AF73-49A7-95DA-35E972FB66EF}" type="presOf" srcId="{DD2441DC-52EA-4782-82A8-66E192B37C14}" destId="{8CD693D8-207E-400B-B7AF-6F791409EBF8}" srcOrd="0" destOrd="0" presId="urn:microsoft.com/office/officeart/2005/8/layout/list1"/>
    <dgm:cxn modelId="{EDC43541-4F06-46CC-AA99-D19F0F86E062}" type="presOf" srcId="{78BB2320-9860-4AF8-81B7-3C0B6ED7E740}" destId="{97F63AA1-CCB5-4FED-87A9-D196D5DC2D19}" srcOrd="0" destOrd="0" presId="urn:microsoft.com/office/officeart/2005/8/layout/list1"/>
    <dgm:cxn modelId="{882FA2F7-EA80-4838-AA8B-397303951A5C}" srcId="{B8F36146-4B39-453F-BE45-C565040EA4FB}" destId="{AD99B541-40D9-49B6-8FDD-0E63561CA6F5}" srcOrd="0" destOrd="0" parTransId="{C710D85E-F6EC-4557-AD6C-0C61F3F2811E}" sibTransId="{D0A81AE0-89E3-43AA-8E6B-FEE2545878E5}"/>
    <dgm:cxn modelId="{EF61CF6A-0423-4E0C-B326-6C158B06D59D}" srcId="{B8F36146-4B39-453F-BE45-C565040EA4FB}" destId="{A754FD0B-0988-40FE-BE35-8A08A936AB76}" srcOrd="2" destOrd="0" parTransId="{8F11B025-EA2E-489D-9880-8075B8AD8DB8}" sibTransId="{256E5BCA-3041-4C19-BAE1-6248418E7F5B}"/>
    <dgm:cxn modelId="{23E53B65-268B-4ADC-9D97-364B1F0A7EF9}" srcId="{B4249728-26DE-44E0-B8B4-BD31F6193E11}" destId="{78BB2320-9860-4AF8-81B7-3C0B6ED7E740}" srcOrd="0" destOrd="0" parTransId="{5E7DAD14-1985-4F79-899D-49BD751072D1}" sibTransId="{0EE81F3B-E5AA-4036-9A7F-152881743E70}"/>
    <dgm:cxn modelId="{2EC2E977-92CB-46DC-982E-3AAE967324CD}" type="presOf" srcId="{B4249728-26DE-44E0-B8B4-BD31F6193E11}" destId="{4A6D4E40-AF01-4170-A222-AF8599FD860F}" srcOrd="0" destOrd="0" presId="urn:microsoft.com/office/officeart/2005/8/layout/list1"/>
    <dgm:cxn modelId="{AD346392-8FB5-4ADF-BC53-91DF48B85594}" srcId="{E53CEC3E-1ECE-4BFB-A3C5-4A2975332F8D}" destId="{DD2441DC-52EA-4782-82A8-66E192B37C14}" srcOrd="0" destOrd="0" parTransId="{4231C51D-DF92-4D3B-9EA2-D927ED89418C}" sibTransId="{A59CC42C-627B-4E4D-886D-B0AFBAF7083B}"/>
    <dgm:cxn modelId="{65097422-E9DE-4B0D-AA9E-01E45D98A151}" type="presOf" srcId="{AD99B541-40D9-49B6-8FDD-0E63561CA6F5}" destId="{A5F18558-534A-46B7-BA21-40A367341B0C}" srcOrd="0" destOrd="0" presId="urn:microsoft.com/office/officeart/2005/8/layout/list1"/>
    <dgm:cxn modelId="{F15B3232-7689-40FB-B711-43D094D76145}" srcId="{8B623A47-5B9F-49CF-8458-139917225382}" destId="{B8F36146-4B39-453F-BE45-C565040EA4FB}" srcOrd="0" destOrd="0" parTransId="{D875E204-F8CA-42E1-BB0E-0F0ACECED850}" sibTransId="{17138B66-0F4E-4BD0-A57C-29FD77419027}"/>
    <dgm:cxn modelId="{5F53E588-A738-4C55-8A1F-10B73F65DE66}" type="presOf" srcId="{A754FD0B-0988-40FE-BE35-8A08A936AB76}" destId="{A5F18558-534A-46B7-BA21-40A367341B0C}" srcOrd="0" destOrd="2" presId="urn:microsoft.com/office/officeart/2005/8/layout/list1"/>
    <dgm:cxn modelId="{A8A4E1AD-F79A-47DC-8198-1994227479FB}" type="presOf" srcId="{9C5B1A3E-B71D-42DB-B6DD-F77F8EB1FE35}" destId="{A5F18558-534A-46B7-BA21-40A367341B0C}" srcOrd="0" destOrd="1" presId="urn:microsoft.com/office/officeart/2005/8/layout/list1"/>
    <dgm:cxn modelId="{F5CD64A5-7FBD-486E-A317-C1350A52CF84}" type="presOf" srcId="{8B623A47-5B9F-49CF-8458-139917225382}" destId="{79CAF706-5A9B-4A37-BDBD-6E6997F9DB70}" srcOrd="0" destOrd="0" presId="urn:microsoft.com/office/officeart/2005/8/layout/list1"/>
    <dgm:cxn modelId="{8CDA3F66-8542-4032-B0C1-DDDA2F49A509}" type="presOf" srcId="{E53CEC3E-1ECE-4BFB-A3C5-4A2975332F8D}" destId="{3873D25D-FB20-4885-A42B-2FD429F23772}" srcOrd="1" destOrd="0" presId="urn:microsoft.com/office/officeart/2005/8/layout/list1"/>
    <dgm:cxn modelId="{93D855A9-5F63-4DFD-9EE2-A69F6ECBA82A}" srcId="{8B623A47-5B9F-49CF-8458-139917225382}" destId="{B4249728-26DE-44E0-B8B4-BD31F6193E11}" srcOrd="1" destOrd="0" parTransId="{9F22C719-B694-42A3-9436-6213F00EB3FF}" sibTransId="{96BC820C-D260-45ED-8613-1B67E6C61591}"/>
    <dgm:cxn modelId="{13813DB9-862D-4622-9D4F-8CAF809F675F}" type="presOf" srcId="{B8F36146-4B39-453F-BE45-C565040EA4FB}" destId="{31AAA2EC-DF49-40B8-BF6E-4156F5D350A3}" srcOrd="1" destOrd="0" presId="urn:microsoft.com/office/officeart/2005/8/layout/list1"/>
    <dgm:cxn modelId="{9E8D69DD-6E87-46F8-A461-4D4F811E2FB2}" type="presOf" srcId="{E53CEC3E-1ECE-4BFB-A3C5-4A2975332F8D}" destId="{619B1F0C-1753-4B21-A0CF-5761950074CC}" srcOrd="0" destOrd="0" presId="urn:microsoft.com/office/officeart/2005/8/layout/list1"/>
    <dgm:cxn modelId="{A060A3BD-E2BA-400A-928B-FFD9E62968A0}" type="presOf" srcId="{B8F36146-4B39-453F-BE45-C565040EA4FB}" destId="{E737F9FE-3ADC-4477-8B84-104AB2CDA1B8}" srcOrd="0" destOrd="0" presId="urn:microsoft.com/office/officeart/2005/8/layout/list1"/>
    <dgm:cxn modelId="{C5C7D8BE-8DBA-4084-B31C-08ED88D8E991}" type="presParOf" srcId="{79CAF706-5A9B-4A37-BDBD-6E6997F9DB70}" destId="{88C89527-D954-4936-AA2C-8335847D0F01}" srcOrd="0" destOrd="0" presId="urn:microsoft.com/office/officeart/2005/8/layout/list1"/>
    <dgm:cxn modelId="{D5F93E92-018A-4DC6-AA54-F170596C201E}" type="presParOf" srcId="{88C89527-D954-4936-AA2C-8335847D0F01}" destId="{E737F9FE-3ADC-4477-8B84-104AB2CDA1B8}" srcOrd="0" destOrd="0" presId="urn:microsoft.com/office/officeart/2005/8/layout/list1"/>
    <dgm:cxn modelId="{8E716D68-308D-4FB2-8FE9-F009A6A91CFB}" type="presParOf" srcId="{88C89527-D954-4936-AA2C-8335847D0F01}" destId="{31AAA2EC-DF49-40B8-BF6E-4156F5D350A3}" srcOrd="1" destOrd="0" presId="urn:microsoft.com/office/officeart/2005/8/layout/list1"/>
    <dgm:cxn modelId="{8A38048B-7215-4157-98DC-B0938F2663FF}" type="presParOf" srcId="{79CAF706-5A9B-4A37-BDBD-6E6997F9DB70}" destId="{FD1FB482-3903-47EB-B879-64DB9B69426D}" srcOrd="1" destOrd="0" presId="urn:microsoft.com/office/officeart/2005/8/layout/list1"/>
    <dgm:cxn modelId="{893118E8-8004-4D5A-AD2B-90D40C4889F7}" type="presParOf" srcId="{79CAF706-5A9B-4A37-BDBD-6E6997F9DB70}" destId="{A5F18558-534A-46B7-BA21-40A367341B0C}" srcOrd="2" destOrd="0" presId="urn:microsoft.com/office/officeart/2005/8/layout/list1"/>
    <dgm:cxn modelId="{BFE81535-0A43-4E21-B9C2-966105C99750}" type="presParOf" srcId="{79CAF706-5A9B-4A37-BDBD-6E6997F9DB70}" destId="{A274C8A5-8529-4A57-A5F4-1664EC06C9BA}" srcOrd="3" destOrd="0" presId="urn:microsoft.com/office/officeart/2005/8/layout/list1"/>
    <dgm:cxn modelId="{85BE742A-A4FC-4BF2-910A-D212A2587C57}" type="presParOf" srcId="{79CAF706-5A9B-4A37-BDBD-6E6997F9DB70}" destId="{9BEC3366-8D89-491D-BC9B-0DCD0F65768A}" srcOrd="4" destOrd="0" presId="urn:microsoft.com/office/officeart/2005/8/layout/list1"/>
    <dgm:cxn modelId="{F7B5C56A-59DB-44ED-8623-6C356AB71DFC}" type="presParOf" srcId="{9BEC3366-8D89-491D-BC9B-0DCD0F65768A}" destId="{4A6D4E40-AF01-4170-A222-AF8599FD860F}" srcOrd="0" destOrd="0" presId="urn:microsoft.com/office/officeart/2005/8/layout/list1"/>
    <dgm:cxn modelId="{26139181-B6C3-4F9B-BA74-E8F8BA291426}" type="presParOf" srcId="{9BEC3366-8D89-491D-BC9B-0DCD0F65768A}" destId="{30459592-186C-4E0B-B55B-8D43ABC8A385}" srcOrd="1" destOrd="0" presId="urn:microsoft.com/office/officeart/2005/8/layout/list1"/>
    <dgm:cxn modelId="{CECF7461-1E67-4D09-960F-2C321ABB0FDB}" type="presParOf" srcId="{79CAF706-5A9B-4A37-BDBD-6E6997F9DB70}" destId="{4E81A244-AB39-4F76-BCF9-F612A056D210}" srcOrd="5" destOrd="0" presId="urn:microsoft.com/office/officeart/2005/8/layout/list1"/>
    <dgm:cxn modelId="{3E59C65D-EED4-4327-84AB-6CDF8D66159B}" type="presParOf" srcId="{79CAF706-5A9B-4A37-BDBD-6E6997F9DB70}" destId="{97F63AA1-CCB5-4FED-87A9-D196D5DC2D19}" srcOrd="6" destOrd="0" presId="urn:microsoft.com/office/officeart/2005/8/layout/list1"/>
    <dgm:cxn modelId="{7D7ECB16-3011-433F-8747-11FD0970D6F1}" type="presParOf" srcId="{79CAF706-5A9B-4A37-BDBD-6E6997F9DB70}" destId="{6B183181-3722-4AA8-B785-FFD99EDC0E5C}" srcOrd="7" destOrd="0" presId="urn:microsoft.com/office/officeart/2005/8/layout/list1"/>
    <dgm:cxn modelId="{FCC8F3C0-59B9-4DD5-9C7C-18E1A01420B3}" type="presParOf" srcId="{79CAF706-5A9B-4A37-BDBD-6E6997F9DB70}" destId="{8D4C1CB1-3984-4239-8736-41CAD4901202}" srcOrd="8" destOrd="0" presId="urn:microsoft.com/office/officeart/2005/8/layout/list1"/>
    <dgm:cxn modelId="{4F439219-0EF3-4509-BACF-87A8ABED7F4F}" type="presParOf" srcId="{8D4C1CB1-3984-4239-8736-41CAD4901202}" destId="{619B1F0C-1753-4B21-A0CF-5761950074CC}" srcOrd="0" destOrd="0" presId="urn:microsoft.com/office/officeart/2005/8/layout/list1"/>
    <dgm:cxn modelId="{023D7446-9F94-4929-96F3-42253BC7EFD7}" type="presParOf" srcId="{8D4C1CB1-3984-4239-8736-41CAD4901202}" destId="{3873D25D-FB20-4885-A42B-2FD429F23772}" srcOrd="1" destOrd="0" presId="urn:microsoft.com/office/officeart/2005/8/layout/list1"/>
    <dgm:cxn modelId="{9459080B-C678-47C0-A028-ACDFB98FD2B7}" type="presParOf" srcId="{79CAF706-5A9B-4A37-BDBD-6E6997F9DB70}" destId="{5C696BF8-D110-49B0-B63D-03C83D7DC1CF}" srcOrd="9" destOrd="0" presId="urn:microsoft.com/office/officeart/2005/8/layout/list1"/>
    <dgm:cxn modelId="{32FDE1CE-51C7-43BD-8EF5-4DE2BA99719B}" type="presParOf" srcId="{79CAF706-5A9B-4A37-BDBD-6E6997F9DB70}" destId="{8CD693D8-207E-400B-B7AF-6F791409EB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623A47-5B9F-49CF-8458-1399172253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F36146-4B39-453F-BE45-C565040EA4FB}">
      <dgm:prSet/>
      <dgm:spPr>
        <a:xfrm>
          <a:off x="543873" y="668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smtClean="0"/>
            <a:t>Seaborn</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D875E204-F8CA-42E1-BB0E-0F0ACECED850}" type="parTrans" cxnId="{F15B3232-7689-40FB-B711-43D094D76145}">
      <dgm:prSet/>
      <dgm:spPr/>
      <dgm:t>
        <a:bodyPr/>
        <a:lstStyle/>
        <a:p>
          <a:endParaRPr lang="en-US">
            <a:latin typeface="Calibri" panose="020F0502020204030204" pitchFamily="34" charset="0"/>
          </a:endParaRPr>
        </a:p>
      </dgm:t>
    </dgm:pt>
    <dgm:pt modelId="{17138B66-0F4E-4BD0-A57C-29FD77419027}" type="sibTrans" cxnId="{F15B3232-7689-40FB-B711-43D094D76145}">
      <dgm:prSet/>
      <dgm:spPr/>
      <dgm:t>
        <a:bodyPr/>
        <a:lstStyle/>
        <a:p>
          <a:endParaRPr lang="en-US">
            <a:latin typeface="Calibri" panose="020F0502020204030204" pitchFamily="34" charset="0"/>
          </a:endParaRPr>
        </a:p>
      </dgm:t>
    </dgm:pt>
    <dgm:pt modelId="{B4249728-26DE-44E0-B8B4-BD31F6193E11}">
      <dgm:prSet/>
      <dgm:spPr>
        <a:xfrm>
          <a:off x="543873" y="1243415"/>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Bokeh</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9F22C719-B694-42A3-9436-6213F00EB3FF}" type="parTrans" cxnId="{93D855A9-5F63-4DFD-9EE2-A69F6ECBA82A}">
      <dgm:prSet/>
      <dgm:spPr/>
      <dgm:t>
        <a:bodyPr/>
        <a:lstStyle/>
        <a:p>
          <a:endParaRPr lang="en-US">
            <a:latin typeface="Calibri" panose="020F0502020204030204" pitchFamily="34" charset="0"/>
          </a:endParaRPr>
        </a:p>
      </dgm:t>
    </dgm:pt>
    <dgm:pt modelId="{96BC820C-D260-45ED-8613-1B67E6C61591}" type="sibTrans" cxnId="{93D855A9-5F63-4DFD-9EE2-A69F6ECBA82A}">
      <dgm:prSet/>
      <dgm:spPr/>
      <dgm:t>
        <a:bodyPr/>
        <a:lstStyle/>
        <a:p>
          <a:endParaRPr lang="en-US">
            <a:latin typeface="Calibri" panose="020F0502020204030204" pitchFamily="34" charset="0"/>
          </a:endParaRPr>
        </a:p>
      </dgm:t>
    </dgm:pt>
    <dgm:pt modelId="{E53CEC3E-1ECE-4BFB-A3C5-4A2975332F8D}">
      <dgm:prSet/>
      <dgm:spPr>
        <a:xfrm>
          <a:off x="543873" y="2183690"/>
          <a:ext cx="7614222" cy="442800"/>
        </a:xfr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b="1" i="0" dirty="0" err="1" smtClean="0"/>
            <a:t>Basemap</a:t>
          </a:r>
          <a:r>
            <a:rPr lang="en-US" b="0" i="0" dirty="0" smtClean="0"/>
            <a:t>  </a:t>
          </a:r>
          <a:endParaRPr lang="en-US" b="1" dirty="0">
            <a:solidFill>
              <a:sysClr val="window" lastClr="FFFFFF"/>
            </a:solidFill>
            <a:latin typeface="Calibri" panose="020F0502020204030204" pitchFamily="34" charset="0"/>
            <a:ea typeface="+mn-ea"/>
            <a:cs typeface="+mn-cs"/>
          </a:endParaRPr>
        </a:p>
      </dgm:t>
    </dgm:pt>
    <dgm:pt modelId="{5F78DB42-1392-4408-9672-3F34D6117E7B}" type="parTrans" cxnId="{CA57166C-C3C3-49CB-A3AA-5E62BE517BE9}">
      <dgm:prSet/>
      <dgm:spPr/>
      <dgm:t>
        <a:bodyPr/>
        <a:lstStyle/>
        <a:p>
          <a:endParaRPr lang="en-US">
            <a:latin typeface="Calibri" panose="020F0502020204030204" pitchFamily="34" charset="0"/>
          </a:endParaRPr>
        </a:p>
      </dgm:t>
    </dgm:pt>
    <dgm:pt modelId="{C6BA44DA-B203-4090-8DFB-0C86C169D12D}" type="sibTrans" cxnId="{CA57166C-C3C3-49CB-A3AA-5E62BE517BE9}">
      <dgm:prSet/>
      <dgm:spPr/>
      <dgm:t>
        <a:bodyPr/>
        <a:lstStyle/>
        <a:p>
          <a:endParaRPr lang="en-US">
            <a:latin typeface="Calibri" panose="020F0502020204030204" pitchFamily="34" charset="0"/>
          </a:endParaRPr>
        </a:p>
      </dgm:t>
    </dgm:pt>
    <dgm:pt modelId="{78BB2320-9860-4AF8-81B7-3C0B6ED7E740}">
      <dgm:prSet custT="1"/>
      <dgm:spPr>
        <a:xfrm>
          <a:off x="0" y="1464815"/>
          <a:ext cx="10877461" cy="63787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Bokeh</a:t>
          </a:r>
          <a:r>
            <a:rPr lang="en-IN" sz="1000" b="0" i="0" dirty="0" smtClean="0">
              <a:solidFill>
                <a:schemeClr val="tx2"/>
              </a:solidFill>
            </a:rPr>
            <a:t> makes interactive, </a:t>
          </a:r>
          <a:r>
            <a:rPr lang="en-IN" sz="1000" b="0" i="0" dirty="0" err="1" smtClean="0">
              <a:solidFill>
                <a:schemeClr val="tx2"/>
              </a:solidFill>
            </a:rPr>
            <a:t>zoomable</a:t>
          </a:r>
          <a:r>
            <a:rPr lang="en-IN" sz="1000" b="0" i="0" dirty="0" smtClean="0">
              <a:solidFill>
                <a:schemeClr val="tx2"/>
              </a:solidFill>
            </a:rPr>
            <a:t> plots in modern web browsers using JavaScript widgets. Another nice feature of </a:t>
          </a:r>
          <a:r>
            <a:rPr lang="en-IN" sz="1000" b="0" i="0" dirty="0" err="1" smtClean="0">
              <a:solidFill>
                <a:schemeClr val="tx2"/>
              </a:solidFill>
            </a:rPr>
            <a:t>Bokeh</a:t>
          </a:r>
          <a:r>
            <a:rPr lang="en-IN" sz="1000" b="0" i="0" dirty="0" smtClean="0">
              <a:solidFill>
                <a:schemeClr val="tx2"/>
              </a:solidFill>
            </a:rPr>
            <a:t> is that it comes with three levels of interface, from high-level abstractions that allow you to quickly generate complex plots, to a low-level view that offers maximum flexibility to app developers.</a:t>
          </a:r>
          <a:endParaRPr lang="en-US" sz="1000" dirty="0">
            <a:solidFill>
              <a:schemeClr val="tx2"/>
            </a:solidFill>
            <a:latin typeface="Calibri" panose="020F0502020204030204" pitchFamily="34" charset="0"/>
            <a:ea typeface="+mn-ea"/>
            <a:cs typeface="+mn-cs"/>
          </a:endParaRPr>
        </a:p>
      </dgm:t>
    </dgm:pt>
    <dgm:pt modelId="{5E7DAD14-1985-4F79-899D-49BD751072D1}" type="parTrans" cxnId="{23E53B65-268B-4ADC-9D97-364B1F0A7EF9}">
      <dgm:prSet/>
      <dgm:spPr/>
      <dgm:t>
        <a:bodyPr/>
        <a:lstStyle/>
        <a:p>
          <a:endParaRPr lang="en-US">
            <a:latin typeface="Calibri" panose="020F0502020204030204" pitchFamily="34" charset="0"/>
          </a:endParaRPr>
        </a:p>
      </dgm:t>
    </dgm:pt>
    <dgm:pt modelId="{0EE81F3B-E5AA-4036-9A7F-152881743E70}" type="sibTrans" cxnId="{23E53B65-268B-4ADC-9D97-364B1F0A7EF9}">
      <dgm:prSet/>
      <dgm:spPr/>
      <dgm:t>
        <a:bodyPr/>
        <a:lstStyle/>
        <a:p>
          <a:endParaRPr lang="en-US">
            <a:latin typeface="Calibri" panose="020F0502020204030204" pitchFamily="34" charset="0"/>
          </a:endParaRPr>
        </a:p>
      </dgm:t>
    </dgm:pt>
    <dgm:pt modelId="{DD2441DC-52EA-4782-82A8-66E192B37C14}">
      <dgm:prSet custT="1"/>
      <dgm:spPr>
        <a:xfrm>
          <a:off x="0" y="24050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100" b="1" i="0" dirty="0" err="1" smtClean="0">
              <a:solidFill>
                <a:schemeClr val="tx2"/>
              </a:solidFill>
            </a:rPr>
            <a:t>Basemap</a:t>
          </a:r>
          <a:r>
            <a:rPr lang="en-IN" sz="1100" b="0" i="0" dirty="0" smtClean="0">
              <a:solidFill>
                <a:schemeClr val="tx2"/>
              </a:solidFill>
            </a:rPr>
            <a:t> adds support for simple maps to </a:t>
          </a:r>
          <a:r>
            <a:rPr lang="en-IN" sz="1100" b="0" i="0" dirty="0" err="1" smtClean="0">
              <a:solidFill>
                <a:schemeClr val="tx2"/>
              </a:solidFill>
            </a:rPr>
            <a:t>matplotlib</a:t>
          </a:r>
          <a:r>
            <a:rPr lang="en-IN" sz="1100" b="0" i="0" dirty="0" smtClean="0">
              <a:solidFill>
                <a:schemeClr val="tx2"/>
              </a:solidFill>
            </a:rPr>
            <a:t> by taking </a:t>
          </a:r>
          <a:r>
            <a:rPr lang="en-IN" sz="1100" b="0" i="0" dirty="0" err="1" smtClean="0">
              <a:solidFill>
                <a:schemeClr val="tx2"/>
              </a:solidFill>
            </a:rPr>
            <a:t>matplotlib’s</a:t>
          </a:r>
          <a:r>
            <a:rPr lang="en-IN" sz="1100" b="0" i="0" dirty="0" smtClean="0">
              <a:solidFill>
                <a:schemeClr val="tx2"/>
              </a:solidFill>
            </a:rPr>
            <a:t> coordinates and applying them to more than 25 different projections. The library Folium further builds on </a:t>
          </a:r>
          <a:r>
            <a:rPr lang="en-IN" sz="1100" b="0" i="0" dirty="0" err="1" smtClean="0">
              <a:solidFill>
                <a:schemeClr val="tx2"/>
              </a:solidFill>
            </a:rPr>
            <a:t>Basemap</a:t>
          </a:r>
          <a:r>
            <a:rPr lang="en-IN" sz="1100" b="0" i="0" dirty="0" smtClean="0">
              <a:solidFill>
                <a:schemeClr val="tx2"/>
              </a:solidFill>
            </a:rPr>
            <a:t> and allows for the creation of interactive web maps, similar to the JavaScript widgets created by </a:t>
          </a:r>
          <a:r>
            <a:rPr lang="en-IN" sz="1100" b="0" i="0" dirty="0" err="1" smtClean="0">
              <a:solidFill>
                <a:schemeClr val="tx2"/>
              </a:solidFill>
            </a:rPr>
            <a:t>Bokeh</a:t>
          </a:r>
          <a:r>
            <a:rPr lang="en-IN" sz="1100" b="0" i="0" dirty="0" smtClean="0">
              <a:solidFill>
                <a:schemeClr val="tx2"/>
              </a:solidFill>
            </a:rPr>
            <a:t>.</a:t>
          </a:r>
          <a:endParaRPr lang="en-US" sz="1000" dirty="0">
            <a:solidFill>
              <a:schemeClr val="tx2"/>
            </a:solidFill>
            <a:latin typeface="Calibri" panose="020F0502020204030204" pitchFamily="34" charset="0"/>
            <a:ea typeface="+mn-ea"/>
            <a:cs typeface="+mn-cs"/>
          </a:endParaRPr>
        </a:p>
      </dgm:t>
    </dgm:pt>
    <dgm:pt modelId="{4231C51D-DF92-4D3B-9EA2-D927ED89418C}" type="parTrans" cxnId="{AD346392-8FB5-4ADF-BC53-91DF48B85594}">
      <dgm:prSet/>
      <dgm:spPr/>
      <dgm:t>
        <a:bodyPr/>
        <a:lstStyle/>
        <a:p>
          <a:endParaRPr lang="en-US">
            <a:latin typeface="Calibri" panose="020F0502020204030204" pitchFamily="34" charset="0"/>
          </a:endParaRPr>
        </a:p>
      </dgm:t>
    </dgm:pt>
    <dgm:pt modelId="{A59CC42C-627B-4E4D-886D-B0AFBAF7083B}" type="sibTrans" cxnId="{AD346392-8FB5-4ADF-BC53-91DF48B85594}">
      <dgm:prSet/>
      <dgm:spPr/>
      <dgm:t>
        <a:bodyPr/>
        <a:lstStyle/>
        <a:p>
          <a:endParaRPr lang="en-US">
            <a:latin typeface="Calibri" panose="020F0502020204030204" pitchFamily="34" charset="0"/>
          </a:endParaRPr>
        </a:p>
      </dgm:t>
    </dgm:pt>
    <dgm:pt modelId="{AD99B541-40D9-49B6-8FDD-0E63561CA6F5}">
      <dgm:prSet custT="1"/>
      <dgm:spPr>
        <a:xfrm>
          <a:off x="0" y="288290"/>
          <a:ext cx="10877461" cy="874125"/>
        </a:xfr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gm:spPr>
      <dgm:t>
        <a:bodyPr/>
        <a:lstStyle/>
        <a:p>
          <a:r>
            <a:rPr lang="en-IN" sz="1000" b="1" i="0" dirty="0" err="1" smtClean="0">
              <a:solidFill>
                <a:schemeClr val="tx2"/>
              </a:solidFill>
            </a:rPr>
            <a:t>Seaborn</a:t>
          </a:r>
          <a:r>
            <a:rPr lang="en-IN" sz="1000" b="0" i="0" dirty="0" smtClean="0">
              <a:solidFill>
                <a:schemeClr val="tx2"/>
              </a:solidFill>
            </a:rPr>
            <a:t> is a popular visualization library that builds on </a:t>
          </a:r>
          <a:r>
            <a:rPr lang="en-IN" sz="1000" b="0" i="0" dirty="0" err="1" smtClean="0">
              <a:solidFill>
                <a:schemeClr val="tx2"/>
              </a:solidFill>
            </a:rPr>
            <a:t>matplotlib’s</a:t>
          </a:r>
          <a:r>
            <a:rPr lang="en-IN" sz="1000" b="0" i="0" dirty="0" smtClean="0">
              <a:solidFill>
                <a:schemeClr val="tx2"/>
              </a:solidFill>
            </a:rPr>
            <a:t> foundation. The first thing you’ll notice about </a:t>
          </a:r>
          <a:r>
            <a:rPr lang="en-IN" sz="1000" b="0" i="0" dirty="0" err="1" smtClean="0">
              <a:solidFill>
                <a:schemeClr val="tx2"/>
              </a:solidFill>
            </a:rPr>
            <a:t>Seaborn</a:t>
          </a:r>
          <a:r>
            <a:rPr lang="en-IN" sz="1000" b="0" i="0" dirty="0" smtClean="0">
              <a:solidFill>
                <a:schemeClr val="tx2"/>
              </a:solidFill>
            </a:rPr>
            <a:t> is that its default styles are much more sophisticated than </a:t>
          </a:r>
          <a:r>
            <a:rPr lang="en-IN" sz="1000" b="0" i="0" dirty="0" err="1" smtClean="0">
              <a:solidFill>
                <a:schemeClr val="tx2"/>
              </a:solidFill>
            </a:rPr>
            <a:t>matplotlib’s</a:t>
          </a:r>
          <a:r>
            <a:rPr lang="en-IN" sz="1000" b="0" i="0" dirty="0" smtClean="0">
              <a:solidFill>
                <a:schemeClr val="tx2"/>
              </a:solidFill>
            </a:rPr>
            <a:t>. Beyond that, </a:t>
          </a:r>
          <a:r>
            <a:rPr lang="en-IN" sz="1000" b="0" i="0" dirty="0" err="1" smtClean="0">
              <a:solidFill>
                <a:schemeClr val="tx2"/>
              </a:solidFill>
            </a:rPr>
            <a:t>Seaborn</a:t>
          </a:r>
          <a:r>
            <a:rPr lang="en-IN" sz="1000" b="0" i="0" dirty="0" smtClean="0">
              <a:solidFill>
                <a:schemeClr val="tx2"/>
              </a:solidFill>
            </a:rPr>
            <a:t> is a higher-level library, meaning it’s easier to generate certain kinds of plots, including heat maps, time series, and violin plots.</a:t>
          </a:r>
          <a:endParaRPr lang="en-US" sz="1000" dirty="0">
            <a:solidFill>
              <a:schemeClr val="tx2"/>
            </a:solidFill>
            <a:latin typeface="Calibri" panose="020F0502020204030204" pitchFamily="34" charset="0"/>
            <a:ea typeface="+mn-ea"/>
            <a:cs typeface="+mn-cs"/>
          </a:endParaRPr>
        </a:p>
      </dgm:t>
    </dgm:pt>
    <dgm:pt modelId="{D0A81AE0-89E3-43AA-8E6B-FEE2545878E5}" type="sibTrans" cxnId="{882FA2F7-EA80-4838-AA8B-397303951A5C}">
      <dgm:prSet/>
      <dgm:spPr/>
      <dgm:t>
        <a:bodyPr/>
        <a:lstStyle/>
        <a:p>
          <a:endParaRPr lang="en-US">
            <a:latin typeface="Calibri" panose="020F0502020204030204" pitchFamily="34" charset="0"/>
          </a:endParaRPr>
        </a:p>
      </dgm:t>
    </dgm:pt>
    <dgm:pt modelId="{C710D85E-F6EC-4557-AD6C-0C61F3F2811E}" type="parTrans" cxnId="{882FA2F7-EA80-4838-AA8B-397303951A5C}">
      <dgm:prSet/>
      <dgm:spPr/>
      <dgm:t>
        <a:bodyPr/>
        <a:lstStyle/>
        <a:p>
          <a:endParaRPr lang="en-US">
            <a:latin typeface="Calibri" panose="020F0502020204030204" pitchFamily="34" charset="0"/>
          </a:endParaRPr>
        </a:p>
      </dgm:t>
    </dgm:pt>
    <dgm:pt modelId="{79CAF706-5A9B-4A37-BDBD-6E6997F9DB70}" type="pres">
      <dgm:prSet presAssocID="{8B623A47-5B9F-49CF-8458-139917225382}" presName="linear" presStyleCnt="0">
        <dgm:presLayoutVars>
          <dgm:dir/>
          <dgm:animLvl val="lvl"/>
          <dgm:resizeHandles val="exact"/>
        </dgm:presLayoutVars>
      </dgm:prSet>
      <dgm:spPr/>
      <dgm:t>
        <a:bodyPr/>
        <a:lstStyle/>
        <a:p>
          <a:endParaRPr lang="en-US"/>
        </a:p>
      </dgm:t>
    </dgm:pt>
    <dgm:pt modelId="{88C89527-D954-4936-AA2C-8335847D0F01}" type="pres">
      <dgm:prSet presAssocID="{B8F36146-4B39-453F-BE45-C565040EA4FB}" presName="parentLin" presStyleCnt="0"/>
      <dgm:spPr/>
      <dgm:t>
        <a:bodyPr/>
        <a:lstStyle/>
        <a:p>
          <a:endParaRPr lang="en-US"/>
        </a:p>
      </dgm:t>
    </dgm:pt>
    <dgm:pt modelId="{E737F9FE-3ADC-4477-8B84-104AB2CDA1B8}" type="pres">
      <dgm:prSet presAssocID="{B8F36146-4B39-453F-BE45-C565040EA4FB}" presName="parentLeftMargin" presStyleLbl="node1" presStyleIdx="0" presStyleCnt="3"/>
      <dgm:spPr>
        <a:prstGeom prst="roundRect">
          <a:avLst/>
        </a:prstGeom>
      </dgm:spPr>
      <dgm:t>
        <a:bodyPr/>
        <a:lstStyle/>
        <a:p>
          <a:endParaRPr lang="en-US"/>
        </a:p>
      </dgm:t>
    </dgm:pt>
    <dgm:pt modelId="{31AAA2EC-DF49-40B8-BF6E-4156F5D350A3}" type="pres">
      <dgm:prSet presAssocID="{B8F36146-4B39-453F-BE45-C565040EA4FB}" presName="parentText" presStyleLbl="node1" presStyleIdx="0" presStyleCnt="3" custScaleY="62663">
        <dgm:presLayoutVars>
          <dgm:chMax val="0"/>
          <dgm:bulletEnabled val="1"/>
        </dgm:presLayoutVars>
      </dgm:prSet>
      <dgm:spPr/>
      <dgm:t>
        <a:bodyPr/>
        <a:lstStyle/>
        <a:p>
          <a:endParaRPr lang="en-US"/>
        </a:p>
      </dgm:t>
    </dgm:pt>
    <dgm:pt modelId="{FD1FB482-3903-47EB-B879-64DB9B69426D}" type="pres">
      <dgm:prSet presAssocID="{B8F36146-4B39-453F-BE45-C565040EA4FB}" presName="negativeSpace" presStyleCnt="0"/>
      <dgm:spPr/>
      <dgm:t>
        <a:bodyPr/>
        <a:lstStyle/>
        <a:p>
          <a:endParaRPr lang="en-US"/>
        </a:p>
      </dgm:t>
    </dgm:pt>
    <dgm:pt modelId="{A5F18558-534A-46B7-BA21-40A367341B0C}" type="pres">
      <dgm:prSet presAssocID="{B8F36146-4B39-453F-BE45-C565040EA4FB}" presName="childText" presStyleLbl="conFgAcc1" presStyleIdx="0" presStyleCnt="3">
        <dgm:presLayoutVars>
          <dgm:bulletEnabled val="1"/>
        </dgm:presLayoutVars>
      </dgm:prSet>
      <dgm:spPr>
        <a:prstGeom prst="rect">
          <a:avLst/>
        </a:prstGeom>
      </dgm:spPr>
      <dgm:t>
        <a:bodyPr/>
        <a:lstStyle/>
        <a:p>
          <a:endParaRPr lang="en-US"/>
        </a:p>
      </dgm:t>
    </dgm:pt>
    <dgm:pt modelId="{A274C8A5-8529-4A57-A5F4-1664EC06C9BA}" type="pres">
      <dgm:prSet presAssocID="{17138B66-0F4E-4BD0-A57C-29FD77419027}" presName="spaceBetweenRectangles" presStyleCnt="0"/>
      <dgm:spPr/>
      <dgm:t>
        <a:bodyPr/>
        <a:lstStyle/>
        <a:p>
          <a:endParaRPr lang="en-US"/>
        </a:p>
      </dgm:t>
    </dgm:pt>
    <dgm:pt modelId="{9BEC3366-8D89-491D-BC9B-0DCD0F65768A}" type="pres">
      <dgm:prSet presAssocID="{B4249728-26DE-44E0-B8B4-BD31F6193E11}" presName="parentLin" presStyleCnt="0"/>
      <dgm:spPr/>
      <dgm:t>
        <a:bodyPr/>
        <a:lstStyle/>
        <a:p>
          <a:endParaRPr lang="en-US"/>
        </a:p>
      </dgm:t>
    </dgm:pt>
    <dgm:pt modelId="{4A6D4E40-AF01-4170-A222-AF8599FD860F}" type="pres">
      <dgm:prSet presAssocID="{B4249728-26DE-44E0-B8B4-BD31F6193E11}" presName="parentLeftMargin" presStyleLbl="node1" presStyleIdx="0" presStyleCnt="3"/>
      <dgm:spPr>
        <a:prstGeom prst="roundRect">
          <a:avLst/>
        </a:prstGeom>
      </dgm:spPr>
      <dgm:t>
        <a:bodyPr/>
        <a:lstStyle/>
        <a:p>
          <a:endParaRPr lang="en-US"/>
        </a:p>
      </dgm:t>
    </dgm:pt>
    <dgm:pt modelId="{30459592-186C-4E0B-B55B-8D43ABC8A385}" type="pres">
      <dgm:prSet presAssocID="{B4249728-26DE-44E0-B8B4-BD31F6193E11}" presName="parentText" presStyleLbl="node1" presStyleIdx="1" presStyleCnt="3">
        <dgm:presLayoutVars>
          <dgm:chMax val="0"/>
          <dgm:bulletEnabled val="1"/>
        </dgm:presLayoutVars>
      </dgm:prSet>
      <dgm:spPr/>
      <dgm:t>
        <a:bodyPr/>
        <a:lstStyle/>
        <a:p>
          <a:endParaRPr lang="en-US"/>
        </a:p>
      </dgm:t>
    </dgm:pt>
    <dgm:pt modelId="{4E81A244-AB39-4F76-BCF9-F612A056D210}" type="pres">
      <dgm:prSet presAssocID="{B4249728-26DE-44E0-B8B4-BD31F6193E11}" presName="negativeSpace" presStyleCnt="0"/>
      <dgm:spPr/>
      <dgm:t>
        <a:bodyPr/>
        <a:lstStyle/>
        <a:p>
          <a:endParaRPr lang="en-US"/>
        </a:p>
      </dgm:t>
    </dgm:pt>
    <dgm:pt modelId="{97F63AA1-CCB5-4FED-87A9-D196D5DC2D19}" type="pres">
      <dgm:prSet presAssocID="{B4249728-26DE-44E0-B8B4-BD31F6193E11}" presName="childText" presStyleLbl="conFgAcc1" presStyleIdx="1" presStyleCnt="3" custLinFactNeighborX="123" custLinFactNeighborY="-94852">
        <dgm:presLayoutVars>
          <dgm:bulletEnabled val="1"/>
        </dgm:presLayoutVars>
      </dgm:prSet>
      <dgm:spPr>
        <a:prstGeom prst="rect">
          <a:avLst/>
        </a:prstGeom>
      </dgm:spPr>
      <dgm:t>
        <a:bodyPr/>
        <a:lstStyle/>
        <a:p>
          <a:endParaRPr lang="en-US"/>
        </a:p>
      </dgm:t>
    </dgm:pt>
    <dgm:pt modelId="{6B183181-3722-4AA8-B785-FFD99EDC0E5C}" type="pres">
      <dgm:prSet presAssocID="{96BC820C-D260-45ED-8613-1B67E6C61591}" presName="spaceBetweenRectangles" presStyleCnt="0"/>
      <dgm:spPr/>
      <dgm:t>
        <a:bodyPr/>
        <a:lstStyle/>
        <a:p>
          <a:endParaRPr lang="en-US"/>
        </a:p>
      </dgm:t>
    </dgm:pt>
    <dgm:pt modelId="{8D4C1CB1-3984-4239-8736-41CAD4901202}" type="pres">
      <dgm:prSet presAssocID="{E53CEC3E-1ECE-4BFB-A3C5-4A2975332F8D}" presName="parentLin" presStyleCnt="0"/>
      <dgm:spPr/>
      <dgm:t>
        <a:bodyPr/>
        <a:lstStyle/>
        <a:p>
          <a:endParaRPr lang="en-US"/>
        </a:p>
      </dgm:t>
    </dgm:pt>
    <dgm:pt modelId="{619B1F0C-1753-4B21-A0CF-5761950074CC}" type="pres">
      <dgm:prSet presAssocID="{E53CEC3E-1ECE-4BFB-A3C5-4A2975332F8D}" presName="parentLeftMargin" presStyleLbl="node1" presStyleIdx="1" presStyleCnt="3"/>
      <dgm:spPr>
        <a:prstGeom prst="roundRect">
          <a:avLst/>
        </a:prstGeom>
      </dgm:spPr>
      <dgm:t>
        <a:bodyPr/>
        <a:lstStyle/>
        <a:p>
          <a:endParaRPr lang="en-US"/>
        </a:p>
      </dgm:t>
    </dgm:pt>
    <dgm:pt modelId="{3873D25D-FB20-4885-A42B-2FD429F23772}" type="pres">
      <dgm:prSet presAssocID="{E53CEC3E-1ECE-4BFB-A3C5-4A2975332F8D}" presName="parentText" presStyleLbl="node1" presStyleIdx="2" presStyleCnt="3">
        <dgm:presLayoutVars>
          <dgm:chMax val="0"/>
          <dgm:bulletEnabled val="1"/>
        </dgm:presLayoutVars>
      </dgm:prSet>
      <dgm:spPr/>
      <dgm:t>
        <a:bodyPr/>
        <a:lstStyle/>
        <a:p>
          <a:endParaRPr lang="en-US"/>
        </a:p>
      </dgm:t>
    </dgm:pt>
    <dgm:pt modelId="{5C696BF8-D110-49B0-B63D-03C83D7DC1CF}" type="pres">
      <dgm:prSet presAssocID="{E53CEC3E-1ECE-4BFB-A3C5-4A2975332F8D}" presName="negativeSpace" presStyleCnt="0"/>
      <dgm:spPr/>
      <dgm:t>
        <a:bodyPr/>
        <a:lstStyle/>
        <a:p>
          <a:endParaRPr lang="en-US"/>
        </a:p>
      </dgm:t>
    </dgm:pt>
    <dgm:pt modelId="{8CD693D8-207E-400B-B7AF-6F791409EBF8}" type="pres">
      <dgm:prSet presAssocID="{E53CEC3E-1ECE-4BFB-A3C5-4A2975332F8D}" presName="childText" presStyleLbl="conFgAcc1" presStyleIdx="2" presStyleCnt="3">
        <dgm:presLayoutVars>
          <dgm:bulletEnabled val="1"/>
        </dgm:presLayoutVars>
      </dgm:prSet>
      <dgm:spPr>
        <a:prstGeom prst="rect">
          <a:avLst/>
        </a:prstGeom>
      </dgm:spPr>
      <dgm:t>
        <a:bodyPr/>
        <a:lstStyle/>
        <a:p>
          <a:endParaRPr lang="en-US"/>
        </a:p>
      </dgm:t>
    </dgm:pt>
  </dgm:ptLst>
  <dgm:cxnLst>
    <dgm:cxn modelId="{CA57166C-C3C3-49CB-A3AA-5E62BE517BE9}" srcId="{8B623A47-5B9F-49CF-8458-139917225382}" destId="{E53CEC3E-1ECE-4BFB-A3C5-4A2975332F8D}" srcOrd="2" destOrd="0" parTransId="{5F78DB42-1392-4408-9672-3F34D6117E7B}" sibTransId="{C6BA44DA-B203-4090-8DFB-0C86C169D12D}"/>
    <dgm:cxn modelId="{52AEE477-6F20-4624-ADEA-E78B2412D067}" type="presOf" srcId="{B4249728-26DE-44E0-B8B4-BD31F6193E11}" destId="{4A6D4E40-AF01-4170-A222-AF8599FD860F}" srcOrd="0" destOrd="0" presId="urn:microsoft.com/office/officeart/2005/8/layout/list1"/>
    <dgm:cxn modelId="{CFFCBFDC-6F3B-4C08-8EF3-A3C2AB8F7981}" type="presOf" srcId="{AD99B541-40D9-49B6-8FDD-0E63561CA6F5}" destId="{A5F18558-534A-46B7-BA21-40A367341B0C}" srcOrd="0" destOrd="0" presId="urn:microsoft.com/office/officeart/2005/8/layout/list1"/>
    <dgm:cxn modelId="{9F2CDD29-15E6-4C6D-B4ED-1FFAC348C089}" type="presOf" srcId="{B8F36146-4B39-453F-BE45-C565040EA4FB}" destId="{31AAA2EC-DF49-40B8-BF6E-4156F5D350A3}" srcOrd="1" destOrd="0" presId="urn:microsoft.com/office/officeart/2005/8/layout/list1"/>
    <dgm:cxn modelId="{F0F232F4-B362-4957-B50F-A88EB7359A84}" type="presOf" srcId="{E53CEC3E-1ECE-4BFB-A3C5-4A2975332F8D}" destId="{619B1F0C-1753-4B21-A0CF-5761950074CC}" srcOrd="0" destOrd="0" presId="urn:microsoft.com/office/officeart/2005/8/layout/list1"/>
    <dgm:cxn modelId="{882FA2F7-EA80-4838-AA8B-397303951A5C}" srcId="{B8F36146-4B39-453F-BE45-C565040EA4FB}" destId="{AD99B541-40D9-49B6-8FDD-0E63561CA6F5}" srcOrd="0" destOrd="0" parTransId="{C710D85E-F6EC-4557-AD6C-0C61F3F2811E}" sibTransId="{D0A81AE0-89E3-43AA-8E6B-FEE2545878E5}"/>
    <dgm:cxn modelId="{0A387569-7106-496C-9994-8C70CD5180A8}" type="presOf" srcId="{B4249728-26DE-44E0-B8B4-BD31F6193E11}" destId="{30459592-186C-4E0B-B55B-8D43ABC8A385}" srcOrd="1" destOrd="0" presId="urn:microsoft.com/office/officeart/2005/8/layout/list1"/>
    <dgm:cxn modelId="{23E53B65-268B-4ADC-9D97-364B1F0A7EF9}" srcId="{B4249728-26DE-44E0-B8B4-BD31F6193E11}" destId="{78BB2320-9860-4AF8-81B7-3C0B6ED7E740}" srcOrd="0" destOrd="0" parTransId="{5E7DAD14-1985-4F79-899D-49BD751072D1}" sibTransId="{0EE81F3B-E5AA-4036-9A7F-152881743E70}"/>
    <dgm:cxn modelId="{AD346392-8FB5-4ADF-BC53-91DF48B85594}" srcId="{E53CEC3E-1ECE-4BFB-A3C5-4A2975332F8D}" destId="{DD2441DC-52EA-4782-82A8-66E192B37C14}" srcOrd="0" destOrd="0" parTransId="{4231C51D-DF92-4D3B-9EA2-D927ED89418C}" sibTransId="{A59CC42C-627B-4E4D-886D-B0AFBAF7083B}"/>
    <dgm:cxn modelId="{F15B3232-7689-40FB-B711-43D094D76145}" srcId="{8B623A47-5B9F-49CF-8458-139917225382}" destId="{B8F36146-4B39-453F-BE45-C565040EA4FB}" srcOrd="0" destOrd="0" parTransId="{D875E204-F8CA-42E1-BB0E-0F0ACECED850}" sibTransId="{17138B66-0F4E-4BD0-A57C-29FD77419027}"/>
    <dgm:cxn modelId="{93D855A9-5F63-4DFD-9EE2-A69F6ECBA82A}" srcId="{8B623A47-5B9F-49CF-8458-139917225382}" destId="{B4249728-26DE-44E0-B8B4-BD31F6193E11}" srcOrd="1" destOrd="0" parTransId="{9F22C719-B694-42A3-9436-6213F00EB3FF}" sibTransId="{96BC820C-D260-45ED-8613-1B67E6C61591}"/>
    <dgm:cxn modelId="{3284B8E7-0AC8-4276-8AAE-694B7C95C415}" type="presOf" srcId="{E53CEC3E-1ECE-4BFB-A3C5-4A2975332F8D}" destId="{3873D25D-FB20-4885-A42B-2FD429F23772}" srcOrd="1" destOrd="0" presId="urn:microsoft.com/office/officeart/2005/8/layout/list1"/>
    <dgm:cxn modelId="{38E0BCE0-CB19-42A6-A592-F3B06ACE4EFA}" type="presOf" srcId="{8B623A47-5B9F-49CF-8458-139917225382}" destId="{79CAF706-5A9B-4A37-BDBD-6E6997F9DB70}" srcOrd="0" destOrd="0" presId="urn:microsoft.com/office/officeart/2005/8/layout/list1"/>
    <dgm:cxn modelId="{4A282FB1-EC44-4420-B6AD-CA811D154509}" type="presOf" srcId="{B8F36146-4B39-453F-BE45-C565040EA4FB}" destId="{E737F9FE-3ADC-4477-8B84-104AB2CDA1B8}" srcOrd="0" destOrd="0" presId="urn:microsoft.com/office/officeart/2005/8/layout/list1"/>
    <dgm:cxn modelId="{906E3ADF-6D0E-4B8F-85DE-AAF71AA5CC78}" type="presOf" srcId="{DD2441DC-52EA-4782-82A8-66E192B37C14}" destId="{8CD693D8-207E-400B-B7AF-6F791409EBF8}" srcOrd="0" destOrd="0" presId="urn:microsoft.com/office/officeart/2005/8/layout/list1"/>
    <dgm:cxn modelId="{4F60E714-CEC4-44C7-B56B-60B112C71FA7}" type="presOf" srcId="{78BB2320-9860-4AF8-81B7-3C0B6ED7E740}" destId="{97F63AA1-CCB5-4FED-87A9-D196D5DC2D19}" srcOrd="0" destOrd="0" presId="urn:microsoft.com/office/officeart/2005/8/layout/list1"/>
    <dgm:cxn modelId="{5BA0F374-9CD5-4931-9978-0D31910C8B48}" type="presParOf" srcId="{79CAF706-5A9B-4A37-BDBD-6E6997F9DB70}" destId="{88C89527-D954-4936-AA2C-8335847D0F01}" srcOrd="0" destOrd="0" presId="urn:microsoft.com/office/officeart/2005/8/layout/list1"/>
    <dgm:cxn modelId="{2FC49614-4E92-4BC2-BBA8-12E2A842B7B1}" type="presParOf" srcId="{88C89527-D954-4936-AA2C-8335847D0F01}" destId="{E737F9FE-3ADC-4477-8B84-104AB2CDA1B8}" srcOrd="0" destOrd="0" presId="urn:microsoft.com/office/officeart/2005/8/layout/list1"/>
    <dgm:cxn modelId="{801E852E-A15F-46D4-A51D-2CEFB1F2101F}" type="presParOf" srcId="{88C89527-D954-4936-AA2C-8335847D0F01}" destId="{31AAA2EC-DF49-40B8-BF6E-4156F5D350A3}" srcOrd="1" destOrd="0" presId="urn:microsoft.com/office/officeart/2005/8/layout/list1"/>
    <dgm:cxn modelId="{989DCEB2-1BA4-4670-B40E-86CFDA98F1D9}" type="presParOf" srcId="{79CAF706-5A9B-4A37-BDBD-6E6997F9DB70}" destId="{FD1FB482-3903-47EB-B879-64DB9B69426D}" srcOrd="1" destOrd="0" presId="urn:microsoft.com/office/officeart/2005/8/layout/list1"/>
    <dgm:cxn modelId="{70DEEC03-FB53-48CC-8884-4355D4340CB1}" type="presParOf" srcId="{79CAF706-5A9B-4A37-BDBD-6E6997F9DB70}" destId="{A5F18558-534A-46B7-BA21-40A367341B0C}" srcOrd="2" destOrd="0" presId="urn:microsoft.com/office/officeart/2005/8/layout/list1"/>
    <dgm:cxn modelId="{A8F6EE5B-7EEC-47E9-AB50-3811465BCDFF}" type="presParOf" srcId="{79CAF706-5A9B-4A37-BDBD-6E6997F9DB70}" destId="{A274C8A5-8529-4A57-A5F4-1664EC06C9BA}" srcOrd="3" destOrd="0" presId="urn:microsoft.com/office/officeart/2005/8/layout/list1"/>
    <dgm:cxn modelId="{E49A82F3-87B4-469D-B124-881EDC0ED8D0}" type="presParOf" srcId="{79CAF706-5A9B-4A37-BDBD-6E6997F9DB70}" destId="{9BEC3366-8D89-491D-BC9B-0DCD0F65768A}" srcOrd="4" destOrd="0" presId="urn:microsoft.com/office/officeart/2005/8/layout/list1"/>
    <dgm:cxn modelId="{885C457E-BAFD-42C4-A1E1-81F7DADCDCFD}" type="presParOf" srcId="{9BEC3366-8D89-491D-BC9B-0DCD0F65768A}" destId="{4A6D4E40-AF01-4170-A222-AF8599FD860F}" srcOrd="0" destOrd="0" presId="urn:microsoft.com/office/officeart/2005/8/layout/list1"/>
    <dgm:cxn modelId="{80976208-FC90-4F84-9E5B-450F95871C77}" type="presParOf" srcId="{9BEC3366-8D89-491D-BC9B-0DCD0F65768A}" destId="{30459592-186C-4E0B-B55B-8D43ABC8A385}" srcOrd="1" destOrd="0" presId="urn:microsoft.com/office/officeart/2005/8/layout/list1"/>
    <dgm:cxn modelId="{C14E8101-D3E6-405B-A38F-ED951C99C161}" type="presParOf" srcId="{79CAF706-5A9B-4A37-BDBD-6E6997F9DB70}" destId="{4E81A244-AB39-4F76-BCF9-F612A056D210}" srcOrd="5" destOrd="0" presId="urn:microsoft.com/office/officeart/2005/8/layout/list1"/>
    <dgm:cxn modelId="{E59BB234-6FCD-47BA-AA8B-6007C1B8ECB6}" type="presParOf" srcId="{79CAF706-5A9B-4A37-BDBD-6E6997F9DB70}" destId="{97F63AA1-CCB5-4FED-87A9-D196D5DC2D19}" srcOrd="6" destOrd="0" presId="urn:microsoft.com/office/officeart/2005/8/layout/list1"/>
    <dgm:cxn modelId="{B5FE51D4-70F1-4592-A563-A6E3C6B93F84}" type="presParOf" srcId="{79CAF706-5A9B-4A37-BDBD-6E6997F9DB70}" destId="{6B183181-3722-4AA8-B785-FFD99EDC0E5C}" srcOrd="7" destOrd="0" presId="urn:microsoft.com/office/officeart/2005/8/layout/list1"/>
    <dgm:cxn modelId="{8886278F-DF6E-4901-8163-7D583087ED8C}" type="presParOf" srcId="{79CAF706-5A9B-4A37-BDBD-6E6997F9DB70}" destId="{8D4C1CB1-3984-4239-8736-41CAD4901202}" srcOrd="8" destOrd="0" presId="urn:microsoft.com/office/officeart/2005/8/layout/list1"/>
    <dgm:cxn modelId="{94EDE5DB-9E9C-40FF-82AF-F57E920E7FEB}" type="presParOf" srcId="{8D4C1CB1-3984-4239-8736-41CAD4901202}" destId="{619B1F0C-1753-4B21-A0CF-5761950074CC}" srcOrd="0" destOrd="0" presId="urn:microsoft.com/office/officeart/2005/8/layout/list1"/>
    <dgm:cxn modelId="{A359A23E-1491-45C2-9733-44100102CB22}" type="presParOf" srcId="{8D4C1CB1-3984-4239-8736-41CAD4901202}" destId="{3873D25D-FB20-4885-A42B-2FD429F23772}" srcOrd="1" destOrd="0" presId="urn:microsoft.com/office/officeart/2005/8/layout/list1"/>
    <dgm:cxn modelId="{2E2A90EB-0AF4-498E-B959-F44122E17E92}" type="presParOf" srcId="{79CAF706-5A9B-4A37-BDBD-6E6997F9DB70}" destId="{5C696BF8-D110-49B0-B63D-03C83D7DC1CF}" srcOrd="9" destOrd="0" presId="urn:microsoft.com/office/officeart/2005/8/layout/list1"/>
    <dgm:cxn modelId="{44F25F28-25CD-4F4C-B6D7-58D5F8B70FE3}" type="presParOf" srcId="{79CAF706-5A9B-4A37-BDBD-6E6997F9DB70}" destId="{8CD693D8-207E-400B-B7AF-6F791409EBF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8558-534A-46B7-BA21-40A367341B0C}">
      <dsp:nvSpPr>
        <dsp:cNvPr id="0" name=""/>
        <dsp:cNvSpPr/>
      </dsp:nvSpPr>
      <dsp:spPr>
        <a:xfrm>
          <a:off x="0" y="67446"/>
          <a:ext cx="8305800" cy="12127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9159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0" i="0" kern="1200" dirty="0" smtClean="0">
              <a:solidFill>
                <a:schemeClr val="tx2"/>
              </a:solidFill>
            </a:rPr>
            <a:t>The </a:t>
          </a:r>
          <a:r>
            <a:rPr lang="en-IN" sz="1000" b="0" i="0" kern="1200" dirty="0" err="1" smtClean="0">
              <a:solidFill>
                <a:schemeClr val="tx2"/>
              </a:solidFill>
              <a:hlinkClick xmlns:r="http://schemas.openxmlformats.org/officeDocument/2006/relationships" r:id="rId1" tooltip="json: JavaScript Object Notation Serializer"/>
            </a:rPr>
            <a:t>json</a:t>
          </a:r>
          <a:r>
            <a:rPr lang="en-IN" sz="1000" b="0" i="0" kern="1200" dirty="0" smtClean="0">
              <a:solidFill>
                <a:schemeClr val="tx2"/>
              </a:solidFill>
            </a:rPr>
            <a:t> module provides an API similar to </a:t>
          </a:r>
          <a:r>
            <a:rPr lang="en-IN" sz="1000" b="0" i="0" kern="1200" dirty="0" smtClean="0">
              <a:solidFill>
                <a:schemeClr val="tx2"/>
              </a:solidFill>
              <a:hlinkClick xmlns:r="http://schemas.openxmlformats.org/officeDocument/2006/relationships" r:id="rId2" tooltip="pickle: Python object serialization"/>
            </a:rPr>
            <a:t>pickle</a:t>
          </a:r>
          <a:r>
            <a:rPr lang="en-IN" sz="1000" b="0" i="0" kern="1200" dirty="0" smtClean="0">
              <a:solidFill>
                <a:schemeClr val="tx2"/>
              </a:solidFill>
            </a:rPr>
            <a:t> for converting in-memory Python objects to a serialized representation known as </a:t>
          </a:r>
          <a:r>
            <a:rPr lang="en-IN" sz="1000" b="0" i="0" kern="1200" dirty="0" smtClean="0">
              <a:solidFill>
                <a:schemeClr val="tx2"/>
              </a:solidFill>
              <a:hlinkClick xmlns:r="http://schemas.openxmlformats.org/officeDocument/2006/relationships" r:id="rId3"/>
            </a:rPr>
            <a:t>JavaScript Object Notation</a:t>
          </a:r>
          <a:r>
            <a:rPr lang="en-IN" sz="1000" b="0" i="0" kern="1200" dirty="0" smtClean="0">
              <a:solidFill>
                <a:schemeClr val="tx2"/>
              </a:solidFill>
            </a:rPr>
            <a:t> (JSON). Unlike pickle, JSON has the benefit of having implementations in many languages (especially JavaScript), making it suitable for inter-application communication. JSON is probably most widely used for communicating between the web server and client in an AJAX application, but is not limited to that problem domain.</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GB" sz="1000" kern="1200" dirty="0" smtClean="0">
              <a:solidFill>
                <a:schemeClr val="tx2"/>
              </a:solidFill>
              <a:latin typeface="Calibri" panose="020F0502020204030204" pitchFamily="34" charset="0"/>
              <a:ea typeface="+mn-ea"/>
              <a:cs typeface="+mn-cs"/>
            </a:rPr>
            <a:t>Import </a:t>
          </a:r>
          <a:r>
            <a:rPr lang="en-GB" sz="1000" kern="1200" dirty="0" err="1" smtClean="0">
              <a:solidFill>
                <a:schemeClr val="tx2"/>
              </a:solidFill>
              <a:latin typeface="Calibri" panose="020F0502020204030204" pitchFamily="34" charset="0"/>
              <a:ea typeface="+mn-ea"/>
              <a:cs typeface="+mn-cs"/>
            </a:rPr>
            <a:t>json</a:t>
          </a:r>
          <a:r>
            <a:rPr lang="en-GB" sz="1000" kern="1200" dirty="0" smtClean="0">
              <a:solidFill>
                <a:schemeClr val="tx2"/>
              </a:solidFill>
              <a:latin typeface="Calibri" panose="020F0502020204030204" pitchFamily="34" charset="0"/>
              <a:ea typeface="+mn-ea"/>
              <a:cs typeface="+mn-cs"/>
            </a:rPr>
            <a:t> and use </a:t>
          </a:r>
          <a:r>
            <a:rPr lang="en-GB" sz="1000" kern="1200" dirty="0" err="1" smtClean="0">
              <a:solidFill>
                <a:schemeClr val="tx2"/>
              </a:solidFill>
              <a:latin typeface="Calibri" panose="020F0502020204030204" pitchFamily="34" charset="0"/>
              <a:ea typeface="+mn-ea"/>
              <a:cs typeface="+mn-cs"/>
            </a:rPr>
            <a:t>json.dumps,json.loads</a:t>
          </a:r>
          <a:endParaRPr lang="en-US" sz="1000" kern="1200" dirty="0">
            <a:solidFill>
              <a:schemeClr val="tx2"/>
            </a:solidFill>
            <a:latin typeface="Calibri" panose="020F0502020204030204" pitchFamily="34" charset="0"/>
            <a:ea typeface="+mn-ea"/>
            <a:cs typeface="+mn-cs"/>
          </a:endParaRPr>
        </a:p>
      </dsp:txBody>
      <dsp:txXfrm>
        <a:off x="0" y="67446"/>
        <a:ext cx="8305800" cy="1212750"/>
      </dsp:txXfrm>
    </dsp:sp>
    <dsp:sp modelId="{31AAA2EC-DF49-40B8-BF6E-4156F5D350A3}">
      <dsp:nvSpPr>
        <dsp:cNvPr id="0" name=""/>
        <dsp:cNvSpPr/>
      </dsp:nvSpPr>
      <dsp:spPr>
        <a:xfrm>
          <a:off x="415290" y="15113"/>
          <a:ext cx="5814060" cy="258973"/>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622300">
            <a:lnSpc>
              <a:spcPct val="90000"/>
            </a:lnSpc>
            <a:spcBef>
              <a:spcPct val="0"/>
            </a:spcBef>
            <a:spcAft>
              <a:spcPct val="35000"/>
            </a:spcAft>
          </a:pPr>
          <a:r>
            <a:rPr lang="en-GB" sz="1400" b="1" kern="1200" dirty="0" smtClean="0">
              <a:solidFill>
                <a:sysClr val="window" lastClr="FFFFFF"/>
              </a:solidFill>
              <a:latin typeface="Calibri" panose="020F0502020204030204" pitchFamily="34" charset="0"/>
              <a:ea typeface="+mn-ea"/>
              <a:cs typeface="+mn-cs"/>
            </a:rPr>
            <a:t>JSON</a:t>
          </a:r>
          <a:endParaRPr lang="en-US" sz="1400" b="1" kern="1200" dirty="0">
            <a:solidFill>
              <a:sysClr val="window" lastClr="FFFFFF"/>
            </a:solidFill>
            <a:latin typeface="Calibri" panose="020F0502020204030204" pitchFamily="34" charset="0"/>
            <a:ea typeface="+mn-ea"/>
            <a:cs typeface="+mn-cs"/>
          </a:endParaRPr>
        </a:p>
      </dsp:txBody>
      <dsp:txXfrm>
        <a:off x="427932" y="27755"/>
        <a:ext cx="5788776" cy="233689"/>
      </dsp:txXfrm>
    </dsp:sp>
    <dsp:sp modelId="{97F63AA1-CCB5-4FED-87A9-D196D5DC2D19}">
      <dsp:nvSpPr>
        <dsp:cNvPr id="0" name=""/>
        <dsp:cNvSpPr/>
      </dsp:nvSpPr>
      <dsp:spPr>
        <a:xfrm>
          <a:off x="0" y="1490728"/>
          <a:ext cx="8305800" cy="11245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9159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0" i="0" kern="1200" dirty="0" smtClean="0">
              <a:solidFill>
                <a:schemeClr val="tx2"/>
              </a:solidFill>
            </a:rPr>
            <a:t>Parsed XML documents are represented in memory by </a:t>
          </a:r>
          <a:r>
            <a:rPr lang="en-IN" sz="1000" kern="1200" dirty="0" err="1" smtClean="0">
              <a:solidFill>
                <a:schemeClr val="tx2"/>
              </a:solidFill>
            </a:rPr>
            <a:t>ElementTree</a:t>
          </a:r>
          <a:r>
            <a:rPr lang="en-IN" sz="1000" b="0" i="0" kern="1200" dirty="0" smtClean="0">
              <a:solidFill>
                <a:schemeClr val="tx2"/>
              </a:solidFill>
            </a:rPr>
            <a:t> and </a:t>
          </a:r>
          <a:r>
            <a:rPr lang="en-IN" sz="1000" kern="1200" dirty="0" smtClean="0">
              <a:solidFill>
                <a:schemeClr val="tx2"/>
              </a:solidFill>
            </a:rPr>
            <a:t>Element</a:t>
          </a:r>
          <a:r>
            <a:rPr lang="en-IN" sz="1000" b="0" i="0" kern="1200" dirty="0" smtClean="0">
              <a:solidFill>
                <a:schemeClr val="tx2"/>
              </a:solidFill>
            </a:rPr>
            <a:t> objects connected into a tree structure based on the way the nodes in the XML document are nested.</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US" sz="1000" kern="1200" dirty="0" err="1" smtClean="0">
              <a:solidFill>
                <a:schemeClr val="tx2"/>
              </a:solidFill>
            </a:rPr>
            <a:t>from</a:t>
          </a:r>
          <a:r>
            <a:rPr lang="en-US" sz="1000" b="1" kern="1200" dirty="0" err="1" smtClean="0">
              <a:solidFill>
                <a:schemeClr val="tx2"/>
              </a:solidFill>
            </a:rPr>
            <a:t>xml.etree</a:t>
          </a:r>
          <a:r>
            <a:rPr lang="en-US" sz="1000" b="1" kern="1200" dirty="0" smtClean="0">
              <a:solidFill>
                <a:schemeClr val="tx2"/>
              </a:solidFill>
            </a:rPr>
            <a:t> </a:t>
          </a:r>
          <a:r>
            <a:rPr lang="en-US" sz="1000" kern="1200" dirty="0" smtClean="0">
              <a:solidFill>
                <a:schemeClr val="tx2"/>
              </a:solidFill>
            </a:rPr>
            <a:t>import </a:t>
          </a:r>
          <a:r>
            <a:rPr lang="en-US" sz="1000" kern="1200" dirty="0" err="1" smtClean="0">
              <a:solidFill>
                <a:schemeClr val="tx2"/>
              </a:solidFill>
            </a:rPr>
            <a:t>ElementTree</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IN" sz="1000" b="0" i="0" kern="1200" dirty="0" smtClean="0">
              <a:solidFill>
                <a:schemeClr val="tx2"/>
              </a:solidFill>
              <a:hlinkClick xmlns:r="http://schemas.openxmlformats.org/officeDocument/2006/relationships" r:id="rId4" tooltip="xml.dom: Document Object Model API for Python."/>
            </a:rPr>
            <a:t>xml.dom</a:t>
          </a:r>
          <a:r>
            <a:rPr lang="en-IN" sz="1000" b="0" i="0" kern="1200" dirty="0" smtClean="0">
              <a:solidFill>
                <a:schemeClr val="tx2"/>
              </a:solidFill>
            </a:rPr>
            <a:t>: the DOM API definition</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US" sz="1000" b="0" i="0" kern="1200" dirty="0" smtClean="0">
              <a:solidFill>
                <a:schemeClr val="tx2"/>
              </a:solidFill>
              <a:hlinkClick xmlns:r="http://schemas.openxmlformats.org/officeDocument/2006/relationships" r:id="rId5" tooltip="xml.sax: Package containing SAX2 base classes and convenience functions."/>
            </a:rPr>
            <a:t>xml.sax</a:t>
          </a:r>
          <a:r>
            <a:rPr lang="en-US" sz="1000" b="0" i="0" kern="1200" dirty="0" smtClean="0">
              <a:solidFill>
                <a:schemeClr val="tx2"/>
              </a:solidFill>
            </a:rPr>
            <a:t>: SAX2 base classes and convenience functions</a:t>
          </a:r>
          <a:endParaRPr lang="en-US" sz="1000" kern="1200" dirty="0">
            <a:solidFill>
              <a:schemeClr val="tx2"/>
            </a:solidFill>
            <a:latin typeface="Calibri" panose="020F0502020204030204" pitchFamily="34" charset="0"/>
            <a:ea typeface="+mn-ea"/>
            <a:cs typeface="+mn-cs"/>
          </a:endParaRPr>
        </a:p>
      </dsp:txBody>
      <dsp:txXfrm>
        <a:off x="0" y="1490728"/>
        <a:ext cx="8305800" cy="1124550"/>
      </dsp:txXfrm>
    </dsp:sp>
    <dsp:sp modelId="{30459592-186C-4E0B-B55B-8D43ABC8A385}">
      <dsp:nvSpPr>
        <dsp:cNvPr id="0" name=""/>
        <dsp:cNvSpPr/>
      </dsp:nvSpPr>
      <dsp:spPr>
        <a:xfrm>
          <a:off x="415290" y="1355796"/>
          <a:ext cx="5814060" cy="4132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622300">
            <a:lnSpc>
              <a:spcPct val="90000"/>
            </a:lnSpc>
            <a:spcBef>
              <a:spcPct val="0"/>
            </a:spcBef>
            <a:spcAft>
              <a:spcPct val="35000"/>
            </a:spcAft>
          </a:pPr>
          <a:r>
            <a:rPr lang="en-US" sz="1400" b="1" kern="1200" dirty="0" smtClean="0">
              <a:solidFill>
                <a:sysClr val="window" lastClr="FFFFFF"/>
              </a:solidFill>
              <a:latin typeface="Calibri" panose="020F0502020204030204" pitchFamily="34" charset="0"/>
              <a:ea typeface="+mn-ea"/>
              <a:cs typeface="+mn-cs"/>
            </a:rPr>
            <a:t>XML</a:t>
          </a:r>
          <a:endParaRPr lang="en-US" sz="1400" b="1" kern="1200" dirty="0">
            <a:solidFill>
              <a:sysClr val="window" lastClr="FFFFFF"/>
            </a:solidFill>
            <a:latin typeface="Calibri" panose="020F0502020204030204" pitchFamily="34" charset="0"/>
            <a:ea typeface="+mn-ea"/>
            <a:cs typeface="+mn-cs"/>
          </a:endParaRPr>
        </a:p>
      </dsp:txBody>
      <dsp:txXfrm>
        <a:off x="435465" y="1375971"/>
        <a:ext cx="5773710" cy="372930"/>
      </dsp:txXfrm>
    </dsp:sp>
    <dsp:sp modelId="{8CD693D8-207E-400B-B7AF-6F791409EBF8}">
      <dsp:nvSpPr>
        <dsp:cNvPr id="0" name=""/>
        <dsp:cNvSpPr/>
      </dsp:nvSpPr>
      <dsp:spPr>
        <a:xfrm>
          <a:off x="0" y="2969226"/>
          <a:ext cx="8305800" cy="8599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91592" rIns="64462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schemeClr val="tx2"/>
              </a:solidFill>
              <a:latin typeface="Calibri" panose="020F0502020204030204" pitchFamily="34" charset="0"/>
              <a:ea typeface="+mn-ea"/>
              <a:cs typeface="+mn-cs"/>
            </a:rPr>
            <a:t>Python supports Excel automation , package </a:t>
          </a:r>
          <a:r>
            <a:rPr lang="en-US" sz="1100" b="0" i="0" kern="1200" dirty="0" err="1" smtClean="0">
              <a:solidFill>
                <a:schemeClr val="tx2"/>
              </a:solidFill>
            </a:rPr>
            <a:t>xlwt</a:t>
          </a:r>
          <a:r>
            <a:rPr lang="en-US" sz="1100" b="0" i="0" kern="1200" dirty="0" smtClean="0">
              <a:solidFill>
                <a:schemeClr val="tx2"/>
              </a:solidFill>
            </a:rPr>
            <a:t>  (write in excel) and </a:t>
          </a:r>
          <a:r>
            <a:rPr lang="en-US" sz="1100" b="0" i="0" u="none" kern="1200" dirty="0" err="1" smtClean="0">
              <a:solidFill>
                <a:schemeClr val="tx2"/>
              </a:solidFill>
            </a:rPr>
            <a:t>xlrd</a:t>
          </a:r>
          <a:r>
            <a:rPr lang="en-US" sz="1100" b="0" i="0" u="none" kern="1200" dirty="0" smtClean="0">
              <a:solidFill>
                <a:schemeClr val="tx2"/>
              </a:solidFill>
            </a:rPr>
            <a:t>  (read in excel)</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US" sz="1000" b="1" kern="1200" dirty="0" smtClean="0">
              <a:solidFill>
                <a:schemeClr val="tx2"/>
              </a:solidFill>
            </a:rPr>
            <a:t>Import </a:t>
          </a:r>
          <a:r>
            <a:rPr lang="en-US" sz="1000" b="1" kern="1200" dirty="0" err="1" smtClean="0">
              <a:solidFill>
                <a:schemeClr val="tx2"/>
              </a:solidFill>
            </a:rPr>
            <a:t>xlwt</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IN" sz="1000" kern="1200" dirty="0" err="1" smtClean="0">
              <a:solidFill>
                <a:schemeClr val="tx2"/>
              </a:solidFill>
            </a:rPr>
            <a:t>wb</a:t>
          </a:r>
          <a:r>
            <a:rPr lang="en-IN" sz="1000" kern="1200" dirty="0" smtClean="0">
              <a:solidFill>
                <a:schemeClr val="tx2"/>
              </a:solidFill>
            </a:rPr>
            <a:t>=</a:t>
          </a:r>
          <a:r>
            <a:rPr lang="en-IN" sz="1000" kern="1200" dirty="0" err="1" smtClean="0">
              <a:solidFill>
                <a:schemeClr val="tx2"/>
              </a:solidFill>
            </a:rPr>
            <a:t>xlwt.Workbook</a:t>
          </a:r>
          <a:r>
            <a:rPr lang="en-IN" sz="1000" kern="1200" dirty="0" smtClean="0">
              <a:solidFill>
                <a:schemeClr val="tx2"/>
              </a:solidFill>
            </a:rPr>
            <a:t>()</a:t>
          </a:r>
          <a:r>
            <a:rPr lang="en-IN" sz="1000" kern="1200" dirty="0" err="1" smtClean="0">
              <a:solidFill>
                <a:schemeClr val="tx2"/>
              </a:solidFill>
            </a:rPr>
            <a:t>ws</a:t>
          </a:r>
          <a:r>
            <a:rPr lang="en-IN" sz="1000" kern="1200" dirty="0" smtClean="0">
              <a:solidFill>
                <a:schemeClr val="tx2"/>
              </a:solidFill>
            </a:rPr>
            <a:t>=</a:t>
          </a:r>
          <a:r>
            <a:rPr lang="en-IN" sz="1000" kern="1200" dirty="0" err="1" smtClean="0">
              <a:solidFill>
                <a:schemeClr val="tx2"/>
              </a:solidFill>
            </a:rPr>
            <a:t>wb.add_sheet</a:t>
          </a:r>
          <a:r>
            <a:rPr lang="en-IN" sz="1000" kern="1200" dirty="0" smtClean="0">
              <a:solidFill>
                <a:schemeClr val="tx2"/>
              </a:solidFill>
            </a:rPr>
            <a:t>('A Test Sheet')</a:t>
          </a:r>
          <a:endParaRPr lang="en-US" sz="1000" kern="1200" dirty="0">
            <a:solidFill>
              <a:schemeClr val="tx2"/>
            </a:solidFill>
            <a:latin typeface="Calibri" panose="020F0502020204030204" pitchFamily="34" charset="0"/>
            <a:ea typeface="+mn-ea"/>
            <a:cs typeface="+mn-cs"/>
          </a:endParaRPr>
        </a:p>
      </dsp:txBody>
      <dsp:txXfrm>
        <a:off x="0" y="2969226"/>
        <a:ext cx="8305800" cy="859950"/>
      </dsp:txXfrm>
    </dsp:sp>
    <dsp:sp modelId="{3873D25D-FB20-4885-A42B-2FD429F23772}">
      <dsp:nvSpPr>
        <dsp:cNvPr id="0" name=""/>
        <dsp:cNvSpPr/>
      </dsp:nvSpPr>
      <dsp:spPr>
        <a:xfrm>
          <a:off x="415290" y="2762586"/>
          <a:ext cx="5814060" cy="4132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622300">
            <a:lnSpc>
              <a:spcPct val="90000"/>
            </a:lnSpc>
            <a:spcBef>
              <a:spcPct val="0"/>
            </a:spcBef>
            <a:spcAft>
              <a:spcPct val="35000"/>
            </a:spcAft>
          </a:pPr>
          <a:r>
            <a:rPr lang="en-US" sz="1400" b="1" kern="1200" dirty="0" smtClean="0">
              <a:solidFill>
                <a:sysClr val="window" lastClr="FFFFFF"/>
              </a:solidFill>
              <a:latin typeface="Calibri" panose="020F0502020204030204" pitchFamily="34" charset="0"/>
              <a:ea typeface="+mn-ea"/>
              <a:cs typeface="+mn-cs"/>
            </a:rPr>
            <a:t>Excel automation</a:t>
          </a:r>
          <a:endParaRPr lang="en-US" sz="1400" b="1" kern="1200" dirty="0">
            <a:solidFill>
              <a:sysClr val="window" lastClr="FFFFFF"/>
            </a:solidFill>
            <a:latin typeface="Calibri" panose="020F0502020204030204" pitchFamily="34" charset="0"/>
            <a:ea typeface="+mn-ea"/>
            <a:cs typeface="+mn-cs"/>
          </a:endParaRPr>
        </a:p>
      </dsp:txBody>
      <dsp:txXfrm>
        <a:off x="435465" y="2782761"/>
        <a:ext cx="577371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8558-534A-46B7-BA21-40A367341B0C}">
      <dsp:nvSpPr>
        <dsp:cNvPr id="0" name=""/>
        <dsp:cNvSpPr/>
      </dsp:nvSpPr>
      <dsp:spPr>
        <a:xfrm>
          <a:off x="0" y="85848"/>
          <a:ext cx="8305800" cy="10174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NumPy</a:t>
          </a:r>
          <a:r>
            <a:rPr lang="en-IN" sz="1000" b="0" i="0" kern="1200" dirty="0" smtClean="0">
              <a:solidFill>
                <a:schemeClr val="tx2"/>
              </a:solidFill>
            </a:rPr>
            <a:t> is the foundational library for scientific computing in Python, and many of the libraries on this list use </a:t>
          </a:r>
          <a:r>
            <a:rPr lang="en-IN" sz="1000" b="0" i="0" kern="1200" dirty="0" err="1" smtClean="0">
              <a:solidFill>
                <a:schemeClr val="tx2"/>
              </a:solidFill>
            </a:rPr>
            <a:t>NumPy</a:t>
          </a:r>
          <a:r>
            <a:rPr lang="en-IN" sz="1000" b="0" i="0" kern="1200" dirty="0" smtClean="0">
              <a:solidFill>
                <a:schemeClr val="tx2"/>
              </a:solidFill>
            </a:rPr>
            <a:t> arrays as their basic inputs and outputs. In short, </a:t>
          </a:r>
          <a:r>
            <a:rPr lang="en-IN" sz="1000" b="0" i="0" kern="1200" dirty="0" err="1" smtClean="0">
              <a:solidFill>
                <a:schemeClr val="tx2"/>
              </a:solidFill>
            </a:rPr>
            <a:t>NumPy</a:t>
          </a:r>
          <a:r>
            <a:rPr lang="en-IN" sz="1000" b="0" i="0" kern="1200" dirty="0" smtClean="0">
              <a:solidFill>
                <a:schemeClr val="tx2"/>
              </a:solidFill>
            </a:rPr>
            <a:t> introduces objects for multidimensional arrays and matrices, as well as routines that allow developers to perform advanced mathematical and statistical functions on those arrays with as little code as possible.</a:t>
          </a:r>
          <a:endParaRPr lang="en-US" sz="1000" kern="1200" dirty="0">
            <a:solidFill>
              <a:schemeClr val="tx2"/>
            </a:solidFill>
            <a:latin typeface="Calibri" panose="020F0502020204030204" pitchFamily="34" charset="0"/>
            <a:ea typeface="+mn-ea"/>
            <a:cs typeface="+mn-cs"/>
          </a:endParaRPr>
        </a:p>
      </dsp:txBody>
      <dsp:txXfrm>
        <a:off x="0" y="85848"/>
        <a:ext cx="8305800" cy="1017450"/>
      </dsp:txXfrm>
    </dsp:sp>
    <dsp:sp modelId="{31AAA2EC-DF49-40B8-BF6E-4156F5D350A3}">
      <dsp:nvSpPr>
        <dsp:cNvPr id="0" name=""/>
        <dsp:cNvSpPr/>
      </dsp:nvSpPr>
      <dsp:spPr>
        <a:xfrm>
          <a:off x="415290" y="14824"/>
          <a:ext cx="5814060" cy="351464"/>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err="1" smtClean="0"/>
            <a:t>NumPy</a:t>
          </a:r>
          <a:r>
            <a:rPr lang="en-US" sz="1900" b="0" i="0" kern="1200" dirty="0" smtClean="0"/>
            <a:t> </a:t>
          </a:r>
          <a:endParaRPr lang="en-US" sz="1900" b="1" kern="1200" dirty="0">
            <a:solidFill>
              <a:sysClr val="window" lastClr="FFFFFF"/>
            </a:solidFill>
            <a:latin typeface="Calibri" panose="020F0502020204030204" pitchFamily="34" charset="0"/>
            <a:ea typeface="+mn-ea"/>
            <a:cs typeface="+mn-cs"/>
          </a:endParaRPr>
        </a:p>
      </dsp:txBody>
      <dsp:txXfrm>
        <a:off x="432447" y="31981"/>
        <a:ext cx="5779746" cy="317150"/>
      </dsp:txXfrm>
    </dsp:sp>
    <dsp:sp modelId="{97F63AA1-CCB5-4FED-87A9-D196D5DC2D19}">
      <dsp:nvSpPr>
        <dsp:cNvPr id="0" name=""/>
        <dsp:cNvSpPr/>
      </dsp:nvSpPr>
      <dsp:spPr>
        <a:xfrm>
          <a:off x="0" y="1389020"/>
          <a:ext cx="8305800" cy="882787"/>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SciPy</a:t>
          </a:r>
          <a:r>
            <a:rPr lang="en-IN" sz="1000" b="0" i="0" kern="1200" dirty="0" smtClean="0">
              <a:solidFill>
                <a:schemeClr val="tx2"/>
              </a:solidFill>
            </a:rPr>
            <a:t> builds on </a:t>
          </a:r>
          <a:r>
            <a:rPr lang="en-IN" sz="1000" b="0" i="0" kern="1200" dirty="0" err="1" smtClean="0">
              <a:solidFill>
                <a:schemeClr val="tx2"/>
              </a:solidFill>
            </a:rPr>
            <a:t>NumPy</a:t>
          </a:r>
          <a:r>
            <a:rPr lang="en-IN" sz="1000" b="0" i="0" kern="1200" dirty="0" smtClean="0">
              <a:solidFill>
                <a:schemeClr val="tx2"/>
              </a:solidFill>
            </a:rPr>
            <a:t> by adding a collection of algorithms and high-level commands for manipulating and visualizing data. This package includes functions for computing integrals numerically, solving differential equations, optimization, and more.</a:t>
          </a:r>
          <a:endParaRPr lang="en-US" sz="1000" kern="1200" dirty="0">
            <a:solidFill>
              <a:schemeClr val="tx2"/>
            </a:solidFill>
            <a:latin typeface="Calibri" panose="020F0502020204030204" pitchFamily="34" charset="0"/>
            <a:ea typeface="+mn-ea"/>
            <a:cs typeface="+mn-cs"/>
          </a:endParaRPr>
        </a:p>
      </dsp:txBody>
      <dsp:txXfrm>
        <a:off x="0" y="1389020"/>
        <a:ext cx="8305800" cy="882787"/>
      </dsp:txXfrm>
    </dsp:sp>
    <dsp:sp modelId="{30459592-186C-4E0B-B55B-8D43ABC8A385}">
      <dsp:nvSpPr>
        <dsp:cNvPr id="0" name=""/>
        <dsp:cNvSpPr/>
      </dsp:nvSpPr>
      <dsp:spPr>
        <a:xfrm>
          <a:off x="415290" y="1205898"/>
          <a:ext cx="5814060" cy="5608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err="1" smtClean="0"/>
            <a:t>SciPy</a:t>
          </a:r>
          <a:r>
            <a:rPr lang="en-US" sz="1900" b="0" i="0" kern="1200" dirty="0" smtClean="0"/>
            <a:t> </a:t>
          </a:r>
          <a:endParaRPr lang="en-US" sz="1900" b="1" kern="1200" dirty="0">
            <a:solidFill>
              <a:sysClr val="window" lastClr="FFFFFF"/>
            </a:solidFill>
            <a:latin typeface="Calibri" panose="020F0502020204030204" pitchFamily="34" charset="0"/>
            <a:ea typeface="+mn-ea"/>
            <a:cs typeface="+mn-cs"/>
          </a:endParaRPr>
        </a:p>
      </dsp:txBody>
      <dsp:txXfrm>
        <a:off x="442670" y="1233278"/>
        <a:ext cx="5759300" cy="506120"/>
      </dsp:txXfrm>
    </dsp:sp>
    <dsp:sp modelId="{8CD693D8-207E-400B-B7AF-6F791409EBF8}">
      <dsp:nvSpPr>
        <dsp:cNvPr id="0" name=""/>
        <dsp:cNvSpPr/>
      </dsp:nvSpPr>
      <dsp:spPr>
        <a:xfrm>
          <a:off x="0" y="2752165"/>
          <a:ext cx="8305800" cy="107730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8232" numCol="1" spcCol="1270" anchor="t" anchorCtr="0">
          <a:noAutofit/>
        </a:bodyPr>
        <a:lstStyle/>
        <a:p>
          <a:pPr marL="57150" lvl="1" indent="-57150" algn="l" defTabSz="488950">
            <a:lnSpc>
              <a:spcPct val="90000"/>
            </a:lnSpc>
            <a:spcBef>
              <a:spcPct val="0"/>
            </a:spcBef>
            <a:spcAft>
              <a:spcPct val="15000"/>
            </a:spcAft>
            <a:buChar char="••"/>
          </a:pPr>
          <a:r>
            <a:rPr lang="en-IN" sz="1100" b="1" i="0" kern="1200" dirty="0" smtClean="0">
              <a:solidFill>
                <a:schemeClr val="tx2"/>
              </a:solidFill>
            </a:rPr>
            <a:t>Pandas</a:t>
          </a:r>
          <a:r>
            <a:rPr lang="en-IN" sz="1100" b="0" i="0" kern="1200" dirty="0" smtClean="0">
              <a:solidFill>
                <a:schemeClr val="tx2"/>
              </a:solidFill>
            </a:rPr>
            <a:t> adds data structures and tools that are designed for practical data analysis in finance, statistics, social sciences, and engineering. Pandas works well with incomplete, messy, and unlabeled data (i.e., the kind of data you’re likely to encounter in the real world), and provides tools for shaping, merging, reshaping, and slicing datasets.</a:t>
          </a:r>
          <a:endParaRPr lang="en-US" sz="1000" kern="1200" dirty="0">
            <a:solidFill>
              <a:schemeClr val="tx2"/>
            </a:solidFill>
            <a:latin typeface="Calibri" panose="020F0502020204030204" pitchFamily="34" charset="0"/>
            <a:ea typeface="+mn-ea"/>
            <a:cs typeface="+mn-cs"/>
          </a:endParaRPr>
        </a:p>
      </dsp:txBody>
      <dsp:txXfrm>
        <a:off x="0" y="2752165"/>
        <a:ext cx="8305800" cy="1077300"/>
      </dsp:txXfrm>
    </dsp:sp>
    <dsp:sp modelId="{3873D25D-FB20-4885-A42B-2FD429F23772}">
      <dsp:nvSpPr>
        <dsp:cNvPr id="0" name=""/>
        <dsp:cNvSpPr/>
      </dsp:nvSpPr>
      <dsp:spPr>
        <a:xfrm>
          <a:off x="415290" y="2471725"/>
          <a:ext cx="5814060" cy="5608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smtClean="0"/>
            <a:t>Pandas</a:t>
          </a:r>
          <a:r>
            <a:rPr lang="en-US" sz="1900" b="0" i="0" kern="1200" dirty="0" smtClean="0"/>
            <a:t> </a:t>
          </a:r>
          <a:endParaRPr lang="en-US" sz="1900" b="1" kern="1200" dirty="0">
            <a:solidFill>
              <a:sysClr val="window" lastClr="FFFFFF"/>
            </a:solidFill>
            <a:latin typeface="Calibri" panose="020F0502020204030204" pitchFamily="34" charset="0"/>
            <a:ea typeface="+mn-ea"/>
            <a:cs typeface="+mn-cs"/>
          </a:endParaRPr>
        </a:p>
      </dsp:txBody>
      <dsp:txXfrm>
        <a:off x="442670" y="2499105"/>
        <a:ext cx="575930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8558-534A-46B7-BA21-40A367341B0C}">
      <dsp:nvSpPr>
        <dsp:cNvPr id="0" name=""/>
        <dsp:cNvSpPr/>
      </dsp:nvSpPr>
      <dsp:spPr>
        <a:xfrm>
          <a:off x="0" y="85848"/>
          <a:ext cx="8305800" cy="10174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IPython</a:t>
          </a:r>
          <a:r>
            <a:rPr lang="en-IN" sz="1000" b="0" i="0" kern="1200" dirty="0" smtClean="0">
              <a:solidFill>
                <a:schemeClr val="tx2"/>
              </a:solidFill>
            </a:rPr>
            <a:t> extends the functionality of Python’s interactive interpreter with a </a:t>
          </a:r>
          <a:r>
            <a:rPr lang="en-IN" sz="1000" b="0" i="0" kern="1200" dirty="0" err="1" smtClean="0">
              <a:solidFill>
                <a:schemeClr val="tx2"/>
              </a:solidFill>
            </a:rPr>
            <a:t>souped</a:t>
          </a:r>
          <a:r>
            <a:rPr lang="en-IN" sz="1000" b="0" i="0" kern="1200" dirty="0" smtClean="0">
              <a:solidFill>
                <a:schemeClr val="tx2"/>
              </a:solidFill>
            </a:rPr>
            <a:t>-up interactive shell that adds introspection, rich media, shell syntax, tab completion, and command history retrieval. It also acts as an embeddable interpreter for your programs that can be really useful for debugging. If you’ve ever used </a:t>
          </a:r>
          <a:r>
            <a:rPr lang="en-IN" sz="1000" b="0" i="0" kern="1200" dirty="0" err="1" smtClean="0">
              <a:solidFill>
                <a:schemeClr val="tx2"/>
              </a:solidFill>
            </a:rPr>
            <a:t>Mathematica</a:t>
          </a:r>
          <a:r>
            <a:rPr lang="en-IN" sz="1000" b="0" i="0" kern="1200" dirty="0" smtClean="0">
              <a:solidFill>
                <a:schemeClr val="tx2"/>
              </a:solidFill>
            </a:rPr>
            <a:t> or MATLAB, you should feel comfortable with </a:t>
          </a:r>
          <a:r>
            <a:rPr lang="en-IN" sz="1000" b="0" i="0" kern="1200" dirty="0" err="1" smtClean="0">
              <a:solidFill>
                <a:schemeClr val="tx2"/>
              </a:solidFill>
            </a:rPr>
            <a:t>IPython</a:t>
          </a:r>
          <a:r>
            <a:rPr lang="en-IN" sz="1000" b="0" i="0" kern="1200" dirty="0" smtClean="0">
              <a:solidFill>
                <a:schemeClr val="tx2"/>
              </a:solidFill>
            </a:rPr>
            <a:t>.</a:t>
          </a:r>
          <a:endParaRPr lang="en-US" sz="1000" kern="1200" dirty="0">
            <a:solidFill>
              <a:schemeClr val="tx2"/>
            </a:solidFill>
            <a:latin typeface="Calibri" panose="020F0502020204030204" pitchFamily="34" charset="0"/>
            <a:ea typeface="+mn-ea"/>
            <a:cs typeface="+mn-cs"/>
          </a:endParaRPr>
        </a:p>
      </dsp:txBody>
      <dsp:txXfrm>
        <a:off x="0" y="85848"/>
        <a:ext cx="8305800" cy="1017450"/>
      </dsp:txXfrm>
    </dsp:sp>
    <dsp:sp modelId="{31AAA2EC-DF49-40B8-BF6E-4156F5D350A3}">
      <dsp:nvSpPr>
        <dsp:cNvPr id="0" name=""/>
        <dsp:cNvSpPr/>
      </dsp:nvSpPr>
      <dsp:spPr>
        <a:xfrm>
          <a:off x="415290" y="14824"/>
          <a:ext cx="5814060" cy="351464"/>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err="1" smtClean="0"/>
            <a:t>IPython</a:t>
          </a:r>
          <a:endParaRPr lang="en-US" sz="1900" b="1" kern="1200" dirty="0">
            <a:solidFill>
              <a:sysClr val="window" lastClr="FFFFFF"/>
            </a:solidFill>
            <a:latin typeface="Calibri" panose="020F0502020204030204" pitchFamily="34" charset="0"/>
            <a:ea typeface="+mn-ea"/>
            <a:cs typeface="+mn-cs"/>
          </a:endParaRPr>
        </a:p>
      </dsp:txBody>
      <dsp:txXfrm>
        <a:off x="432447" y="31981"/>
        <a:ext cx="5779746" cy="317150"/>
      </dsp:txXfrm>
    </dsp:sp>
    <dsp:sp modelId="{97F63AA1-CCB5-4FED-87A9-D196D5DC2D19}">
      <dsp:nvSpPr>
        <dsp:cNvPr id="0" name=""/>
        <dsp:cNvSpPr/>
      </dsp:nvSpPr>
      <dsp:spPr>
        <a:xfrm>
          <a:off x="0" y="1389020"/>
          <a:ext cx="8305800" cy="882787"/>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matplotlib</a:t>
          </a:r>
          <a:r>
            <a:rPr lang="en-IN" sz="1000" b="0" i="0" kern="1200" dirty="0" smtClean="0">
              <a:solidFill>
                <a:schemeClr val="tx2"/>
              </a:solidFill>
            </a:rPr>
            <a:t> is the standard Python library for creating 2D plots and graphs. It’s pretty low-level, meaning it requires more commands to generate nice-looking graphs and figures than with some more advanced libraries. However, the flip side of that is flexibility. With enough commands, you can make just about any kind of graph you want with </a:t>
          </a:r>
          <a:r>
            <a:rPr lang="en-IN" sz="1000" b="0" i="0" kern="1200" dirty="0" err="1" smtClean="0">
              <a:solidFill>
                <a:schemeClr val="tx2"/>
              </a:solidFill>
            </a:rPr>
            <a:t>matplotlib</a:t>
          </a:r>
          <a:r>
            <a:rPr lang="en-IN" sz="1000" b="0" i="0" kern="1200" dirty="0" smtClean="0">
              <a:solidFill>
                <a:schemeClr val="tx2"/>
              </a:solidFill>
            </a:rPr>
            <a:t>.</a:t>
          </a:r>
          <a:endParaRPr lang="en-US" sz="1000" kern="1200" dirty="0">
            <a:solidFill>
              <a:schemeClr val="tx2"/>
            </a:solidFill>
            <a:latin typeface="Calibri" panose="020F0502020204030204" pitchFamily="34" charset="0"/>
            <a:ea typeface="+mn-ea"/>
            <a:cs typeface="+mn-cs"/>
          </a:endParaRPr>
        </a:p>
      </dsp:txBody>
      <dsp:txXfrm>
        <a:off x="0" y="1389020"/>
        <a:ext cx="8305800" cy="882787"/>
      </dsp:txXfrm>
    </dsp:sp>
    <dsp:sp modelId="{30459592-186C-4E0B-B55B-8D43ABC8A385}">
      <dsp:nvSpPr>
        <dsp:cNvPr id="0" name=""/>
        <dsp:cNvSpPr/>
      </dsp:nvSpPr>
      <dsp:spPr>
        <a:xfrm>
          <a:off x="415290" y="1205898"/>
          <a:ext cx="5814060" cy="5608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err="1" smtClean="0"/>
            <a:t>matplotlib</a:t>
          </a:r>
          <a:r>
            <a:rPr lang="en-US" sz="1900" b="0" i="0" kern="1200" dirty="0" smtClean="0"/>
            <a:t> </a:t>
          </a:r>
          <a:endParaRPr lang="en-US" sz="1900" b="1" kern="1200" dirty="0">
            <a:solidFill>
              <a:sysClr val="window" lastClr="FFFFFF"/>
            </a:solidFill>
            <a:latin typeface="Calibri" panose="020F0502020204030204" pitchFamily="34" charset="0"/>
            <a:ea typeface="+mn-ea"/>
            <a:cs typeface="+mn-cs"/>
          </a:endParaRPr>
        </a:p>
      </dsp:txBody>
      <dsp:txXfrm>
        <a:off x="442670" y="1233278"/>
        <a:ext cx="5759300" cy="506120"/>
      </dsp:txXfrm>
    </dsp:sp>
    <dsp:sp modelId="{8CD693D8-207E-400B-B7AF-6F791409EBF8}">
      <dsp:nvSpPr>
        <dsp:cNvPr id="0" name=""/>
        <dsp:cNvSpPr/>
      </dsp:nvSpPr>
      <dsp:spPr>
        <a:xfrm>
          <a:off x="0" y="2752165"/>
          <a:ext cx="8305800" cy="107730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95732" rIns="644622" bIns="78232" numCol="1" spcCol="1270" anchor="t" anchorCtr="0">
          <a:noAutofit/>
        </a:bodyPr>
        <a:lstStyle/>
        <a:p>
          <a:pPr marL="57150" lvl="1" indent="-57150" algn="l" defTabSz="488950">
            <a:lnSpc>
              <a:spcPct val="90000"/>
            </a:lnSpc>
            <a:spcBef>
              <a:spcPct val="0"/>
            </a:spcBef>
            <a:spcAft>
              <a:spcPct val="15000"/>
            </a:spcAft>
            <a:buChar char="••"/>
          </a:pPr>
          <a:r>
            <a:rPr lang="en-IN" sz="1100" b="1" i="0" kern="1200" dirty="0" err="1" smtClean="0">
              <a:solidFill>
                <a:schemeClr val="tx2"/>
              </a:solidFill>
            </a:rPr>
            <a:t>Plotly</a:t>
          </a:r>
          <a:r>
            <a:rPr lang="en-IN" sz="1100" b="0" i="0" kern="1200" dirty="0" smtClean="0">
              <a:solidFill>
                <a:schemeClr val="tx2"/>
              </a:solidFill>
            </a:rPr>
            <a:t> is a web-based toolbox for building visualizations, exposing APIs to some programming languages (Python among them). There is a number of robust, out-of-box graphics on the plot.ly website. In order to use </a:t>
          </a:r>
          <a:r>
            <a:rPr lang="en-IN" sz="1100" b="0" i="0" kern="1200" dirty="0" err="1" smtClean="0">
              <a:solidFill>
                <a:schemeClr val="tx2"/>
              </a:solidFill>
            </a:rPr>
            <a:t>Plotly</a:t>
          </a:r>
          <a:r>
            <a:rPr lang="en-IN" sz="1100" b="0" i="0" kern="1200" dirty="0" smtClean="0">
              <a:solidFill>
                <a:schemeClr val="tx2"/>
              </a:solidFill>
            </a:rPr>
            <a:t>, you will need to set up your API key. The graphics will be processed server side and will be posted on the internet, but there is a way to avoid it</a:t>
          </a:r>
          <a:endParaRPr lang="en-US" sz="1000" kern="1200" dirty="0">
            <a:solidFill>
              <a:schemeClr val="tx2"/>
            </a:solidFill>
            <a:latin typeface="Calibri" panose="020F0502020204030204" pitchFamily="34" charset="0"/>
            <a:ea typeface="+mn-ea"/>
            <a:cs typeface="+mn-cs"/>
          </a:endParaRPr>
        </a:p>
      </dsp:txBody>
      <dsp:txXfrm>
        <a:off x="0" y="2752165"/>
        <a:ext cx="8305800" cy="1077300"/>
      </dsp:txXfrm>
    </dsp:sp>
    <dsp:sp modelId="{3873D25D-FB20-4885-A42B-2FD429F23772}">
      <dsp:nvSpPr>
        <dsp:cNvPr id="0" name=""/>
        <dsp:cNvSpPr/>
      </dsp:nvSpPr>
      <dsp:spPr>
        <a:xfrm>
          <a:off x="415290" y="2471725"/>
          <a:ext cx="5814060" cy="56088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844550">
            <a:lnSpc>
              <a:spcPct val="90000"/>
            </a:lnSpc>
            <a:spcBef>
              <a:spcPct val="0"/>
            </a:spcBef>
            <a:spcAft>
              <a:spcPct val="35000"/>
            </a:spcAft>
          </a:pPr>
          <a:r>
            <a:rPr lang="en-US" sz="1900" b="1" i="0" kern="1200" dirty="0" err="1" smtClean="0"/>
            <a:t>Plotly</a:t>
          </a:r>
          <a:r>
            <a:rPr lang="en-US" sz="1900" b="1" i="0" kern="1200" dirty="0" smtClean="0"/>
            <a:t> </a:t>
          </a:r>
          <a:r>
            <a:rPr lang="en-US" sz="1900" b="0" i="0" kern="1200" dirty="0" smtClean="0"/>
            <a:t> </a:t>
          </a:r>
          <a:endParaRPr lang="en-US" sz="1900" b="1" kern="1200" dirty="0">
            <a:solidFill>
              <a:sysClr val="window" lastClr="FFFFFF"/>
            </a:solidFill>
            <a:latin typeface="Calibri" panose="020F0502020204030204" pitchFamily="34" charset="0"/>
            <a:ea typeface="+mn-ea"/>
            <a:cs typeface="+mn-cs"/>
          </a:endParaRPr>
        </a:p>
      </dsp:txBody>
      <dsp:txXfrm>
        <a:off x="442670" y="2499105"/>
        <a:ext cx="575930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8558-534A-46B7-BA21-40A367341B0C}">
      <dsp:nvSpPr>
        <dsp:cNvPr id="0" name=""/>
        <dsp:cNvSpPr/>
      </dsp:nvSpPr>
      <dsp:spPr>
        <a:xfrm>
          <a:off x="0" y="87312"/>
          <a:ext cx="8305800" cy="13513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70764"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scikit</a:t>
          </a:r>
          <a:r>
            <a:rPr lang="en-IN" sz="1000" b="1" i="0" kern="1200" dirty="0" smtClean="0">
              <a:solidFill>
                <a:schemeClr val="tx2"/>
              </a:solidFill>
            </a:rPr>
            <a:t>-learn</a:t>
          </a:r>
          <a:r>
            <a:rPr lang="en-IN" sz="1000" b="0" i="0" kern="1200" dirty="0" smtClean="0">
              <a:solidFill>
                <a:schemeClr val="tx2"/>
              </a:solidFill>
            </a:rPr>
            <a:t> builds on </a:t>
          </a:r>
          <a:r>
            <a:rPr lang="en-IN" sz="1000" b="0" i="0" kern="1200" dirty="0" err="1" smtClean="0">
              <a:solidFill>
                <a:schemeClr val="tx2"/>
              </a:solidFill>
            </a:rPr>
            <a:t>NumPy</a:t>
          </a:r>
          <a:r>
            <a:rPr lang="en-IN" sz="1000" b="0" i="0" kern="1200" dirty="0" smtClean="0">
              <a:solidFill>
                <a:schemeClr val="tx2"/>
              </a:solidFill>
            </a:rPr>
            <a:t> and </a:t>
          </a:r>
          <a:r>
            <a:rPr lang="en-IN" sz="1000" b="0" i="0" kern="1200" dirty="0" err="1" smtClean="0">
              <a:solidFill>
                <a:schemeClr val="tx2"/>
              </a:solidFill>
            </a:rPr>
            <a:t>SciPy</a:t>
          </a:r>
          <a:r>
            <a:rPr lang="en-IN" sz="1000" b="0" i="0" kern="1200" dirty="0" smtClean="0">
              <a:solidFill>
                <a:schemeClr val="tx2"/>
              </a:solidFill>
            </a:rPr>
            <a:t> by adding a set of algorithms for common machine learning and data mining tasks, including clustering, regression, and classification. As a library, </a:t>
          </a:r>
          <a:r>
            <a:rPr lang="en-IN" sz="1000" b="0" i="0" kern="1200" dirty="0" err="1" smtClean="0">
              <a:solidFill>
                <a:schemeClr val="tx2"/>
              </a:solidFill>
            </a:rPr>
            <a:t>scikit</a:t>
          </a:r>
          <a:r>
            <a:rPr lang="en-IN" sz="1000" b="0" i="0" kern="1200" dirty="0" smtClean="0">
              <a:solidFill>
                <a:schemeClr val="tx2"/>
              </a:solidFill>
            </a:rPr>
            <a:t>-learn has a lot going for it. Its tools are well-documented and its contributors include many machine learning experts. What’s more, it’s a very </a:t>
          </a:r>
          <a:r>
            <a:rPr lang="en-IN" sz="1000" b="0" i="0" kern="1200" dirty="0" err="1" smtClean="0">
              <a:solidFill>
                <a:schemeClr val="tx2"/>
              </a:solidFill>
            </a:rPr>
            <a:t>curated</a:t>
          </a:r>
          <a:r>
            <a:rPr lang="en-IN" sz="1000" b="0" i="0" kern="1200" dirty="0" smtClean="0">
              <a:solidFill>
                <a:schemeClr val="tx2"/>
              </a:solidFill>
            </a:rPr>
            <a:t> library, meaning developers won’t have to choose between different versions of the same algorithm. Its power and ease of use make it popular with a lot of data-heavy </a:t>
          </a:r>
          <a:r>
            <a:rPr lang="en-IN" sz="1000" b="0" i="0" kern="1200" dirty="0" err="1" smtClean="0">
              <a:solidFill>
                <a:schemeClr val="tx2"/>
              </a:solidFill>
            </a:rPr>
            <a:t>startups</a:t>
          </a:r>
          <a:r>
            <a:rPr lang="en-IN" sz="1000" b="0" i="0" kern="1200" dirty="0" smtClean="0">
              <a:solidFill>
                <a:schemeClr val="tx2"/>
              </a:solidFill>
            </a:rPr>
            <a:t>, including </a:t>
          </a:r>
          <a:r>
            <a:rPr lang="en-IN" sz="1000" b="0" i="0" kern="1200" dirty="0" err="1" smtClean="0">
              <a:solidFill>
                <a:schemeClr val="tx2"/>
              </a:solidFill>
            </a:rPr>
            <a:t>Evernote</a:t>
          </a:r>
          <a:r>
            <a:rPr lang="en-IN" sz="1000" b="0" i="0" kern="1200" dirty="0" smtClean="0">
              <a:solidFill>
                <a:schemeClr val="tx2"/>
              </a:solidFill>
            </a:rPr>
            <a:t>, </a:t>
          </a:r>
          <a:r>
            <a:rPr lang="en-IN" sz="1000" b="0" i="0" kern="1200" dirty="0" err="1" smtClean="0">
              <a:solidFill>
                <a:schemeClr val="tx2"/>
              </a:solidFill>
            </a:rPr>
            <a:t>OKCupid</a:t>
          </a:r>
          <a:r>
            <a:rPr lang="en-IN" sz="1000" b="0" i="0" kern="1200" dirty="0" smtClean="0">
              <a:solidFill>
                <a:schemeClr val="tx2"/>
              </a:solidFill>
            </a:rPr>
            <a:t>, </a:t>
          </a:r>
          <a:r>
            <a:rPr lang="en-IN" sz="1000" b="0" i="0" kern="1200" dirty="0" err="1" smtClean="0">
              <a:solidFill>
                <a:schemeClr val="tx2"/>
              </a:solidFill>
            </a:rPr>
            <a:t>Spotify</a:t>
          </a:r>
          <a:r>
            <a:rPr lang="en-IN" sz="1000" b="0" i="0" kern="1200" dirty="0" smtClean="0">
              <a:solidFill>
                <a:schemeClr val="tx2"/>
              </a:solidFill>
            </a:rPr>
            <a:t>, and </a:t>
          </a:r>
          <a:r>
            <a:rPr lang="en-IN" sz="1000" b="0" i="0" kern="1200" dirty="0" err="1" smtClean="0">
              <a:solidFill>
                <a:schemeClr val="tx2"/>
              </a:solidFill>
            </a:rPr>
            <a:t>Birchbox</a:t>
          </a:r>
          <a:r>
            <a:rPr lang="en-IN" sz="1000" b="0" i="0" kern="1200" dirty="0" smtClean="0">
              <a:solidFill>
                <a:schemeClr val="tx2"/>
              </a:solidFill>
            </a:rPr>
            <a:t>. </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US" sz="1000" kern="1200" dirty="0" smtClean="0">
              <a:solidFill>
                <a:schemeClr val="tx2"/>
              </a:solidFill>
              <a:latin typeface="Calibri" panose="020F0502020204030204" pitchFamily="34" charset="0"/>
              <a:ea typeface="+mn-ea"/>
              <a:cs typeface="+mn-cs"/>
            </a:rPr>
            <a:t>http://scikit-learn.org/stable/</a:t>
          </a:r>
          <a:endParaRPr lang="en-US" sz="1000" kern="1200" dirty="0">
            <a:solidFill>
              <a:schemeClr val="tx2"/>
            </a:solidFill>
            <a:latin typeface="Calibri" panose="020F0502020204030204" pitchFamily="34" charset="0"/>
            <a:ea typeface="+mn-ea"/>
            <a:cs typeface="+mn-cs"/>
          </a:endParaRPr>
        </a:p>
        <a:p>
          <a:pPr marL="57150" lvl="1" indent="-57150" algn="l" defTabSz="444500">
            <a:lnSpc>
              <a:spcPct val="90000"/>
            </a:lnSpc>
            <a:spcBef>
              <a:spcPct val="0"/>
            </a:spcBef>
            <a:spcAft>
              <a:spcPct val="15000"/>
            </a:spcAft>
            <a:buChar char="••"/>
          </a:pPr>
          <a:r>
            <a:rPr lang="en-US" sz="1000" b="1" i="0" kern="1200" dirty="0" smtClean="0">
              <a:solidFill>
                <a:srgbClr val="F28610"/>
              </a:solidFill>
            </a:rPr>
            <a:t>Decision Trees</a:t>
          </a:r>
          <a:endParaRPr lang="en-US" sz="1000" kern="1200" dirty="0">
            <a:solidFill>
              <a:srgbClr val="F28610"/>
            </a:solidFill>
            <a:latin typeface="Calibri" panose="020F0502020204030204" pitchFamily="34" charset="0"/>
            <a:ea typeface="+mn-ea"/>
            <a:cs typeface="+mn-cs"/>
          </a:endParaRPr>
        </a:p>
      </dsp:txBody>
      <dsp:txXfrm>
        <a:off x="0" y="87312"/>
        <a:ext cx="8305800" cy="1351350"/>
      </dsp:txXfrm>
    </dsp:sp>
    <dsp:sp modelId="{31AAA2EC-DF49-40B8-BF6E-4156F5D350A3}">
      <dsp:nvSpPr>
        <dsp:cNvPr id="0" name=""/>
        <dsp:cNvSpPr/>
      </dsp:nvSpPr>
      <dsp:spPr>
        <a:xfrm>
          <a:off x="415290" y="38717"/>
          <a:ext cx="5814060" cy="240475"/>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a:lnSpc>
              <a:spcPct val="90000"/>
            </a:lnSpc>
            <a:spcBef>
              <a:spcPct val="0"/>
            </a:spcBef>
            <a:spcAft>
              <a:spcPct val="35000"/>
            </a:spcAft>
          </a:pPr>
          <a:r>
            <a:rPr lang="en-US" sz="1300" b="1" i="0" kern="1200" dirty="0" err="1" smtClean="0"/>
            <a:t>scikit</a:t>
          </a:r>
          <a:r>
            <a:rPr lang="en-US" sz="1300" b="1" i="0" kern="1200" dirty="0" smtClean="0"/>
            <a:t>-learn</a:t>
          </a:r>
          <a:endParaRPr lang="en-US" sz="1300" b="1" kern="1200" dirty="0">
            <a:solidFill>
              <a:sysClr val="window" lastClr="FFFFFF"/>
            </a:solidFill>
            <a:latin typeface="Calibri" panose="020F0502020204030204" pitchFamily="34" charset="0"/>
            <a:ea typeface="+mn-ea"/>
            <a:cs typeface="+mn-cs"/>
          </a:endParaRPr>
        </a:p>
      </dsp:txBody>
      <dsp:txXfrm>
        <a:off x="427029" y="50456"/>
        <a:ext cx="5790582" cy="216997"/>
      </dsp:txXfrm>
    </dsp:sp>
    <dsp:sp modelId="{97F63AA1-CCB5-4FED-87A9-D196D5DC2D19}">
      <dsp:nvSpPr>
        <dsp:cNvPr id="0" name=""/>
        <dsp:cNvSpPr/>
      </dsp:nvSpPr>
      <dsp:spPr>
        <a:xfrm>
          <a:off x="0" y="1634156"/>
          <a:ext cx="8305800" cy="757575"/>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70764"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Theano</a:t>
          </a:r>
          <a:r>
            <a:rPr lang="en-IN" sz="1000" b="0" i="0" kern="1200" dirty="0" smtClean="0">
              <a:solidFill>
                <a:schemeClr val="tx2"/>
              </a:solidFill>
            </a:rPr>
            <a:t> uses </a:t>
          </a:r>
          <a:r>
            <a:rPr lang="en-IN" sz="1000" b="0" i="0" kern="1200" dirty="0" err="1" smtClean="0">
              <a:solidFill>
                <a:schemeClr val="tx2"/>
              </a:solidFill>
            </a:rPr>
            <a:t>NumPy</a:t>
          </a:r>
          <a:r>
            <a:rPr lang="en-IN" sz="1000" b="0" i="0" kern="1200" dirty="0" smtClean="0">
              <a:solidFill>
                <a:schemeClr val="tx2"/>
              </a:solidFill>
            </a:rPr>
            <a:t>-like syntax to optimize and evaluate mathematical expressions. What sets </a:t>
          </a:r>
          <a:r>
            <a:rPr lang="en-IN" sz="1000" b="0" i="0" kern="1200" dirty="0" err="1" smtClean="0">
              <a:solidFill>
                <a:schemeClr val="tx2"/>
              </a:solidFill>
            </a:rPr>
            <a:t>Theano</a:t>
          </a:r>
          <a:r>
            <a:rPr lang="en-IN" sz="1000" b="0" i="0" kern="1200" dirty="0" smtClean="0">
              <a:solidFill>
                <a:schemeClr val="tx2"/>
              </a:solidFill>
            </a:rPr>
            <a:t> apart is that it takes advantage of the computer’s GPU in order to make data-intensive calculations up to 100x faster than the CPU alone. </a:t>
          </a:r>
          <a:r>
            <a:rPr lang="en-IN" sz="1000" b="0" i="0" kern="1200" dirty="0" err="1" smtClean="0">
              <a:solidFill>
                <a:schemeClr val="tx2"/>
              </a:solidFill>
            </a:rPr>
            <a:t>Theano’s</a:t>
          </a:r>
          <a:r>
            <a:rPr lang="en-IN" sz="1000" b="0" i="0" kern="1200" dirty="0" smtClean="0">
              <a:solidFill>
                <a:schemeClr val="tx2"/>
              </a:solidFill>
            </a:rPr>
            <a:t> speed makes it especially valuable for deep learning and other computationally complex tasks.</a:t>
          </a:r>
          <a:endParaRPr lang="en-US" sz="1000" kern="1200" dirty="0">
            <a:solidFill>
              <a:schemeClr val="tx2"/>
            </a:solidFill>
            <a:latin typeface="Calibri" panose="020F0502020204030204" pitchFamily="34" charset="0"/>
            <a:ea typeface="+mn-ea"/>
            <a:cs typeface="+mn-cs"/>
          </a:endParaRPr>
        </a:p>
      </dsp:txBody>
      <dsp:txXfrm>
        <a:off x="0" y="1634156"/>
        <a:ext cx="8305800" cy="757575"/>
      </dsp:txXfrm>
    </dsp:sp>
    <dsp:sp modelId="{30459592-186C-4E0B-B55B-8D43ABC8A385}">
      <dsp:nvSpPr>
        <dsp:cNvPr id="0" name=""/>
        <dsp:cNvSpPr/>
      </dsp:nvSpPr>
      <dsp:spPr>
        <a:xfrm>
          <a:off x="415290" y="1508862"/>
          <a:ext cx="5814060" cy="38376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a:lnSpc>
              <a:spcPct val="90000"/>
            </a:lnSpc>
            <a:spcBef>
              <a:spcPct val="0"/>
            </a:spcBef>
            <a:spcAft>
              <a:spcPct val="35000"/>
            </a:spcAft>
          </a:pPr>
          <a:r>
            <a:rPr lang="en-US" sz="1300" b="1" i="0" kern="1200" dirty="0" err="1" smtClean="0"/>
            <a:t>Theano</a:t>
          </a:r>
          <a:r>
            <a:rPr lang="en-US" sz="1300" b="0" i="0" kern="1200" dirty="0" smtClean="0"/>
            <a:t> </a:t>
          </a:r>
          <a:endParaRPr lang="en-US" sz="1300" b="1" kern="1200" dirty="0">
            <a:solidFill>
              <a:sysClr val="window" lastClr="FFFFFF"/>
            </a:solidFill>
            <a:latin typeface="Calibri" panose="020F0502020204030204" pitchFamily="34" charset="0"/>
            <a:ea typeface="+mn-ea"/>
            <a:cs typeface="+mn-cs"/>
          </a:endParaRPr>
        </a:p>
      </dsp:txBody>
      <dsp:txXfrm>
        <a:off x="434024" y="1527596"/>
        <a:ext cx="5776592" cy="346292"/>
      </dsp:txXfrm>
    </dsp:sp>
    <dsp:sp modelId="{8CD693D8-207E-400B-B7AF-6F791409EBF8}">
      <dsp:nvSpPr>
        <dsp:cNvPr id="0" name=""/>
        <dsp:cNvSpPr/>
      </dsp:nvSpPr>
      <dsp:spPr>
        <a:xfrm>
          <a:off x="0" y="2720397"/>
          <a:ext cx="8305800" cy="1085175"/>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270764" rIns="644622" bIns="78232" numCol="1" spcCol="1270" anchor="t" anchorCtr="0">
          <a:noAutofit/>
        </a:bodyPr>
        <a:lstStyle/>
        <a:p>
          <a:pPr marL="57150" lvl="1" indent="-57150" algn="l" defTabSz="488950">
            <a:lnSpc>
              <a:spcPct val="90000"/>
            </a:lnSpc>
            <a:spcBef>
              <a:spcPct val="0"/>
            </a:spcBef>
            <a:spcAft>
              <a:spcPct val="15000"/>
            </a:spcAft>
            <a:buChar char="••"/>
          </a:pPr>
          <a:r>
            <a:rPr lang="en-IN" sz="1100" b="1" i="0" kern="1200" dirty="0" err="1" smtClean="0">
              <a:solidFill>
                <a:schemeClr val="tx2"/>
              </a:solidFill>
            </a:rPr>
            <a:t>TensorFlow</a:t>
          </a:r>
          <a:r>
            <a:rPr lang="en-IN" sz="1100" b="0" i="0" kern="1200" dirty="0" smtClean="0">
              <a:solidFill>
                <a:schemeClr val="tx2"/>
              </a:solidFill>
            </a:rPr>
            <a:t> is another high-profile entrant into machine learning, developed by Google as an open-source successor to </a:t>
          </a:r>
          <a:r>
            <a:rPr lang="en-IN" sz="1100" b="0" i="0" kern="1200" dirty="0" err="1" smtClean="0">
              <a:solidFill>
                <a:schemeClr val="tx2"/>
              </a:solidFill>
            </a:rPr>
            <a:t>DistBelief</a:t>
          </a:r>
          <a:r>
            <a:rPr lang="en-IN" sz="1100" b="0" i="0" kern="1200" dirty="0" smtClean="0">
              <a:solidFill>
                <a:schemeClr val="tx2"/>
              </a:solidFill>
            </a:rPr>
            <a:t>, their previous framework for training neural networks. </a:t>
          </a:r>
          <a:r>
            <a:rPr lang="en-IN" sz="1100" b="0" i="0" kern="1200" dirty="0" err="1" smtClean="0">
              <a:solidFill>
                <a:schemeClr val="tx2"/>
              </a:solidFill>
            </a:rPr>
            <a:t>TensorFlow</a:t>
          </a:r>
          <a:r>
            <a:rPr lang="en-IN" sz="1100" b="0" i="0" kern="1200" dirty="0" smtClean="0">
              <a:solidFill>
                <a:schemeClr val="tx2"/>
              </a:solidFill>
            </a:rPr>
            <a:t> uses a system of multi-layered nodes that allow you to quickly set up, train, and deploy artificial neural networks with large datasets. It’s what allows Google to identify objects in photos or understand spoken words in its voice-recognition app.</a:t>
          </a:r>
          <a:endParaRPr lang="en-US" sz="1000" kern="1200" dirty="0">
            <a:solidFill>
              <a:schemeClr val="tx2"/>
            </a:solidFill>
            <a:latin typeface="Calibri" panose="020F0502020204030204" pitchFamily="34" charset="0"/>
            <a:ea typeface="+mn-ea"/>
            <a:cs typeface="+mn-cs"/>
          </a:endParaRPr>
        </a:p>
      </dsp:txBody>
      <dsp:txXfrm>
        <a:off x="0" y="2720397"/>
        <a:ext cx="8305800" cy="1085175"/>
      </dsp:txXfrm>
    </dsp:sp>
    <dsp:sp modelId="{3873D25D-FB20-4885-A42B-2FD429F23772}">
      <dsp:nvSpPr>
        <dsp:cNvPr id="0" name=""/>
        <dsp:cNvSpPr/>
      </dsp:nvSpPr>
      <dsp:spPr>
        <a:xfrm>
          <a:off x="415290" y="2528517"/>
          <a:ext cx="5814060" cy="38376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577850">
            <a:lnSpc>
              <a:spcPct val="90000"/>
            </a:lnSpc>
            <a:spcBef>
              <a:spcPct val="0"/>
            </a:spcBef>
            <a:spcAft>
              <a:spcPct val="35000"/>
            </a:spcAft>
          </a:pPr>
          <a:r>
            <a:rPr lang="en-US" sz="1300" b="1" i="0" kern="1200" dirty="0" err="1" smtClean="0"/>
            <a:t>TensorFlow</a:t>
          </a:r>
          <a:r>
            <a:rPr lang="en-US" sz="1300" b="0" i="0" kern="1200" dirty="0" smtClean="0"/>
            <a:t> </a:t>
          </a:r>
          <a:endParaRPr lang="en-US" sz="1300" b="1" kern="1200" dirty="0">
            <a:solidFill>
              <a:sysClr val="window" lastClr="FFFFFF"/>
            </a:solidFill>
            <a:latin typeface="Calibri" panose="020F0502020204030204" pitchFamily="34" charset="0"/>
            <a:ea typeface="+mn-ea"/>
            <a:cs typeface="+mn-cs"/>
          </a:endParaRPr>
        </a:p>
      </dsp:txBody>
      <dsp:txXfrm>
        <a:off x="434024" y="2547251"/>
        <a:ext cx="5776592"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8558-534A-46B7-BA21-40A367341B0C}">
      <dsp:nvSpPr>
        <dsp:cNvPr id="0" name=""/>
        <dsp:cNvSpPr/>
      </dsp:nvSpPr>
      <dsp:spPr>
        <a:xfrm>
          <a:off x="0" y="90431"/>
          <a:ext cx="8305800" cy="9355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Seaborn</a:t>
          </a:r>
          <a:r>
            <a:rPr lang="en-IN" sz="1000" b="0" i="0" kern="1200" dirty="0" smtClean="0">
              <a:solidFill>
                <a:schemeClr val="tx2"/>
              </a:solidFill>
            </a:rPr>
            <a:t> is a popular visualization library that builds on </a:t>
          </a:r>
          <a:r>
            <a:rPr lang="en-IN" sz="1000" b="0" i="0" kern="1200" dirty="0" err="1" smtClean="0">
              <a:solidFill>
                <a:schemeClr val="tx2"/>
              </a:solidFill>
            </a:rPr>
            <a:t>matplotlib’s</a:t>
          </a:r>
          <a:r>
            <a:rPr lang="en-IN" sz="1000" b="0" i="0" kern="1200" dirty="0" smtClean="0">
              <a:solidFill>
                <a:schemeClr val="tx2"/>
              </a:solidFill>
            </a:rPr>
            <a:t> foundation. The first thing you’ll notice about </a:t>
          </a:r>
          <a:r>
            <a:rPr lang="en-IN" sz="1000" b="0" i="0" kern="1200" dirty="0" err="1" smtClean="0">
              <a:solidFill>
                <a:schemeClr val="tx2"/>
              </a:solidFill>
            </a:rPr>
            <a:t>Seaborn</a:t>
          </a:r>
          <a:r>
            <a:rPr lang="en-IN" sz="1000" b="0" i="0" kern="1200" dirty="0" smtClean="0">
              <a:solidFill>
                <a:schemeClr val="tx2"/>
              </a:solidFill>
            </a:rPr>
            <a:t> is that its default styles are much more sophisticated than </a:t>
          </a:r>
          <a:r>
            <a:rPr lang="en-IN" sz="1000" b="0" i="0" kern="1200" dirty="0" err="1" smtClean="0">
              <a:solidFill>
                <a:schemeClr val="tx2"/>
              </a:solidFill>
            </a:rPr>
            <a:t>matplotlib’s</a:t>
          </a:r>
          <a:r>
            <a:rPr lang="en-IN" sz="1000" b="0" i="0" kern="1200" dirty="0" smtClean="0">
              <a:solidFill>
                <a:schemeClr val="tx2"/>
              </a:solidFill>
            </a:rPr>
            <a:t>. Beyond that, </a:t>
          </a:r>
          <a:r>
            <a:rPr lang="en-IN" sz="1000" b="0" i="0" kern="1200" dirty="0" err="1" smtClean="0">
              <a:solidFill>
                <a:schemeClr val="tx2"/>
              </a:solidFill>
            </a:rPr>
            <a:t>Seaborn</a:t>
          </a:r>
          <a:r>
            <a:rPr lang="en-IN" sz="1000" b="0" i="0" kern="1200" dirty="0" smtClean="0">
              <a:solidFill>
                <a:schemeClr val="tx2"/>
              </a:solidFill>
            </a:rPr>
            <a:t> is a higher-level library, meaning it’s easier to generate certain kinds of plots, including heat maps, time series, and violin plots.</a:t>
          </a:r>
          <a:endParaRPr lang="en-US" sz="1000" kern="1200" dirty="0">
            <a:solidFill>
              <a:schemeClr val="tx2"/>
            </a:solidFill>
            <a:latin typeface="Calibri" panose="020F0502020204030204" pitchFamily="34" charset="0"/>
            <a:ea typeface="+mn-ea"/>
            <a:cs typeface="+mn-cs"/>
          </a:endParaRPr>
        </a:p>
      </dsp:txBody>
      <dsp:txXfrm>
        <a:off x="0" y="90431"/>
        <a:ext cx="8305800" cy="935550"/>
      </dsp:txXfrm>
    </dsp:sp>
    <dsp:sp modelId="{31AAA2EC-DF49-40B8-BF6E-4156F5D350A3}">
      <dsp:nvSpPr>
        <dsp:cNvPr id="0" name=""/>
        <dsp:cNvSpPr/>
      </dsp:nvSpPr>
      <dsp:spPr>
        <a:xfrm>
          <a:off x="415290" y="8193"/>
          <a:ext cx="5814060" cy="406958"/>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b="1" i="0" kern="1200" dirty="0" smtClean="0"/>
            <a:t>Seaborn</a:t>
          </a:r>
          <a:r>
            <a:rPr lang="en-US" sz="2200" b="0" i="0" kern="1200" dirty="0" smtClean="0"/>
            <a:t> </a:t>
          </a:r>
          <a:endParaRPr lang="en-US" sz="2200" b="1" kern="1200" dirty="0">
            <a:solidFill>
              <a:sysClr val="window" lastClr="FFFFFF"/>
            </a:solidFill>
            <a:latin typeface="Calibri" panose="020F0502020204030204" pitchFamily="34" charset="0"/>
            <a:ea typeface="+mn-ea"/>
            <a:cs typeface="+mn-cs"/>
          </a:endParaRPr>
        </a:p>
      </dsp:txBody>
      <dsp:txXfrm>
        <a:off x="435156" y="28059"/>
        <a:ext cx="5774328" cy="367226"/>
      </dsp:txXfrm>
    </dsp:sp>
    <dsp:sp modelId="{97F63AA1-CCB5-4FED-87A9-D196D5DC2D19}">
      <dsp:nvSpPr>
        <dsp:cNvPr id="0" name=""/>
        <dsp:cNvSpPr/>
      </dsp:nvSpPr>
      <dsp:spPr>
        <a:xfrm>
          <a:off x="0" y="1356817"/>
          <a:ext cx="8305800" cy="935550"/>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71120" numCol="1" spcCol="1270" anchor="t" anchorCtr="0">
          <a:noAutofit/>
        </a:bodyPr>
        <a:lstStyle/>
        <a:p>
          <a:pPr marL="57150" lvl="1" indent="-57150" algn="l" defTabSz="444500">
            <a:lnSpc>
              <a:spcPct val="90000"/>
            </a:lnSpc>
            <a:spcBef>
              <a:spcPct val="0"/>
            </a:spcBef>
            <a:spcAft>
              <a:spcPct val="15000"/>
            </a:spcAft>
            <a:buChar char="••"/>
          </a:pPr>
          <a:r>
            <a:rPr lang="en-IN" sz="1000" b="1" i="0" kern="1200" dirty="0" err="1" smtClean="0">
              <a:solidFill>
                <a:schemeClr val="tx2"/>
              </a:solidFill>
            </a:rPr>
            <a:t>Bokeh</a:t>
          </a:r>
          <a:r>
            <a:rPr lang="en-IN" sz="1000" b="0" i="0" kern="1200" dirty="0" smtClean="0">
              <a:solidFill>
                <a:schemeClr val="tx2"/>
              </a:solidFill>
            </a:rPr>
            <a:t> makes interactive, </a:t>
          </a:r>
          <a:r>
            <a:rPr lang="en-IN" sz="1000" b="0" i="0" kern="1200" dirty="0" err="1" smtClean="0">
              <a:solidFill>
                <a:schemeClr val="tx2"/>
              </a:solidFill>
            </a:rPr>
            <a:t>zoomable</a:t>
          </a:r>
          <a:r>
            <a:rPr lang="en-IN" sz="1000" b="0" i="0" kern="1200" dirty="0" smtClean="0">
              <a:solidFill>
                <a:schemeClr val="tx2"/>
              </a:solidFill>
            </a:rPr>
            <a:t> plots in modern web browsers using JavaScript widgets. Another nice feature of </a:t>
          </a:r>
          <a:r>
            <a:rPr lang="en-IN" sz="1000" b="0" i="0" kern="1200" dirty="0" err="1" smtClean="0">
              <a:solidFill>
                <a:schemeClr val="tx2"/>
              </a:solidFill>
            </a:rPr>
            <a:t>Bokeh</a:t>
          </a:r>
          <a:r>
            <a:rPr lang="en-IN" sz="1000" b="0" i="0" kern="1200" dirty="0" smtClean="0">
              <a:solidFill>
                <a:schemeClr val="tx2"/>
              </a:solidFill>
            </a:rPr>
            <a:t> is that it comes with three levels of interface, from high-level abstractions that allow you to quickly generate complex plots, to a low-level view that offers maximum flexibility to app developers.</a:t>
          </a:r>
          <a:endParaRPr lang="en-US" sz="1000" kern="1200" dirty="0">
            <a:solidFill>
              <a:schemeClr val="tx2"/>
            </a:solidFill>
            <a:latin typeface="Calibri" panose="020F0502020204030204" pitchFamily="34" charset="0"/>
            <a:ea typeface="+mn-ea"/>
            <a:cs typeface="+mn-cs"/>
          </a:endParaRPr>
        </a:p>
      </dsp:txBody>
      <dsp:txXfrm>
        <a:off x="0" y="1356817"/>
        <a:ext cx="8305800" cy="935550"/>
      </dsp:txXfrm>
    </dsp:sp>
    <dsp:sp modelId="{30459592-186C-4E0B-B55B-8D43ABC8A385}">
      <dsp:nvSpPr>
        <dsp:cNvPr id="0" name=""/>
        <dsp:cNvSpPr/>
      </dsp:nvSpPr>
      <dsp:spPr>
        <a:xfrm>
          <a:off x="415290" y="1144781"/>
          <a:ext cx="5814060" cy="64944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b="1" i="0" kern="1200" dirty="0" err="1" smtClean="0"/>
            <a:t>Bokeh</a:t>
          </a:r>
          <a:r>
            <a:rPr lang="en-US" sz="2200" b="0" i="0" kern="1200" dirty="0" smtClean="0"/>
            <a:t> </a:t>
          </a:r>
          <a:endParaRPr lang="en-US" sz="2200" b="1" kern="1200" dirty="0">
            <a:solidFill>
              <a:sysClr val="window" lastClr="FFFFFF"/>
            </a:solidFill>
            <a:latin typeface="Calibri" panose="020F0502020204030204" pitchFamily="34" charset="0"/>
            <a:ea typeface="+mn-ea"/>
            <a:cs typeface="+mn-cs"/>
          </a:endParaRPr>
        </a:p>
      </dsp:txBody>
      <dsp:txXfrm>
        <a:off x="446993" y="1176484"/>
        <a:ext cx="5750654" cy="586034"/>
      </dsp:txXfrm>
    </dsp:sp>
    <dsp:sp modelId="{8CD693D8-207E-400B-B7AF-6F791409EBF8}">
      <dsp:nvSpPr>
        <dsp:cNvPr id="0" name=""/>
        <dsp:cNvSpPr/>
      </dsp:nvSpPr>
      <dsp:spPr>
        <a:xfrm>
          <a:off x="0" y="2848571"/>
          <a:ext cx="8305800" cy="987525"/>
        </a:xfrm>
        <a:prstGeom prst="rect">
          <a:avLst/>
        </a:prstGeom>
        <a:solidFill>
          <a:sysClr val="window" lastClr="FFFFFF">
            <a:alpha val="90000"/>
            <a:hueOff val="0"/>
            <a:satOff val="0"/>
            <a:lumOff val="0"/>
            <a:alphaOff val="0"/>
          </a:sysClr>
        </a:solidFill>
        <a:ln w="25400" cap="flat" cmpd="sng" algn="ctr">
          <a:solidFill>
            <a:srgbClr val="50B3C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78232" numCol="1" spcCol="1270" anchor="t" anchorCtr="0">
          <a:noAutofit/>
        </a:bodyPr>
        <a:lstStyle/>
        <a:p>
          <a:pPr marL="57150" lvl="1" indent="-57150" algn="l" defTabSz="488950">
            <a:lnSpc>
              <a:spcPct val="90000"/>
            </a:lnSpc>
            <a:spcBef>
              <a:spcPct val="0"/>
            </a:spcBef>
            <a:spcAft>
              <a:spcPct val="15000"/>
            </a:spcAft>
            <a:buChar char="••"/>
          </a:pPr>
          <a:r>
            <a:rPr lang="en-IN" sz="1100" b="1" i="0" kern="1200" dirty="0" err="1" smtClean="0">
              <a:solidFill>
                <a:schemeClr val="tx2"/>
              </a:solidFill>
            </a:rPr>
            <a:t>Basemap</a:t>
          </a:r>
          <a:r>
            <a:rPr lang="en-IN" sz="1100" b="0" i="0" kern="1200" dirty="0" smtClean="0">
              <a:solidFill>
                <a:schemeClr val="tx2"/>
              </a:solidFill>
            </a:rPr>
            <a:t> adds support for simple maps to </a:t>
          </a:r>
          <a:r>
            <a:rPr lang="en-IN" sz="1100" b="0" i="0" kern="1200" dirty="0" err="1" smtClean="0">
              <a:solidFill>
                <a:schemeClr val="tx2"/>
              </a:solidFill>
            </a:rPr>
            <a:t>matplotlib</a:t>
          </a:r>
          <a:r>
            <a:rPr lang="en-IN" sz="1100" b="0" i="0" kern="1200" dirty="0" smtClean="0">
              <a:solidFill>
                <a:schemeClr val="tx2"/>
              </a:solidFill>
            </a:rPr>
            <a:t> by taking </a:t>
          </a:r>
          <a:r>
            <a:rPr lang="en-IN" sz="1100" b="0" i="0" kern="1200" dirty="0" err="1" smtClean="0">
              <a:solidFill>
                <a:schemeClr val="tx2"/>
              </a:solidFill>
            </a:rPr>
            <a:t>matplotlib’s</a:t>
          </a:r>
          <a:r>
            <a:rPr lang="en-IN" sz="1100" b="0" i="0" kern="1200" dirty="0" smtClean="0">
              <a:solidFill>
                <a:schemeClr val="tx2"/>
              </a:solidFill>
            </a:rPr>
            <a:t> coordinates and applying them to more than 25 different projections. The library Folium further builds on </a:t>
          </a:r>
          <a:r>
            <a:rPr lang="en-IN" sz="1100" b="0" i="0" kern="1200" dirty="0" err="1" smtClean="0">
              <a:solidFill>
                <a:schemeClr val="tx2"/>
              </a:solidFill>
            </a:rPr>
            <a:t>Basemap</a:t>
          </a:r>
          <a:r>
            <a:rPr lang="en-IN" sz="1100" b="0" i="0" kern="1200" dirty="0" smtClean="0">
              <a:solidFill>
                <a:schemeClr val="tx2"/>
              </a:solidFill>
            </a:rPr>
            <a:t> and allows for the creation of interactive web maps, similar to the JavaScript widgets created by </a:t>
          </a:r>
          <a:r>
            <a:rPr lang="en-IN" sz="1100" b="0" i="0" kern="1200" dirty="0" err="1" smtClean="0">
              <a:solidFill>
                <a:schemeClr val="tx2"/>
              </a:solidFill>
            </a:rPr>
            <a:t>Bokeh</a:t>
          </a:r>
          <a:r>
            <a:rPr lang="en-IN" sz="1100" b="0" i="0" kern="1200" dirty="0" smtClean="0">
              <a:solidFill>
                <a:schemeClr val="tx2"/>
              </a:solidFill>
            </a:rPr>
            <a:t>.</a:t>
          </a:r>
          <a:endParaRPr lang="en-US" sz="1000" kern="1200" dirty="0">
            <a:solidFill>
              <a:schemeClr val="tx2"/>
            </a:solidFill>
            <a:latin typeface="Calibri" panose="020F0502020204030204" pitchFamily="34" charset="0"/>
            <a:ea typeface="+mn-ea"/>
            <a:cs typeface="+mn-cs"/>
          </a:endParaRPr>
        </a:p>
      </dsp:txBody>
      <dsp:txXfrm>
        <a:off x="0" y="2848571"/>
        <a:ext cx="8305800" cy="987525"/>
      </dsp:txXfrm>
    </dsp:sp>
    <dsp:sp modelId="{3873D25D-FB20-4885-A42B-2FD429F23772}">
      <dsp:nvSpPr>
        <dsp:cNvPr id="0" name=""/>
        <dsp:cNvSpPr/>
      </dsp:nvSpPr>
      <dsp:spPr>
        <a:xfrm>
          <a:off x="415290" y="2523851"/>
          <a:ext cx="5814060" cy="649440"/>
        </a:xfrm>
        <a:prstGeom prst="roundRect">
          <a:avLst/>
        </a:prstGeom>
        <a:solidFill>
          <a:srgbClr val="50B3CF">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b="1" i="0" kern="1200" dirty="0" err="1" smtClean="0"/>
            <a:t>Basemap</a:t>
          </a:r>
          <a:r>
            <a:rPr lang="en-US" sz="2200" b="0" i="0" kern="1200" dirty="0" smtClean="0"/>
            <a:t>  </a:t>
          </a:r>
          <a:endParaRPr lang="en-US" sz="2200" b="1" kern="1200" dirty="0">
            <a:solidFill>
              <a:sysClr val="window" lastClr="FFFFFF"/>
            </a:solidFill>
            <a:latin typeface="Calibri" panose="020F0502020204030204" pitchFamily="34" charset="0"/>
            <a:ea typeface="+mn-ea"/>
            <a:cs typeface="+mn-cs"/>
          </a:endParaRPr>
        </a:p>
      </dsp:txBody>
      <dsp:txXfrm>
        <a:off x="446993" y="2555554"/>
        <a:ext cx="575065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pPr/>
              <a:t>3/8/2018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pPr/>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pPr/>
              <a:t>3/8/2018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pPr/>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12</a:t>
            </a:fld>
            <a:endParaRPr lang="en-US"/>
          </a:p>
        </p:txBody>
      </p:sp>
    </p:spTree>
    <p:extLst>
      <p:ext uri="{BB962C8B-B14F-4D97-AF65-F5344CB8AC3E}">
        <p14:creationId xmlns:p14="http://schemas.microsoft.com/office/powerpoint/2010/main" val="2910384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68</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69</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70</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71</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72</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73</a:t>
            </a:fld>
            <a:endParaRPr lang="en-US"/>
          </a:p>
        </p:txBody>
      </p:sp>
    </p:spTree>
    <p:extLst>
      <p:ext uri="{BB962C8B-B14F-4D97-AF65-F5344CB8AC3E}">
        <p14:creationId xmlns:p14="http://schemas.microsoft.com/office/powerpoint/2010/main" val="314342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74</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75</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76</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77</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60</a:t>
            </a:fld>
            <a:endParaRPr lang="en-US"/>
          </a:p>
        </p:txBody>
      </p:sp>
    </p:spTree>
    <p:extLst>
      <p:ext uri="{BB962C8B-B14F-4D97-AF65-F5344CB8AC3E}">
        <p14:creationId xmlns:p14="http://schemas.microsoft.com/office/powerpoint/2010/main" val="65720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78</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79</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80</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81</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82</a:t>
            </a:fld>
            <a:endParaRPr lang="en-US"/>
          </a:p>
        </p:txBody>
      </p:sp>
    </p:spTree>
    <p:extLst>
      <p:ext uri="{BB962C8B-B14F-4D97-AF65-F5344CB8AC3E}">
        <p14:creationId xmlns:p14="http://schemas.microsoft.com/office/powerpoint/2010/main" val="2441536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83</a:t>
            </a:fld>
            <a:endParaRPr lang="en-US"/>
          </a:p>
        </p:txBody>
      </p:sp>
    </p:spTree>
    <p:extLst>
      <p:ext uri="{BB962C8B-B14F-4D97-AF65-F5344CB8AC3E}">
        <p14:creationId xmlns:p14="http://schemas.microsoft.com/office/powerpoint/2010/main" val="1211220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84</a:t>
            </a:fld>
            <a:endParaRPr lang="en-US"/>
          </a:p>
        </p:txBody>
      </p:sp>
    </p:spTree>
    <p:extLst>
      <p:ext uri="{BB962C8B-B14F-4D97-AF65-F5344CB8AC3E}">
        <p14:creationId xmlns:p14="http://schemas.microsoft.com/office/powerpoint/2010/main" val="2394222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85</a:t>
            </a:fld>
            <a:endParaRPr lang="en-US"/>
          </a:p>
        </p:txBody>
      </p:sp>
    </p:spTree>
    <p:extLst>
      <p:ext uri="{BB962C8B-B14F-4D97-AF65-F5344CB8AC3E}">
        <p14:creationId xmlns:p14="http://schemas.microsoft.com/office/powerpoint/2010/main" val="89698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86</a:t>
            </a:fld>
            <a:endParaRPr lang="en-US"/>
          </a:p>
        </p:txBody>
      </p:sp>
    </p:spTree>
    <p:extLst>
      <p:ext uri="{BB962C8B-B14F-4D97-AF65-F5344CB8AC3E}">
        <p14:creationId xmlns:p14="http://schemas.microsoft.com/office/powerpoint/2010/main" val="1397751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87</a:t>
            </a:fld>
            <a:endParaRPr lang="en-US"/>
          </a:p>
        </p:txBody>
      </p:sp>
    </p:spTree>
    <p:extLst>
      <p:ext uri="{BB962C8B-B14F-4D97-AF65-F5344CB8AC3E}">
        <p14:creationId xmlns:p14="http://schemas.microsoft.com/office/powerpoint/2010/main" val="108007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61</a:t>
            </a:fld>
            <a:endParaRPr lang="en-US"/>
          </a:p>
        </p:txBody>
      </p:sp>
    </p:spTree>
    <p:extLst>
      <p:ext uri="{BB962C8B-B14F-4D97-AF65-F5344CB8AC3E}">
        <p14:creationId xmlns:p14="http://schemas.microsoft.com/office/powerpoint/2010/main" val="2494816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88</a:t>
            </a:fld>
            <a:endParaRPr lang="en-US"/>
          </a:p>
        </p:txBody>
      </p:sp>
    </p:spTree>
    <p:extLst>
      <p:ext uri="{BB962C8B-B14F-4D97-AF65-F5344CB8AC3E}">
        <p14:creationId xmlns:p14="http://schemas.microsoft.com/office/powerpoint/2010/main" val="428314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89</a:t>
            </a:fld>
            <a:endParaRPr lang="en-US"/>
          </a:p>
        </p:txBody>
      </p:sp>
    </p:spTree>
    <p:extLst>
      <p:ext uri="{BB962C8B-B14F-4D97-AF65-F5344CB8AC3E}">
        <p14:creationId xmlns:p14="http://schemas.microsoft.com/office/powerpoint/2010/main" val="272910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90</a:t>
            </a:fld>
            <a:endParaRPr lang="en-US"/>
          </a:p>
        </p:txBody>
      </p:sp>
    </p:spTree>
    <p:extLst>
      <p:ext uri="{BB962C8B-B14F-4D97-AF65-F5344CB8AC3E}">
        <p14:creationId xmlns:p14="http://schemas.microsoft.com/office/powerpoint/2010/main" val="2317552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91</a:t>
            </a:fld>
            <a:endParaRPr lang="en-US"/>
          </a:p>
        </p:txBody>
      </p:sp>
    </p:spTree>
    <p:extLst>
      <p:ext uri="{BB962C8B-B14F-4D97-AF65-F5344CB8AC3E}">
        <p14:creationId xmlns:p14="http://schemas.microsoft.com/office/powerpoint/2010/main" val="912735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92</a:t>
            </a:fld>
            <a:endParaRPr lang="en-US"/>
          </a:p>
        </p:txBody>
      </p:sp>
    </p:spTree>
    <p:extLst>
      <p:ext uri="{BB962C8B-B14F-4D97-AF65-F5344CB8AC3E}">
        <p14:creationId xmlns:p14="http://schemas.microsoft.com/office/powerpoint/2010/main" val="254691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62</a:t>
            </a:fld>
            <a:endParaRPr lang="en-US"/>
          </a:p>
        </p:txBody>
      </p:sp>
    </p:spTree>
    <p:extLst>
      <p:ext uri="{BB962C8B-B14F-4D97-AF65-F5344CB8AC3E}">
        <p14:creationId xmlns:p14="http://schemas.microsoft.com/office/powerpoint/2010/main" val="167268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63</a:t>
            </a:fld>
            <a:endParaRPr lang="en-US"/>
          </a:p>
        </p:txBody>
      </p:sp>
    </p:spTree>
    <p:extLst>
      <p:ext uri="{BB962C8B-B14F-4D97-AF65-F5344CB8AC3E}">
        <p14:creationId xmlns:p14="http://schemas.microsoft.com/office/powerpoint/2010/main" val="22436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64</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65</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66</a:t>
            </a:fld>
            <a:endParaRPr lang="en-US"/>
          </a:p>
        </p:txBody>
      </p:sp>
    </p:spTree>
    <p:extLst>
      <p:ext uri="{BB962C8B-B14F-4D97-AF65-F5344CB8AC3E}">
        <p14:creationId xmlns:p14="http://schemas.microsoft.com/office/powerpoint/2010/main" val="3227170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67</a:t>
            </a:fld>
            <a:endParaRPr lang="en-US"/>
          </a:p>
        </p:txBody>
      </p:sp>
    </p:spTree>
    <p:extLst>
      <p:ext uri="{BB962C8B-B14F-4D97-AF65-F5344CB8AC3E}">
        <p14:creationId xmlns:p14="http://schemas.microsoft.com/office/powerpoint/2010/main" val="3227170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PATH_perspect2.jpg"/>
          <p:cNvPicPr>
            <a:picLocks noChangeAspect="1"/>
          </p:cNvPicPr>
          <p:nvPr userDrawn="1"/>
        </p:nvPicPr>
        <p:blipFill rotWithShape="1">
          <a:blip r:embed="rId2" cstate="email">
            <a:extLst>
              <a:ext uri="{28A0092B-C50C-407E-A947-70E740481C1C}">
                <a14:useLocalDpi xmlns:a14="http://schemas.microsoft.com/office/drawing/2010/main"/>
              </a:ext>
            </a:extLst>
          </a:blip>
          <a:srcRect t="14635" b="6070"/>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16x9-01.png"/>
          <p:cNvPicPr>
            <a:picLocks noChangeAspect="1"/>
          </p:cNvPicPr>
          <p:nvPr userDrawn="1"/>
        </p:nvPicPr>
        <p:blipFill rotWithShape="1">
          <a:blip r:embed="rId2" cstate="email">
            <a:extLst>
              <a:ext uri="{28A0092B-C50C-407E-A947-70E740481C1C}">
                <a14:useLocalDpi xmlns:a14="http://schemas.microsoft.com/office/drawing/2010/main"/>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16x9-01.png"/>
          <p:cNvPicPr>
            <a:picLocks noChangeAspect="1"/>
          </p:cNvPicPr>
          <p:nvPr userDrawn="1"/>
        </p:nvPicPr>
        <p:blipFill rotWithShape="1">
          <a:blip r:embed="rId2" cstate="email">
            <a:extLst>
              <a:ext uri="{28A0092B-C50C-407E-A947-70E740481C1C}">
                <a14:useLocalDpi xmlns:a14="http://schemas.microsoft.com/office/drawing/2010/main"/>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4" cstate="email">
            <a:extLst>
              <a:ext uri="{28A0092B-C50C-407E-A947-70E740481C1C}">
                <a14:useLocalDpi xmlns:a14="http://schemas.microsoft.com/office/drawing/2010/main"/>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5" cstate="email">
            <a:extLst>
              <a:ext uri="{28A0092B-C50C-407E-A947-70E740481C1C}">
                <a14:useLocalDpi xmlns:a14="http://schemas.microsoft.com/office/drawing/2010/main"/>
              </a:ext>
            </a:extLst>
          </a:blip>
          <a:srcRect l="36750" t="10230" b="53878"/>
          <a:stretch/>
        </p:blipFill>
        <p:spPr>
          <a:xfrm>
            <a:off x="3364537" y="698867"/>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ATH_perspect2.png"/>
          <p:cNvPicPr>
            <a:picLocks noChangeAspect="1"/>
          </p:cNvPicPr>
          <p:nvPr userDrawn="1"/>
        </p:nvPicPr>
        <p:blipFill rotWithShape="1">
          <a:blip r:embed="rId2" cstate="email">
            <a:extLst>
              <a:ext uri="{28A0092B-C50C-407E-A947-70E740481C1C}">
                <a14:useLocalDpi xmlns:a14="http://schemas.microsoft.com/office/drawing/2010/main"/>
              </a:ext>
            </a:extLst>
          </a:blip>
          <a:srcRect t="14677" b="6067"/>
          <a:stretch/>
        </p:blipFill>
        <p:spPr>
          <a:xfrm>
            <a:off x="-1" y="0"/>
            <a:ext cx="8652933" cy="5143500"/>
          </a:xfrm>
          <a:prstGeom prst="rect">
            <a:avLst/>
          </a:prstGeom>
        </p:spPr>
      </p:pic>
      <p:sp>
        <p:nvSpPr>
          <p:cNvPr id="11" name="TextBox 10"/>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930400"/>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9"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6" name="Picture 15" descr="Cognizant_LOGO_on black.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PATH_perspect2.jpg"/>
          <p:cNvPicPr>
            <a:picLocks noChangeAspect="1"/>
          </p:cNvPicPr>
          <p:nvPr userDrawn="1"/>
        </p:nvPicPr>
        <p:blipFill rotWithShape="1">
          <a:blip r:embed="rId2" cstate="email">
            <a:extLst>
              <a:ext uri="{28A0092B-C50C-407E-A947-70E740481C1C}">
                <a14:useLocalDpi xmlns:a14="http://schemas.microsoft.com/office/drawing/2010/main"/>
              </a:ext>
            </a:extLst>
          </a:blip>
          <a:srcRect t="14635" b="6070"/>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PATH_perspect2.png"/>
          <p:cNvPicPr>
            <a:picLocks noChangeAspect="1"/>
          </p:cNvPicPr>
          <p:nvPr userDrawn="1"/>
        </p:nvPicPr>
        <p:blipFill rotWithShape="1">
          <a:blip r:embed="rId2" cstate="email">
            <a:extLst>
              <a:ext uri="{28A0092B-C50C-407E-A947-70E740481C1C}">
                <a14:useLocalDpi xmlns:a14="http://schemas.microsoft.com/office/drawing/2010/main"/>
              </a:ext>
            </a:extLst>
          </a:blip>
          <a:srcRect t="14677" b="6067"/>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0" name="Picture 9" descr="Cognizant_LOGO_on black.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2016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9" name="Picture 8" descr="Cognizant_LOGO_on black.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1" r:id="rId6"/>
    <p:sldLayoutId id="2147483650" r:id="rId7"/>
    <p:sldLayoutId id="2147483651" r:id="rId8"/>
    <p:sldLayoutId id="2147483665" r:id="rId9"/>
    <p:sldLayoutId id="2147483668" r:id="rId10"/>
    <p:sldLayoutId id="2147483673" r:id="rId11"/>
    <p:sldLayoutId id="2147483663" r:id="rId12"/>
    <p:sldLayoutId id="2147483664" r:id="rId13"/>
    <p:sldLayoutId id="2147483670" r:id="rId14"/>
    <p:sldLayoutId id="2147483669" r:id="rId15"/>
    <p:sldLayoutId id="2147483667" r:id="rId16"/>
    <p:sldLayoutId id="2147483672" r:id="rId17"/>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battlefield.ea.com/battlefield/bf214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hyperlink" Target="https://www.tutorialspoint.com/python3/list_reverse.htm" TargetMode="External"/><Relationship Id="rId3" Type="http://schemas.openxmlformats.org/officeDocument/2006/relationships/hyperlink" Target="https://www.tutorialspoint.com/python3/list_count.htm" TargetMode="External"/><Relationship Id="rId7" Type="http://schemas.openxmlformats.org/officeDocument/2006/relationships/hyperlink" Target="https://www.tutorialspoint.com/python3/list_remove.htm" TargetMode="External"/><Relationship Id="rId2" Type="http://schemas.openxmlformats.org/officeDocument/2006/relationships/hyperlink" Target="https://www.tutorialspoint.com/python3/list_append.htm" TargetMode="External"/><Relationship Id="rId1" Type="http://schemas.openxmlformats.org/officeDocument/2006/relationships/slideLayout" Target="../slideLayouts/slideLayout5.xml"/><Relationship Id="rId6" Type="http://schemas.openxmlformats.org/officeDocument/2006/relationships/hyperlink" Target="https://www.tutorialspoint.com/python3/list_pop.htm" TargetMode="External"/><Relationship Id="rId5" Type="http://schemas.openxmlformats.org/officeDocument/2006/relationships/hyperlink" Target="https://www.tutorialspoint.com/python3/list_insert.htm" TargetMode="External"/><Relationship Id="rId4" Type="http://schemas.openxmlformats.org/officeDocument/2006/relationships/hyperlink" Target="https://www.tutorialspoint.com/python3/list_index.htm" TargetMode="External"/><Relationship Id="rId9" Type="http://schemas.openxmlformats.org/officeDocument/2006/relationships/hyperlink" Target="https://www.tutorialspoint.com/python3/list_sort.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hyperlink" Target="https://www.tutorialspoint.com/python3/dictionary_update.htm" TargetMode="External"/><Relationship Id="rId3" Type="http://schemas.openxmlformats.org/officeDocument/2006/relationships/hyperlink" Target="https://www.tutorialspoint.com/python3/dictionary_copy.htm" TargetMode="External"/><Relationship Id="rId7" Type="http://schemas.openxmlformats.org/officeDocument/2006/relationships/hyperlink" Target="https://www.tutorialspoint.com/python3/dictionary_keys.htm" TargetMode="External"/><Relationship Id="rId2" Type="http://schemas.openxmlformats.org/officeDocument/2006/relationships/hyperlink" Target="https://www.tutorialspoint.com/python3/dictionary_clear.htm" TargetMode="External"/><Relationship Id="rId1" Type="http://schemas.openxmlformats.org/officeDocument/2006/relationships/slideLayout" Target="../slideLayouts/slideLayout5.xml"/><Relationship Id="rId6" Type="http://schemas.openxmlformats.org/officeDocument/2006/relationships/hyperlink" Target="https://www.tutorialspoint.com/python3/dictionary_items.htm" TargetMode="External"/><Relationship Id="rId5" Type="http://schemas.openxmlformats.org/officeDocument/2006/relationships/hyperlink" Target="https://www.tutorialspoint.com/python3/dictionary_get.htm" TargetMode="External"/><Relationship Id="rId4" Type="http://schemas.openxmlformats.org/officeDocument/2006/relationships/hyperlink" Target="https://www.tutorialspoint.com/python3/dictionary_fromkeys.htm" TargetMode="External"/><Relationship Id="rId9" Type="http://schemas.openxmlformats.org/officeDocument/2006/relationships/hyperlink" Target="https://www.tutorialspoint.com/python3/dictionary_values.ht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hop.oreilly.com/product/0636920028154.do"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9.jpe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0.jpeg"/><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1.jpe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5.jpeg"/></Relationships>
</file>

<file path=ppt/slides/_rels/slide7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2.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23.png"/></Relationships>
</file>

<file path=ppt/slides/_rels/slide7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48.jpeg"/><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49.jpeg"/><Relationship Id="rId7"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hyperlink" Target="file:///C:\Users\AYAN\Desktop\COE\Pandas_Use_case.py" TargetMode="External"/><Relationship Id="rId5" Type="http://schemas.openxmlformats.org/officeDocument/2006/relationships/hyperlink" Target="file:///C:\Users\AYAN\Desktop\COE\Aggregated_India_Crime_chart.txt" TargetMode="External"/><Relationship Id="rId4" Type="http://schemas.openxmlformats.org/officeDocument/2006/relationships/hyperlink" Target="file:///C:\Users\AYAN\Desktop\COE\India_Crime_Rates_1960_2014.csv"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52.jpeg"/></Relationships>
</file>

<file path=ppt/slides/_rels/slide8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53.jpeg"/></Relationships>
</file>

<file path=ppt/slides/_rels/slide8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54.jpeg"/></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52.jpeg"/></Relationships>
</file>

<file path=ppt/slides/_rels/slide89.xml.rels><?xml version="1.0" encoding="UTF-8" standalone="yes"?>
<Relationships xmlns="http://schemas.openxmlformats.org/package/2006/relationships"><Relationship Id="rId8" Type="http://schemas.openxmlformats.org/officeDocument/2006/relationships/hyperlink" Target="file:///C:\Users\AYAN\Desktop\COE\Generic_onedimension_parser.py" TargetMode="External"/><Relationship Id="rId3" Type="http://schemas.openxmlformats.org/officeDocument/2006/relationships/image" Target="../media/image50.png"/><Relationship Id="rId7" Type="http://schemas.openxmlformats.org/officeDocument/2006/relationships/hyperlink" Target="file:///C:\Users\AYAN\Desktop\COE\Lets_see.txt"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file:///C:\Users\AYAN\Desktop\COE\Source_json_file.json" TargetMode="External"/><Relationship Id="rId5" Type="http://schemas.openxmlformats.org/officeDocument/2006/relationships/image" Target="../media/image56.jpeg"/><Relationship Id="rId4" Type="http://schemas.openxmlformats.org/officeDocument/2006/relationships/image" Target="../media/image55.jpeg"/><Relationship Id="rId9" Type="http://schemas.openxmlformats.org/officeDocument/2006/relationships/hyperlink" Target="file:///C:\Users\AYAN\Desktop\COE\Google_map.con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www.youtube.com/"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hyperlink" Target="http://boto3.readthedocs.io/en/latest/guide/s3.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Sept, 2016</a:t>
            </a:r>
            <a:endParaRPr lang="en-US" dirty="0"/>
          </a:p>
        </p:txBody>
      </p:sp>
      <p:sp>
        <p:nvSpPr>
          <p:cNvPr id="3" name="Text Placeholder 2"/>
          <p:cNvSpPr>
            <a:spLocks noGrp="1"/>
          </p:cNvSpPr>
          <p:nvPr>
            <p:ph type="body" sz="quarter" idx="14"/>
          </p:nvPr>
        </p:nvSpPr>
        <p:spPr/>
        <p:txBody>
          <a:bodyPr/>
          <a:lstStyle/>
          <a:p>
            <a:r>
              <a:rPr lang="en-US" dirty="0" smtClean="0"/>
              <a:t>Python     Beginners Primer I</a:t>
            </a:r>
            <a:endParaRPr lang="en-US" dirty="0"/>
          </a:p>
        </p:txBody>
      </p:sp>
      <p:sp>
        <p:nvSpPr>
          <p:cNvPr id="4" name="Text Placeholder 3"/>
          <p:cNvSpPr>
            <a:spLocks noGrp="1"/>
          </p:cNvSpPr>
          <p:nvPr>
            <p:ph type="body" sz="quarter" idx="15"/>
          </p:nvPr>
        </p:nvSpPr>
        <p:spPr/>
        <p:txBody>
          <a:bodyPr/>
          <a:lstStyle/>
          <a:p>
            <a:r>
              <a:rPr lang="en-US" dirty="0" smtClean="0"/>
              <a:t>Ayan Chakraborty</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646" y="2567433"/>
            <a:ext cx="567529" cy="567529"/>
          </a:xfrm>
          <a:prstGeom prst="rect">
            <a:avLst/>
          </a:prstGeom>
        </p:spPr>
      </p:pic>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10</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882585" y="810954"/>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Language </a:t>
            </a:r>
          </a:p>
          <a:p>
            <a:pPr marL="12700">
              <a:lnSpc>
                <a:spcPts val="1180"/>
              </a:lnSpc>
              <a:spcBef>
                <a:spcPts val="59"/>
              </a:spcBef>
            </a:pPr>
            <a:endParaRPr lang="en-US" sz="1600" b="1" dirty="0">
              <a:solidFill>
                <a:schemeClr val="tx2"/>
              </a:solidFill>
            </a:endParaRPr>
          </a:p>
          <a:p>
            <a:pPr marL="12700">
              <a:lnSpc>
                <a:spcPts val="1180"/>
              </a:lnSpc>
              <a:spcBef>
                <a:spcPts val="59"/>
              </a:spcBef>
            </a:pPr>
            <a:r>
              <a:rPr lang="en-US" sz="1600" b="1" dirty="0">
                <a:solidFill>
                  <a:schemeClr val="tx2"/>
                </a:solidFill>
              </a:rPr>
              <a:t>Development</a:t>
            </a:r>
            <a:endParaRPr lang="en-US" sz="1600" dirty="0">
              <a:solidFill>
                <a:schemeClr val="tx2"/>
              </a:solidFill>
              <a:cs typeface="Arial"/>
            </a:endParaRPr>
          </a:p>
        </p:txBody>
      </p:sp>
      <p:cxnSp>
        <p:nvCxnSpPr>
          <p:cNvPr id="8" name="Elbow Connector 7"/>
          <p:cNvCxnSpPr/>
          <p:nvPr/>
        </p:nvCxnSpPr>
        <p:spPr>
          <a:xfrm rot="10800000">
            <a:off x="2753836" y="1046071"/>
            <a:ext cx="5732619" cy="196426"/>
          </a:xfrm>
          <a:prstGeom prst="bentConnector3">
            <a:avLst>
              <a:gd name="adj1" fmla="val 43906"/>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Python’s design and module architecture has influenced development of numerous languages.  Boo language uses an object model, syntax and indentation, similar to Python. Further, syntax of languages like Apple’s Swift, </a:t>
            </a:r>
            <a:r>
              <a:rPr lang="en-US" sz="1000" dirty="0" err="1">
                <a:solidFill>
                  <a:schemeClr val="tx2">
                    <a:lumMod val="75000"/>
                    <a:lumOff val="25000"/>
                  </a:schemeClr>
                </a:solidFill>
                <a:cs typeface="Times New Roman" panose="02020603050405020304" pitchFamily="18" charset="0"/>
              </a:rPr>
              <a:t>CoffeeScript</a:t>
            </a:r>
            <a:r>
              <a:rPr lang="en-US" sz="1000" dirty="0">
                <a:solidFill>
                  <a:schemeClr val="tx2">
                    <a:lumMod val="75000"/>
                    <a:lumOff val="25000"/>
                  </a:schemeClr>
                </a:solidFill>
                <a:cs typeface="Times New Roman" panose="02020603050405020304" pitchFamily="18" charset="0"/>
              </a:rPr>
              <a:t>, Cobra, and </a:t>
            </a:r>
            <a:r>
              <a:rPr lang="en-US" sz="1000" dirty="0" err="1">
                <a:solidFill>
                  <a:schemeClr val="tx2">
                    <a:lumMod val="75000"/>
                    <a:lumOff val="25000"/>
                  </a:schemeClr>
                </a:solidFill>
                <a:cs typeface="Times New Roman" panose="02020603050405020304" pitchFamily="18" charset="0"/>
              </a:rPr>
              <a:t>OCaml</a:t>
            </a:r>
            <a:r>
              <a:rPr lang="en-US" sz="1000" dirty="0">
                <a:solidFill>
                  <a:schemeClr val="tx2">
                    <a:lumMod val="75000"/>
                    <a:lumOff val="25000"/>
                  </a:schemeClr>
                </a:solidFill>
                <a:cs typeface="Times New Roman" panose="02020603050405020304" pitchFamily="18" charset="0"/>
              </a:rPr>
              <a:t> all share similarity with Python.</a:t>
            </a:r>
          </a:p>
        </p:txBody>
      </p:sp>
      <p:cxnSp>
        <p:nvCxnSpPr>
          <p:cNvPr id="11" name="Elbow Connector 10"/>
          <p:cNvCxnSpPr/>
          <p:nvPr/>
        </p:nvCxnSpPr>
        <p:spPr>
          <a:xfrm rot="10800000" flipV="1">
            <a:off x="2273062" y="948926"/>
            <a:ext cx="6505139" cy="1365112"/>
          </a:xfrm>
          <a:prstGeom prst="bentConnector3">
            <a:avLst>
              <a:gd name="adj1" fmla="val -67"/>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bject 18"/>
          <p:cNvSpPr txBox="1"/>
          <p:nvPr/>
        </p:nvSpPr>
        <p:spPr>
          <a:xfrm>
            <a:off x="824728" y="2196968"/>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Prototyping</a:t>
            </a:r>
            <a:endParaRPr lang="en-US" sz="1600" dirty="0">
              <a:solidFill>
                <a:schemeClr val="tx2"/>
              </a:solidFill>
              <a:cs typeface="Arial"/>
            </a:endParaRPr>
          </a:p>
        </p:txBody>
      </p:sp>
      <p:sp>
        <p:nvSpPr>
          <p:cNvPr id="16" name="TextBox 15"/>
          <p:cNvSpPr txBox="1"/>
          <p:nvPr/>
        </p:nvSpPr>
        <p:spPr>
          <a:xfrm>
            <a:off x="882585" y="2452009"/>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Besides being quick and easy to learn, Python also has the open source advantage of being free with the support of a large community.  This makes it the preferred choice for prototype development. Further, the agility, extensibility and scalability and ease of refactoring code associated with Python allow faster development from initial prototype.</a:t>
            </a:r>
          </a:p>
        </p:txBody>
      </p:sp>
      <p:sp>
        <p:nvSpPr>
          <p:cNvPr id="18" name="object 18"/>
          <p:cNvSpPr txBox="1"/>
          <p:nvPr/>
        </p:nvSpPr>
        <p:spPr>
          <a:xfrm>
            <a:off x="824728" y="3343310"/>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Gaming</a:t>
            </a:r>
            <a:endParaRPr lang="en-US" sz="1600" dirty="0">
              <a:solidFill>
                <a:schemeClr val="tx2"/>
              </a:solidFill>
              <a:cs typeface="Arial"/>
            </a:endParaRPr>
          </a:p>
        </p:txBody>
      </p:sp>
      <p:sp>
        <p:nvSpPr>
          <p:cNvPr id="19" name="TextBox 18"/>
          <p:cNvSpPr txBox="1"/>
          <p:nvPr/>
        </p:nvSpPr>
        <p:spPr>
          <a:xfrm>
            <a:off x="1041252" y="3578428"/>
            <a:ext cx="7097728" cy="1015663"/>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various modules, libraries and platforms that support development of games. For example, </a:t>
            </a:r>
            <a:r>
              <a:rPr lang="en-US" sz="1000" dirty="0" err="1">
                <a:solidFill>
                  <a:schemeClr val="tx2">
                    <a:lumMod val="75000"/>
                    <a:lumOff val="25000"/>
                  </a:schemeClr>
                </a:solidFill>
                <a:cs typeface="Times New Roman" panose="02020603050405020304" pitchFamily="18" charset="0"/>
              </a:rPr>
              <a:t>PySoy</a:t>
            </a:r>
            <a:r>
              <a:rPr lang="en-US" sz="1000" dirty="0">
                <a:solidFill>
                  <a:schemeClr val="tx2">
                    <a:lumMod val="75000"/>
                    <a:lumOff val="25000"/>
                  </a:schemeClr>
                </a:solidFill>
                <a:cs typeface="Times New Roman" panose="02020603050405020304" pitchFamily="18" charset="0"/>
              </a:rPr>
              <a:t> is a 3D game engine supporting Python 3, and </a:t>
            </a:r>
            <a:r>
              <a:rPr lang="en-US" sz="1000" dirty="0" err="1">
                <a:solidFill>
                  <a:schemeClr val="tx2">
                    <a:lumMod val="75000"/>
                    <a:lumOff val="25000"/>
                  </a:schemeClr>
                </a:solidFill>
                <a:cs typeface="Times New Roman" panose="02020603050405020304" pitchFamily="18" charset="0"/>
              </a:rPr>
              <a:t>PyGame</a:t>
            </a:r>
            <a:r>
              <a:rPr lang="en-US" sz="1000" dirty="0">
                <a:solidFill>
                  <a:schemeClr val="tx2">
                    <a:lumMod val="75000"/>
                    <a:lumOff val="25000"/>
                  </a:schemeClr>
                </a:solidFill>
                <a:cs typeface="Times New Roman" panose="02020603050405020304" pitchFamily="18" charset="0"/>
              </a:rPr>
              <a:t> provides functionality and a library for game development.  There have been numerous games built using Python including Civilization-IV, Disney’s </a:t>
            </a:r>
            <a:r>
              <a:rPr lang="en-US" sz="1000" dirty="0" err="1">
                <a:solidFill>
                  <a:schemeClr val="tx2">
                    <a:lumMod val="75000"/>
                    <a:lumOff val="25000"/>
                  </a:schemeClr>
                </a:solidFill>
                <a:cs typeface="Times New Roman" panose="02020603050405020304" pitchFamily="18" charset="0"/>
              </a:rPr>
              <a:t>Toontown</a:t>
            </a:r>
            <a:r>
              <a:rPr lang="en-US" sz="1000" dirty="0">
                <a:solidFill>
                  <a:schemeClr val="tx2">
                    <a:lumMod val="75000"/>
                    <a:lumOff val="25000"/>
                  </a:schemeClr>
                </a:solidFill>
                <a:cs typeface="Times New Roman" panose="02020603050405020304" pitchFamily="18" charset="0"/>
              </a:rPr>
              <a:t> Online, Vega Strike etc</a:t>
            </a:r>
            <a:r>
              <a:rPr lang="en-US" sz="1000" dirty="0" smtClean="0">
                <a:solidFill>
                  <a:schemeClr val="tx2">
                    <a:lumMod val="75000"/>
                    <a:lumOff val="25000"/>
                  </a:schemeClr>
                </a:solidFill>
                <a:cs typeface="Times New Roman" panose="02020603050405020304" pitchFamily="18" charset="0"/>
              </a:rPr>
              <a:t>. Best of all </a:t>
            </a:r>
            <a:r>
              <a:rPr lang="en-US" sz="1000" dirty="0">
                <a:hlinkClick r:id="rId4"/>
              </a:rPr>
              <a:t>Battle Field 2 and 2142</a:t>
            </a:r>
            <a:r>
              <a:rPr lang="en-US" sz="1000" dirty="0"/>
              <a:t> </a:t>
            </a:r>
            <a:endParaRPr lang="en-US" sz="1000" dirty="0">
              <a:solidFill>
                <a:schemeClr val="tx2">
                  <a:lumMod val="75000"/>
                  <a:lumOff val="25000"/>
                </a:schemeClr>
              </a:solidFill>
              <a:cs typeface="Times New Roman" panose="02020603050405020304" pitchFamily="18" charset="0"/>
            </a:endParaRPr>
          </a:p>
        </p:txBody>
      </p:sp>
      <p:cxnSp>
        <p:nvCxnSpPr>
          <p:cNvPr id="20" name="Elbow Connector 19"/>
          <p:cNvCxnSpPr/>
          <p:nvPr/>
        </p:nvCxnSpPr>
        <p:spPr>
          <a:xfrm rot="10800000" flipV="1">
            <a:off x="2273063" y="593522"/>
            <a:ext cx="6213393" cy="2853557"/>
          </a:xfrm>
          <a:prstGeom prst="bentConnector3">
            <a:avLst>
              <a:gd name="adj1" fmla="val -7874"/>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721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11</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14" name="Rectangle 13"/>
          <p:cNvSpPr/>
          <p:nvPr/>
        </p:nvSpPr>
        <p:spPr>
          <a:xfrm>
            <a:off x="2661006" y="3277451"/>
            <a:ext cx="3339101" cy="441791"/>
          </a:xfrm>
          <a:prstGeom prst="rect">
            <a:avLst/>
          </a:prstGeom>
          <a:solidFill>
            <a:srgbClr val="E7CBDE"/>
          </a:solidFill>
          <a:ln>
            <a:solidFill>
              <a:srgbClr val="ED32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04243"/>
                </a:solidFill>
              </a:rPr>
              <a:t>Data Mining</a:t>
            </a:r>
            <a:endParaRPr lang="en-US" sz="1600" dirty="0">
              <a:solidFill>
                <a:srgbClr val="F04243"/>
              </a:solidFill>
            </a:endParaRPr>
          </a:p>
        </p:txBody>
      </p:sp>
      <p:sp>
        <p:nvSpPr>
          <p:cNvPr id="17" name="Rectangle 16"/>
          <p:cNvSpPr/>
          <p:nvPr/>
        </p:nvSpPr>
        <p:spPr>
          <a:xfrm>
            <a:off x="2866489" y="2835660"/>
            <a:ext cx="2928134" cy="44179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rgbClr val="F28610"/>
                </a:solidFill>
              </a:rPr>
              <a:t>Predictive </a:t>
            </a:r>
            <a:r>
              <a:rPr lang="en-US" sz="1600" dirty="0" smtClean="0">
                <a:solidFill>
                  <a:srgbClr val="F28610"/>
                </a:solidFill>
              </a:rPr>
              <a:t>Modeling</a:t>
            </a:r>
            <a:endParaRPr lang="en-US" sz="1600" dirty="0">
              <a:solidFill>
                <a:srgbClr val="F28610"/>
              </a:solidFill>
            </a:endParaRPr>
          </a:p>
        </p:txBody>
      </p:sp>
      <p:sp>
        <p:nvSpPr>
          <p:cNvPr id="18" name="Rectangle 17"/>
          <p:cNvSpPr/>
          <p:nvPr/>
        </p:nvSpPr>
        <p:spPr>
          <a:xfrm>
            <a:off x="3123698" y="2421756"/>
            <a:ext cx="2413715" cy="44179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accent2">
                    <a:lumMod val="50000"/>
                  </a:schemeClr>
                </a:solidFill>
              </a:rPr>
              <a:t>Data Analysis</a:t>
            </a:r>
            <a:endParaRPr lang="en-US" sz="1600" dirty="0">
              <a:solidFill>
                <a:schemeClr val="accent2">
                  <a:lumMod val="50000"/>
                </a:schemeClr>
              </a:solidFill>
            </a:endParaRPr>
          </a:p>
        </p:txBody>
      </p:sp>
      <p:sp>
        <p:nvSpPr>
          <p:cNvPr id="19" name="Rectangle 18"/>
          <p:cNvSpPr/>
          <p:nvPr/>
        </p:nvSpPr>
        <p:spPr>
          <a:xfrm>
            <a:off x="3445704" y="1982155"/>
            <a:ext cx="1693166" cy="4417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Parsing</a:t>
            </a:r>
            <a:endParaRPr lang="en-US" sz="1600" dirty="0"/>
          </a:p>
        </p:txBody>
      </p:sp>
      <p:sp>
        <p:nvSpPr>
          <p:cNvPr id="7" name="Right Brace 6"/>
          <p:cNvSpPr/>
          <p:nvPr/>
        </p:nvSpPr>
        <p:spPr>
          <a:xfrm>
            <a:off x="7179238" y="1615235"/>
            <a:ext cx="318499" cy="20548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object 18"/>
          <p:cNvSpPr txBox="1"/>
          <p:nvPr/>
        </p:nvSpPr>
        <p:spPr>
          <a:xfrm>
            <a:off x="7596155" y="2611107"/>
            <a:ext cx="1882319" cy="831183"/>
          </a:xfrm>
          <a:prstGeom prst="rect">
            <a:avLst/>
          </a:prstGeom>
        </p:spPr>
        <p:txBody>
          <a:bodyPr wrap="square" lIns="0" tIns="0" rIns="0" bIns="0" rtlCol="0">
            <a:noAutofit/>
          </a:bodyPr>
          <a:lstStyle/>
          <a:p>
            <a:pPr marL="12700">
              <a:lnSpc>
                <a:spcPts val="1180"/>
              </a:lnSpc>
              <a:spcBef>
                <a:spcPts val="59"/>
              </a:spcBef>
            </a:pPr>
            <a:r>
              <a:rPr lang="en-US" sz="1600" b="1" dirty="0" smtClean="0">
                <a:solidFill>
                  <a:schemeClr val="tx2"/>
                </a:solidFill>
              </a:rPr>
              <a:t>Data Science</a:t>
            </a:r>
            <a:endParaRPr lang="en-US" sz="1600" dirty="0">
              <a:solidFill>
                <a:schemeClr val="tx2"/>
              </a:solidFill>
              <a:cs typeface="Arial"/>
            </a:endParaRPr>
          </a:p>
        </p:txBody>
      </p:sp>
      <p:sp>
        <p:nvSpPr>
          <p:cNvPr id="22" name="object 18"/>
          <p:cNvSpPr txBox="1"/>
          <p:nvPr/>
        </p:nvSpPr>
        <p:spPr>
          <a:xfrm>
            <a:off x="4365165" y="1489421"/>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Text</a:t>
            </a:r>
            <a:endParaRPr lang="en-US" sz="1100" dirty="0">
              <a:solidFill>
                <a:schemeClr val="tx2"/>
              </a:solidFill>
              <a:cs typeface="Arial"/>
            </a:endParaRPr>
          </a:p>
        </p:txBody>
      </p:sp>
      <p:cxnSp>
        <p:nvCxnSpPr>
          <p:cNvPr id="10" name="Straight Arrow Connector 9"/>
          <p:cNvCxnSpPr>
            <a:stCxn id="48" idx="2"/>
          </p:cNvCxnSpPr>
          <p:nvPr/>
        </p:nvCxnSpPr>
        <p:spPr>
          <a:xfrm flipH="1">
            <a:off x="8197354" y="1459928"/>
            <a:ext cx="1" cy="1031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bject 18"/>
          <p:cNvSpPr txBox="1"/>
          <p:nvPr/>
        </p:nvSpPr>
        <p:spPr>
          <a:xfrm>
            <a:off x="4155894" y="76032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XML</a:t>
            </a:r>
            <a:endParaRPr lang="en-US" sz="1100" dirty="0">
              <a:solidFill>
                <a:schemeClr val="tx2"/>
              </a:solidFill>
              <a:cs typeface="Arial"/>
            </a:endParaRPr>
          </a:p>
        </p:txBody>
      </p:sp>
      <p:sp>
        <p:nvSpPr>
          <p:cNvPr id="27" name="object 18"/>
          <p:cNvSpPr txBox="1"/>
          <p:nvPr/>
        </p:nvSpPr>
        <p:spPr>
          <a:xfrm>
            <a:off x="3309311" y="1319507"/>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HTML</a:t>
            </a:r>
            <a:endParaRPr lang="en-US" sz="1100" dirty="0">
              <a:solidFill>
                <a:schemeClr val="tx2"/>
              </a:solidFill>
              <a:cs typeface="Arial"/>
            </a:endParaRPr>
          </a:p>
        </p:txBody>
      </p:sp>
      <p:sp>
        <p:nvSpPr>
          <p:cNvPr id="28" name="object 18"/>
          <p:cNvSpPr txBox="1"/>
          <p:nvPr/>
        </p:nvSpPr>
        <p:spPr>
          <a:xfrm>
            <a:off x="5180028" y="1275094"/>
            <a:ext cx="982976" cy="268476"/>
          </a:xfrm>
          <a:prstGeom prst="rect">
            <a:avLst/>
          </a:prstGeom>
        </p:spPr>
        <p:txBody>
          <a:bodyPr wrap="square" lIns="0" tIns="0" rIns="0" bIns="0" rtlCol="0">
            <a:noAutofit/>
          </a:bodyPr>
          <a:lstStyle/>
          <a:p>
            <a:pPr marL="12700">
              <a:lnSpc>
                <a:spcPts val="1180"/>
              </a:lnSpc>
              <a:spcBef>
                <a:spcPts val="59"/>
              </a:spcBef>
            </a:pPr>
            <a:r>
              <a:rPr lang="en-US" sz="1100" b="1" dirty="0" err="1" smtClean="0">
                <a:solidFill>
                  <a:schemeClr val="tx2"/>
                </a:solidFill>
              </a:rPr>
              <a:t>Json</a:t>
            </a:r>
            <a:endParaRPr lang="en-US" sz="1100" dirty="0">
              <a:solidFill>
                <a:schemeClr val="tx2"/>
              </a:solidFill>
              <a:cs typeface="Arial"/>
            </a:endParaRPr>
          </a:p>
        </p:txBody>
      </p:sp>
      <p:cxnSp>
        <p:nvCxnSpPr>
          <p:cNvPr id="12" name="Straight Arrow Connector 11"/>
          <p:cNvCxnSpPr/>
          <p:nvPr/>
        </p:nvCxnSpPr>
        <p:spPr>
          <a:xfrm flipH="1" flipV="1">
            <a:off x="3445704" y="1453745"/>
            <a:ext cx="232444" cy="528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flipV="1">
            <a:off x="3932012" y="1027943"/>
            <a:ext cx="318499" cy="931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V="1">
            <a:off x="5025127" y="1493930"/>
            <a:ext cx="352579" cy="4511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V="1">
            <a:off x="4536855" y="1715093"/>
            <a:ext cx="53261" cy="2493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bject 18"/>
          <p:cNvSpPr txBox="1"/>
          <p:nvPr/>
        </p:nvSpPr>
        <p:spPr>
          <a:xfrm>
            <a:off x="1650274" y="2308636"/>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Data Structure</a:t>
            </a:r>
            <a:endParaRPr lang="en-US" sz="1100" dirty="0">
              <a:solidFill>
                <a:schemeClr val="tx2"/>
              </a:solidFill>
              <a:cs typeface="Arial"/>
            </a:endParaRPr>
          </a:p>
        </p:txBody>
      </p:sp>
      <p:sp>
        <p:nvSpPr>
          <p:cNvPr id="41" name="object 18"/>
          <p:cNvSpPr txBox="1"/>
          <p:nvPr/>
        </p:nvSpPr>
        <p:spPr>
          <a:xfrm>
            <a:off x="5448505" y="210063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Excel</a:t>
            </a:r>
            <a:endParaRPr lang="en-US" sz="1100" dirty="0">
              <a:solidFill>
                <a:schemeClr val="tx2"/>
              </a:solidFill>
              <a:cs typeface="Arial"/>
            </a:endParaRPr>
          </a:p>
        </p:txBody>
      </p:sp>
      <p:sp>
        <p:nvSpPr>
          <p:cNvPr id="42" name="object 18"/>
          <p:cNvSpPr txBox="1"/>
          <p:nvPr/>
        </p:nvSpPr>
        <p:spPr>
          <a:xfrm>
            <a:off x="2813140" y="208639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Matrix</a:t>
            </a:r>
            <a:endParaRPr lang="en-US" sz="1100" dirty="0">
              <a:solidFill>
                <a:schemeClr val="tx2"/>
              </a:solidFill>
              <a:cs typeface="Arial"/>
            </a:endParaRPr>
          </a:p>
        </p:txBody>
      </p:sp>
      <p:sp>
        <p:nvSpPr>
          <p:cNvPr id="43" name="object 18"/>
          <p:cNvSpPr txBox="1"/>
          <p:nvPr/>
        </p:nvSpPr>
        <p:spPr>
          <a:xfrm>
            <a:off x="5807643" y="2331917"/>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Graph plot</a:t>
            </a:r>
            <a:endParaRPr lang="en-US" sz="1100" dirty="0">
              <a:solidFill>
                <a:schemeClr val="tx2"/>
              </a:solidFill>
              <a:cs typeface="Arial"/>
            </a:endParaRPr>
          </a:p>
        </p:txBody>
      </p:sp>
      <p:cxnSp>
        <p:nvCxnSpPr>
          <p:cNvPr id="44" name="Straight Arrow Connector 43"/>
          <p:cNvCxnSpPr>
            <a:endCxn id="40" idx="3"/>
          </p:cNvCxnSpPr>
          <p:nvPr/>
        </p:nvCxnSpPr>
        <p:spPr>
          <a:xfrm flipH="1" flipV="1">
            <a:off x="2633250" y="2442874"/>
            <a:ext cx="443978" cy="2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flipV="1">
            <a:off x="3043654" y="2210894"/>
            <a:ext cx="56809" cy="17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5348141" y="2223251"/>
            <a:ext cx="218424" cy="212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5541403" y="2491267"/>
            <a:ext cx="719363" cy="25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flipV="1">
            <a:off x="2257078" y="2912813"/>
            <a:ext cx="594171" cy="91092"/>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2472832" y="3722177"/>
            <a:ext cx="3743029" cy="441791"/>
          </a:xfrm>
          <a:prstGeom prst="rect">
            <a:avLst/>
          </a:prstGeom>
          <a:solidFill>
            <a:schemeClr val="bg1">
              <a:lumMod val="8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Artificial Intelligence</a:t>
            </a:r>
            <a:endParaRPr lang="en-US" sz="1600" dirty="0"/>
          </a:p>
        </p:txBody>
      </p:sp>
      <p:sp>
        <p:nvSpPr>
          <p:cNvPr id="58" name="object 18"/>
          <p:cNvSpPr txBox="1"/>
          <p:nvPr/>
        </p:nvSpPr>
        <p:spPr>
          <a:xfrm>
            <a:off x="1177991" y="3194958"/>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Regression</a:t>
            </a:r>
            <a:endParaRPr lang="en-US" sz="1100" dirty="0">
              <a:solidFill>
                <a:schemeClr val="tx2"/>
              </a:solidFill>
              <a:cs typeface="Arial"/>
            </a:endParaRPr>
          </a:p>
        </p:txBody>
      </p:sp>
      <p:sp>
        <p:nvSpPr>
          <p:cNvPr id="59" name="object 18"/>
          <p:cNvSpPr txBox="1"/>
          <p:nvPr/>
        </p:nvSpPr>
        <p:spPr>
          <a:xfrm>
            <a:off x="6387637" y="3304185"/>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Anomaly Detection</a:t>
            </a:r>
            <a:endParaRPr lang="en-US" sz="1100" dirty="0">
              <a:solidFill>
                <a:schemeClr val="tx2"/>
              </a:solidFill>
              <a:cs typeface="Arial"/>
            </a:endParaRPr>
          </a:p>
        </p:txBody>
      </p:sp>
      <p:sp>
        <p:nvSpPr>
          <p:cNvPr id="61" name="object 18"/>
          <p:cNvSpPr txBox="1"/>
          <p:nvPr/>
        </p:nvSpPr>
        <p:spPr>
          <a:xfrm>
            <a:off x="761432" y="3583571"/>
            <a:ext cx="1368255"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K means clustering</a:t>
            </a:r>
            <a:endParaRPr lang="en-US" sz="1100" dirty="0">
              <a:solidFill>
                <a:schemeClr val="tx2"/>
              </a:solidFill>
              <a:cs typeface="Arial"/>
            </a:endParaRPr>
          </a:p>
        </p:txBody>
      </p:sp>
      <p:sp>
        <p:nvSpPr>
          <p:cNvPr id="62" name="object 18"/>
          <p:cNvSpPr txBox="1"/>
          <p:nvPr/>
        </p:nvSpPr>
        <p:spPr>
          <a:xfrm>
            <a:off x="1508136" y="2758223"/>
            <a:ext cx="982976" cy="268476"/>
          </a:xfrm>
          <a:prstGeom prst="rect">
            <a:avLst/>
          </a:prstGeom>
        </p:spPr>
        <p:txBody>
          <a:bodyPr wrap="square" lIns="0" tIns="0" rIns="0" bIns="0" rtlCol="0">
            <a:noAutofit/>
          </a:bodyPr>
          <a:lstStyle/>
          <a:p>
            <a:pPr marL="12700">
              <a:lnSpc>
                <a:spcPts val="1180"/>
              </a:lnSpc>
              <a:spcBef>
                <a:spcPts val="59"/>
              </a:spcBef>
            </a:pPr>
            <a:r>
              <a:rPr lang="en-US" sz="1100" b="1" dirty="0">
                <a:solidFill>
                  <a:schemeClr val="tx2"/>
                </a:solidFill>
              </a:rPr>
              <a:t>Logistic regression</a:t>
            </a:r>
            <a:endParaRPr lang="en-US" sz="1100" dirty="0">
              <a:solidFill>
                <a:schemeClr val="tx2"/>
              </a:solidFill>
              <a:cs typeface="Arial"/>
            </a:endParaRPr>
          </a:p>
        </p:txBody>
      </p:sp>
      <p:sp>
        <p:nvSpPr>
          <p:cNvPr id="65" name="object 18"/>
          <p:cNvSpPr txBox="1"/>
          <p:nvPr/>
        </p:nvSpPr>
        <p:spPr>
          <a:xfrm>
            <a:off x="6155415" y="2912813"/>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SVM</a:t>
            </a:r>
            <a:endParaRPr lang="en-US" sz="1100" dirty="0">
              <a:solidFill>
                <a:schemeClr val="tx2"/>
              </a:solidFill>
              <a:cs typeface="Arial"/>
            </a:endParaRPr>
          </a:p>
        </p:txBody>
      </p:sp>
      <p:cxnSp>
        <p:nvCxnSpPr>
          <p:cNvPr id="66" name="Straight Arrow Connector 65"/>
          <p:cNvCxnSpPr>
            <a:endCxn id="65" idx="1"/>
          </p:cNvCxnSpPr>
          <p:nvPr/>
        </p:nvCxnSpPr>
        <p:spPr>
          <a:xfrm flipV="1">
            <a:off x="5788153" y="3047051"/>
            <a:ext cx="367262" cy="43662"/>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H="1" flipV="1">
            <a:off x="2031910" y="3315095"/>
            <a:ext cx="594171" cy="91092"/>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V="1">
            <a:off x="6001340" y="3414576"/>
            <a:ext cx="367262" cy="43662"/>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a:off x="2099309" y="3631693"/>
            <a:ext cx="560464" cy="28869"/>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3533385" y="4333062"/>
            <a:ext cx="1616661" cy="369332"/>
          </a:xfrm>
          <a:prstGeom prst="rect">
            <a:avLst/>
          </a:prstGeom>
        </p:spPr>
        <p:txBody>
          <a:bodyPr wrap="none">
            <a:spAutoFit/>
          </a:bodyPr>
          <a:lstStyle/>
          <a:p>
            <a:r>
              <a:rPr lang="en-US" b="1" dirty="0">
                <a:solidFill>
                  <a:schemeClr val="tx2"/>
                </a:solidFill>
              </a:rPr>
              <a:t>AI Technique</a:t>
            </a:r>
            <a:endParaRPr lang="en-US" dirty="0">
              <a:solidFill>
                <a:schemeClr val="tx2"/>
              </a:solidFill>
            </a:endParaRPr>
          </a:p>
        </p:txBody>
      </p:sp>
      <p:cxnSp>
        <p:nvCxnSpPr>
          <p:cNvPr id="73" name="Straight Arrow Connector 72"/>
          <p:cNvCxnSpPr>
            <a:stCxn id="57" idx="2"/>
            <a:endCxn id="71" idx="0"/>
          </p:cNvCxnSpPr>
          <p:nvPr/>
        </p:nvCxnSpPr>
        <p:spPr>
          <a:xfrm flipH="1">
            <a:off x="4341716" y="4163968"/>
            <a:ext cx="2631" cy="169094"/>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605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12</a:t>
            </a:fld>
            <a:endParaRPr lang="en-US"/>
          </a:p>
        </p:txBody>
      </p:sp>
      <p:sp>
        <p:nvSpPr>
          <p:cNvPr id="5" name="Title 4"/>
          <p:cNvSpPr>
            <a:spLocks noGrp="1"/>
          </p:cNvSpPr>
          <p:nvPr>
            <p:ph type="title"/>
          </p:nvPr>
        </p:nvSpPr>
        <p:spPr/>
        <p:txBody>
          <a:bodyPr>
            <a:normAutofit fontScale="90000"/>
          </a:bodyPr>
          <a:lstStyle/>
          <a:p>
            <a:r>
              <a:rPr lang="en-US" dirty="0"/>
              <a:t>Know Your Environment</a:t>
            </a:r>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installation confirmation can be done using below commands</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C:&gt;python </a:t>
            </a:r>
            <a:r>
              <a:rPr lang="en-US" sz="1000" dirty="0">
                <a:solidFill>
                  <a:schemeClr val="tx2">
                    <a:lumMod val="75000"/>
                    <a:lumOff val="25000"/>
                  </a:schemeClr>
                </a:solidFill>
                <a:cs typeface="Times New Roman" panose="02020603050405020304" pitchFamily="18" charset="0"/>
              </a:rPr>
              <a:t># Windows/DOS</a:t>
            </a:r>
          </a:p>
          <a:p>
            <a:pPr>
              <a:lnSpc>
                <a:spcPct val="150000"/>
              </a:lnSpc>
            </a:pPr>
            <a:r>
              <a:rPr lang="en-US" sz="1000" b="1" dirty="0">
                <a:solidFill>
                  <a:schemeClr val="tx2"/>
                </a:solidFill>
                <a:cs typeface="Times New Roman" panose="02020603050405020304" pitchFamily="18" charset="0"/>
              </a:rPr>
              <a:t>Note</a:t>
            </a:r>
            <a:r>
              <a:rPr lang="en-US" sz="1000" dirty="0">
                <a:solidFill>
                  <a:schemeClr val="tx2"/>
                </a:solidFill>
                <a:cs typeface="Times New Roman" panose="02020603050405020304" pitchFamily="18" charset="0"/>
              </a:rPr>
              <a:t> : If python application is not available then visit https://www.python.org/downloads to download latest python version.</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Make sure python globally accessible by adding python PATH to the PATH ENVIRONMENTAL variable.</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PATH="$PATH:/</a:t>
            </a:r>
            <a:r>
              <a:rPr lang="en-US" sz="1000" dirty="0" err="1">
                <a:solidFill>
                  <a:schemeClr val="accent6"/>
                </a:solidFill>
                <a:cs typeface="Times New Roman" panose="02020603050405020304" pitchFamily="18" charset="0"/>
              </a:rPr>
              <a:t>usr</a:t>
            </a:r>
            <a:r>
              <a:rPr lang="en-US" sz="1000" dirty="0">
                <a:solidFill>
                  <a:schemeClr val="accent6"/>
                </a:solidFill>
                <a:cs typeface="Times New Roman" panose="02020603050405020304" pitchFamily="18" charset="0"/>
              </a:rPr>
              <a:t>/local/bin/python3 and press enter”.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path %path%;C:\Python and press Enter.</a:t>
            </a:r>
            <a:r>
              <a:rPr lang="en-US" sz="1000" dirty="0">
                <a:solidFill>
                  <a:schemeClr val="tx2">
                    <a:lumMod val="75000"/>
                    <a:lumOff val="25000"/>
                  </a:schemeClr>
                </a:solidFill>
                <a:cs typeface="Times New Roman" panose="02020603050405020304" pitchFamily="18" charset="0"/>
              </a:rPr>
              <a:t> # Windows/DOS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Check python by using “</a:t>
            </a:r>
            <a:r>
              <a:rPr lang="en-US" sz="1000" dirty="0">
                <a:solidFill>
                  <a:schemeClr val="accent6"/>
                </a:solidFill>
                <a:cs typeface="Times New Roman" panose="02020603050405020304" pitchFamily="18" charset="0"/>
              </a:rPr>
              <a:t>Python -V</a:t>
            </a:r>
            <a:r>
              <a:rPr lang="en-US" sz="1000" dirty="0">
                <a:solidFill>
                  <a:schemeClr val="tx2">
                    <a:lumMod val="75000"/>
                    <a:lumOff val="25000"/>
                  </a:schemeClr>
                </a:solidFill>
                <a:cs typeface="Times New Roman" panose="02020603050405020304" pitchFamily="18" charset="0"/>
              </a:rPr>
              <a:t>” command.</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Using an Editor is individual's choice but its recommended to use </a:t>
            </a:r>
            <a:r>
              <a:rPr lang="en-US" sz="1000" dirty="0" err="1">
                <a:solidFill>
                  <a:schemeClr val="tx2"/>
                </a:solidFill>
                <a:cs typeface="Times New Roman" panose="02020603050405020304" pitchFamily="18" charset="0"/>
              </a:rPr>
              <a:t>PyCharm</a:t>
            </a:r>
            <a:r>
              <a:rPr lang="en-US" sz="1000" dirty="0">
                <a:solidFill>
                  <a:schemeClr val="tx2">
                    <a:lumMod val="75000"/>
                    <a:lumOff val="25000"/>
                  </a:schemeClr>
                </a:solidFill>
                <a:cs typeface="Times New Roman" panose="02020603050405020304" pitchFamily="18" charset="0"/>
              </a:rPr>
              <a:t>.</a:t>
            </a:r>
          </a:p>
          <a:p>
            <a:pPr marL="914400" lvl="1" indent="-457200">
              <a:lnSpc>
                <a:spcPct val="150000"/>
              </a:lnSpc>
              <a:buFont typeface="Wingdings" panose="05000000000000000000" pitchFamily="2" charset="2"/>
              <a:buChar char="Ø"/>
            </a:pPr>
            <a:r>
              <a:rPr lang="en-US" sz="1000" dirty="0" err="1">
                <a:solidFill>
                  <a:schemeClr val="tx2"/>
                </a:solidFill>
                <a:cs typeface="Times New Roman" panose="02020603050405020304" pitchFamily="18" charset="0"/>
              </a:rPr>
              <a:t>PyCharm</a:t>
            </a:r>
            <a:r>
              <a:rPr lang="en-US" sz="1000" dirty="0">
                <a:solidFill>
                  <a:schemeClr val="tx2"/>
                </a:solidFill>
                <a:cs typeface="Times New Roman" panose="02020603050405020304" pitchFamily="18" charset="0"/>
              </a:rPr>
              <a:t> can be installed using https://www.jetbrains.com/pycharm</a:t>
            </a:r>
            <a:r>
              <a:rPr lang="en-US" sz="1000" dirty="0" smtClean="0">
                <a:solidFill>
                  <a:schemeClr val="tx2"/>
                </a:solidFill>
                <a:cs typeface="Times New Roman" panose="02020603050405020304" pitchFamily="18" charset="0"/>
              </a:rPr>
              <a:t>/</a:t>
            </a:r>
            <a:endParaRPr lang="en-US" sz="1000" dirty="0">
              <a:solidFill>
                <a:schemeClr val="tx2"/>
              </a:solidFill>
              <a:cs typeface="Times New Roman" panose="02020603050405020304" pitchFamily="18"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616" y="2823283"/>
            <a:ext cx="1743318" cy="495369"/>
          </a:xfrm>
          <a:prstGeom prst="rect">
            <a:avLst/>
          </a:prstGeom>
        </p:spPr>
      </p:pic>
    </p:spTree>
    <p:extLst>
      <p:ext uri="{BB962C8B-B14F-4D97-AF65-F5344CB8AC3E}">
        <p14:creationId xmlns:p14="http://schemas.microsoft.com/office/powerpoint/2010/main" val="2895490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13</a:t>
            </a:fld>
            <a:endParaRPr lang="en-US"/>
          </a:p>
        </p:txBody>
      </p:sp>
      <p:sp>
        <p:nvSpPr>
          <p:cNvPr id="5" name="Title 4"/>
          <p:cNvSpPr>
            <a:spLocks noGrp="1"/>
          </p:cNvSpPr>
          <p:nvPr>
            <p:ph type="title"/>
          </p:nvPr>
        </p:nvSpPr>
        <p:spPr/>
        <p:txBody>
          <a:bodyPr>
            <a:normAutofit fontScale="90000"/>
          </a:bodyPr>
          <a:lstStyle/>
          <a:p>
            <a:r>
              <a:rPr lang="en-US" dirty="0" smtClean="0"/>
              <a:t>Programming Basics</a:t>
            </a:r>
            <a:endParaRPr lang="en-US" dirty="0"/>
          </a:p>
        </p:txBody>
      </p:sp>
      <p:sp>
        <p:nvSpPr>
          <p:cNvPr id="6" name="TextBox 5"/>
          <p:cNvSpPr txBox="1"/>
          <p:nvPr/>
        </p:nvSpPr>
        <p:spPr>
          <a:xfrm>
            <a:off x="309093" y="901522"/>
            <a:ext cx="8587481" cy="3295454"/>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Interactive Mode Programming :</a:t>
            </a:r>
          </a:p>
          <a:p>
            <a:pPr marL="914400" lvl="1" indent="-457200">
              <a:lnSpc>
                <a:spcPct val="150000"/>
              </a:lnSpc>
              <a:buFont typeface="Wingdings" panose="05000000000000000000" pitchFamily="2" charset="2"/>
              <a:buChar char="v"/>
            </a:pPr>
            <a:r>
              <a:rPr lang="en-US" sz="1000" dirty="0">
                <a:solidFill>
                  <a:schemeClr val="accent6"/>
                </a:solidFill>
                <a:cs typeface="Times New Roman" panose="02020603050405020304" pitchFamily="18" charset="0"/>
              </a:rPr>
              <a:t>$ Python </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invoking interpreter without passing a script file </a:t>
            </a:r>
          </a:p>
          <a:p>
            <a:pPr marL="914400" lvl="1" indent="-457200">
              <a:lnSpc>
                <a:spcPct val="150000"/>
              </a:lnSpc>
              <a:buFont typeface="Arial" panose="020B0604020202020204" pitchFamily="34" charset="0"/>
              <a:buChar char="»"/>
            </a:pPr>
            <a:r>
              <a:rPr lang="en-US" sz="1000" dirty="0">
                <a:solidFill>
                  <a:schemeClr val="accent6"/>
                </a:solidFill>
                <a:cs typeface="Times New Roman" panose="02020603050405020304" pitchFamily="18" charset="0"/>
              </a:rPr>
              <a:t>Print “Welcome to the world of python !!”</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Script Mode Programming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 </a:t>
            </a:r>
            <a:r>
              <a:rPr lang="en-US" sz="1000" dirty="0">
                <a:solidFill>
                  <a:schemeClr val="accent6"/>
                </a:solidFill>
                <a:cs typeface="Times New Roman" panose="02020603050405020304" pitchFamily="18" charset="0"/>
              </a:rPr>
              <a:t>$ Python  &lt;Script Name&gt;.</a:t>
            </a:r>
            <a:r>
              <a:rPr lang="en-US" sz="1000" dirty="0" err="1">
                <a:solidFill>
                  <a:schemeClr val="accent6"/>
                </a:solidFill>
                <a:cs typeface="Times New Roman" panose="02020603050405020304" pitchFamily="18" charset="0"/>
              </a:rPr>
              <a:t>py</a:t>
            </a:r>
            <a:r>
              <a:rPr lang="en-US" sz="1000" dirty="0">
                <a:solidFill>
                  <a:schemeClr val="accent6"/>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Invoking the interpreter with a script parameter begins execution of the script and continues until the script is finished.</a:t>
            </a:r>
          </a:p>
          <a:p>
            <a:pPr>
              <a:lnSpc>
                <a:spcPct val="150000"/>
              </a:lnSpc>
            </a:pPr>
            <a:r>
              <a:rPr lang="en-US" sz="1000" b="1" dirty="0">
                <a:solidFill>
                  <a:schemeClr val="tx2">
                    <a:lumMod val="75000"/>
                    <a:lumOff val="25000"/>
                  </a:schemeClr>
                </a:solidFill>
                <a:cs typeface="Times New Roman" panose="02020603050405020304" pitchFamily="18" charset="0"/>
              </a:rPr>
              <a:t>Note</a:t>
            </a:r>
            <a:r>
              <a:rPr lang="en-US" sz="1000" dirty="0">
                <a:solidFill>
                  <a:schemeClr val="tx2">
                    <a:lumMod val="75000"/>
                    <a:lumOff val="25000"/>
                  </a:schemeClr>
                </a:solidFill>
                <a:cs typeface="Times New Roman" panose="02020603050405020304" pitchFamily="18" charset="0"/>
              </a:rPr>
              <a:t> : Python files should have extension .</a:t>
            </a:r>
            <a:r>
              <a:rPr lang="en-US" sz="1000" dirty="0" err="1">
                <a:solidFill>
                  <a:schemeClr val="tx2">
                    <a:lumMod val="75000"/>
                    <a:lumOff val="25000"/>
                  </a:schemeClr>
                </a:solidFill>
                <a:cs typeface="Times New Roman" panose="02020603050405020304" pitchFamily="18" charset="0"/>
              </a:rPr>
              <a:t>py</a:t>
            </a:r>
            <a:endParaRPr lang="en-US" sz="1000" dirty="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Lines and Indentation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Blocks of code are denoted by line indentation, which is rigidly enforced.</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Example :</a:t>
            </a:r>
          </a:p>
          <a:p>
            <a:pPr lvl="1">
              <a:lnSpc>
                <a:spcPct val="150000"/>
              </a:lnSpc>
            </a:pPr>
            <a:r>
              <a:rPr lang="en-US" sz="1000" dirty="0">
                <a:solidFill>
                  <a:schemeClr val="accent6"/>
                </a:solidFill>
                <a:cs typeface="Times New Roman" panose="02020603050405020304" pitchFamily="18" charset="0"/>
              </a:rPr>
              <a:t>if True: </a:t>
            </a:r>
          </a:p>
          <a:p>
            <a:pPr>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print </a:t>
            </a:r>
            <a:r>
              <a:rPr lang="en-US" sz="1000" dirty="0">
                <a:solidFill>
                  <a:schemeClr val="accent6"/>
                </a:solidFill>
                <a:cs typeface="Times New Roman" panose="02020603050405020304" pitchFamily="18" charset="0"/>
              </a:rPr>
              <a:t>"True”</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Indentation is being ensured using &lt;tab&gt;</a:t>
            </a:r>
          </a:p>
          <a:p>
            <a:pPr lvl="1">
              <a:lnSpc>
                <a:spcPct val="150000"/>
              </a:lnSpc>
            </a:pPr>
            <a:r>
              <a:rPr lang="en-US" sz="1000" dirty="0">
                <a:solidFill>
                  <a:schemeClr val="accent6"/>
                </a:solidFill>
                <a:cs typeface="Times New Roman" panose="02020603050405020304" pitchFamily="18" charset="0"/>
              </a:rPr>
              <a:t>else: </a:t>
            </a:r>
          </a:p>
          <a:p>
            <a:pPr>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print </a:t>
            </a:r>
            <a:r>
              <a:rPr lang="en-US" sz="1000" dirty="0">
                <a:solidFill>
                  <a:schemeClr val="accent6"/>
                </a:solidFill>
                <a:cs typeface="Times New Roman" panose="02020603050405020304" pitchFamily="18" charset="0"/>
              </a:rPr>
              <a:t>"False"</a:t>
            </a:r>
          </a:p>
        </p:txBody>
      </p:sp>
    </p:spTree>
    <p:extLst>
      <p:ext uri="{BB962C8B-B14F-4D97-AF65-F5344CB8AC3E}">
        <p14:creationId xmlns:p14="http://schemas.microsoft.com/office/powerpoint/2010/main" val="1021899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14</a:t>
            </a:fld>
            <a:endParaRPr lang="en-US"/>
          </a:p>
        </p:txBody>
      </p:sp>
      <p:sp>
        <p:nvSpPr>
          <p:cNvPr id="5" name="Title 4"/>
          <p:cNvSpPr>
            <a:spLocks noGrp="1"/>
          </p:cNvSpPr>
          <p:nvPr>
            <p:ph type="title"/>
          </p:nvPr>
        </p:nvSpPr>
        <p:spPr/>
        <p:txBody>
          <a:bodyPr>
            <a:normAutofit fontScale="90000"/>
          </a:bodyPr>
          <a:lstStyle/>
          <a:p>
            <a:r>
              <a:rPr lang="en-US" dirty="0"/>
              <a:t>Programming </a:t>
            </a:r>
            <a:r>
              <a:rPr lang="en-US" dirty="0" smtClean="0"/>
              <a:t>Basics (</a:t>
            </a:r>
            <a:r>
              <a:rPr lang="en-US" dirty="0" err="1" smtClean="0"/>
              <a:t>Cntd</a:t>
            </a:r>
            <a:r>
              <a:rPr lang="en-US" dirty="0"/>
              <a:t>..)</a:t>
            </a:r>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Multi-Line Statements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In case of multi line statement, need to use line continuation character (\) to denote that the line should continue.</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Example :</a:t>
            </a:r>
          </a:p>
          <a:p>
            <a:pPr lvl="2">
              <a:lnSpc>
                <a:spcPct val="150000"/>
              </a:lnSpc>
            </a:pPr>
            <a:r>
              <a:rPr lang="en-US" sz="1000" dirty="0">
                <a:solidFill>
                  <a:schemeClr val="accent6"/>
                </a:solidFill>
                <a:cs typeface="Times New Roman" panose="02020603050405020304" pitchFamily="18" charset="0"/>
              </a:rPr>
              <a:t>X = A + \</a:t>
            </a:r>
          </a:p>
          <a:p>
            <a:pPr lvl="1">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a:t>
            </a:r>
            <a:r>
              <a:rPr lang="en-US" sz="1000" dirty="0">
                <a:solidFill>
                  <a:schemeClr val="accent6"/>
                </a:solidFill>
                <a:cs typeface="Times New Roman" panose="02020603050405020304" pitchFamily="18" charset="0"/>
              </a:rPr>
              <a:t>B + \</a:t>
            </a:r>
          </a:p>
          <a:p>
            <a:pPr lvl="1">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a:t>
            </a:r>
            <a:r>
              <a:rPr lang="en-US" sz="1000" dirty="0">
                <a:solidFill>
                  <a:schemeClr val="accent6"/>
                </a:solidFill>
                <a:cs typeface="Times New Roman" panose="02020603050405020304" pitchFamily="18" charset="0"/>
              </a:rPr>
              <a:t>C</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Quotation in Python :</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word = 'word'</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sentence = "This is a sentence."</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paragraph = """This is a paragraph. It is</a:t>
            </a:r>
          </a:p>
          <a:p>
            <a:pPr lvl="1">
              <a:lnSpc>
                <a:spcPct val="150000"/>
              </a:lnSpc>
            </a:pPr>
            <a:r>
              <a:rPr lang="en-US" sz="1000" dirty="0" smtClean="0">
                <a:solidFill>
                  <a:schemeClr val="accent6"/>
                </a:solidFill>
                <a:cs typeface="Times New Roman" panose="02020603050405020304" pitchFamily="18" charset="0"/>
              </a:rPr>
              <a:t>	made up of multiple lines and sentences."""</a:t>
            </a:r>
            <a:endParaRPr lang="en-US" sz="1000" dirty="0">
              <a:solidFill>
                <a:schemeClr val="accent6"/>
              </a:solidFill>
              <a:cs typeface="Times New Roman" panose="02020603050405020304" pitchFamily="18" charset="0"/>
            </a:endParaRPr>
          </a:p>
        </p:txBody>
      </p:sp>
    </p:spTree>
    <p:extLst>
      <p:ext uri="{BB962C8B-B14F-4D97-AF65-F5344CB8AC3E}">
        <p14:creationId xmlns:p14="http://schemas.microsoft.com/office/powerpoint/2010/main" val="3985287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15</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3" y="901522"/>
            <a:ext cx="8587481" cy="332398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Comments in Python :</a:t>
            </a:r>
          </a:p>
          <a:p>
            <a:pPr marL="914400" lvl="1" indent="-457200">
              <a:lnSpc>
                <a:spcPct val="150000"/>
              </a:lnSpc>
              <a:buFont typeface="Arial" panose="020B0604020202020204" pitchFamily="34" charset="0"/>
              <a:buChar char="•"/>
            </a:pPr>
            <a:r>
              <a:rPr lang="en-US" sz="1000" dirty="0">
                <a:solidFill>
                  <a:schemeClr val="tx2">
                    <a:lumMod val="75000"/>
                    <a:lumOff val="25000"/>
                  </a:schemeClr>
                </a:solidFill>
                <a:cs typeface="Times New Roman" panose="02020603050405020304" pitchFamily="18" charset="0"/>
              </a:rPr>
              <a:t> </a:t>
            </a:r>
            <a:r>
              <a:rPr lang="en-US" sz="1000" b="1" dirty="0">
                <a:solidFill>
                  <a:schemeClr val="accent6"/>
                </a:solidFill>
                <a:cs typeface="Times New Roman" panose="02020603050405020304" pitchFamily="18" charset="0"/>
              </a:rPr>
              <a:t>#</a:t>
            </a:r>
            <a:r>
              <a:rPr lang="en-US" sz="1000" dirty="0">
                <a:solidFill>
                  <a:schemeClr val="tx2">
                    <a:lumMod val="75000"/>
                    <a:lumOff val="25000"/>
                  </a:schemeClr>
                </a:solidFill>
                <a:cs typeface="Times New Roman" panose="02020603050405020304" pitchFamily="18" charset="0"/>
              </a:rPr>
              <a:t> Single line comment.    	   </a:t>
            </a:r>
          </a:p>
          <a:p>
            <a:pPr marL="1085850" lvl="2" indent="-171450">
              <a:lnSpc>
                <a:spcPct val="150000"/>
              </a:lnSpc>
              <a:buFont typeface="Wingdings" panose="05000000000000000000" pitchFamily="2" charset="2"/>
              <a:buChar char="v"/>
            </a:pPr>
            <a:r>
              <a:rPr lang="en-US" sz="1000" dirty="0" smtClean="0">
                <a:solidFill>
                  <a:schemeClr val="accent6"/>
                </a:solidFill>
                <a:cs typeface="Times New Roman" panose="02020603050405020304" pitchFamily="18" charset="0"/>
              </a:rPr>
              <a:t>''</a:t>
            </a:r>
            <a:r>
              <a:rPr lang="en-US" sz="1000" dirty="0">
                <a:solidFill>
                  <a:schemeClr val="accent6"/>
                </a:solidFill>
                <a:cs typeface="Times New Roman" panose="02020603050405020304" pitchFamily="18" charset="0"/>
              </a:rPr>
              <a:t>'Multi</a:t>
            </a:r>
          </a:p>
          <a:p>
            <a:pPr lvl="2">
              <a:lnSpc>
                <a:spcPct val="150000"/>
              </a:lnSpc>
            </a:pPr>
            <a:r>
              <a:rPr lang="en-US" sz="1000" dirty="0">
                <a:solidFill>
                  <a:schemeClr val="accent6"/>
                </a:solidFill>
                <a:cs typeface="Times New Roman" panose="02020603050405020304" pitchFamily="18" charset="0"/>
              </a:rPr>
              <a:t>Line </a:t>
            </a:r>
          </a:p>
          <a:p>
            <a:pPr lvl="2">
              <a:lnSpc>
                <a:spcPct val="150000"/>
              </a:lnSpc>
            </a:pPr>
            <a:r>
              <a:rPr lang="en-US" sz="1000" dirty="0">
                <a:solidFill>
                  <a:schemeClr val="accent6"/>
                </a:solidFill>
                <a:cs typeface="Times New Roman" panose="02020603050405020304" pitchFamily="18" charset="0"/>
              </a:rPr>
              <a:t>Comment '''</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User's input :</a:t>
            </a:r>
          </a:p>
          <a:p>
            <a:pPr marL="914400" lvl="1" indent="-457200">
              <a:lnSpc>
                <a:spcPct val="150000"/>
              </a:lnSpc>
              <a:buFont typeface="Wingdings" panose="05000000000000000000" pitchFamily="2" charset="2"/>
              <a:buChar char="v"/>
            </a:pPr>
            <a:r>
              <a:rPr lang="en-US" sz="1000" dirty="0" err="1">
                <a:solidFill>
                  <a:schemeClr val="tx2">
                    <a:lumMod val="75000"/>
                    <a:lumOff val="25000"/>
                  </a:schemeClr>
                </a:solidFill>
                <a:cs typeface="Times New Roman" panose="02020603050405020304" pitchFamily="18" charset="0"/>
              </a:rPr>
              <a:t>Raw_input</a:t>
            </a:r>
            <a:r>
              <a:rPr lang="en-US" sz="1000" dirty="0">
                <a:solidFill>
                  <a:schemeClr val="tx2">
                    <a:lumMod val="75000"/>
                    <a:lumOff val="25000"/>
                  </a:schemeClr>
                </a:solidFill>
                <a:cs typeface="Times New Roman" panose="02020603050405020304" pitchFamily="18" charset="0"/>
              </a:rPr>
              <a:t>()  Take the </a:t>
            </a:r>
            <a:r>
              <a:rPr lang="en-US" sz="1000" dirty="0" err="1">
                <a:solidFill>
                  <a:schemeClr val="tx2">
                    <a:lumMod val="75000"/>
                    <a:lumOff val="25000"/>
                  </a:schemeClr>
                </a:solidFill>
                <a:cs typeface="Times New Roman" panose="02020603050405020304" pitchFamily="18" charset="0"/>
              </a:rPr>
              <a:t>stdin</a:t>
            </a:r>
            <a:r>
              <a:rPr lang="en-US" sz="1000" dirty="0">
                <a:solidFill>
                  <a:schemeClr val="tx2">
                    <a:lumMod val="75000"/>
                    <a:lumOff val="25000"/>
                  </a:schemeClr>
                </a:solidFill>
                <a:cs typeface="Times New Roman" panose="02020603050405020304" pitchFamily="18" charset="0"/>
              </a:rPr>
              <a:t> as an input string by default. (implicit casting)</a:t>
            </a:r>
          </a:p>
          <a:p>
            <a:pPr marL="1085850" lvl="2" indent="-17145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Name = </a:t>
            </a:r>
            <a:r>
              <a:rPr lang="en-US" sz="1000" dirty="0" err="1">
                <a:solidFill>
                  <a:schemeClr val="accent6"/>
                </a:solidFill>
                <a:cs typeface="Times New Roman" panose="02020603050405020304" pitchFamily="18" charset="0"/>
              </a:rPr>
              <a:t>raw_input</a:t>
            </a:r>
            <a:r>
              <a:rPr lang="en-US" sz="1000" dirty="0">
                <a:solidFill>
                  <a:schemeClr val="accent6"/>
                </a:solidFill>
                <a:cs typeface="Times New Roman" panose="02020603050405020304" pitchFamily="18" charset="0"/>
              </a:rPr>
              <a:t>(“What is ur name ? ”)</a:t>
            </a:r>
          </a:p>
          <a:p>
            <a:pPr lvl="2">
              <a:lnSpc>
                <a:spcPct val="150000"/>
              </a:lnSpc>
            </a:pPr>
            <a:r>
              <a:rPr lang="en-US" sz="1000" dirty="0">
                <a:solidFill>
                  <a:schemeClr val="accent6"/>
                </a:solidFill>
                <a:cs typeface="Times New Roman" panose="02020603050405020304" pitchFamily="18" charset="0"/>
              </a:rPr>
              <a:t>What is ur name ? Cognizant (</a:t>
            </a:r>
            <a:r>
              <a:rPr lang="en-US" sz="1000" dirty="0" err="1">
                <a:solidFill>
                  <a:schemeClr val="accent6"/>
                </a:solidFill>
                <a:cs typeface="Times New Roman" panose="02020603050405020304" pitchFamily="18" charset="0"/>
              </a:rPr>
              <a:t>stdin</a:t>
            </a:r>
            <a:r>
              <a:rPr lang="en-US" sz="1000" dirty="0">
                <a:solidFill>
                  <a:schemeClr val="accent6"/>
                </a:solidFill>
                <a:cs typeface="Times New Roman" panose="02020603050405020304" pitchFamily="18" charset="0"/>
              </a:rPr>
              <a:t>)</a:t>
            </a:r>
          </a:p>
          <a:p>
            <a:pPr lvl="2">
              <a:lnSpc>
                <a:spcPct val="150000"/>
              </a:lnSpc>
            </a:pPr>
            <a:r>
              <a:rPr lang="en-US" sz="1000" dirty="0" err="1">
                <a:solidFill>
                  <a:schemeClr val="accent6"/>
                </a:solidFill>
                <a:cs typeface="Times New Roman" panose="02020603050405020304" pitchFamily="18" charset="0"/>
              </a:rPr>
              <a:t>Stdout</a:t>
            </a:r>
            <a:r>
              <a:rPr lang="en-US" sz="1000" dirty="0">
                <a:solidFill>
                  <a:schemeClr val="accent6"/>
                </a:solidFill>
                <a:cs typeface="Times New Roman" panose="02020603050405020304" pitchFamily="18" charset="0"/>
              </a:rPr>
              <a:t> : Cognizant</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Input()  Explicitly have to mention about the input Type. </a:t>
            </a:r>
          </a:p>
          <a:p>
            <a:pPr marL="1085850" lvl="2" indent="-17145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Name = input(“What is ur name ? ”)</a:t>
            </a:r>
          </a:p>
          <a:p>
            <a:pPr lvl="2">
              <a:lnSpc>
                <a:spcPct val="150000"/>
              </a:lnSpc>
            </a:pPr>
            <a:r>
              <a:rPr lang="en-US" sz="1000" dirty="0">
                <a:solidFill>
                  <a:schemeClr val="accent6"/>
                </a:solidFill>
                <a:cs typeface="Times New Roman" panose="02020603050405020304" pitchFamily="18" charset="0"/>
              </a:rPr>
              <a:t>What is ur name ? “Cognizant” (</a:t>
            </a:r>
            <a:r>
              <a:rPr lang="en-US" sz="1000" dirty="0" err="1">
                <a:solidFill>
                  <a:schemeClr val="accent6"/>
                </a:solidFill>
                <a:cs typeface="Times New Roman" panose="02020603050405020304" pitchFamily="18" charset="0"/>
              </a:rPr>
              <a:t>stdin</a:t>
            </a:r>
            <a:r>
              <a:rPr lang="en-US" sz="1000" dirty="0">
                <a:solidFill>
                  <a:schemeClr val="accent6"/>
                </a:solidFill>
                <a:cs typeface="Times New Roman" panose="02020603050405020304" pitchFamily="18" charset="0"/>
              </a:rPr>
              <a:t>)</a:t>
            </a:r>
          </a:p>
          <a:p>
            <a:pPr lvl="2">
              <a:lnSpc>
                <a:spcPct val="150000"/>
              </a:lnSpc>
            </a:pPr>
            <a:r>
              <a:rPr lang="en-US" sz="1000" dirty="0" err="1">
                <a:solidFill>
                  <a:schemeClr val="accent6"/>
                </a:solidFill>
                <a:cs typeface="Times New Roman" panose="02020603050405020304" pitchFamily="18" charset="0"/>
              </a:rPr>
              <a:t>Stdout</a:t>
            </a:r>
            <a:r>
              <a:rPr lang="en-US" sz="1000" dirty="0">
                <a:solidFill>
                  <a:schemeClr val="accent6"/>
                </a:solidFill>
                <a:cs typeface="Times New Roman" panose="02020603050405020304" pitchFamily="18" charset="0"/>
              </a:rPr>
              <a:t> : Cognizant</a:t>
            </a:r>
          </a:p>
        </p:txBody>
      </p:sp>
    </p:spTree>
    <p:extLst>
      <p:ext uri="{BB962C8B-B14F-4D97-AF65-F5344CB8AC3E}">
        <p14:creationId xmlns:p14="http://schemas.microsoft.com/office/powerpoint/2010/main" val="3593534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16</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4" y="901522"/>
            <a:ext cx="4522680" cy="3554819"/>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Call for help ??</a:t>
            </a:r>
          </a:p>
          <a:p>
            <a:pPr marL="914400" lvl="1"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Python&lt;enter&gt;</a:t>
            </a:r>
            <a:endParaRPr lang="en-US"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&gt;&gt;&gt; help(print)</a:t>
            </a:r>
          </a:p>
          <a:p>
            <a:pPr marL="914400" lvl="1" indent="-457200">
              <a:lnSpc>
                <a:spcPct val="150000"/>
              </a:lnSpc>
            </a:pPr>
            <a:r>
              <a:rPr lang="en-IN" sz="1000" dirty="0" smtClean="0">
                <a:solidFill>
                  <a:schemeClr val="accent6"/>
                </a:solidFill>
                <a:cs typeface="Times New Roman" panose="02020603050405020304" pitchFamily="18" charset="0"/>
              </a:rPr>
              <a:t>Help on built-in function print in module </a:t>
            </a:r>
            <a:r>
              <a:rPr lang="en-IN" sz="1000" dirty="0" err="1" smtClean="0">
                <a:solidFill>
                  <a:schemeClr val="accent6"/>
                </a:solidFill>
                <a:cs typeface="Times New Roman" panose="02020603050405020304" pitchFamily="18" charset="0"/>
              </a:rPr>
              <a:t>builtins</a:t>
            </a:r>
            <a:r>
              <a:rPr lang="en-IN" sz="1000" dirty="0" smtClean="0">
                <a:solidFill>
                  <a:schemeClr val="accent6"/>
                </a:solidFill>
                <a:cs typeface="Times New Roman" panose="02020603050405020304" pitchFamily="18" charset="0"/>
              </a:rPr>
              <a:t>:</a:t>
            </a:r>
          </a:p>
          <a:p>
            <a:pPr marL="914400" lvl="1" indent="-457200">
              <a:lnSpc>
                <a:spcPct val="150000"/>
              </a:lnSpc>
            </a:pPr>
            <a:endParaRPr lang="en-IN"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print(...)</a:t>
            </a:r>
          </a:p>
          <a:p>
            <a:pPr marL="914400" lvl="1" indent="-457200">
              <a:lnSpc>
                <a:spcPct val="150000"/>
              </a:lnSpc>
            </a:pPr>
            <a:r>
              <a:rPr lang="en-IN" sz="1000" dirty="0" smtClean="0">
                <a:solidFill>
                  <a:schemeClr val="accent6"/>
                </a:solidFill>
                <a:cs typeface="Times New Roman" panose="02020603050405020304" pitchFamily="18" charset="0"/>
              </a:rPr>
              <a:t>    print(value, ..., sep=' ', end='\n', file=</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 flush=False)</a:t>
            </a:r>
          </a:p>
          <a:p>
            <a:pPr marL="914400" lvl="1" indent="-457200">
              <a:lnSpc>
                <a:spcPct val="150000"/>
              </a:lnSpc>
            </a:pPr>
            <a:endParaRPr lang="en-IN"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    Prints the values to a stream, or to </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 by default.</a:t>
            </a:r>
          </a:p>
          <a:p>
            <a:pPr marL="914400" lvl="1" indent="-457200">
              <a:lnSpc>
                <a:spcPct val="150000"/>
              </a:lnSpc>
            </a:pPr>
            <a:r>
              <a:rPr lang="en-IN" sz="1000" dirty="0" smtClean="0">
                <a:solidFill>
                  <a:schemeClr val="accent6"/>
                </a:solidFill>
                <a:cs typeface="Times New Roman" panose="02020603050405020304" pitchFamily="18" charset="0"/>
              </a:rPr>
              <a:t>    Optional keyword arguments:</a:t>
            </a:r>
          </a:p>
          <a:p>
            <a:pPr marL="914400" lvl="1" indent="-457200">
              <a:lnSpc>
                <a:spcPct val="150000"/>
              </a:lnSpc>
            </a:pPr>
            <a:r>
              <a:rPr lang="en-IN" sz="1000" dirty="0" smtClean="0">
                <a:solidFill>
                  <a:schemeClr val="accent6"/>
                </a:solidFill>
                <a:cs typeface="Times New Roman" panose="02020603050405020304" pitchFamily="18" charset="0"/>
              </a:rPr>
              <a:t>    file:  a file-like object (stream); defaults to the current </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a:t>
            </a:r>
          </a:p>
          <a:p>
            <a:pPr marL="914400" lvl="1" indent="-457200">
              <a:lnSpc>
                <a:spcPct val="150000"/>
              </a:lnSpc>
            </a:pPr>
            <a:r>
              <a:rPr lang="en-IN" sz="1000" dirty="0" smtClean="0">
                <a:solidFill>
                  <a:schemeClr val="accent6"/>
                </a:solidFill>
                <a:cs typeface="Times New Roman" panose="02020603050405020304" pitchFamily="18" charset="0"/>
              </a:rPr>
              <a:t>    sep:   string inserted between values, default a space.</a:t>
            </a:r>
          </a:p>
          <a:p>
            <a:pPr marL="914400" lvl="1" indent="-457200">
              <a:lnSpc>
                <a:spcPct val="150000"/>
              </a:lnSpc>
            </a:pPr>
            <a:r>
              <a:rPr lang="en-IN" sz="1000" dirty="0" smtClean="0">
                <a:solidFill>
                  <a:schemeClr val="accent6"/>
                </a:solidFill>
                <a:cs typeface="Times New Roman" panose="02020603050405020304" pitchFamily="18" charset="0"/>
              </a:rPr>
              <a:t>    end:   string appended after the last value, default a newline.</a:t>
            </a:r>
          </a:p>
          <a:p>
            <a:pPr marL="914400" lvl="1" indent="-457200">
              <a:lnSpc>
                <a:spcPct val="150000"/>
              </a:lnSpc>
            </a:pPr>
            <a:r>
              <a:rPr lang="en-IN" sz="1000" dirty="0" smtClean="0">
                <a:solidFill>
                  <a:schemeClr val="accent6"/>
                </a:solidFill>
                <a:cs typeface="Times New Roman" panose="02020603050405020304" pitchFamily="18" charset="0"/>
              </a:rPr>
              <a:t>    flush: whether to forcibly flush the stream.</a:t>
            </a:r>
            <a:endParaRPr lang="en-GB"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359353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17</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378565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How to declare and use a variable</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Let see an example. We will declare variable "a" and print it.</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a=100 </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Re-declare a Variable</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a=100 </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a=“XYZ”</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endParaRPr lang="en-US"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Concatenate Variables</a:t>
            </a:r>
          </a:p>
          <a:p>
            <a:pPr marL="1371600" lvl="2"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Unlike Java, which concatenates number with string without declaring number as string, Python requires declaring the number as string otherwise it will show a </a:t>
            </a:r>
            <a:r>
              <a:rPr lang="en-IN" sz="1000" dirty="0" err="1" smtClean="0">
                <a:solidFill>
                  <a:schemeClr val="tx2">
                    <a:lumMod val="75000"/>
                    <a:lumOff val="25000"/>
                  </a:schemeClr>
                </a:solidFill>
                <a:cs typeface="Times New Roman" panose="02020603050405020304" pitchFamily="18" charset="0"/>
              </a:rPr>
              <a:t>TypeError</a:t>
            </a:r>
            <a:endParaRPr lang="en-GB" sz="1000" dirty="0" smtClean="0">
              <a:solidFill>
                <a:schemeClr val="tx2">
                  <a:lumMod val="75000"/>
                  <a:lumOff val="25000"/>
                </a:schemeClr>
              </a:solidFill>
              <a:cs typeface="Times New Roman" panose="02020603050405020304" pitchFamily="18" charset="0"/>
            </a:endParaRP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a=“xyz" </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b = 99</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 print (a+b)</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print (a+str(b))</a:t>
            </a:r>
            <a:endParaRPr lang="en-US" sz="1000" dirty="0" smtClean="0">
              <a:solidFill>
                <a:schemeClr val="accent6"/>
              </a:solidFill>
              <a:cs typeface="Times New Roman" panose="02020603050405020304" pitchFamily="18" charset="0"/>
            </a:endParaRPr>
          </a:p>
        </p:txBody>
      </p:sp>
    </p:spTree>
    <p:extLst>
      <p:ext uri="{BB962C8B-B14F-4D97-AF65-F5344CB8AC3E}">
        <p14:creationId xmlns:p14="http://schemas.microsoft.com/office/powerpoint/2010/main" val="3593534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18</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124649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Local &amp; Global Variables</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A=100</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global  a = 100</a:t>
            </a:r>
          </a:p>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Delete a variable</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del  a</a:t>
            </a:r>
          </a:p>
        </p:txBody>
      </p:sp>
    </p:spTree>
    <p:extLst>
      <p:ext uri="{BB962C8B-B14F-4D97-AF65-F5344CB8AC3E}">
        <p14:creationId xmlns:p14="http://schemas.microsoft.com/office/powerpoint/2010/main" val="3593534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19</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1047497785"/>
              </p:ext>
            </p:extLst>
          </p:nvPr>
        </p:nvGraphicFramePr>
        <p:xfrm>
          <a:off x="493159" y="668687"/>
          <a:ext cx="8034392" cy="4021965"/>
        </p:xfrm>
        <a:graphic>
          <a:graphicData uri="http://schemas.openxmlformats.org/drawingml/2006/table">
            <a:tbl>
              <a:tblPr/>
              <a:tblGrid>
                <a:gridCol w="1208714">
                  <a:extLst>
                    <a:ext uri="{9D8B030D-6E8A-4147-A177-3AD203B41FA5}">
                      <a16:colId xmlns:a16="http://schemas.microsoft.com/office/drawing/2014/main" val="20000"/>
                    </a:ext>
                  </a:extLst>
                </a:gridCol>
                <a:gridCol w="3299077">
                  <a:extLst>
                    <a:ext uri="{9D8B030D-6E8A-4147-A177-3AD203B41FA5}">
                      <a16:colId xmlns:a16="http://schemas.microsoft.com/office/drawing/2014/main" val="20001"/>
                    </a:ext>
                  </a:extLst>
                </a:gridCol>
                <a:gridCol w="2033483">
                  <a:extLst>
                    <a:ext uri="{9D8B030D-6E8A-4147-A177-3AD203B41FA5}">
                      <a16:colId xmlns:a16="http://schemas.microsoft.com/office/drawing/2014/main" val="20002"/>
                    </a:ext>
                  </a:extLst>
                </a:gridCol>
                <a:gridCol w="1493118">
                  <a:extLst>
                    <a:ext uri="{9D8B030D-6E8A-4147-A177-3AD203B41FA5}">
                      <a16:colId xmlns:a16="http://schemas.microsoft.com/office/drawing/2014/main" val="20003"/>
                    </a:ext>
                  </a:extLst>
                </a:gridCol>
              </a:tblGrid>
              <a:tr h="150499">
                <a:tc>
                  <a:txBody>
                    <a:bodyPr/>
                    <a:lstStyle/>
                    <a:p>
                      <a:pPr algn="ctr" fontAlgn="ctr"/>
                      <a:r>
                        <a:rPr lang="en-US" sz="1000" b="1" i="0" u="none" strike="noStrike" dirty="0">
                          <a:solidFill>
                            <a:srgbClr val="7F7F7F"/>
                          </a:solidFill>
                          <a:effectLst/>
                          <a:latin typeface="Arial" panose="020B0604020202020204" pitchFamily="34" charset="0"/>
                        </a:rPr>
                        <a:t>Operator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Description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Example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Code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830">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rPr>
                        <a:t>Slice- it gives the letter from the given index</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a[1] will give "y" from the word Ayan as such ( 0=G, 1=u, 2=r and 3=u)</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(var1[1])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9715">
                <a:tc>
                  <a:txBody>
                    <a:bodyPr/>
                    <a:lstStyle/>
                    <a:p>
                      <a:pPr algn="l" fontAlgn="ctr"/>
                      <a:r>
                        <a:rPr lang="en-US" sz="1000" b="0" i="0" u="none" strike="noStrike">
                          <a:solidFill>
                            <a:srgbClr val="000000"/>
                          </a:solidFill>
                          <a:effectLst/>
                          <a:latin typeface="Arial" panose="020B0604020202020204" pitchFamily="34" charset="0"/>
                        </a:rPr>
                        <a:t>[ : ]</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Range slice-it gives the characters from the given range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x [1:3] it will give "ya" from the word Ayan. Remember it will not consider 0 which is A, it will consider word after that is ya.</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(var1[1:3])</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226">
                <a:tc>
                  <a:txBody>
                    <a:bodyPr/>
                    <a:lstStyle/>
                    <a:p>
                      <a:pPr algn="l" fontAlgn="ctr"/>
                      <a:r>
                        <a:rPr lang="en-US" sz="1000" b="0" i="0" u="none" strike="noStrike">
                          <a:solidFill>
                            <a:srgbClr val="000000"/>
                          </a:solidFill>
                          <a:effectLst/>
                          <a:latin typeface="Arial" panose="020B0604020202020204" pitchFamily="34" charset="0"/>
                        </a:rPr>
                        <a:t>in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Membership-returns true if a letter exist in the given string</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n is present in word Ayan and hence it will give 1 (True)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sv-SE" sz="1000" b="0" i="0" u="none" strike="noStrike" dirty="0">
                          <a:solidFill>
                            <a:srgbClr val="7F7F7F"/>
                          </a:solidFill>
                          <a:effectLst/>
                          <a:latin typeface="Consolas" panose="020B0609020204030204" pitchFamily="49" charset="0"/>
                        </a:rPr>
                        <a:t>var1 = "Ayan"</a:t>
                      </a:r>
                      <a:br>
                        <a:rPr lang="sv-SE" sz="1000" b="0" i="0" u="none" strike="noStrike" dirty="0">
                          <a:solidFill>
                            <a:srgbClr val="7F7F7F"/>
                          </a:solidFill>
                          <a:effectLst/>
                          <a:latin typeface="Consolas" panose="020B0609020204030204" pitchFamily="49" charset="0"/>
                        </a:rPr>
                      </a:br>
                      <a:r>
                        <a:rPr lang="sv-SE" sz="1000" b="0" i="0" u="none" strike="noStrike" dirty="0">
                          <a:solidFill>
                            <a:srgbClr val="7F7F7F"/>
                          </a:solidFill>
                          <a:effectLst/>
                          <a:latin typeface="Consolas" panose="020B0609020204030204" pitchFamily="49" charset="0"/>
                        </a:rPr>
                        <a:t>print ("n" in var1)</a:t>
                      </a:r>
                      <a:br>
                        <a:rPr lang="sv-SE" sz="1000" b="0" i="0" u="none" strike="noStrike" dirty="0">
                          <a:solidFill>
                            <a:srgbClr val="7F7F7F"/>
                          </a:solidFill>
                          <a:effectLst/>
                          <a:latin typeface="Consolas" panose="020B0609020204030204" pitchFamily="49" charset="0"/>
                        </a:rPr>
                      </a:br>
                      <a:endParaRPr lang="sv-SE" sz="1000" b="0" i="0" u="none" strike="noStrike" dirty="0">
                        <a:solidFill>
                          <a:srgbClr val="7F7F7F"/>
                        </a:solidFill>
                        <a:effectLst/>
                        <a:latin typeface="Consolas" panose="020B0609020204030204" pitchFamily="49" charset="0"/>
                      </a:endParaRP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9790">
                <a:tc>
                  <a:txBody>
                    <a:bodyPr/>
                    <a:lstStyle/>
                    <a:p>
                      <a:pPr algn="l" fontAlgn="ctr"/>
                      <a:r>
                        <a:rPr lang="en-US" sz="1000" b="0" i="0" u="none" strike="noStrike">
                          <a:solidFill>
                            <a:srgbClr val="000000"/>
                          </a:solidFill>
                          <a:effectLst/>
                          <a:latin typeface="Arial" panose="020B0604020202020204" pitchFamily="34" charset="0"/>
                        </a:rPr>
                        <a:t>not in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Membership-returns true if a letter exist is not in the given string</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l not present in word Guru and hence it will give 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("n" not in var1)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144">
                <a:tc>
                  <a:txBody>
                    <a:bodyPr/>
                    <a:lstStyle/>
                    <a:p>
                      <a:pPr algn="l" fontAlgn="ctr"/>
                      <a:r>
                        <a:rPr lang="en-US" sz="1000" b="0" i="0" u="none" strike="noStrike">
                          <a:solidFill>
                            <a:srgbClr val="000000"/>
                          </a:solidFill>
                          <a:effectLst/>
                          <a:latin typeface="Arial" panose="020B0604020202020204" pitchFamily="34" charset="0"/>
                        </a:rPr>
                        <a:t>r/R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Raw string suppresses actual meaning of escape characters.</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Print r'\n' prints \n and print R'/n' prints \n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000" b="0" i="0" u="none" strike="noStrike" dirty="0" err="1">
                          <a:solidFill>
                            <a:srgbClr val="7F7F7F"/>
                          </a:solidFill>
                          <a:effectLst/>
                          <a:latin typeface="Arial" panose="020B0604020202020204" pitchFamily="34" charset="0"/>
                        </a:rPr>
                        <a:t>print</a:t>
                      </a:r>
                      <a:r>
                        <a:rPr lang="fr-FR" sz="1000" b="0" i="0" u="none" strike="noStrike" dirty="0">
                          <a:solidFill>
                            <a:srgbClr val="7F7F7F"/>
                          </a:solidFill>
                          <a:effectLst/>
                          <a:latin typeface="Arial" panose="020B0604020202020204" pitchFamily="34" charset="0"/>
                        </a:rPr>
                        <a:t> (r'\n')</a:t>
                      </a:r>
                      <a:br>
                        <a:rPr lang="fr-FR" sz="1000" b="0" i="0" u="none" strike="noStrike" dirty="0">
                          <a:solidFill>
                            <a:srgbClr val="7F7F7F"/>
                          </a:solidFill>
                          <a:effectLst/>
                          <a:latin typeface="Arial" panose="020B0604020202020204" pitchFamily="34" charset="0"/>
                        </a:rPr>
                      </a:br>
                      <a:r>
                        <a:rPr lang="fr-FR" sz="1000" b="0" i="0" u="none" strike="noStrike" dirty="0" err="1">
                          <a:solidFill>
                            <a:srgbClr val="7F7F7F"/>
                          </a:solidFill>
                          <a:effectLst/>
                          <a:latin typeface="Arial" panose="020B0604020202020204" pitchFamily="34" charset="0"/>
                        </a:rPr>
                        <a:t>print</a:t>
                      </a:r>
                      <a:r>
                        <a:rPr lang="fr-FR" sz="1000" b="0" i="0" u="none" strike="noStrike" dirty="0">
                          <a:solidFill>
                            <a:srgbClr val="7F7F7F"/>
                          </a:solidFill>
                          <a:effectLst/>
                          <a:latin typeface="Arial" panose="020B0604020202020204" pitchFamily="34" charset="0"/>
                        </a:rPr>
                        <a:t> ('\n')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7418">
                <a:tc>
                  <a:txBody>
                    <a:bodyPr/>
                    <a:lstStyle/>
                    <a:p>
                      <a:pPr algn="l" fontAlgn="ctr"/>
                      <a:r>
                        <a:rPr lang="en-US" sz="1000" b="0" i="0" u="none" strike="noStrike">
                          <a:solidFill>
                            <a:srgbClr val="000000"/>
                          </a:solidFill>
                          <a:effectLst/>
                          <a:latin typeface="Arial" panose="020B0604020202020204" pitchFamily="34" charset="0"/>
                        </a:rPr>
                        <a:t>% - Used for string format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 - It insert the canonical string representation of the object (i.e., repr(o)) %s- It insert the presentation string representation of the object (i.e., str(o)) %d- it will format a number for display</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The output of this code will be "guru 99".</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name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number = 99</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('%s %d' % (name,number))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58226">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concatenates 2 strings</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concatenate strings and gives the result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name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number = '99'</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(name+number)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9790">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rPr>
                        <a:t>Repeat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prints the character twice.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7F7F7F"/>
                          </a:solidFill>
                          <a:effectLst/>
                          <a:latin typeface="Consolas" panose="020B0609020204030204" pitchFamily="49" charset="0"/>
                        </a:rPr>
                        <a:t>name = 'Ayan'</a:t>
                      </a:r>
                      <a:br>
                        <a:rPr lang="en-US" sz="1000" b="0" i="0" u="none" strike="noStrike" dirty="0">
                          <a:solidFill>
                            <a:srgbClr val="7F7F7F"/>
                          </a:solidFill>
                          <a:effectLst/>
                          <a:latin typeface="Consolas" panose="020B0609020204030204" pitchFamily="49" charset="0"/>
                        </a:rPr>
                      </a:br>
                      <a:r>
                        <a:rPr lang="en-US" sz="1000" b="0" i="0" u="none" strike="noStrike" dirty="0">
                          <a:solidFill>
                            <a:srgbClr val="7F7F7F"/>
                          </a:solidFill>
                          <a:effectLst/>
                          <a:latin typeface="Consolas" panose="020B0609020204030204" pitchFamily="49" charset="0"/>
                        </a:rPr>
                        <a:t>number = '99'</a:t>
                      </a:r>
                      <a:br>
                        <a:rPr lang="en-US" sz="1000" b="0" i="0" u="none" strike="noStrike" dirty="0">
                          <a:solidFill>
                            <a:srgbClr val="7F7F7F"/>
                          </a:solidFill>
                          <a:effectLst/>
                          <a:latin typeface="Consolas" panose="020B0609020204030204" pitchFamily="49" charset="0"/>
                        </a:rPr>
                      </a:br>
                      <a:r>
                        <a:rPr lang="en-US" sz="1000" b="0" i="0" u="none" strike="noStrike" dirty="0">
                          <a:solidFill>
                            <a:srgbClr val="7F7F7F"/>
                          </a:solidFill>
                          <a:effectLst/>
                          <a:latin typeface="Consolas" panose="020B0609020204030204" pitchFamily="49" charset="0"/>
                        </a:rPr>
                        <a:t>print (name * 2)</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55018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a:t>
            </a:fld>
            <a:endParaRPr lang="en-US"/>
          </a:p>
        </p:txBody>
      </p:sp>
      <p:sp>
        <p:nvSpPr>
          <p:cNvPr id="5" name="Title 4"/>
          <p:cNvSpPr>
            <a:spLocks noGrp="1"/>
          </p:cNvSpPr>
          <p:nvPr>
            <p:ph type="title"/>
          </p:nvPr>
        </p:nvSpPr>
        <p:spPr/>
        <p:txBody>
          <a:bodyPr>
            <a:normAutofit fontScale="90000"/>
          </a:bodyPr>
          <a:lstStyle/>
          <a:p>
            <a:r>
              <a:rPr lang="en-US" dirty="0" smtClean="0"/>
              <a:t>Contents (Basics Part I)</a:t>
            </a:r>
            <a:endParaRPr lang="en-US" dirty="0"/>
          </a:p>
        </p:txBody>
      </p:sp>
      <p:sp>
        <p:nvSpPr>
          <p:cNvPr id="33" name="TextBox 32"/>
          <p:cNvSpPr txBox="1"/>
          <p:nvPr/>
        </p:nvSpPr>
        <p:spPr>
          <a:xfrm>
            <a:off x="304362" y="824963"/>
            <a:ext cx="4468969" cy="3416320"/>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Overview</a:t>
            </a: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Application of Python</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Know Your Environment</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Programming </a:t>
            </a:r>
            <a:r>
              <a:rPr lang="en-US" dirty="0" smtClean="0">
                <a:solidFill>
                  <a:schemeClr val="tx2">
                    <a:lumMod val="75000"/>
                    <a:lumOff val="25000"/>
                  </a:schemeClr>
                </a:solidFill>
                <a:latin typeface="+mj-lt"/>
                <a:cs typeface="Times New Roman" panose="02020603050405020304" pitchFamily="18" charset="0"/>
              </a:rPr>
              <a:t>Basics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Object Types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Making Decisions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Loops &amp; Functions</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Useful one liners</a:t>
            </a:r>
            <a:endParaRPr lang="en-US" dirty="0">
              <a:solidFill>
                <a:schemeClr val="tx2">
                  <a:lumMod val="75000"/>
                  <a:lumOff val="2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603396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20</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827863488"/>
              </p:ext>
            </p:extLst>
          </p:nvPr>
        </p:nvGraphicFramePr>
        <p:xfrm>
          <a:off x="421239" y="682592"/>
          <a:ext cx="8178230" cy="4044516"/>
        </p:xfrm>
        <a:graphic>
          <a:graphicData uri="http://schemas.openxmlformats.org/drawingml/2006/table">
            <a:tbl>
              <a:tblPr/>
              <a:tblGrid>
                <a:gridCol w="1430349">
                  <a:extLst>
                    <a:ext uri="{9D8B030D-6E8A-4147-A177-3AD203B41FA5}">
                      <a16:colId xmlns:a16="http://schemas.microsoft.com/office/drawing/2014/main" val="20000"/>
                    </a:ext>
                  </a:extLst>
                </a:gridCol>
                <a:gridCol w="3904011">
                  <a:extLst>
                    <a:ext uri="{9D8B030D-6E8A-4147-A177-3AD203B41FA5}">
                      <a16:colId xmlns:a16="http://schemas.microsoft.com/office/drawing/2014/main" val="20001"/>
                    </a:ext>
                  </a:extLst>
                </a:gridCol>
                <a:gridCol w="2843870">
                  <a:extLst>
                    <a:ext uri="{9D8B030D-6E8A-4147-A177-3AD203B41FA5}">
                      <a16:colId xmlns:a16="http://schemas.microsoft.com/office/drawing/2014/main" val="20002"/>
                    </a:ext>
                  </a:extLst>
                </a:gridCol>
              </a:tblGrid>
              <a:tr h="163716">
                <a:tc>
                  <a:txBody>
                    <a:bodyPr/>
                    <a:lstStyle/>
                    <a:p>
                      <a:pPr algn="ctr" fontAlgn="ctr"/>
                      <a:r>
                        <a:rPr lang="en-US" sz="1100" b="1" i="0" u="none" strike="noStrike" dirty="0">
                          <a:solidFill>
                            <a:srgbClr val="7F7F7F"/>
                          </a:solidFill>
                          <a:effectLst/>
                          <a:latin typeface="Arial" panose="020B0604020202020204" pitchFamily="34" charset="0"/>
                        </a:rPr>
                        <a:t>Operator</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7F7F7F"/>
                          </a:solidFill>
                          <a:effectLst/>
                          <a:latin typeface="Arial" panose="020B0604020202020204" pitchFamily="34" charset="0"/>
                        </a:rPr>
                        <a:t>Description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7F7F7F"/>
                          </a:solidFill>
                          <a:effectLst/>
                          <a:latin typeface="Arial" panose="020B0604020202020204" pitchFamily="34" charset="0"/>
                        </a:rPr>
                        <a:t>Example</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8580">
                <a:tc>
                  <a:txBody>
                    <a:bodyPr/>
                    <a:lstStyle/>
                    <a:p>
                      <a:pPr algn="l" fontAlgn="ctr"/>
                      <a:r>
                        <a:rPr lang="en-US" sz="1100" b="0" i="0" u="none" strike="noStrike">
                          <a:solidFill>
                            <a:srgbClr val="000000"/>
                          </a:solidFill>
                          <a:effectLst/>
                          <a:latin typeface="Calibri" panose="020F0502020204030204" pitchFamily="34" charset="0"/>
                        </a:rPr>
                        <a:t>replace() </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The method replace() returns a copy of the string in which the values of old string have been replaced with the new value. </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(name.replace('Chak','Chakraborty'))</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4865">
                <a:tc>
                  <a:txBody>
                    <a:bodyPr/>
                    <a:lstStyle/>
                    <a:p>
                      <a:pPr algn="l" fontAlgn="ctr"/>
                      <a:r>
                        <a:rPr lang="en-US" sz="1100" b="0" i="0" u="none" strike="noStrike">
                          <a:solidFill>
                            <a:srgbClr val="000000"/>
                          </a:solidFill>
                          <a:effectLst/>
                          <a:latin typeface="Calibri" panose="020F0502020204030204" pitchFamily="34" charset="0"/>
                        </a:rPr>
                        <a:t>upper &amp; lower</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 Python, you can even change the string to upper case or lower case. </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(name.upper())</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(name.lower())</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1148">
                <a:tc>
                  <a:txBody>
                    <a:bodyPr/>
                    <a:lstStyle/>
                    <a:p>
                      <a:pPr algn="l" fontAlgn="ctr"/>
                      <a:r>
                        <a:rPr lang="en-US" sz="1100" b="0" i="0" u="none" strike="noStrike">
                          <a:solidFill>
                            <a:srgbClr val="000000"/>
                          </a:solidFill>
                          <a:effectLst/>
                          <a:latin typeface="Calibri" panose="020F0502020204030204" pitchFamily="34" charset="0"/>
                        </a:rPr>
                        <a:t>capitalize()</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Likewise, you can also do for other function as well like capitalize </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(name.capitalize())</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1148">
                <a:tc>
                  <a:txBody>
                    <a:bodyPr/>
                    <a:lstStyle/>
                    <a:p>
                      <a:pPr algn="l" fontAlgn="ctr"/>
                      <a:r>
                        <a:rPr lang="en-US" sz="1100" b="0" i="0" u="none" strike="noStrike">
                          <a:solidFill>
                            <a:srgbClr val="000000"/>
                          </a:solidFill>
                          <a:effectLst/>
                          <a:latin typeface="Calibri" panose="020F0502020204030204" pitchFamily="34" charset="0"/>
                        </a:rPr>
                        <a:t>join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The join function is a more flexible way for concatenating string. With join function, you can add any character into the string</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(".".join(name))</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4865">
                <a:tc>
                  <a:txBody>
                    <a:bodyPr/>
                    <a:lstStyle/>
                    <a:p>
                      <a:pPr algn="l" fontAlgn="ctr"/>
                      <a:r>
                        <a:rPr lang="en-US" sz="1100" b="0" i="0" u="none" strike="noStrike">
                          <a:solidFill>
                            <a:srgbClr val="000000"/>
                          </a:solidFill>
                          <a:effectLst/>
                          <a:latin typeface="Calibri" panose="020F0502020204030204" pitchFamily="34" charset="0"/>
                        </a:rPr>
                        <a:t>reversed</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By using the reverse function, you can reverse the string.</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(''.join(reversed(name)))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(name[::-1])</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4865">
                <a:tc>
                  <a:txBody>
                    <a:bodyPr/>
                    <a:lstStyle/>
                    <a:p>
                      <a:pPr algn="l" fontAlgn="ctr"/>
                      <a:r>
                        <a:rPr lang="en-US" sz="1100" b="0" i="0" u="none" strike="noStrike">
                          <a:solidFill>
                            <a:srgbClr val="000000"/>
                          </a:solidFill>
                          <a:effectLst/>
                          <a:latin typeface="Calibri" panose="020F0502020204030204" pitchFamily="34" charset="0"/>
                        </a:rPr>
                        <a:t>Split</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Split strings is another function that can be applied in Python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a:t>
                      </a:r>
                      <a:r>
                        <a:rPr lang="en-US" sz="1100" b="0" i="0" u="none" strike="noStrike" dirty="0" err="1">
                          <a:solidFill>
                            <a:srgbClr val="000000"/>
                          </a:solidFill>
                          <a:effectLst/>
                          <a:latin typeface="Calibri" panose="020F0502020204030204" pitchFamily="34" charset="0"/>
                        </a:rPr>
                        <a:t>name.split</a:t>
                      </a:r>
                      <a:r>
                        <a:rPr lang="en-US" sz="1100" b="0" i="0" u="none" strike="noStrike" dirty="0">
                          <a:solidFill>
                            <a:srgbClr val="000000"/>
                          </a:solidFill>
                          <a:effectLst/>
                          <a:latin typeface="Calibri" panose="020F0502020204030204" pitchFamily="34" charset="0"/>
                        </a:rPr>
                        <a:t>(' ')[0])</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a:t>
                      </a:r>
                      <a:r>
                        <a:rPr lang="en-US" sz="1100" b="0" i="0" u="none" strike="noStrike" dirty="0" err="1">
                          <a:solidFill>
                            <a:srgbClr val="000000"/>
                          </a:solidFill>
                          <a:effectLst/>
                          <a:latin typeface="Calibri" panose="020F0502020204030204" pitchFamily="34" charset="0"/>
                        </a:rPr>
                        <a:t>name.split</a:t>
                      </a:r>
                      <a:r>
                        <a:rPr lang="en-US" sz="1100" b="0" i="0" u="none" strike="noStrike" dirty="0">
                          <a:solidFill>
                            <a:srgbClr val="000000"/>
                          </a:solidFill>
                          <a:effectLst/>
                          <a:latin typeface="Calibri" panose="020F0502020204030204" pitchFamily="34" charset="0"/>
                        </a:rPr>
                        <a:t>(' ')[1])</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93534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21</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11" name="Table 10"/>
          <p:cNvGraphicFramePr>
            <a:graphicFrameLocks noGrp="1"/>
          </p:cNvGraphicFramePr>
          <p:nvPr>
            <p:extLst>
              <p:ext uri="{D42A27DB-BD31-4B8C-83A1-F6EECF244321}">
                <p14:modId xmlns:p14="http://schemas.microsoft.com/office/powerpoint/2010/main" val="940424334"/>
              </p:ext>
            </p:extLst>
          </p:nvPr>
        </p:nvGraphicFramePr>
        <p:xfrm>
          <a:off x="304363" y="672993"/>
          <a:ext cx="8464986" cy="3991475"/>
        </p:xfrm>
        <a:graphic>
          <a:graphicData uri="http://schemas.openxmlformats.org/drawingml/2006/table">
            <a:tbl>
              <a:tblPr/>
              <a:tblGrid>
                <a:gridCol w="2089360">
                  <a:extLst>
                    <a:ext uri="{9D8B030D-6E8A-4147-A177-3AD203B41FA5}">
                      <a16:colId xmlns:a16="http://schemas.microsoft.com/office/drawing/2014/main" val="20000"/>
                    </a:ext>
                  </a:extLst>
                </a:gridCol>
                <a:gridCol w="1290489">
                  <a:extLst>
                    <a:ext uri="{9D8B030D-6E8A-4147-A177-3AD203B41FA5}">
                      <a16:colId xmlns:a16="http://schemas.microsoft.com/office/drawing/2014/main" val="20001"/>
                    </a:ext>
                  </a:extLst>
                </a:gridCol>
                <a:gridCol w="3917553">
                  <a:extLst>
                    <a:ext uri="{9D8B030D-6E8A-4147-A177-3AD203B41FA5}">
                      <a16:colId xmlns:a16="http://schemas.microsoft.com/office/drawing/2014/main" val="20002"/>
                    </a:ext>
                  </a:extLst>
                </a:gridCol>
                <a:gridCol w="1167584">
                  <a:extLst>
                    <a:ext uri="{9D8B030D-6E8A-4147-A177-3AD203B41FA5}">
                      <a16:colId xmlns:a16="http://schemas.microsoft.com/office/drawing/2014/main" val="20003"/>
                    </a:ext>
                  </a:extLst>
                </a:gridCol>
              </a:tblGrid>
              <a:tr h="91377">
                <a:tc>
                  <a:txBody>
                    <a:bodyPr/>
                    <a:lstStyle/>
                    <a:p>
                      <a:pPr algn="ctr" fontAlgn="ctr"/>
                      <a:r>
                        <a:rPr lang="en-US" sz="900" b="1" i="0" u="none" strike="noStrike">
                          <a:solidFill>
                            <a:srgbClr val="7F7F7F"/>
                          </a:solidFill>
                          <a:effectLst/>
                          <a:latin typeface="Arial" panose="020B0604020202020204" pitchFamily="34" charset="0"/>
                        </a:rPr>
                        <a:t>Operators</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Type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Description</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Example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5506">
                <a:tc>
                  <a:txBody>
                    <a:bodyPr/>
                    <a:lstStyle/>
                    <a:p>
                      <a:pPr algn="l" fontAlgn="ctr"/>
                      <a:r>
                        <a:rPr lang="en-US" sz="900" b="0" i="0" u="none" strike="noStrike">
                          <a:solidFill>
                            <a:srgbClr val="000000"/>
                          </a:solidFill>
                          <a:effectLst/>
                          <a:latin typeface="Calibri" panose="020F0502020204030204" pitchFamily="34" charset="0"/>
                        </a:rPr>
                        <a: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Operators perform various arithmetic calculations like addition, subtraction, multiplication, division, %modulus, exponent, etc.</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900" b="0" i="0" u="none" strike="noStrike">
                          <a:solidFill>
                            <a:srgbClr val="000000"/>
                          </a:solidFill>
                          <a:effectLst/>
                          <a:latin typeface="Calibri" panose="020F0502020204030204" pitchFamily="34" charset="0"/>
                        </a:rPr>
                        <a:t>x=2</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y=4</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print (x**y)</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2752">
                <a:tc>
                  <a:txBody>
                    <a:bodyPr/>
                    <a:lstStyle/>
                    <a:p>
                      <a:pPr algn="l" fontAlgn="ctr"/>
                      <a:r>
                        <a:rPr lang="en-US" sz="900" b="0" i="0" u="none" strike="noStrike">
                          <a:solidFill>
                            <a:srgbClr val="000000"/>
                          </a:solidFill>
                          <a:effectLst/>
                          <a:latin typeface="Calibri" panose="020F0502020204030204" pitchFamily="34" charset="0"/>
                        </a:rPr>
                        <a:t>eval()</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 eval function lets a python program run python code within itself</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eval('x + 1')</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6882">
                <a:tc>
                  <a:txBody>
                    <a:bodyPr/>
                    <a:lstStyle/>
                    <a:p>
                      <a:pPr algn="l" fontAlgn="ctr"/>
                      <a:r>
                        <a:rPr lang="en-US" sz="900" b="0" i="0" u="none" strike="noStrike">
                          <a:solidFill>
                            <a:srgbClr val="000000"/>
                          </a:solidFill>
                          <a:effectLst/>
                          <a:latin typeface="Calibri" panose="020F0502020204030204" pitchFamily="34" charset="0"/>
                        </a:rPr>
                        <a:t>"==, != , &lt;&gt;, &gt;,&lt;=, etc"</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Comparison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These operators compare the values on either side of the operand and determine the relation between them. It is also referred as relational operators</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900" b="0" i="0" u="none" strike="noStrike">
                          <a:solidFill>
                            <a:srgbClr val="000000"/>
                          </a:solidFill>
                          <a:effectLst/>
                          <a:latin typeface="Calibri" panose="020F0502020204030204" pitchFamily="34" charset="0"/>
                        </a:rPr>
                        <a:t>print('x &gt; y  is',x&gt;y)</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print (x == y)</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506">
                <a:tc>
                  <a:txBody>
                    <a:bodyPr/>
                    <a:lstStyle/>
                    <a:p>
                      <a:pPr algn="l" fontAlgn="ctr"/>
                      <a:r>
                        <a:rPr lang="en-US" sz="900" b="0" i="0" u="none" strike="noStrike">
                          <a:solidFill>
                            <a:srgbClr val="000000"/>
                          </a:solidFill>
                          <a:effectLst/>
                          <a:latin typeface="Calibri" panose="020F0502020204030204" pitchFamily="34" charset="0"/>
                        </a:rPr>
                        <a:t>"(+=, - = , *=,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Assignment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Python assignment operators are used for assigning the value of the right operand to the left operand</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900" b="0" i="0" u="none" strike="noStrike">
                          <a:solidFill>
                            <a:srgbClr val="000000"/>
                          </a:solidFill>
                          <a:effectLst/>
                          <a:latin typeface="Calibri" panose="020F0502020204030204" pitchFamily="34" charset="0"/>
                        </a:rPr>
                        <a:t>x=2</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z=0</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z +=x</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print (z)</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79269">
                <a:tc>
                  <a:txBody>
                    <a:bodyPr/>
                    <a:lstStyle/>
                    <a:p>
                      <a:pPr algn="l" fontAlgn="ctr"/>
                      <a:r>
                        <a:rPr lang="en-US" sz="900" b="0" i="0" u="none" strike="noStrike">
                          <a:solidFill>
                            <a:srgbClr val="000000"/>
                          </a:solidFill>
                          <a:effectLst/>
                          <a:latin typeface="Calibri" panose="020F0502020204030204" pitchFamily="34" charset="0"/>
                        </a:rPr>
                        <a:t>AND  OR NOT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Logical</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Logical operators in Python are used for conditional statements are true or false. Logical operators in Python are AND, OR and NOT. For logical operators following condition are applied. </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AND operator – It returns TRUE if both the operands (right side and left side) are true</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OR operator- It returns FALSE if either of the operand (right side or left side) is true</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NOT operator- returns TRUE if operand is false</a:t>
                      </a:r>
                      <a:br>
                        <a:rPr lang="en-US" sz="900" b="0" i="0" u="none" strike="noStrike" dirty="0">
                          <a:solidFill>
                            <a:srgbClr val="000000"/>
                          </a:solidFill>
                          <a:effectLst/>
                          <a:latin typeface="Calibri" panose="020F0502020204030204" pitchFamily="34" charset="0"/>
                        </a:rPr>
                      </a:br>
                      <a:endParaRPr lang="en-US" sz="900" b="0" i="0" u="none" strike="noStrike" dirty="0">
                        <a:solidFill>
                          <a:srgbClr val="000000"/>
                        </a:solidFill>
                        <a:effectLst/>
                        <a:latin typeface="Calibri" panose="020F0502020204030204" pitchFamily="34" charset="0"/>
                      </a:endParaRP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 = True</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b = False</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print('a and b is',a and b)</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print('a or b is',a or b)</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print('not a is',not a)</a:t>
                      </a:r>
                      <a:br>
                        <a:rPr lang="en-US" sz="900" b="0" i="0" u="none" strike="noStrike">
                          <a:solidFill>
                            <a:srgbClr val="000000"/>
                          </a:solidFill>
                          <a:effectLst/>
                          <a:latin typeface="Calibri" panose="020F0502020204030204" pitchFamily="34" charset="0"/>
                        </a:rPr>
                      </a:br>
                      <a:endParaRPr lang="en-US" sz="900" b="0" i="0" u="none" strike="noStrike">
                        <a:solidFill>
                          <a:srgbClr val="000000"/>
                        </a:solidFill>
                        <a:effectLst/>
                        <a:latin typeface="Calibri" panose="020F0502020204030204" pitchFamily="34" charset="0"/>
                      </a:endParaRP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33765">
                <a:tc>
                  <a:txBody>
                    <a:bodyPr/>
                    <a:lstStyle/>
                    <a:p>
                      <a:pPr algn="ctr" fontAlgn="ctr"/>
                      <a:r>
                        <a:rPr lang="en-US" sz="900" b="0" i="0" u="none" strike="noStrike">
                          <a:solidFill>
                            <a:srgbClr val="000000"/>
                          </a:solidFill>
                          <a:effectLst/>
                          <a:latin typeface="Calibri" panose="020F0502020204030204" pitchFamily="34" charset="0"/>
                        </a:rPr>
                        <a:t>NA</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precedence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 operator precedence determines which operators need to be evaluated first. To avoid ambiguity in values, precedence operators are necessary. Just like in normal multiplication method, multiplication has a higher precedence than addition. For example in 3+ 4*5, the answer is 23, to change the order of precedence we use a square bracket (3+4)*5, now the answer is 35. Precedence operator used in Python are ( **, * / %, + - , &amp;) etc.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900" b="0" i="0" u="none" strike="noStrike" dirty="0">
                          <a:solidFill>
                            <a:srgbClr val="000000"/>
                          </a:solidFill>
                          <a:effectLst/>
                          <a:latin typeface="Calibri" panose="020F0502020204030204" pitchFamily="34" charset="0"/>
                        </a:rPr>
                        <a:t>v = 4</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w = 5</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x = 8</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y = 2</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z = 0</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z = (v+w) * x / y</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print (z)</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7484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22</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Create power full one liner  to interact from shell??</a:t>
            </a:r>
          </a:p>
          <a:p>
            <a:pPr marL="457200" indent="-457200">
              <a:lnSpc>
                <a:spcPct val="150000"/>
              </a:lnSpc>
              <a:buFont typeface="Wingdings" panose="05000000000000000000" pitchFamily="2" charset="2"/>
              <a:buChar char="§"/>
            </a:pPr>
            <a:endParaRPr lang="en-GB"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One line to use the python </a:t>
            </a:r>
          </a:p>
          <a:p>
            <a:pPr marL="1371600" lvl="2"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python -c "x = 'Hi there!!'; print(x)"</a:t>
            </a:r>
            <a:endParaRPr lang="en-GB" sz="1000" dirty="0" smtClean="0">
              <a:solidFill>
                <a:schemeClr val="accent6"/>
              </a:solidFill>
              <a:cs typeface="Times New Roman" panose="02020603050405020304" pitchFamily="18" charset="0"/>
            </a:endParaRPr>
          </a:p>
          <a:p>
            <a:pPr marL="1371600" lvl="2" indent="-457200">
              <a:lnSpc>
                <a:spcPct val="150000"/>
              </a:lnSpc>
              <a:buFont typeface="Wingdings" panose="05000000000000000000" pitchFamily="2" charset="2"/>
              <a:buChar char="§"/>
            </a:pPr>
            <a:r>
              <a:rPr lang="en-US" sz="1000" dirty="0" smtClean="0">
                <a:solidFill>
                  <a:schemeClr val="accent6"/>
                </a:solidFill>
                <a:cs typeface="Times New Roman" panose="02020603050405020304" pitchFamily="18" charset="0"/>
              </a:rPr>
              <a:t>Hi there!!</a:t>
            </a:r>
          </a:p>
          <a:p>
            <a:pPr marL="1371600" lvl="2" indent="-457200">
              <a:lnSpc>
                <a:spcPct val="150000"/>
              </a:lnSpc>
              <a:buFont typeface="Wingdings" panose="05000000000000000000" pitchFamily="2" charset="2"/>
              <a:buChar char="§"/>
            </a:pPr>
            <a:endParaRPr lang="en-US"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One liner to interact with shell</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x=“Python”</a:t>
            </a:r>
          </a:p>
          <a:p>
            <a:pPr marL="1371600" lvl="2" indent="-457200">
              <a:lnSpc>
                <a:spcPct val="150000"/>
              </a:lnSpc>
              <a:buFont typeface="Wingdings" panose="05000000000000000000" pitchFamily="2" charset="2"/>
              <a:buChar char="§"/>
            </a:pPr>
            <a:r>
              <a:rPr lang="en-GB" sz="1000" dirty="0" err="1" smtClean="0">
                <a:solidFill>
                  <a:schemeClr val="accent6"/>
                </a:solidFill>
                <a:cs typeface="Times New Roman" panose="02020603050405020304" pitchFamily="18" charset="0"/>
              </a:rPr>
              <a:t>v_out</a:t>
            </a:r>
            <a:r>
              <a:rPr lang="en-GB" sz="1000" dirty="0" smtClean="0">
                <a:solidFill>
                  <a:schemeClr val="accent6"/>
                </a:solidFill>
                <a:cs typeface="Times New Roman" panose="02020603050405020304" pitchFamily="18" charset="0"/>
              </a:rPr>
              <a:t>=`python -c "y = 'Welcome to '; print(</a:t>
            </a:r>
            <a:r>
              <a:rPr lang="en-GB" sz="1000" dirty="0" err="1" smtClean="0">
                <a:solidFill>
                  <a:schemeClr val="accent6"/>
                </a:solidFill>
                <a:cs typeface="Times New Roman" panose="02020603050405020304" pitchFamily="18" charset="0"/>
              </a:rPr>
              <a:t>y$x</a:t>
            </a:r>
            <a:r>
              <a:rPr lang="en-GB" sz="1000" dirty="0" smtClean="0">
                <a:solidFill>
                  <a:schemeClr val="accent6"/>
                </a:solidFill>
                <a:cs typeface="Times New Roman" panose="02020603050405020304" pitchFamily="18" charset="0"/>
              </a:rPr>
              <a:t>)“`</a:t>
            </a:r>
          </a:p>
          <a:p>
            <a:pPr marL="1371600" lvl="2" indent="-457200">
              <a:lnSpc>
                <a:spcPct val="150000"/>
              </a:lnSpc>
              <a:buFont typeface="Wingdings" panose="05000000000000000000" pitchFamily="2" charset="2"/>
              <a:buChar char="§"/>
            </a:pPr>
            <a:r>
              <a:rPr lang="en-US" sz="1000" dirty="0" smtClean="0">
                <a:solidFill>
                  <a:schemeClr val="accent6"/>
                </a:solidFill>
                <a:cs typeface="Times New Roman" panose="02020603050405020304" pitchFamily="18" charset="0"/>
              </a:rPr>
              <a:t>Welcome to Python</a:t>
            </a:r>
          </a:p>
        </p:txBody>
      </p:sp>
    </p:spTree>
    <p:extLst>
      <p:ext uri="{BB962C8B-B14F-4D97-AF65-F5344CB8AC3E}">
        <p14:creationId xmlns:p14="http://schemas.microsoft.com/office/powerpoint/2010/main" val="1486730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23</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3" y="901522"/>
            <a:ext cx="8587481" cy="4616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600" b="1" dirty="0">
                <a:solidFill>
                  <a:schemeClr val="tx2">
                    <a:lumMod val="75000"/>
                    <a:lumOff val="25000"/>
                  </a:schemeClr>
                </a:solidFill>
                <a:cs typeface="Times New Roman" panose="02020603050405020304" pitchFamily="18" charset="0"/>
              </a:rPr>
              <a:t>Reserved Words</a:t>
            </a:r>
            <a:r>
              <a:rPr lang="en-US" sz="1000" dirty="0">
                <a:solidFill>
                  <a:schemeClr val="tx2">
                    <a:lumMod val="75000"/>
                    <a:lumOff val="25000"/>
                  </a:schemeClr>
                </a:solidFill>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880934143"/>
              </p:ext>
            </p:extLst>
          </p:nvPr>
        </p:nvGraphicFramePr>
        <p:xfrm>
          <a:off x="641350" y="1394536"/>
          <a:ext cx="8127999" cy="2966720"/>
        </p:xfrm>
        <a:graphic>
          <a:graphicData uri="http://schemas.openxmlformats.org/drawingml/2006/table">
            <a:tbl>
              <a:tblPr firstRow="1" bandRow="1">
                <a:tableStyleId>{5940675A-B579-460E-94D1-54222C63F5DA}</a:tableStyleId>
              </a:tblPr>
              <a:tblGrid>
                <a:gridCol w="2694546">
                  <a:extLst>
                    <a:ext uri="{9D8B030D-6E8A-4147-A177-3AD203B41FA5}">
                      <a16:colId xmlns:a16="http://schemas.microsoft.com/office/drawing/2014/main" val="20000"/>
                    </a:ext>
                  </a:extLst>
                </a:gridCol>
                <a:gridCol w="2724120">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1400" dirty="0" smtClean="0">
                          <a:solidFill>
                            <a:schemeClr val="tx2"/>
                          </a:solidFill>
                        </a:rPr>
                        <a:t>and</a:t>
                      </a:r>
                      <a:endParaRPr lang="en-US" sz="1400" dirty="0">
                        <a:solidFill>
                          <a:schemeClr val="tx2"/>
                        </a:solidFill>
                      </a:endParaRPr>
                    </a:p>
                  </a:txBody>
                  <a:tcPr/>
                </a:tc>
                <a:tc>
                  <a:txBody>
                    <a:bodyPr/>
                    <a:lstStyle/>
                    <a:p>
                      <a:r>
                        <a:rPr lang="en-US" sz="1400" dirty="0" smtClean="0">
                          <a:solidFill>
                            <a:schemeClr val="tx2"/>
                          </a:solidFill>
                        </a:rPr>
                        <a:t>else </a:t>
                      </a:r>
                      <a:endParaRPr lang="en-US" sz="1400" dirty="0">
                        <a:solidFill>
                          <a:schemeClr val="tx2"/>
                        </a:solidFill>
                      </a:endParaRPr>
                    </a:p>
                  </a:txBody>
                  <a:tcPr/>
                </a:tc>
                <a:tc>
                  <a:txBody>
                    <a:bodyPr/>
                    <a:lstStyle/>
                    <a:p>
                      <a:r>
                        <a:rPr lang="en-US" sz="1400" dirty="0" smtClean="0">
                          <a:solidFill>
                            <a:schemeClr val="tx2"/>
                          </a:solidFill>
                        </a:rPr>
                        <a:t>import</a:t>
                      </a:r>
                      <a:endParaRPr lang="en-US" sz="1400" dirty="0">
                        <a:solidFill>
                          <a:schemeClr val="tx2"/>
                        </a:solidFill>
                      </a:endParaRPr>
                    </a:p>
                  </a:txBody>
                  <a:tcPr/>
                </a:tc>
                <a:extLst>
                  <a:ext uri="{0D108BD9-81ED-4DB2-BD59-A6C34878D82A}">
                    <a16:rowId xmlns:a16="http://schemas.microsoft.com/office/drawing/2014/main" val="10000"/>
                  </a:ext>
                </a:extLst>
              </a:tr>
              <a:tr h="370840">
                <a:tc>
                  <a:txBody>
                    <a:bodyPr/>
                    <a:lstStyle/>
                    <a:p>
                      <a:r>
                        <a:rPr lang="en-US" sz="1400" dirty="0" smtClean="0">
                          <a:solidFill>
                            <a:schemeClr val="tx2"/>
                          </a:solidFill>
                        </a:rPr>
                        <a:t>assert</a:t>
                      </a:r>
                      <a:endParaRPr lang="en-US" sz="1400" dirty="0">
                        <a:solidFill>
                          <a:schemeClr val="tx2"/>
                        </a:solidFill>
                      </a:endParaRPr>
                    </a:p>
                  </a:txBody>
                  <a:tcPr/>
                </a:tc>
                <a:tc>
                  <a:txBody>
                    <a:bodyPr/>
                    <a:lstStyle/>
                    <a:p>
                      <a:r>
                        <a:rPr lang="en-US" sz="1400" dirty="0" smtClean="0">
                          <a:solidFill>
                            <a:schemeClr val="tx2"/>
                          </a:solidFill>
                        </a:rPr>
                        <a:t>except </a:t>
                      </a:r>
                      <a:endParaRPr lang="en-US" sz="1400" dirty="0">
                        <a:solidFill>
                          <a:schemeClr val="tx2"/>
                        </a:solidFill>
                      </a:endParaRPr>
                    </a:p>
                  </a:txBody>
                  <a:tcPr/>
                </a:tc>
                <a:tc>
                  <a:txBody>
                    <a:bodyPr/>
                    <a:lstStyle/>
                    <a:p>
                      <a:r>
                        <a:rPr lang="en-US" sz="1400" dirty="0" smtClean="0">
                          <a:solidFill>
                            <a:schemeClr val="tx2"/>
                          </a:solidFill>
                        </a:rPr>
                        <a:t>in</a:t>
                      </a:r>
                      <a:endParaRPr lang="en-US" sz="1400" dirty="0">
                        <a:solidFill>
                          <a:schemeClr val="tx2"/>
                        </a:solidFill>
                      </a:endParaRPr>
                    </a:p>
                  </a:txBody>
                  <a:tcPr/>
                </a:tc>
                <a:extLst>
                  <a:ext uri="{0D108BD9-81ED-4DB2-BD59-A6C34878D82A}">
                    <a16:rowId xmlns:a16="http://schemas.microsoft.com/office/drawing/2014/main" val="10001"/>
                  </a:ext>
                </a:extLst>
              </a:tr>
              <a:tr h="370840">
                <a:tc>
                  <a:txBody>
                    <a:bodyPr/>
                    <a:lstStyle/>
                    <a:p>
                      <a:r>
                        <a:rPr lang="en-US" sz="1400" dirty="0" smtClean="0">
                          <a:solidFill>
                            <a:schemeClr val="tx2"/>
                          </a:solidFill>
                        </a:rPr>
                        <a:t>break</a:t>
                      </a:r>
                      <a:endParaRPr lang="en-US" sz="1400" dirty="0">
                        <a:solidFill>
                          <a:schemeClr val="tx2"/>
                        </a:solidFill>
                      </a:endParaRPr>
                    </a:p>
                  </a:txBody>
                  <a:tcPr/>
                </a:tc>
                <a:tc>
                  <a:txBody>
                    <a:bodyPr/>
                    <a:lstStyle/>
                    <a:p>
                      <a:r>
                        <a:rPr lang="en-US" sz="1400" dirty="0" smtClean="0">
                          <a:solidFill>
                            <a:schemeClr val="tx2"/>
                          </a:solidFill>
                        </a:rPr>
                        <a:t>exec			 </a:t>
                      </a:r>
                      <a:endParaRPr lang="en-US" sz="1400" dirty="0">
                        <a:solidFill>
                          <a:schemeClr val="tx2"/>
                        </a:solidFill>
                      </a:endParaRPr>
                    </a:p>
                  </a:txBody>
                  <a:tcPr/>
                </a:tc>
                <a:tc>
                  <a:txBody>
                    <a:bodyPr/>
                    <a:lstStyle/>
                    <a:p>
                      <a:r>
                        <a:rPr lang="en-US" sz="1400" dirty="0" smtClean="0">
                          <a:solidFill>
                            <a:schemeClr val="tx2"/>
                          </a:solidFill>
                        </a:rPr>
                        <a:t>Is</a:t>
                      </a:r>
                      <a:endParaRPr lang="en-US" sz="1400" dirty="0">
                        <a:solidFill>
                          <a:schemeClr val="tx2"/>
                        </a:solidFill>
                      </a:endParaRPr>
                    </a:p>
                  </a:txBody>
                  <a:tcPr/>
                </a:tc>
                <a:extLst>
                  <a:ext uri="{0D108BD9-81ED-4DB2-BD59-A6C34878D82A}">
                    <a16:rowId xmlns:a16="http://schemas.microsoft.com/office/drawing/2014/main" val="10002"/>
                  </a:ext>
                </a:extLst>
              </a:tr>
              <a:tr h="370840">
                <a:tc>
                  <a:txBody>
                    <a:bodyPr/>
                    <a:lstStyle/>
                    <a:p>
                      <a:r>
                        <a:rPr lang="en-US" sz="1400" dirty="0" smtClean="0">
                          <a:solidFill>
                            <a:schemeClr val="tx2"/>
                          </a:solidFill>
                        </a:rPr>
                        <a:t>class		 </a:t>
                      </a:r>
                      <a:endParaRPr lang="en-US" sz="1400" dirty="0">
                        <a:solidFill>
                          <a:schemeClr val="tx2"/>
                        </a:solidFill>
                      </a:endParaRPr>
                    </a:p>
                  </a:txBody>
                  <a:tcPr/>
                </a:tc>
                <a:tc>
                  <a:txBody>
                    <a:bodyPr/>
                    <a:lstStyle/>
                    <a:p>
                      <a:r>
                        <a:rPr lang="en-US" sz="1400" dirty="0" smtClean="0">
                          <a:solidFill>
                            <a:schemeClr val="tx2"/>
                          </a:solidFill>
                        </a:rPr>
                        <a:t>finally			 </a:t>
                      </a:r>
                      <a:endParaRPr lang="en-US" sz="1400" dirty="0">
                        <a:solidFill>
                          <a:schemeClr val="tx2"/>
                        </a:solidFill>
                      </a:endParaRPr>
                    </a:p>
                  </a:txBody>
                  <a:tcPr/>
                </a:tc>
                <a:tc>
                  <a:txBody>
                    <a:bodyPr/>
                    <a:lstStyle/>
                    <a:p>
                      <a:r>
                        <a:rPr lang="en-US" sz="1400" dirty="0" smtClean="0">
                          <a:solidFill>
                            <a:schemeClr val="tx2"/>
                          </a:solidFill>
                        </a:rPr>
                        <a:t>lambda</a:t>
                      </a:r>
                      <a:endParaRPr lang="en-US" sz="1400" dirty="0">
                        <a:solidFill>
                          <a:schemeClr val="tx2"/>
                        </a:solidFill>
                      </a:endParaRPr>
                    </a:p>
                  </a:txBody>
                  <a:tcPr/>
                </a:tc>
                <a:extLst>
                  <a:ext uri="{0D108BD9-81ED-4DB2-BD59-A6C34878D82A}">
                    <a16:rowId xmlns:a16="http://schemas.microsoft.com/office/drawing/2014/main" val="10003"/>
                  </a:ext>
                </a:extLst>
              </a:tr>
              <a:tr h="370840">
                <a:tc>
                  <a:txBody>
                    <a:bodyPr/>
                    <a:lstStyle/>
                    <a:p>
                      <a:r>
                        <a:rPr lang="en-US" sz="1400" dirty="0" smtClean="0">
                          <a:solidFill>
                            <a:schemeClr val="tx2"/>
                          </a:solidFill>
                        </a:rPr>
                        <a:t>continue	 </a:t>
                      </a:r>
                      <a:endParaRPr lang="en-US" sz="1400" dirty="0">
                        <a:solidFill>
                          <a:schemeClr val="tx2"/>
                        </a:solidFill>
                      </a:endParaRPr>
                    </a:p>
                  </a:txBody>
                  <a:tcPr/>
                </a:tc>
                <a:tc>
                  <a:txBody>
                    <a:bodyPr/>
                    <a:lstStyle/>
                    <a:p>
                      <a:r>
                        <a:rPr lang="en-US" sz="1400" dirty="0" smtClean="0">
                          <a:solidFill>
                            <a:schemeClr val="tx2"/>
                          </a:solidFill>
                        </a:rPr>
                        <a:t>for</a:t>
                      </a:r>
                      <a:endParaRPr lang="en-US" sz="1400" dirty="0">
                        <a:solidFill>
                          <a:schemeClr val="tx2"/>
                        </a:solidFill>
                      </a:endParaRPr>
                    </a:p>
                  </a:txBody>
                  <a:tcPr/>
                </a:tc>
                <a:tc>
                  <a:txBody>
                    <a:bodyPr/>
                    <a:lstStyle/>
                    <a:p>
                      <a:r>
                        <a:rPr lang="en-US" sz="1400" dirty="0" smtClean="0">
                          <a:solidFill>
                            <a:schemeClr val="tx2"/>
                          </a:solidFill>
                        </a:rPr>
                        <a:t>not</a:t>
                      </a:r>
                      <a:endParaRPr lang="en-US" sz="1400" dirty="0">
                        <a:solidFill>
                          <a:schemeClr val="tx2"/>
                        </a:solidFill>
                      </a:endParaRPr>
                    </a:p>
                  </a:txBody>
                  <a:tcPr/>
                </a:tc>
                <a:extLst>
                  <a:ext uri="{0D108BD9-81ED-4DB2-BD59-A6C34878D82A}">
                    <a16:rowId xmlns:a16="http://schemas.microsoft.com/office/drawing/2014/main" val="10004"/>
                  </a:ext>
                </a:extLst>
              </a:tr>
              <a:tr h="370840">
                <a:tc>
                  <a:txBody>
                    <a:bodyPr/>
                    <a:lstStyle/>
                    <a:p>
                      <a:r>
                        <a:rPr lang="en-US" sz="1400" dirty="0" err="1" smtClean="0">
                          <a:solidFill>
                            <a:schemeClr val="tx2"/>
                          </a:solidFill>
                        </a:rPr>
                        <a:t>def</a:t>
                      </a:r>
                      <a:r>
                        <a:rPr lang="en-US" sz="1400" dirty="0" smtClean="0">
                          <a:solidFill>
                            <a:schemeClr val="tx2"/>
                          </a:solidFill>
                        </a:rPr>
                        <a:t> </a:t>
                      </a:r>
                      <a:endParaRPr lang="en-US" sz="1400" dirty="0">
                        <a:solidFill>
                          <a:schemeClr val="tx2"/>
                        </a:solidFill>
                      </a:endParaRPr>
                    </a:p>
                  </a:txBody>
                  <a:tcPr/>
                </a:tc>
                <a:tc>
                  <a:txBody>
                    <a:bodyPr/>
                    <a:lstStyle/>
                    <a:p>
                      <a:r>
                        <a:rPr lang="en-US" sz="1400" dirty="0" smtClean="0">
                          <a:solidFill>
                            <a:schemeClr val="tx2"/>
                          </a:solidFill>
                        </a:rPr>
                        <a:t>from </a:t>
                      </a:r>
                      <a:endParaRPr lang="en-US" sz="1400" dirty="0">
                        <a:solidFill>
                          <a:schemeClr val="tx2"/>
                        </a:solidFill>
                      </a:endParaRPr>
                    </a:p>
                  </a:txBody>
                  <a:tcPr/>
                </a:tc>
                <a:tc>
                  <a:txBody>
                    <a:bodyPr/>
                    <a:lstStyle/>
                    <a:p>
                      <a:r>
                        <a:rPr lang="en-US" sz="1400" dirty="0" smtClean="0">
                          <a:solidFill>
                            <a:schemeClr val="tx2"/>
                          </a:solidFill>
                        </a:rPr>
                        <a:t>or</a:t>
                      </a:r>
                      <a:endParaRPr lang="en-US" sz="1400" dirty="0">
                        <a:solidFill>
                          <a:schemeClr val="tx2"/>
                        </a:solidFill>
                      </a:endParaRPr>
                    </a:p>
                  </a:txBody>
                  <a:tcPr/>
                </a:tc>
                <a:extLst>
                  <a:ext uri="{0D108BD9-81ED-4DB2-BD59-A6C34878D82A}">
                    <a16:rowId xmlns:a16="http://schemas.microsoft.com/office/drawing/2014/main" val="10005"/>
                  </a:ext>
                </a:extLst>
              </a:tr>
              <a:tr h="370840">
                <a:tc>
                  <a:txBody>
                    <a:bodyPr/>
                    <a:lstStyle/>
                    <a:p>
                      <a:r>
                        <a:rPr lang="en-US" sz="1400" dirty="0" smtClean="0">
                          <a:solidFill>
                            <a:schemeClr val="tx2"/>
                          </a:solidFill>
                        </a:rPr>
                        <a:t>del </a:t>
                      </a:r>
                      <a:endParaRPr lang="en-US" sz="1400" dirty="0">
                        <a:solidFill>
                          <a:schemeClr val="tx2"/>
                        </a:solidFill>
                      </a:endParaRPr>
                    </a:p>
                  </a:txBody>
                  <a:tcPr/>
                </a:tc>
                <a:tc>
                  <a:txBody>
                    <a:bodyPr/>
                    <a:lstStyle/>
                    <a:p>
                      <a:r>
                        <a:rPr lang="en-US" sz="1400" dirty="0" smtClean="0">
                          <a:solidFill>
                            <a:schemeClr val="tx2"/>
                          </a:solidFill>
                        </a:rPr>
                        <a:t>global</a:t>
                      </a:r>
                      <a:endParaRPr lang="en-US" sz="1400" dirty="0">
                        <a:solidFill>
                          <a:schemeClr val="tx2"/>
                        </a:solidFill>
                      </a:endParaRPr>
                    </a:p>
                  </a:txBody>
                  <a:tcPr/>
                </a:tc>
                <a:tc>
                  <a:txBody>
                    <a:bodyPr/>
                    <a:lstStyle/>
                    <a:p>
                      <a:r>
                        <a:rPr lang="en-US" sz="1400" dirty="0" smtClean="0">
                          <a:solidFill>
                            <a:schemeClr val="tx2"/>
                          </a:solidFill>
                        </a:rPr>
                        <a:t>pass</a:t>
                      </a:r>
                      <a:endParaRPr lang="en-US" sz="1400" dirty="0">
                        <a:solidFill>
                          <a:schemeClr val="tx2"/>
                        </a:solidFill>
                      </a:endParaRPr>
                    </a:p>
                  </a:txBody>
                  <a:tcPr/>
                </a:tc>
                <a:extLst>
                  <a:ext uri="{0D108BD9-81ED-4DB2-BD59-A6C34878D82A}">
                    <a16:rowId xmlns:a16="http://schemas.microsoft.com/office/drawing/2014/main" val="10006"/>
                  </a:ext>
                </a:extLst>
              </a:tr>
              <a:tr h="370840">
                <a:tc>
                  <a:txBody>
                    <a:bodyPr/>
                    <a:lstStyle/>
                    <a:p>
                      <a:r>
                        <a:rPr lang="en-US" sz="1400" dirty="0" err="1" smtClean="0">
                          <a:solidFill>
                            <a:schemeClr val="tx2"/>
                          </a:solidFill>
                        </a:rPr>
                        <a:t>elif</a:t>
                      </a:r>
                      <a:r>
                        <a:rPr lang="en-US" sz="1400" dirty="0" smtClean="0">
                          <a:solidFill>
                            <a:schemeClr val="tx2"/>
                          </a:solidFill>
                        </a:rPr>
                        <a:t> </a:t>
                      </a:r>
                      <a:endParaRPr lang="en-US" sz="1400" dirty="0">
                        <a:solidFill>
                          <a:schemeClr val="tx2"/>
                        </a:solidFill>
                      </a:endParaRPr>
                    </a:p>
                  </a:txBody>
                  <a:tcPr/>
                </a:tc>
                <a:tc>
                  <a:txBody>
                    <a:bodyPr/>
                    <a:lstStyle/>
                    <a:p>
                      <a:r>
                        <a:rPr lang="en-US" sz="1400" dirty="0" smtClean="0">
                          <a:solidFill>
                            <a:schemeClr val="tx2"/>
                          </a:solidFill>
                        </a:rPr>
                        <a:t>if</a:t>
                      </a:r>
                      <a:endParaRPr lang="en-US" sz="1400" dirty="0">
                        <a:solidFill>
                          <a:schemeClr val="tx2"/>
                        </a:solidFill>
                      </a:endParaRPr>
                    </a:p>
                  </a:txBody>
                  <a:tcPr/>
                </a:tc>
                <a:tc>
                  <a:txBody>
                    <a:bodyPr/>
                    <a:lstStyle/>
                    <a:p>
                      <a:r>
                        <a:rPr lang="en-US" sz="1400" dirty="0" smtClean="0">
                          <a:solidFill>
                            <a:schemeClr val="tx2"/>
                          </a:solidFill>
                        </a:rPr>
                        <a:t>print</a:t>
                      </a:r>
                      <a:endParaRPr lang="en-US" sz="1400" dirty="0">
                        <a:solidFill>
                          <a:schemeClr val="tx2"/>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49374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24</a:t>
            </a:fld>
            <a:endParaRPr lang="en-US"/>
          </a:p>
        </p:txBody>
      </p:sp>
      <p:sp>
        <p:nvSpPr>
          <p:cNvPr id="5" name="Title 4"/>
          <p:cNvSpPr>
            <a:spLocks noGrp="1"/>
          </p:cNvSpPr>
          <p:nvPr>
            <p:ph type="title"/>
          </p:nvPr>
        </p:nvSpPr>
        <p:spPr/>
        <p:txBody>
          <a:bodyPr>
            <a:normAutofit fontScale="90000"/>
          </a:bodyPr>
          <a:lstStyle/>
          <a:p>
            <a:r>
              <a:rPr lang="en-US" dirty="0" smtClean="0"/>
              <a:t>Object Types</a:t>
            </a:r>
            <a:endParaRPr lang="en-US" dirty="0"/>
          </a:p>
        </p:txBody>
      </p:sp>
      <p:sp>
        <p:nvSpPr>
          <p:cNvPr id="6" name="TextBox 5"/>
          <p:cNvSpPr txBox="1"/>
          <p:nvPr/>
        </p:nvSpPr>
        <p:spPr>
          <a:xfrm>
            <a:off x="309093" y="901522"/>
            <a:ext cx="8587481" cy="144879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treats every variables as Object, there are two categorization of object immutable &amp; mutable types.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In general, data types in Python can be distinguished based on types of object.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Only mutable objects support methods that change the object in place, such as reassignment of a sequence slice, which will work for </a:t>
            </a:r>
            <a:r>
              <a:rPr lang="en-US" sz="1000" b="1" dirty="0">
                <a:solidFill>
                  <a:schemeClr val="tx2"/>
                </a:solidFill>
                <a:cs typeface="Times New Roman" panose="02020603050405020304" pitchFamily="18" charset="0"/>
              </a:rPr>
              <a:t>lists</a:t>
            </a:r>
            <a:r>
              <a:rPr lang="en-US" sz="1000" dirty="0">
                <a:solidFill>
                  <a:schemeClr val="tx2">
                    <a:lumMod val="75000"/>
                    <a:lumOff val="25000"/>
                  </a:schemeClr>
                </a:solidFill>
                <a:cs typeface="Times New Roman" panose="02020603050405020304" pitchFamily="18" charset="0"/>
              </a:rPr>
              <a:t>, but raise an error for </a:t>
            </a:r>
            <a:r>
              <a:rPr lang="en-US" sz="1000" dirty="0">
                <a:solidFill>
                  <a:schemeClr val="tx2"/>
                </a:solidFill>
                <a:cs typeface="Times New Roman" panose="02020603050405020304" pitchFamily="18" charset="0"/>
              </a:rPr>
              <a:t>tuples</a:t>
            </a:r>
            <a:r>
              <a:rPr lang="en-US" sz="1000" dirty="0">
                <a:solidFill>
                  <a:schemeClr val="tx2">
                    <a:lumMod val="75000"/>
                    <a:lumOff val="25000"/>
                  </a:schemeClr>
                </a:solidFill>
                <a:cs typeface="Times New Roman" panose="02020603050405020304" pitchFamily="18" charset="0"/>
              </a:rPr>
              <a:t> and </a:t>
            </a:r>
            <a:r>
              <a:rPr lang="en-US" sz="1000" dirty="0">
                <a:solidFill>
                  <a:schemeClr val="tx2"/>
                </a:solidFill>
                <a:cs typeface="Times New Roman" panose="02020603050405020304" pitchFamily="18" charset="0"/>
              </a:rPr>
              <a:t>strings</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 " </a:t>
            </a:r>
            <a:r>
              <a:rPr lang="en-US" sz="1000" b="1" dirty="0">
                <a:solidFill>
                  <a:schemeClr val="tx2"/>
                </a:solidFill>
                <a:cs typeface="Times New Roman" panose="02020603050405020304" pitchFamily="18" charset="0"/>
              </a:rPr>
              <a:t>NULL</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pointer known from other programming languages is " </a:t>
            </a:r>
            <a:r>
              <a:rPr lang="en-US" sz="1000" b="1" dirty="0">
                <a:solidFill>
                  <a:schemeClr val="tx2"/>
                </a:solidFill>
                <a:cs typeface="Times New Roman" panose="02020603050405020304" pitchFamily="18" charset="0"/>
              </a:rPr>
              <a:t>None</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Categorization of object types are as follows :</a:t>
            </a:r>
          </a:p>
        </p:txBody>
      </p:sp>
      <p:sp>
        <p:nvSpPr>
          <p:cNvPr id="21" name="Rounded Rectangle 20"/>
          <p:cNvSpPr/>
          <p:nvPr/>
        </p:nvSpPr>
        <p:spPr>
          <a:xfrm>
            <a:off x="1368950" y="3248097"/>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
        <p:nvSpPr>
          <p:cNvPr id="24" name="Oval 23"/>
          <p:cNvSpPr/>
          <p:nvPr/>
        </p:nvSpPr>
        <p:spPr>
          <a:xfrm>
            <a:off x="2886828" y="281496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Long</a:t>
            </a:r>
            <a:endParaRPr lang="en-US" sz="1200" dirty="0"/>
          </a:p>
        </p:txBody>
      </p:sp>
      <p:sp>
        <p:nvSpPr>
          <p:cNvPr id="25" name="Oval 24"/>
          <p:cNvSpPr/>
          <p:nvPr/>
        </p:nvSpPr>
        <p:spPr>
          <a:xfrm>
            <a:off x="1005097" y="2406247"/>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Int</a:t>
            </a:r>
            <a:endParaRPr lang="en-US" sz="1200" dirty="0"/>
          </a:p>
        </p:txBody>
      </p:sp>
      <p:sp>
        <p:nvSpPr>
          <p:cNvPr id="26" name="Oval 25"/>
          <p:cNvSpPr/>
          <p:nvPr/>
        </p:nvSpPr>
        <p:spPr>
          <a:xfrm>
            <a:off x="133122" y="276811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Frozen Set</a:t>
            </a:r>
            <a:endParaRPr lang="en-US" sz="1200" dirty="0"/>
          </a:p>
        </p:txBody>
      </p:sp>
      <p:sp>
        <p:nvSpPr>
          <p:cNvPr id="27" name="Oval 26"/>
          <p:cNvSpPr/>
          <p:nvPr/>
        </p:nvSpPr>
        <p:spPr>
          <a:xfrm>
            <a:off x="2886828" y="3736706"/>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Complex</a:t>
            </a:r>
            <a:endParaRPr lang="en-US" sz="1200" dirty="0"/>
          </a:p>
        </p:txBody>
      </p:sp>
      <p:sp>
        <p:nvSpPr>
          <p:cNvPr id="28" name="Oval 27"/>
          <p:cNvSpPr/>
          <p:nvPr/>
        </p:nvSpPr>
        <p:spPr>
          <a:xfrm>
            <a:off x="1017042" y="4037687"/>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Binary</a:t>
            </a:r>
            <a:endParaRPr lang="en-US" sz="1200" dirty="0"/>
          </a:p>
        </p:txBody>
      </p:sp>
      <p:sp>
        <p:nvSpPr>
          <p:cNvPr id="29" name="Oval 28"/>
          <p:cNvSpPr/>
          <p:nvPr/>
        </p:nvSpPr>
        <p:spPr>
          <a:xfrm>
            <a:off x="133122" y="353329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Tuple</a:t>
            </a:r>
            <a:endParaRPr lang="en-US" sz="1200" dirty="0"/>
          </a:p>
        </p:txBody>
      </p:sp>
      <p:sp>
        <p:nvSpPr>
          <p:cNvPr id="30" name="Oval 29"/>
          <p:cNvSpPr/>
          <p:nvPr/>
        </p:nvSpPr>
        <p:spPr>
          <a:xfrm>
            <a:off x="2026798" y="242288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Float</a:t>
            </a:r>
            <a:endParaRPr lang="en-US" sz="1200" dirty="0"/>
          </a:p>
        </p:txBody>
      </p:sp>
      <p:sp>
        <p:nvSpPr>
          <p:cNvPr id="31" name="Oval 30"/>
          <p:cNvSpPr/>
          <p:nvPr/>
        </p:nvSpPr>
        <p:spPr>
          <a:xfrm>
            <a:off x="2002908" y="4018259"/>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32" name="Rounded Rectangle 31"/>
          <p:cNvSpPr/>
          <p:nvPr/>
        </p:nvSpPr>
        <p:spPr>
          <a:xfrm>
            <a:off x="6043774" y="3140358"/>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33" name="Oval 32"/>
          <p:cNvSpPr/>
          <p:nvPr/>
        </p:nvSpPr>
        <p:spPr>
          <a:xfrm>
            <a:off x="5023030" y="2646134"/>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List</a:t>
            </a:r>
            <a:endParaRPr lang="en-US" sz="1200" dirty="0"/>
          </a:p>
        </p:txBody>
      </p:sp>
      <p:sp>
        <p:nvSpPr>
          <p:cNvPr id="34" name="Oval 33"/>
          <p:cNvSpPr/>
          <p:nvPr/>
        </p:nvSpPr>
        <p:spPr>
          <a:xfrm>
            <a:off x="7317079" y="264613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Set</a:t>
            </a:r>
            <a:endParaRPr lang="en-US" sz="1200" dirty="0"/>
          </a:p>
        </p:txBody>
      </p:sp>
      <p:sp>
        <p:nvSpPr>
          <p:cNvPr id="35" name="Oval 34"/>
          <p:cNvSpPr/>
          <p:nvPr/>
        </p:nvSpPr>
        <p:spPr>
          <a:xfrm>
            <a:off x="7317079" y="364831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Byte Array</a:t>
            </a:r>
            <a:endParaRPr lang="en-US" sz="1200" dirty="0"/>
          </a:p>
        </p:txBody>
      </p:sp>
      <p:sp>
        <p:nvSpPr>
          <p:cNvPr id="36" name="Oval 35"/>
          <p:cNvSpPr/>
          <p:nvPr/>
        </p:nvSpPr>
        <p:spPr>
          <a:xfrm>
            <a:off x="5034975" y="365437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Dict</a:t>
            </a:r>
            <a:endParaRPr lang="en-US" sz="1200" dirty="0"/>
          </a:p>
        </p:txBody>
      </p:sp>
    </p:spTree>
    <p:extLst>
      <p:ext uri="{BB962C8B-B14F-4D97-AF65-F5344CB8AC3E}">
        <p14:creationId xmlns:p14="http://schemas.microsoft.com/office/powerpoint/2010/main" val="812418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25</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3" name="TextBox 2"/>
          <p:cNvSpPr txBox="1"/>
          <p:nvPr/>
        </p:nvSpPr>
        <p:spPr>
          <a:xfrm>
            <a:off x="304362" y="1680568"/>
            <a:ext cx="1094132" cy="553998"/>
          </a:xfrm>
          <a:prstGeom prst="rect">
            <a:avLst/>
          </a:prstGeom>
          <a:noFill/>
        </p:spPr>
        <p:txBody>
          <a:bodyPr wrap="square" rtlCol="0">
            <a:spAutoFit/>
          </a:bodyPr>
          <a:lstStyle/>
          <a:p>
            <a:r>
              <a:rPr lang="en-US" sz="1000" dirty="0" smtClean="0">
                <a:solidFill>
                  <a:schemeClr val="accent6"/>
                </a:solidFill>
              </a:rPr>
              <a:t>&gt;&gt;&gt; v_id = 10</a:t>
            </a:r>
          </a:p>
          <a:p>
            <a:r>
              <a:rPr lang="en-US" sz="1000" dirty="0" smtClean="0">
                <a:solidFill>
                  <a:schemeClr val="accent6"/>
                </a:solidFill>
              </a:rPr>
              <a:t>&gt;&gt;&gt; print (v_id)</a:t>
            </a:r>
          </a:p>
          <a:p>
            <a:r>
              <a:rPr lang="en-US" sz="1000" dirty="0" smtClean="0">
                <a:solidFill>
                  <a:schemeClr val="accent6"/>
                </a:solidFill>
              </a:rPr>
              <a:t>10</a:t>
            </a:r>
            <a:endParaRPr lang="en-US" sz="1000" dirty="0">
              <a:solidFill>
                <a:schemeClr val="accent6"/>
              </a:solidFill>
            </a:endParaRPr>
          </a:p>
        </p:txBody>
      </p:sp>
      <p:sp>
        <p:nvSpPr>
          <p:cNvPr id="7" name="TextBox 6"/>
          <p:cNvSpPr txBox="1"/>
          <p:nvPr/>
        </p:nvSpPr>
        <p:spPr>
          <a:xfrm>
            <a:off x="3017757" y="1680568"/>
            <a:ext cx="1339765" cy="553998"/>
          </a:xfrm>
          <a:prstGeom prst="rect">
            <a:avLst/>
          </a:prstGeom>
          <a:noFill/>
        </p:spPr>
        <p:txBody>
          <a:bodyPr wrap="square" rtlCol="0">
            <a:spAutoFit/>
          </a:bodyPr>
          <a:lstStyle/>
          <a:p>
            <a:r>
              <a:rPr lang="en-US" sz="1000" dirty="0" smtClean="0">
                <a:solidFill>
                  <a:schemeClr val="accent6"/>
                </a:solidFill>
              </a:rPr>
              <a:t>&gt;&gt;&gt; v_id = 10.124</a:t>
            </a:r>
          </a:p>
          <a:p>
            <a:r>
              <a:rPr lang="en-US" sz="1000" dirty="0" smtClean="0">
                <a:solidFill>
                  <a:schemeClr val="accent6"/>
                </a:solidFill>
              </a:rPr>
              <a:t>&gt;&gt;&gt; print (v_id)</a:t>
            </a:r>
          </a:p>
          <a:p>
            <a:r>
              <a:rPr lang="en-US" sz="1000" dirty="0" smtClean="0">
                <a:solidFill>
                  <a:schemeClr val="accent6"/>
                </a:solidFill>
              </a:rPr>
              <a:t>10.124</a:t>
            </a:r>
            <a:endParaRPr lang="en-US" sz="1000" dirty="0">
              <a:solidFill>
                <a:schemeClr val="accent6"/>
              </a:solidFill>
            </a:endParaRPr>
          </a:p>
        </p:txBody>
      </p:sp>
      <p:sp>
        <p:nvSpPr>
          <p:cNvPr id="8" name="TextBox 7"/>
          <p:cNvSpPr txBox="1"/>
          <p:nvPr/>
        </p:nvSpPr>
        <p:spPr>
          <a:xfrm>
            <a:off x="5550757" y="2524591"/>
            <a:ext cx="2451831" cy="707886"/>
          </a:xfrm>
          <a:prstGeom prst="rect">
            <a:avLst/>
          </a:prstGeom>
          <a:noFill/>
        </p:spPr>
        <p:txBody>
          <a:bodyPr wrap="square" rtlCol="0">
            <a:spAutoFit/>
          </a:bodyPr>
          <a:lstStyle/>
          <a:p>
            <a:r>
              <a:rPr lang="en-US" sz="1000" dirty="0" smtClean="0">
                <a:solidFill>
                  <a:schemeClr val="accent6"/>
                </a:solidFill>
              </a:rPr>
              <a:t>&gt;&gt;&gt; v_id = 10124121323213244455666666666676</a:t>
            </a:r>
          </a:p>
          <a:p>
            <a:r>
              <a:rPr lang="en-US" sz="1000" dirty="0" smtClean="0">
                <a:solidFill>
                  <a:schemeClr val="accent6"/>
                </a:solidFill>
              </a:rPr>
              <a:t>&gt;&gt;&gt; print (v_id)</a:t>
            </a:r>
          </a:p>
          <a:p>
            <a:r>
              <a:rPr lang="en-US" sz="1000" dirty="0">
                <a:solidFill>
                  <a:schemeClr val="accent6"/>
                </a:solidFill>
              </a:rPr>
              <a:t>10124121323213244455666666666676</a:t>
            </a:r>
          </a:p>
        </p:txBody>
      </p:sp>
      <p:sp>
        <p:nvSpPr>
          <p:cNvPr id="10" name="TextBox 9"/>
          <p:cNvSpPr txBox="1"/>
          <p:nvPr/>
        </p:nvSpPr>
        <p:spPr>
          <a:xfrm>
            <a:off x="323643" y="2630514"/>
            <a:ext cx="1339765" cy="553998"/>
          </a:xfrm>
          <a:prstGeom prst="rect">
            <a:avLst/>
          </a:prstGeom>
          <a:noFill/>
        </p:spPr>
        <p:txBody>
          <a:bodyPr wrap="square" rtlCol="0">
            <a:spAutoFit/>
          </a:bodyPr>
          <a:lstStyle/>
          <a:p>
            <a:r>
              <a:rPr lang="en-US" sz="1000" dirty="0" smtClean="0">
                <a:solidFill>
                  <a:schemeClr val="accent6"/>
                </a:solidFill>
              </a:rPr>
              <a:t>&gt;&gt;&gt; v_id = 3+10j</a:t>
            </a:r>
          </a:p>
          <a:p>
            <a:r>
              <a:rPr lang="en-US" sz="1000" dirty="0" smtClean="0">
                <a:solidFill>
                  <a:schemeClr val="accent6"/>
                </a:solidFill>
              </a:rPr>
              <a:t>&gt;&gt;&gt; print (v_id)</a:t>
            </a:r>
          </a:p>
          <a:p>
            <a:r>
              <a:rPr lang="en-US" sz="1000" dirty="0">
                <a:solidFill>
                  <a:schemeClr val="accent6"/>
                </a:solidFill>
              </a:rPr>
              <a:t>3+10j</a:t>
            </a:r>
          </a:p>
        </p:txBody>
      </p:sp>
      <p:sp>
        <p:nvSpPr>
          <p:cNvPr id="11" name="TextBox 10"/>
          <p:cNvSpPr txBox="1"/>
          <p:nvPr/>
        </p:nvSpPr>
        <p:spPr>
          <a:xfrm>
            <a:off x="5508169" y="1624133"/>
            <a:ext cx="1610499" cy="553998"/>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v_Name</a:t>
            </a:r>
            <a:r>
              <a:rPr lang="en-US" sz="1000" dirty="0" smtClean="0">
                <a:solidFill>
                  <a:schemeClr val="accent6"/>
                </a:solidFill>
              </a:rPr>
              <a:t> = “</a:t>
            </a:r>
            <a:r>
              <a:rPr lang="en-US" sz="1000" dirty="0" err="1" smtClean="0">
                <a:solidFill>
                  <a:schemeClr val="accent6"/>
                </a:solidFill>
              </a:rPr>
              <a:t>Pyhon</a:t>
            </a:r>
            <a:r>
              <a:rPr lang="en-US" sz="1000" dirty="0" smtClean="0">
                <a:solidFill>
                  <a:schemeClr val="accent6"/>
                </a:solidFill>
              </a:rPr>
              <a:t>”</a:t>
            </a: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err="1">
                <a:solidFill>
                  <a:schemeClr val="accent6"/>
                </a:solidFill>
              </a:rPr>
              <a:t>Pyhon</a:t>
            </a:r>
            <a:endParaRPr lang="en-US" sz="1000" dirty="0">
              <a:solidFill>
                <a:schemeClr val="accent6"/>
              </a:solidFill>
            </a:endParaRPr>
          </a:p>
        </p:txBody>
      </p:sp>
      <p:sp>
        <p:nvSpPr>
          <p:cNvPr id="12" name="TextBox 11"/>
          <p:cNvSpPr txBox="1"/>
          <p:nvPr/>
        </p:nvSpPr>
        <p:spPr>
          <a:xfrm>
            <a:off x="2671718" y="3637223"/>
            <a:ext cx="3122867" cy="1015663"/>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v_Name</a:t>
            </a:r>
            <a:r>
              <a:rPr lang="en-US" sz="1000" dirty="0" smtClean="0">
                <a:solidFill>
                  <a:schemeClr val="accent6"/>
                </a:solidFill>
              </a:rPr>
              <a:t> = “Welcome to the world of python \n showing the use </a:t>
            </a:r>
            <a:r>
              <a:rPr lang="en-US" sz="1000" dirty="0">
                <a:solidFill>
                  <a:schemeClr val="accent6"/>
                </a:solidFill>
              </a:rPr>
              <a:t>of escape </a:t>
            </a:r>
            <a:r>
              <a:rPr lang="en-US" sz="1000" dirty="0" smtClean="0">
                <a:solidFill>
                  <a:schemeClr val="accent6"/>
                </a:solidFill>
              </a:rPr>
              <a:t>character \t”</a:t>
            </a:r>
          </a:p>
          <a:p>
            <a:endParaRPr lang="en-US" sz="1000" dirty="0" smtClean="0">
              <a:solidFill>
                <a:schemeClr val="accent6"/>
              </a:solidFill>
            </a:endParaRP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a:solidFill>
                  <a:schemeClr val="accent6"/>
                </a:solidFill>
              </a:rPr>
              <a:t>Welcome to the world of </a:t>
            </a:r>
            <a:r>
              <a:rPr lang="en-US" sz="1000" dirty="0" smtClean="0">
                <a:solidFill>
                  <a:schemeClr val="accent6"/>
                </a:solidFill>
              </a:rPr>
              <a:t>python</a:t>
            </a:r>
          </a:p>
          <a:p>
            <a:r>
              <a:rPr lang="en-US" sz="1000" dirty="0">
                <a:solidFill>
                  <a:schemeClr val="accent6"/>
                </a:solidFill>
              </a:rPr>
              <a:t>showing the use of escape </a:t>
            </a:r>
            <a:r>
              <a:rPr lang="en-US" sz="1000" dirty="0" smtClean="0">
                <a:solidFill>
                  <a:schemeClr val="accent6"/>
                </a:solidFill>
              </a:rPr>
              <a:t>character	</a:t>
            </a:r>
            <a:endParaRPr lang="en-US" sz="1000" dirty="0">
              <a:solidFill>
                <a:schemeClr val="accent6"/>
              </a:solidFill>
            </a:endParaRPr>
          </a:p>
        </p:txBody>
      </p:sp>
      <p:sp>
        <p:nvSpPr>
          <p:cNvPr id="14" name="TextBox 13"/>
          <p:cNvSpPr txBox="1"/>
          <p:nvPr/>
        </p:nvSpPr>
        <p:spPr>
          <a:xfrm>
            <a:off x="3017757" y="2639312"/>
            <a:ext cx="1481408" cy="553998"/>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v_ind</a:t>
            </a:r>
            <a:r>
              <a:rPr lang="en-US" sz="1000" dirty="0" smtClean="0">
                <a:solidFill>
                  <a:schemeClr val="accent6"/>
                </a:solidFill>
              </a:rPr>
              <a:t> = True</a:t>
            </a: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smtClean="0">
                <a:solidFill>
                  <a:schemeClr val="accent6"/>
                </a:solidFill>
              </a:rPr>
              <a:t>True</a:t>
            </a:r>
            <a:endParaRPr lang="en-US" sz="1000" dirty="0">
              <a:solidFill>
                <a:schemeClr val="accent6"/>
              </a:solidFill>
            </a:endParaRPr>
          </a:p>
        </p:txBody>
      </p:sp>
      <p:sp>
        <p:nvSpPr>
          <p:cNvPr id="17" name="Oval 16"/>
          <p:cNvSpPr/>
          <p:nvPr/>
        </p:nvSpPr>
        <p:spPr>
          <a:xfrm>
            <a:off x="1394487" y="1600152"/>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Int</a:t>
            </a:r>
            <a:endParaRPr lang="en-US" sz="1200" dirty="0"/>
          </a:p>
        </p:txBody>
      </p:sp>
      <p:sp>
        <p:nvSpPr>
          <p:cNvPr id="18" name="Oval 17"/>
          <p:cNvSpPr/>
          <p:nvPr/>
        </p:nvSpPr>
        <p:spPr>
          <a:xfrm>
            <a:off x="4357522" y="160015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Float</a:t>
            </a:r>
            <a:endParaRPr lang="en-US" sz="1200" dirty="0"/>
          </a:p>
        </p:txBody>
      </p:sp>
      <p:sp>
        <p:nvSpPr>
          <p:cNvPr id="19" name="Oval 18"/>
          <p:cNvSpPr/>
          <p:nvPr/>
        </p:nvSpPr>
        <p:spPr>
          <a:xfrm>
            <a:off x="8002588" y="160015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20" name="Oval 19"/>
          <p:cNvSpPr/>
          <p:nvPr/>
        </p:nvSpPr>
        <p:spPr>
          <a:xfrm>
            <a:off x="1394487" y="2630514"/>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21" name="Oval 20"/>
          <p:cNvSpPr/>
          <p:nvPr/>
        </p:nvSpPr>
        <p:spPr>
          <a:xfrm>
            <a:off x="4357522" y="258672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Binary</a:t>
            </a:r>
            <a:endParaRPr lang="en-US" sz="1200" dirty="0"/>
          </a:p>
        </p:txBody>
      </p:sp>
      <p:sp>
        <p:nvSpPr>
          <p:cNvPr id="22" name="Oval 21"/>
          <p:cNvSpPr/>
          <p:nvPr/>
        </p:nvSpPr>
        <p:spPr>
          <a:xfrm>
            <a:off x="8002588" y="2639312"/>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Long</a:t>
            </a:r>
            <a:endParaRPr lang="en-US" sz="1200" dirty="0"/>
          </a:p>
        </p:txBody>
      </p:sp>
      <p:sp>
        <p:nvSpPr>
          <p:cNvPr id="24" name="Rounded Rectangle 23"/>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Tree>
    <p:extLst>
      <p:ext uri="{BB962C8B-B14F-4D97-AF65-F5344CB8AC3E}">
        <p14:creationId xmlns:p14="http://schemas.microsoft.com/office/powerpoint/2010/main" val="2984762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26</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5" name="TextBox 14"/>
          <p:cNvSpPr txBox="1"/>
          <p:nvPr/>
        </p:nvSpPr>
        <p:spPr>
          <a:xfrm>
            <a:off x="4536855" y="1443339"/>
            <a:ext cx="4232494" cy="3162404"/>
          </a:xfrm>
          <a:prstGeom prst="rect">
            <a:avLst/>
          </a:prstGeom>
          <a:noFill/>
        </p:spPr>
        <p:txBody>
          <a:bodyPr wrap="square" rtlCol="0">
            <a:spAutoFit/>
          </a:bodyPr>
          <a:lstStyle/>
          <a:p>
            <a:r>
              <a:rPr lang="en-US" sz="1050" dirty="0" smtClean="0">
                <a:solidFill>
                  <a:schemeClr val="accent6"/>
                </a:solidFill>
              </a:rPr>
              <a:t>&gt;&gt;&gt; </a:t>
            </a:r>
            <a:r>
              <a:rPr lang="en-US" sz="1050" dirty="0" err="1" smtClean="0">
                <a:solidFill>
                  <a:schemeClr val="accent6"/>
                </a:solidFill>
              </a:rPr>
              <a:t>v_tuple</a:t>
            </a:r>
            <a:r>
              <a:rPr lang="en-US" sz="1050" dirty="0" smtClean="0">
                <a:solidFill>
                  <a:schemeClr val="accent6"/>
                </a:solidFill>
              </a:rPr>
              <a:t> </a:t>
            </a:r>
            <a:r>
              <a:rPr lang="en-US" sz="1050" dirty="0">
                <a:solidFill>
                  <a:schemeClr val="accent6"/>
                </a:solidFill>
              </a:rPr>
              <a:t>= ( '</a:t>
            </a:r>
            <a:r>
              <a:rPr lang="en-US" sz="1050" dirty="0" err="1">
                <a:solidFill>
                  <a:schemeClr val="accent6"/>
                </a:solidFill>
              </a:rPr>
              <a:t>abcd</a:t>
            </a:r>
            <a:r>
              <a:rPr lang="en-US" sz="1050" dirty="0">
                <a:solidFill>
                  <a:schemeClr val="accent6"/>
                </a:solidFill>
              </a:rPr>
              <a:t>', 786 , 2.23, 'john', 70.2  )</a:t>
            </a:r>
          </a:p>
          <a:p>
            <a:r>
              <a:rPr lang="en-US" sz="1050" dirty="0" smtClean="0">
                <a:solidFill>
                  <a:schemeClr val="accent6"/>
                </a:solidFill>
              </a:rPr>
              <a:t>&gt;&gt;&gt; print </a:t>
            </a:r>
            <a:r>
              <a:rPr lang="en-US" sz="1050" dirty="0" err="1">
                <a:solidFill>
                  <a:schemeClr val="accent6"/>
                </a:solidFill>
              </a:rPr>
              <a:t>v_tuple</a:t>
            </a:r>
            <a:endParaRPr lang="en-US" sz="1050" dirty="0">
              <a:solidFill>
                <a:schemeClr val="accent6"/>
              </a:solidFill>
            </a:endParaRPr>
          </a:p>
          <a:p>
            <a:r>
              <a:rPr lang="en-US" sz="1050" dirty="0">
                <a:solidFill>
                  <a:schemeClr val="accent6"/>
                </a:solidFill>
              </a:rPr>
              <a:t>( '</a:t>
            </a:r>
            <a:r>
              <a:rPr lang="en-US" sz="1050" dirty="0" err="1">
                <a:solidFill>
                  <a:schemeClr val="accent6"/>
                </a:solidFill>
              </a:rPr>
              <a:t>abcd</a:t>
            </a:r>
            <a:r>
              <a:rPr lang="en-US" sz="1050" dirty="0">
                <a:solidFill>
                  <a:schemeClr val="accent6"/>
                </a:solidFill>
              </a:rPr>
              <a:t>', 786 , 2.23, 'john', 70.2  </a:t>
            </a:r>
            <a:r>
              <a:rPr lang="en-US" sz="1050" dirty="0" smtClean="0">
                <a:solidFill>
                  <a:schemeClr val="accent6"/>
                </a:solidFill>
              </a:rPr>
              <a:t>)</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[0]</a:t>
            </a:r>
          </a:p>
          <a:p>
            <a:r>
              <a:rPr lang="en-US" sz="1050" dirty="0" err="1" smtClean="0">
                <a:solidFill>
                  <a:schemeClr val="accent6"/>
                </a:solidFill>
              </a:rPr>
              <a:t>Abcd</a:t>
            </a:r>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[1:3]</a:t>
            </a:r>
          </a:p>
          <a:p>
            <a:r>
              <a:rPr lang="en-US" sz="1050" dirty="0">
                <a:solidFill>
                  <a:schemeClr val="accent6"/>
                </a:solidFill>
              </a:rPr>
              <a:t>(786, 2.23)</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[2:]</a:t>
            </a:r>
          </a:p>
          <a:p>
            <a:r>
              <a:rPr lang="en-US" sz="1050" dirty="0">
                <a:solidFill>
                  <a:schemeClr val="accent6"/>
                </a:solidFill>
              </a:rPr>
              <a:t>(2.23, 'john', 70.2)</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 2</a:t>
            </a:r>
          </a:p>
          <a:p>
            <a:r>
              <a:rPr lang="en-US" sz="1050" dirty="0">
                <a:solidFill>
                  <a:schemeClr val="accent6"/>
                </a:solidFill>
              </a:rPr>
              <a:t>( '</a:t>
            </a:r>
            <a:r>
              <a:rPr lang="en-US" sz="1050" dirty="0" err="1">
                <a:solidFill>
                  <a:schemeClr val="accent6"/>
                </a:solidFill>
              </a:rPr>
              <a:t>abcd</a:t>
            </a:r>
            <a:r>
              <a:rPr lang="en-US" sz="1050" dirty="0">
                <a:solidFill>
                  <a:schemeClr val="accent6"/>
                </a:solidFill>
              </a:rPr>
              <a:t>', 786 , 2.23, 'john', 70.2, '</a:t>
            </a:r>
            <a:r>
              <a:rPr lang="en-US" sz="1050" dirty="0" err="1">
                <a:solidFill>
                  <a:schemeClr val="accent6"/>
                </a:solidFill>
              </a:rPr>
              <a:t>abcd</a:t>
            </a:r>
            <a:r>
              <a:rPr lang="en-US" sz="1050" dirty="0">
                <a:solidFill>
                  <a:schemeClr val="accent6"/>
                </a:solidFill>
              </a:rPr>
              <a:t>', 786 , 2.23, 'john', 70.2  )</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 </a:t>
            </a:r>
            <a:r>
              <a:rPr lang="en-US" sz="1050" dirty="0" err="1">
                <a:solidFill>
                  <a:schemeClr val="accent6"/>
                </a:solidFill>
              </a:rPr>
              <a:t>v_tuple</a:t>
            </a:r>
            <a:r>
              <a:rPr lang="en-US" sz="1050" dirty="0">
                <a:solidFill>
                  <a:schemeClr val="accent6"/>
                </a:solidFill>
              </a:rPr>
              <a:t> </a:t>
            </a:r>
          </a:p>
          <a:p>
            <a:endParaRPr lang="en-US" sz="1050" dirty="0">
              <a:solidFill>
                <a:schemeClr val="accent6"/>
              </a:solidFill>
            </a:endParaRPr>
          </a:p>
          <a:p>
            <a:r>
              <a:rPr lang="en-US" sz="1050" dirty="0">
                <a:solidFill>
                  <a:schemeClr val="accent6"/>
                </a:solidFill>
              </a:rPr>
              <a:t>??</a:t>
            </a:r>
          </a:p>
        </p:txBody>
      </p:sp>
      <p:sp>
        <p:nvSpPr>
          <p:cNvPr id="16" name="TextBox 15"/>
          <p:cNvSpPr txBox="1"/>
          <p:nvPr/>
        </p:nvSpPr>
        <p:spPr>
          <a:xfrm>
            <a:off x="679087" y="1542086"/>
            <a:ext cx="3946701" cy="1869743"/>
          </a:xfrm>
          <a:prstGeom prst="rect">
            <a:avLst/>
          </a:prstGeom>
          <a:noFill/>
        </p:spPr>
        <p:txBody>
          <a:bodyPr wrap="square" rtlCol="0">
            <a:spAutoFit/>
          </a:bodyPr>
          <a:lstStyle/>
          <a:p>
            <a:r>
              <a:rPr lang="en-US" sz="1050" dirty="0">
                <a:solidFill>
                  <a:schemeClr val="accent6"/>
                </a:solidFill>
              </a:rPr>
              <a:t>&gt;&gt;&gt; </a:t>
            </a:r>
            <a:r>
              <a:rPr lang="en-US" sz="1050" dirty="0" err="1">
                <a:solidFill>
                  <a:schemeClr val="accent6"/>
                </a:solidFill>
              </a:rPr>
              <a:t>v_cities</a:t>
            </a:r>
            <a:r>
              <a:rPr lang="en-US" sz="1050" dirty="0">
                <a:solidFill>
                  <a:schemeClr val="accent6"/>
                </a:solidFill>
              </a:rPr>
              <a:t> = </a:t>
            </a:r>
            <a:r>
              <a:rPr lang="en-US" sz="1050" dirty="0" err="1">
                <a:solidFill>
                  <a:schemeClr val="accent6"/>
                </a:solidFill>
              </a:rPr>
              <a:t>frozenset</a:t>
            </a:r>
            <a:r>
              <a:rPr lang="en-US" sz="1050" dirty="0">
                <a:solidFill>
                  <a:schemeClr val="accent6"/>
                </a:solidFill>
              </a:rPr>
              <a:t>(["Frankfurt", "</a:t>
            </a:r>
            <a:r>
              <a:rPr lang="en-US" sz="1050" dirty="0" err="1">
                <a:solidFill>
                  <a:schemeClr val="accent6"/>
                </a:solidFill>
              </a:rPr>
              <a:t>Basel","Freiburg</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print </a:t>
            </a:r>
            <a:r>
              <a:rPr lang="en-US" sz="1050" dirty="0" err="1">
                <a:solidFill>
                  <a:schemeClr val="accent6"/>
                </a:solidFill>
              </a:rPr>
              <a:t>v_cities</a:t>
            </a:r>
            <a:r>
              <a:rPr lang="en-US" sz="1050" dirty="0">
                <a:solidFill>
                  <a:schemeClr val="accent6"/>
                </a:solidFill>
              </a:rPr>
              <a:t> </a:t>
            </a:r>
          </a:p>
          <a:p>
            <a:endParaRPr lang="en-US" sz="1050" dirty="0">
              <a:solidFill>
                <a:schemeClr val="accent6"/>
              </a:solidFill>
            </a:endParaRPr>
          </a:p>
          <a:p>
            <a:r>
              <a:rPr lang="en-US" sz="1050" dirty="0">
                <a:solidFill>
                  <a:schemeClr val="accent6"/>
                </a:solidFill>
              </a:rPr>
              <a:t>["Frankfurt", "</a:t>
            </a:r>
            <a:r>
              <a:rPr lang="en-US" sz="1050" dirty="0" err="1">
                <a:solidFill>
                  <a:schemeClr val="accent6"/>
                </a:solidFill>
              </a:rPr>
              <a:t>Basel","Freiburg</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err="1">
                <a:solidFill>
                  <a:schemeClr val="accent6"/>
                </a:solidFill>
              </a:rPr>
              <a:t>v_cities.add</a:t>
            </a:r>
            <a:r>
              <a:rPr lang="en-US" sz="1050" dirty="0">
                <a:solidFill>
                  <a:schemeClr val="accent6"/>
                </a:solidFill>
              </a:rPr>
              <a:t>("Strasbourg")</a:t>
            </a:r>
          </a:p>
          <a:p>
            <a:endParaRPr lang="en-US" sz="1050" dirty="0">
              <a:solidFill>
                <a:schemeClr val="accent6"/>
              </a:solidFill>
            </a:endParaRPr>
          </a:p>
          <a:p>
            <a:r>
              <a:rPr lang="en-US" sz="1050" dirty="0" err="1">
                <a:solidFill>
                  <a:schemeClr val="accent6"/>
                </a:solidFill>
              </a:rPr>
              <a:t>Traceback</a:t>
            </a:r>
            <a:r>
              <a:rPr lang="en-US" sz="1050" dirty="0">
                <a:solidFill>
                  <a:schemeClr val="accent6"/>
                </a:solidFill>
              </a:rPr>
              <a:t> (most recent call last):</a:t>
            </a:r>
          </a:p>
          <a:p>
            <a:r>
              <a:rPr lang="en-US" sz="1050" dirty="0">
                <a:solidFill>
                  <a:schemeClr val="accent6"/>
                </a:solidFill>
              </a:rPr>
              <a:t>  File "&lt;</a:t>
            </a:r>
            <a:r>
              <a:rPr lang="en-US" sz="1050" dirty="0" err="1">
                <a:solidFill>
                  <a:schemeClr val="accent6"/>
                </a:solidFill>
              </a:rPr>
              <a:t>stdin</a:t>
            </a:r>
            <a:r>
              <a:rPr lang="en-US" sz="1050" dirty="0">
                <a:solidFill>
                  <a:schemeClr val="accent6"/>
                </a:solidFill>
              </a:rPr>
              <a:t>&gt;", line 1, in &lt;module&gt;</a:t>
            </a:r>
          </a:p>
          <a:p>
            <a:r>
              <a:rPr lang="en-US" sz="1050" dirty="0" err="1">
                <a:solidFill>
                  <a:schemeClr val="accent6"/>
                </a:solidFill>
              </a:rPr>
              <a:t>AttributeError</a:t>
            </a:r>
            <a:r>
              <a:rPr lang="en-US" sz="1050" dirty="0">
                <a:solidFill>
                  <a:schemeClr val="accent6"/>
                </a:solidFill>
              </a:rPr>
              <a:t>: '</a:t>
            </a:r>
            <a:r>
              <a:rPr lang="en-US" sz="1050" dirty="0" err="1">
                <a:solidFill>
                  <a:schemeClr val="accent6"/>
                </a:solidFill>
              </a:rPr>
              <a:t>frozenset</a:t>
            </a:r>
            <a:r>
              <a:rPr lang="en-US" sz="1050" dirty="0">
                <a:solidFill>
                  <a:schemeClr val="accent6"/>
                </a:solidFill>
              </a:rPr>
              <a:t>' object has no attribute 'add'</a:t>
            </a:r>
          </a:p>
        </p:txBody>
      </p:sp>
      <p:sp>
        <p:nvSpPr>
          <p:cNvPr id="18" name="Oval 17"/>
          <p:cNvSpPr/>
          <p:nvPr/>
        </p:nvSpPr>
        <p:spPr>
          <a:xfrm>
            <a:off x="7885429" y="400378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Tuple</a:t>
            </a:r>
            <a:endParaRPr lang="en-US" sz="1200" dirty="0"/>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Frozen Set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Tree>
    <p:extLst>
      <p:ext uri="{BB962C8B-B14F-4D97-AF65-F5344CB8AC3E}">
        <p14:creationId xmlns:p14="http://schemas.microsoft.com/office/powerpoint/2010/main" val="1109681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27</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679087" y="1542086"/>
            <a:ext cx="3946701" cy="1546577"/>
          </a:xfrm>
          <a:prstGeom prst="rect">
            <a:avLst/>
          </a:prstGeom>
          <a:noFill/>
        </p:spPr>
        <p:txBody>
          <a:bodyPr wrap="square" rtlCol="0">
            <a:spAutoFit/>
          </a:bodyPr>
          <a:lstStyle/>
          <a:p>
            <a:r>
              <a:rPr lang="fr-FR" sz="1050" dirty="0">
                <a:solidFill>
                  <a:schemeClr val="accent6"/>
                </a:solidFill>
              </a:rPr>
              <a:t>&gt;&gt;&gt; </a:t>
            </a:r>
            <a:r>
              <a:rPr lang="fr-FR" sz="1050" dirty="0" err="1">
                <a:solidFill>
                  <a:schemeClr val="accent6"/>
                </a:solidFill>
              </a:rPr>
              <a:t>v_cities</a:t>
            </a:r>
            <a:r>
              <a:rPr lang="fr-FR" sz="1050" dirty="0">
                <a:solidFill>
                  <a:schemeClr val="accent6"/>
                </a:solidFill>
              </a:rPr>
              <a:t> = set([“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v_cities</a:t>
            </a:r>
            <a:r>
              <a:rPr lang="fr-FR" sz="1050" dirty="0">
                <a:solidFill>
                  <a:schemeClr val="accent6"/>
                </a:solidFill>
              </a:rPr>
              <a:t>)</a:t>
            </a:r>
          </a:p>
          <a:p>
            <a:endParaRPr lang="fr-FR" sz="1050" dirty="0">
              <a:solidFill>
                <a:schemeClr val="accent6"/>
              </a:solidFill>
            </a:endParaRPr>
          </a:p>
          <a:p>
            <a:r>
              <a:rPr lang="fr-FR" sz="1050" dirty="0">
                <a:solidFill>
                  <a:schemeClr val="accent6"/>
                </a:solidFill>
              </a:rPr>
              <a: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a:t>
            </a:r>
          </a:p>
          <a:p>
            <a:endParaRPr lang="fr-FR" sz="1050" dirty="0">
              <a:solidFill>
                <a:schemeClr val="accent6"/>
              </a:solidFill>
            </a:endParaRPr>
          </a:p>
          <a:p>
            <a:r>
              <a:rPr lang="fr-FR" sz="1050" dirty="0">
                <a:solidFill>
                  <a:schemeClr val="accent6"/>
                </a:solidFill>
              </a:rPr>
              <a:t>&gt;&gt;&gt; </a:t>
            </a:r>
            <a:r>
              <a:rPr lang="fr-FR" sz="1050" dirty="0" err="1">
                <a:solidFill>
                  <a:schemeClr val="accent6"/>
                </a:solidFill>
              </a:rPr>
              <a:t>v_cities.add</a:t>
            </a:r>
            <a:r>
              <a:rPr lang="fr-FR" sz="1050" dirty="0">
                <a:solidFill>
                  <a:schemeClr val="accent6"/>
                </a:solidFill>
              </a:rPr>
              <a:t>("Chennai")</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v_cities</a:t>
            </a:r>
            <a:r>
              <a:rPr lang="fr-FR" sz="1050" dirty="0">
                <a:solidFill>
                  <a:schemeClr val="accent6"/>
                </a:solidFill>
              </a:rPr>
              <a:t>)</a:t>
            </a:r>
          </a:p>
          <a:p>
            <a:endParaRPr lang="fr-FR" sz="1050" dirty="0">
              <a:solidFill>
                <a:schemeClr val="accent6"/>
              </a:solidFill>
            </a:endParaRPr>
          </a:p>
          <a:p>
            <a:r>
              <a:rPr lang="fr-FR" sz="1050" dirty="0">
                <a:solidFill>
                  <a:schemeClr val="accent6"/>
                </a:solidFill>
              </a:rPr>
              <a: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 , "Chennai"]</a:t>
            </a:r>
            <a:endParaRPr lang="en-US" sz="1050" dirty="0">
              <a:solidFill>
                <a:schemeClr val="accent6"/>
              </a:solidFill>
            </a:endParaRPr>
          </a:p>
        </p:txBody>
      </p:sp>
      <p:sp>
        <p:nvSpPr>
          <p:cNvPr id="18" name="Oval 17"/>
          <p:cNvSpPr/>
          <p:nvPr/>
        </p:nvSpPr>
        <p:spPr>
          <a:xfrm>
            <a:off x="7885429" y="400378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Byte Array</a:t>
            </a:r>
            <a:endParaRPr lang="en-US" sz="1200" dirty="0"/>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Set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10" name="TextBox 9"/>
          <p:cNvSpPr txBox="1"/>
          <p:nvPr/>
        </p:nvSpPr>
        <p:spPr>
          <a:xfrm>
            <a:off x="4973182" y="1542085"/>
            <a:ext cx="3946701" cy="2677656"/>
          </a:xfrm>
          <a:prstGeom prst="rect">
            <a:avLst/>
          </a:prstGeom>
          <a:noFill/>
        </p:spPr>
        <p:txBody>
          <a:bodyPr wrap="square" rtlCol="0">
            <a:spAutoFit/>
          </a:bodyPr>
          <a:lstStyle/>
          <a:p>
            <a:r>
              <a:rPr lang="en-US" sz="1050" dirty="0">
                <a:solidFill>
                  <a:schemeClr val="accent6"/>
                </a:solidFill>
              </a:rPr>
              <a:t>&gt;&gt;&gt; </a:t>
            </a:r>
            <a:r>
              <a:rPr lang="en-US" sz="1050" dirty="0" err="1" smtClean="0">
                <a:solidFill>
                  <a:schemeClr val="accent6"/>
                </a:solidFill>
              </a:rPr>
              <a:t>v_bary</a:t>
            </a:r>
            <a:r>
              <a:rPr lang="en-US" sz="1050" dirty="0" smtClean="0">
                <a:solidFill>
                  <a:schemeClr val="accent6"/>
                </a:solidFill>
              </a:rPr>
              <a:t>=</a:t>
            </a:r>
            <a:r>
              <a:rPr lang="en-US" sz="1050" dirty="0" err="1" smtClean="0">
                <a:solidFill>
                  <a:schemeClr val="accent6"/>
                </a:solidFill>
              </a:rPr>
              <a:t>bytearray</a:t>
            </a:r>
            <a:r>
              <a:rPr lang="en-US" sz="1050" dirty="0">
                <a:solidFill>
                  <a:schemeClr val="accent6"/>
                </a:solidFill>
              </a:rPr>
              <a:t>('</a:t>
            </a:r>
            <a:r>
              <a:rPr lang="en-US" sz="1050" dirty="0" err="1">
                <a:solidFill>
                  <a:schemeClr val="accent6"/>
                </a:solidFill>
              </a:rPr>
              <a:t>abcdef</a:t>
            </a:r>
            <a:r>
              <a:rPr lang="en-US" sz="1050" dirty="0">
                <a:solidFill>
                  <a:schemeClr val="accent6"/>
                </a:solidFill>
              </a:rPr>
              <a:t>')</a:t>
            </a:r>
          </a:p>
          <a:p>
            <a:r>
              <a:rPr lang="en-US" sz="1050" dirty="0">
                <a:solidFill>
                  <a:schemeClr val="accent6"/>
                </a:solidFill>
              </a:rPr>
              <a:t>&gt;&gt;&gt; </a:t>
            </a:r>
            <a:r>
              <a:rPr lang="en-US" sz="1050" dirty="0" err="1">
                <a:solidFill>
                  <a:schemeClr val="accent6"/>
                </a:solidFill>
              </a:rPr>
              <a:t>v_bary</a:t>
            </a:r>
            <a:endParaRPr lang="en-US" sz="1050" dirty="0" smtClean="0">
              <a:solidFill>
                <a:schemeClr val="accent6"/>
              </a:solidFill>
            </a:endParaRPr>
          </a:p>
          <a:p>
            <a:r>
              <a:rPr lang="en-US" sz="1050" dirty="0" err="1" smtClean="0">
                <a:solidFill>
                  <a:schemeClr val="accent6"/>
                </a:solidFill>
              </a:rPr>
              <a:t>bytearray</a:t>
            </a:r>
            <a:r>
              <a:rPr lang="en-US" sz="1050" dirty="0" smtClean="0">
                <a:solidFill>
                  <a:schemeClr val="accent6"/>
                </a:solidFill>
              </a:rPr>
              <a:t>(</a:t>
            </a:r>
            <a:r>
              <a:rPr lang="en-US" sz="1050" dirty="0" err="1" smtClean="0">
                <a:solidFill>
                  <a:schemeClr val="accent6"/>
                </a:solidFill>
              </a:rPr>
              <a:t>b'abcdef</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smtClean="0">
                <a:solidFill>
                  <a:schemeClr val="accent6"/>
                </a:solidFill>
              </a:rPr>
              <a:t>type(</a:t>
            </a:r>
            <a:r>
              <a:rPr lang="en-US" sz="1050" dirty="0" err="1">
                <a:solidFill>
                  <a:schemeClr val="accent6"/>
                </a:solidFill>
              </a:rPr>
              <a:t>v_bary</a:t>
            </a:r>
            <a:r>
              <a:rPr lang="en-US" sz="1050" dirty="0" smtClean="0">
                <a:solidFill>
                  <a:schemeClr val="accent6"/>
                </a:solidFill>
              </a:rPr>
              <a:t>)</a:t>
            </a:r>
            <a:endParaRPr lang="en-US" sz="1050" dirty="0">
              <a:solidFill>
                <a:schemeClr val="accent6"/>
              </a:solidFill>
            </a:endParaRPr>
          </a:p>
          <a:p>
            <a:r>
              <a:rPr lang="en-US" sz="1050" dirty="0">
                <a:solidFill>
                  <a:schemeClr val="accent6"/>
                </a:solidFill>
              </a:rPr>
              <a:t>&lt;type '</a:t>
            </a:r>
            <a:r>
              <a:rPr lang="en-US" sz="1050" dirty="0" err="1">
                <a:solidFill>
                  <a:schemeClr val="accent6"/>
                </a:solidFill>
              </a:rPr>
              <a:t>bytearray</a:t>
            </a:r>
            <a:r>
              <a:rPr lang="en-US" sz="1050" dirty="0">
                <a:solidFill>
                  <a:schemeClr val="accent6"/>
                </a:solidFill>
              </a:rPr>
              <a:t>'&gt;</a:t>
            </a:r>
          </a:p>
          <a:p>
            <a:endParaRPr lang="en-US" sz="1050" dirty="0">
              <a:solidFill>
                <a:schemeClr val="accent6"/>
              </a:solidFill>
            </a:endParaRPr>
          </a:p>
          <a:p>
            <a:r>
              <a:rPr lang="en-US" sz="1050" dirty="0">
                <a:solidFill>
                  <a:schemeClr val="accent6"/>
                </a:solidFill>
              </a:rPr>
              <a:t>&gt;&gt;&gt; print </a:t>
            </a:r>
            <a:r>
              <a:rPr lang="en-US" sz="1050" dirty="0" err="1">
                <a:solidFill>
                  <a:schemeClr val="accent6"/>
                </a:solidFill>
              </a:rPr>
              <a:t>v_bary</a:t>
            </a:r>
            <a:r>
              <a:rPr lang="en-US" sz="1050" dirty="0">
                <a:solidFill>
                  <a:schemeClr val="accent6"/>
                </a:solidFill>
              </a:rPr>
              <a:t> </a:t>
            </a:r>
            <a:r>
              <a:rPr lang="en-US" sz="1050" dirty="0" smtClean="0">
                <a:solidFill>
                  <a:schemeClr val="accent6"/>
                </a:solidFill>
              </a:rPr>
              <a:t>[</a:t>
            </a:r>
            <a:r>
              <a:rPr lang="en-US" sz="1050" dirty="0">
                <a:solidFill>
                  <a:schemeClr val="accent6"/>
                </a:solidFill>
              </a:rPr>
              <a:t>3]</a:t>
            </a:r>
          </a:p>
          <a:p>
            <a:r>
              <a:rPr lang="en-US" sz="1050" dirty="0">
                <a:solidFill>
                  <a:schemeClr val="accent6"/>
                </a:solidFill>
              </a:rPr>
              <a:t>100</a:t>
            </a:r>
          </a:p>
          <a:p>
            <a:endParaRPr lang="en-US" sz="1050" dirty="0" smtClean="0">
              <a:solidFill>
                <a:schemeClr val="accent6"/>
              </a:solidFill>
            </a:endParaRPr>
          </a:p>
          <a:p>
            <a:r>
              <a:rPr lang="en-US" sz="1050" dirty="0">
                <a:solidFill>
                  <a:schemeClr val="accent6"/>
                </a:solidFill>
              </a:rPr>
              <a:t>&gt;&gt;&gt; </a:t>
            </a:r>
            <a:r>
              <a:rPr lang="en-US" sz="1050" dirty="0" err="1">
                <a:solidFill>
                  <a:schemeClr val="accent6"/>
                </a:solidFill>
              </a:rPr>
              <a:t>v_bary</a:t>
            </a:r>
            <a:r>
              <a:rPr lang="en-US" sz="1050" dirty="0" smtClean="0">
                <a:solidFill>
                  <a:schemeClr val="accent6"/>
                </a:solidFill>
              </a:rPr>
              <a:t>= </a:t>
            </a:r>
            <a:r>
              <a:rPr lang="en-US" sz="1050" dirty="0" err="1">
                <a:solidFill>
                  <a:schemeClr val="accent6"/>
                </a:solidFill>
              </a:rPr>
              <a:t>bytearray.fromhex</a:t>
            </a:r>
            <a:r>
              <a:rPr lang="en-US" sz="1050" dirty="0">
                <a:solidFill>
                  <a:schemeClr val="accent6"/>
                </a:solidFill>
              </a:rPr>
              <a:t>(u'00 </a:t>
            </a:r>
            <a:r>
              <a:rPr lang="en-US" sz="1050" dirty="0" err="1">
                <a:solidFill>
                  <a:schemeClr val="accent6"/>
                </a:solidFill>
              </a:rPr>
              <a:t>ff</a:t>
            </a:r>
            <a:r>
              <a:rPr lang="en-US" sz="1050" dirty="0">
                <a:solidFill>
                  <a:schemeClr val="accent6"/>
                </a:solidFill>
              </a:rPr>
              <a:t>')</a:t>
            </a:r>
          </a:p>
          <a:p>
            <a:r>
              <a:rPr lang="en-US" sz="1050" dirty="0">
                <a:solidFill>
                  <a:schemeClr val="accent6"/>
                </a:solidFill>
              </a:rPr>
              <a:t>&gt;&gt;&gt; print </a:t>
            </a:r>
            <a:r>
              <a:rPr lang="en-US" sz="1050" dirty="0" smtClean="0">
                <a:solidFill>
                  <a:schemeClr val="accent6"/>
                </a:solidFill>
              </a:rPr>
              <a:t>(</a:t>
            </a:r>
            <a:r>
              <a:rPr lang="en-US" sz="1050" dirty="0" err="1">
                <a:solidFill>
                  <a:schemeClr val="accent6"/>
                </a:solidFill>
              </a:rPr>
              <a:t>v_bary</a:t>
            </a:r>
            <a:r>
              <a:rPr lang="en-US" sz="1050" dirty="0" smtClean="0">
                <a:solidFill>
                  <a:schemeClr val="accent6"/>
                </a:solidFill>
              </a:rPr>
              <a:t>)</a:t>
            </a:r>
            <a:endParaRPr lang="en-US" sz="1050" dirty="0">
              <a:solidFill>
                <a:schemeClr val="accent6"/>
              </a:solidFill>
            </a:endParaRPr>
          </a:p>
          <a:p>
            <a:r>
              <a:rPr lang="en-US" sz="1050" dirty="0" err="1">
                <a:solidFill>
                  <a:schemeClr val="accent6"/>
                </a:solidFill>
              </a:rPr>
              <a:t>bytearray</a:t>
            </a:r>
            <a:r>
              <a:rPr lang="en-US" sz="1050" dirty="0">
                <a:solidFill>
                  <a:schemeClr val="accent6"/>
                </a:solidFill>
              </a:rPr>
              <a:t>(b'\x00\</a:t>
            </a:r>
            <a:r>
              <a:rPr lang="en-US" sz="1050" dirty="0" err="1">
                <a:solidFill>
                  <a:schemeClr val="accent6"/>
                </a:solidFill>
              </a:rPr>
              <a:t>xff</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err="1">
                <a:solidFill>
                  <a:schemeClr val="accent6"/>
                </a:solidFill>
              </a:rPr>
              <a:t>v_bary</a:t>
            </a:r>
            <a:r>
              <a:rPr lang="en-US" sz="1050" dirty="0">
                <a:solidFill>
                  <a:schemeClr val="accent6"/>
                </a:solidFill>
              </a:rPr>
              <a:t> </a:t>
            </a:r>
            <a:r>
              <a:rPr lang="en-US" sz="1050" dirty="0" smtClean="0">
                <a:solidFill>
                  <a:schemeClr val="accent6"/>
                </a:solidFill>
              </a:rPr>
              <a:t>[1</a:t>
            </a:r>
            <a:r>
              <a:rPr lang="en-US" sz="1050" dirty="0">
                <a:solidFill>
                  <a:schemeClr val="accent6"/>
                </a:solidFill>
              </a:rPr>
              <a:t>]</a:t>
            </a:r>
          </a:p>
          <a:p>
            <a:r>
              <a:rPr lang="en-US" sz="1050" dirty="0">
                <a:solidFill>
                  <a:schemeClr val="accent6"/>
                </a:solidFill>
              </a:rPr>
              <a:t>255</a:t>
            </a:r>
          </a:p>
        </p:txBody>
      </p:sp>
    </p:spTree>
    <p:extLst>
      <p:ext uri="{BB962C8B-B14F-4D97-AF65-F5344CB8AC3E}">
        <p14:creationId xmlns:p14="http://schemas.microsoft.com/office/powerpoint/2010/main" val="535108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28</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332402" y="1742153"/>
            <a:ext cx="3946701" cy="2192908"/>
          </a:xfrm>
          <a:prstGeom prst="rect">
            <a:avLst/>
          </a:prstGeom>
          <a:noFill/>
        </p:spPr>
        <p:txBody>
          <a:bodyPr wrap="square" rtlCol="0">
            <a:spAutoFit/>
          </a:bodyPr>
          <a:lstStyle/>
          <a:p>
            <a:r>
              <a:rPr lang="fr-FR" sz="1050" dirty="0" smtClean="0">
                <a:solidFill>
                  <a:schemeClr val="accent6"/>
                </a:solidFill>
              </a:rPr>
              <a:t>&gt;&gt;&gt; </a:t>
            </a:r>
            <a:r>
              <a:rPr lang="fr-FR" sz="1050" dirty="0" err="1" smtClean="0">
                <a:solidFill>
                  <a:schemeClr val="accent6"/>
                </a:solidFill>
              </a:rPr>
              <a:t>v_list</a:t>
            </a:r>
            <a:r>
              <a:rPr lang="fr-FR" sz="1050" dirty="0" smtClean="0">
                <a:solidFill>
                  <a:schemeClr val="accent6"/>
                </a:solidFill>
              </a:rPr>
              <a:t> = [101,202,'Python','Java',10.00021];</a:t>
            </a:r>
          </a:p>
          <a:p>
            <a:endParaRPr lang="fr-FR" sz="1050" dirty="0">
              <a:solidFill>
                <a:schemeClr val="accent6"/>
              </a:solidFill>
            </a:endParaRPr>
          </a:p>
          <a:p>
            <a:endParaRPr lang="fr-FR" sz="1050" dirty="0" smtClean="0">
              <a:solidFill>
                <a:schemeClr val="accent6"/>
              </a:solidFill>
            </a:endParaRPr>
          </a:p>
          <a:p>
            <a:endParaRPr lang="fr-FR" sz="1050" dirty="0">
              <a:solidFill>
                <a:schemeClr val="accent6"/>
              </a:solidFill>
            </a:endParaRPr>
          </a:p>
          <a:p>
            <a:r>
              <a:rPr lang="fr-FR" sz="1050" dirty="0" smtClean="0">
                <a:solidFill>
                  <a:schemeClr val="accent6"/>
                </a:solidFill>
              </a:rPr>
              <a:t>&gt;&gt;&gt; </a:t>
            </a:r>
            <a:r>
              <a:rPr lang="fr-FR" sz="1050" dirty="0" err="1" smtClean="0">
                <a:solidFill>
                  <a:schemeClr val="accent6"/>
                </a:solidFill>
              </a:rPr>
              <a:t>print</a:t>
            </a:r>
            <a:r>
              <a:rPr lang="fr-FR" sz="1050" dirty="0" smtClean="0">
                <a:solidFill>
                  <a:schemeClr val="accent6"/>
                </a:solidFill>
              </a:rPr>
              <a:t> </a:t>
            </a:r>
            <a:r>
              <a:rPr lang="fr-FR" sz="1050" dirty="0" err="1" smtClean="0">
                <a:solidFill>
                  <a:schemeClr val="accent6"/>
                </a:solidFill>
              </a:rPr>
              <a:t>v_list</a:t>
            </a:r>
            <a:r>
              <a:rPr lang="fr-FR" sz="1050" dirty="0" smtClean="0">
                <a:solidFill>
                  <a:schemeClr val="accent6"/>
                </a:solidFill>
              </a:rPr>
              <a:t>[0]</a:t>
            </a:r>
          </a:p>
          <a:p>
            <a:r>
              <a:rPr lang="fr-FR" sz="1050" dirty="0" smtClean="0">
                <a:solidFill>
                  <a:schemeClr val="accent6"/>
                </a:solidFill>
              </a:rPr>
              <a:t>101</a:t>
            </a:r>
          </a:p>
          <a:p>
            <a:endParaRPr lang="fr-FR" sz="1050" dirty="0">
              <a:solidFill>
                <a:schemeClr val="accent6"/>
              </a:solidFill>
            </a:endParaRPr>
          </a:p>
          <a:p>
            <a:endParaRPr lang="fr-FR" sz="1050" dirty="0" smtClean="0">
              <a:solidFill>
                <a:schemeClr val="accent6"/>
              </a:solidFill>
            </a:endParaRPr>
          </a:p>
          <a:p>
            <a:r>
              <a:rPr lang="fr-FR" sz="1050" dirty="0">
                <a:solidFill>
                  <a:schemeClr val="accent6"/>
                </a:solidFill>
              </a:rPr>
              <a:t>&gt;&gt;&gt; </a:t>
            </a:r>
            <a:r>
              <a:rPr lang="fr-FR" sz="1050" dirty="0" err="1">
                <a:solidFill>
                  <a:schemeClr val="accent6"/>
                </a:solidFill>
              </a:rPr>
              <a:t>list</a:t>
            </a:r>
            <a:r>
              <a:rPr lang="fr-FR" sz="1050" dirty="0">
                <a:solidFill>
                  <a:schemeClr val="accent6"/>
                </a:solidFill>
              </a:rPr>
              <a:t>[0] = 2001</a:t>
            </a:r>
            <a:r>
              <a:rPr lang="fr-FR" sz="1050" dirty="0" smtClean="0">
                <a:solidFill>
                  <a:schemeClr val="accent6"/>
                </a:solidFill>
              </a:rPr>
              <a:t>;</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v_list</a:t>
            </a:r>
            <a:r>
              <a:rPr lang="fr-FR" sz="1050" dirty="0">
                <a:solidFill>
                  <a:schemeClr val="accent6"/>
                </a:solidFill>
              </a:rPr>
              <a:t>[0]</a:t>
            </a:r>
          </a:p>
          <a:p>
            <a:r>
              <a:rPr lang="fr-FR" sz="1050" dirty="0" smtClean="0">
                <a:solidFill>
                  <a:schemeClr val="accent6"/>
                </a:solidFill>
              </a:rPr>
              <a:t>2001</a:t>
            </a:r>
            <a:endParaRPr lang="fr-FR" sz="1050" dirty="0">
              <a:solidFill>
                <a:schemeClr val="accent6"/>
              </a:solidFill>
            </a:endParaRPr>
          </a:p>
          <a:p>
            <a:endParaRPr lang="fr-FR" sz="1050" dirty="0" smtClean="0">
              <a:solidFill>
                <a:schemeClr val="accent6"/>
              </a:solidFill>
            </a:endParaRPr>
          </a:p>
          <a:p>
            <a:endParaRPr lang="en-US" sz="1050" dirty="0">
              <a:solidFill>
                <a:schemeClr val="accent6"/>
              </a:solidFill>
            </a:endParaRPr>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List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9" name="TextBox 8"/>
          <p:cNvSpPr txBox="1"/>
          <p:nvPr/>
        </p:nvSpPr>
        <p:spPr>
          <a:xfrm>
            <a:off x="332402" y="1388693"/>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Defining a List</a:t>
            </a:r>
            <a:endParaRPr lang="en-US" sz="1000"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332402" y="2719330"/>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Updating Lists</a:t>
            </a:r>
          </a:p>
        </p:txBody>
      </p:sp>
      <p:sp>
        <p:nvSpPr>
          <p:cNvPr id="13" name="TextBox 12"/>
          <p:cNvSpPr txBox="1"/>
          <p:nvPr/>
        </p:nvSpPr>
        <p:spPr>
          <a:xfrm>
            <a:off x="3651056" y="1387570"/>
            <a:ext cx="5014479"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Deleting from a List</a:t>
            </a:r>
            <a:endParaRPr lang="en-US" sz="1000" dirty="0">
              <a:solidFill>
                <a:schemeClr val="tx2">
                  <a:lumMod val="75000"/>
                  <a:lumOff val="25000"/>
                </a:schemeClr>
              </a:solidFill>
              <a:cs typeface="Times New Roman" panose="02020603050405020304" pitchFamily="18" charset="0"/>
            </a:endParaRPr>
          </a:p>
        </p:txBody>
      </p:sp>
      <p:sp>
        <p:nvSpPr>
          <p:cNvPr id="15" name="TextBox 14"/>
          <p:cNvSpPr txBox="1"/>
          <p:nvPr/>
        </p:nvSpPr>
        <p:spPr>
          <a:xfrm>
            <a:off x="3651056" y="1727421"/>
            <a:ext cx="3946701" cy="900246"/>
          </a:xfrm>
          <a:prstGeom prst="rect">
            <a:avLst/>
          </a:prstGeom>
          <a:noFill/>
        </p:spPr>
        <p:txBody>
          <a:bodyPr wrap="square" rtlCol="0">
            <a:spAutoFit/>
          </a:bodyPr>
          <a:lstStyle/>
          <a:p>
            <a:r>
              <a:rPr lang="en-US" sz="1050" dirty="0">
                <a:solidFill>
                  <a:schemeClr val="accent6"/>
                </a:solidFill>
              </a:rPr>
              <a:t>&gt;&gt;&gt; del </a:t>
            </a:r>
            <a:r>
              <a:rPr lang="en-US" sz="1050" dirty="0" err="1" smtClean="0">
                <a:solidFill>
                  <a:schemeClr val="accent6"/>
                </a:solidFill>
              </a:rPr>
              <a:t>v_list</a:t>
            </a:r>
            <a:r>
              <a:rPr lang="en-US" sz="1050" dirty="0" smtClean="0">
                <a:solidFill>
                  <a:schemeClr val="accent6"/>
                </a:solidFill>
              </a:rPr>
              <a:t>[0];</a:t>
            </a:r>
            <a:endParaRPr lang="en-US" sz="1050" dirty="0">
              <a:solidFill>
                <a:schemeClr val="accent6"/>
              </a:solidFill>
            </a:endParaRPr>
          </a:p>
          <a:p>
            <a:r>
              <a:rPr lang="en-US" sz="1050" dirty="0">
                <a:solidFill>
                  <a:schemeClr val="accent6"/>
                </a:solidFill>
              </a:rPr>
              <a:t>&gt;&gt;&gt;print </a:t>
            </a:r>
            <a:r>
              <a:rPr lang="en-US" sz="1050" dirty="0" err="1">
                <a:solidFill>
                  <a:schemeClr val="accent6"/>
                </a:solidFill>
              </a:rPr>
              <a:t>v_list</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202,'Python','Java',10.00021</a:t>
            </a:r>
            <a:endParaRPr lang="fr-FR" sz="1050" dirty="0" smtClean="0">
              <a:solidFill>
                <a:schemeClr val="accent6"/>
              </a:solidFill>
            </a:endParaRPr>
          </a:p>
          <a:p>
            <a:endParaRPr lang="en-US" sz="1050" dirty="0">
              <a:solidFill>
                <a:schemeClr val="accent6"/>
              </a:solidFill>
            </a:endParaRPr>
          </a:p>
        </p:txBody>
      </p:sp>
      <p:sp>
        <p:nvSpPr>
          <p:cNvPr id="17" name="TextBox 16"/>
          <p:cNvSpPr txBox="1"/>
          <p:nvPr/>
        </p:nvSpPr>
        <p:spPr>
          <a:xfrm>
            <a:off x="3651056" y="2599262"/>
            <a:ext cx="5268827"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Basic List Operations</a:t>
            </a:r>
          </a:p>
        </p:txBody>
      </p:sp>
      <p:sp>
        <p:nvSpPr>
          <p:cNvPr id="21" name="TextBox 20"/>
          <p:cNvSpPr txBox="1"/>
          <p:nvPr/>
        </p:nvSpPr>
        <p:spPr>
          <a:xfrm>
            <a:off x="332401" y="2054481"/>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Accessing Values in Lists</a:t>
            </a:r>
          </a:p>
        </p:txBody>
      </p:sp>
      <p:graphicFrame>
        <p:nvGraphicFramePr>
          <p:cNvPr id="8" name="Table 7"/>
          <p:cNvGraphicFramePr>
            <a:graphicFrameLocks noGrp="1"/>
          </p:cNvGraphicFramePr>
          <p:nvPr>
            <p:extLst>
              <p:ext uri="{D42A27DB-BD31-4B8C-83A1-F6EECF244321}">
                <p14:modId xmlns:p14="http://schemas.microsoft.com/office/powerpoint/2010/main" val="1011124420"/>
              </p:ext>
            </p:extLst>
          </p:nvPr>
        </p:nvGraphicFramePr>
        <p:xfrm>
          <a:off x="3750067" y="2914717"/>
          <a:ext cx="5291190" cy="1668672"/>
        </p:xfrm>
        <a:graphic>
          <a:graphicData uri="http://schemas.openxmlformats.org/drawingml/2006/table">
            <a:tbl>
              <a:tblPr firstRow="1" bandRow="1">
                <a:tableStyleId>{17292A2E-F333-43FB-9621-5CBBE7FDCDCB}</a:tableStyleId>
              </a:tblPr>
              <a:tblGrid>
                <a:gridCol w="1654140">
                  <a:extLst>
                    <a:ext uri="{9D8B030D-6E8A-4147-A177-3AD203B41FA5}">
                      <a16:colId xmlns:a16="http://schemas.microsoft.com/office/drawing/2014/main" val="20000"/>
                    </a:ext>
                  </a:extLst>
                </a:gridCol>
                <a:gridCol w="2439879">
                  <a:extLst>
                    <a:ext uri="{9D8B030D-6E8A-4147-A177-3AD203B41FA5}">
                      <a16:colId xmlns:a16="http://schemas.microsoft.com/office/drawing/2014/main" val="20001"/>
                    </a:ext>
                  </a:extLst>
                </a:gridCol>
                <a:gridCol w="1197171">
                  <a:extLst>
                    <a:ext uri="{9D8B030D-6E8A-4147-A177-3AD203B41FA5}">
                      <a16:colId xmlns:a16="http://schemas.microsoft.com/office/drawing/2014/main" val="20002"/>
                    </a:ext>
                  </a:extLst>
                </a:gridCol>
              </a:tblGrid>
              <a:tr h="278112">
                <a:tc>
                  <a:txBody>
                    <a:bodyPr/>
                    <a:lstStyle/>
                    <a:p>
                      <a:r>
                        <a:rPr lang="en-US" sz="1000" dirty="0" smtClean="0"/>
                        <a:t>Python Expression</a:t>
                      </a:r>
                      <a:endParaRPr lang="en-US" sz="10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t>Results </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Description</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0"/>
                  </a:ext>
                </a:extLst>
              </a:tr>
              <a:tr h="278112">
                <a:tc>
                  <a:txBody>
                    <a:bodyPr/>
                    <a:lstStyle/>
                    <a:p>
                      <a:r>
                        <a:rPr lang="en-US" sz="1100" dirty="0" smtClean="0">
                          <a:solidFill>
                            <a:schemeClr val="tx2"/>
                          </a:solidFill>
                        </a:rPr>
                        <a:t>Len(</a:t>
                      </a:r>
                      <a:r>
                        <a:rPr lang="en-US" sz="1100" dirty="0" err="1" smtClean="0">
                          <a:solidFill>
                            <a:schemeClr val="tx2"/>
                          </a:solidFill>
                        </a:rPr>
                        <a:t>v_list</a:t>
                      </a:r>
                      <a:r>
                        <a:rPr lang="en-US" sz="1100" dirty="0" smtClean="0">
                          <a:solidFill>
                            <a:schemeClr val="tx2"/>
                          </a:solidFill>
                        </a:rPr>
                        <a:t>)</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4</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Length</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278112">
                <a:tc>
                  <a:txBody>
                    <a:bodyPr/>
                    <a:lstStyle/>
                    <a:p>
                      <a:r>
                        <a:rPr lang="en-US" sz="1000" dirty="0" err="1" smtClean="0">
                          <a:solidFill>
                            <a:schemeClr val="tx2"/>
                          </a:solidFill>
                        </a:rPr>
                        <a:t>v_list</a:t>
                      </a:r>
                      <a:r>
                        <a:rPr lang="en-US" sz="1000" dirty="0" smtClean="0">
                          <a:solidFill>
                            <a:schemeClr val="tx2"/>
                          </a:solidFill>
                        </a:rPr>
                        <a:t>+ [‘</a:t>
                      </a:r>
                      <a:r>
                        <a:rPr lang="en-US" sz="1000" dirty="0" err="1" smtClean="0">
                          <a:solidFill>
                            <a:schemeClr val="tx2"/>
                          </a:solidFill>
                        </a:rPr>
                        <a:t>Im</a:t>
                      </a:r>
                      <a:r>
                        <a:rPr lang="en-US" sz="1000" dirty="0" smtClean="0">
                          <a:solidFill>
                            <a:schemeClr val="tx2"/>
                          </a:solidFill>
                        </a:rPr>
                        <a:t> in’]</a:t>
                      </a:r>
                      <a:endParaRPr lang="en-US" sz="10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[202,'Python','Java',10.00021,'Im in']</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Concatenation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278112">
                <a:tc>
                  <a:txBody>
                    <a:bodyPr/>
                    <a:lstStyle/>
                    <a:p>
                      <a:r>
                        <a:rPr lang="en-US" sz="1100" dirty="0" smtClean="0">
                          <a:solidFill>
                            <a:schemeClr val="tx2"/>
                          </a:solidFill>
                        </a:rPr>
                        <a:t>['Hi!'] * 4</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['Hi!', 'Hi!', 'Hi!', 'Hi!']</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solidFill>
                            <a:schemeClr val="tx2"/>
                          </a:solidFill>
                        </a:rPr>
                        <a:t>Repetition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278112">
                <a:tc>
                  <a:txBody>
                    <a:bodyPr/>
                    <a:lstStyle/>
                    <a:p>
                      <a:r>
                        <a:rPr lang="en-US" sz="1100" dirty="0" smtClean="0">
                          <a:solidFill>
                            <a:schemeClr val="tx2"/>
                          </a:solidFill>
                        </a:rPr>
                        <a:t>101 in </a:t>
                      </a:r>
                      <a:r>
                        <a:rPr lang="en-US" sz="1100" dirty="0" err="1" smtClean="0">
                          <a:solidFill>
                            <a:schemeClr val="tx2"/>
                          </a:solidFill>
                        </a:rPr>
                        <a:t>v_list</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False</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Membership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278112">
                <a:tc>
                  <a:txBody>
                    <a:bodyPr/>
                    <a:lstStyle/>
                    <a:p>
                      <a:r>
                        <a:rPr lang="en-US" sz="1100" dirty="0" smtClean="0">
                          <a:solidFill>
                            <a:schemeClr val="tx2"/>
                          </a:solidFill>
                        </a:rPr>
                        <a:t>for x in </a:t>
                      </a:r>
                      <a:r>
                        <a:rPr lang="en-US" sz="1100" dirty="0" err="1" smtClean="0">
                          <a:solidFill>
                            <a:schemeClr val="tx2"/>
                          </a:solidFill>
                        </a:rPr>
                        <a:t>v_list</a:t>
                      </a:r>
                      <a:r>
                        <a:rPr lang="en-US" sz="1100" dirty="0" smtClean="0">
                          <a:solidFill>
                            <a:schemeClr val="tx2"/>
                          </a:solidFill>
                        </a:rPr>
                        <a:t>: print x</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202  Python   Java   10.00021</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Iteration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6305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29</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92486310"/>
              </p:ext>
            </p:extLst>
          </p:nvPr>
        </p:nvGraphicFramePr>
        <p:xfrm>
          <a:off x="924791" y="633846"/>
          <a:ext cx="6961909" cy="3928098"/>
        </p:xfrm>
        <a:graphic>
          <a:graphicData uri="http://schemas.openxmlformats.org/drawingml/2006/table">
            <a:tbl>
              <a:tblPr/>
              <a:tblGrid>
                <a:gridCol w="1579418">
                  <a:extLst>
                    <a:ext uri="{9D8B030D-6E8A-4147-A177-3AD203B41FA5}">
                      <a16:colId xmlns:a16="http://schemas.microsoft.com/office/drawing/2014/main" val="20000"/>
                    </a:ext>
                  </a:extLst>
                </a:gridCol>
                <a:gridCol w="5382491">
                  <a:extLst>
                    <a:ext uri="{9D8B030D-6E8A-4147-A177-3AD203B41FA5}">
                      <a16:colId xmlns:a16="http://schemas.microsoft.com/office/drawing/2014/main" val="20001"/>
                    </a:ext>
                  </a:extLst>
                </a:gridCol>
              </a:tblGrid>
              <a:tr h="142620">
                <a:tc>
                  <a:txBody>
                    <a:bodyPr/>
                    <a:lstStyle/>
                    <a:p>
                      <a:pPr algn="ctr" fontAlgn="ctr"/>
                      <a:r>
                        <a:rPr lang="en-US" sz="1100" b="1" i="0" u="none" strike="noStrike" dirty="0" err="1">
                          <a:solidFill>
                            <a:srgbClr val="000000"/>
                          </a:solidFill>
                          <a:latin typeface="Calibri"/>
                        </a:rPr>
                        <a:t>Sl</a:t>
                      </a:r>
                      <a:r>
                        <a:rPr lang="en-US" sz="1100" b="1" i="0" u="none" strike="noStrike" dirty="0">
                          <a:solidFill>
                            <a:srgbClr val="000000"/>
                          </a:solidFill>
                          <a:latin typeface="Calibri"/>
                        </a:rPr>
                        <a:t> No</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Function &amp; Description</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2620">
                <a:tc rowSpan="2">
                  <a:txBody>
                    <a:bodyPr/>
                    <a:lstStyle/>
                    <a:p>
                      <a:pPr algn="ctr" fontAlgn="ctr"/>
                      <a:r>
                        <a:rPr lang="en-US" sz="1100" b="0" i="0" u="none" strike="noStrike">
                          <a:solidFill>
                            <a:srgbClr val="313131"/>
                          </a:solidFill>
                          <a:latin typeface="Verdana"/>
                        </a:rPr>
                        <a:t>1</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err="1">
                          <a:solidFill>
                            <a:srgbClr val="0000FF"/>
                          </a:solidFill>
                          <a:latin typeface="Calibri"/>
                          <a:hlinkClick r:id="rId2"/>
                        </a:rPr>
                        <a:t>list.append</a:t>
                      </a:r>
                      <a:r>
                        <a:rPr lang="en-US" sz="1100" b="0" i="0" u="sng" strike="noStrike" dirty="0">
                          <a:solidFill>
                            <a:srgbClr val="0000FF"/>
                          </a:solidFill>
                          <a:latin typeface="Calibri"/>
                          <a:hlinkClick r:id="rId2"/>
                        </a:rPr>
                        <a:t>(</a:t>
                      </a:r>
                      <a:r>
                        <a:rPr lang="en-US" sz="1100" b="0" i="0" u="sng" strike="noStrike" dirty="0" err="1">
                          <a:solidFill>
                            <a:srgbClr val="0000FF"/>
                          </a:solidFill>
                          <a:latin typeface="Calibri"/>
                          <a:hlinkClick r:id="rId2"/>
                        </a:rPr>
                        <a:t>obj</a:t>
                      </a:r>
                      <a:r>
                        <a:rPr lang="en-US" sz="1100" b="0" i="0" u="sng" strike="noStrike" dirty="0">
                          <a:solidFill>
                            <a:srgbClr val="0000FF"/>
                          </a:solidFill>
                          <a:latin typeface="Calibri"/>
                          <a:hlinkClick r:id="rId2"/>
                        </a:rPr>
                        <a:t>)</a:t>
                      </a:r>
                      <a:endParaRPr lang="en-US" sz="1100" b="0" i="0" u="sng" strike="noStrike" dirty="0">
                        <a:solidFill>
                          <a:srgbClr val="0000FF"/>
                        </a:solidFill>
                        <a:latin typeface="Calibri"/>
                      </a:endParaRPr>
                    </a:p>
                  </a:txBody>
                  <a:tcPr marL="8499" marR="8499" marT="84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764">
                <a:tc vMerge="1">
                  <a:txBody>
                    <a:bodyPr/>
                    <a:lstStyle/>
                    <a:p>
                      <a:endParaRPr lang="en-US"/>
                    </a:p>
                  </a:txBody>
                  <a:tcPr/>
                </a:tc>
                <a:tc>
                  <a:txBody>
                    <a:bodyPr/>
                    <a:lstStyle/>
                    <a:p>
                      <a:pPr algn="just" fontAlgn="b"/>
                      <a:r>
                        <a:rPr lang="en-IN" sz="1100" b="0" i="0" u="none" strike="noStrike">
                          <a:solidFill>
                            <a:srgbClr val="000000"/>
                          </a:solidFill>
                          <a:latin typeface="Verdana"/>
                        </a:rPr>
                        <a:t>Appends object obj to list</a:t>
                      </a:r>
                    </a:p>
                  </a:txBody>
                  <a:tcPr marL="8499" marR="8499" marT="84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2620">
                <a:tc rowSpan="2">
                  <a:txBody>
                    <a:bodyPr/>
                    <a:lstStyle/>
                    <a:p>
                      <a:pPr algn="ctr" fontAlgn="ctr"/>
                      <a:r>
                        <a:rPr lang="en-US" sz="1100" b="0" i="0" u="none" strike="noStrike">
                          <a:solidFill>
                            <a:srgbClr val="313131"/>
                          </a:solidFill>
                          <a:latin typeface="Verdana"/>
                        </a:rPr>
                        <a:t>2</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3"/>
                        </a:rPr>
                        <a:t>list.count</a:t>
                      </a:r>
                      <a:r>
                        <a:rPr lang="en-US" sz="1100" b="0" i="0" u="sng" strike="noStrike" dirty="0">
                          <a:solidFill>
                            <a:srgbClr val="0000FF"/>
                          </a:solidFill>
                          <a:latin typeface="Calibri"/>
                          <a:hlinkClick r:id="rId3"/>
                        </a:rPr>
                        <a:t>(</a:t>
                      </a:r>
                      <a:r>
                        <a:rPr lang="en-US" sz="1100" b="0" i="0" u="sng" strike="noStrike" dirty="0" err="1">
                          <a:solidFill>
                            <a:srgbClr val="0000FF"/>
                          </a:solidFill>
                          <a:latin typeface="Calibri"/>
                          <a:hlinkClick r:id="rId3"/>
                        </a:rPr>
                        <a:t>obj</a:t>
                      </a:r>
                      <a:r>
                        <a:rPr lang="en-US" sz="1100" b="0" i="0" u="sng" strike="noStrike" dirty="0">
                          <a:solidFill>
                            <a:srgbClr val="0000FF"/>
                          </a:solidFill>
                          <a:latin typeface="Calibri"/>
                          <a:hlinkClick r:id="rId3"/>
                        </a:rPr>
                        <a:t>)</a:t>
                      </a:r>
                      <a:endParaRPr lang="en-US" sz="1100" b="0" i="0" u="sng" strike="noStrike" dirty="0">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717">
                <a:tc vMerge="1">
                  <a:txBody>
                    <a:bodyPr/>
                    <a:lstStyle/>
                    <a:p>
                      <a:endParaRPr lang="en-US"/>
                    </a:p>
                  </a:txBody>
                  <a:tcPr/>
                </a:tc>
                <a:tc>
                  <a:txBody>
                    <a:bodyPr/>
                    <a:lstStyle/>
                    <a:p>
                      <a:pPr algn="just" fontAlgn="t"/>
                      <a:r>
                        <a:rPr lang="en-IN" sz="1100" b="0" i="0" u="none" strike="noStrike">
                          <a:solidFill>
                            <a:srgbClr val="000000"/>
                          </a:solidFill>
                          <a:latin typeface="Verdana"/>
                        </a:rPr>
                        <a:t>Returns count of how many times obj occurs in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2620">
                <a:tc rowSpan="2">
                  <a:txBody>
                    <a:bodyPr/>
                    <a:lstStyle/>
                    <a:p>
                      <a:pPr algn="ctr" fontAlgn="ctr"/>
                      <a:r>
                        <a:rPr lang="en-US" sz="1100" b="0" i="0" u="none" strike="noStrike">
                          <a:solidFill>
                            <a:srgbClr val="313131"/>
                          </a:solidFill>
                          <a:latin typeface="Verdana"/>
                        </a:rPr>
                        <a:t>3</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4"/>
                        </a:rPr>
                        <a:t>list.index(obj)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707">
                <a:tc vMerge="1">
                  <a:txBody>
                    <a:bodyPr/>
                    <a:lstStyle/>
                    <a:p>
                      <a:endParaRPr lang="en-US"/>
                    </a:p>
                  </a:txBody>
                  <a:tcPr/>
                </a:tc>
                <a:tc>
                  <a:txBody>
                    <a:bodyPr/>
                    <a:lstStyle/>
                    <a:p>
                      <a:pPr algn="just" fontAlgn="t"/>
                      <a:r>
                        <a:rPr lang="en-IN" sz="1100" b="0" i="0" u="none" strike="noStrike">
                          <a:solidFill>
                            <a:srgbClr val="000000"/>
                          </a:solidFill>
                          <a:latin typeface="Verdana"/>
                        </a:rPr>
                        <a:t>Returns the lowest index in list that obj appears</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2620">
                <a:tc rowSpan="2">
                  <a:txBody>
                    <a:bodyPr/>
                    <a:lstStyle/>
                    <a:p>
                      <a:pPr algn="ctr" fontAlgn="ctr"/>
                      <a:r>
                        <a:rPr lang="en-US" sz="1100" b="0" i="0" u="none" strike="noStrike">
                          <a:solidFill>
                            <a:srgbClr val="313131"/>
                          </a:solidFill>
                          <a:latin typeface="Verdana"/>
                        </a:rPr>
                        <a:t>4</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5"/>
                        </a:rPr>
                        <a:t>list.insert(index, 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7707">
                <a:tc vMerge="1">
                  <a:txBody>
                    <a:bodyPr/>
                    <a:lstStyle/>
                    <a:p>
                      <a:endParaRPr lang="en-US"/>
                    </a:p>
                  </a:txBody>
                  <a:tcPr/>
                </a:tc>
                <a:tc>
                  <a:txBody>
                    <a:bodyPr/>
                    <a:lstStyle/>
                    <a:p>
                      <a:pPr algn="just" fontAlgn="t"/>
                      <a:r>
                        <a:rPr lang="en-IN" sz="1100" b="0" i="0" u="none" strike="noStrike">
                          <a:solidFill>
                            <a:srgbClr val="000000"/>
                          </a:solidFill>
                          <a:latin typeface="Verdana"/>
                        </a:rPr>
                        <a:t>Inserts object obj into list at offset index</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2620">
                <a:tc rowSpan="2">
                  <a:txBody>
                    <a:bodyPr/>
                    <a:lstStyle/>
                    <a:p>
                      <a:pPr algn="ctr" fontAlgn="ctr"/>
                      <a:r>
                        <a:rPr lang="en-US" sz="1100" b="0" i="0" u="none" strike="noStrike">
                          <a:solidFill>
                            <a:srgbClr val="313131"/>
                          </a:solidFill>
                          <a:latin typeface="Verdana"/>
                        </a:rPr>
                        <a:t>5</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smtClean="0">
                          <a:solidFill>
                            <a:srgbClr val="0000FF"/>
                          </a:solidFill>
                          <a:latin typeface="Calibri"/>
                          <a:hlinkClick r:id="rId6"/>
                        </a:rPr>
                        <a:t>list.pop</a:t>
                      </a:r>
                      <a:r>
                        <a:rPr lang="en-US" sz="1100" b="0" i="0" u="sng" strike="noStrike" dirty="0" smtClean="0">
                          <a:solidFill>
                            <a:srgbClr val="0000FF"/>
                          </a:solidFill>
                          <a:latin typeface="Calibri"/>
                          <a:hlinkClick r:id="rId6"/>
                        </a:rPr>
                        <a:t>( </a:t>
                      </a:r>
                      <a:r>
                        <a:rPr lang="en-US" sz="1100" b="0" i="0" u="sng" strike="noStrike" dirty="0">
                          <a:solidFill>
                            <a:srgbClr val="0000FF"/>
                          </a:solidFill>
                          <a:latin typeface="Calibri"/>
                          <a:hlinkClick r:id="rId6"/>
                        </a:rPr>
                        <a:t>list[-1])</a:t>
                      </a:r>
                      <a:endParaRPr lang="en-US" sz="1100" b="0" i="0" u="sng" strike="noStrike" dirty="0">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5717">
                <a:tc vMerge="1">
                  <a:txBody>
                    <a:bodyPr/>
                    <a:lstStyle/>
                    <a:p>
                      <a:endParaRPr lang="en-US"/>
                    </a:p>
                  </a:txBody>
                  <a:tcPr/>
                </a:tc>
                <a:tc>
                  <a:txBody>
                    <a:bodyPr/>
                    <a:lstStyle/>
                    <a:p>
                      <a:pPr algn="just" fontAlgn="t"/>
                      <a:r>
                        <a:rPr lang="en-IN" sz="1100" b="0" i="0" u="none" strike="noStrike" dirty="0">
                          <a:solidFill>
                            <a:srgbClr val="000000"/>
                          </a:solidFill>
                          <a:latin typeface="Verdana"/>
                        </a:rPr>
                        <a:t>Removes and returns </a:t>
                      </a:r>
                      <a:r>
                        <a:rPr lang="en-IN" sz="1100" b="0" i="0" u="none" strike="noStrike" dirty="0" smtClean="0">
                          <a:solidFill>
                            <a:srgbClr val="000000"/>
                          </a:solidFill>
                          <a:latin typeface="Verdana"/>
                        </a:rPr>
                        <a:t>second object </a:t>
                      </a:r>
                      <a:r>
                        <a:rPr lang="en-IN" sz="1100" b="0" i="0" u="none" strike="noStrike" dirty="0">
                          <a:solidFill>
                            <a:srgbClr val="000000"/>
                          </a:solidFill>
                          <a:latin typeface="Verdana"/>
                        </a:rPr>
                        <a:t>or </a:t>
                      </a:r>
                      <a:r>
                        <a:rPr lang="en-IN" sz="1100" b="0" i="0" u="none" strike="noStrike" dirty="0" err="1">
                          <a:solidFill>
                            <a:srgbClr val="000000"/>
                          </a:solidFill>
                          <a:latin typeface="Verdana"/>
                        </a:rPr>
                        <a:t>obj</a:t>
                      </a:r>
                      <a:r>
                        <a:rPr lang="en-IN" sz="1100" b="0" i="0" u="none" strike="noStrike" dirty="0">
                          <a:solidFill>
                            <a:srgbClr val="000000"/>
                          </a:solidFill>
                          <a:latin typeface="Verdana"/>
                        </a:rPr>
                        <a:t> from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2620">
                <a:tc rowSpan="2">
                  <a:txBody>
                    <a:bodyPr/>
                    <a:lstStyle/>
                    <a:p>
                      <a:pPr algn="ctr" fontAlgn="ctr"/>
                      <a:r>
                        <a:rPr lang="en-US" sz="1100" b="0" i="0" u="none" strike="noStrike">
                          <a:solidFill>
                            <a:srgbClr val="313131"/>
                          </a:solidFill>
                          <a:latin typeface="Verdana"/>
                        </a:rPr>
                        <a:t>6</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7"/>
                        </a:rPr>
                        <a:t>list.remove(obj)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2764">
                <a:tc vMerge="1">
                  <a:txBody>
                    <a:bodyPr/>
                    <a:lstStyle/>
                    <a:p>
                      <a:endParaRPr lang="en-US"/>
                    </a:p>
                  </a:txBody>
                  <a:tcPr/>
                </a:tc>
                <a:tc>
                  <a:txBody>
                    <a:bodyPr/>
                    <a:lstStyle/>
                    <a:p>
                      <a:pPr algn="just" fontAlgn="t"/>
                      <a:r>
                        <a:rPr lang="en-IN" sz="1100" b="0" i="0" u="none" strike="noStrike">
                          <a:solidFill>
                            <a:srgbClr val="000000"/>
                          </a:solidFill>
                          <a:latin typeface="Verdana"/>
                        </a:rPr>
                        <a:t>Removes object obj from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2620">
                <a:tc rowSpan="2">
                  <a:txBody>
                    <a:bodyPr/>
                    <a:lstStyle/>
                    <a:p>
                      <a:pPr algn="ctr" fontAlgn="ctr"/>
                      <a:r>
                        <a:rPr lang="en-US" sz="1100" b="0" i="0" u="none" strike="noStrike">
                          <a:solidFill>
                            <a:srgbClr val="313131"/>
                          </a:solidFill>
                          <a:latin typeface="Verdana"/>
                        </a:rPr>
                        <a:t>7</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8"/>
                        </a:rPr>
                        <a:t>list.reverse()</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2764">
                <a:tc vMerge="1">
                  <a:txBody>
                    <a:bodyPr/>
                    <a:lstStyle/>
                    <a:p>
                      <a:endParaRPr lang="en-US"/>
                    </a:p>
                  </a:txBody>
                  <a:tcPr/>
                </a:tc>
                <a:tc>
                  <a:txBody>
                    <a:bodyPr/>
                    <a:lstStyle/>
                    <a:p>
                      <a:pPr algn="just" fontAlgn="t"/>
                      <a:r>
                        <a:rPr lang="en-IN" sz="1100" b="0" i="0" u="none" strike="noStrike">
                          <a:solidFill>
                            <a:srgbClr val="000000"/>
                          </a:solidFill>
                          <a:latin typeface="Verdana"/>
                        </a:rPr>
                        <a:t>Reverses objects of list in place</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2620">
                <a:tc rowSpan="2">
                  <a:txBody>
                    <a:bodyPr/>
                    <a:lstStyle/>
                    <a:p>
                      <a:pPr algn="ctr" fontAlgn="ctr"/>
                      <a:r>
                        <a:rPr lang="en-US" sz="1100" b="0" i="0" u="none" strike="noStrike">
                          <a:solidFill>
                            <a:srgbClr val="313131"/>
                          </a:solidFill>
                          <a:latin typeface="Verdana"/>
                        </a:rPr>
                        <a:t>8</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9"/>
                        </a:rPr>
                        <a:t>list.sort([func])</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7707">
                <a:tc vMerge="1">
                  <a:txBody>
                    <a:bodyPr/>
                    <a:lstStyle/>
                    <a:p>
                      <a:endParaRPr lang="en-US"/>
                    </a:p>
                  </a:txBody>
                  <a:tcPr/>
                </a:tc>
                <a:tc>
                  <a:txBody>
                    <a:bodyPr/>
                    <a:lstStyle/>
                    <a:p>
                      <a:pPr algn="just" fontAlgn="t"/>
                      <a:r>
                        <a:rPr lang="en-IN" sz="1100" b="0" i="0" u="none" strike="noStrike" dirty="0">
                          <a:solidFill>
                            <a:srgbClr val="000000"/>
                          </a:solidFill>
                          <a:latin typeface="Verdana"/>
                        </a:rPr>
                        <a:t>Sorts objects of list, use compare </a:t>
                      </a:r>
                      <a:r>
                        <a:rPr lang="en-IN" sz="1100" b="0" i="0" u="none" strike="noStrike" dirty="0" err="1">
                          <a:solidFill>
                            <a:srgbClr val="000000"/>
                          </a:solidFill>
                          <a:latin typeface="Verdana"/>
                        </a:rPr>
                        <a:t>func</a:t>
                      </a:r>
                      <a:r>
                        <a:rPr lang="en-IN" sz="1100" b="0" i="0" u="none" strike="noStrike" dirty="0">
                          <a:solidFill>
                            <a:srgbClr val="000000"/>
                          </a:solidFill>
                          <a:latin typeface="Verdana"/>
                        </a:rPr>
                        <a:t> if given</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98630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a:t>
            </a:fld>
            <a:endParaRPr lang="en-US"/>
          </a:p>
        </p:txBody>
      </p:sp>
      <p:sp>
        <p:nvSpPr>
          <p:cNvPr id="5" name="Title 4"/>
          <p:cNvSpPr>
            <a:spLocks noGrp="1"/>
          </p:cNvSpPr>
          <p:nvPr>
            <p:ph type="title"/>
          </p:nvPr>
        </p:nvSpPr>
        <p:spPr/>
        <p:txBody>
          <a:bodyPr>
            <a:normAutofit fontScale="90000"/>
          </a:bodyPr>
          <a:lstStyle/>
          <a:p>
            <a:r>
              <a:rPr lang="en-US" dirty="0" smtClean="0"/>
              <a:t>Contents (Basics Part II)</a:t>
            </a:r>
            <a:endParaRPr lang="en-US" dirty="0"/>
          </a:p>
        </p:txBody>
      </p:sp>
      <p:sp>
        <p:nvSpPr>
          <p:cNvPr id="33" name="TextBox 32"/>
          <p:cNvSpPr txBox="1"/>
          <p:nvPr/>
        </p:nvSpPr>
        <p:spPr>
          <a:xfrm>
            <a:off x="304362" y="824963"/>
            <a:ext cx="4468969" cy="3416320"/>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Object Management</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File </a:t>
            </a:r>
            <a:r>
              <a:rPr lang="en-US" dirty="0">
                <a:solidFill>
                  <a:schemeClr val="tx2">
                    <a:lumMod val="75000"/>
                    <a:lumOff val="25000"/>
                  </a:schemeClr>
                </a:solidFill>
                <a:latin typeface="+mj-lt"/>
                <a:cs typeface="Times New Roman" panose="02020603050405020304" pitchFamily="18" charset="0"/>
              </a:rPr>
              <a:t>Handling</a:t>
            </a: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Exception </a:t>
            </a:r>
            <a:r>
              <a:rPr lang="en-US" dirty="0" smtClean="0">
                <a:solidFill>
                  <a:schemeClr val="tx2">
                    <a:lumMod val="75000"/>
                    <a:lumOff val="25000"/>
                  </a:schemeClr>
                </a:solidFill>
                <a:latin typeface="+mj-lt"/>
                <a:cs typeface="Times New Roman" panose="02020603050405020304" pitchFamily="18" charset="0"/>
              </a:rPr>
              <a:t>Handling</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Modules (</a:t>
            </a:r>
            <a:r>
              <a:rPr lang="en-US" dirty="0" err="1" smtClean="0">
                <a:solidFill>
                  <a:schemeClr val="tx2">
                    <a:lumMod val="75000"/>
                    <a:lumOff val="25000"/>
                  </a:schemeClr>
                </a:solidFill>
                <a:latin typeface="+mj-lt"/>
                <a:cs typeface="Times New Roman" panose="02020603050405020304" pitchFamily="18" charset="0"/>
              </a:rPr>
              <a:t>sys,os,time,panda,urllib</a:t>
            </a:r>
            <a:r>
              <a:rPr lang="en-US" dirty="0" smtClean="0">
                <a:solidFill>
                  <a:schemeClr val="tx2">
                    <a:lumMod val="75000"/>
                    <a:lumOff val="25000"/>
                  </a:schemeClr>
                </a:solidFill>
                <a:latin typeface="+mj-lt"/>
                <a:cs typeface="Times New Roman" panose="02020603050405020304" pitchFamily="18" charset="0"/>
              </a:rPr>
              <a:t>)</a:t>
            </a:r>
          </a:p>
          <a:p>
            <a:pPr marL="457200" indent="-457200">
              <a:lnSpc>
                <a:spcPct val="150000"/>
              </a:lnSpc>
              <a:buFont typeface="Courier New" panose="02070309020205020404" pitchFamily="49" charset="0"/>
              <a:buChar char="o"/>
            </a:pPr>
            <a:r>
              <a:rPr lang="en-US" dirty="0" err="1" smtClean="0">
                <a:solidFill>
                  <a:schemeClr val="tx2">
                    <a:lumMod val="75000"/>
                    <a:lumOff val="25000"/>
                  </a:schemeClr>
                </a:solidFill>
                <a:cs typeface="Times New Roman" panose="02020603050405020304" pitchFamily="18" charset="0"/>
              </a:rPr>
              <a:t>Json</a:t>
            </a:r>
            <a:r>
              <a:rPr lang="en-US" dirty="0" smtClean="0">
                <a:solidFill>
                  <a:schemeClr val="tx2">
                    <a:lumMod val="75000"/>
                    <a:lumOff val="25000"/>
                  </a:schemeClr>
                </a:solidFill>
                <a:cs typeface="Times New Roman" panose="02020603050405020304" pitchFamily="18" charset="0"/>
              </a:rPr>
              <a:t>/xml Parsing</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Real Time Scenario on </a:t>
            </a:r>
            <a:r>
              <a:rPr lang="en-US" dirty="0" err="1" smtClean="0">
                <a:solidFill>
                  <a:schemeClr val="tx2">
                    <a:lumMod val="75000"/>
                    <a:lumOff val="25000"/>
                  </a:schemeClr>
                </a:solidFill>
                <a:latin typeface="+mj-lt"/>
                <a:cs typeface="Times New Roman" panose="02020603050405020304" pitchFamily="18" charset="0"/>
              </a:rPr>
              <a:t>Json</a:t>
            </a:r>
            <a:r>
              <a:rPr lang="en-US" dirty="0" smtClean="0">
                <a:solidFill>
                  <a:schemeClr val="tx2">
                    <a:lumMod val="75000"/>
                    <a:lumOff val="25000"/>
                  </a:schemeClr>
                </a:solidFill>
                <a:latin typeface="+mj-lt"/>
                <a:cs typeface="Times New Roman" panose="02020603050405020304" pitchFamily="18" charset="0"/>
              </a:rPr>
              <a:t> </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cs typeface="Times New Roman" panose="02020603050405020304" pitchFamily="18" charset="0"/>
              </a:rPr>
              <a:t>Useful one liners</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cs typeface="Times New Roman" panose="02020603050405020304" pitchFamily="18" charset="0"/>
              </a:rPr>
              <a:t>Case Study</a:t>
            </a:r>
          </a:p>
        </p:txBody>
      </p:sp>
    </p:spTree>
    <p:extLst>
      <p:ext uri="{BB962C8B-B14F-4D97-AF65-F5344CB8AC3E}">
        <p14:creationId xmlns:p14="http://schemas.microsoft.com/office/powerpoint/2010/main" val="1603396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30</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406830" y="1553896"/>
            <a:ext cx="4917692" cy="2031325"/>
          </a:xfrm>
          <a:prstGeom prst="rect">
            <a:avLst/>
          </a:prstGeom>
          <a:noFill/>
        </p:spPr>
        <p:txBody>
          <a:bodyPr wrap="square" rtlCol="0">
            <a:spAutoFit/>
          </a:bodyPr>
          <a:lstStyle/>
          <a:p>
            <a:r>
              <a:rPr lang="fr-FR" sz="1050" dirty="0">
                <a:solidFill>
                  <a:schemeClr val="accent6"/>
                </a:solidFill>
              </a:rPr>
              <a:t>&gt;&gt;&gt; </a:t>
            </a:r>
            <a:r>
              <a:rPr lang="fr-FR" sz="1050" dirty="0" err="1">
                <a:solidFill>
                  <a:schemeClr val="accent6"/>
                </a:solidFill>
              </a:rPr>
              <a:t>v_dict</a:t>
            </a:r>
            <a:r>
              <a:rPr lang="fr-FR" sz="1050" dirty="0">
                <a:solidFill>
                  <a:schemeClr val="accent6"/>
                </a:solidFill>
              </a:rPr>
              <a:t> = {'</a:t>
            </a:r>
            <a:r>
              <a:rPr lang="fr-FR" sz="1050" dirty="0" err="1">
                <a:solidFill>
                  <a:schemeClr val="accent6"/>
                </a:solidFill>
              </a:rPr>
              <a:t>Emp_Id</a:t>
            </a:r>
            <a:r>
              <a:rPr lang="fr-FR" sz="1050" dirty="0">
                <a:solidFill>
                  <a:schemeClr val="accent6"/>
                </a:solidFill>
              </a:rPr>
              <a:t>': 595195, '</a:t>
            </a:r>
            <a:r>
              <a:rPr lang="fr-FR" sz="1050" dirty="0" err="1">
                <a:solidFill>
                  <a:schemeClr val="accent6"/>
                </a:solidFill>
              </a:rPr>
              <a:t>Emp_Name</a:t>
            </a:r>
            <a:r>
              <a:rPr lang="fr-FR" sz="1050" dirty="0">
                <a:solidFill>
                  <a:schemeClr val="accent6"/>
                </a:solidFill>
              </a:rPr>
              <a:t>': 'Ayan', </a:t>
            </a:r>
            <a:r>
              <a:rPr lang="fr-FR" sz="1050" dirty="0" smtClean="0">
                <a:solidFill>
                  <a:schemeClr val="accent6"/>
                </a:solidFill>
              </a:rPr>
              <a:t>'</a:t>
            </a:r>
            <a:r>
              <a:rPr lang="fr-FR" sz="1050" dirty="0" err="1" smtClean="0">
                <a:solidFill>
                  <a:schemeClr val="accent6"/>
                </a:solidFill>
              </a:rPr>
              <a:t>Manager_id</a:t>
            </a:r>
            <a:r>
              <a:rPr lang="fr-FR" sz="1050" dirty="0" smtClean="0">
                <a:solidFill>
                  <a:schemeClr val="accent6"/>
                </a:solidFill>
              </a:rPr>
              <a:t>': </a:t>
            </a:r>
            <a:r>
              <a:rPr lang="fr-FR" sz="1050" dirty="0">
                <a:solidFill>
                  <a:schemeClr val="accent6"/>
                </a:solidFill>
              </a:rPr>
              <a:t>226617}</a:t>
            </a:r>
            <a:endParaRPr lang="fr-FR" sz="1050" dirty="0" smtClean="0">
              <a:solidFill>
                <a:schemeClr val="accent6"/>
              </a:solidFill>
            </a:endParaRPr>
          </a:p>
          <a:p>
            <a:endParaRPr lang="fr-FR" sz="1050" dirty="0">
              <a:solidFill>
                <a:schemeClr val="accent6"/>
              </a:solidFill>
            </a:endParaRPr>
          </a:p>
          <a:p>
            <a:endParaRPr lang="fr-FR" sz="1050" dirty="0" smtClean="0">
              <a:solidFill>
                <a:schemeClr val="accent6"/>
              </a:solidFill>
            </a:endParaRPr>
          </a:p>
          <a:p>
            <a:endParaRPr lang="fr-FR" sz="1050" dirty="0">
              <a:solidFill>
                <a:schemeClr val="accent6"/>
              </a:solidFill>
            </a:endParaRPr>
          </a:p>
          <a:p>
            <a:r>
              <a:rPr lang="fr-FR" sz="1050" dirty="0" smtClean="0">
                <a:solidFill>
                  <a:schemeClr val="accent6"/>
                </a:solidFill>
              </a:rPr>
              <a:t>&gt;&gt;&gt; </a:t>
            </a:r>
            <a:r>
              <a:rPr lang="fr-FR" sz="1050" dirty="0" err="1" smtClean="0">
                <a:solidFill>
                  <a:schemeClr val="accent6"/>
                </a:solidFill>
              </a:rPr>
              <a:t>print</a:t>
            </a:r>
            <a:r>
              <a:rPr lang="fr-FR" sz="1050" dirty="0" smtClean="0">
                <a:solidFill>
                  <a:schemeClr val="accent6"/>
                </a:solidFill>
              </a:rPr>
              <a:t> </a:t>
            </a:r>
            <a:r>
              <a:rPr lang="fr-FR" sz="1050" dirty="0" err="1" smtClean="0">
                <a:solidFill>
                  <a:schemeClr val="accent6"/>
                </a:solidFill>
              </a:rPr>
              <a:t>v_dict</a:t>
            </a:r>
            <a:r>
              <a:rPr lang="fr-FR" sz="1050" dirty="0" smtClean="0">
                <a:solidFill>
                  <a:schemeClr val="accent6"/>
                </a:solidFill>
              </a:rPr>
              <a:t>[‘</a:t>
            </a:r>
            <a:r>
              <a:rPr lang="fr-FR" sz="1050" dirty="0" err="1" smtClean="0">
                <a:solidFill>
                  <a:schemeClr val="accent6"/>
                </a:solidFill>
              </a:rPr>
              <a:t>Manager_Id</a:t>
            </a:r>
            <a:r>
              <a:rPr lang="fr-FR" sz="1050" dirty="0" smtClean="0">
                <a:solidFill>
                  <a:schemeClr val="accent6"/>
                </a:solidFill>
              </a:rPr>
              <a:t>’]</a:t>
            </a:r>
          </a:p>
          <a:p>
            <a:r>
              <a:rPr lang="fr-FR" sz="1050" dirty="0">
                <a:solidFill>
                  <a:schemeClr val="accent6"/>
                </a:solidFill>
              </a:rPr>
              <a:t>226617</a:t>
            </a:r>
          </a:p>
          <a:p>
            <a:endParaRPr lang="fr-FR" sz="1050" dirty="0" smtClean="0">
              <a:solidFill>
                <a:schemeClr val="accent6"/>
              </a:solidFill>
            </a:endParaRPr>
          </a:p>
          <a:p>
            <a:endParaRPr lang="fr-FR" sz="1050" dirty="0" smtClean="0">
              <a:solidFill>
                <a:schemeClr val="accent6"/>
              </a:solidFill>
            </a:endParaRPr>
          </a:p>
          <a:p>
            <a:r>
              <a:rPr lang="fr-FR" sz="1050" dirty="0" smtClean="0">
                <a:solidFill>
                  <a:schemeClr val="accent6"/>
                </a:solidFill>
              </a:rPr>
              <a:t>&gt;&gt;&gt; </a:t>
            </a:r>
            <a:r>
              <a:rPr lang="fr-FR" sz="1050" dirty="0" err="1" smtClean="0">
                <a:solidFill>
                  <a:schemeClr val="accent6"/>
                </a:solidFill>
              </a:rPr>
              <a:t>v_dict</a:t>
            </a:r>
            <a:r>
              <a:rPr lang="fr-FR" sz="1050" dirty="0" smtClean="0">
                <a:solidFill>
                  <a:schemeClr val="accent6"/>
                </a:solidFill>
              </a:rPr>
              <a:t> [‘</a:t>
            </a:r>
            <a:r>
              <a:rPr lang="fr-FR" sz="1050" dirty="0" err="1" smtClean="0">
                <a:solidFill>
                  <a:schemeClr val="accent6"/>
                </a:solidFill>
              </a:rPr>
              <a:t>Emp_Name</a:t>
            </a:r>
            <a:r>
              <a:rPr lang="fr-FR" sz="1050" dirty="0" smtClean="0">
                <a:solidFill>
                  <a:schemeClr val="accent6"/>
                </a:solidFill>
              </a:rPr>
              <a:t>’] = ‘Ayan Chakraborty’</a:t>
            </a:r>
          </a:p>
          <a:p>
            <a:r>
              <a:rPr lang="fr-FR" sz="1050" dirty="0" smtClean="0">
                <a:solidFill>
                  <a:schemeClr val="accent6"/>
                </a:solidFill>
              </a:rPr>
              <a:t>&gt;&gt;&gt; </a:t>
            </a:r>
            <a:r>
              <a:rPr lang="fr-FR" sz="1050" dirty="0" err="1" smtClean="0">
                <a:solidFill>
                  <a:schemeClr val="accent6"/>
                </a:solidFill>
              </a:rPr>
              <a:t>print</a:t>
            </a:r>
            <a:r>
              <a:rPr lang="fr-FR" sz="1050" dirty="0">
                <a:solidFill>
                  <a:schemeClr val="accent6"/>
                </a:solidFill>
              </a:rPr>
              <a:t> </a:t>
            </a:r>
            <a:r>
              <a:rPr lang="fr-FR" sz="1050" dirty="0" err="1">
                <a:solidFill>
                  <a:schemeClr val="accent6"/>
                </a:solidFill>
              </a:rPr>
              <a:t>v_dict</a:t>
            </a:r>
            <a:r>
              <a:rPr lang="fr-FR" sz="1050" dirty="0">
                <a:solidFill>
                  <a:schemeClr val="accent6"/>
                </a:solidFill>
              </a:rPr>
              <a:t> [‘</a:t>
            </a:r>
            <a:r>
              <a:rPr lang="fr-FR" sz="1050" dirty="0" err="1">
                <a:solidFill>
                  <a:schemeClr val="accent6"/>
                </a:solidFill>
              </a:rPr>
              <a:t>Emp_Name</a:t>
            </a:r>
            <a:r>
              <a:rPr lang="fr-FR" sz="1050" dirty="0">
                <a:solidFill>
                  <a:schemeClr val="accent6"/>
                </a:solidFill>
              </a:rPr>
              <a:t>’] </a:t>
            </a:r>
            <a:endParaRPr lang="fr-FR" sz="1050" dirty="0" smtClean="0">
              <a:solidFill>
                <a:schemeClr val="accent6"/>
              </a:solidFill>
            </a:endParaRPr>
          </a:p>
          <a:p>
            <a:r>
              <a:rPr lang="fr-FR" sz="1050" dirty="0" smtClean="0">
                <a:solidFill>
                  <a:schemeClr val="accent6"/>
                </a:solidFill>
              </a:rPr>
              <a:t>Ayan Chakraborty</a:t>
            </a:r>
          </a:p>
          <a:p>
            <a:endParaRPr lang="en-US" sz="1050" dirty="0">
              <a:solidFill>
                <a:schemeClr val="accent6"/>
              </a:solidFill>
            </a:endParaRPr>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Dict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9" name="TextBox 8"/>
          <p:cNvSpPr txBox="1"/>
          <p:nvPr/>
        </p:nvSpPr>
        <p:spPr>
          <a:xfrm>
            <a:off x="406830" y="120043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Defining a </a:t>
            </a:r>
            <a:r>
              <a:rPr lang="en-US" sz="1000" dirty="0" err="1" smtClean="0">
                <a:solidFill>
                  <a:schemeClr val="tx2">
                    <a:lumMod val="75000"/>
                    <a:lumOff val="25000"/>
                  </a:schemeClr>
                </a:solidFill>
                <a:cs typeface="Times New Roman" panose="02020603050405020304" pitchFamily="18" charset="0"/>
              </a:rPr>
              <a:t>Dict</a:t>
            </a:r>
            <a:endParaRPr lang="en-US" sz="1000"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406830" y="2531073"/>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Updating Lists</a:t>
            </a:r>
          </a:p>
        </p:txBody>
      </p:sp>
      <p:sp>
        <p:nvSpPr>
          <p:cNvPr id="13" name="TextBox 12"/>
          <p:cNvSpPr txBox="1"/>
          <p:nvPr/>
        </p:nvSpPr>
        <p:spPr>
          <a:xfrm>
            <a:off x="5163867" y="1230731"/>
            <a:ext cx="5014479"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Deleting from a List</a:t>
            </a:r>
            <a:endParaRPr lang="en-US" sz="1000" dirty="0">
              <a:solidFill>
                <a:schemeClr val="tx2">
                  <a:lumMod val="75000"/>
                  <a:lumOff val="25000"/>
                </a:schemeClr>
              </a:solidFill>
              <a:cs typeface="Times New Roman" panose="02020603050405020304" pitchFamily="18" charset="0"/>
            </a:endParaRPr>
          </a:p>
        </p:txBody>
      </p:sp>
      <p:sp>
        <p:nvSpPr>
          <p:cNvPr id="15" name="TextBox 14"/>
          <p:cNvSpPr txBox="1"/>
          <p:nvPr/>
        </p:nvSpPr>
        <p:spPr>
          <a:xfrm>
            <a:off x="5163867" y="1570582"/>
            <a:ext cx="3946701" cy="1223412"/>
          </a:xfrm>
          <a:prstGeom prst="rect">
            <a:avLst/>
          </a:prstGeom>
          <a:noFill/>
        </p:spPr>
        <p:txBody>
          <a:bodyPr wrap="square" rtlCol="0">
            <a:spAutoFit/>
          </a:bodyPr>
          <a:lstStyle/>
          <a:p>
            <a:r>
              <a:rPr lang="en-US" sz="1050" dirty="0" smtClean="0">
                <a:solidFill>
                  <a:schemeClr val="accent6"/>
                </a:solidFill>
              </a:rPr>
              <a:t>&gt;&gt;&gt; del [‘</a:t>
            </a:r>
            <a:r>
              <a:rPr lang="en-US" sz="1050" dirty="0" err="1" smtClean="0">
                <a:solidFill>
                  <a:schemeClr val="accent6"/>
                </a:solidFill>
              </a:rPr>
              <a:t>Emp_Name</a:t>
            </a:r>
            <a:endParaRPr lang="en-US" sz="1050" dirty="0" smtClean="0">
              <a:solidFill>
                <a:schemeClr val="accent6"/>
              </a:solidFill>
            </a:endParaRPr>
          </a:p>
          <a:p>
            <a:r>
              <a:rPr lang="en-US" sz="1050" dirty="0" smtClean="0">
                <a:solidFill>
                  <a:schemeClr val="accent6"/>
                </a:solidFill>
              </a:rPr>
              <a:t>&gt;&gt;&gt; print </a:t>
            </a:r>
            <a:r>
              <a:rPr lang="en-US" sz="1050" dirty="0" err="1" smtClean="0">
                <a:solidFill>
                  <a:schemeClr val="accent6"/>
                </a:solidFill>
              </a:rPr>
              <a:t>v_dict</a:t>
            </a:r>
            <a:endParaRPr lang="en-US" sz="1050" dirty="0" smtClean="0">
              <a:solidFill>
                <a:schemeClr val="accent6"/>
              </a:solidFill>
            </a:endParaRPr>
          </a:p>
          <a:p>
            <a:endParaRPr lang="en-US" sz="1050" dirty="0">
              <a:solidFill>
                <a:schemeClr val="accent6"/>
              </a:solidFill>
            </a:endParaRPr>
          </a:p>
          <a:p>
            <a:r>
              <a:rPr lang="fr-FR" sz="1050" dirty="0">
                <a:solidFill>
                  <a:schemeClr val="accent6"/>
                </a:solidFill>
              </a:rPr>
              <a:t>'</a:t>
            </a:r>
            <a:r>
              <a:rPr lang="fr-FR" sz="1050" dirty="0" err="1">
                <a:solidFill>
                  <a:schemeClr val="accent6"/>
                </a:solidFill>
              </a:rPr>
              <a:t>Emp_Id</a:t>
            </a:r>
            <a:r>
              <a:rPr lang="fr-FR" sz="1050" dirty="0">
                <a:solidFill>
                  <a:schemeClr val="accent6"/>
                </a:solidFill>
              </a:rPr>
              <a:t>': 595195, </a:t>
            </a:r>
            <a:r>
              <a:rPr lang="fr-FR" sz="1050" dirty="0" smtClean="0">
                <a:solidFill>
                  <a:schemeClr val="accent6"/>
                </a:solidFill>
              </a:rPr>
              <a:t> </a:t>
            </a:r>
            <a:r>
              <a:rPr lang="fr-FR" sz="1050" dirty="0">
                <a:solidFill>
                  <a:schemeClr val="accent6"/>
                </a:solidFill>
              </a:rPr>
              <a:t>'</a:t>
            </a:r>
            <a:r>
              <a:rPr lang="fr-FR" sz="1050" dirty="0" err="1">
                <a:solidFill>
                  <a:schemeClr val="accent6"/>
                </a:solidFill>
              </a:rPr>
              <a:t>Manager_id</a:t>
            </a:r>
            <a:r>
              <a:rPr lang="fr-FR" sz="1050" dirty="0">
                <a:solidFill>
                  <a:schemeClr val="accent6"/>
                </a:solidFill>
              </a:rPr>
              <a:t>': </a:t>
            </a:r>
            <a:r>
              <a:rPr lang="fr-FR" sz="1050" dirty="0" smtClean="0">
                <a:solidFill>
                  <a:schemeClr val="accent6"/>
                </a:solidFill>
              </a:rPr>
              <a:t>226617</a:t>
            </a:r>
          </a:p>
          <a:p>
            <a:endParaRPr lang="en-US" sz="1050" dirty="0">
              <a:solidFill>
                <a:schemeClr val="accent6"/>
              </a:solidFill>
            </a:endParaRPr>
          </a:p>
          <a:p>
            <a:r>
              <a:rPr lang="en-US" sz="1050" dirty="0" smtClean="0">
                <a:solidFill>
                  <a:schemeClr val="accent6"/>
                </a:solidFill>
              </a:rPr>
              <a:t>&gt;&gt;&gt; print </a:t>
            </a:r>
            <a:r>
              <a:rPr lang="en-US" sz="1050" dirty="0" err="1" smtClean="0">
                <a:solidFill>
                  <a:schemeClr val="accent6"/>
                </a:solidFill>
              </a:rPr>
              <a:t>v_dict.clear</a:t>
            </a:r>
            <a:r>
              <a:rPr lang="en-US" sz="1050" dirty="0" smtClean="0">
                <a:solidFill>
                  <a:schemeClr val="accent6"/>
                </a:solidFill>
              </a:rPr>
              <a:t>();</a:t>
            </a:r>
          </a:p>
          <a:p>
            <a:r>
              <a:rPr lang="en-US" sz="1050" dirty="0" smtClean="0">
                <a:solidFill>
                  <a:schemeClr val="accent6"/>
                </a:solidFill>
              </a:rPr>
              <a:t>&gt;&gt;&gt;del </a:t>
            </a:r>
            <a:r>
              <a:rPr lang="en-US" sz="1050" dirty="0" err="1" smtClean="0">
                <a:solidFill>
                  <a:schemeClr val="accent6"/>
                </a:solidFill>
              </a:rPr>
              <a:t>v_dict</a:t>
            </a:r>
            <a:r>
              <a:rPr lang="en-US" sz="1050" dirty="0" smtClean="0">
                <a:solidFill>
                  <a:schemeClr val="accent6"/>
                </a:solidFill>
              </a:rPr>
              <a:t>;</a:t>
            </a:r>
            <a:endParaRPr lang="en-US" sz="1050" dirty="0">
              <a:solidFill>
                <a:schemeClr val="accent6"/>
              </a:solidFill>
            </a:endParaRPr>
          </a:p>
        </p:txBody>
      </p:sp>
      <p:sp>
        <p:nvSpPr>
          <p:cNvPr id="21" name="TextBox 20"/>
          <p:cNvSpPr txBox="1"/>
          <p:nvPr/>
        </p:nvSpPr>
        <p:spPr>
          <a:xfrm>
            <a:off x="406829" y="1866224"/>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Accessing Values in Lists</a:t>
            </a:r>
          </a:p>
        </p:txBody>
      </p:sp>
    </p:spTree>
    <p:extLst>
      <p:ext uri="{BB962C8B-B14F-4D97-AF65-F5344CB8AC3E}">
        <p14:creationId xmlns:p14="http://schemas.microsoft.com/office/powerpoint/2010/main" val="1498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31</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graphicFrame>
        <p:nvGraphicFramePr>
          <p:cNvPr id="18" name="Table 17"/>
          <p:cNvGraphicFramePr>
            <a:graphicFrameLocks noGrp="1"/>
          </p:cNvGraphicFramePr>
          <p:nvPr/>
        </p:nvGraphicFramePr>
        <p:xfrm>
          <a:off x="301337" y="665017"/>
          <a:ext cx="8312728" cy="4062839"/>
        </p:xfrm>
        <a:graphic>
          <a:graphicData uri="http://schemas.openxmlformats.org/drawingml/2006/table">
            <a:tbl>
              <a:tblPr/>
              <a:tblGrid>
                <a:gridCol w="1558636">
                  <a:extLst>
                    <a:ext uri="{9D8B030D-6E8A-4147-A177-3AD203B41FA5}">
                      <a16:colId xmlns:a16="http://schemas.microsoft.com/office/drawing/2014/main" val="20000"/>
                    </a:ext>
                  </a:extLst>
                </a:gridCol>
                <a:gridCol w="6754092">
                  <a:extLst>
                    <a:ext uri="{9D8B030D-6E8A-4147-A177-3AD203B41FA5}">
                      <a16:colId xmlns:a16="http://schemas.microsoft.com/office/drawing/2014/main" val="20001"/>
                    </a:ext>
                  </a:extLst>
                </a:gridCol>
              </a:tblGrid>
              <a:tr h="146610">
                <a:tc>
                  <a:txBody>
                    <a:bodyPr/>
                    <a:lstStyle/>
                    <a:p>
                      <a:pPr algn="ctr" fontAlgn="ctr"/>
                      <a:r>
                        <a:rPr lang="en-US" sz="1100" b="1" i="0" u="none" strike="noStrike" dirty="0" err="1">
                          <a:solidFill>
                            <a:srgbClr val="313131"/>
                          </a:solidFill>
                          <a:latin typeface="Verdana"/>
                        </a:rPr>
                        <a:t>S.No</a:t>
                      </a:r>
                      <a:r>
                        <a:rPr lang="en-US" sz="1100" b="1" i="0" u="none" strike="noStrike" dirty="0">
                          <a:solidFill>
                            <a:srgbClr val="313131"/>
                          </a:solidFill>
                          <a:latin typeface="Verdana"/>
                        </a:rPr>
                        <a:t>.</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100" b="1" i="0" u="none" strike="noStrike">
                          <a:solidFill>
                            <a:srgbClr val="313131"/>
                          </a:solidFill>
                          <a:latin typeface="Verdana"/>
                        </a:rPr>
                        <a:t>Method &amp; Description</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46610">
                <a:tc rowSpan="2">
                  <a:txBody>
                    <a:bodyPr/>
                    <a:lstStyle/>
                    <a:p>
                      <a:pPr algn="ctr" fontAlgn="ctr"/>
                      <a:r>
                        <a:rPr lang="en-US" sz="1100" b="0" i="0" u="none" strike="noStrike">
                          <a:solidFill>
                            <a:srgbClr val="313131"/>
                          </a:solidFill>
                          <a:latin typeface="Verdana"/>
                        </a:rPr>
                        <a:t>1</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2"/>
                        </a:rPr>
                        <a:t>dict.clear()</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8560">
                <a:tc vMerge="1">
                  <a:txBody>
                    <a:bodyPr/>
                    <a:lstStyle/>
                    <a:p>
                      <a:endParaRPr lang="en-US"/>
                    </a:p>
                  </a:txBody>
                  <a:tcPr/>
                </a:tc>
                <a:tc>
                  <a:txBody>
                    <a:bodyPr/>
                    <a:lstStyle/>
                    <a:p>
                      <a:pPr algn="just" fontAlgn="t"/>
                      <a:r>
                        <a:rPr lang="en-IN" sz="1100" b="0" i="0" u="none" strike="noStrike" dirty="0">
                          <a:solidFill>
                            <a:srgbClr val="000000"/>
                          </a:solidFill>
                          <a:latin typeface="Verdana"/>
                        </a:rPr>
                        <a:t>Removes all elements of dictionary </a:t>
                      </a:r>
                      <a:r>
                        <a:rPr lang="en-IN" sz="1100" b="0" i="1" u="none" strike="noStrike" dirty="0" err="1">
                          <a:solidFill>
                            <a:srgbClr val="000000"/>
                          </a:solidFill>
                          <a:latin typeface="Verdana"/>
                        </a:rPr>
                        <a:t>dict</a:t>
                      </a:r>
                      <a:endParaRPr lang="en-IN" sz="1100" b="0" i="0" u="none" strike="noStrike" dirty="0">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6610">
                <a:tc rowSpan="2">
                  <a:txBody>
                    <a:bodyPr/>
                    <a:lstStyle/>
                    <a:p>
                      <a:pPr algn="ctr" fontAlgn="ctr"/>
                      <a:r>
                        <a:rPr lang="en-US" sz="1100" b="0" i="0" u="none" strike="noStrike">
                          <a:solidFill>
                            <a:srgbClr val="313131"/>
                          </a:solidFill>
                          <a:latin typeface="Verdana"/>
                        </a:rPr>
                        <a:t>2</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3"/>
                        </a:rPr>
                        <a:t>dict.copy()</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a shallow copy of dictionary </a:t>
                      </a:r>
                      <a:r>
                        <a:rPr lang="en-IN" sz="1100" b="0" i="1" u="none" strike="noStrike">
                          <a:solidFill>
                            <a:srgbClr val="000000"/>
                          </a:solidFill>
                          <a:latin typeface="Verdana"/>
                        </a:rPr>
                        <a:t>dict</a:t>
                      </a:r>
                      <a:endParaRPr lang="en-IN" sz="1100" b="0" i="0" u="none" strike="noStrike">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6610">
                <a:tc rowSpan="2">
                  <a:txBody>
                    <a:bodyPr/>
                    <a:lstStyle/>
                    <a:p>
                      <a:pPr algn="ctr" fontAlgn="ctr"/>
                      <a:r>
                        <a:rPr lang="en-US" sz="1100" b="0" i="0" u="none" strike="noStrike">
                          <a:solidFill>
                            <a:srgbClr val="313131"/>
                          </a:solidFill>
                          <a:latin typeface="Verdana"/>
                        </a:rPr>
                        <a:t>3</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4"/>
                        </a:rPr>
                        <a:t>dict.fromkeys()</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840">
                <a:tc vMerge="1">
                  <a:txBody>
                    <a:bodyPr/>
                    <a:lstStyle/>
                    <a:p>
                      <a:endParaRPr lang="en-US"/>
                    </a:p>
                  </a:txBody>
                  <a:tcPr/>
                </a:tc>
                <a:tc>
                  <a:txBody>
                    <a:bodyPr/>
                    <a:lstStyle/>
                    <a:p>
                      <a:pPr algn="just" fontAlgn="t"/>
                      <a:r>
                        <a:rPr lang="en-IN" sz="1100" b="0" i="0" u="none" strike="noStrike">
                          <a:solidFill>
                            <a:srgbClr val="000000"/>
                          </a:solidFill>
                          <a:latin typeface="Verdana"/>
                        </a:rPr>
                        <a:t>Create a new dictionary with keys from seq and values </a:t>
                      </a:r>
                      <a:r>
                        <a:rPr lang="en-IN" sz="1100" b="0" i="1" u="none" strike="noStrike">
                          <a:solidFill>
                            <a:srgbClr val="000000"/>
                          </a:solidFill>
                          <a:latin typeface="Verdana"/>
                        </a:rPr>
                        <a:t>set</a:t>
                      </a:r>
                      <a:r>
                        <a:rPr lang="en-IN" sz="1100" b="0" i="0" u="none" strike="noStrike">
                          <a:solidFill>
                            <a:srgbClr val="000000"/>
                          </a:solidFill>
                          <a:latin typeface="Verdana"/>
                        </a:rPr>
                        <a:t> to </a:t>
                      </a:r>
                      <a:r>
                        <a:rPr lang="en-IN" sz="1100" b="0" i="1" u="none" strike="noStrike">
                          <a:solidFill>
                            <a:srgbClr val="000000"/>
                          </a:solidFill>
                          <a:latin typeface="Verdana"/>
                        </a:rPr>
                        <a:t>value</a:t>
                      </a:r>
                      <a:r>
                        <a:rPr lang="en-IN" sz="1100" b="0" i="0" u="none" strike="noStrike">
                          <a:solidFill>
                            <a:srgbClr val="000000"/>
                          </a:solidFill>
                          <a:latin typeface="Verdana"/>
                        </a:rPr>
                        <a:t>.</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6610">
                <a:tc rowSpan="2">
                  <a:txBody>
                    <a:bodyPr/>
                    <a:lstStyle/>
                    <a:p>
                      <a:pPr algn="ctr" fontAlgn="ctr"/>
                      <a:r>
                        <a:rPr lang="en-US" sz="1100" b="0" i="0" u="none" strike="noStrike">
                          <a:solidFill>
                            <a:srgbClr val="313131"/>
                          </a:solidFill>
                          <a:latin typeface="Verdana"/>
                        </a:rPr>
                        <a:t>4</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5"/>
                        </a:rPr>
                        <a:t>dict.get(key, default=None)</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4382">
                <a:tc vMerge="1">
                  <a:txBody>
                    <a:bodyPr/>
                    <a:lstStyle/>
                    <a:p>
                      <a:endParaRPr lang="en-US"/>
                    </a:p>
                  </a:txBody>
                  <a:tcPr/>
                </a:tc>
                <a:tc>
                  <a:txBody>
                    <a:bodyPr/>
                    <a:lstStyle/>
                    <a:p>
                      <a:pPr algn="just" fontAlgn="t"/>
                      <a:r>
                        <a:rPr lang="en-IN" sz="1100" b="0" i="0" u="none" strike="noStrike">
                          <a:solidFill>
                            <a:srgbClr val="000000"/>
                          </a:solidFill>
                          <a:latin typeface="Verdana"/>
                        </a:rPr>
                        <a:t>For </a:t>
                      </a:r>
                      <a:r>
                        <a:rPr lang="en-IN" sz="1100" b="0" i="1" u="none" strike="noStrike">
                          <a:solidFill>
                            <a:srgbClr val="000000"/>
                          </a:solidFill>
                          <a:latin typeface="Verdana"/>
                        </a:rPr>
                        <a:t>key</a:t>
                      </a:r>
                      <a:r>
                        <a:rPr lang="en-IN" sz="1100" b="0" i="0" u="none" strike="noStrike">
                          <a:solidFill>
                            <a:srgbClr val="000000"/>
                          </a:solidFill>
                          <a:latin typeface="Verdana"/>
                        </a:rPr>
                        <a:t> key, returns value or default if key not in dictionary</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6610">
                <a:tc rowSpan="2">
                  <a:txBody>
                    <a:bodyPr/>
                    <a:lstStyle/>
                    <a:p>
                      <a:pPr algn="ctr" fontAlgn="ctr"/>
                      <a:r>
                        <a:rPr lang="en-US" sz="1100" b="0" i="0" u="none" strike="noStrike">
                          <a:solidFill>
                            <a:srgbClr val="313131"/>
                          </a:solidFill>
                          <a:latin typeface="Verdana"/>
                        </a:rPr>
                        <a:t>5</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6"/>
                        </a:rPr>
                        <a:t>dict.items()</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a list of </a:t>
                      </a:r>
                      <a:r>
                        <a:rPr lang="en-IN" sz="1100" b="0" i="1" u="none" strike="noStrike">
                          <a:solidFill>
                            <a:srgbClr val="000000"/>
                          </a:solidFill>
                          <a:latin typeface="Verdana"/>
                        </a:rPr>
                        <a:t>dict</a:t>
                      </a:r>
                      <a:r>
                        <a:rPr lang="en-IN" sz="1100" b="0" i="0" u="none" strike="noStrike">
                          <a:solidFill>
                            <a:srgbClr val="000000"/>
                          </a:solidFill>
                          <a:latin typeface="Verdana"/>
                        </a:rPr>
                        <a:t>'s (key, value) tuple pairs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6610">
                <a:tc rowSpan="2">
                  <a:txBody>
                    <a:bodyPr/>
                    <a:lstStyle/>
                    <a:p>
                      <a:pPr algn="ctr" fontAlgn="ctr"/>
                      <a:r>
                        <a:rPr lang="en-US" sz="1100" b="0" i="0" u="none" strike="noStrike">
                          <a:solidFill>
                            <a:srgbClr val="313131"/>
                          </a:solidFill>
                          <a:latin typeface="Verdana"/>
                        </a:rPr>
                        <a:t>6</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7"/>
                        </a:rPr>
                        <a:t>dict.keys</a:t>
                      </a:r>
                      <a:r>
                        <a:rPr lang="en-US" sz="1100" b="0" i="0" u="sng" strike="noStrike" dirty="0">
                          <a:solidFill>
                            <a:srgbClr val="0000FF"/>
                          </a:solidFill>
                          <a:latin typeface="Calibri"/>
                          <a:hlinkClick r:id="rId7"/>
                        </a:rPr>
                        <a:t>()</a:t>
                      </a:r>
                      <a:endParaRPr lang="en-US" sz="1100" b="0" i="0" u="sng" strike="noStrike" dirty="0">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list of dictionary dict's keys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6610">
                <a:tc rowSpan="2">
                  <a:txBody>
                    <a:bodyPr/>
                    <a:lstStyle/>
                    <a:p>
                      <a:pPr algn="ctr" fontAlgn="ctr"/>
                      <a:r>
                        <a:rPr lang="en-US" sz="1100" b="0" i="0" u="none" strike="noStrike">
                          <a:solidFill>
                            <a:srgbClr val="313131"/>
                          </a:solidFill>
                          <a:latin typeface="Verdana"/>
                        </a:rPr>
                        <a:t>7</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8"/>
                        </a:rPr>
                        <a:t>dict.update(dict2)</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Adds dictionary </a:t>
                      </a:r>
                      <a:r>
                        <a:rPr lang="en-IN" sz="1100" b="0" i="1" u="none" strike="noStrike">
                          <a:solidFill>
                            <a:srgbClr val="000000"/>
                          </a:solidFill>
                          <a:latin typeface="Verdana"/>
                        </a:rPr>
                        <a:t>dict2</a:t>
                      </a:r>
                      <a:r>
                        <a:rPr lang="en-IN" sz="1100" b="0" i="0" u="none" strike="noStrike">
                          <a:solidFill>
                            <a:srgbClr val="000000"/>
                          </a:solidFill>
                          <a:latin typeface="Verdana"/>
                        </a:rPr>
                        <a:t>'s key-values pairs to </a:t>
                      </a:r>
                      <a:r>
                        <a:rPr lang="en-IN" sz="1100" b="0" i="1" u="none" strike="noStrike">
                          <a:solidFill>
                            <a:srgbClr val="000000"/>
                          </a:solidFill>
                          <a:latin typeface="Verdana"/>
                        </a:rPr>
                        <a:t>dict</a:t>
                      </a:r>
                      <a:endParaRPr lang="en-IN" sz="1100" b="0" i="0" u="none" strike="noStrike">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6610">
                <a:tc rowSpan="2">
                  <a:txBody>
                    <a:bodyPr/>
                    <a:lstStyle/>
                    <a:p>
                      <a:pPr algn="ctr" fontAlgn="ctr"/>
                      <a:r>
                        <a:rPr lang="en-US" sz="1100" b="0" i="0" u="none" strike="noStrike">
                          <a:solidFill>
                            <a:srgbClr val="313131"/>
                          </a:solidFill>
                          <a:latin typeface="Verdana"/>
                        </a:rPr>
                        <a:t>8</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9"/>
                        </a:rPr>
                        <a:t>dict.values</a:t>
                      </a:r>
                      <a:r>
                        <a:rPr lang="en-US" sz="1100" b="0" i="0" u="sng" strike="noStrike" dirty="0">
                          <a:solidFill>
                            <a:srgbClr val="0000FF"/>
                          </a:solidFill>
                          <a:latin typeface="Calibri"/>
                          <a:hlinkClick r:id="rId9"/>
                        </a:rPr>
                        <a:t>()</a:t>
                      </a:r>
                      <a:endParaRPr lang="en-US" sz="1100" b="0" i="0" u="sng" strike="noStrike" dirty="0">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8560">
                <a:tc vMerge="1">
                  <a:txBody>
                    <a:bodyPr/>
                    <a:lstStyle/>
                    <a:p>
                      <a:endParaRPr lang="en-US"/>
                    </a:p>
                  </a:txBody>
                  <a:tcPr/>
                </a:tc>
                <a:tc>
                  <a:txBody>
                    <a:bodyPr/>
                    <a:lstStyle/>
                    <a:p>
                      <a:pPr algn="just" fontAlgn="t"/>
                      <a:r>
                        <a:rPr lang="en-IN" sz="1100" b="0" i="0" u="none" strike="noStrike" dirty="0">
                          <a:solidFill>
                            <a:srgbClr val="000000"/>
                          </a:solidFill>
                          <a:latin typeface="Verdana"/>
                        </a:rPr>
                        <a:t>Returns list of dictionary </a:t>
                      </a:r>
                      <a:r>
                        <a:rPr lang="en-IN" sz="1100" b="0" i="1" u="none" strike="noStrike" dirty="0" err="1">
                          <a:solidFill>
                            <a:srgbClr val="000000"/>
                          </a:solidFill>
                          <a:latin typeface="Verdana"/>
                        </a:rPr>
                        <a:t>dict</a:t>
                      </a:r>
                      <a:r>
                        <a:rPr lang="en-IN" sz="1100" b="0" i="0" u="none" strike="noStrike" dirty="0" err="1">
                          <a:solidFill>
                            <a:srgbClr val="000000"/>
                          </a:solidFill>
                          <a:latin typeface="Verdana"/>
                        </a:rPr>
                        <a:t>'s</a:t>
                      </a:r>
                      <a:r>
                        <a:rPr lang="en-IN" sz="1100" b="0" i="0" u="none" strike="noStrike" dirty="0">
                          <a:solidFill>
                            <a:srgbClr val="000000"/>
                          </a:solidFill>
                          <a:latin typeface="Verdana"/>
                        </a:rPr>
                        <a:t> values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498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32</a:t>
            </a:fld>
            <a:endParaRPr lang="en-US"/>
          </a:p>
        </p:txBody>
      </p:sp>
      <p:sp>
        <p:nvSpPr>
          <p:cNvPr id="5" name="Title 4"/>
          <p:cNvSpPr>
            <a:spLocks noGrp="1"/>
          </p:cNvSpPr>
          <p:nvPr>
            <p:ph type="title"/>
          </p:nvPr>
        </p:nvSpPr>
        <p:spPr/>
        <p:txBody>
          <a:bodyPr>
            <a:normAutofit fontScale="90000"/>
          </a:bodyPr>
          <a:lstStyle/>
          <a:p>
            <a:r>
              <a:rPr lang="en-US" dirty="0"/>
              <a:t>Making Decisions</a:t>
            </a:r>
          </a:p>
        </p:txBody>
      </p:sp>
      <p:sp>
        <p:nvSpPr>
          <p:cNvPr id="19" name="TextBox 18"/>
          <p:cNvSpPr txBox="1"/>
          <p:nvPr/>
        </p:nvSpPr>
        <p:spPr>
          <a:xfrm>
            <a:off x="304362" y="1153846"/>
            <a:ext cx="4917692" cy="1061829"/>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smtClean="0">
              <a:solidFill>
                <a:schemeClr val="accent6"/>
              </a:solidFill>
            </a:endParaRPr>
          </a:p>
          <a:p>
            <a:r>
              <a:rPr lang="en-US" sz="1050" dirty="0" smtClean="0">
                <a:solidFill>
                  <a:schemeClr val="accent6"/>
                </a:solidFill>
              </a:rPr>
              <a:t>if </a:t>
            </a:r>
            <a:r>
              <a:rPr lang="en-US" sz="1050" dirty="0" err="1" smtClean="0">
                <a:solidFill>
                  <a:schemeClr val="accent6"/>
                </a:solidFill>
              </a:rPr>
              <a:t>v_var</a:t>
            </a:r>
            <a:r>
              <a:rPr lang="en-US" sz="1050" dirty="0" smtClean="0">
                <a:solidFill>
                  <a:schemeClr val="accent6"/>
                </a:solidFill>
              </a:rPr>
              <a:t> == 100:</a:t>
            </a:r>
          </a:p>
          <a:p>
            <a:r>
              <a:rPr lang="en-US" sz="1050" dirty="0">
                <a:solidFill>
                  <a:schemeClr val="accent6"/>
                </a:solidFill>
              </a:rPr>
              <a:t>	</a:t>
            </a:r>
            <a:r>
              <a:rPr lang="en-US" sz="1050" dirty="0" smtClean="0">
                <a:solidFill>
                  <a:schemeClr val="accent6"/>
                </a:solidFill>
              </a:rPr>
              <a:t>print “Variable value is :” ,</a:t>
            </a:r>
            <a:r>
              <a:rPr lang="en-US" sz="1050" dirty="0" err="1" smtClean="0">
                <a:solidFill>
                  <a:schemeClr val="accent6"/>
                </a:solidFill>
              </a:rPr>
              <a:t>v_var</a:t>
            </a:r>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Variable </a:t>
            </a:r>
            <a:r>
              <a:rPr lang="en-US" sz="1050" dirty="0">
                <a:solidFill>
                  <a:schemeClr val="accent6"/>
                </a:solidFill>
              </a:rPr>
              <a:t>value </a:t>
            </a:r>
            <a:r>
              <a:rPr lang="en-US" sz="1050" dirty="0" smtClean="0">
                <a:solidFill>
                  <a:schemeClr val="accent6"/>
                </a:solidFill>
              </a:rPr>
              <a:t>is : 100</a:t>
            </a:r>
            <a:endParaRPr lang="en-US" sz="1050" dirty="0">
              <a:solidFill>
                <a:schemeClr val="accent6"/>
              </a:solidFill>
            </a:endParaRP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 </a:t>
            </a:r>
            <a:r>
              <a:rPr lang="en-US" sz="1000" b="1" u="sng" dirty="0">
                <a:solidFill>
                  <a:schemeClr val="tx2">
                    <a:lumMod val="75000"/>
                    <a:lumOff val="25000"/>
                  </a:schemeClr>
                </a:solidFill>
                <a:cs typeface="Times New Roman" panose="02020603050405020304" pitchFamily="18" charset="0"/>
              </a:rPr>
              <a:t>if statement </a:t>
            </a:r>
            <a:r>
              <a:rPr lang="en-US" sz="1000" dirty="0">
                <a:solidFill>
                  <a:schemeClr val="tx2">
                    <a:lumMod val="75000"/>
                    <a:lumOff val="25000"/>
                  </a:schemeClr>
                </a:solidFill>
                <a:cs typeface="Times New Roman" panose="02020603050405020304" pitchFamily="18" charset="0"/>
              </a:rPr>
              <a:t>consists of a </a:t>
            </a:r>
            <a:r>
              <a:rPr lang="en-US" sz="1000" dirty="0" err="1">
                <a:solidFill>
                  <a:schemeClr val="tx2">
                    <a:lumMod val="75000"/>
                    <a:lumOff val="25000"/>
                  </a:schemeClr>
                </a:solidFill>
                <a:cs typeface="Times New Roman" panose="02020603050405020304" pitchFamily="18" charset="0"/>
              </a:rPr>
              <a:t>boolean</a:t>
            </a:r>
            <a:r>
              <a:rPr lang="en-US" sz="1000" dirty="0">
                <a:solidFill>
                  <a:schemeClr val="tx2">
                    <a:lumMod val="75000"/>
                    <a:lumOff val="25000"/>
                  </a:schemeClr>
                </a:solidFill>
                <a:cs typeface="Times New Roman" panose="02020603050405020304" pitchFamily="18" charset="0"/>
              </a:rPr>
              <a:t> expression followed by one or more statements.</a:t>
            </a:r>
          </a:p>
        </p:txBody>
      </p:sp>
      <p:sp>
        <p:nvSpPr>
          <p:cNvPr id="22" name="TextBox 21"/>
          <p:cNvSpPr txBox="1"/>
          <p:nvPr/>
        </p:nvSpPr>
        <p:spPr>
          <a:xfrm>
            <a:off x="304362" y="2533055"/>
            <a:ext cx="4917692" cy="1546577"/>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smtClean="0">
              <a:solidFill>
                <a:schemeClr val="accent6"/>
              </a:solidFill>
            </a:endParaRPr>
          </a:p>
          <a:p>
            <a:r>
              <a:rPr lang="en-US" sz="1050" dirty="0" smtClean="0">
                <a:solidFill>
                  <a:schemeClr val="accent6"/>
                </a:solidFill>
              </a:rPr>
              <a:t>if </a:t>
            </a:r>
            <a:r>
              <a:rPr lang="en-US" sz="1050" dirty="0" err="1" smtClean="0">
                <a:solidFill>
                  <a:schemeClr val="accent6"/>
                </a:solidFill>
              </a:rPr>
              <a:t>v_var</a:t>
            </a:r>
            <a:r>
              <a:rPr lang="en-US" sz="1050" dirty="0" smtClean="0">
                <a:solidFill>
                  <a:schemeClr val="accent6"/>
                </a:solidFill>
              </a:rPr>
              <a:t> == 200:</a:t>
            </a:r>
          </a:p>
          <a:p>
            <a:r>
              <a:rPr lang="en-US" sz="1050" dirty="0" smtClean="0">
                <a:solidFill>
                  <a:schemeClr val="accent6"/>
                </a:solidFill>
              </a:rPr>
              <a:t>	print “ Getting expected value!! ”</a:t>
            </a:r>
          </a:p>
          <a:p>
            <a:r>
              <a:rPr lang="en-US" sz="1050" dirty="0" smtClean="0">
                <a:solidFill>
                  <a:schemeClr val="accent6"/>
                </a:solidFill>
              </a:rPr>
              <a:t>else:</a:t>
            </a:r>
          </a:p>
          <a:p>
            <a:r>
              <a:rPr lang="en-US" sz="1050" dirty="0" smtClean="0">
                <a:solidFill>
                  <a:schemeClr val="accent6"/>
                </a:solidFill>
              </a:rPr>
              <a:t>	print “Expecting 200 but getting ”, </a:t>
            </a:r>
            <a:r>
              <a:rPr lang="en-US" sz="1050" dirty="0" err="1" smtClean="0">
                <a:solidFill>
                  <a:schemeClr val="accent6"/>
                </a:solidFill>
              </a:rPr>
              <a:t>v_var</a:t>
            </a:r>
            <a:endParaRPr lang="en-US" sz="1050" dirty="0" smtClean="0">
              <a:solidFill>
                <a:schemeClr val="accent6"/>
              </a:solidFill>
            </a:endParaRPr>
          </a:p>
          <a:p>
            <a:endParaRPr lang="en-US" sz="1050" dirty="0">
              <a:solidFill>
                <a:schemeClr val="accent6"/>
              </a:solidFill>
            </a:endParaRPr>
          </a:p>
          <a:p>
            <a:endParaRPr lang="en-US" sz="1050" dirty="0" smtClean="0">
              <a:solidFill>
                <a:schemeClr val="accent6"/>
              </a:solidFill>
            </a:endParaRPr>
          </a:p>
          <a:p>
            <a:r>
              <a:rPr lang="en-US" sz="1050" dirty="0" smtClean="0">
                <a:solidFill>
                  <a:schemeClr val="accent6"/>
                </a:solidFill>
              </a:rPr>
              <a:t>Expecting </a:t>
            </a:r>
            <a:r>
              <a:rPr lang="en-US" sz="1050" dirty="0">
                <a:solidFill>
                  <a:schemeClr val="accent6"/>
                </a:solidFill>
              </a:rPr>
              <a:t>200 but </a:t>
            </a:r>
            <a:r>
              <a:rPr lang="en-US" sz="1050" dirty="0" smtClean="0">
                <a:solidFill>
                  <a:schemeClr val="accent6"/>
                </a:solidFill>
              </a:rPr>
              <a:t>getting 100</a:t>
            </a:r>
            <a:endParaRPr lang="en-US" sz="1050" dirty="0">
              <a:solidFill>
                <a:schemeClr val="accent6"/>
              </a:solidFill>
            </a:endParaRPr>
          </a:p>
        </p:txBody>
      </p:sp>
      <p:sp>
        <p:nvSpPr>
          <p:cNvPr id="23" name="TextBox 22"/>
          <p:cNvSpPr txBox="1"/>
          <p:nvPr/>
        </p:nvSpPr>
        <p:spPr>
          <a:xfrm>
            <a:off x="304362" y="2179595"/>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 </a:t>
            </a:r>
            <a:r>
              <a:rPr lang="en-US" sz="1000" b="1" u="sng" dirty="0">
                <a:solidFill>
                  <a:schemeClr val="tx2">
                    <a:lumMod val="75000"/>
                    <a:lumOff val="25000"/>
                  </a:schemeClr>
                </a:solidFill>
                <a:cs typeface="Times New Roman" panose="02020603050405020304" pitchFamily="18" charset="0"/>
              </a:rPr>
              <a:t>if statement </a:t>
            </a:r>
            <a:r>
              <a:rPr lang="en-US" sz="1000" dirty="0">
                <a:solidFill>
                  <a:schemeClr val="tx2">
                    <a:lumMod val="75000"/>
                    <a:lumOff val="25000"/>
                  </a:schemeClr>
                </a:solidFill>
                <a:cs typeface="Times New Roman" panose="02020603050405020304" pitchFamily="18" charset="0"/>
              </a:rPr>
              <a:t>can be followed by an optional </a:t>
            </a:r>
            <a:r>
              <a:rPr lang="en-US" sz="1000" b="1" u="sng" dirty="0">
                <a:solidFill>
                  <a:schemeClr val="tx2">
                    <a:lumMod val="75000"/>
                    <a:lumOff val="25000"/>
                  </a:schemeClr>
                </a:solidFill>
                <a:cs typeface="Times New Roman" panose="02020603050405020304" pitchFamily="18" charset="0"/>
              </a:rPr>
              <a:t>else statement</a:t>
            </a:r>
            <a:r>
              <a:rPr lang="en-US" sz="1000" dirty="0">
                <a:solidFill>
                  <a:schemeClr val="tx2">
                    <a:lumMod val="75000"/>
                    <a:lumOff val="25000"/>
                  </a:schemeClr>
                </a:solidFill>
                <a:cs typeface="Times New Roman" panose="02020603050405020304" pitchFamily="18" charset="0"/>
              </a:rPr>
              <a:t>, which executes when the </a:t>
            </a:r>
            <a:r>
              <a:rPr lang="en-US" sz="1000" dirty="0" err="1">
                <a:solidFill>
                  <a:schemeClr val="tx2">
                    <a:lumMod val="75000"/>
                    <a:lumOff val="25000"/>
                  </a:schemeClr>
                </a:solidFill>
                <a:cs typeface="Times New Roman" panose="02020603050405020304" pitchFamily="18" charset="0"/>
              </a:rPr>
              <a:t>boolean</a:t>
            </a:r>
            <a:r>
              <a:rPr lang="en-US" sz="1000" dirty="0">
                <a:solidFill>
                  <a:schemeClr val="tx2">
                    <a:lumMod val="75000"/>
                    <a:lumOff val="25000"/>
                  </a:schemeClr>
                </a:solidFill>
                <a:cs typeface="Times New Roman" panose="02020603050405020304" pitchFamily="18" charset="0"/>
              </a:rPr>
              <a:t> expression is FALSE.</a:t>
            </a:r>
          </a:p>
        </p:txBody>
      </p:sp>
    </p:spTree>
    <p:extLst>
      <p:ext uri="{BB962C8B-B14F-4D97-AF65-F5344CB8AC3E}">
        <p14:creationId xmlns:p14="http://schemas.microsoft.com/office/powerpoint/2010/main" val="2898709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33</a:t>
            </a:fld>
            <a:endParaRPr lang="en-US"/>
          </a:p>
        </p:txBody>
      </p:sp>
      <p:sp>
        <p:nvSpPr>
          <p:cNvPr id="5" name="Title 4"/>
          <p:cNvSpPr>
            <a:spLocks noGrp="1"/>
          </p:cNvSpPr>
          <p:nvPr>
            <p:ph type="title"/>
          </p:nvPr>
        </p:nvSpPr>
        <p:spPr/>
        <p:txBody>
          <a:bodyPr>
            <a:normAutofit fontScale="90000"/>
          </a:bodyPr>
          <a:lstStyle/>
          <a:p>
            <a:r>
              <a:rPr lang="en-US" dirty="0"/>
              <a:t>Making </a:t>
            </a:r>
            <a:r>
              <a:rPr lang="en-US" dirty="0" smtClean="0"/>
              <a:t>Decisions </a:t>
            </a:r>
            <a:r>
              <a:rPr lang="en-US" dirty="0"/>
              <a:t>(</a:t>
            </a:r>
            <a:r>
              <a:rPr lang="en-US" dirty="0" err="1"/>
              <a:t>Cntd</a:t>
            </a:r>
            <a:r>
              <a:rPr lang="en-US" dirty="0"/>
              <a:t>..)</a:t>
            </a:r>
          </a:p>
        </p:txBody>
      </p:sp>
      <p:sp>
        <p:nvSpPr>
          <p:cNvPr id="19" name="TextBox 18"/>
          <p:cNvSpPr txBox="1"/>
          <p:nvPr/>
        </p:nvSpPr>
        <p:spPr>
          <a:xfrm>
            <a:off x="304362" y="1153846"/>
            <a:ext cx="4917692" cy="2839239"/>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a:solidFill>
                <a:schemeClr val="accent6"/>
              </a:solidFill>
            </a:endParaRPr>
          </a:p>
          <a:p>
            <a:r>
              <a:rPr lang="en-US" sz="1050" dirty="0" smtClean="0">
                <a:solidFill>
                  <a:schemeClr val="accent6"/>
                </a:solidFill>
              </a:rPr>
              <a:t>if </a:t>
            </a:r>
            <a:r>
              <a:rPr lang="en-US" sz="1050" dirty="0" err="1">
                <a:solidFill>
                  <a:schemeClr val="accent6"/>
                </a:solidFill>
              </a:rPr>
              <a:t>v_var</a:t>
            </a:r>
            <a:r>
              <a:rPr lang="en-US" sz="1050" dirty="0">
                <a:solidFill>
                  <a:schemeClr val="accent6"/>
                </a:solidFill>
              </a:rPr>
              <a:t> &lt; 100:</a:t>
            </a:r>
          </a:p>
          <a:p>
            <a:endParaRPr lang="en-US" sz="1050" dirty="0">
              <a:solidFill>
                <a:schemeClr val="accent6"/>
              </a:solidFill>
            </a:endParaRPr>
          </a:p>
          <a:p>
            <a:r>
              <a:rPr lang="en-US" sz="1050" dirty="0">
                <a:solidFill>
                  <a:schemeClr val="accent6"/>
                </a:solidFill>
              </a:rPr>
              <a:t>	print "Expression value is less than 100"</a:t>
            </a:r>
          </a:p>
          <a:p>
            <a:endParaRPr lang="en-US" sz="1050" dirty="0">
              <a:solidFill>
                <a:schemeClr val="accent6"/>
              </a:solidFill>
            </a:endParaRPr>
          </a:p>
          <a:p>
            <a:r>
              <a:rPr lang="en-US" sz="1050" dirty="0" err="1">
                <a:solidFill>
                  <a:schemeClr val="accent6"/>
                </a:solidFill>
              </a:rPr>
              <a:t>elif</a:t>
            </a:r>
            <a:r>
              <a:rPr lang="en-US" sz="1050" dirty="0">
                <a:solidFill>
                  <a:schemeClr val="accent6"/>
                </a:solidFill>
              </a:rPr>
              <a:t> </a:t>
            </a:r>
            <a:r>
              <a:rPr lang="en-US" sz="1050" dirty="0" err="1">
                <a:solidFill>
                  <a:schemeClr val="accent6"/>
                </a:solidFill>
              </a:rPr>
              <a:t>v_var</a:t>
            </a:r>
            <a:r>
              <a:rPr lang="en-US" sz="1050" dirty="0">
                <a:solidFill>
                  <a:schemeClr val="accent6"/>
                </a:solidFill>
              </a:rPr>
              <a:t> &gt; 100:</a:t>
            </a:r>
          </a:p>
          <a:p>
            <a:endParaRPr lang="en-US" sz="1050" dirty="0">
              <a:solidFill>
                <a:schemeClr val="accent6"/>
              </a:solidFill>
            </a:endParaRPr>
          </a:p>
          <a:p>
            <a:r>
              <a:rPr lang="en-US" sz="1050" dirty="0">
                <a:solidFill>
                  <a:schemeClr val="accent6"/>
                </a:solidFill>
              </a:rPr>
              <a:t>	print "Expression value is greater than 100"</a:t>
            </a:r>
          </a:p>
          <a:p>
            <a:r>
              <a:rPr lang="en-US" sz="1050" dirty="0">
                <a:solidFill>
                  <a:schemeClr val="accent6"/>
                </a:solidFill>
              </a:rPr>
              <a:t>else:</a:t>
            </a:r>
          </a:p>
          <a:p>
            <a:endParaRPr lang="en-US" sz="1050" dirty="0">
              <a:solidFill>
                <a:schemeClr val="accent6"/>
              </a:solidFill>
            </a:endParaRPr>
          </a:p>
          <a:p>
            <a:r>
              <a:rPr lang="en-US" sz="1050" dirty="0">
                <a:solidFill>
                  <a:schemeClr val="accent6"/>
                </a:solidFill>
              </a:rPr>
              <a:t>	print "Expression value is </a:t>
            </a:r>
            <a:r>
              <a:rPr lang="en-US" sz="1050" dirty="0" smtClean="0">
                <a:solidFill>
                  <a:schemeClr val="accent6"/>
                </a:solidFill>
              </a:rPr>
              <a:t>100“</a:t>
            </a:r>
          </a:p>
          <a:p>
            <a:endParaRPr lang="en-US" sz="1050" dirty="0">
              <a:solidFill>
                <a:schemeClr val="accent6"/>
              </a:solidFill>
            </a:endParaRPr>
          </a:p>
          <a:p>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Expression </a:t>
            </a:r>
            <a:r>
              <a:rPr lang="en-US" sz="1050" dirty="0">
                <a:solidFill>
                  <a:schemeClr val="accent6"/>
                </a:solidFill>
              </a:rPr>
              <a:t>value is </a:t>
            </a:r>
            <a:r>
              <a:rPr lang="en-US" sz="1050" dirty="0" smtClean="0">
                <a:solidFill>
                  <a:schemeClr val="accent6"/>
                </a:solidFill>
              </a:rPr>
              <a:t>100</a:t>
            </a:r>
            <a:endParaRPr lang="en-US" sz="1050" dirty="0">
              <a:solidFill>
                <a:schemeClr val="accent6"/>
              </a:solidFill>
            </a:endParaRPr>
          </a:p>
          <a:p>
            <a:endParaRPr lang="en-US" sz="1050" dirty="0">
              <a:solidFill>
                <a:schemeClr val="accent6"/>
              </a:solidFill>
            </a:endParaRPr>
          </a:p>
        </p:txBody>
      </p:sp>
      <p:sp>
        <p:nvSpPr>
          <p:cNvPr id="20" name="TextBox 19"/>
          <p:cNvSpPr txBox="1"/>
          <p:nvPr/>
        </p:nvSpPr>
        <p:spPr>
          <a:xfrm>
            <a:off x="304362" y="800386"/>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One </a:t>
            </a:r>
            <a:r>
              <a:rPr lang="en-US" sz="1000" b="1" u="sng" dirty="0">
                <a:solidFill>
                  <a:schemeClr val="tx2">
                    <a:lumMod val="75000"/>
                    <a:lumOff val="25000"/>
                  </a:schemeClr>
                </a:solidFill>
                <a:cs typeface="Times New Roman" panose="02020603050405020304" pitchFamily="18" charset="0"/>
              </a:rPr>
              <a:t>if or else if statement </a:t>
            </a:r>
            <a:r>
              <a:rPr lang="en-US" sz="1000" dirty="0">
                <a:solidFill>
                  <a:schemeClr val="tx2">
                    <a:lumMod val="75000"/>
                    <a:lumOff val="25000"/>
                  </a:schemeClr>
                </a:solidFill>
                <a:cs typeface="Times New Roman" panose="02020603050405020304" pitchFamily="18" charset="0"/>
              </a:rPr>
              <a:t>inside another if or else if statement(s).</a:t>
            </a:r>
          </a:p>
        </p:txBody>
      </p:sp>
    </p:spTree>
    <p:extLst>
      <p:ext uri="{BB962C8B-B14F-4D97-AF65-F5344CB8AC3E}">
        <p14:creationId xmlns:p14="http://schemas.microsoft.com/office/powerpoint/2010/main" val="246955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34</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a:t>
            </a:r>
            <a:endParaRPr lang="en-US" dirty="0"/>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WHILE LOOP : Repeats </a:t>
            </a:r>
            <a:r>
              <a:rPr lang="en-US" sz="1000" dirty="0">
                <a:solidFill>
                  <a:schemeClr val="tx2">
                    <a:lumMod val="75000"/>
                    <a:lumOff val="25000"/>
                  </a:schemeClr>
                </a:solidFill>
                <a:cs typeface="Times New Roman" panose="02020603050405020304" pitchFamily="18" charset="0"/>
              </a:rPr>
              <a:t>a statement or group of statements while a given condition is TRUE. It tests the condition before executing the loop body.</a:t>
            </a:r>
          </a:p>
        </p:txBody>
      </p:sp>
      <p:sp>
        <p:nvSpPr>
          <p:cNvPr id="8" name="TextBox 7"/>
          <p:cNvSpPr txBox="1"/>
          <p:nvPr/>
        </p:nvSpPr>
        <p:spPr>
          <a:xfrm>
            <a:off x="304362" y="1330999"/>
            <a:ext cx="4917692" cy="3323987"/>
          </a:xfrm>
          <a:prstGeom prst="rect">
            <a:avLst/>
          </a:prstGeom>
          <a:noFill/>
        </p:spPr>
        <p:txBody>
          <a:bodyPr wrap="square" rtlCol="0">
            <a:spAutoFit/>
          </a:bodyPr>
          <a:lstStyle/>
          <a:p>
            <a:r>
              <a:rPr lang="en-US" sz="1050" dirty="0" err="1">
                <a:solidFill>
                  <a:schemeClr val="accent6"/>
                </a:solidFill>
              </a:rPr>
              <a:t>v_seq</a:t>
            </a:r>
            <a:r>
              <a:rPr lang="en-US" sz="1050" dirty="0">
                <a:solidFill>
                  <a:schemeClr val="accent6"/>
                </a:solidFill>
              </a:rPr>
              <a:t> =1</a:t>
            </a:r>
          </a:p>
          <a:p>
            <a:endParaRPr lang="en-US" sz="1050" dirty="0">
              <a:solidFill>
                <a:schemeClr val="accent6"/>
              </a:solidFill>
            </a:endParaRPr>
          </a:p>
          <a:p>
            <a:r>
              <a:rPr lang="en-US" sz="1050" dirty="0">
                <a:solidFill>
                  <a:schemeClr val="accent6"/>
                </a:solidFill>
              </a:rPr>
              <a:t>while (</a:t>
            </a:r>
            <a:r>
              <a:rPr lang="en-US" sz="1050" dirty="0" err="1">
                <a:solidFill>
                  <a:schemeClr val="accent6"/>
                </a:solidFill>
              </a:rPr>
              <a:t>v_seq</a:t>
            </a:r>
            <a:r>
              <a:rPr lang="en-US" sz="1050" dirty="0">
                <a:solidFill>
                  <a:schemeClr val="accent6"/>
                </a:solidFill>
              </a:rPr>
              <a:t> &lt; </a:t>
            </a:r>
            <a:r>
              <a:rPr lang="en-US" sz="1050" dirty="0" smtClean="0">
                <a:solidFill>
                  <a:schemeClr val="accent6"/>
                </a:solidFill>
              </a:rPr>
              <a:t>11):</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r>
              <a:rPr lang="en-US" sz="1050" dirty="0" err="1">
                <a:solidFill>
                  <a:schemeClr val="accent6"/>
                </a:solidFill>
              </a:rPr>
              <a:t>v_seq</a:t>
            </a:r>
            <a:r>
              <a:rPr lang="en-US" sz="1050" dirty="0">
                <a:solidFill>
                  <a:schemeClr val="accent6"/>
                </a:solidFill>
              </a:rPr>
              <a:t> + = 1</a:t>
            </a:r>
          </a:p>
          <a:p>
            <a:endParaRPr lang="en-US" sz="1050" dirty="0">
              <a:solidFill>
                <a:schemeClr val="accent6"/>
              </a:solidFill>
            </a:endParaRP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 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p>
          <a:p>
            <a:r>
              <a:rPr lang="en-US" sz="1050" dirty="0">
                <a:solidFill>
                  <a:schemeClr val="accent6"/>
                </a:solidFill>
              </a:rPr>
              <a:t>The sequence is </a:t>
            </a:r>
            <a:r>
              <a:rPr lang="en-US" sz="1050" dirty="0" smtClean="0">
                <a:solidFill>
                  <a:schemeClr val="accent6"/>
                </a:solidFill>
              </a:rPr>
              <a:t>:9</a:t>
            </a:r>
          </a:p>
          <a:p>
            <a:r>
              <a:rPr lang="en-US" sz="1050" dirty="0">
                <a:solidFill>
                  <a:schemeClr val="accent6"/>
                </a:solidFill>
              </a:rPr>
              <a:t>The sequence is </a:t>
            </a:r>
            <a:r>
              <a:rPr lang="en-US" sz="1050" dirty="0" smtClean="0">
                <a:solidFill>
                  <a:schemeClr val="accent6"/>
                </a:solidFill>
              </a:rPr>
              <a:t>:10</a:t>
            </a:r>
          </a:p>
          <a:p>
            <a:r>
              <a:rPr lang="en-US" sz="1050" dirty="0">
                <a:solidFill>
                  <a:schemeClr val="accent6"/>
                </a:solidFill>
              </a:rPr>
              <a:t>EOL</a:t>
            </a:r>
          </a:p>
        </p:txBody>
      </p:sp>
    </p:spTree>
    <p:extLst>
      <p:ext uri="{BB962C8B-B14F-4D97-AF65-F5344CB8AC3E}">
        <p14:creationId xmlns:p14="http://schemas.microsoft.com/office/powerpoint/2010/main" val="1207959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35</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FOR LOOP </a:t>
            </a:r>
            <a:r>
              <a:rPr lang="en-US" sz="1000" dirty="0">
                <a:solidFill>
                  <a:schemeClr val="tx2">
                    <a:lumMod val="75000"/>
                    <a:lumOff val="25000"/>
                  </a:schemeClr>
                </a:solidFill>
                <a:cs typeface="Times New Roman" panose="02020603050405020304" pitchFamily="18" charset="0"/>
              </a:rPr>
              <a:t>: Executes a sequence of statements multiple times and abbreviates the code that manages the loop variable.</a:t>
            </a:r>
          </a:p>
        </p:txBody>
      </p:sp>
      <p:sp>
        <p:nvSpPr>
          <p:cNvPr id="8" name="TextBox 7"/>
          <p:cNvSpPr txBox="1"/>
          <p:nvPr/>
        </p:nvSpPr>
        <p:spPr>
          <a:xfrm>
            <a:off x="304362" y="1330999"/>
            <a:ext cx="4917692" cy="3000821"/>
          </a:xfrm>
          <a:prstGeom prst="rect">
            <a:avLst/>
          </a:prstGeom>
          <a:noFill/>
        </p:spPr>
        <p:txBody>
          <a:bodyPr wrap="square" rtlCol="0">
            <a:spAutoFit/>
          </a:bodyPr>
          <a:lstStyle/>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range(1,11):</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endParaRPr lang="en-US" sz="1050" dirty="0">
              <a:solidFill>
                <a:schemeClr val="accent6"/>
              </a:solidFill>
            </a:endParaRPr>
          </a:p>
          <a:p>
            <a:endParaRPr lang="en-US" sz="1050" dirty="0">
              <a:solidFill>
                <a:schemeClr val="accent6"/>
              </a:solidFill>
            </a:endParaRP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 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p>
          <a:p>
            <a:r>
              <a:rPr lang="en-US" sz="1050" dirty="0">
                <a:solidFill>
                  <a:schemeClr val="accent6"/>
                </a:solidFill>
              </a:rPr>
              <a:t>The sequence is </a:t>
            </a:r>
            <a:r>
              <a:rPr lang="en-US" sz="1050" dirty="0" smtClean="0">
                <a:solidFill>
                  <a:schemeClr val="accent6"/>
                </a:solidFill>
              </a:rPr>
              <a:t>:9</a:t>
            </a:r>
          </a:p>
          <a:p>
            <a:r>
              <a:rPr lang="en-US" sz="1050" dirty="0">
                <a:solidFill>
                  <a:schemeClr val="accent6"/>
                </a:solidFill>
              </a:rPr>
              <a:t>The sequence is </a:t>
            </a:r>
            <a:r>
              <a:rPr lang="en-US" sz="1050" dirty="0" smtClean="0">
                <a:solidFill>
                  <a:schemeClr val="accent6"/>
                </a:solidFill>
              </a:rPr>
              <a:t>:10</a:t>
            </a:r>
          </a:p>
          <a:p>
            <a:r>
              <a:rPr lang="en-US" sz="1050" dirty="0">
                <a:solidFill>
                  <a:schemeClr val="accent6"/>
                </a:solidFill>
              </a:rPr>
              <a:t>EOL</a:t>
            </a:r>
          </a:p>
        </p:txBody>
      </p:sp>
    </p:spTree>
    <p:extLst>
      <p:ext uri="{BB962C8B-B14F-4D97-AF65-F5344CB8AC3E}">
        <p14:creationId xmlns:p14="http://schemas.microsoft.com/office/powerpoint/2010/main" val="3525801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36</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BREAK STATEMENT </a:t>
            </a:r>
            <a:r>
              <a:rPr lang="en-US" sz="1000" dirty="0">
                <a:solidFill>
                  <a:schemeClr val="tx2">
                    <a:lumMod val="75000"/>
                    <a:lumOff val="25000"/>
                  </a:schemeClr>
                </a:solidFill>
                <a:cs typeface="Times New Roman" panose="02020603050405020304" pitchFamily="18" charset="0"/>
              </a:rPr>
              <a:t>: Terminates the loop statement and transfers execution to the statement immediately following the loop.</a:t>
            </a:r>
          </a:p>
        </p:txBody>
      </p:sp>
      <p:sp>
        <p:nvSpPr>
          <p:cNvPr id="8" name="TextBox 7"/>
          <p:cNvSpPr txBox="1"/>
          <p:nvPr/>
        </p:nvSpPr>
        <p:spPr>
          <a:xfrm>
            <a:off x="304362" y="1220797"/>
            <a:ext cx="4917692" cy="3000821"/>
          </a:xfrm>
          <a:prstGeom prst="rect">
            <a:avLst/>
          </a:prstGeom>
          <a:noFill/>
        </p:spPr>
        <p:txBody>
          <a:bodyPr wrap="square" rtlCol="0">
            <a:spAutoFit/>
          </a:bodyPr>
          <a:lstStyle/>
          <a:p>
            <a:r>
              <a:rPr lang="en-US" sz="1050" dirty="0" err="1" smtClean="0">
                <a:solidFill>
                  <a:schemeClr val="accent6"/>
                </a:solidFill>
              </a:rPr>
              <a:t>v_seq</a:t>
            </a:r>
            <a:r>
              <a:rPr lang="en-US" sz="1050" dirty="0" smtClean="0">
                <a:solidFill>
                  <a:schemeClr val="accent6"/>
                </a:solidFill>
              </a:rPr>
              <a:t> </a:t>
            </a:r>
            <a:r>
              <a:rPr lang="en-US" sz="1050" dirty="0">
                <a:solidFill>
                  <a:schemeClr val="accent6"/>
                </a:solidFill>
              </a:rPr>
              <a:t>=1</a:t>
            </a:r>
          </a:p>
          <a:p>
            <a:endParaRPr lang="en-US" sz="1050" dirty="0">
              <a:solidFill>
                <a:schemeClr val="accent6"/>
              </a:solidFill>
            </a:endParaRPr>
          </a:p>
          <a:p>
            <a:r>
              <a:rPr lang="en-US" sz="1050" dirty="0">
                <a:solidFill>
                  <a:schemeClr val="accent6"/>
                </a:solidFill>
              </a:rPr>
              <a:t>while (1):</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r>
              <a:rPr lang="en-US" sz="1050" dirty="0" err="1">
                <a:solidFill>
                  <a:schemeClr val="accent6"/>
                </a:solidFill>
              </a:rPr>
              <a:t>v_seq</a:t>
            </a:r>
            <a:r>
              <a:rPr lang="en-US" sz="1050" dirty="0">
                <a:solidFill>
                  <a:schemeClr val="accent6"/>
                </a:solidFill>
              </a:rPr>
              <a:t> + = 1</a:t>
            </a: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a:t>
            </a:r>
            <a:r>
              <a:rPr lang="en-US" sz="1050" dirty="0" smtClean="0">
                <a:solidFill>
                  <a:schemeClr val="accent6"/>
                </a:solidFill>
              </a:rPr>
              <a:t>6:</a:t>
            </a:r>
            <a:endParaRPr lang="en-US" sz="1050" dirty="0">
              <a:solidFill>
                <a:schemeClr val="accent6"/>
              </a:solidFill>
            </a:endParaRPr>
          </a:p>
          <a:p>
            <a:r>
              <a:rPr lang="en-US" sz="1050" dirty="0">
                <a:solidFill>
                  <a:schemeClr val="accent6"/>
                </a:solidFill>
              </a:rPr>
              <a:t>		break;</a:t>
            </a:r>
          </a:p>
          <a:p>
            <a:r>
              <a:rPr lang="en-US" sz="1050" dirty="0">
                <a:solidFill>
                  <a:schemeClr val="accent6"/>
                </a:solidFill>
              </a:rPr>
              <a:t> </a:t>
            </a: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smtClean="0">
                <a:solidFill>
                  <a:schemeClr val="accent6"/>
                </a:solidFill>
              </a:rPr>
              <a:t>EOL</a:t>
            </a:r>
            <a:endParaRPr lang="en-US" sz="1050" dirty="0">
              <a:solidFill>
                <a:schemeClr val="accent6"/>
              </a:solidFill>
            </a:endParaRPr>
          </a:p>
        </p:txBody>
      </p:sp>
    </p:spTree>
    <p:extLst>
      <p:ext uri="{BB962C8B-B14F-4D97-AF65-F5344CB8AC3E}">
        <p14:creationId xmlns:p14="http://schemas.microsoft.com/office/powerpoint/2010/main" val="1678187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37</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CONTINUE STATEMENT </a:t>
            </a:r>
            <a:r>
              <a:rPr lang="en-US" sz="1000" dirty="0">
                <a:solidFill>
                  <a:schemeClr val="tx2">
                    <a:lumMod val="75000"/>
                    <a:lumOff val="25000"/>
                  </a:schemeClr>
                </a:solidFill>
                <a:cs typeface="Times New Roman" panose="02020603050405020304" pitchFamily="18" charset="0"/>
              </a:rPr>
              <a:t>: Terminates the loop statement and transfers execution to the statement immediately following the loop.</a:t>
            </a:r>
          </a:p>
        </p:txBody>
      </p:sp>
      <p:sp>
        <p:nvSpPr>
          <p:cNvPr id="8" name="TextBox 7"/>
          <p:cNvSpPr txBox="1"/>
          <p:nvPr/>
        </p:nvSpPr>
        <p:spPr>
          <a:xfrm>
            <a:off x="304362" y="1220797"/>
            <a:ext cx="4917692" cy="3323987"/>
          </a:xfrm>
          <a:prstGeom prst="rect">
            <a:avLst/>
          </a:prstGeom>
          <a:noFill/>
        </p:spPr>
        <p:txBody>
          <a:bodyPr wrap="square" rtlCol="0">
            <a:spAutoFit/>
          </a:bodyPr>
          <a:lstStyle/>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range(1,11):</a:t>
            </a: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5:</a:t>
            </a:r>
          </a:p>
          <a:p>
            <a:r>
              <a:rPr lang="en-US" sz="1050" dirty="0">
                <a:solidFill>
                  <a:schemeClr val="accent6"/>
                </a:solidFill>
              </a:rPr>
              <a:t>		continue</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p>
          <a:p>
            <a:r>
              <a:rPr lang="en-US" sz="1050" dirty="0">
                <a:solidFill>
                  <a:schemeClr val="accent6"/>
                </a:solidFill>
              </a:rPr>
              <a:t>print "EOL!" </a:t>
            </a:r>
            <a:endParaRPr lang="en-US" sz="1050" dirty="0" smtClean="0">
              <a:solidFill>
                <a:schemeClr val="accent6"/>
              </a:solidFill>
            </a:endParaRP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endParaRPr lang="en-US" sz="1050" dirty="0">
              <a:solidFill>
                <a:schemeClr val="accent6"/>
              </a:solidFill>
            </a:endParaRPr>
          </a:p>
          <a:p>
            <a:r>
              <a:rPr lang="en-US" sz="1050" dirty="0" smtClean="0">
                <a:solidFill>
                  <a:schemeClr val="accent6"/>
                </a:solidFill>
              </a:rPr>
              <a:t>The </a:t>
            </a:r>
            <a:r>
              <a:rPr lang="en-US" sz="1050" dirty="0">
                <a:solidFill>
                  <a:schemeClr val="accent6"/>
                </a:solidFill>
              </a:rPr>
              <a:t>sequence is </a:t>
            </a:r>
            <a:r>
              <a:rPr lang="en-US" sz="1050" dirty="0" smtClean="0">
                <a:solidFill>
                  <a:schemeClr val="accent6"/>
                </a:solidFill>
              </a:rPr>
              <a:t>:9</a:t>
            </a:r>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:10</a:t>
            </a:r>
            <a:endParaRPr lang="en-US" sz="1050" dirty="0">
              <a:solidFill>
                <a:schemeClr val="accent6"/>
              </a:solidFill>
            </a:endParaRPr>
          </a:p>
          <a:p>
            <a:endParaRPr lang="en-US" sz="1050" dirty="0" smtClean="0">
              <a:solidFill>
                <a:schemeClr val="accent6"/>
              </a:solidFill>
            </a:endParaRPr>
          </a:p>
          <a:p>
            <a:r>
              <a:rPr lang="en-US" sz="1050" dirty="0" smtClean="0">
                <a:solidFill>
                  <a:schemeClr val="accent6"/>
                </a:solidFill>
              </a:rPr>
              <a:t>EOL</a:t>
            </a:r>
            <a:endParaRPr lang="en-US" sz="1050" dirty="0">
              <a:solidFill>
                <a:schemeClr val="accent6"/>
              </a:solidFill>
            </a:endParaRPr>
          </a:p>
        </p:txBody>
      </p:sp>
    </p:spTree>
    <p:extLst>
      <p:ext uri="{BB962C8B-B14F-4D97-AF65-F5344CB8AC3E}">
        <p14:creationId xmlns:p14="http://schemas.microsoft.com/office/powerpoint/2010/main" val="2390669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38</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PASS STATEMENT </a:t>
            </a:r>
            <a:r>
              <a:rPr lang="en-US" sz="1000" dirty="0">
                <a:solidFill>
                  <a:schemeClr val="tx2">
                    <a:lumMod val="75000"/>
                    <a:lumOff val="25000"/>
                  </a:schemeClr>
                </a:solidFill>
                <a:cs typeface="Times New Roman" panose="02020603050405020304" pitchFamily="18" charset="0"/>
              </a:rPr>
              <a:t>: The pass statement in Python is used when a statement is required syntactically but you do not want any command or code to execute. </a:t>
            </a:r>
          </a:p>
        </p:txBody>
      </p:sp>
      <p:sp>
        <p:nvSpPr>
          <p:cNvPr id="8" name="TextBox 7"/>
          <p:cNvSpPr txBox="1"/>
          <p:nvPr/>
        </p:nvSpPr>
        <p:spPr>
          <a:xfrm>
            <a:off x="304362" y="1354384"/>
            <a:ext cx="4917692" cy="3323987"/>
          </a:xfrm>
          <a:prstGeom prst="rect">
            <a:avLst/>
          </a:prstGeom>
          <a:noFill/>
        </p:spPr>
        <p:txBody>
          <a:bodyPr wrap="square" rtlCol="0">
            <a:spAutoFit/>
          </a:bodyPr>
          <a:lstStyle/>
          <a:p>
            <a:r>
              <a:rPr lang="en-US" sz="1050" dirty="0" err="1" smtClean="0">
                <a:solidFill>
                  <a:schemeClr val="accent6"/>
                </a:solidFill>
              </a:rPr>
              <a:t>v_seq</a:t>
            </a:r>
            <a:r>
              <a:rPr lang="en-US" sz="1050" dirty="0" smtClean="0">
                <a:solidFill>
                  <a:schemeClr val="accent6"/>
                </a:solidFill>
              </a:rPr>
              <a:t> </a:t>
            </a:r>
            <a:r>
              <a:rPr lang="en-US" sz="1050" dirty="0">
                <a:solidFill>
                  <a:schemeClr val="accent6"/>
                </a:solidFill>
              </a:rPr>
              <a:t>=1</a:t>
            </a:r>
          </a:p>
          <a:p>
            <a:endParaRPr lang="en-US" sz="1050" dirty="0">
              <a:solidFill>
                <a:schemeClr val="accent6"/>
              </a:solidFill>
            </a:endParaRPr>
          </a:p>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a:t>
            </a:r>
            <a:r>
              <a:rPr lang="en-US" sz="1050" dirty="0" smtClean="0">
                <a:solidFill>
                  <a:schemeClr val="accent6"/>
                </a:solidFill>
              </a:rPr>
              <a:t>range(1,8):</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5:</a:t>
            </a:r>
          </a:p>
          <a:p>
            <a:r>
              <a:rPr lang="en-US" sz="1050" dirty="0">
                <a:solidFill>
                  <a:schemeClr val="accent6"/>
                </a:solidFill>
              </a:rPr>
              <a:t>		</a:t>
            </a:r>
            <a:r>
              <a:rPr lang="en-US" sz="1050" dirty="0" smtClean="0">
                <a:solidFill>
                  <a:schemeClr val="accent6"/>
                </a:solidFill>
              </a:rPr>
              <a:t>pass</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p>
          <a:p>
            <a:r>
              <a:rPr lang="en-US" sz="1050" dirty="0">
                <a:solidFill>
                  <a:schemeClr val="accent6"/>
                </a:solidFill>
              </a:rPr>
              <a:t>print "EOL!" </a:t>
            </a:r>
          </a:p>
          <a:p>
            <a:endParaRPr lang="en-US" sz="1050" dirty="0">
              <a:solidFill>
                <a:schemeClr val="accent6"/>
              </a:solidFill>
            </a:endParaRPr>
          </a:p>
          <a:p>
            <a:r>
              <a:rPr lang="en-US" sz="1050" dirty="0">
                <a:solidFill>
                  <a:schemeClr val="accent6"/>
                </a:solidFill>
              </a:rPr>
              <a:t>The sequence is :1</a:t>
            </a:r>
          </a:p>
          <a:p>
            <a:r>
              <a:rPr lang="en-US" sz="1050" dirty="0">
                <a:solidFill>
                  <a:schemeClr val="accent6"/>
                </a:solidFill>
              </a:rPr>
              <a:t>The sequence is :2</a:t>
            </a:r>
          </a:p>
          <a:p>
            <a:r>
              <a:rPr lang="en-US" sz="1050" dirty="0">
                <a:solidFill>
                  <a:schemeClr val="accent6"/>
                </a:solidFill>
              </a:rPr>
              <a:t>The sequence is :3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a:t>
            </a:r>
            <a:r>
              <a:rPr lang="en-US" sz="1050" dirty="0">
                <a:solidFill>
                  <a:schemeClr val="accent6"/>
                </a:solidFill>
              </a:rPr>
              <a:t>5</a:t>
            </a:r>
          </a:p>
          <a:p>
            <a:r>
              <a:rPr lang="en-US" sz="1050" dirty="0">
                <a:solidFill>
                  <a:schemeClr val="accent6"/>
                </a:solidFill>
              </a:rPr>
              <a:t>The sequence is :6</a:t>
            </a:r>
          </a:p>
          <a:p>
            <a:r>
              <a:rPr lang="en-US" sz="1050" dirty="0">
                <a:solidFill>
                  <a:schemeClr val="accent6"/>
                </a:solidFill>
              </a:rPr>
              <a:t>The sequence is :7</a:t>
            </a:r>
          </a:p>
          <a:p>
            <a:endParaRPr lang="en-US" sz="1050" dirty="0">
              <a:solidFill>
                <a:schemeClr val="accent6"/>
              </a:solidFill>
            </a:endParaRPr>
          </a:p>
          <a:p>
            <a:r>
              <a:rPr lang="en-US" sz="1050" dirty="0">
                <a:solidFill>
                  <a:schemeClr val="accent6"/>
                </a:solidFill>
              </a:rPr>
              <a:t>EOL</a:t>
            </a:r>
          </a:p>
        </p:txBody>
      </p:sp>
    </p:spTree>
    <p:extLst>
      <p:ext uri="{BB962C8B-B14F-4D97-AF65-F5344CB8AC3E}">
        <p14:creationId xmlns:p14="http://schemas.microsoft.com/office/powerpoint/2010/main" val="589757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39</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FUNCTION </a:t>
            </a:r>
            <a:r>
              <a:rPr lang="en-US" sz="1000" dirty="0">
                <a:solidFill>
                  <a:schemeClr val="tx2">
                    <a:lumMod val="75000"/>
                    <a:lumOff val="25000"/>
                  </a:schemeClr>
                </a:solidFill>
                <a:cs typeface="Times New Roman" panose="02020603050405020304" pitchFamily="18" charset="0"/>
              </a:rPr>
              <a:t>: Function is nothing but a block of re-usable </a:t>
            </a:r>
            <a:r>
              <a:rPr lang="en-US" sz="1000" dirty="0" smtClean="0">
                <a:solidFill>
                  <a:schemeClr val="tx2">
                    <a:lumMod val="75000"/>
                    <a:lumOff val="25000"/>
                  </a:schemeClr>
                </a:solidFill>
                <a:cs typeface="Times New Roman" panose="02020603050405020304" pitchFamily="18" charset="0"/>
              </a:rPr>
              <a:t>codes.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Function blocks begin with the keyword </a:t>
            </a:r>
            <a:r>
              <a:rPr lang="en-US" sz="1000" b="1" dirty="0" err="1">
                <a:solidFill>
                  <a:schemeClr val="tx2"/>
                </a:solidFill>
                <a:cs typeface="Times New Roman" panose="02020603050405020304" pitchFamily="18" charset="0"/>
              </a:rPr>
              <a:t>def</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followed by the function name and parentheses ( ( ) ).</a:t>
            </a:r>
          </a:p>
        </p:txBody>
      </p:sp>
      <p:sp>
        <p:nvSpPr>
          <p:cNvPr id="8" name="TextBox 7"/>
          <p:cNvSpPr txBox="1"/>
          <p:nvPr/>
        </p:nvSpPr>
        <p:spPr>
          <a:xfrm>
            <a:off x="304362" y="1354384"/>
            <a:ext cx="4917692" cy="738664"/>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smtClean="0">
                <a:solidFill>
                  <a:schemeClr val="accent6"/>
                </a:solidFill>
              </a:rPr>
              <a:t>Display(</a:t>
            </a:r>
            <a:r>
              <a:rPr lang="en-US" sz="1050" dirty="0" err="1" smtClean="0">
                <a:solidFill>
                  <a:schemeClr val="accent6"/>
                </a:solidFill>
              </a:rPr>
              <a:t>p_owner_name</a:t>
            </a:r>
            <a:r>
              <a:rPr lang="en-US" sz="1050" dirty="0">
                <a:solidFill>
                  <a:schemeClr val="accent6"/>
                </a:solidFill>
              </a:rPr>
              <a:t>):</a:t>
            </a:r>
          </a:p>
          <a:p>
            <a:endParaRPr lang="en-US" sz="1050" dirty="0">
              <a:solidFill>
                <a:schemeClr val="accent6"/>
              </a:solidFill>
            </a:endParaRPr>
          </a:p>
          <a:p>
            <a:r>
              <a:rPr lang="en-US" sz="1050" dirty="0">
                <a:solidFill>
                  <a:schemeClr val="accent6"/>
                </a:solidFill>
              </a:rPr>
              <a:t>	print </a:t>
            </a:r>
            <a:r>
              <a:rPr lang="en-US" sz="1050" dirty="0" err="1" smtClean="0">
                <a:solidFill>
                  <a:schemeClr val="accent6"/>
                </a:solidFill>
              </a:rPr>
              <a:t>p_owner_name</a:t>
            </a:r>
            <a:endParaRPr lang="en-US" sz="1050" dirty="0">
              <a:solidFill>
                <a:schemeClr val="accent6"/>
              </a:solidFill>
            </a:endParaRPr>
          </a:p>
          <a:p>
            <a:r>
              <a:rPr lang="en-US" sz="1050" dirty="0">
                <a:solidFill>
                  <a:schemeClr val="accent6"/>
                </a:solidFill>
              </a:rPr>
              <a:t>	return;</a:t>
            </a:r>
          </a:p>
        </p:txBody>
      </p:sp>
      <p:sp>
        <p:nvSpPr>
          <p:cNvPr id="6" name="TextBox 5"/>
          <p:cNvSpPr txBox="1"/>
          <p:nvPr/>
        </p:nvSpPr>
        <p:spPr>
          <a:xfrm>
            <a:off x="304362" y="2093048"/>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PASS BY REFERENCE </a:t>
            </a:r>
            <a:r>
              <a:rPr lang="en-US" sz="1000" dirty="0" smtClean="0">
                <a:solidFill>
                  <a:schemeClr val="tx2">
                    <a:lumMod val="75000"/>
                    <a:lumOff val="25000"/>
                  </a:schemeClr>
                </a:solidFill>
                <a:cs typeface="Times New Roman" panose="02020603050405020304" pitchFamily="18" charset="0"/>
              </a:rPr>
              <a:t>						PASS BY </a:t>
            </a:r>
            <a:r>
              <a:rPr lang="en-US" sz="1000" dirty="0">
                <a:solidFill>
                  <a:schemeClr val="tx2">
                    <a:lumMod val="75000"/>
                    <a:lumOff val="25000"/>
                  </a:schemeClr>
                </a:solidFill>
                <a:cs typeface="Times New Roman" panose="02020603050405020304" pitchFamily="18" charset="0"/>
              </a:rPr>
              <a:t>V</a:t>
            </a:r>
            <a:r>
              <a:rPr lang="en-US" sz="1000" dirty="0" smtClean="0">
                <a:solidFill>
                  <a:schemeClr val="tx2">
                    <a:lumMod val="75000"/>
                    <a:lumOff val="25000"/>
                  </a:schemeClr>
                </a:solidFill>
                <a:cs typeface="Times New Roman" panose="02020603050405020304" pitchFamily="18" charset="0"/>
              </a:rPr>
              <a:t>ALUE: </a:t>
            </a:r>
          </a:p>
        </p:txBody>
      </p:sp>
      <p:sp>
        <p:nvSpPr>
          <p:cNvPr id="9" name="TextBox 8"/>
          <p:cNvSpPr txBox="1"/>
          <p:nvPr/>
        </p:nvSpPr>
        <p:spPr>
          <a:xfrm>
            <a:off x="578841" y="2584092"/>
            <a:ext cx="4917692" cy="1708160"/>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err="1" smtClean="0">
                <a:solidFill>
                  <a:schemeClr val="accent6"/>
                </a:solidFill>
              </a:rPr>
              <a:t>programin_language</a:t>
            </a:r>
            <a:r>
              <a:rPr lang="en-US" sz="1050" dirty="0" smtClean="0">
                <a:solidFill>
                  <a:schemeClr val="accent6"/>
                </a:solidFill>
              </a:rPr>
              <a:t>(</a:t>
            </a:r>
            <a:r>
              <a:rPr lang="en-US" sz="1050" dirty="0" err="1" smtClean="0">
                <a:solidFill>
                  <a:schemeClr val="accent6"/>
                </a:solidFill>
              </a:rPr>
              <a:t>p_lang</a:t>
            </a:r>
            <a:r>
              <a:rPr lang="en-US" sz="1050" dirty="0">
                <a:solidFill>
                  <a:schemeClr val="accent6"/>
                </a:solidFill>
              </a:rPr>
              <a:t>):</a:t>
            </a:r>
          </a:p>
          <a:p>
            <a:r>
              <a:rPr lang="en-US" sz="1050" dirty="0">
                <a:solidFill>
                  <a:schemeClr val="accent6"/>
                </a:solidFill>
              </a:rPr>
              <a:t>	</a:t>
            </a:r>
            <a:r>
              <a:rPr lang="en-US" sz="1050" dirty="0" err="1">
                <a:solidFill>
                  <a:schemeClr val="accent6"/>
                </a:solidFill>
              </a:rPr>
              <a:t>p_lang.append</a:t>
            </a:r>
            <a:r>
              <a:rPr lang="en-US" sz="1050" dirty="0">
                <a:solidFill>
                  <a:schemeClr val="accent6"/>
                </a:solidFill>
              </a:rPr>
              <a:t>('c++');</a:t>
            </a:r>
          </a:p>
          <a:p>
            <a:endParaRPr lang="en-US" sz="1050" dirty="0">
              <a:solidFill>
                <a:schemeClr val="accent6"/>
              </a:solidFill>
            </a:endParaRPr>
          </a:p>
          <a:p>
            <a:r>
              <a:rPr lang="en-US" sz="1050" dirty="0" err="1">
                <a:solidFill>
                  <a:schemeClr val="accent6"/>
                </a:solidFill>
              </a:rPr>
              <a:t>lang_list</a:t>
            </a:r>
            <a:r>
              <a:rPr lang="en-US" sz="1050" dirty="0">
                <a:solidFill>
                  <a:schemeClr val="accent6"/>
                </a:solidFill>
              </a:rPr>
              <a:t>=['Python'];</a:t>
            </a:r>
          </a:p>
          <a:p>
            <a:r>
              <a:rPr lang="en-US" sz="1050" dirty="0" err="1">
                <a:solidFill>
                  <a:schemeClr val="accent6"/>
                </a:solidFill>
              </a:rPr>
              <a:t>programin_language</a:t>
            </a:r>
            <a:r>
              <a:rPr lang="en-US" sz="1050" dirty="0">
                <a:solidFill>
                  <a:schemeClr val="accent6"/>
                </a:solidFill>
              </a:rPr>
              <a:t> (</a:t>
            </a:r>
            <a:r>
              <a:rPr lang="en-US" sz="1050" dirty="0" err="1">
                <a:solidFill>
                  <a:schemeClr val="accent6"/>
                </a:solidFill>
              </a:rPr>
              <a:t>lang_list</a:t>
            </a:r>
            <a:r>
              <a:rPr lang="en-US" sz="1050" dirty="0">
                <a:solidFill>
                  <a:schemeClr val="accent6"/>
                </a:solidFill>
              </a:rPr>
              <a:t>)</a:t>
            </a:r>
          </a:p>
          <a:p>
            <a:r>
              <a:rPr lang="en-US" sz="1050" dirty="0">
                <a:solidFill>
                  <a:schemeClr val="accent6"/>
                </a:solidFill>
              </a:rPr>
              <a:t>print (</a:t>
            </a:r>
            <a:r>
              <a:rPr lang="en-US" sz="1050" dirty="0" err="1">
                <a:solidFill>
                  <a:schemeClr val="accent6"/>
                </a:solidFill>
              </a:rPr>
              <a:t>lang_list</a:t>
            </a:r>
            <a:r>
              <a:rPr lang="en-US" sz="1050" dirty="0" smtClean="0">
                <a:solidFill>
                  <a:schemeClr val="accent6"/>
                </a:solidFill>
              </a:rPr>
              <a:t>);</a:t>
            </a:r>
          </a:p>
          <a:p>
            <a:endParaRPr lang="en-US" sz="1050" dirty="0">
              <a:solidFill>
                <a:schemeClr val="accent6"/>
              </a:solidFill>
            </a:endParaRPr>
          </a:p>
          <a:p>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[‘C++’,’Python’]</a:t>
            </a:r>
            <a:endParaRPr lang="en-US" sz="1050" dirty="0">
              <a:solidFill>
                <a:schemeClr val="accent6"/>
              </a:solidFill>
            </a:endParaRPr>
          </a:p>
        </p:txBody>
      </p:sp>
      <p:sp>
        <p:nvSpPr>
          <p:cNvPr id="10" name="TextBox 9"/>
          <p:cNvSpPr txBox="1"/>
          <p:nvPr/>
        </p:nvSpPr>
        <p:spPr>
          <a:xfrm>
            <a:off x="4915746" y="2584092"/>
            <a:ext cx="4917692" cy="1708160"/>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err="1">
                <a:solidFill>
                  <a:schemeClr val="accent6"/>
                </a:solidFill>
              </a:rPr>
              <a:t>programin_language</a:t>
            </a:r>
            <a:r>
              <a:rPr lang="en-US" sz="1050" dirty="0">
                <a:solidFill>
                  <a:schemeClr val="accent6"/>
                </a:solidFill>
              </a:rPr>
              <a:t>(</a:t>
            </a:r>
            <a:r>
              <a:rPr lang="en-US" sz="1050" dirty="0" err="1">
                <a:solidFill>
                  <a:schemeClr val="accent6"/>
                </a:solidFill>
              </a:rPr>
              <a:t>p_lang</a:t>
            </a:r>
            <a:r>
              <a:rPr lang="en-US" sz="1050" dirty="0">
                <a:solidFill>
                  <a:schemeClr val="accent6"/>
                </a:solidFill>
              </a:rPr>
              <a:t>):</a:t>
            </a:r>
          </a:p>
          <a:p>
            <a:r>
              <a:rPr lang="en-US" sz="1050" dirty="0">
                <a:solidFill>
                  <a:schemeClr val="accent6"/>
                </a:solidFill>
              </a:rPr>
              <a:t>	</a:t>
            </a:r>
            <a:r>
              <a:rPr lang="en-US" sz="1050" dirty="0" err="1">
                <a:solidFill>
                  <a:schemeClr val="accent6"/>
                </a:solidFill>
              </a:rPr>
              <a:t>p_lang</a:t>
            </a:r>
            <a:r>
              <a:rPr lang="en-US" sz="1050" dirty="0">
                <a:solidFill>
                  <a:schemeClr val="accent6"/>
                </a:solidFill>
              </a:rPr>
              <a:t>= 'C++';</a:t>
            </a:r>
          </a:p>
          <a:p>
            <a:endParaRPr lang="en-US" sz="1050" dirty="0">
              <a:solidFill>
                <a:schemeClr val="accent6"/>
              </a:solidFill>
            </a:endParaRPr>
          </a:p>
          <a:p>
            <a:r>
              <a:rPr lang="en-US" sz="1050" dirty="0" err="1">
                <a:solidFill>
                  <a:schemeClr val="accent6"/>
                </a:solidFill>
              </a:rPr>
              <a:t>lang_list</a:t>
            </a:r>
            <a:r>
              <a:rPr lang="en-US" sz="1050" dirty="0">
                <a:solidFill>
                  <a:schemeClr val="accent6"/>
                </a:solidFill>
              </a:rPr>
              <a:t>=['Python'];</a:t>
            </a:r>
          </a:p>
          <a:p>
            <a:r>
              <a:rPr lang="en-US" sz="1050" dirty="0" err="1">
                <a:solidFill>
                  <a:schemeClr val="accent6"/>
                </a:solidFill>
              </a:rPr>
              <a:t>programin_language</a:t>
            </a:r>
            <a:r>
              <a:rPr lang="en-US" sz="1050" dirty="0">
                <a:solidFill>
                  <a:schemeClr val="accent6"/>
                </a:solidFill>
              </a:rPr>
              <a:t> (</a:t>
            </a:r>
            <a:r>
              <a:rPr lang="en-US" sz="1050" dirty="0" err="1">
                <a:solidFill>
                  <a:schemeClr val="accent6"/>
                </a:solidFill>
              </a:rPr>
              <a:t>lang_list</a:t>
            </a:r>
            <a:r>
              <a:rPr lang="en-US" sz="1050" dirty="0">
                <a:solidFill>
                  <a:schemeClr val="accent6"/>
                </a:solidFill>
              </a:rPr>
              <a:t>[0])</a:t>
            </a:r>
          </a:p>
          <a:p>
            <a:r>
              <a:rPr lang="en-US" sz="1050" dirty="0">
                <a:solidFill>
                  <a:schemeClr val="accent6"/>
                </a:solidFill>
              </a:rPr>
              <a:t>print (</a:t>
            </a:r>
            <a:r>
              <a:rPr lang="en-US" sz="1050" dirty="0" err="1">
                <a:solidFill>
                  <a:schemeClr val="accent6"/>
                </a:solidFill>
              </a:rPr>
              <a:t>lang_list</a:t>
            </a:r>
            <a:r>
              <a:rPr lang="en-US" sz="1050" dirty="0" smtClean="0">
                <a:solidFill>
                  <a:schemeClr val="accent6"/>
                </a:solidFill>
              </a:rPr>
              <a:t>);</a:t>
            </a:r>
          </a:p>
          <a:p>
            <a:endParaRPr lang="en-US" sz="1050" dirty="0">
              <a:solidFill>
                <a:schemeClr val="accent6"/>
              </a:solidFill>
            </a:endParaRPr>
          </a:p>
          <a:p>
            <a:endParaRPr lang="en-US" sz="1050" dirty="0" smtClean="0">
              <a:solidFill>
                <a:schemeClr val="accent6"/>
              </a:solidFill>
            </a:endParaRPr>
          </a:p>
          <a:p>
            <a:endParaRPr lang="en-US" sz="1050" dirty="0" smtClean="0">
              <a:solidFill>
                <a:schemeClr val="accent6"/>
              </a:solidFill>
            </a:endParaRPr>
          </a:p>
          <a:p>
            <a:r>
              <a:rPr lang="en-US" sz="1050" dirty="0" smtClean="0">
                <a:solidFill>
                  <a:schemeClr val="accent6"/>
                </a:solidFill>
              </a:rPr>
              <a:t>[‘Python’]</a:t>
            </a:r>
            <a:endParaRPr lang="en-US" sz="1050" dirty="0">
              <a:solidFill>
                <a:schemeClr val="accent6"/>
              </a:solidFill>
            </a:endParaRPr>
          </a:p>
        </p:txBody>
      </p:sp>
      <p:sp>
        <p:nvSpPr>
          <p:cNvPr id="11" name="TextBox 10"/>
          <p:cNvSpPr txBox="1"/>
          <p:nvPr/>
        </p:nvSpPr>
        <p:spPr>
          <a:xfrm>
            <a:off x="3428622" y="2757216"/>
            <a:ext cx="1108233" cy="646331"/>
          </a:xfrm>
          <a:prstGeom prst="rect">
            <a:avLst/>
          </a:prstGeom>
          <a:noFill/>
        </p:spPr>
        <p:txBody>
          <a:bodyPr wrap="square" rtlCol="0">
            <a:spAutoFit/>
          </a:bodyPr>
          <a:lstStyle/>
          <a:p>
            <a:r>
              <a:rPr lang="en-US" sz="3600" dirty="0" smtClean="0">
                <a:solidFill>
                  <a:schemeClr val="tx2"/>
                </a:solidFill>
              </a:rPr>
              <a:t>VS</a:t>
            </a:r>
            <a:endParaRPr lang="en-US" sz="3600" dirty="0">
              <a:solidFill>
                <a:schemeClr val="tx2"/>
              </a:solidFill>
            </a:endParaRPr>
          </a:p>
        </p:txBody>
      </p:sp>
    </p:spTree>
    <p:extLst>
      <p:ext uri="{BB962C8B-B14F-4D97-AF65-F5344CB8AC3E}">
        <p14:creationId xmlns:p14="http://schemas.microsoft.com/office/powerpoint/2010/main" val="38342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a:t>
            </a:fld>
            <a:endParaRPr lang="en-US"/>
          </a:p>
        </p:txBody>
      </p:sp>
      <p:sp>
        <p:nvSpPr>
          <p:cNvPr id="7" name="TextBox 6"/>
          <p:cNvSpPr txBox="1"/>
          <p:nvPr/>
        </p:nvSpPr>
        <p:spPr>
          <a:xfrm>
            <a:off x="2739288" y="1998722"/>
            <a:ext cx="3948057" cy="707886"/>
          </a:xfrm>
          <a:prstGeom prst="rect">
            <a:avLst/>
          </a:prstGeom>
          <a:noFill/>
        </p:spPr>
        <p:txBody>
          <a:bodyPr wrap="square" rtlCol="0">
            <a:spAutoFit/>
          </a:bodyPr>
          <a:lstStyle/>
          <a:p>
            <a:r>
              <a:rPr lang="en-US" sz="4000" dirty="0" smtClean="0">
                <a:solidFill>
                  <a:schemeClr val="tx2">
                    <a:lumMod val="50000"/>
                    <a:lumOff val="50000"/>
                  </a:schemeClr>
                </a:solidFill>
                <a:latin typeface="Algerian" panose="04020705040A02060702" pitchFamily="82" charset="0"/>
              </a:rPr>
              <a:t>BASICS Part I</a:t>
            </a:r>
            <a:endParaRPr lang="en-US" sz="4000" dirty="0">
              <a:solidFill>
                <a:schemeClr val="tx2">
                  <a:lumMod val="50000"/>
                  <a:lumOff val="50000"/>
                </a:schemeClr>
              </a:solidFill>
              <a:latin typeface="Algerian" panose="04020705040A02060702" pitchFamily="82" charset="0"/>
            </a:endParaRPr>
          </a:p>
        </p:txBody>
      </p:sp>
    </p:spTree>
    <p:extLst>
      <p:ext uri="{BB962C8B-B14F-4D97-AF65-F5344CB8AC3E}">
        <p14:creationId xmlns:p14="http://schemas.microsoft.com/office/powerpoint/2010/main" val="1448397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40</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147732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ANONYMOUS </a:t>
            </a:r>
            <a:r>
              <a:rPr lang="en-US" sz="1000" dirty="0" smtClean="0">
                <a:solidFill>
                  <a:schemeClr val="tx2">
                    <a:lumMod val="75000"/>
                    <a:lumOff val="25000"/>
                  </a:schemeClr>
                </a:solidFill>
                <a:cs typeface="Times New Roman" panose="02020603050405020304" pitchFamily="18" charset="0"/>
              </a:rPr>
              <a:t>FUNCTION </a:t>
            </a:r>
            <a:r>
              <a:rPr lang="en-US" sz="1000" dirty="0">
                <a:solidFill>
                  <a:schemeClr val="tx2">
                    <a:lumMod val="75000"/>
                    <a:lumOff val="25000"/>
                  </a:schemeClr>
                </a:solidFill>
                <a:cs typeface="Times New Roman" panose="02020603050405020304" pitchFamily="18" charset="0"/>
              </a:rPr>
              <a:t>: Anonymous Function is a function definition that is not bound to an identifier. </a:t>
            </a:r>
            <a:r>
              <a:rPr lang="en-US" sz="1000" dirty="0" smtClean="0">
                <a:solidFill>
                  <a:schemeClr val="tx2">
                    <a:lumMod val="75000"/>
                    <a:lumOff val="25000"/>
                  </a:schemeClr>
                </a:solidFill>
                <a:cs typeface="Times New Roman" panose="02020603050405020304" pitchFamily="18" charset="0"/>
              </a:rPr>
              <a:t>Anonymous </a:t>
            </a:r>
            <a:r>
              <a:rPr lang="en-US" sz="1000" dirty="0">
                <a:solidFill>
                  <a:schemeClr val="tx2">
                    <a:lumMod val="75000"/>
                    <a:lumOff val="25000"/>
                  </a:schemeClr>
                </a:solidFill>
                <a:cs typeface="Times New Roman" panose="02020603050405020304" pitchFamily="18" charset="0"/>
              </a:rPr>
              <a:t>functions are often</a:t>
            </a:r>
            <a:r>
              <a:rPr lang="en-US" sz="1000" dirty="0" smtClean="0">
                <a:solidFill>
                  <a:schemeClr val="tx2">
                    <a:lumMod val="75000"/>
                    <a:lumOff val="25000"/>
                  </a:schemeClr>
                </a:solidFill>
                <a:cs typeface="Times New Roman" panose="02020603050405020304" pitchFamily="18" charset="0"/>
              </a:rPr>
              <a:t>:</a:t>
            </a:r>
            <a:endParaRPr lang="en-US" sz="1000" dirty="0">
              <a:solidFill>
                <a:schemeClr val="tx2">
                  <a:lumMod val="75000"/>
                  <a:lumOff val="25000"/>
                </a:schemeClr>
              </a:solidFill>
              <a:cs typeface="Times New Roman" panose="02020603050405020304" pitchFamily="18" charset="0"/>
            </a:endParaRPr>
          </a:p>
          <a:p>
            <a:pPr marL="914400" lvl="1" indent="-457200">
              <a:lnSpc>
                <a:spcPct val="150000"/>
              </a:lnSpc>
              <a:buFont typeface="+mj-lt"/>
              <a:buAutoNum type="arabicPeriod"/>
            </a:pPr>
            <a:r>
              <a:rPr lang="en-US" sz="1000" dirty="0">
                <a:solidFill>
                  <a:schemeClr val="tx2">
                    <a:lumMod val="75000"/>
                    <a:lumOff val="25000"/>
                  </a:schemeClr>
                </a:solidFill>
                <a:cs typeface="Times New Roman" panose="02020603050405020304" pitchFamily="18" charset="0"/>
              </a:rPr>
              <a:t>A</a:t>
            </a:r>
            <a:r>
              <a:rPr lang="en-US" sz="1000" dirty="0" smtClean="0">
                <a:solidFill>
                  <a:schemeClr val="tx2">
                    <a:lumMod val="75000"/>
                    <a:lumOff val="25000"/>
                  </a:schemeClr>
                </a:solidFill>
                <a:cs typeface="Times New Roman" panose="02020603050405020304" pitchFamily="18" charset="0"/>
              </a:rPr>
              <a:t>rguments </a:t>
            </a:r>
            <a:r>
              <a:rPr lang="en-US" sz="1000" dirty="0">
                <a:solidFill>
                  <a:schemeClr val="tx2">
                    <a:lumMod val="75000"/>
                    <a:lumOff val="25000"/>
                  </a:schemeClr>
                </a:solidFill>
                <a:cs typeface="Times New Roman" panose="02020603050405020304" pitchFamily="18" charset="0"/>
              </a:rPr>
              <a:t>being passed to higher-order functions</a:t>
            </a:r>
          </a:p>
          <a:p>
            <a:pPr lvl="3">
              <a:lnSpc>
                <a:spcPct val="150000"/>
              </a:lnSpc>
            </a:pPr>
            <a:r>
              <a:rPr lang="en-US" sz="1000" dirty="0" smtClean="0">
                <a:solidFill>
                  <a:schemeClr val="tx2">
                    <a:lumMod val="75000"/>
                    <a:lumOff val="25000"/>
                  </a:schemeClr>
                </a:solidFill>
                <a:cs typeface="Times New Roman" panose="02020603050405020304" pitchFamily="18" charset="0"/>
              </a:rPr>
              <a:t>	or</a:t>
            </a:r>
            <a:endParaRPr lang="en-US" sz="1000" dirty="0">
              <a:solidFill>
                <a:schemeClr val="tx2">
                  <a:lumMod val="75000"/>
                  <a:lumOff val="25000"/>
                </a:schemeClr>
              </a:solidFill>
              <a:cs typeface="Times New Roman" panose="02020603050405020304" pitchFamily="18" charset="0"/>
            </a:endParaRPr>
          </a:p>
          <a:p>
            <a:pPr marL="914400" lvl="1" indent="-457200">
              <a:lnSpc>
                <a:spcPct val="150000"/>
              </a:lnSpc>
              <a:buFont typeface="+mj-lt"/>
              <a:buAutoNum type="arabicPeriod"/>
            </a:pPr>
            <a:r>
              <a:rPr lang="en-US" sz="1000" dirty="0" smtClean="0">
                <a:solidFill>
                  <a:schemeClr val="tx2">
                    <a:lumMod val="75000"/>
                    <a:lumOff val="25000"/>
                  </a:schemeClr>
                </a:solidFill>
                <a:cs typeface="Times New Roman" panose="02020603050405020304" pitchFamily="18" charset="0"/>
              </a:rPr>
              <a:t>Used </a:t>
            </a:r>
            <a:r>
              <a:rPr lang="en-US" sz="1000" dirty="0">
                <a:solidFill>
                  <a:schemeClr val="tx2">
                    <a:lumMod val="75000"/>
                    <a:lumOff val="25000"/>
                  </a:schemeClr>
                </a:solidFill>
                <a:cs typeface="Times New Roman" panose="02020603050405020304" pitchFamily="18" charset="0"/>
              </a:rPr>
              <a:t>for constructing the result of a higher-order function that needs to return a function.</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Anonymous Function can be defined with the keyword "" </a:t>
            </a:r>
            <a:r>
              <a:rPr lang="en-US" sz="1000" dirty="0">
                <a:solidFill>
                  <a:schemeClr val="accent6"/>
                </a:solidFill>
                <a:cs typeface="Times New Roman" panose="02020603050405020304" pitchFamily="18" charset="0"/>
              </a:rPr>
              <a:t>lambda </a:t>
            </a:r>
            <a:r>
              <a:rPr lang="en-US" sz="1000" dirty="0" smtClean="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b="1" dirty="0" smtClean="0">
                <a:solidFill>
                  <a:schemeClr val="tx2">
                    <a:lumMod val="75000"/>
                    <a:lumOff val="25000"/>
                  </a:schemeClr>
                </a:solidFill>
                <a:cs typeface="Times New Roman" panose="02020603050405020304" pitchFamily="18" charset="0"/>
              </a:rPr>
              <a:t>lambda arguments: expression</a:t>
            </a:r>
            <a:endParaRPr lang="en-US" sz="1000" b="1"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285312" y="2267952"/>
            <a:ext cx="4917692" cy="577081"/>
          </a:xfrm>
          <a:prstGeom prst="rect">
            <a:avLst/>
          </a:prstGeom>
          <a:noFill/>
        </p:spPr>
        <p:txBody>
          <a:bodyPr wrap="square" rtlCol="0">
            <a:spAutoFit/>
          </a:bodyPr>
          <a:lstStyle/>
          <a:p>
            <a:r>
              <a:rPr lang="en-US" sz="1050" dirty="0" smtClean="0">
                <a:solidFill>
                  <a:schemeClr val="accent6"/>
                </a:solidFill>
              </a:rPr>
              <a:t>sum = lambda p_arg_1, p_arg_2: p_arg_1 + p_arg_2;</a:t>
            </a:r>
          </a:p>
          <a:p>
            <a:endParaRPr lang="en-US" sz="1050" dirty="0" smtClean="0">
              <a:solidFill>
                <a:schemeClr val="accent6"/>
              </a:solidFill>
            </a:endParaRPr>
          </a:p>
          <a:p>
            <a:r>
              <a:rPr lang="en-US" sz="1050" dirty="0" smtClean="0">
                <a:solidFill>
                  <a:schemeClr val="accent6"/>
                </a:solidFill>
              </a:rPr>
              <a:t>print </a:t>
            </a:r>
            <a:r>
              <a:rPr lang="en-US" sz="1050" dirty="0">
                <a:solidFill>
                  <a:schemeClr val="accent6"/>
                </a:solidFill>
              </a:rPr>
              <a:t>sum(4,5)</a:t>
            </a:r>
          </a:p>
        </p:txBody>
      </p:sp>
      <p:sp>
        <p:nvSpPr>
          <p:cNvPr id="13" name="TextBox 12"/>
          <p:cNvSpPr txBox="1"/>
          <p:nvPr/>
        </p:nvSpPr>
        <p:spPr>
          <a:xfrm>
            <a:off x="390087" y="2909999"/>
            <a:ext cx="3190564" cy="338554"/>
          </a:xfrm>
          <a:prstGeom prst="rect">
            <a:avLst/>
          </a:prstGeom>
          <a:noFill/>
        </p:spPr>
        <p:txBody>
          <a:bodyPr wrap="square" rtlCol="0">
            <a:spAutoFit/>
          </a:bodyPr>
          <a:lstStyle/>
          <a:p>
            <a:r>
              <a:rPr lang="en-US" sz="1600" dirty="0" smtClean="0">
                <a:solidFill>
                  <a:schemeClr val="tx2"/>
                </a:solidFill>
              </a:rPr>
              <a:t>9</a:t>
            </a:r>
            <a:endParaRPr lang="en-US" sz="1600" dirty="0">
              <a:solidFill>
                <a:schemeClr val="tx2"/>
              </a:solidFill>
            </a:endParaRPr>
          </a:p>
        </p:txBody>
      </p:sp>
      <p:sp>
        <p:nvSpPr>
          <p:cNvPr id="7" name="TextBox 6"/>
          <p:cNvSpPr txBox="1"/>
          <p:nvPr/>
        </p:nvSpPr>
        <p:spPr>
          <a:xfrm>
            <a:off x="323412" y="3277602"/>
            <a:ext cx="4917692" cy="415498"/>
          </a:xfrm>
          <a:prstGeom prst="rect">
            <a:avLst/>
          </a:prstGeom>
          <a:noFill/>
        </p:spPr>
        <p:txBody>
          <a:bodyPr wrap="square" rtlCol="0">
            <a:spAutoFit/>
          </a:bodyPr>
          <a:lstStyle/>
          <a:p>
            <a:r>
              <a:rPr lang="en-IN" sz="1050" dirty="0" smtClean="0">
                <a:solidFill>
                  <a:schemeClr val="accent6"/>
                </a:solidFill>
              </a:rPr>
              <a:t>def </a:t>
            </a:r>
            <a:r>
              <a:rPr lang="en-US" sz="1050" dirty="0" smtClean="0">
                <a:solidFill>
                  <a:schemeClr val="accent6"/>
                </a:solidFill>
              </a:rPr>
              <a:t>sum </a:t>
            </a:r>
            <a:r>
              <a:rPr lang="en-IN" sz="1050" dirty="0" smtClean="0">
                <a:solidFill>
                  <a:schemeClr val="accent6"/>
                </a:solidFill>
              </a:rPr>
              <a:t>(</a:t>
            </a:r>
            <a:r>
              <a:rPr lang="en-US" sz="1050" dirty="0" smtClean="0">
                <a:solidFill>
                  <a:schemeClr val="accent6"/>
                </a:solidFill>
              </a:rPr>
              <a:t>p_arg_1, p_arg_2</a:t>
            </a:r>
            <a:r>
              <a:rPr lang="en-IN" sz="1050" dirty="0" smtClean="0">
                <a:solidFill>
                  <a:schemeClr val="accent6"/>
                </a:solidFill>
              </a:rPr>
              <a:t>): </a:t>
            </a:r>
          </a:p>
          <a:p>
            <a:r>
              <a:rPr lang="en-IN" sz="1050" dirty="0" smtClean="0">
                <a:solidFill>
                  <a:schemeClr val="accent6"/>
                </a:solidFill>
              </a:rPr>
              <a:t>	return </a:t>
            </a:r>
            <a:r>
              <a:rPr lang="en-US" sz="1050" dirty="0" smtClean="0">
                <a:solidFill>
                  <a:schemeClr val="accent6"/>
                </a:solidFill>
              </a:rPr>
              <a:t>p_arg_1 + p_arg_2</a:t>
            </a:r>
            <a:endParaRPr lang="en-US" sz="1050" dirty="0">
              <a:solidFill>
                <a:schemeClr val="accent6"/>
              </a:solidFill>
            </a:endParaRPr>
          </a:p>
        </p:txBody>
      </p:sp>
    </p:spTree>
    <p:extLst>
      <p:ext uri="{BB962C8B-B14F-4D97-AF65-F5344CB8AC3E}">
        <p14:creationId xmlns:p14="http://schemas.microsoft.com/office/powerpoint/2010/main" val="574715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41</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p>
        </p:txBody>
      </p:sp>
      <p:sp>
        <p:nvSpPr>
          <p:cNvPr id="20" name="TextBox 19"/>
          <p:cNvSpPr txBox="1"/>
          <p:nvPr/>
        </p:nvSpPr>
        <p:spPr>
          <a:xfrm>
            <a:off x="304362" y="800386"/>
            <a:ext cx="8587481" cy="1015663"/>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Lambda functions are used along with built-in functions like </a:t>
            </a:r>
            <a:r>
              <a:rPr lang="en-IN" sz="1000" b="1" dirty="0" smtClean="0">
                <a:solidFill>
                  <a:schemeClr val="tx2">
                    <a:lumMod val="75000"/>
                    <a:lumOff val="25000"/>
                  </a:schemeClr>
                </a:solidFill>
                <a:cs typeface="Times New Roman" panose="02020603050405020304" pitchFamily="18" charset="0"/>
              </a:rPr>
              <a:t>filter</a:t>
            </a:r>
            <a:r>
              <a:rPr lang="en-IN" sz="1000" dirty="0" smtClean="0">
                <a:solidFill>
                  <a:schemeClr val="tx2">
                    <a:lumMod val="75000"/>
                    <a:lumOff val="25000"/>
                  </a:schemeClr>
                </a:solidFill>
                <a:cs typeface="Times New Roman" panose="02020603050405020304" pitchFamily="18" charset="0"/>
              </a:rPr>
              <a:t>(), </a:t>
            </a:r>
            <a:r>
              <a:rPr lang="en-IN" sz="1000" b="1" dirty="0" smtClean="0">
                <a:solidFill>
                  <a:schemeClr val="tx2">
                    <a:lumMod val="75000"/>
                    <a:lumOff val="25000"/>
                  </a:schemeClr>
                </a:solidFill>
                <a:cs typeface="Times New Roman" panose="02020603050405020304" pitchFamily="18" charset="0"/>
              </a:rPr>
              <a:t>map</a:t>
            </a:r>
            <a:r>
              <a:rPr lang="en-IN" sz="1000" dirty="0" smtClean="0">
                <a:solidFill>
                  <a:schemeClr val="tx2">
                    <a:lumMod val="75000"/>
                    <a:lumOff val="25000"/>
                  </a:schemeClr>
                </a:solidFill>
                <a:cs typeface="Times New Roman" panose="02020603050405020304" pitchFamily="18" charset="0"/>
              </a:rPr>
              <a:t>() and </a:t>
            </a:r>
            <a:r>
              <a:rPr lang="en-IN" sz="1000" dirty="0" err="1" smtClean="0">
                <a:solidFill>
                  <a:schemeClr val="tx2">
                    <a:lumMod val="75000"/>
                    <a:lumOff val="25000"/>
                  </a:schemeClr>
                </a:solidFill>
                <a:cs typeface="Times New Roman" panose="02020603050405020304" pitchFamily="18" charset="0"/>
              </a:rPr>
              <a:t>and</a:t>
            </a:r>
            <a:r>
              <a:rPr lang="en-IN" sz="1000" dirty="0" smtClean="0">
                <a:solidFill>
                  <a:schemeClr val="tx2">
                    <a:lumMod val="75000"/>
                    <a:lumOff val="25000"/>
                  </a:schemeClr>
                </a:solidFill>
                <a:cs typeface="Times New Roman" panose="02020603050405020304" pitchFamily="18" charset="0"/>
              </a:rPr>
              <a:t> reduce()</a:t>
            </a:r>
          </a:p>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lambda feature was added to Python due to the demand from Lisp programmers</a:t>
            </a:r>
          </a:p>
          <a:p>
            <a:pPr marL="457200" indent="-457200">
              <a:lnSpc>
                <a:spcPct val="150000"/>
              </a:lnSpc>
              <a:buFont typeface="Wingdings" panose="05000000000000000000" pitchFamily="2" charset="2"/>
              <a:buChar char="§"/>
            </a:pPr>
            <a:r>
              <a:rPr lang="en-US" sz="1000" b="1" dirty="0" smtClean="0">
                <a:solidFill>
                  <a:schemeClr val="tx2">
                    <a:lumMod val="75000"/>
                    <a:lumOff val="25000"/>
                  </a:schemeClr>
                </a:solidFill>
                <a:cs typeface="Times New Roman" panose="02020603050405020304" pitchFamily="18" charset="0"/>
              </a:rPr>
              <a:t>The map() Function</a:t>
            </a:r>
          </a:p>
          <a:p>
            <a:pPr marL="457200"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2" y="1782177"/>
            <a:ext cx="2305488" cy="1384995"/>
          </a:xfrm>
          <a:prstGeom prst="rect">
            <a:avLst/>
          </a:prstGeom>
          <a:noFill/>
        </p:spPr>
        <p:txBody>
          <a:bodyPr wrap="square" rtlCol="0">
            <a:spAutoFit/>
          </a:bodyPr>
          <a:lstStyle/>
          <a:p>
            <a:r>
              <a:rPr lang="en-US" sz="1050" dirty="0" smtClean="0">
                <a:solidFill>
                  <a:schemeClr val="accent6"/>
                </a:solidFill>
              </a:rPr>
              <a:t>def </a:t>
            </a:r>
            <a:r>
              <a:rPr lang="en-US" sz="1050" dirty="0" err="1" smtClean="0">
                <a:solidFill>
                  <a:schemeClr val="accent6"/>
                </a:solidFill>
              </a:rPr>
              <a:t>fahrenheit</a:t>
            </a:r>
            <a:r>
              <a:rPr lang="en-US" sz="1050" dirty="0" smtClean="0">
                <a:solidFill>
                  <a:schemeClr val="accent6"/>
                </a:solidFill>
              </a:rPr>
              <a:t>(T):</a:t>
            </a:r>
          </a:p>
          <a:p>
            <a:r>
              <a:rPr lang="en-US" sz="1050" dirty="0" smtClean="0">
                <a:solidFill>
                  <a:schemeClr val="accent6"/>
                </a:solidFill>
              </a:rPr>
              <a:t>    return ((float(9)/5)*T + 32)</a:t>
            </a:r>
          </a:p>
          <a:p>
            <a:r>
              <a:rPr lang="en-US" sz="1050" dirty="0" smtClean="0">
                <a:solidFill>
                  <a:schemeClr val="accent6"/>
                </a:solidFill>
              </a:rPr>
              <a:t>def </a:t>
            </a:r>
            <a:r>
              <a:rPr lang="en-US" sz="1050" dirty="0" err="1" smtClean="0">
                <a:solidFill>
                  <a:schemeClr val="accent6"/>
                </a:solidFill>
              </a:rPr>
              <a:t>celsius</a:t>
            </a:r>
            <a:r>
              <a:rPr lang="en-US" sz="1050" dirty="0" smtClean="0">
                <a:solidFill>
                  <a:schemeClr val="accent6"/>
                </a:solidFill>
              </a:rPr>
              <a:t>(T):</a:t>
            </a:r>
          </a:p>
          <a:p>
            <a:r>
              <a:rPr lang="en-US" sz="1050" dirty="0" smtClean="0">
                <a:solidFill>
                  <a:schemeClr val="accent6"/>
                </a:solidFill>
              </a:rPr>
              <a:t>    return (float(5)/9)*(T-32)</a:t>
            </a:r>
          </a:p>
          <a:p>
            <a:r>
              <a:rPr lang="en-US" sz="1050" b="1" dirty="0" smtClean="0">
                <a:solidFill>
                  <a:schemeClr val="accent6"/>
                </a:solidFill>
              </a:rPr>
              <a:t>temp = (36.5, 37, 37.5,39)</a:t>
            </a:r>
          </a:p>
          <a:p>
            <a:endParaRPr lang="en-US" sz="1050" dirty="0" smtClean="0">
              <a:solidFill>
                <a:schemeClr val="accent6"/>
              </a:solidFill>
            </a:endParaRPr>
          </a:p>
          <a:p>
            <a:r>
              <a:rPr lang="en-US" sz="1050" dirty="0" smtClean="0">
                <a:solidFill>
                  <a:schemeClr val="accent6"/>
                </a:solidFill>
              </a:rPr>
              <a:t>F = map(</a:t>
            </a:r>
            <a:r>
              <a:rPr lang="en-US" sz="1050" dirty="0" err="1" smtClean="0">
                <a:solidFill>
                  <a:schemeClr val="accent6"/>
                </a:solidFill>
              </a:rPr>
              <a:t>fahrenheit</a:t>
            </a:r>
            <a:r>
              <a:rPr lang="en-US" sz="1050" dirty="0" smtClean="0">
                <a:solidFill>
                  <a:schemeClr val="accent6"/>
                </a:solidFill>
              </a:rPr>
              <a:t>, temp)</a:t>
            </a:r>
          </a:p>
          <a:p>
            <a:r>
              <a:rPr lang="en-US" sz="1050" dirty="0" smtClean="0">
                <a:solidFill>
                  <a:schemeClr val="accent6"/>
                </a:solidFill>
              </a:rPr>
              <a:t>C = map(</a:t>
            </a:r>
            <a:r>
              <a:rPr lang="en-US" sz="1050" dirty="0" err="1" smtClean="0">
                <a:solidFill>
                  <a:schemeClr val="accent6"/>
                </a:solidFill>
              </a:rPr>
              <a:t>celsius</a:t>
            </a:r>
            <a:r>
              <a:rPr lang="en-US" sz="1050" dirty="0" smtClean="0">
                <a:solidFill>
                  <a:schemeClr val="accent6"/>
                </a:solidFill>
              </a:rPr>
              <a:t>, F)</a:t>
            </a:r>
            <a:endParaRPr lang="en-US" sz="1050" dirty="0">
              <a:solidFill>
                <a:schemeClr val="accent6"/>
              </a:solidFill>
            </a:endParaRPr>
          </a:p>
        </p:txBody>
      </p:sp>
      <p:sp>
        <p:nvSpPr>
          <p:cNvPr id="9" name="TextBox 8"/>
          <p:cNvSpPr txBox="1"/>
          <p:nvPr/>
        </p:nvSpPr>
        <p:spPr>
          <a:xfrm>
            <a:off x="2762250" y="1753602"/>
            <a:ext cx="5924550" cy="1223412"/>
          </a:xfrm>
          <a:prstGeom prst="rect">
            <a:avLst/>
          </a:prstGeom>
          <a:noFill/>
        </p:spPr>
        <p:txBody>
          <a:bodyPr wrap="square" rtlCol="0">
            <a:spAutoFit/>
          </a:bodyPr>
          <a:lstStyle/>
          <a:p>
            <a:r>
              <a:rPr lang="en-US" sz="1050" dirty="0" smtClean="0">
                <a:solidFill>
                  <a:schemeClr val="accent6"/>
                </a:solidFill>
              </a:rPr>
              <a:t>&gt;&gt;&gt; Celsius = [39.2, 36.5, 37.3, 37.8]</a:t>
            </a:r>
          </a:p>
          <a:p>
            <a:r>
              <a:rPr lang="en-US" sz="1050" dirty="0" smtClean="0">
                <a:solidFill>
                  <a:schemeClr val="accent6"/>
                </a:solidFill>
              </a:rPr>
              <a:t>&gt;&gt;&gt; Fahrenheit = map(lambda x: (float(9)/5)*x + 32, Celsius)</a:t>
            </a:r>
          </a:p>
          <a:p>
            <a:r>
              <a:rPr lang="en-US" sz="1050" dirty="0" smtClean="0">
                <a:solidFill>
                  <a:schemeClr val="accent6"/>
                </a:solidFill>
              </a:rPr>
              <a:t>&gt;&gt;&gt; print (list(Fahrenheit))</a:t>
            </a:r>
          </a:p>
          <a:p>
            <a:r>
              <a:rPr lang="en-US" sz="1050" dirty="0" smtClean="0">
                <a:solidFill>
                  <a:schemeClr val="accent6"/>
                </a:solidFill>
              </a:rPr>
              <a:t>[102.56, 97.700000000000003, 99.140000000000001, 100.03999999999999]</a:t>
            </a:r>
          </a:p>
          <a:p>
            <a:r>
              <a:rPr lang="en-US" sz="1050" dirty="0" smtClean="0">
                <a:solidFill>
                  <a:schemeClr val="accent6"/>
                </a:solidFill>
              </a:rPr>
              <a:t>&gt;&gt;&gt; C = map(lambda x: (float(5)/9)*(x-32), Fahrenheit)</a:t>
            </a:r>
          </a:p>
          <a:p>
            <a:r>
              <a:rPr lang="en-US" sz="1050" dirty="0" smtClean="0">
                <a:solidFill>
                  <a:schemeClr val="accent6"/>
                </a:solidFill>
              </a:rPr>
              <a:t>&gt;&gt;&gt; print (list(C))</a:t>
            </a:r>
          </a:p>
          <a:p>
            <a:r>
              <a:rPr lang="en-US" sz="1050" dirty="0" smtClean="0">
                <a:solidFill>
                  <a:schemeClr val="accent6"/>
                </a:solidFill>
              </a:rPr>
              <a:t>[39.200000000000003, 36.5, 37.300000000000004, 37.799999999999997]</a:t>
            </a:r>
            <a:endParaRPr lang="en-US" sz="1050" dirty="0">
              <a:solidFill>
                <a:schemeClr val="accent6"/>
              </a:solidFill>
            </a:endParaRPr>
          </a:p>
        </p:txBody>
      </p:sp>
    </p:spTree>
    <p:extLst>
      <p:ext uri="{BB962C8B-B14F-4D97-AF65-F5344CB8AC3E}">
        <p14:creationId xmlns:p14="http://schemas.microsoft.com/office/powerpoint/2010/main" val="574715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42</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dirty="0" smtClean="0"/>
              <a:t>..)</a:t>
            </a:r>
            <a:endParaRPr lang="en-IN" dirty="0" smtClean="0"/>
          </a:p>
        </p:txBody>
      </p:sp>
      <p:sp>
        <p:nvSpPr>
          <p:cNvPr id="20" name="TextBox 19"/>
          <p:cNvSpPr txBox="1"/>
          <p:nvPr/>
        </p:nvSpPr>
        <p:spPr>
          <a:xfrm>
            <a:off x="304362" y="800386"/>
            <a:ext cx="8587481" cy="5254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map() can be applied to more than one list. The lists have to have the same length. map() will apply its lambda function to the elements of the argument lists, i.e. it first applies to the elements with the 0th index, then to the elements with the 1st index until the n-</a:t>
            </a:r>
            <a:r>
              <a:rPr lang="en-IN" sz="1000" dirty="0" err="1" smtClean="0">
                <a:solidFill>
                  <a:schemeClr val="tx2">
                    <a:lumMod val="75000"/>
                    <a:lumOff val="25000"/>
                  </a:schemeClr>
                </a:solidFill>
                <a:cs typeface="Times New Roman" panose="02020603050405020304" pitchFamily="18" charset="0"/>
              </a:rPr>
              <a:t>th</a:t>
            </a:r>
            <a:r>
              <a:rPr lang="en-IN" sz="1000" dirty="0" smtClean="0">
                <a:solidFill>
                  <a:schemeClr val="tx2">
                    <a:lumMod val="75000"/>
                    <a:lumOff val="25000"/>
                  </a:schemeClr>
                </a:solidFill>
                <a:cs typeface="Times New Roman" panose="02020603050405020304" pitchFamily="18" charset="0"/>
              </a:rPr>
              <a:t> index is reached:</a:t>
            </a:r>
            <a:endParaRPr lang="en-US" sz="10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2" y="1782177"/>
            <a:ext cx="2305488" cy="1869743"/>
          </a:xfrm>
          <a:prstGeom prst="rect">
            <a:avLst/>
          </a:prstGeom>
          <a:noFill/>
        </p:spPr>
        <p:txBody>
          <a:bodyPr wrap="square" rtlCol="0">
            <a:spAutoFit/>
          </a:bodyPr>
          <a:lstStyle/>
          <a:p>
            <a:r>
              <a:rPr lang="es-ES" sz="1050" dirty="0" smtClean="0">
                <a:solidFill>
                  <a:schemeClr val="accent6"/>
                </a:solidFill>
              </a:rPr>
              <a:t>&gt;&gt;&gt; a = [1,2,3,4]</a:t>
            </a:r>
          </a:p>
          <a:p>
            <a:r>
              <a:rPr lang="es-ES" sz="1050" dirty="0" smtClean="0">
                <a:solidFill>
                  <a:schemeClr val="accent6"/>
                </a:solidFill>
              </a:rPr>
              <a:t>&gt;&gt;&gt; b = [17,12,11,10]</a:t>
            </a:r>
          </a:p>
          <a:p>
            <a:r>
              <a:rPr lang="es-ES" sz="1050" dirty="0" smtClean="0">
                <a:solidFill>
                  <a:schemeClr val="accent6"/>
                </a:solidFill>
              </a:rPr>
              <a:t>&gt;&gt;&gt; c = [-1,-4,5,9]</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x,y:x+y</a:t>
            </a:r>
            <a:r>
              <a:rPr lang="es-ES" sz="1050" dirty="0" smtClean="0">
                <a:solidFill>
                  <a:schemeClr val="accent6"/>
                </a:solidFill>
              </a:rPr>
              <a:t>, </a:t>
            </a:r>
            <a:r>
              <a:rPr lang="es-ES" sz="1050" dirty="0" err="1" smtClean="0">
                <a:solidFill>
                  <a:schemeClr val="accent6"/>
                </a:solidFill>
              </a:rPr>
              <a:t>a,b</a:t>
            </a:r>
            <a:r>
              <a:rPr lang="es-ES" sz="1050" dirty="0" smtClean="0">
                <a:solidFill>
                  <a:schemeClr val="accent6"/>
                </a:solidFill>
              </a:rPr>
              <a:t>))</a:t>
            </a:r>
          </a:p>
          <a:p>
            <a:r>
              <a:rPr lang="es-ES" sz="1050" dirty="0" smtClean="0">
                <a:solidFill>
                  <a:schemeClr val="accent6"/>
                </a:solidFill>
              </a:rPr>
              <a:t>[18, 14, 14, 14]</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x,y,z:x+y+z</a:t>
            </a:r>
            <a:r>
              <a:rPr lang="es-ES" sz="1050" dirty="0" smtClean="0">
                <a:solidFill>
                  <a:schemeClr val="accent6"/>
                </a:solidFill>
              </a:rPr>
              <a:t>, </a:t>
            </a:r>
            <a:r>
              <a:rPr lang="es-ES" sz="1050" dirty="0" err="1" smtClean="0">
                <a:solidFill>
                  <a:schemeClr val="accent6"/>
                </a:solidFill>
              </a:rPr>
              <a:t>a,b,c</a:t>
            </a:r>
            <a:r>
              <a:rPr lang="es-ES" sz="1050" dirty="0" smtClean="0">
                <a:solidFill>
                  <a:schemeClr val="accent6"/>
                </a:solidFill>
              </a:rPr>
              <a:t>))</a:t>
            </a:r>
          </a:p>
          <a:p>
            <a:r>
              <a:rPr lang="es-ES" sz="1050" dirty="0" smtClean="0">
                <a:solidFill>
                  <a:schemeClr val="accent6"/>
                </a:solidFill>
              </a:rPr>
              <a:t>[17, 10, 19, 23]</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x,y,z:x+y-z</a:t>
            </a:r>
            <a:r>
              <a:rPr lang="es-ES" sz="1050" dirty="0" smtClean="0">
                <a:solidFill>
                  <a:schemeClr val="accent6"/>
                </a:solidFill>
              </a:rPr>
              <a:t>, </a:t>
            </a:r>
            <a:r>
              <a:rPr lang="es-ES" sz="1050" dirty="0" err="1" smtClean="0">
                <a:solidFill>
                  <a:schemeClr val="accent6"/>
                </a:solidFill>
              </a:rPr>
              <a:t>a,b,c</a:t>
            </a:r>
            <a:r>
              <a:rPr lang="es-ES" sz="1050" dirty="0" smtClean="0">
                <a:solidFill>
                  <a:schemeClr val="accent6"/>
                </a:solidFill>
              </a:rPr>
              <a:t>))</a:t>
            </a:r>
          </a:p>
          <a:p>
            <a:r>
              <a:rPr lang="es-ES" sz="1050" dirty="0" smtClean="0">
                <a:solidFill>
                  <a:schemeClr val="accent6"/>
                </a:solidFill>
              </a:rPr>
              <a:t>[19, 18, 9, 5]</a:t>
            </a:r>
            <a:endParaRPr lang="en-US" sz="1050" dirty="0">
              <a:solidFill>
                <a:schemeClr val="accent6"/>
              </a:solidFill>
            </a:endParaRPr>
          </a:p>
        </p:txBody>
      </p:sp>
    </p:spTree>
    <p:extLst>
      <p:ext uri="{BB962C8B-B14F-4D97-AF65-F5344CB8AC3E}">
        <p14:creationId xmlns:p14="http://schemas.microsoft.com/office/powerpoint/2010/main" val="574715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43</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dirty="0" smtClean="0"/>
              <a:t>..)</a:t>
            </a:r>
            <a:endParaRPr lang="en-IN" dirty="0" smtClean="0"/>
          </a:p>
        </p:txBody>
      </p:sp>
      <p:sp>
        <p:nvSpPr>
          <p:cNvPr id="20" name="TextBox 19"/>
          <p:cNvSpPr txBox="1"/>
          <p:nvPr/>
        </p:nvSpPr>
        <p:spPr>
          <a:xfrm>
            <a:off x="304362" y="800386"/>
            <a:ext cx="8587481" cy="121796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b="1" dirty="0" smtClean="0">
                <a:solidFill>
                  <a:schemeClr val="tx2">
                    <a:lumMod val="75000"/>
                    <a:lumOff val="25000"/>
                  </a:schemeClr>
                </a:solidFill>
                <a:cs typeface="Times New Roman" panose="02020603050405020304" pitchFamily="18" charset="0"/>
              </a:rPr>
              <a:t>Filtering</a:t>
            </a:r>
            <a:endParaRPr lang="en-IN"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function filter(function, list) offers an elegant way to filter out all the elements of a list, for which the function </a:t>
            </a:r>
            <a:r>
              <a:rPr lang="en-IN" sz="1000" dirty="0" err="1" smtClean="0">
                <a:solidFill>
                  <a:schemeClr val="tx2">
                    <a:lumMod val="75000"/>
                    <a:lumOff val="25000"/>
                  </a:schemeClr>
                </a:solidFill>
                <a:cs typeface="Times New Roman" panose="02020603050405020304" pitchFamily="18" charset="0"/>
              </a:rPr>
              <a:t>function</a:t>
            </a:r>
            <a:r>
              <a:rPr lang="en-IN" sz="1000" dirty="0" smtClean="0">
                <a:solidFill>
                  <a:schemeClr val="tx2">
                    <a:lumMod val="75000"/>
                    <a:lumOff val="25000"/>
                  </a:schemeClr>
                </a:solidFill>
                <a:cs typeface="Times New Roman" panose="02020603050405020304" pitchFamily="18" charset="0"/>
              </a:rPr>
              <a:t> returns True.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The function filter(</a:t>
            </a:r>
            <a:r>
              <a:rPr lang="en-IN" sz="1000" dirty="0" err="1" smtClean="0">
                <a:solidFill>
                  <a:schemeClr val="tx2">
                    <a:lumMod val="75000"/>
                    <a:lumOff val="25000"/>
                  </a:schemeClr>
                </a:solidFill>
                <a:cs typeface="Times New Roman" panose="02020603050405020304" pitchFamily="18" charset="0"/>
              </a:rPr>
              <a:t>f,l</a:t>
            </a:r>
            <a:r>
              <a:rPr lang="en-IN" sz="1000" dirty="0" smtClean="0">
                <a:solidFill>
                  <a:schemeClr val="tx2">
                    <a:lumMod val="75000"/>
                    <a:lumOff val="25000"/>
                  </a:schemeClr>
                </a:solidFill>
                <a:cs typeface="Times New Roman" panose="02020603050405020304" pitchFamily="18" charset="0"/>
              </a:rPr>
              <a:t>) needs a function f as its first argument. f returns a Boolean value, i.e. either True or False. This function will be applied to every element of the list l. Only if f returns True will the element of the list be included in the result list.</a:t>
            </a:r>
          </a:p>
          <a:p>
            <a:pPr marL="914400" lvl="1" indent="-457200">
              <a:lnSpc>
                <a:spcPct val="150000"/>
              </a:lnSpc>
              <a:buFont typeface="Wingdings" panose="05000000000000000000" pitchFamily="2" charset="2"/>
              <a:buChar char="§"/>
            </a:pPr>
            <a:endParaRPr lang="en-IN" sz="1000" dirty="0" smtClean="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1" y="1782177"/>
            <a:ext cx="4200963" cy="1223412"/>
          </a:xfrm>
          <a:prstGeom prst="rect">
            <a:avLst/>
          </a:prstGeom>
          <a:noFill/>
        </p:spPr>
        <p:txBody>
          <a:bodyPr wrap="square" rtlCol="0">
            <a:spAutoFit/>
          </a:bodyPr>
          <a:lstStyle/>
          <a:p>
            <a:r>
              <a:rPr lang="es-ES" sz="1050" dirty="0" smtClean="0">
                <a:solidFill>
                  <a:schemeClr val="accent6"/>
                </a:solidFill>
              </a:rPr>
              <a:t>&gt;&gt;&gt; </a:t>
            </a:r>
            <a:r>
              <a:rPr lang="es-ES" sz="1050" dirty="0" err="1" smtClean="0">
                <a:solidFill>
                  <a:schemeClr val="accent6"/>
                </a:solidFill>
              </a:rPr>
              <a:t>fib</a:t>
            </a:r>
            <a:r>
              <a:rPr lang="es-ES" sz="1050" dirty="0" smtClean="0">
                <a:solidFill>
                  <a:schemeClr val="accent6"/>
                </a:solidFill>
              </a:rPr>
              <a:t> = [0,1,1,2,3,5,8,13,21,34,55]</a:t>
            </a:r>
          </a:p>
          <a:p>
            <a:r>
              <a:rPr lang="es-ES" sz="1050" dirty="0" smtClean="0">
                <a:solidFill>
                  <a:schemeClr val="accent6"/>
                </a:solidFill>
              </a:rPr>
              <a:t>&gt;&gt;&gt; </a:t>
            </a:r>
            <a:r>
              <a:rPr lang="es-ES" sz="1050" dirty="0" err="1" smtClean="0">
                <a:solidFill>
                  <a:schemeClr val="accent6"/>
                </a:solidFill>
              </a:rPr>
              <a:t>result</a:t>
            </a:r>
            <a:r>
              <a:rPr lang="es-ES" sz="1050" dirty="0" smtClean="0">
                <a:solidFill>
                  <a:schemeClr val="accent6"/>
                </a:solidFill>
              </a:rPr>
              <a:t> = </a:t>
            </a:r>
            <a:r>
              <a:rPr lang="es-ES" sz="1050" dirty="0" err="1" smtClean="0">
                <a:solidFill>
                  <a:schemeClr val="accent6"/>
                </a:solidFill>
              </a:rPr>
              <a:t>filter</a:t>
            </a:r>
            <a:r>
              <a:rPr lang="es-ES" sz="1050" dirty="0" smtClean="0">
                <a:solidFill>
                  <a:schemeClr val="accent6"/>
                </a:solidFill>
              </a:rPr>
              <a:t>(lambda x: x % 2, </a:t>
            </a:r>
            <a:r>
              <a:rPr lang="es-ES" sz="1050" dirty="0" err="1" smtClean="0">
                <a:solidFill>
                  <a:schemeClr val="accent6"/>
                </a:solidFill>
              </a:rPr>
              <a:t>fib</a:t>
            </a:r>
            <a:r>
              <a:rPr lang="es-ES" sz="1050" dirty="0" smtClean="0">
                <a:solidFill>
                  <a:schemeClr val="accent6"/>
                </a:solidFill>
              </a:rPr>
              <a:t>)</a:t>
            </a:r>
          </a:p>
          <a:p>
            <a:r>
              <a:rPr lang="es-ES" sz="1050" dirty="0" smtClean="0">
                <a:solidFill>
                  <a:schemeClr val="accent6"/>
                </a:solidFill>
              </a:rPr>
              <a:t>&gt;&gt;&gt; </a:t>
            </a:r>
            <a:r>
              <a:rPr lang="es-ES" sz="1050" dirty="0" err="1" smtClean="0">
                <a:solidFill>
                  <a:schemeClr val="accent6"/>
                </a:solidFill>
              </a:rPr>
              <a:t>print</a:t>
            </a:r>
            <a:r>
              <a:rPr lang="es-ES" sz="1050" dirty="0" smtClean="0">
                <a:solidFill>
                  <a:schemeClr val="accent6"/>
                </a:solidFill>
              </a:rPr>
              <a: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result</a:t>
            </a:r>
            <a:r>
              <a:rPr lang="es-ES" sz="1050" dirty="0" smtClean="0">
                <a:solidFill>
                  <a:schemeClr val="accent6"/>
                </a:solidFill>
              </a:rPr>
              <a:t>))</a:t>
            </a:r>
          </a:p>
          <a:p>
            <a:r>
              <a:rPr lang="es-ES" sz="1050" dirty="0" smtClean="0">
                <a:solidFill>
                  <a:schemeClr val="accent6"/>
                </a:solidFill>
              </a:rPr>
              <a:t>[1, 1, 3, 5, 13, 21, 55]</a:t>
            </a:r>
          </a:p>
          <a:p>
            <a:r>
              <a:rPr lang="es-ES" sz="1050" dirty="0" smtClean="0">
                <a:solidFill>
                  <a:schemeClr val="accent6"/>
                </a:solidFill>
              </a:rPr>
              <a:t>&gt;&gt;&gt; </a:t>
            </a:r>
            <a:r>
              <a:rPr lang="es-ES" sz="1050" dirty="0" err="1" smtClean="0">
                <a:solidFill>
                  <a:schemeClr val="accent6"/>
                </a:solidFill>
              </a:rPr>
              <a:t>result</a:t>
            </a:r>
            <a:r>
              <a:rPr lang="es-ES" sz="1050" dirty="0" smtClean="0">
                <a:solidFill>
                  <a:schemeClr val="accent6"/>
                </a:solidFill>
              </a:rPr>
              <a:t> = </a:t>
            </a:r>
            <a:r>
              <a:rPr lang="es-ES" sz="1050" dirty="0" err="1" smtClean="0">
                <a:solidFill>
                  <a:schemeClr val="accent6"/>
                </a:solidFill>
              </a:rPr>
              <a:t>filter</a:t>
            </a:r>
            <a:r>
              <a:rPr lang="es-ES" sz="1050" dirty="0" smtClean="0">
                <a:solidFill>
                  <a:schemeClr val="accent6"/>
                </a:solidFill>
              </a:rPr>
              <a:t>(lambda x: x % 2 == 0, </a:t>
            </a:r>
            <a:r>
              <a:rPr lang="es-ES" sz="1050" dirty="0" err="1" smtClean="0">
                <a:solidFill>
                  <a:schemeClr val="accent6"/>
                </a:solidFill>
              </a:rPr>
              <a:t>fib</a:t>
            </a:r>
            <a:r>
              <a:rPr lang="es-ES" sz="1050" dirty="0" smtClean="0">
                <a:solidFill>
                  <a:schemeClr val="accent6"/>
                </a:solidFill>
              </a:rPr>
              <a:t>)</a:t>
            </a:r>
          </a:p>
          <a:p>
            <a:r>
              <a:rPr lang="es-ES" sz="1050" dirty="0" smtClean="0">
                <a:solidFill>
                  <a:schemeClr val="accent6"/>
                </a:solidFill>
              </a:rPr>
              <a:t>&gt;&gt;&gt; </a:t>
            </a:r>
            <a:r>
              <a:rPr lang="es-ES" sz="1050" dirty="0" err="1" smtClean="0">
                <a:solidFill>
                  <a:schemeClr val="accent6"/>
                </a:solidFill>
              </a:rPr>
              <a:t>print</a:t>
            </a:r>
            <a:r>
              <a:rPr lang="es-ES" sz="1050" dirty="0" smtClean="0">
                <a:solidFill>
                  <a:schemeClr val="accent6"/>
                </a:solidFill>
              </a:rPr>
              <a: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result</a:t>
            </a:r>
            <a:r>
              <a:rPr lang="es-ES" sz="1050" smtClean="0">
                <a:solidFill>
                  <a:schemeClr val="accent6"/>
                </a:solidFill>
              </a:rPr>
              <a:t>))</a:t>
            </a:r>
            <a:endParaRPr lang="es-ES" sz="1050" dirty="0" smtClean="0">
              <a:solidFill>
                <a:schemeClr val="accent6"/>
              </a:solidFill>
            </a:endParaRPr>
          </a:p>
          <a:p>
            <a:r>
              <a:rPr lang="es-ES" sz="1050" dirty="0" smtClean="0">
                <a:solidFill>
                  <a:schemeClr val="accent6"/>
                </a:solidFill>
              </a:rPr>
              <a:t>[0, 2, 8, 34]</a:t>
            </a:r>
            <a:endParaRPr lang="en-US" sz="1050" dirty="0">
              <a:solidFill>
                <a:schemeClr val="accent6"/>
              </a:solidFill>
            </a:endParaRPr>
          </a:p>
        </p:txBody>
      </p:sp>
    </p:spTree>
    <p:extLst>
      <p:ext uri="{BB962C8B-B14F-4D97-AF65-F5344CB8AC3E}">
        <p14:creationId xmlns:p14="http://schemas.microsoft.com/office/powerpoint/2010/main" val="574715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44</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smtClean="0"/>
              <a:t>..)</a:t>
            </a:r>
            <a:endParaRPr lang="en-IN" dirty="0" smtClean="0"/>
          </a:p>
        </p:txBody>
      </p:sp>
      <p:sp>
        <p:nvSpPr>
          <p:cNvPr id="20" name="TextBox 19"/>
          <p:cNvSpPr txBox="1"/>
          <p:nvPr/>
        </p:nvSpPr>
        <p:spPr>
          <a:xfrm>
            <a:off x="304362" y="800386"/>
            <a:ext cx="8587481"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b="1" dirty="0" smtClean="0">
                <a:solidFill>
                  <a:schemeClr val="tx2">
                    <a:lumMod val="75000"/>
                    <a:lumOff val="25000"/>
                  </a:schemeClr>
                </a:solidFill>
                <a:cs typeface="Times New Roman" panose="02020603050405020304" pitchFamily="18" charset="0"/>
              </a:rPr>
              <a:t>reduce()</a:t>
            </a:r>
            <a:endParaRPr lang="en-IN"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function reduce(</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continually applies the function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to the sequence seq. It returns a single value.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If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 [ s1, s2, 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 calling reduce(</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works like this:</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At first the first two elements of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will be applied to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i.e.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(s1,s2) The list on which reduce() works looks now like this: [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 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In the next step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will be applied on the previous result and the third element of the list, i.e.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s2),s3)</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The list looks like this now: [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Continue like this until just one element is left and return this element as the result of reduce().</a:t>
            </a:r>
          </a:p>
          <a:p>
            <a:pPr marL="914400" lvl="1" indent="-457200">
              <a:lnSpc>
                <a:spcPct val="150000"/>
              </a:lnSpc>
              <a:buFont typeface="Wingdings" panose="05000000000000000000" pitchFamily="2" charset="2"/>
              <a:buChar char="§"/>
            </a:pPr>
            <a:endParaRPr lang="en-IN" sz="1000" dirty="0" smtClean="0">
              <a:solidFill>
                <a:schemeClr val="tx2">
                  <a:lumMod val="75000"/>
                  <a:lumOff val="25000"/>
                </a:schemeClr>
              </a:solidFill>
              <a:cs typeface="Times New Roman" panose="02020603050405020304" pitchFamily="18" charset="0"/>
            </a:endParaRPr>
          </a:p>
        </p:txBody>
      </p:sp>
      <p:sp>
        <p:nvSpPr>
          <p:cNvPr id="8" name="TextBox 7"/>
          <p:cNvSpPr txBox="1"/>
          <p:nvPr/>
        </p:nvSpPr>
        <p:spPr>
          <a:xfrm>
            <a:off x="552012" y="3039477"/>
            <a:ext cx="2791264" cy="415498"/>
          </a:xfrm>
          <a:prstGeom prst="rect">
            <a:avLst/>
          </a:prstGeom>
          <a:noFill/>
        </p:spPr>
        <p:txBody>
          <a:bodyPr wrap="square" rtlCol="0">
            <a:spAutoFit/>
          </a:bodyPr>
          <a:lstStyle/>
          <a:p>
            <a:r>
              <a:rPr lang="es-ES" sz="1050" dirty="0" smtClean="0">
                <a:solidFill>
                  <a:schemeClr val="accent6"/>
                </a:solidFill>
              </a:rPr>
              <a:t>&gt;&gt;&gt; reduce(lambda </a:t>
            </a:r>
            <a:r>
              <a:rPr lang="es-ES" sz="1050" dirty="0" err="1" smtClean="0">
                <a:solidFill>
                  <a:schemeClr val="accent6"/>
                </a:solidFill>
              </a:rPr>
              <a:t>x,y</a:t>
            </a:r>
            <a:r>
              <a:rPr lang="es-ES" sz="1050" dirty="0" smtClean="0">
                <a:solidFill>
                  <a:schemeClr val="accent6"/>
                </a:solidFill>
              </a:rPr>
              <a:t>: </a:t>
            </a:r>
            <a:r>
              <a:rPr lang="es-ES" sz="1050" dirty="0" err="1" smtClean="0">
                <a:solidFill>
                  <a:schemeClr val="accent6"/>
                </a:solidFill>
              </a:rPr>
              <a:t>x+y</a:t>
            </a:r>
            <a:r>
              <a:rPr lang="es-ES" sz="1050" dirty="0" smtClean="0">
                <a:solidFill>
                  <a:schemeClr val="accent6"/>
                </a:solidFill>
              </a:rPr>
              <a:t>, [47,11,42,13]) </a:t>
            </a:r>
          </a:p>
          <a:p>
            <a:r>
              <a:rPr lang="es-ES" sz="1050" dirty="0" smtClean="0">
                <a:solidFill>
                  <a:schemeClr val="accent6"/>
                </a:solidFill>
              </a:rPr>
              <a:t>113</a:t>
            </a:r>
            <a:endParaRPr lang="en-US" sz="1050" dirty="0">
              <a:solidFill>
                <a:schemeClr val="accent6"/>
              </a:solidFill>
            </a:endParaRPr>
          </a:p>
        </p:txBody>
      </p:sp>
      <p:pic>
        <p:nvPicPr>
          <p:cNvPr id="133122" name="Picture 2"/>
          <p:cNvPicPr>
            <a:picLocks noChangeAspect="1" noChangeArrowheads="1"/>
          </p:cNvPicPr>
          <p:nvPr/>
        </p:nvPicPr>
        <p:blipFill>
          <a:blip r:embed="rId2"/>
          <a:srcRect/>
          <a:stretch>
            <a:fillRect/>
          </a:stretch>
        </p:blipFill>
        <p:spPr bwMode="auto">
          <a:xfrm>
            <a:off x="4281488" y="2995613"/>
            <a:ext cx="4576762" cy="1404937"/>
          </a:xfrm>
          <a:prstGeom prst="rect">
            <a:avLst/>
          </a:prstGeom>
          <a:noFill/>
          <a:ln w="9525">
            <a:noFill/>
            <a:miter lim="800000"/>
            <a:headEnd/>
            <a:tailEnd/>
          </a:ln>
          <a:effectLst/>
        </p:spPr>
      </p:pic>
      <p:sp>
        <p:nvSpPr>
          <p:cNvPr id="7" name="TextBox 6"/>
          <p:cNvSpPr txBox="1"/>
          <p:nvPr/>
        </p:nvSpPr>
        <p:spPr>
          <a:xfrm>
            <a:off x="637737" y="3925302"/>
            <a:ext cx="2791264" cy="577081"/>
          </a:xfrm>
          <a:prstGeom prst="rect">
            <a:avLst/>
          </a:prstGeom>
          <a:noFill/>
        </p:spPr>
        <p:txBody>
          <a:bodyPr wrap="square" rtlCol="0">
            <a:spAutoFit/>
          </a:bodyPr>
          <a:lstStyle/>
          <a:p>
            <a:r>
              <a:rPr lang="en-IN" sz="1050" dirty="0" smtClean="0">
                <a:solidFill>
                  <a:schemeClr val="accent6"/>
                </a:solidFill>
              </a:rPr>
              <a:t>&gt;&gt;&gt; f = lambda </a:t>
            </a:r>
            <a:r>
              <a:rPr lang="en-IN" sz="1050" dirty="0" err="1" smtClean="0">
                <a:solidFill>
                  <a:schemeClr val="accent6"/>
                </a:solidFill>
              </a:rPr>
              <a:t>a,b</a:t>
            </a:r>
            <a:r>
              <a:rPr lang="en-IN" sz="1050" dirty="0" smtClean="0">
                <a:solidFill>
                  <a:schemeClr val="accent6"/>
                </a:solidFill>
              </a:rPr>
              <a:t>: a if (a &gt; b) else b</a:t>
            </a:r>
          </a:p>
          <a:p>
            <a:r>
              <a:rPr lang="en-IN" sz="1050" dirty="0" smtClean="0">
                <a:solidFill>
                  <a:schemeClr val="accent6"/>
                </a:solidFill>
              </a:rPr>
              <a:t>&gt;&gt;&gt; reduce(f, [47,11,42,102,13])</a:t>
            </a:r>
          </a:p>
          <a:p>
            <a:r>
              <a:rPr lang="en-IN" sz="1050" dirty="0" smtClean="0">
                <a:solidFill>
                  <a:schemeClr val="accent6"/>
                </a:solidFill>
              </a:rPr>
              <a:t>102</a:t>
            </a:r>
            <a:endParaRPr lang="en-US" sz="1050" dirty="0">
              <a:solidFill>
                <a:schemeClr val="accent6"/>
              </a:solidFill>
            </a:endParaRPr>
          </a:p>
        </p:txBody>
      </p:sp>
    </p:spTree>
    <p:extLst>
      <p:ext uri="{BB962C8B-B14F-4D97-AF65-F5344CB8AC3E}">
        <p14:creationId xmlns:p14="http://schemas.microsoft.com/office/powerpoint/2010/main" val="574715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45</a:t>
            </a:fld>
            <a:endParaRPr lang="en-US"/>
          </a:p>
        </p:txBody>
      </p:sp>
      <p:sp>
        <p:nvSpPr>
          <p:cNvPr id="5" name="Title 4"/>
          <p:cNvSpPr>
            <a:spLocks noGrp="1"/>
          </p:cNvSpPr>
          <p:nvPr>
            <p:ph type="title"/>
          </p:nvPr>
        </p:nvSpPr>
        <p:spPr/>
        <p:txBody>
          <a:bodyPr>
            <a:normAutofit fontScale="90000"/>
          </a:bodyPr>
          <a:lstStyle/>
          <a:p>
            <a:r>
              <a:rPr lang="en-US" dirty="0"/>
              <a:t>Useful one liners</a:t>
            </a:r>
          </a:p>
        </p:txBody>
      </p:sp>
      <p:sp>
        <p:nvSpPr>
          <p:cNvPr id="20" name="TextBox 19"/>
          <p:cNvSpPr txBox="1"/>
          <p:nvPr/>
        </p:nvSpPr>
        <p:spPr>
          <a:xfrm>
            <a:off x="304362" y="800386"/>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Print file extension:</a:t>
            </a:r>
          </a:p>
          <a:p>
            <a:pPr marL="914400" lvl="1" indent="-457200">
              <a:lnSpc>
                <a:spcPct val="150000"/>
              </a:lnSpc>
              <a:buFont typeface="Wingdings" panose="05000000000000000000" pitchFamily="2" charset="2"/>
              <a:buChar char="§"/>
            </a:pPr>
            <a:r>
              <a:rPr lang="en-US" sz="1000" dirty="0"/>
              <a:t>print '~/python/one-liners.</a:t>
            </a:r>
            <a:r>
              <a:rPr lang="en-US" sz="1000" dirty="0" err="1"/>
              <a:t>py</a:t>
            </a:r>
            <a:r>
              <a:rPr lang="en-US" sz="1000" dirty="0"/>
              <a:t>'.split('.')[-1</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Reverse a line:</a:t>
            </a:r>
          </a:p>
          <a:p>
            <a:pPr marL="914400" lvl="1" indent="-457200">
              <a:lnSpc>
                <a:spcPct val="150000"/>
              </a:lnSpc>
              <a:buFont typeface="Wingdings" panose="05000000000000000000" pitchFamily="2" charset="2"/>
              <a:buChar char="§"/>
            </a:pPr>
            <a:r>
              <a:rPr lang="en-US" sz="1000" dirty="0"/>
              <a:t>python -c "import sys; print '\</a:t>
            </a:r>
            <a:r>
              <a:rPr lang="en-US" sz="1000" dirty="0" err="1"/>
              <a:t>n'.join</a:t>
            </a:r>
            <a:r>
              <a:rPr lang="en-US" sz="1000" dirty="0"/>
              <a:t>(reversed(</a:t>
            </a:r>
            <a:r>
              <a:rPr lang="en-US" sz="1000" dirty="0" err="1"/>
              <a:t>sys.stdin.read</a:t>
            </a:r>
            <a:r>
              <a:rPr lang="en-US" sz="1000" dirty="0"/>
              <a:t>().split('\n</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Factorial:</a:t>
            </a:r>
          </a:p>
          <a:p>
            <a:pPr marL="914400" lvl="1" indent="-457200">
              <a:lnSpc>
                <a:spcPct val="150000"/>
              </a:lnSpc>
              <a:buFont typeface="Wingdings" panose="05000000000000000000" pitchFamily="2" charset="2"/>
              <a:buChar char="§"/>
            </a:pPr>
            <a:r>
              <a:rPr lang="en-US" sz="1000" dirty="0"/>
              <a:t>print reduce(lambda </a:t>
            </a:r>
            <a:r>
              <a:rPr lang="en-US" sz="1000" dirty="0" err="1"/>
              <a:t>x,y:x</a:t>
            </a:r>
            <a:r>
              <a:rPr lang="en-US" sz="1000" dirty="0"/>
              <a:t>*</a:t>
            </a:r>
            <a:r>
              <a:rPr lang="en-US" sz="1000" dirty="0" err="1"/>
              <a:t>y,range</a:t>
            </a:r>
            <a:r>
              <a:rPr lang="en-US" sz="1000" dirty="0"/>
              <a:t>(1,n+1</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Max calculation:</a:t>
            </a:r>
          </a:p>
          <a:p>
            <a:pPr marL="914400" lvl="1" indent="-457200">
              <a:lnSpc>
                <a:spcPct val="150000"/>
              </a:lnSpc>
              <a:buFont typeface="Wingdings" panose="05000000000000000000" pitchFamily="2" charset="2"/>
              <a:buChar char="§"/>
            </a:pPr>
            <a:r>
              <a:rPr lang="es-ES" sz="1000" dirty="0" err="1"/>
              <a:t>max_xy</a:t>
            </a:r>
            <a:r>
              <a:rPr lang="es-ES" sz="1000" dirty="0"/>
              <a:t> = lambda </a:t>
            </a:r>
            <a:r>
              <a:rPr lang="es-ES" sz="1000" dirty="0" err="1"/>
              <a:t>x,y</a:t>
            </a:r>
            <a:r>
              <a:rPr lang="es-ES" sz="1000" dirty="0"/>
              <a:t>: x </a:t>
            </a:r>
            <a:r>
              <a:rPr lang="es-ES" sz="1000" dirty="0" err="1"/>
              <a:t>if</a:t>
            </a:r>
            <a:r>
              <a:rPr lang="es-ES" sz="1000" dirty="0"/>
              <a:t> x &gt; y </a:t>
            </a:r>
            <a:r>
              <a:rPr lang="es-ES" sz="1000" dirty="0" err="1"/>
              <a:t>else</a:t>
            </a:r>
            <a:r>
              <a:rPr lang="es-ES" sz="1000" dirty="0"/>
              <a:t> y </a:t>
            </a:r>
            <a:endParaRPr lang="es-ES" sz="1000" dirty="0" smtClean="0"/>
          </a:p>
          <a:p>
            <a:pPr marL="914400" lvl="1" indent="-457200">
              <a:lnSpc>
                <a:spcPct val="150000"/>
              </a:lnSpc>
              <a:buFont typeface="Wingdings" panose="05000000000000000000" pitchFamily="2" charset="2"/>
              <a:buChar char="§"/>
            </a:pPr>
            <a:r>
              <a:rPr lang="en-US" sz="1000" dirty="0"/>
              <a:t>print(</a:t>
            </a:r>
            <a:r>
              <a:rPr lang="en-US" sz="1000" dirty="0" err="1"/>
              <a:t>max_xy</a:t>
            </a:r>
            <a:r>
              <a:rPr lang="en-US" sz="1000" dirty="0"/>
              <a:t>(5,2</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List all python modules</a:t>
            </a:r>
          </a:p>
          <a:p>
            <a:pPr marL="914400" lvl="1" indent="-457200">
              <a:lnSpc>
                <a:spcPct val="150000"/>
              </a:lnSpc>
              <a:buFont typeface="Wingdings" panose="05000000000000000000" pitchFamily="2" charset="2"/>
              <a:buChar char="§"/>
            </a:pPr>
            <a:r>
              <a:rPr lang="en-US" sz="1000" dirty="0"/>
              <a:t>python -c "help('modules')"</a:t>
            </a:r>
          </a:p>
        </p:txBody>
      </p:sp>
    </p:spTree>
    <p:extLst>
      <p:ext uri="{BB962C8B-B14F-4D97-AF65-F5344CB8AC3E}">
        <p14:creationId xmlns:p14="http://schemas.microsoft.com/office/powerpoint/2010/main" val="2587625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46</a:t>
            </a:fld>
            <a:endParaRPr lang="en-US"/>
          </a:p>
        </p:txBody>
      </p:sp>
      <p:sp>
        <p:nvSpPr>
          <p:cNvPr id="5" name="Title 4"/>
          <p:cNvSpPr>
            <a:spLocks noGrp="1"/>
          </p:cNvSpPr>
          <p:nvPr>
            <p:ph type="title"/>
          </p:nvPr>
        </p:nvSpPr>
        <p:spPr/>
        <p:txBody>
          <a:bodyPr>
            <a:normAutofit fontScale="90000"/>
          </a:bodyPr>
          <a:lstStyle/>
          <a:p>
            <a:r>
              <a:rPr lang="en-US" dirty="0" smtClean="0"/>
              <a:t>Case study</a:t>
            </a:r>
            <a:endParaRPr lang="en-US" dirty="0"/>
          </a:p>
        </p:txBody>
      </p:sp>
      <p:sp>
        <p:nvSpPr>
          <p:cNvPr id="6" name="TextBox 5"/>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Create a NOSQL Employee structure (</a:t>
            </a:r>
            <a:r>
              <a:rPr lang="en-GB" sz="1000" dirty="0" err="1" smtClean="0">
                <a:solidFill>
                  <a:schemeClr val="tx2">
                    <a:lumMod val="75000"/>
                    <a:lumOff val="25000"/>
                  </a:schemeClr>
                </a:solidFill>
                <a:cs typeface="Times New Roman" panose="02020603050405020304" pitchFamily="18" charset="0"/>
              </a:rPr>
              <a:t>Emp_id,Emp_Name,Email</a:t>
            </a:r>
            <a:r>
              <a:rPr lang="en-GB" sz="1000" dirty="0" smtClean="0">
                <a:solidFill>
                  <a:schemeClr val="tx2">
                    <a:lumMod val="75000"/>
                    <a:lumOff val="25000"/>
                  </a:schemeClr>
                </a:solidFill>
                <a:cs typeface="Times New Roman" panose="02020603050405020304" pitchFamily="18" charset="0"/>
              </a:rPr>
              <a:t>) which allow  insert , </a:t>
            </a:r>
            <a:r>
              <a:rPr lang="en-GB" sz="1000" dirty="0" err="1" smtClean="0">
                <a:solidFill>
                  <a:schemeClr val="tx2">
                    <a:lumMod val="75000"/>
                    <a:lumOff val="25000"/>
                  </a:schemeClr>
                </a:solidFill>
                <a:cs typeface="Times New Roman" panose="02020603050405020304" pitchFamily="18" charset="0"/>
              </a:rPr>
              <a:t>update,select</a:t>
            </a:r>
            <a:r>
              <a:rPr lang="en-GB" sz="1000" dirty="0" smtClean="0">
                <a:solidFill>
                  <a:schemeClr val="tx2">
                    <a:lumMod val="75000"/>
                    <a:lumOff val="25000"/>
                  </a:schemeClr>
                </a:solidFill>
                <a:cs typeface="Times New Roman" panose="02020603050405020304" pitchFamily="18" charset="0"/>
              </a:rPr>
              <a:t>  and delete. Use menu driven approach.</a:t>
            </a:r>
            <a:endParaRPr lang="en-US" sz="1000" dirty="0"/>
          </a:p>
        </p:txBody>
      </p:sp>
      <p:pic>
        <p:nvPicPr>
          <p:cNvPr id="3" name="Picture 2"/>
          <p:cNvPicPr>
            <a:picLocks noChangeAspect="1"/>
          </p:cNvPicPr>
          <p:nvPr/>
        </p:nvPicPr>
        <p:blipFill>
          <a:blip r:embed="rId2"/>
          <a:stretch>
            <a:fillRect/>
          </a:stretch>
        </p:blipFill>
        <p:spPr>
          <a:xfrm>
            <a:off x="2109787" y="1562100"/>
            <a:ext cx="6029325" cy="2419350"/>
          </a:xfrm>
          <a:prstGeom prst="rect">
            <a:avLst/>
          </a:prstGeom>
        </p:spPr>
      </p:pic>
    </p:spTree>
    <p:extLst>
      <p:ext uri="{BB962C8B-B14F-4D97-AF65-F5344CB8AC3E}">
        <p14:creationId xmlns:p14="http://schemas.microsoft.com/office/powerpoint/2010/main" val="2587625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47</a:t>
            </a:fld>
            <a:endParaRPr lang="en-US"/>
          </a:p>
        </p:txBody>
      </p:sp>
      <p:sp>
        <p:nvSpPr>
          <p:cNvPr id="5" name="Title 4"/>
          <p:cNvSpPr>
            <a:spLocks noGrp="1"/>
          </p:cNvSpPr>
          <p:nvPr>
            <p:ph type="title"/>
          </p:nvPr>
        </p:nvSpPr>
        <p:spPr/>
        <p:txBody>
          <a:bodyPr>
            <a:normAutofit fontScale="90000"/>
          </a:bodyPr>
          <a:lstStyle/>
          <a:p>
            <a:r>
              <a:rPr lang="en-US" dirty="0" smtClean="0"/>
              <a:t>Python Reference</a:t>
            </a:r>
            <a:endParaRPr lang="en-US" dirty="0"/>
          </a:p>
        </p:txBody>
      </p:sp>
      <p:sp>
        <p:nvSpPr>
          <p:cNvPr id="6" name="TextBox 5"/>
          <p:cNvSpPr txBox="1"/>
          <p:nvPr/>
        </p:nvSpPr>
        <p:spPr>
          <a:xfrm>
            <a:off x="304362" y="800386"/>
            <a:ext cx="8587481" cy="1015663"/>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000" dirty="0">
                <a:solidFill>
                  <a:schemeClr val="tx2"/>
                </a:solidFill>
                <a:cs typeface="Times New Roman" panose="02020603050405020304" pitchFamily="18" charset="0"/>
                <a:hlinkClick r:id="rId2"/>
              </a:rPr>
              <a:t>https://www.python.org/doc</a:t>
            </a:r>
            <a:r>
              <a:rPr lang="en-US" sz="2000" dirty="0" smtClean="0">
                <a:solidFill>
                  <a:schemeClr val="tx2"/>
                </a:solidFill>
                <a:cs typeface="Times New Roman" panose="02020603050405020304" pitchFamily="18" charset="0"/>
                <a:hlinkClick r:id="rId2"/>
              </a:rPr>
              <a:t>/</a:t>
            </a:r>
            <a:endParaRPr lang="en-US" sz="2000" dirty="0" smtClean="0">
              <a:solidFill>
                <a:schemeClr val="tx2"/>
              </a:solidFill>
              <a:cs typeface="Times New Roman" panose="02020603050405020304" pitchFamily="18" charset="0"/>
            </a:endParaRPr>
          </a:p>
          <a:p>
            <a:pPr marL="457200" indent="-457200">
              <a:lnSpc>
                <a:spcPct val="150000"/>
              </a:lnSpc>
              <a:buFont typeface="Wingdings" panose="05000000000000000000" pitchFamily="2" charset="2"/>
              <a:buChar char="§"/>
            </a:pPr>
            <a:r>
              <a:rPr lang="en-US" sz="2000" dirty="0">
                <a:solidFill>
                  <a:schemeClr val="tx2"/>
                </a:solidFill>
                <a:hlinkClick r:id="rId3"/>
              </a:rPr>
              <a:t>Learning Python, 5th Edition - O'Reilly </a:t>
            </a:r>
            <a:endParaRPr lang="en-US" sz="2000" dirty="0">
              <a:solidFill>
                <a:schemeClr val="tx2"/>
              </a:solidFill>
            </a:endParaRPr>
          </a:p>
        </p:txBody>
      </p:sp>
    </p:spTree>
    <p:extLst>
      <p:ext uri="{BB962C8B-B14F-4D97-AF65-F5344CB8AC3E}">
        <p14:creationId xmlns:p14="http://schemas.microsoft.com/office/powerpoint/2010/main" val="799410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48</a:t>
            </a:fld>
            <a:endParaRPr lang="en-US"/>
          </a:p>
        </p:txBody>
      </p:sp>
      <p:sp>
        <p:nvSpPr>
          <p:cNvPr id="7" name="TextBox 6"/>
          <p:cNvSpPr txBox="1"/>
          <p:nvPr/>
        </p:nvSpPr>
        <p:spPr>
          <a:xfrm>
            <a:off x="2562643" y="2009113"/>
            <a:ext cx="3948057" cy="707886"/>
          </a:xfrm>
          <a:prstGeom prst="rect">
            <a:avLst/>
          </a:prstGeom>
          <a:noFill/>
        </p:spPr>
        <p:txBody>
          <a:bodyPr wrap="square" rtlCol="0">
            <a:spAutoFit/>
          </a:bodyPr>
          <a:lstStyle/>
          <a:p>
            <a:r>
              <a:rPr lang="en-US" sz="4000" dirty="0" smtClean="0">
                <a:solidFill>
                  <a:schemeClr val="tx2">
                    <a:lumMod val="50000"/>
                    <a:lumOff val="50000"/>
                  </a:schemeClr>
                </a:solidFill>
                <a:latin typeface="Algerian" panose="04020705040A02060702" pitchFamily="82" charset="0"/>
              </a:rPr>
              <a:t>BASICS Part II</a:t>
            </a:r>
            <a:endParaRPr lang="en-US" sz="4000" dirty="0">
              <a:solidFill>
                <a:schemeClr val="tx2">
                  <a:lumMod val="50000"/>
                  <a:lumOff val="50000"/>
                </a:schemeClr>
              </a:solidFill>
              <a:latin typeface="Algerian" panose="04020705040A02060702" pitchFamily="82" charset="0"/>
            </a:endParaRPr>
          </a:p>
        </p:txBody>
      </p:sp>
    </p:spTree>
    <p:extLst>
      <p:ext uri="{BB962C8B-B14F-4D97-AF65-F5344CB8AC3E}">
        <p14:creationId xmlns:p14="http://schemas.microsoft.com/office/powerpoint/2010/main" val="1448397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49</a:t>
            </a:fld>
            <a:endParaRPr lang="en-US"/>
          </a:p>
        </p:txBody>
      </p:sp>
      <p:sp>
        <p:nvSpPr>
          <p:cNvPr id="5" name="Title 4"/>
          <p:cNvSpPr>
            <a:spLocks noGrp="1"/>
          </p:cNvSpPr>
          <p:nvPr>
            <p:ph type="title"/>
          </p:nvPr>
        </p:nvSpPr>
        <p:spPr/>
        <p:txBody>
          <a:bodyPr>
            <a:normAutofit fontScale="90000"/>
          </a:bodyPr>
          <a:lstStyle/>
          <a:p>
            <a:r>
              <a:rPr lang="en-US" dirty="0"/>
              <a:t>Object Management </a:t>
            </a:r>
          </a:p>
        </p:txBody>
      </p:sp>
      <p:sp>
        <p:nvSpPr>
          <p:cNvPr id="6" name="TextBox 5"/>
          <p:cNvSpPr txBox="1"/>
          <p:nvPr/>
        </p:nvSpPr>
        <p:spPr>
          <a:xfrm>
            <a:off x="1526226" y="1023656"/>
            <a:ext cx="7243124" cy="553998"/>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Class is a blueprint of user defined prototype. It simply describes how to make more complicated data structures that contain arbitrary content. Defining a class does not allocate any </a:t>
            </a:r>
            <a:r>
              <a:rPr lang="en-US" sz="1000" dirty="0" smtClean="0">
                <a:solidFill>
                  <a:schemeClr val="tx2">
                    <a:lumMod val="75000"/>
                    <a:lumOff val="25000"/>
                  </a:schemeClr>
                </a:solidFill>
                <a:cs typeface="Times New Roman" panose="02020603050405020304" pitchFamily="18" charset="0"/>
              </a:rPr>
              <a:t>space.</a:t>
            </a:r>
            <a:endParaRPr lang="en-US" sz="1000" dirty="0">
              <a:solidFill>
                <a:schemeClr val="tx2">
                  <a:lumMod val="75000"/>
                  <a:lumOff val="25000"/>
                </a:schemeClr>
              </a:solidFill>
              <a:cs typeface="Times New Roman" panose="02020603050405020304" pitchFamily="18" charset="0"/>
            </a:endParaRPr>
          </a:p>
        </p:txBody>
      </p:sp>
      <p:sp>
        <p:nvSpPr>
          <p:cNvPr id="7" name="TextBox 6"/>
          <p:cNvSpPr txBox="1"/>
          <p:nvPr/>
        </p:nvSpPr>
        <p:spPr>
          <a:xfrm>
            <a:off x="304362" y="1728014"/>
            <a:ext cx="4917692" cy="2354491"/>
          </a:xfrm>
          <a:prstGeom prst="rect">
            <a:avLst/>
          </a:prstGeom>
          <a:noFill/>
        </p:spPr>
        <p:txBody>
          <a:bodyPr wrap="square" rtlCol="0">
            <a:spAutoFit/>
          </a:bodyPr>
          <a:lstStyle/>
          <a:p>
            <a:r>
              <a:rPr lang="en-US" sz="1050" dirty="0">
                <a:solidFill>
                  <a:schemeClr val="accent6"/>
                </a:solidFill>
              </a:rPr>
              <a:t>class CARD:</a:t>
            </a:r>
          </a:p>
          <a:p>
            <a:endParaRPr lang="en-US" sz="1050" dirty="0">
              <a:solidFill>
                <a:schemeClr val="accent6"/>
              </a:solidFill>
            </a:endParaRPr>
          </a:p>
          <a:p>
            <a:r>
              <a:rPr lang="en-US" sz="1050" dirty="0">
                <a:solidFill>
                  <a:schemeClr val="accent6"/>
                </a:solidFill>
              </a:rPr>
              <a:t>	</a:t>
            </a:r>
            <a:r>
              <a:rPr lang="en-US" sz="1050" dirty="0" err="1">
                <a:solidFill>
                  <a:schemeClr val="accent6"/>
                </a:solidFill>
              </a:rPr>
              <a:t>owner_name</a:t>
            </a:r>
            <a:r>
              <a:rPr lang="en-US" sz="1050" dirty="0">
                <a:solidFill>
                  <a:schemeClr val="accent6"/>
                </a:solidFill>
              </a:rPr>
              <a:t> = "Ayan Chakraborty"</a:t>
            </a:r>
          </a:p>
          <a:p>
            <a:r>
              <a:rPr lang="en-US" sz="1050" dirty="0">
                <a:solidFill>
                  <a:schemeClr val="accent6"/>
                </a:solidFill>
              </a:rPr>
              <a:t>	</a:t>
            </a:r>
          </a:p>
          <a:p>
            <a:r>
              <a:rPr lang="en-US" sz="1050" dirty="0">
                <a:solidFill>
                  <a:schemeClr val="accent6"/>
                </a:solidFill>
              </a:rPr>
              <a:t>	</a:t>
            </a:r>
            <a:r>
              <a:rPr lang="en-US" sz="1050" dirty="0" err="1">
                <a:solidFill>
                  <a:schemeClr val="accent6"/>
                </a:solidFill>
              </a:rPr>
              <a:t>def</a:t>
            </a:r>
            <a:r>
              <a:rPr lang="en-US" sz="1050" dirty="0">
                <a:solidFill>
                  <a:schemeClr val="accent6"/>
                </a:solidFill>
              </a:rPr>
              <a:t> </a:t>
            </a:r>
            <a:r>
              <a:rPr lang="en-US" sz="1050" dirty="0" err="1">
                <a:solidFill>
                  <a:schemeClr val="accent6"/>
                </a:solidFill>
              </a:rPr>
              <a:t>card_name</a:t>
            </a:r>
            <a:r>
              <a:rPr lang="en-US" sz="1050" dirty="0">
                <a:solidFill>
                  <a:schemeClr val="accent6"/>
                </a:solidFill>
              </a:rPr>
              <a:t>(</a:t>
            </a:r>
            <a:r>
              <a:rPr lang="en-US" sz="1050" dirty="0" err="1">
                <a:solidFill>
                  <a:schemeClr val="accent6"/>
                </a:solidFill>
              </a:rPr>
              <a:t>self,p_card_name</a:t>
            </a:r>
            <a:r>
              <a:rPr lang="en-US" sz="1050" dirty="0">
                <a:solidFill>
                  <a:schemeClr val="accent6"/>
                </a:solidFill>
              </a:rPr>
              <a:t>):</a:t>
            </a:r>
          </a:p>
          <a:p>
            <a:r>
              <a:rPr lang="en-US" sz="1050" dirty="0">
                <a:solidFill>
                  <a:schemeClr val="accent6"/>
                </a:solidFill>
              </a:rPr>
              <a:t>		return (</a:t>
            </a:r>
            <a:r>
              <a:rPr lang="en-US" sz="1050" dirty="0" err="1">
                <a:solidFill>
                  <a:schemeClr val="accent6"/>
                </a:solidFill>
              </a:rPr>
              <a:t>p_card_name</a:t>
            </a:r>
            <a:r>
              <a:rPr lang="en-US" sz="1050" dirty="0">
                <a:solidFill>
                  <a:schemeClr val="accent6"/>
                </a:solidFill>
              </a:rPr>
              <a:t>)</a:t>
            </a:r>
          </a:p>
          <a:p>
            <a:r>
              <a:rPr lang="en-US" sz="1050" dirty="0">
                <a:solidFill>
                  <a:schemeClr val="accent6"/>
                </a:solidFill>
              </a:rPr>
              <a:t>	</a:t>
            </a:r>
          </a:p>
          <a:p>
            <a:r>
              <a:rPr lang="en-US" sz="1050" dirty="0">
                <a:solidFill>
                  <a:schemeClr val="accent6"/>
                </a:solidFill>
              </a:rPr>
              <a:t>	</a:t>
            </a:r>
            <a:r>
              <a:rPr lang="en-US" sz="1050" dirty="0" err="1">
                <a:solidFill>
                  <a:schemeClr val="accent6"/>
                </a:solidFill>
              </a:rPr>
              <a:t>def</a:t>
            </a:r>
            <a:r>
              <a:rPr lang="en-US" sz="1050" dirty="0">
                <a:solidFill>
                  <a:schemeClr val="accent6"/>
                </a:solidFill>
              </a:rPr>
              <a:t> </a:t>
            </a:r>
            <a:r>
              <a:rPr lang="en-US" sz="1050" dirty="0" err="1">
                <a:solidFill>
                  <a:schemeClr val="accent6"/>
                </a:solidFill>
              </a:rPr>
              <a:t>card_pin</a:t>
            </a:r>
            <a:r>
              <a:rPr lang="en-US" sz="1050" dirty="0">
                <a:solidFill>
                  <a:schemeClr val="accent6"/>
                </a:solidFill>
              </a:rPr>
              <a:t> (</a:t>
            </a:r>
            <a:r>
              <a:rPr lang="en-US" sz="1050" dirty="0" err="1">
                <a:solidFill>
                  <a:schemeClr val="accent6"/>
                </a:solidFill>
              </a:rPr>
              <a:t>self,p_pin</a:t>
            </a:r>
            <a:r>
              <a:rPr lang="en-US" sz="1050" dirty="0">
                <a:solidFill>
                  <a:schemeClr val="accent6"/>
                </a:solidFill>
              </a:rPr>
              <a:t>):</a:t>
            </a:r>
          </a:p>
          <a:p>
            <a:r>
              <a:rPr lang="en-US" sz="1050" dirty="0">
                <a:solidFill>
                  <a:schemeClr val="accent6"/>
                </a:solidFill>
              </a:rPr>
              <a:t>		return '*'*</a:t>
            </a:r>
            <a:r>
              <a:rPr lang="en-US" sz="1050" dirty="0" err="1">
                <a:solidFill>
                  <a:schemeClr val="accent6"/>
                </a:solidFill>
              </a:rPr>
              <a:t>int</a:t>
            </a:r>
            <a:r>
              <a:rPr lang="en-US" sz="1050" dirty="0">
                <a:solidFill>
                  <a:schemeClr val="accent6"/>
                </a:solidFill>
              </a:rPr>
              <a:t>(</a:t>
            </a:r>
            <a:r>
              <a:rPr lang="en-US" sz="1050" dirty="0" err="1">
                <a:solidFill>
                  <a:schemeClr val="accent6"/>
                </a:solidFill>
              </a:rPr>
              <a:t>len</a:t>
            </a:r>
            <a:r>
              <a:rPr lang="en-US" sz="1050" dirty="0">
                <a:solidFill>
                  <a:schemeClr val="accent6"/>
                </a:solidFill>
              </a:rPr>
              <a:t>(</a:t>
            </a:r>
            <a:r>
              <a:rPr lang="en-US" sz="1050" dirty="0" err="1">
                <a:solidFill>
                  <a:schemeClr val="accent6"/>
                </a:solidFill>
              </a:rPr>
              <a:t>str</a:t>
            </a:r>
            <a:r>
              <a:rPr lang="en-US" sz="1050" dirty="0">
                <a:solidFill>
                  <a:schemeClr val="accent6"/>
                </a:solidFill>
              </a:rPr>
              <a:t>(</a:t>
            </a:r>
            <a:r>
              <a:rPr lang="en-US" sz="1050" dirty="0" err="1">
                <a:solidFill>
                  <a:schemeClr val="accent6"/>
                </a:solidFill>
              </a:rPr>
              <a:t>p_pin</a:t>
            </a:r>
            <a:r>
              <a:rPr lang="en-US" sz="1050" dirty="0">
                <a:solidFill>
                  <a:schemeClr val="accent6"/>
                </a:solidFill>
              </a:rPr>
              <a:t>)))</a:t>
            </a:r>
          </a:p>
          <a:p>
            <a:r>
              <a:rPr lang="en-US" sz="1050" dirty="0">
                <a:solidFill>
                  <a:schemeClr val="accent6"/>
                </a:solidFill>
              </a:rPr>
              <a:t>		</a:t>
            </a:r>
          </a:p>
          <a:p>
            <a:r>
              <a:rPr lang="en-US" sz="1050" dirty="0" err="1">
                <a:solidFill>
                  <a:schemeClr val="accent6"/>
                </a:solidFill>
              </a:rPr>
              <a:t>obj</a:t>
            </a:r>
            <a:r>
              <a:rPr lang="en-US" sz="1050" dirty="0">
                <a:solidFill>
                  <a:schemeClr val="accent6"/>
                </a:solidFill>
              </a:rPr>
              <a:t> = CARD()</a:t>
            </a:r>
          </a:p>
          <a:p>
            <a:r>
              <a:rPr lang="en-US" sz="1050" dirty="0">
                <a:solidFill>
                  <a:schemeClr val="accent6"/>
                </a:solidFill>
              </a:rPr>
              <a:t>print (</a:t>
            </a:r>
            <a:r>
              <a:rPr lang="en-US" sz="1050" dirty="0" err="1">
                <a:solidFill>
                  <a:schemeClr val="accent6"/>
                </a:solidFill>
              </a:rPr>
              <a:t>obj.owner_name</a:t>
            </a:r>
            <a:r>
              <a:rPr lang="en-US" sz="1050" dirty="0">
                <a:solidFill>
                  <a:schemeClr val="accent6"/>
                </a:solidFill>
              </a:rPr>
              <a:t>)</a:t>
            </a:r>
          </a:p>
          <a:p>
            <a:r>
              <a:rPr lang="en-US" sz="1050" dirty="0">
                <a:solidFill>
                  <a:schemeClr val="accent6"/>
                </a:solidFill>
              </a:rPr>
              <a:t>print (</a:t>
            </a:r>
            <a:r>
              <a:rPr lang="en-US" sz="1050" dirty="0" err="1">
                <a:solidFill>
                  <a:schemeClr val="accent6"/>
                </a:solidFill>
              </a:rPr>
              <a:t>obj.card_name</a:t>
            </a:r>
            <a:r>
              <a:rPr lang="en-US" sz="1050" dirty="0">
                <a:solidFill>
                  <a:schemeClr val="accent6"/>
                </a:solidFill>
              </a:rPr>
              <a:t>('Visa'))</a:t>
            </a:r>
          </a:p>
          <a:p>
            <a:r>
              <a:rPr lang="en-US" sz="1050" dirty="0">
                <a:solidFill>
                  <a:schemeClr val="accent6"/>
                </a:solidFill>
              </a:rPr>
              <a:t>print (</a:t>
            </a:r>
            <a:r>
              <a:rPr lang="en-US" sz="1050" dirty="0" err="1">
                <a:solidFill>
                  <a:schemeClr val="accent6"/>
                </a:solidFill>
              </a:rPr>
              <a:t>obj.card_pin</a:t>
            </a:r>
            <a:r>
              <a:rPr lang="en-US" sz="1050" dirty="0">
                <a:solidFill>
                  <a:schemeClr val="accent6"/>
                </a:solidFill>
              </a:rPr>
              <a:t>('password'))</a:t>
            </a:r>
          </a:p>
        </p:txBody>
      </p:sp>
      <p:sp>
        <p:nvSpPr>
          <p:cNvPr id="4" name="Rounded Rectangle 3"/>
          <p:cNvSpPr/>
          <p:nvPr/>
        </p:nvSpPr>
        <p:spPr>
          <a:xfrm rot="19455713">
            <a:off x="441299" y="1015231"/>
            <a:ext cx="1068513" cy="400692"/>
          </a:xfrm>
          <a:prstGeom prst="roundRect">
            <a:avLst/>
          </a:prstGeom>
          <a:ln>
            <a:noFill/>
          </a:ln>
          <a:effectLst/>
        </p:spPr>
        <p:style>
          <a:lnRef idx="1">
            <a:schemeClr val="accent1"/>
          </a:lnRef>
          <a:fillRef idx="1003">
            <a:schemeClr val="lt2"/>
          </a:fillRef>
          <a:effectRef idx="2">
            <a:schemeClr val="accent1"/>
          </a:effectRef>
          <a:fontRef idx="minor">
            <a:schemeClr val="lt1"/>
          </a:fontRef>
        </p:style>
        <p:txBody>
          <a:bodyPr rtlCol="0" anchor="ctr"/>
          <a:lstStyle/>
          <a:p>
            <a:pPr algn="ctr"/>
            <a:r>
              <a:rPr lang="en-US" dirty="0" smtClean="0">
                <a:solidFill>
                  <a:schemeClr val="tx2"/>
                </a:solidFill>
              </a:rPr>
              <a:t>CLASS</a:t>
            </a:r>
            <a:endParaRPr lang="en-US" dirty="0">
              <a:solidFill>
                <a:schemeClr val="tx2"/>
              </a:solidFill>
            </a:endParaRPr>
          </a:p>
        </p:txBody>
      </p:sp>
      <p:sp>
        <p:nvSpPr>
          <p:cNvPr id="8" name="TextBox 7"/>
          <p:cNvSpPr txBox="1"/>
          <p:nvPr/>
        </p:nvSpPr>
        <p:spPr>
          <a:xfrm>
            <a:off x="4443135" y="2760101"/>
            <a:ext cx="3190564" cy="830997"/>
          </a:xfrm>
          <a:prstGeom prst="rect">
            <a:avLst/>
          </a:prstGeom>
          <a:noFill/>
        </p:spPr>
        <p:txBody>
          <a:bodyPr wrap="square" rtlCol="0">
            <a:spAutoFit/>
          </a:bodyPr>
          <a:lstStyle/>
          <a:p>
            <a:r>
              <a:rPr lang="en-US" sz="1600" dirty="0">
                <a:solidFill>
                  <a:schemeClr val="tx2"/>
                </a:solidFill>
              </a:rPr>
              <a:t>Ayan Chakraborty</a:t>
            </a:r>
          </a:p>
          <a:p>
            <a:r>
              <a:rPr lang="en-US" sz="1600" dirty="0">
                <a:solidFill>
                  <a:schemeClr val="tx2"/>
                </a:solidFill>
              </a:rPr>
              <a:t>Visa</a:t>
            </a:r>
          </a:p>
          <a:p>
            <a:r>
              <a:rPr lang="en-US" sz="1600" dirty="0">
                <a:solidFill>
                  <a:schemeClr val="tx2"/>
                </a:solidFill>
              </a:rPr>
              <a:t>********</a:t>
            </a:r>
          </a:p>
        </p:txBody>
      </p:sp>
    </p:spTree>
    <p:extLst>
      <p:ext uri="{BB962C8B-B14F-4D97-AF65-F5344CB8AC3E}">
        <p14:creationId xmlns:p14="http://schemas.microsoft.com/office/powerpoint/2010/main" val="425904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a:t>
            </a:fld>
            <a:endParaRPr lang="en-US"/>
          </a:p>
        </p:txBody>
      </p:sp>
      <p:sp>
        <p:nvSpPr>
          <p:cNvPr id="5" name="Title 4"/>
          <p:cNvSpPr>
            <a:spLocks noGrp="1"/>
          </p:cNvSpPr>
          <p:nvPr>
            <p:ph type="title"/>
          </p:nvPr>
        </p:nvSpPr>
        <p:spPr/>
        <p:txBody>
          <a:bodyPr>
            <a:normAutofit fontScale="90000"/>
          </a:bodyPr>
          <a:lstStyle/>
          <a:p>
            <a:r>
              <a:rPr lang="en-US" dirty="0" smtClean="0"/>
              <a:t>Overview</a:t>
            </a:r>
            <a:endParaRPr lang="en-US" dirty="0"/>
          </a:p>
        </p:txBody>
      </p:sp>
      <p:sp>
        <p:nvSpPr>
          <p:cNvPr id="6" name="TextBox 5"/>
          <p:cNvSpPr txBox="1"/>
          <p:nvPr/>
        </p:nvSpPr>
        <p:spPr>
          <a:xfrm>
            <a:off x="309093" y="901522"/>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is a high-level</a:t>
            </a:r>
            <a:r>
              <a:rPr lang="en-US" sz="1000" b="1" dirty="0">
                <a:solidFill>
                  <a:schemeClr val="tx2">
                    <a:lumMod val="75000"/>
                    <a:lumOff val="25000"/>
                  </a:schemeClr>
                </a:solidFill>
                <a:cs typeface="Times New Roman" panose="02020603050405020304" pitchFamily="18" charset="0"/>
              </a:rPr>
              <a:t>, </a:t>
            </a:r>
            <a:r>
              <a:rPr lang="en-US" sz="1000" b="1" dirty="0">
                <a:solidFill>
                  <a:schemeClr val="tx2"/>
                </a:solidFill>
                <a:cs typeface="Times New Roman" panose="02020603050405020304" pitchFamily="18" charset="0"/>
              </a:rPr>
              <a:t>Interpreted</a:t>
            </a:r>
            <a:r>
              <a:rPr lang="en-US" sz="1000" b="1" dirty="0">
                <a:solidFill>
                  <a:schemeClr val="tx2">
                    <a:lumMod val="75000"/>
                    <a:lumOff val="25000"/>
                  </a:schemeClr>
                </a:solidFill>
                <a:cs typeface="Times New Roman" panose="02020603050405020304" pitchFamily="18" charset="0"/>
              </a:rPr>
              <a:t>, </a:t>
            </a:r>
            <a:r>
              <a:rPr lang="en-US" sz="1000" b="1" dirty="0">
                <a:solidFill>
                  <a:schemeClr val="tx2"/>
                </a:solidFill>
                <a:cs typeface="Times New Roman" panose="02020603050405020304" pitchFamily="18" charset="0"/>
              </a:rPr>
              <a:t>Interactive, Object-oriented</a:t>
            </a:r>
            <a:r>
              <a:rPr lang="en-US" sz="1000" b="1" dirty="0">
                <a:solidFill>
                  <a:schemeClr val="tx2">
                    <a:lumMod val="75000"/>
                    <a:lumOff val="25000"/>
                  </a:schemeClr>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scripting language which highly </a:t>
            </a:r>
            <a:r>
              <a:rPr lang="en-US" sz="1000" b="1" dirty="0">
                <a:solidFill>
                  <a:schemeClr val="tx2"/>
                </a:solidFill>
                <a:cs typeface="Times New Roman" panose="02020603050405020304" pitchFamily="18" charset="0"/>
              </a:rPr>
              <a:t>Readable</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Python's features include :</a:t>
            </a:r>
          </a:p>
        </p:txBody>
      </p:sp>
      <p:sp>
        <p:nvSpPr>
          <p:cNvPr id="7" name="Explosion 1 6"/>
          <p:cNvSpPr/>
          <p:nvPr/>
        </p:nvSpPr>
        <p:spPr>
          <a:xfrm>
            <a:off x="234554" y="1648064"/>
            <a:ext cx="1459659" cy="1042328"/>
          </a:xfrm>
          <a:prstGeom prst="irregularSeal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Portable</a:t>
            </a:r>
          </a:p>
        </p:txBody>
      </p:sp>
      <p:sp>
        <p:nvSpPr>
          <p:cNvPr id="8" name="Explosion 1 7"/>
          <p:cNvSpPr/>
          <p:nvPr/>
        </p:nvSpPr>
        <p:spPr>
          <a:xfrm>
            <a:off x="1876666" y="1572725"/>
            <a:ext cx="1768205" cy="1281427"/>
          </a:xfrm>
          <a:prstGeom prst="irregularSeal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Interactive Mode</a:t>
            </a:r>
          </a:p>
        </p:txBody>
      </p:sp>
      <p:sp>
        <p:nvSpPr>
          <p:cNvPr id="9" name="Explosion 1 8"/>
          <p:cNvSpPr/>
          <p:nvPr/>
        </p:nvSpPr>
        <p:spPr>
          <a:xfrm>
            <a:off x="3827324" y="1522923"/>
            <a:ext cx="1806730" cy="1292609"/>
          </a:xfrm>
          <a:prstGeom prst="irregularSeal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Extendable</a:t>
            </a:r>
          </a:p>
        </p:txBody>
      </p:sp>
      <p:sp>
        <p:nvSpPr>
          <p:cNvPr id="10" name="Explosion 1 9"/>
          <p:cNvSpPr/>
          <p:nvPr/>
        </p:nvSpPr>
        <p:spPr>
          <a:xfrm>
            <a:off x="3346199" y="2976433"/>
            <a:ext cx="1701965" cy="1257681"/>
          </a:xfrm>
          <a:prstGeom prst="irregularSeal1">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DB Interface</a:t>
            </a:r>
          </a:p>
        </p:txBody>
      </p:sp>
      <p:sp>
        <p:nvSpPr>
          <p:cNvPr id="11" name="Explosion 1 10"/>
          <p:cNvSpPr/>
          <p:nvPr/>
        </p:nvSpPr>
        <p:spPr>
          <a:xfrm>
            <a:off x="961993" y="2968518"/>
            <a:ext cx="2114421" cy="1333595"/>
          </a:xfrm>
          <a:prstGeom prst="irregularSeal1">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GUI Programming</a:t>
            </a:r>
          </a:p>
        </p:txBody>
      </p:sp>
      <p:sp>
        <p:nvSpPr>
          <p:cNvPr id="13" name="Rectangle 12"/>
          <p:cNvSpPr/>
          <p:nvPr/>
        </p:nvSpPr>
        <p:spPr>
          <a:xfrm>
            <a:off x="5751772" y="1539774"/>
            <a:ext cx="3209159" cy="295692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816507" y="1539774"/>
            <a:ext cx="3209159" cy="2546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08261"/>
            <a:r>
              <a:rPr lang="en-US" sz="1400" dirty="0" smtClean="0">
                <a:solidFill>
                  <a:schemeClr val="tx2"/>
                </a:solidFill>
                <a:latin typeface="Arial Narrow" panose="020B0606020202030204" pitchFamily="34" charset="0"/>
              </a:rPr>
              <a:t>History</a:t>
            </a:r>
            <a:endParaRPr lang="en-US" sz="1400" dirty="0">
              <a:solidFill>
                <a:schemeClr val="tx2"/>
              </a:solidFill>
              <a:latin typeface="Arial Narrow" panose="020B0606020202030204" pitchFamily="34" charset="0"/>
            </a:endParaRPr>
          </a:p>
        </p:txBody>
      </p:sp>
      <p:sp>
        <p:nvSpPr>
          <p:cNvPr id="4" name="Rounded Rectangle 3"/>
          <p:cNvSpPr/>
          <p:nvPr/>
        </p:nvSpPr>
        <p:spPr>
          <a:xfrm>
            <a:off x="5938032" y="2072532"/>
            <a:ext cx="580913" cy="35869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6682742" y="2083168"/>
            <a:ext cx="580913" cy="35869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6038233" y="2072532"/>
            <a:ext cx="620926" cy="369332"/>
          </a:xfrm>
          <a:prstGeom prst="rect">
            <a:avLst/>
          </a:prstGeom>
          <a:noFill/>
        </p:spPr>
        <p:txBody>
          <a:bodyPr wrap="square" rtlCol="0">
            <a:spAutoFit/>
          </a:bodyPr>
          <a:lstStyle/>
          <a:p>
            <a:r>
              <a:rPr lang="en-US" dirty="0" smtClean="0"/>
              <a:t>C</a:t>
            </a:r>
            <a:endParaRPr lang="en-US" dirty="0"/>
          </a:p>
        </p:txBody>
      </p:sp>
      <p:sp>
        <p:nvSpPr>
          <p:cNvPr id="18" name="TextBox 17"/>
          <p:cNvSpPr txBox="1"/>
          <p:nvPr/>
        </p:nvSpPr>
        <p:spPr>
          <a:xfrm>
            <a:off x="6682742" y="2056456"/>
            <a:ext cx="620926" cy="369332"/>
          </a:xfrm>
          <a:prstGeom prst="rect">
            <a:avLst/>
          </a:prstGeom>
          <a:noFill/>
        </p:spPr>
        <p:txBody>
          <a:bodyPr wrap="square" rtlCol="0">
            <a:spAutoFit/>
          </a:bodyPr>
          <a:lstStyle/>
          <a:p>
            <a:r>
              <a:rPr lang="en-US" dirty="0" smtClean="0"/>
              <a:t>Lips</a:t>
            </a:r>
            <a:endParaRPr lang="en-US" dirty="0"/>
          </a:p>
        </p:txBody>
      </p:sp>
      <p:sp>
        <p:nvSpPr>
          <p:cNvPr id="15" name="Rounded Rectangle 14"/>
          <p:cNvSpPr/>
          <p:nvPr/>
        </p:nvSpPr>
        <p:spPr>
          <a:xfrm>
            <a:off x="5938031" y="2976433"/>
            <a:ext cx="1325623" cy="602428"/>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TextBox 16"/>
          <p:cNvSpPr txBox="1"/>
          <p:nvPr/>
        </p:nvSpPr>
        <p:spPr>
          <a:xfrm>
            <a:off x="6153745" y="3083871"/>
            <a:ext cx="1153115" cy="369332"/>
          </a:xfrm>
          <a:prstGeom prst="rect">
            <a:avLst/>
          </a:prstGeom>
          <a:noFill/>
        </p:spPr>
        <p:txBody>
          <a:bodyPr wrap="square" rtlCol="0">
            <a:spAutoFit/>
          </a:bodyPr>
          <a:lstStyle/>
          <a:p>
            <a:r>
              <a:rPr lang="en-US" dirty="0" smtClean="0">
                <a:solidFill>
                  <a:schemeClr val="tx2">
                    <a:lumMod val="50000"/>
                    <a:lumOff val="50000"/>
                  </a:schemeClr>
                </a:solidFill>
              </a:rPr>
              <a:t>Python</a:t>
            </a:r>
            <a:endParaRPr lang="en-US" dirty="0">
              <a:solidFill>
                <a:schemeClr val="tx2">
                  <a:lumMod val="50000"/>
                  <a:lumOff val="50000"/>
                </a:schemeClr>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743" y="1871411"/>
            <a:ext cx="1529097" cy="2293645"/>
          </a:xfrm>
          <a:prstGeom prst="rect">
            <a:avLst/>
          </a:prstGeom>
        </p:spPr>
      </p:pic>
      <p:sp>
        <p:nvSpPr>
          <p:cNvPr id="20" name="TextBox 19"/>
          <p:cNvSpPr txBox="1"/>
          <p:nvPr/>
        </p:nvSpPr>
        <p:spPr>
          <a:xfrm>
            <a:off x="7542660" y="4207765"/>
            <a:ext cx="1334180" cy="246221"/>
          </a:xfrm>
          <a:prstGeom prst="rect">
            <a:avLst/>
          </a:prstGeom>
          <a:noFill/>
        </p:spPr>
        <p:txBody>
          <a:bodyPr wrap="square" rtlCol="0">
            <a:spAutoFit/>
          </a:bodyPr>
          <a:lstStyle/>
          <a:p>
            <a:r>
              <a:rPr lang="en-US" sz="1000" dirty="0">
                <a:solidFill>
                  <a:schemeClr val="tx2"/>
                </a:solidFill>
              </a:rPr>
              <a:t>Guido van Rossum</a:t>
            </a:r>
          </a:p>
        </p:txBody>
      </p:sp>
      <p:cxnSp>
        <p:nvCxnSpPr>
          <p:cNvPr id="22" name="Straight Arrow Connector 21"/>
          <p:cNvCxnSpPr>
            <a:endCxn id="15" idx="0"/>
          </p:cNvCxnSpPr>
          <p:nvPr/>
        </p:nvCxnSpPr>
        <p:spPr>
          <a:xfrm>
            <a:off x="6228488" y="2425788"/>
            <a:ext cx="372355" cy="55064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2"/>
            <a:endCxn id="15" idx="0"/>
          </p:cNvCxnSpPr>
          <p:nvPr/>
        </p:nvCxnSpPr>
        <p:spPr>
          <a:xfrm flipH="1">
            <a:off x="6600843" y="2441864"/>
            <a:ext cx="372356" cy="53456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443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50</a:t>
            </a:fld>
            <a:endParaRPr lang="en-US"/>
          </a:p>
        </p:txBody>
      </p:sp>
      <p:sp>
        <p:nvSpPr>
          <p:cNvPr id="5" name="Title 4"/>
          <p:cNvSpPr>
            <a:spLocks noGrp="1"/>
          </p:cNvSpPr>
          <p:nvPr>
            <p:ph type="title"/>
          </p:nvPr>
        </p:nvSpPr>
        <p:spPr/>
        <p:txBody>
          <a:bodyPr>
            <a:normAutofit fontScale="90000"/>
          </a:bodyPr>
          <a:lstStyle/>
          <a:p>
            <a:r>
              <a:rPr lang="en-US" dirty="0"/>
              <a:t>Object Management (</a:t>
            </a:r>
            <a:r>
              <a:rPr lang="en-US" dirty="0" err="1"/>
              <a:t>Cntd</a:t>
            </a:r>
            <a:r>
              <a:rPr lang="en-US" dirty="0"/>
              <a:t>..)</a:t>
            </a:r>
          </a:p>
        </p:txBody>
      </p:sp>
      <p:sp>
        <p:nvSpPr>
          <p:cNvPr id="6" name="TextBox 5"/>
          <p:cNvSpPr txBox="1"/>
          <p:nvPr/>
        </p:nvSpPr>
        <p:spPr>
          <a:xfrm>
            <a:off x="1526226" y="1023656"/>
            <a:ext cx="7243124" cy="1246495"/>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Constructor in a class is a special type of subroutine called to create an object</a:t>
            </a:r>
            <a:r>
              <a:rPr lang="en-US" sz="1000" dirty="0" smtClean="0">
                <a:solidFill>
                  <a:schemeClr val="tx2">
                    <a:lumMod val="75000"/>
                    <a:lumOff val="25000"/>
                  </a:schemeClr>
                </a:solidFill>
                <a:cs typeface="Times New Roman" panose="02020603050405020304" pitchFamily="18" charset="0"/>
              </a:rPr>
              <a:t>.</a:t>
            </a:r>
          </a:p>
          <a:p>
            <a:pPr>
              <a:lnSpc>
                <a:spcPct val="150000"/>
              </a:lnSpc>
            </a:pPr>
            <a:r>
              <a:rPr lang="en-US" sz="1000" dirty="0">
                <a:solidFill>
                  <a:schemeClr val="tx2">
                    <a:lumMod val="75000"/>
                    <a:lumOff val="25000"/>
                  </a:schemeClr>
                </a:solidFill>
                <a:cs typeface="Times New Roman" panose="02020603050405020304" pitchFamily="18" charset="0"/>
              </a:rPr>
              <a:t>The constructor is always written as a function called __</a:t>
            </a:r>
            <a:r>
              <a:rPr lang="en-US" sz="1000" dirty="0" err="1">
                <a:solidFill>
                  <a:schemeClr val="tx2">
                    <a:lumMod val="75000"/>
                    <a:lumOff val="25000"/>
                  </a:schemeClr>
                </a:solidFill>
                <a:cs typeface="Times New Roman" panose="02020603050405020304" pitchFamily="18" charset="0"/>
              </a:rPr>
              <a:t>init</a:t>
            </a:r>
            <a:r>
              <a:rPr lang="en-US" sz="1000" dirty="0">
                <a:solidFill>
                  <a:schemeClr val="tx2">
                    <a:lumMod val="75000"/>
                    <a:lumOff val="25000"/>
                  </a:schemeClr>
                </a:solidFill>
                <a:cs typeface="Times New Roman" panose="02020603050405020304" pitchFamily="18" charset="0"/>
              </a:rPr>
              <a:t>__(). </a:t>
            </a:r>
            <a:r>
              <a:rPr lang="en-US" sz="1000" dirty="0" smtClean="0">
                <a:solidFill>
                  <a:schemeClr val="tx2">
                    <a:lumMod val="75000"/>
                    <a:lumOff val="25000"/>
                  </a:schemeClr>
                </a:solidFill>
                <a:cs typeface="Times New Roman" panose="02020603050405020304" pitchFamily="18" charset="0"/>
              </a:rPr>
              <a:t>It </a:t>
            </a:r>
            <a:r>
              <a:rPr lang="en-US" sz="1000" dirty="0">
                <a:solidFill>
                  <a:schemeClr val="tx2">
                    <a:lumMod val="75000"/>
                    <a:lumOff val="25000"/>
                  </a:schemeClr>
                </a:solidFill>
                <a:cs typeface="Times New Roman" panose="02020603050405020304" pitchFamily="18" charset="0"/>
              </a:rPr>
              <a:t>must always take as its first argument a reference to the instance being constructed. </a:t>
            </a:r>
            <a:r>
              <a:rPr lang="en-US" sz="1000" dirty="0" smtClean="0">
                <a:solidFill>
                  <a:schemeClr val="tx2">
                    <a:lumMod val="75000"/>
                    <a:lumOff val="25000"/>
                  </a:schemeClr>
                </a:solidFill>
                <a:cs typeface="Times New Roman" panose="02020603050405020304" pitchFamily="18" charset="0"/>
              </a:rPr>
              <a:t>This </a:t>
            </a:r>
            <a:r>
              <a:rPr lang="en-US" sz="1000" dirty="0">
                <a:solidFill>
                  <a:schemeClr val="tx2">
                    <a:lumMod val="75000"/>
                    <a:lumOff val="25000"/>
                  </a:schemeClr>
                </a:solidFill>
                <a:cs typeface="Times New Roman" panose="02020603050405020304" pitchFamily="18" charset="0"/>
              </a:rPr>
              <a:t>is typically called self. The rest of the arguments are up to the programmer.</a:t>
            </a:r>
          </a:p>
          <a:p>
            <a:pPr>
              <a:lnSpc>
                <a:spcPct val="150000"/>
              </a:lnSpc>
            </a:pPr>
            <a:endParaRPr lang="en-US" sz="1000" dirty="0">
              <a:solidFill>
                <a:schemeClr val="tx2">
                  <a:lumMod val="75000"/>
                  <a:lumOff val="25000"/>
                </a:schemeClr>
              </a:solidFill>
              <a:cs typeface="Times New Roman" panose="02020603050405020304" pitchFamily="18" charset="0"/>
            </a:endParaRPr>
          </a:p>
          <a:p>
            <a:pPr>
              <a:lnSpc>
                <a:spcPct val="150000"/>
              </a:lnSpc>
            </a:pPr>
            <a:endParaRPr lang="en-US" sz="1000" dirty="0">
              <a:solidFill>
                <a:schemeClr val="tx2">
                  <a:lumMod val="75000"/>
                  <a:lumOff val="25000"/>
                </a:schemeClr>
              </a:solidFill>
              <a:cs typeface="Times New Roman" panose="02020603050405020304" pitchFamily="18" charset="0"/>
            </a:endParaRPr>
          </a:p>
        </p:txBody>
      </p:sp>
      <p:sp>
        <p:nvSpPr>
          <p:cNvPr id="7" name="TextBox 6"/>
          <p:cNvSpPr txBox="1"/>
          <p:nvPr/>
        </p:nvSpPr>
        <p:spPr>
          <a:xfrm>
            <a:off x="304362" y="1728014"/>
            <a:ext cx="4917692" cy="2677656"/>
          </a:xfrm>
          <a:prstGeom prst="rect">
            <a:avLst/>
          </a:prstGeom>
          <a:noFill/>
        </p:spPr>
        <p:txBody>
          <a:bodyPr wrap="square" rtlCol="0">
            <a:spAutoFit/>
          </a:bodyPr>
          <a:lstStyle/>
          <a:p>
            <a:r>
              <a:rPr lang="en-US" sz="1050" dirty="0">
                <a:solidFill>
                  <a:schemeClr val="accent6"/>
                </a:solidFill>
              </a:rPr>
              <a:t>class CARD:</a:t>
            </a:r>
          </a:p>
          <a:p>
            <a:endParaRPr lang="en-US" sz="1050" dirty="0">
              <a:solidFill>
                <a:schemeClr val="accent6"/>
              </a:solidFill>
            </a:endParaRPr>
          </a:p>
          <a:p>
            <a:r>
              <a:rPr lang="en-US" sz="1050" dirty="0">
                <a:solidFill>
                  <a:schemeClr val="accent6"/>
                </a:solidFill>
              </a:rPr>
              <a:t>	</a:t>
            </a:r>
            <a:r>
              <a:rPr lang="en-US" sz="1050" dirty="0" err="1">
                <a:solidFill>
                  <a:schemeClr val="accent6"/>
                </a:solidFill>
              </a:rPr>
              <a:t>def</a:t>
            </a:r>
            <a:r>
              <a:rPr lang="en-US" sz="1050" dirty="0">
                <a:solidFill>
                  <a:schemeClr val="accent6"/>
                </a:solidFill>
              </a:rPr>
              <a:t> __</a:t>
            </a:r>
            <a:r>
              <a:rPr lang="en-US" sz="1050" dirty="0" err="1">
                <a:solidFill>
                  <a:schemeClr val="accent6"/>
                </a:solidFill>
              </a:rPr>
              <a:t>init</a:t>
            </a:r>
            <a:r>
              <a:rPr lang="en-US" sz="1050" dirty="0">
                <a:solidFill>
                  <a:schemeClr val="accent6"/>
                </a:solidFill>
              </a:rPr>
              <a:t>__(</a:t>
            </a:r>
            <a:r>
              <a:rPr lang="en-US" sz="1050" dirty="0" err="1">
                <a:solidFill>
                  <a:schemeClr val="accent6"/>
                </a:solidFill>
              </a:rPr>
              <a:t>self,p_owner_name</a:t>
            </a:r>
            <a:r>
              <a:rPr lang="en-US" sz="1050" dirty="0">
                <a:solidFill>
                  <a:schemeClr val="accent6"/>
                </a:solidFill>
              </a:rPr>
              <a:t>):</a:t>
            </a:r>
          </a:p>
          <a:p>
            <a:r>
              <a:rPr lang="en-US" sz="1050" dirty="0">
                <a:solidFill>
                  <a:schemeClr val="accent6"/>
                </a:solidFill>
              </a:rPr>
              <a:t>		</a:t>
            </a:r>
            <a:r>
              <a:rPr lang="en-US" sz="1050" dirty="0" err="1">
                <a:solidFill>
                  <a:schemeClr val="accent6"/>
                </a:solidFill>
              </a:rPr>
              <a:t>self.owner_name</a:t>
            </a:r>
            <a:r>
              <a:rPr lang="en-US" sz="1050" dirty="0">
                <a:solidFill>
                  <a:schemeClr val="accent6"/>
                </a:solidFill>
              </a:rPr>
              <a:t> = </a:t>
            </a:r>
            <a:r>
              <a:rPr lang="en-US" sz="1050" dirty="0" err="1">
                <a:solidFill>
                  <a:schemeClr val="accent6"/>
                </a:solidFill>
              </a:rPr>
              <a:t>p_owner_name</a:t>
            </a:r>
            <a:endParaRPr lang="en-US" sz="1050" dirty="0">
              <a:solidFill>
                <a:schemeClr val="accent6"/>
              </a:solidFill>
            </a:endParaRPr>
          </a:p>
          <a:p>
            <a:r>
              <a:rPr lang="en-US" sz="1050" dirty="0">
                <a:solidFill>
                  <a:schemeClr val="accent6"/>
                </a:solidFill>
              </a:rPr>
              <a:t>	</a:t>
            </a:r>
          </a:p>
          <a:p>
            <a:r>
              <a:rPr lang="en-US" sz="1050" dirty="0">
                <a:solidFill>
                  <a:schemeClr val="accent6"/>
                </a:solidFill>
              </a:rPr>
              <a:t>	</a:t>
            </a:r>
            <a:r>
              <a:rPr lang="en-US" sz="1050" dirty="0" err="1">
                <a:solidFill>
                  <a:schemeClr val="accent6"/>
                </a:solidFill>
              </a:rPr>
              <a:t>def</a:t>
            </a:r>
            <a:r>
              <a:rPr lang="en-US" sz="1050" dirty="0">
                <a:solidFill>
                  <a:schemeClr val="accent6"/>
                </a:solidFill>
              </a:rPr>
              <a:t> </a:t>
            </a:r>
            <a:r>
              <a:rPr lang="en-US" sz="1050" dirty="0" err="1">
                <a:solidFill>
                  <a:schemeClr val="accent6"/>
                </a:solidFill>
              </a:rPr>
              <a:t>card_name</a:t>
            </a:r>
            <a:r>
              <a:rPr lang="en-US" sz="1050" dirty="0">
                <a:solidFill>
                  <a:schemeClr val="accent6"/>
                </a:solidFill>
              </a:rPr>
              <a:t>(</a:t>
            </a:r>
            <a:r>
              <a:rPr lang="en-US" sz="1050" dirty="0" err="1">
                <a:solidFill>
                  <a:schemeClr val="accent6"/>
                </a:solidFill>
              </a:rPr>
              <a:t>self,p_card_name</a:t>
            </a:r>
            <a:r>
              <a:rPr lang="en-US" sz="1050" dirty="0">
                <a:solidFill>
                  <a:schemeClr val="accent6"/>
                </a:solidFill>
              </a:rPr>
              <a:t>):</a:t>
            </a:r>
          </a:p>
          <a:p>
            <a:r>
              <a:rPr lang="en-US" sz="1050" dirty="0">
                <a:solidFill>
                  <a:schemeClr val="accent6"/>
                </a:solidFill>
              </a:rPr>
              <a:t>		return (</a:t>
            </a:r>
            <a:r>
              <a:rPr lang="en-US" sz="1050" dirty="0" err="1">
                <a:solidFill>
                  <a:schemeClr val="accent6"/>
                </a:solidFill>
              </a:rPr>
              <a:t>p_card_name</a:t>
            </a:r>
            <a:r>
              <a:rPr lang="en-US" sz="1050" dirty="0">
                <a:solidFill>
                  <a:schemeClr val="accent6"/>
                </a:solidFill>
              </a:rPr>
              <a:t>)</a:t>
            </a:r>
          </a:p>
          <a:p>
            <a:r>
              <a:rPr lang="en-US" sz="1050" dirty="0">
                <a:solidFill>
                  <a:schemeClr val="accent6"/>
                </a:solidFill>
              </a:rPr>
              <a:t>	</a:t>
            </a:r>
          </a:p>
          <a:p>
            <a:r>
              <a:rPr lang="en-US" sz="1050" dirty="0">
                <a:solidFill>
                  <a:schemeClr val="accent6"/>
                </a:solidFill>
              </a:rPr>
              <a:t>	</a:t>
            </a:r>
            <a:r>
              <a:rPr lang="en-US" sz="1050" dirty="0" err="1">
                <a:solidFill>
                  <a:schemeClr val="accent6"/>
                </a:solidFill>
              </a:rPr>
              <a:t>def</a:t>
            </a:r>
            <a:r>
              <a:rPr lang="en-US" sz="1050" dirty="0">
                <a:solidFill>
                  <a:schemeClr val="accent6"/>
                </a:solidFill>
              </a:rPr>
              <a:t> </a:t>
            </a:r>
            <a:r>
              <a:rPr lang="en-US" sz="1050" dirty="0" err="1">
                <a:solidFill>
                  <a:schemeClr val="accent6"/>
                </a:solidFill>
              </a:rPr>
              <a:t>card_pin</a:t>
            </a:r>
            <a:r>
              <a:rPr lang="en-US" sz="1050" dirty="0">
                <a:solidFill>
                  <a:schemeClr val="accent6"/>
                </a:solidFill>
              </a:rPr>
              <a:t> (</a:t>
            </a:r>
            <a:r>
              <a:rPr lang="en-US" sz="1050" dirty="0" err="1">
                <a:solidFill>
                  <a:schemeClr val="accent6"/>
                </a:solidFill>
              </a:rPr>
              <a:t>self,p_pin</a:t>
            </a:r>
            <a:r>
              <a:rPr lang="en-US" sz="1050" dirty="0">
                <a:solidFill>
                  <a:schemeClr val="accent6"/>
                </a:solidFill>
              </a:rPr>
              <a:t>):</a:t>
            </a:r>
          </a:p>
          <a:p>
            <a:r>
              <a:rPr lang="en-US" sz="1050" dirty="0">
                <a:solidFill>
                  <a:schemeClr val="accent6"/>
                </a:solidFill>
              </a:rPr>
              <a:t>		return '*'*</a:t>
            </a:r>
            <a:r>
              <a:rPr lang="en-US" sz="1050" dirty="0" err="1">
                <a:solidFill>
                  <a:schemeClr val="accent6"/>
                </a:solidFill>
              </a:rPr>
              <a:t>int</a:t>
            </a:r>
            <a:r>
              <a:rPr lang="en-US" sz="1050" dirty="0">
                <a:solidFill>
                  <a:schemeClr val="accent6"/>
                </a:solidFill>
              </a:rPr>
              <a:t>(</a:t>
            </a:r>
            <a:r>
              <a:rPr lang="en-US" sz="1050" dirty="0" err="1">
                <a:solidFill>
                  <a:schemeClr val="accent6"/>
                </a:solidFill>
              </a:rPr>
              <a:t>len</a:t>
            </a:r>
            <a:r>
              <a:rPr lang="en-US" sz="1050" dirty="0">
                <a:solidFill>
                  <a:schemeClr val="accent6"/>
                </a:solidFill>
              </a:rPr>
              <a:t>(</a:t>
            </a:r>
            <a:r>
              <a:rPr lang="en-US" sz="1050" dirty="0" err="1">
                <a:solidFill>
                  <a:schemeClr val="accent6"/>
                </a:solidFill>
              </a:rPr>
              <a:t>str</a:t>
            </a:r>
            <a:r>
              <a:rPr lang="en-US" sz="1050" dirty="0">
                <a:solidFill>
                  <a:schemeClr val="accent6"/>
                </a:solidFill>
              </a:rPr>
              <a:t>(</a:t>
            </a:r>
            <a:r>
              <a:rPr lang="en-US" sz="1050" dirty="0" err="1">
                <a:solidFill>
                  <a:schemeClr val="accent6"/>
                </a:solidFill>
              </a:rPr>
              <a:t>p_pin</a:t>
            </a:r>
            <a:r>
              <a:rPr lang="en-US" sz="1050" dirty="0">
                <a:solidFill>
                  <a:schemeClr val="accent6"/>
                </a:solidFill>
              </a:rPr>
              <a:t>)))</a:t>
            </a:r>
          </a:p>
          <a:p>
            <a:endParaRPr lang="en-US" sz="1050" dirty="0">
              <a:solidFill>
                <a:schemeClr val="accent6"/>
              </a:solidFill>
            </a:endParaRPr>
          </a:p>
          <a:p>
            <a:r>
              <a:rPr lang="en-US" sz="1050" dirty="0">
                <a:solidFill>
                  <a:schemeClr val="accent6"/>
                </a:solidFill>
              </a:rPr>
              <a:t>		</a:t>
            </a:r>
          </a:p>
          <a:p>
            <a:r>
              <a:rPr lang="en-US" sz="1050" dirty="0" err="1">
                <a:solidFill>
                  <a:schemeClr val="accent6"/>
                </a:solidFill>
              </a:rPr>
              <a:t>obj</a:t>
            </a:r>
            <a:r>
              <a:rPr lang="en-US" sz="1050" dirty="0">
                <a:solidFill>
                  <a:schemeClr val="accent6"/>
                </a:solidFill>
              </a:rPr>
              <a:t> = CARD('Ayan Chakraborty')</a:t>
            </a:r>
          </a:p>
          <a:p>
            <a:r>
              <a:rPr lang="en-US" sz="1050" dirty="0">
                <a:solidFill>
                  <a:schemeClr val="accent6"/>
                </a:solidFill>
              </a:rPr>
              <a:t>print (</a:t>
            </a:r>
            <a:r>
              <a:rPr lang="en-US" sz="1050" dirty="0" err="1">
                <a:solidFill>
                  <a:schemeClr val="accent6"/>
                </a:solidFill>
              </a:rPr>
              <a:t>obj.owner_name</a:t>
            </a:r>
            <a:r>
              <a:rPr lang="en-US" sz="1050" dirty="0">
                <a:solidFill>
                  <a:schemeClr val="accent6"/>
                </a:solidFill>
              </a:rPr>
              <a:t>)</a:t>
            </a:r>
          </a:p>
          <a:p>
            <a:r>
              <a:rPr lang="en-US" sz="1050" dirty="0">
                <a:solidFill>
                  <a:schemeClr val="accent6"/>
                </a:solidFill>
              </a:rPr>
              <a:t>print (</a:t>
            </a:r>
            <a:r>
              <a:rPr lang="en-US" sz="1050" dirty="0" err="1">
                <a:solidFill>
                  <a:schemeClr val="accent6"/>
                </a:solidFill>
              </a:rPr>
              <a:t>obj.card_name</a:t>
            </a:r>
            <a:r>
              <a:rPr lang="en-US" sz="1050" dirty="0">
                <a:solidFill>
                  <a:schemeClr val="accent6"/>
                </a:solidFill>
              </a:rPr>
              <a:t>('Visa'))</a:t>
            </a:r>
          </a:p>
          <a:p>
            <a:r>
              <a:rPr lang="en-US" sz="1050" dirty="0">
                <a:solidFill>
                  <a:schemeClr val="accent6"/>
                </a:solidFill>
              </a:rPr>
              <a:t>print (</a:t>
            </a:r>
            <a:r>
              <a:rPr lang="en-US" sz="1050" dirty="0" err="1">
                <a:solidFill>
                  <a:schemeClr val="accent6"/>
                </a:solidFill>
              </a:rPr>
              <a:t>obj.card_pin</a:t>
            </a:r>
            <a:r>
              <a:rPr lang="en-US" sz="1050" dirty="0">
                <a:solidFill>
                  <a:schemeClr val="accent6"/>
                </a:solidFill>
              </a:rPr>
              <a:t>('password'))</a:t>
            </a:r>
          </a:p>
        </p:txBody>
      </p:sp>
      <p:sp>
        <p:nvSpPr>
          <p:cNvPr id="4" name="Rounded Rectangle 3"/>
          <p:cNvSpPr/>
          <p:nvPr/>
        </p:nvSpPr>
        <p:spPr>
          <a:xfrm rot="19455713">
            <a:off x="441299" y="1015231"/>
            <a:ext cx="1068513" cy="400692"/>
          </a:xfrm>
          <a:prstGeom prst="roundRect">
            <a:avLst/>
          </a:prstGeom>
          <a:ln>
            <a:noFill/>
          </a:ln>
          <a:effectLst/>
        </p:spPr>
        <p:style>
          <a:lnRef idx="1">
            <a:schemeClr val="accent1"/>
          </a:lnRef>
          <a:fillRef idx="1003">
            <a:schemeClr val="lt2"/>
          </a:fillRef>
          <a:effectRef idx="2">
            <a:schemeClr val="accent1"/>
          </a:effectRef>
          <a:fontRef idx="minor">
            <a:schemeClr val="lt1"/>
          </a:fontRef>
        </p:style>
        <p:txBody>
          <a:bodyPr rtlCol="0" anchor="ctr"/>
          <a:lstStyle/>
          <a:p>
            <a:pPr algn="ctr"/>
            <a:r>
              <a:rPr lang="en-US" sz="800" b="1" dirty="0" smtClean="0">
                <a:solidFill>
                  <a:schemeClr val="tx2"/>
                </a:solidFill>
              </a:rPr>
              <a:t>CONSTRUCTOR</a:t>
            </a:r>
            <a:endParaRPr lang="en-US" sz="800" b="1" dirty="0">
              <a:solidFill>
                <a:schemeClr val="tx2"/>
              </a:solidFill>
            </a:endParaRPr>
          </a:p>
        </p:txBody>
      </p:sp>
      <p:sp>
        <p:nvSpPr>
          <p:cNvPr id="8" name="TextBox 7"/>
          <p:cNvSpPr txBox="1"/>
          <p:nvPr/>
        </p:nvSpPr>
        <p:spPr>
          <a:xfrm>
            <a:off x="4443135" y="2760101"/>
            <a:ext cx="3190564" cy="830997"/>
          </a:xfrm>
          <a:prstGeom prst="rect">
            <a:avLst/>
          </a:prstGeom>
          <a:noFill/>
        </p:spPr>
        <p:txBody>
          <a:bodyPr wrap="square" rtlCol="0">
            <a:spAutoFit/>
          </a:bodyPr>
          <a:lstStyle/>
          <a:p>
            <a:r>
              <a:rPr lang="en-US" sz="1600" dirty="0">
                <a:solidFill>
                  <a:schemeClr val="tx2"/>
                </a:solidFill>
              </a:rPr>
              <a:t>Ayan Chakraborty</a:t>
            </a:r>
          </a:p>
          <a:p>
            <a:r>
              <a:rPr lang="en-US" sz="1600" dirty="0">
                <a:solidFill>
                  <a:schemeClr val="tx2"/>
                </a:solidFill>
              </a:rPr>
              <a:t>Visa</a:t>
            </a:r>
          </a:p>
          <a:p>
            <a:r>
              <a:rPr lang="en-US" sz="1600" dirty="0">
                <a:solidFill>
                  <a:schemeClr val="tx2"/>
                </a:solidFill>
              </a:rPr>
              <a:t>********</a:t>
            </a:r>
          </a:p>
        </p:txBody>
      </p:sp>
    </p:spTree>
    <p:extLst>
      <p:ext uri="{BB962C8B-B14F-4D97-AF65-F5344CB8AC3E}">
        <p14:creationId xmlns:p14="http://schemas.microsoft.com/office/powerpoint/2010/main" val="1221792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51</a:t>
            </a:fld>
            <a:endParaRPr lang="en-US"/>
          </a:p>
        </p:txBody>
      </p:sp>
      <p:sp>
        <p:nvSpPr>
          <p:cNvPr id="5" name="Title 4"/>
          <p:cNvSpPr>
            <a:spLocks noGrp="1"/>
          </p:cNvSpPr>
          <p:nvPr>
            <p:ph type="title"/>
          </p:nvPr>
        </p:nvSpPr>
        <p:spPr/>
        <p:txBody>
          <a:bodyPr>
            <a:normAutofit fontScale="90000"/>
          </a:bodyPr>
          <a:lstStyle/>
          <a:p>
            <a:r>
              <a:rPr lang="en-US" dirty="0"/>
              <a:t>Object Management (</a:t>
            </a:r>
            <a:r>
              <a:rPr lang="en-US" dirty="0" err="1"/>
              <a:t>Cntd</a:t>
            </a:r>
            <a:r>
              <a:rPr lang="en-US" dirty="0"/>
              <a:t>..)</a:t>
            </a:r>
          </a:p>
        </p:txBody>
      </p:sp>
      <p:sp>
        <p:nvSpPr>
          <p:cNvPr id="6" name="TextBox 5"/>
          <p:cNvSpPr txBox="1"/>
          <p:nvPr/>
        </p:nvSpPr>
        <p:spPr>
          <a:xfrm>
            <a:off x="1526226" y="1023656"/>
            <a:ext cx="7243124" cy="1477328"/>
          </a:xfrm>
          <a:prstGeom prst="rect">
            <a:avLst/>
          </a:prstGeom>
          <a:noFill/>
        </p:spPr>
        <p:txBody>
          <a:bodyPr wrap="square" rtlCol="0">
            <a:spAutoFit/>
          </a:bodyPr>
          <a:lstStyle/>
          <a:p>
            <a:pPr>
              <a:lnSpc>
                <a:spcPct val="150000"/>
              </a:lnSpc>
            </a:pPr>
            <a:r>
              <a:rPr lang="en-US" sz="1000" b="1" dirty="0" smtClean="0">
                <a:solidFill>
                  <a:schemeClr val="tx2"/>
                </a:solidFill>
                <a:cs typeface="Times New Roman" panose="02020603050405020304" pitchFamily="18" charset="0"/>
              </a:rPr>
              <a:t>Class </a:t>
            </a:r>
            <a:r>
              <a:rPr lang="en-US" sz="1000" b="1" dirty="0">
                <a:solidFill>
                  <a:schemeClr val="tx2"/>
                </a:solidFill>
                <a:cs typeface="Times New Roman" panose="02020603050405020304" pitchFamily="18" charset="0"/>
              </a:rPr>
              <a:t>objects </a:t>
            </a:r>
            <a:r>
              <a:rPr lang="en-US" sz="1000" dirty="0">
                <a:solidFill>
                  <a:schemeClr val="tx2">
                    <a:lumMod val="75000"/>
                    <a:lumOff val="25000"/>
                  </a:schemeClr>
                </a:solidFill>
                <a:cs typeface="Times New Roman" panose="02020603050405020304" pitchFamily="18" charset="0"/>
              </a:rPr>
              <a:t>: Class variable is a variable defined in a class of which a single copy </a:t>
            </a:r>
            <a:r>
              <a:rPr lang="en-US" sz="1000" dirty="0" smtClean="0">
                <a:solidFill>
                  <a:schemeClr val="tx2">
                    <a:lumMod val="75000"/>
                    <a:lumOff val="25000"/>
                  </a:schemeClr>
                </a:solidFill>
                <a:cs typeface="Times New Roman" panose="02020603050405020304" pitchFamily="18" charset="0"/>
              </a:rPr>
              <a:t>exists.</a:t>
            </a:r>
          </a:p>
          <a:p>
            <a:pPr>
              <a:lnSpc>
                <a:spcPct val="150000"/>
              </a:lnSpc>
            </a:pPr>
            <a:r>
              <a:rPr lang="en-US" sz="1000" b="1" dirty="0" smtClean="0">
                <a:solidFill>
                  <a:schemeClr val="tx2"/>
                </a:solidFill>
                <a:cs typeface="Times New Roman" panose="02020603050405020304" pitchFamily="18" charset="0"/>
              </a:rPr>
              <a:t>Global </a:t>
            </a:r>
            <a:r>
              <a:rPr lang="en-US" sz="1000" b="1" dirty="0">
                <a:solidFill>
                  <a:schemeClr val="tx2"/>
                </a:solidFill>
                <a:cs typeface="Times New Roman" panose="02020603050405020304" pitchFamily="18" charset="0"/>
              </a:rPr>
              <a:t>objects </a:t>
            </a:r>
            <a:r>
              <a:rPr lang="en-US" sz="1000" dirty="0">
                <a:solidFill>
                  <a:schemeClr val="tx2">
                    <a:lumMod val="75000"/>
                    <a:lumOff val="25000"/>
                  </a:schemeClr>
                </a:solidFill>
                <a:cs typeface="Times New Roman" panose="02020603050405020304" pitchFamily="18" charset="0"/>
              </a:rPr>
              <a:t>: </a:t>
            </a:r>
            <a:r>
              <a:rPr lang="en-US" sz="1000" dirty="0" smtClean="0">
                <a:solidFill>
                  <a:schemeClr val="tx2">
                    <a:lumMod val="75000"/>
                    <a:lumOff val="25000"/>
                  </a:schemeClr>
                </a:solidFill>
                <a:cs typeface="Times New Roman" panose="02020603050405020304" pitchFamily="18" charset="0"/>
              </a:rPr>
              <a:t>Global </a:t>
            </a:r>
            <a:r>
              <a:rPr lang="en-US" sz="1000" dirty="0">
                <a:solidFill>
                  <a:schemeClr val="tx2">
                    <a:lumMod val="75000"/>
                    <a:lumOff val="25000"/>
                  </a:schemeClr>
                </a:solidFill>
                <a:cs typeface="Times New Roman" panose="02020603050405020304" pitchFamily="18" charset="0"/>
              </a:rPr>
              <a:t>variable is a variable with global scope, meaning that it is visible (hence accessible) throughout the program, unless </a:t>
            </a:r>
            <a:r>
              <a:rPr lang="en-US" sz="1000" dirty="0" smtClean="0">
                <a:solidFill>
                  <a:schemeClr val="tx2">
                    <a:lumMod val="75000"/>
                    <a:lumOff val="25000"/>
                  </a:schemeClr>
                </a:solidFill>
                <a:cs typeface="Times New Roman" panose="02020603050405020304" pitchFamily="18" charset="0"/>
              </a:rPr>
              <a:t>shadowed.</a:t>
            </a:r>
          </a:p>
          <a:p>
            <a:pPr>
              <a:lnSpc>
                <a:spcPct val="150000"/>
              </a:lnSpc>
            </a:pPr>
            <a:r>
              <a:rPr lang="en-US" sz="1000" b="1" dirty="0" smtClean="0">
                <a:solidFill>
                  <a:schemeClr val="tx2"/>
                </a:solidFill>
                <a:cs typeface="Times New Roman" panose="02020603050405020304" pitchFamily="18" charset="0"/>
              </a:rPr>
              <a:t>Built-in objects </a:t>
            </a:r>
            <a:r>
              <a:rPr lang="en-IN" sz="1000" dirty="0" smtClean="0">
                <a:solidFill>
                  <a:schemeClr val="tx2">
                    <a:lumMod val="75000"/>
                    <a:lumOff val="25000"/>
                  </a:schemeClr>
                </a:solidFill>
                <a:cs typeface="Times New Roman" panose="02020603050405020304" pitchFamily="18" charset="0"/>
              </a:rPr>
              <a:t>refers to all the identifiers built into Python—those like range and min that can be used without having to import anything, and are (almost) always available</a:t>
            </a:r>
            <a:endParaRPr lang="en-US" sz="1000" dirty="0">
              <a:solidFill>
                <a:schemeClr val="tx2">
                  <a:lumMod val="75000"/>
                  <a:lumOff val="25000"/>
                </a:schemeClr>
              </a:solidFill>
              <a:cs typeface="Times New Roman" panose="02020603050405020304" pitchFamily="18" charset="0"/>
            </a:endParaRPr>
          </a:p>
          <a:p>
            <a:pPr>
              <a:lnSpc>
                <a:spcPct val="150000"/>
              </a:lnSpc>
            </a:pPr>
            <a:endParaRPr lang="en-US" sz="1000" dirty="0">
              <a:solidFill>
                <a:schemeClr val="tx2">
                  <a:lumMod val="75000"/>
                  <a:lumOff val="25000"/>
                </a:schemeClr>
              </a:solidFill>
              <a:cs typeface="Times New Roman" panose="02020603050405020304" pitchFamily="18" charset="0"/>
            </a:endParaRPr>
          </a:p>
        </p:txBody>
      </p:sp>
      <p:sp>
        <p:nvSpPr>
          <p:cNvPr id="7" name="TextBox 6"/>
          <p:cNvSpPr txBox="1"/>
          <p:nvPr/>
        </p:nvSpPr>
        <p:spPr>
          <a:xfrm>
            <a:off x="304362" y="2518085"/>
            <a:ext cx="4917692" cy="1754326"/>
          </a:xfrm>
          <a:prstGeom prst="rect">
            <a:avLst/>
          </a:prstGeom>
          <a:noFill/>
        </p:spPr>
        <p:txBody>
          <a:bodyPr wrap="square" rtlCol="0">
            <a:spAutoFit/>
          </a:bodyPr>
          <a:lstStyle/>
          <a:p>
            <a:r>
              <a:rPr lang="en-US" sz="900" dirty="0">
                <a:solidFill>
                  <a:schemeClr val="accent6"/>
                </a:solidFill>
              </a:rPr>
              <a:t>class CARD:</a:t>
            </a:r>
          </a:p>
          <a:p>
            <a:endParaRPr lang="en-US" sz="900" dirty="0">
              <a:solidFill>
                <a:schemeClr val="accent6"/>
              </a:solidFill>
            </a:endParaRPr>
          </a:p>
          <a:p>
            <a:r>
              <a:rPr lang="en-US" sz="900" dirty="0">
                <a:solidFill>
                  <a:schemeClr val="accent6"/>
                </a:solidFill>
              </a:rPr>
              <a:t>	</a:t>
            </a:r>
            <a:r>
              <a:rPr lang="en-US" sz="900" dirty="0" err="1">
                <a:solidFill>
                  <a:schemeClr val="accent6"/>
                </a:solidFill>
              </a:rPr>
              <a:t>v_num</a:t>
            </a:r>
            <a:r>
              <a:rPr lang="en-US" sz="900" dirty="0">
                <a:solidFill>
                  <a:schemeClr val="accent6"/>
                </a:solidFill>
              </a:rPr>
              <a:t> = 100   					</a:t>
            </a:r>
            <a:r>
              <a:rPr lang="en-US" sz="900" dirty="0" smtClean="0">
                <a:solidFill>
                  <a:schemeClr val="tx2"/>
                </a:solidFill>
              </a:rPr>
              <a:t># </a:t>
            </a:r>
            <a:r>
              <a:rPr lang="en-US" sz="900" dirty="0">
                <a:solidFill>
                  <a:schemeClr val="tx2"/>
                </a:solidFill>
              </a:rPr>
              <a:t>Class </a:t>
            </a:r>
            <a:r>
              <a:rPr lang="en-US" sz="900" dirty="0" smtClean="0">
                <a:solidFill>
                  <a:schemeClr val="tx2"/>
                </a:solidFill>
              </a:rPr>
              <a:t>object</a:t>
            </a:r>
            <a:endParaRPr lang="en-US" sz="900" dirty="0">
              <a:solidFill>
                <a:schemeClr val="tx2"/>
              </a:solidFill>
            </a:endParaRPr>
          </a:p>
          <a:p>
            <a:r>
              <a:rPr lang="en-US" sz="900" dirty="0">
                <a:solidFill>
                  <a:schemeClr val="accent6"/>
                </a:solidFill>
              </a:rPr>
              <a:t>	</a:t>
            </a:r>
          </a:p>
          <a:p>
            <a:r>
              <a:rPr lang="en-US" sz="900" dirty="0">
                <a:solidFill>
                  <a:schemeClr val="accent6"/>
                </a:solidFill>
              </a:rPr>
              <a:t>	</a:t>
            </a:r>
            <a:r>
              <a:rPr lang="en-US" sz="900" dirty="0" err="1">
                <a:solidFill>
                  <a:schemeClr val="accent6"/>
                </a:solidFill>
              </a:rPr>
              <a:t>def</a:t>
            </a:r>
            <a:r>
              <a:rPr lang="en-US" sz="900" dirty="0">
                <a:solidFill>
                  <a:schemeClr val="accent6"/>
                </a:solidFill>
              </a:rPr>
              <a:t> __</a:t>
            </a:r>
            <a:r>
              <a:rPr lang="en-US" sz="900" dirty="0" err="1">
                <a:solidFill>
                  <a:schemeClr val="accent6"/>
                </a:solidFill>
              </a:rPr>
              <a:t>init</a:t>
            </a:r>
            <a:r>
              <a:rPr lang="en-US" sz="900" dirty="0">
                <a:solidFill>
                  <a:schemeClr val="accent6"/>
                </a:solidFill>
              </a:rPr>
              <a:t>__(</a:t>
            </a:r>
            <a:r>
              <a:rPr lang="en-US" sz="900" dirty="0" err="1">
                <a:solidFill>
                  <a:schemeClr val="accent6"/>
                </a:solidFill>
              </a:rPr>
              <a:t>self,p_owner_name</a:t>
            </a:r>
            <a:r>
              <a:rPr lang="en-US" sz="900" dirty="0">
                <a:solidFill>
                  <a:schemeClr val="accent6"/>
                </a:solidFill>
              </a:rPr>
              <a:t>):</a:t>
            </a:r>
          </a:p>
          <a:p>
            <a:r>
              <a:rPr lang="en-US" sz="900" dirty="0">
                <a:solidFill>
                  <a:schemeClr val="accent6"/>
                </a:solidFill>
              </a:rPr>
              <a:t>		</a:t>
            </a:r>
            <a:r>
              <a:rPr lang="en-US" sz="900" dirty="0" err="1">
                <a:solidFill>
                  <a:schemeClr val="accent6"/>
                </a:solidFill>
              </a:rPr>
              <a:t>self.owner_name</a:t>
            </a:r>
            <a:r>
              <a:rPr lang="en-US" sz="900" dirty="0">
                <a:solidFill>
                  <a:schemeClr val="accent6"/>
                </a:solidFill>
              </a:rPr>
              <a:t> = </a:t>
            </a:r>
            <a:r>
              <a:rPr lang="en-US" sz="900" dirty="0" err="1">
                <a:solidFill>
                  <a:schemeClr val="accent6"/>
                </a:solidFill>
              </a:rPr>
              <a:t>p_owner_name</a:t>
            </a:r>
            <a:r>
              <a:rPr lang="en-US" sz="900" dirty="0">
                <a:solidFill>
                  <a:schemeClr val="accent6"/>
                </a:solidFill>
              </a:rPr>
              <a:t>		</a:t>
            </a:r>
            <a:r>
              <a:rPr lang="en-US" sz="900" dirty="0">
                <a:solidFill>
                  <a:schemeClr val="tx2"/>
                </a:solidFill>
              </a:rPr>
              <a:t># </a:t>
            </a:r>
            <a:r>
              <a:rPr lang="en-US" sz="900" dirty="0" smtClean="0">
                <a:solidFill>
                  <a:schemeClr val="tx2"/>
                </a:solidFill>
              </a:rPr>
              <a:t>Public object</a:t>
            </a:r>
            <a:endParaRPr lang="en-US" sz="900" dirty="0">
              <a:solidFill>
                <a:schemeClr val="tx2"/>
              </a:solidFill>
            </a:endParaRPr>
          </a:p>
          <a:p>
            <a:endParaRPr lang="en-US" sz="900" dirty="0">
              <a:solidFill>
                <a:schemeClr val="accent6"/>
              </a:solidFill>
            </a:endParaRPr>
          </a:p>
          <a:p>
            <a:r>
              <a:rPr lang="en-US" sz="900" dirty="0">
                <a:solidFill>
                  <a:schemeClr val="accent6"/>
                </a:solidFill>
              </a:rPr>
              <a:t>if __name__ == "__main__":				</a:t>
            </a:r>
            <a:r>
              <a:rPr lang="en-US" sz="900" dirty="0" smtClean="0">
                <a:solidFill>
                  <a:schemeClr val="tx2"/>
                </a:solidFill>
              </a:rPr>
              <a:t># </a:t>
            </a:r>
            <a:r>
              <a:rPr lang="en-US" sz="900" dirty="0">
                <a:solidFill>
                  <a:schemeClr val="tx2"/>
                </a:solidFill>
              </a:rPr>
              <a:t>Built-in </a:t>
            </a:r>
            <a:r>
              <a:rPr lang="en-US" sz="900" dirty="0" smtClean="0">
                <a:solidFill>
                  <a:schemeClr val="tx2"/>
                </a:solidFill>
              </a:rPr>
              <a:t>object</a:t>
            </a:r>
            <a:endParaRPr lang="en-US" sz="900" dirty="0">
              <a:solidFill>
                <a:schemeClr val="tx2"/>
              </a:solidFill>
            </a:endParaRPr>
          </a:p>
          <a:p>
            <a:endParaRPr lang="en-US" sz="900" dirty="0">
              <a:solidFill>
                <a:schemeClr val="accent6"/>
              </a:solidFill>
            </a:endParaRPr>
          </a:p>
          <a:p>
            <a:r>
              <a:rPr lang="en-US" sz="900" dirty="0">
                <a:solidFill>
                  <a:schemeClr val="accent6"/>
                </a:solidFill>
              </a:rPr>
              <a:t>	</a:t>
            </a:r>
            <a:r>
              <a:rPr lang="en-US" sz="900" dirty="0" err="1">
                <a:solidFill>
                  <a:schemeClr val="accent6"/>
                </a:solidFill>
              </a:rPr>
              <a:t>obj</a:t>
            </a:r>
            <a:r>
              <a:rPr lang="en-US" sz="900" dirty="0">
                <a:solidFill>
                  <a:schemeClr val="accent6"/>
                </a:solidFill>
              </a:rPr>
              <a:t> = CARD('Ayan Chakraborty')</a:t>
            </a:r>
          </a:p>
          <a:p>
            <a:r>
              <a:rPr lang="en-US" sz="900" dirty="0">
                <a:solidFill>
                  <a:schemeClr val="accent6"/>
                </a:solidFill>
              </a:rPr>
              <a:t>	print (</a:t>
            </a:r>
            <a:r>
              <a:rPr lang="en-US" sz="900" dirty="0" err="1">
                <a:solidFill>
                  <a:schemeClr val="accent6"/>
                </a:solidFill>
              </a:rPr>
              <a:t>obj.v_num</a:t>
            </a:r>
            <a:r>
              <a:rPr lang="en-US" sz="900" dirty="0">
                <a:solidFill>
                  <a:schemeClr val="accent6"/>
                </a:solidFill>
              </a:rPr>
              <a:t>)</a:t>
            </a:r>
          </a:p>
          <a:p>
            <a:r>
              <a:rPr lang="en-US" sz="900" dirty="0">
                <a:solidFill>
                  <a:schemeClr val="accent6"/>
                </a:solidFill>
              </a:rPr>
              <a:t>	print (</a:t>
            </a:r>
            <a:r>
              <a:rPr lang="en-US" sz="900" dirty="0" err="1">
                <a:solidFill>
                  <a:schemeClr val="accent6"/>
                </a:solidFill>
              </a:rPr>
              <a:t>obj.owner_name</a:t>
            </a:r>
            <a:r>
              <a:rPr lang="en-US" sz="900" dirty="0">
                <a:solidFill>
                  <a:schemeClr val="accent6"/>
                </a:solidFill>
              </a:rPr>
              <a:t>)</a:t>
            </a:r>
          </a:p>
        </p:txBody>
      </p:sp>
      <p:sp>
        <p:nvSpPr>
          <p:cNvPr id="4" name="Rounded Rectangle 3"/>
          <p:cNvSpPr/>
          <p:nvPr/>
        </p:nvSpPr>
        <p:spPr>
          <a:xfrm rot="19455713">
            <a:off x="441299" y="1015231"/>
            <a:ext cx="1068513" cy="400692"/>
          </a:xfrm>
          <a:prstGeom prst="roundRect">
            <a:avLst/>
          </a:prstGeom>
          <a:ln>
            <a:noFill/>
          </a:ln>
          <a:effectLst/>
        </p:spPr>
        <p:style>
          <a:lnRef idx="1">
            <a:schemeClr val="accent1"/>
          </a:lnRef>
          <a:fillRef idx="1003">
            <a:schemeClr val="lt2"/>
          </a:fillRef>
          <a:effectRef idx="2">
            <a:schemeClr val="accent1"/>
          </a:effectRef>
          <a:fontRef idx="minor">
            <a:schemeClr val="lt1"/>
          </a:fontRef>
        </p:style>
        <p:txBody>
          <a:bodyPr rtlCol="0" anchor="ctr"/>
          <a:lstStyle/>
          <a:p>
            <a:pPr algn="ctr"/>
            <a:r>
              <a:rPr lang="en-US" sz="800" b="1" dirty="0" smtClean="0">
                <a:solidFill>
                  <a:schemeClr val="tx2"/>
                </a:solidFill>
              </a:rPr>
              <a:t>OBJECT SCOPE</a:t>
            </a:r>
            <a:endParaRPr lang="en-US" sz="800" b="1" dirty="0">
              <a:solidFill>
                <a:schemeClr val="tx2"/>
              </a:solidFill>
            </a:endParaRPr>
          </a:p>
        </p:txBody>
      </p:sp>
      <p:sp>
        <p:nvSpPr>
          <p:cNvPr id="8" name="TextBox 7"/>
          <p:cNvSpPr txBox="1"/>
          <p:nvPr/>
        </p:nvSpPr>
        <p:spPr>
          <a:xfrm>
            <a:off x="5400420" y="3201168"/>
            <a:ext cx="3190564" cy="584775"/>
          </a:xfrm>
          <a:prstGeom prst="rect">
            <a:avLst/>
          </a:prstGeom>
          <a:noFill/>
        </p:spPr>
        <p:txBody>
          <a:bodyPr wrap="square" rtlCol="0">
            <a:spAutoFit/>
          </a:bodyPr>
          <a:lstStyle/>
          <a:p>
            <a:r>
              <a:rPr lang="en-US" sz="1600" dirty="0">
                <a:solidFill>
                  <a:schemeClr val="tx2"/>
                </a:solidFill>
              </a:rPr>
              <a:t>100</a:t>
            </a:r>
          </a:p>
          <a:p>
            <a:r>
              <a:rPr lang="en-US" sz="1600" dirty="0">
                <a:solidFill>
                  <a:schemeClr val="tx2"/>
                </a:solidFill>
              </a:rPr>
              <a:t>Ayan Chakraborty</a:t>
            </a:r>
          </a:p>
        </p:txBody>
      </p:sp>
    </p:spTree>
    <p:extLst>
      <p:ext uri="{BB962C8B-B14F-4D97-AF65-F5344CB8AC3E}">
        <p14:creationId xmlns:p14="http://schemas.microsoft.com/office/powerpoint/2010/main" val="1383026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52</a:t>
            </a:fld>
            <a:endParaRPr lang="en-US"/>
          </a:p>
        </p:txBody>
      </p:sp>
      <p:sp>
        <p:nvSpPr>
          <p:cNvPr id="5" name="Title 4"/>
          <p:cNvSpPr>
            <a:spLocks noGrp="1"/>
          </p:cNvSpPr>
          <p:nvPr>
            <p:ph type="title"/>
          </p:nvPr>
        </p:nvSpPr>
        <p:spPr/>
        <p:txBody>
          <a:bodyPr>
            <a:normAutofit fontScale="90000"/>
          </a:bodyPr>
          <a:lstStyle/>
          <a:p>
            <a:r>
              <a:rPr lang="en-US" dirty="0"/>
              <a:t>Object Management (</a:t>
            </a:r>
            <a:r>
              <a:rPr lang="en-US" dirty="0" err="1"/>
              <a:t>Cntd</a:t>
            </a:r>
            <a:r>
              <a:rPr lang="en-US" dirty="0"/>
              <a:t>..)</a:t>
            </a:r>
          </a:p>
        </p:txBody>
      </p:sp>
      <p:sp>
        <p:nvSpPr>
          <p:cNvPr id="7" name="TextBox 6"/>
          <p:cNvSpPr txBox="1"/>
          <p:nvPr/>
        </p:nvSpPr>
        <p:spPr>
          <a:xfrm>
            <a:off x="43185" y="1800325"/>
            <a:ext cx="4493670" cy="2031325"/>
          </a:xfrm>
          <a:prstGeom prst="rect">
            <a:avLst/>
          </a:prstGeom>
          <a:noFill/>
        </p:spPr>
        <p:txBody>
          <a:bodyPr wrap="square" rtlCol="0">
            <a:spAutoFit/>
          </a:bodyPr>
          <a:lstStyle/>
          <a:p>
            <a:r>
              <a:rPr lang="en-US" sz="900" dirty="0">
                <a:solidFill>
                  <a:schemeClr val="accent6"/>
                </a:solidFill>
              </a:rPr>
              <a:t>class CARD:</a:t>
            </a:r>
          </a:p>
          <a:p>
            <a:endParaRPr lang="en-US" sz="900" dirty="0">
              <a:solidFill>
                <a:schemeClr val="accent6"/>
              </a:solidFill>
            </a:endParaRPr>
          </a:p>
          <a:p>
            <a:r>
              <a:rPr lang="en-US" sz="900" dirty="0">
                <a:solidFill>
                  <a:schemeClr val="accent6"/>
                </a:solidFill>
              </a:rPr>
              <a:t>	</a:t>
            </a:r>
            <a:r>
              <a:rPr lang="en-US" sz="900" dirty="0" err="1">
                <a:solidFill>
                  <a:schemeClr val="accent6"/>
                </a:solidFill>
              </a:rPr>
              <a:t>v_num</a:t>
            </a:r>
            <a:r>
              <a:rPr lang="en-US" sz="900" dirty="0">
                <a:solidFill>
                  <a:schemeClr val="accent6"/>
                </a:solidFill>
              </a:rPr>
              <a:t> = 100   						</a:t>
            </a:r>
          </a:p>
          <a:p>
            <a:r>
              <a:rPr lang="en-US" sz="900" dirty="0">
                <a:solidFill>
                  <a:schemeClr val="accent6"/>
                </a:solidFill>
              </a:rPr>
              <a:t>	</a:t>
            </a:r>
            <a:r>
              <a:rPr lang="en-US" sz="900" dirty="0" err="1">
                <a:solidFill>
                  <a:schemeClr val="accent6"/>
                </a:solidFill>
              </a:rPr>
              <a:t>def</a:t>
            </a:r>
            <a:r>
              <a:rPr lang="en-US" sz="900" dirty="0">
                <a:solidFill>
                  <a:schemeClr val="accent6"/>
                </a:solidFill>
              </a:rPr>
              <a:t> __</a:t>
            </a:r>
            <a:r>
              <a:rPr lang="en-US" sz="900" dirty="0" err="1">
                <a:solidFill>
                  <a:schemeClr val="accent6"/>
                </a:solidFill>
              </a:rPr>
              <a:t>init</a:t>
            </a:r>
            <a:r>
              <a:rPr lang="en-US" sz="900" dirty="0">
                <a:solidFill>
                  <a:schemeClr val="accent6"/>
                </a:solidFill>
              </a:rPr>
              <a:t>__(</a:t>
            </a:r>
            <a:r>
              <a:rPr lang="en-US" sz="900" dirty="0" err="1">
                <a:solidFill>
                  <a:schemeClr val="accent6"/>
                </a:solidFill>
              </a:rPr>
              <a:t>self,p_owner_name</a:t>
            </a:r>
            <a:r>
              <a:rPr lang="en-US" sz="900" dirty="0">
                <a:solidFill>
                  <a:schemeClr val="accent6"/>
                </a:solidFill>
              </a:rPr>
              <a:t>):</a:t>
            </a:r>
          </a:p>
          <a:p>
            <a:r>
              <a:rPr lang="en-US" sz="900" dirty="0">
                <a:solidFill>
                  <a:schemeClr val="accent6"/>
                </a:solidFill>
              </a:rPr>
              <a:t>		self.__</a:t>
            </a:r>
            <a:r>
              <a:rPr lang="en-US" sz="900" dirty="0" err="1">
                <a:solidFill>
                  <a:schemeClr val="accent6"/>
                </a:solidFill>
              </a:rPr>
              <a:t>owner_name</a:t>
            </a:r>
            <a:r>
              <a:rPr lang="en-US" sz="900" dirty="0">
                <a:solidFill>
                  <a:schemeClr val="accent6"/>
                </a:solidFill>
              </a:rPr>
              <a:t> = </a:t>
            </a:r>
            <a:r>
              <a:rPr lang="en-US" sz="900" dirty="0" err="1">
                <a:solidFill>
                  <a:schemeClr val="accent6"/>
                </a:solidFill>
              </a:rPr>
              <a:t>p_owner_name</a:t>
            </a:r>
            <a:r>
              <a:rPr lang="en-US" sz="900" dirty="0">
                <a:solidFill>
                  <a:schemeClr val="accent6"/>
                </a:solidFill>
              </a:rPr>
              <a:t>	</a:t>
            </a:r>
            <a:r>
              <a:rPr lang="en-US" sz="900" dirty="0" smtClean="0">
                <a:solidFill>
                  <a:schemeClr val="tx2"/>
                </a:solidFill>
              </a:rPr>
              <a:t># Private object</a:t>
            </a:r>
            <a:endParaRPr lang="en-US" sz="900" dirty="0">
              <a:solidFill>
                <a:schemeClr val="tx2"/>
              </a:solidFill>
            </a:endParaRPr>
          </a:p>
          <a:p>
            <a:endParaRPr lang="en-US" sz="900" dirty="0">
              <a:solidFill>
                <a:schemeClr val="accent6"/>
              </a:solidFill>
            </a:endParaRPr>
          </a:p>
          <a:p>
            <a:r>
              <a:rPr lang="en-US" sz="900" dirty="0">
                <a:solidFill>
                  <a:schemeClr val="accent6"/>
                </a:solidFill>
              </a:rPr>
              <a:t>	</a:t>
            </a:r>
            <a:r>
              <a:rPr lang="en-US" sz="900" dirty="0" err="1">
                <a:solidFill>
                  <a:schemeClr val="accent6"/>
                </a:solidFill>
              </a:rPr>
              <a:t>def</a:t>
            </a:r>
            <a:r>
              <a:rPr lang="en-US" sz="900" dirty="0">
                <a:solidFill>
                  <a:schemeClr val="accent6"/>
                </a:solidFill>
              </a:rPr>
              <a:t> </a:t>
            </a:r>
            <a:r>
              <a:rPr lang="en-US" sz="900" dirty="0" err="1">
                <a:solidFill>
                  <a:schemeClr val="accent6"/>
                </a:solidFill>
              </a:rPr>
              <a:t>display_fun</a:t>
            </a:r>
            <a:r>
              <a:rPr lang="en-US" sz="900" dirty="0">
                <a:solidFill>
                  <a:schemeClr val="accent6"/>
                </a:solidFill>
              </a:rPr>
              <a:t>(self):</a:t>
            </a:r>
          </a:p>
          <a:p>
            <a:r>
              <a:rPr lang="en-US" sz="900" dirty="0">
                <a:solidFill>
                  <a:schemeClr val="accent6"/>
                </a:solidFill>
              </a:rPr>
              <a:t>		print self.__</a:t>
            </a:r>
            <a:r>
              <a:rPr lang="en-US" sz="900" dirty="0" err="1">
                <a:solidFill>
                  <a:schemeClr val="accent6"/>
                </a:solidFill>
              </a:rPr>
              <a:t>owner_name</a:t>
            </a:r>
            <a:endParaRPr lang="en-US" sz="900" dirty="0">
              <a:solidFill>
                <a:schemeClr val="accent6"/>
              </a:solidFill>
            </a:endParaRPr>
          </a:p>
          <a:p>
            <a:endParaRPr lang="en-US" sz="900" dirty="0">
              <a:solidFill>
                <a:schemeClr val="accent6"/>
              </a:solidFill>
            </a:endParaRPr>
          </a:p>
          <a:p>
            <a:r>
              <a:rPr lang="en-US" sz="900" dirty="0">
                <a:solidFill>
                  <a:schemeClr val="accent6"/>
                </a:solidFill>
              </a:rPr>
              <a:t>if __name__ == "__main__":				</a:t>
            </a:r>
          </a:p>
          <a:p>
            <a:endParaRPr lang="en-US" sz="900" dirty="0">
              <a:solidFill>
                <a:schemeClr val="accent6"/>
              </a:solidFill>
            </a:endParaRPr>
          </a:p>
          <a:p>
            <a:r>
              <a:rPr lang="en-US" sz="900" dirty="0">
                <a:solidFill>
                  <a:schemeClr val="accent6"/>
                </a:solidFill>
              </a:rPr>
              <a:t>	</a:t>
            </a:r>
            <a:r>
              <a:rPr lang="en-US" sz="900" dirty="0" err="1">
                <a:solidFill>
                  <a:schemeClr val="accent6"/>
                </a:solidFill>
              </a:rPr>
              <a:t>obj</a:t>
            </a:r>
            <a:r>
              <a:rPr lang="en-US" sz="900" dirty="0">
                <a:solidFill>
                  <a:schemeClr val="accent6"/>
                </a:solidFill>
              </a:rPr>
              <a:t> = CARD('Ayan Chakraborty')</a:t>
            </a:r>
          </a:p>
          <a:p>
            <a:r>
              <a:rPr lang="en-US" sz="900" dirty="0">
                <a:solidFill>
                  <a:schemeClr val="accent6"/>
                </a:solidFill>
              </a:rPr>
              <a:t>	</a:t>
            </a:r>
            <a:r>
              <a:rPr lang="en-US" sz="900" dirty="0" err="1">
                <a:solidFill>
                  <a:schemeClr val="accent6"/>
                </a:solidFill>
              </a:rPr>
              <a:t>obj.display_fun</a:t>
            </a:r>
            <a:r>
              <a:rPr lang="en-US" sz="900" dirty="0">
                <a:solidFill>
                  <a:schemeClr val="accent6"/>
                </a:solidFill>
              </a:rPr>
              <a:t>()</a:t>
            </a:r>
          </a:p>
          <a:p>
            <a:r>
              <a:rPr lang="en-US" sz="900" dirty="0">
                <a:solidFill>
                  <a:schemeClr val="accent6"/>
                </a:solidFill>
              </a:rPr>
              <a:t>	print (</a:t>
            </a:r>
            <a:r>
              <a:rPr lang="en-US" sz="900" dirty="0" err="1">
                <a:solidFill>
                  <a:schemeClr val="accent6"/>
                </a:solidFill>
              </a:rPr>
              <a:t>obj.v_num</a:t>
            </a:r>
            <a:r>
              <a:rPr lang="en-US" sz="900" dirty="0">
                <a:solidFill>
                  <a:schemeClr val="accent6"/>
                </a:solidFill>
              </a:rPr>
              <a:t>)</a:t>
            </a:r>
          </a:p>
        </p:txBody>
      </p:sp>
      <p:sp>
        <p:nvSpPr>
          <p:cNvPr id="4" name="Rounded Rectangle 3"/>
          <p:cNvSpPr/>
          <p:nvPr/>
        </p:nvSpPr>
        <p:spPr>
          <a:xfrm rot="19455713">
            <a:off x="441299" y="1015231"/>
            <a:ext cx="1068513" cy="400692"/>
          </a:xfrm>
          <a:prstGeom prst="roundRect">
            <a:avLst/>
          </a:prstGeom>
          <a:ln>
            <a:noFill/>
          </a:ln>
          <a:effectLst/>
        </p:spPr>
        <p:style>
          <a:lnRef idx="1">
            <a:schemeClr val="accent1"/>
          </a:lnRef>
          <a:fillRef idx="1003">
            <a:schemeClr val="lt2"/>
          </a:fillRef>
          <a:effectRef idx="2">
            <a:schemeClr val="accent1"/>
          </a:effectRef>
          <a:fontRef idx="minor">
            <a:schemeClr val="lt1"/>
          </a:fontRef>
        </p:style>
        <p:txBody>
          <a:bodyPr rtlCol="0" anchor="ctr"/>
          <a:lstStyle/>
          <a:p>
            <a:pPr algn="ctr"/>
            <a:r>
              <a:rPr lang="en-US" sz="800" b="1" dirty="0" smtClean="0">
                <a:solidFill>
                  <a:schemeClr val="tx2"/>
                </a:solidFill>
              </a:rPr>
              <a:t>OBJECT SCOPE</a:t>
            </a:r>
            <a:endParaRPr lang="en-US" sz="800" b="1" dirty="0">
              <a:solidFill>
                <a:schemeClr val="tx2"/>
              </a:solidFill>
            </a:endParaRPr>
          </a:p>
        </p:txBody>
      </p:sp>
      <p:sp>
        <p:nvSpPr>
          <p:cNvPr id="8" name="TextBox 7"/>
          <p:cNvSpPr txBox="1"/>
          <p:nvPr/>
        </p:nvSpPr>
        <p:spPr>
          <a:xfrm>
            <a:off x="578841" y="3951706"/>
            <a:ext cx="3190564" cy="584775"/>
          </a:xfrm>
          <a:prstGeom prst="rect">
            <a:avLst/>
          </a:prstGeom>
          <a:noFill/>
        </p:spPr>
        <p:txBody>
          <a:bodyPr wrap="square" rtlCol="0">
            <a:spAutoFit/>
          </a:bodyPr>
          <a:lstStyle/>
          <a:p>
            <a:r>
              <a:rPr lang="en-US" sz="1600" dirty="0">
                <a:solidFill>
                  <a:schemeClr val="tx2"/>
                </a:solidFill>
              </a:rPr>
              <a:t>100</a:t>
            </a:r>
          </a:p>
          <a:p>
            <a:r>
              <a:rPr lang="en-US" sz="1600" dirty="0">
                <a:solidFill>
                  <a:schemeClr val="tx2"/>
                </a:solidFill>
              </a:rPr>
              <a:t>Ayan Chakraborty</a:t>
            </a:r>
          </a:p>
        </p:txBody>
      </p:sp>
      <p:sp>
        <p:nvSpPr>
          <p:cNvPr id="9" name="TextBox 8"/>
          <p:cNvSpPr txBox="1"/>
          <p:nvPr/>
        </p:nvSpPr>
        <p:spPr>
          <a:xfrm>
            <a:off x="4650330" y="1731074"/>
            <a:ext cx="4493670" cy="2169825"/>
          </a:xfrm>
          <a:prstGeom prst="rect">
            <a:avLst/>
          </a:prstGeom>
          <a:noFill/>
        </p:spPr>
        <p:txBody>
          <a:bodyPr wrap="square" rtlCol="0">
            <a:spAutoFit/>
          </a:bodyPr>
          <a:lstStyle/>
          <a:p>
            <a:r>
              <a:rPr lang="en-US" sz="900" dirty="0">
                <a:solidFill>
                  <a:schemeClr val="accent6"/>
                </a:solidFill>
              </a:rPr>
              <a:t>class CARD:</a:t>
            </a:r>
          </a:p>
          <a:p>
            <a:endParaRPr lang="en-US" sz="900" dirty="0">
              <a:solidFill>
                <a:schemeClr val="accent6"/>
              </a:solidFill>
            </a:endParaRPr>
          </a:p>
          <a:p>
            <a:r>
              <a:rPr lang="en-US" sz="900" dirty="0">
                <a:solidFill>
                  <a:schemeClr val="accent6"/>
                </a:solidFill>
              </a:rPr>
              <a:t>	</a:t>
            </a:r>
            <a:r>
              <a:rPr lang="en-US" sz="900" dirty="0" err="1">
                <a:solidFill>
                  <a:schemeClr val="accent6"/>
                </a:solidFill>
              </a:rPr>
              <a:t>v_num</a:t>
            </a:r>
            <a:r>
              <a:rPr lang="en-US" sz="900" dirty="0">
                <a:solidFill>
                  <a:schemeClr val="accent6"/>
                </a:solidFill>
              </a:rPr>
              <a:t> = 100   							</a:t>
            </a:r>
          </a:p>
          <a:p>
            <a:r>
              <a:rPr lang="en-US" sz="900" dirty="0">
                <a:solidFill>
                  <a:schemeClr val="accent6"/>
                </a:solidFill>
              </a:rPr>
              <a:t>	</a:t>
            </a:r>
          </a:p>
          <a:p>
            <a:r>
              <a:rPr lang="en-US" sz="900" dirty="0">
                <a:solidFill>
                  <a:schemeClr val="accent6"/>
                </a:solidFill>
              </a:rPr>
              <a:t>	</a:t>
            </a:r>
            <a:r>
              <a:rPr lang="en-US" sz="900" dirty="0" err="1">
                <a:solidFill>
                  <a:schemeClr val="accent6"/>
                </a:solidFill>
              </a:rPr>
              <a:t>def</a:t>
            </a:r>
            <a:r>
              <a:rPr lang="en-US" sz="900" dirty="0">
                <a:solidFill>
                  <a:schemeClr val="accent6"/>
                </a:solidFill>
              </a:rPr>
              <a:t> __</a:t>
            </a:r>
            <a:r>
              <a:rPr lang="en-US" sz="900" dirty="0" err="1">
                <a:solidFill>
                  <a:schemeClr val="accent6"/>
                </a:solidFill>
              </a:rPr>
              <a:t>init</a:t>
            </a:r>
            <a:r>
              <a:rPr lang="en-US" sz="900" dirty="0">
                <a:solidFill>
                  <a:schemeClr val="accent6"/>
                </a:solidFill>
              </a:rPr>
              <a:t>__(</a:t>
            </a:r>
            <a:r>
              <a:rPr lang="en-US" sz="900" dirty="0" err="1">
                <a:solidFill>
                  <a:schemeClr val="accent6"/>
                </a:solidFill>
              </a:rPr>
              <a:t>self,p_owner_name</a:t>
            </a:r>
            <a:r>
              <a:rPr lang="en-US" sz="900" dirty="0">
                <a:solidFill>
                  <a:schemeClr val="accent6"/>
                </a:solidFill>
              </a:rPr>
              <a:t>):</a:t>
            </a:r>
          </a:p>
          <a:p>
            <a:r>
              <a:rPr lang="en-US" sz="900" dirty="0">
                <a:solidFill>
                  <a:schemeClr val="accent6"/>
                </a:solidFill>
              </a:rPr>
              <a:t>		self.__</a:t>
            </a:r>
            <a:r>
              <a:rPr lang="en-US" sz="900" dirty="0" err="1">
                <a:solidFill>
                  <a:schemeClr val="accent6"/>
                </a:solidFill>
              </a:rPr>
              <a:t>owner_name</a:t>
            </a:r>
            <a:r>
              <a:rPr lang="en-US" sz="900" dirty="0">
                <a:solidFill>
                  <a:schemeClr val="accent6"/>
                </a:solidFill>
              </a:rPr>
              <a:t> = </a:t>
            </a:r>
            <a:r>
              <a:rPr lang="en-US" sz="900" dirty="0" err="1">
                <a:solidFill>
                  <a:schemeClr val="accent6"/>
                </a:solidFill>
              </a:rPr>
              <a:t>p_owner_name</a:t>
            </a:r>
            <a:r>
              <a:rPr lang="en-US" sz="900" dirty="0">
                <a:solidFill>
                  <a:schemeClr val="accent6"/>
                </a:solidFill>
              </a:rPr>
              <a:t>	</a:t>
            </a:r>
            <a:r>
              <a:rPr lang="en-US" sz="900" dirty="0" smtClean="0">
                <a:solidFill>
                  <a:schemeClr val="tx2"/>
                </a:solidFill>
              </a:rPr>
              <a:t># Private variable</a:t>
            </a:r>
            <a:endParaRPr lang="en-US" sz="900" dirty="0">
              <a:solidFill>
                <a:schemeClr val="tx2"/>
              </a:solidFill>
            </a:endParaRPr>
          </a:p>
          <a:p>
            <a:endParaRPr lang="en-US" sz="900" dirty="0">
              <a:solidFill>
                <a:schemeClr val="accent6"/>
              </a:solidFill>
            </a:endParaRPr>
          </a:p>
          <a:p>
            <a:r>
              <a:rPr lang="en-US" sz="900" dirty="0">
                <a:solidFill>
                  <a:schemeClr val="accent6"/>
                </a:solidFill>
              </a:rPr>
              <a:t>	</a:t>
            </a:r>
            <a:r>
              <a:rPr lang="en-US" sz="900" dirty="0" err="1">
                <a:solidFill>
                  <a:schemeClr val="accent6"/>
                </a:solidFill>
              </a:rPr>
              <a:t>def</a:t>
            </a:r>
            <a:r>
              <a:rPr lang="en-US" sz="900" dirty="0">
                <a:solidFill>
                  <a:schemeClr val="accent6"/>
                </a:solidFill>
              </a:rPr>
              <a:t> </a:t>
            </a:r>
            <a:r>
              <a:rPr lang="en-US" sz="900" dirty="0" err="1">
                <a:solidFill>
                  <a:schemeClr val="accent6"/>
                </a:solidFill>
              </a:rPr>
              <a:t>display_fun</a:t>
            </a:r>
            <a:r>
              <a:rPr lang="en-US" sz="900" dirty="0">
                <a:solidFill>
                  <a:schemeClr val="accent6"/>
                </a:solidFill>
              </a:rPr>
              <a:t>(self):</a:t>
            </a:r>
          </a:p>
          <a:p>
            <a:r>
              <a:rPr lang="en-US" sz="900" dirty="0">
                <a:solidFill>
                  <a:schemeClr val="accent6"/>
                </a:solidFill>
              </a:rPr>
              <a:t>		self.__</a:t>
            </a:r>
            <a:r>
              <a:rPr lang="en-US" sz="900" dirty="0" err="1">
                <a:solidFill>
                  <a:schemeClr val="accent6"/>
                </a:solidFill>
              </a:rPr>
              <a:t>owner_name</a:t>
            </a:r>
            <a:r>
              <a:rPr lang="en-US" sz="900" dirty="0">
                <a:solidFill>
                  <a:schemeClr val="accent6"/>
                </a:solidFill>
              </a:rPr>
              <a:t> = 'Its fun'</a:t>
            </a:r>
          </a:p>
          <a:p>
            <a:endParaRPr lang="en-US" sz="900" dirty="0">
              <a:solidFill>
                <a:schemeClr val="accent6"/>
              </a:solidFill>
            </a:endParaRPr>
          </a:p>
          <a:p>
            <a:r>
              <a:rPr lang="en-US" sz="900" dirty="0">
                <a:solidFill>
                  <a:schemeClr val="accent6"/>
                </a:solidFill>
              </a:rPr>
              <a:t>if __name__ == "__main__":						</a:t>
            </a:r>
          </a:p>
          <a:p>
            <a:endParaRPr lang="en-US" sz="900" dirty="0">
              <a:solidFill>
                <a:schemeClr val="accent6"/>
              </a:solidFill>
            </a:endParaRPr>
          </a:p>
          <a:p>
            <a:r>
              <a:rPr lang="en-US" sz="900" dirty="0">
                <a:solidFill>
                  <a:schemeClr val="accent6"/>
                </a:solidFill>
              </a:rPr>
              <a:t>	</a:t>
            </a:r>
            <a:r>
              <a:rPr lang="en-US" sz="900" dirty="0" err="1">
                <a:solidFill>
                  <a:schemeClr val="accent6"/>
                </a:solidFill>
              </a:rPr>
              <a:t>obj</a:t>
            </a:r>
            <a:r>
              <a:rPr lang="en-US" sz="900" dirty="0">
                <a:solidFill>
                  <a:schemeClr val="accent6"/>
                </a:solidFill>
              </a:rPr>
              <a:t> = CARD('Ayan Chakraborty')</a:t>
            </a:r>
          </a:p>
          <a:p>
            <a:r>
              <a:rPr lang="en-US" sz="900" dirty="0">
                <a:solidFill>
                  <a:schemeClr val="accent6"/>
                </a:solidFill>
              </a:rPr>
              <a:t>	print </a:t>
            </a:r>
            <a:r>
              <a:rPr lang="en-US" sz="900" dirty="0" err="1">
                <a:solidFill>
                  <a:schemeClr val="accent6"/>
                </a:solidFill>
              </a:rPr>
              <a:t>obj</a:t>
            </a:r>
            <a:r>
              <a:rPr lang="en-US" sz="900" dirty="0">
                <a:solidFill>
                  <a:schemeClr val="accent6"/>
                </a:solidFill>
              </a:rPr>
              <a:t>.__</a:t>
            </a:r>
            <a:r>
              <a:rPr lang="en-US" sz="900" dirty="0" err="1">
                <a:solidFill>
                  <a:schemeClr val="accent6"/>
                </a:solidFill>
              </a:rPr>
              <a:t>owner_name</a:t>
            </a:r>
            <a:endParaRPr lang="en-US" sz="900" dirty="0">
              <a:solidFill>
                <a:schemeClr val="accent6"/>
              </a:solidFill>
            </a:endParaRPr>
          </a:p>
          <a:p>
            <a:r>
              <a:rPr lang="en-US" sz="900" dirty="0">
                <a:solidFill>
                  <a:schemeClr val="accent6"/>
                </a:solidFill>
              </a:rPr>
              <a:t>	print (</a:t>
            </a:r>
            <a:r>
              <a:rPr lang="en-US" sz="900" dirty="0" err="1">
                <a:solidFill>
                  <a:schemeClr val="accent6"/>
                </a:solidFill>
              </a:rPr>
              <a:t>obj.v_num</a:t>
            </a:r>
            <a:r>
              <a:rPr lang="en-US" sz="900" dirty="0">
                <a:solidFill>
                  <a:schemeClr val="accent6"/>
                </a:solidFill>
              </a:rPr>
              <a:t>)</a:t>
            </a:r>
          </a:p>
        </p:txBody>
      </p:sp>
      <p:sp>
        <p:nvSpPr>
          <p:cNvPr id="10" name="TextBox 9"/>
          <p:cNvSpPr txBox="1"/>
          <p:nvPr/>
        </p:nvSpPr>
        <p:spPr>
          <a:xfrm>
            <a:off x="4650330" y="3936317"/>
            <a:ext cx="5012577" cy="600164"/>
          </a:xfrm>
          <a:prstGeom prst="rect">
            <a:avLst/>
          </a:prstGeom>
          <a:noFill/>
        </p:spPr>
        <p:txBody>
          <a:bodyPr wrap="square" rtlCol="0">
            <a:spAutoFit/>
          </a:bodyPr>
          <a:lstStyle/>
          <a:p>
            <a:r>
              <a:rPr lang="en-US" sz="1100" dirty="0" err="1">
                <a:solidFill>
                  <a:schemeClr val="tx2"/>
                </a:solidFill>
              </a:rPr>
              <a:t>Traceback</a:t>
            </a:r>
            <a:r>
              <a:rPr lang="en-US" sz="1100" dirty="0">
                <a:solidFill>
                  <a:schemeClr val="tx2"/>
                </a:solidFill>
              </a:rPr>
              <a:t> (most recent call last):</a:t>
            </a:r>
          </a:p>
          <a:p>
            <a:r>
              <a:rPr lang="en-US" sz="1100" dirty="0">
                <a:solidFill>
                  <a:schemeClr val="tx2"/>
                </a:solidFill>
              </a:rPr>
              <a:t>  File "prog.py", line 14, in &lt;module&gt;</a:t>
            </a:r>
          </a:p>
          <a:p>
            <a:r>
              <a:rPr lang="en-US" sz="1100" dirty="0" err="1">
                <a:solidFill>
                  <a:schemeClr val="tx2"/>
                </a:solidFill>
              </a:rPr>
              <a:t>AttributeError</a:t>
            </a:r>
            <a:r>
              <a:rPr lang="en-US" sz="1100" dirty="0">
                <a:solidFill>
                  <a:schemeClr val="tx2"/>
                </a:solidFill>
              </a:rPr>
              <a:t>: CARD instance has no attribute '__</a:t>
            </a:r>
            <a:r>
              <a:rPr lang="en-US" sz="1100" dirty="0" err="1">
                <a:solidFill>
                  <a:schemeClr val="tx2"/>
                </a:solidFill>
              </a:rPr>
              <a:t>owner_name</a:t>
            </a:r>
            <a:r>
              <a:rPr lang="en-US" sz="1100" dirty="0">
                <a:solidFill>
                  <a:schemeClr val="tx2"/>
                </a:solidFill>
              </a:rPr>
              <a:t>'</a:t>
            </a:r>
          </a:p>
        </p:txBody>
      </p:sp>
    </p:spTree>
    <p:extLst>
      <p:ext uri="{BB962C8B-B14F-4D97-AF65-F5344CB8AC3E}">
        <p14:creationId xmlns:p14="http://schemas.microsoft.com/office/powerpoint/2010/main" val="30862351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53</a:t>
            </a:fld>
            <a:endParaRPr lang="en-US"/>
          </a:p>
        </p:txBody>
      </p:sp>
      <p:sp>
        <p:nvSpPr>
          <p:cNvPr id="5" name="Title 4"/>
          <p:cNvSpPr>
            <a:spLocks noGrp="1"/>
          </p:cNvSpPr>
          <p:nvPr>
            <p:ph type="title"/>
          </p:nvPr>
        </p:nvSpPr>
        <p:spPr/>
        <p:txBody>
          <a:bodyPr>
            <a:normAutofit fontScale="90000"/>
          </a:bodyPr>
          <a:lstStyle/>
          <a:p>
            <a:r>
              <a:rPr lang="en-US" dirty="0"/>
              <a:t>File Handling</a:t>
            </a:r>
          </a:p>
        </p:txBody>
      </p:sp>
      <p:sp>
        <p:nvSpPr>
          <p:cNvPr id="7" name="TextBox 6"/>
          <p:cNvSpPr txBox="1"/>
          <p:nvPr/>
        </p:nvSpPr>
        <p:spPr>
          <a:xfrm>
            <a:off x="304362" y="1994951"/>
            <a:ext cx="4493670" cy="646331"/>
          </a:xfrm>
          <a:prstGeom prst="rect">
            <a:avLst/>
          </a:prstGeom>
          <a:noFill/>
        </p:spPr>
        <p:txBody>
          <a:bodyPr wrap="square" rtlCol="0">
            <a:spAutoFit/>
          </a:bodyPr>
          <a:lstStyle/>
          <a:p>
            <a:r>
              <a:rPr lang="en-US" sz="900" dirty="0" err="1" smtClean="0">
                <a:solidFill>
                  <a:schemeClr val="accent6"/>
                </a:solidFill>
              </a:rPr>
              <a:t>v_file</a:t>
            </a:r>
            <a:r>
              <a:rPr lang="en-US" sz="900" dirty="0" smtClean="0">
                <a:solidFill>
                  <a:schemeClr val="accent6"/>
                </a:solidFill>
              </a:rPr>
              <a:t> = open('</a:t>
            </a:r>
            <a:r>
              <a:rPr lang="en-US" sz="900" dirty="0" err="1" smtClean="0">
                <a:solidFill>
                  <a:schemeClr val="accent6"/>
                </a:solidFill>
              </a:rPr>
              <a:t>Data_file.txt',"w</a:t>
            </a:r>
            <a:r>
              <a:rPr lang="en-US" sz="900" dirty="0" smtClean="0">
                <a:solidFill>
                  <a:schemeClr val="accent6"/>
                </a:solidFill>
              </a:rPr>
              <a:t>")</a:t>
            </a:r>
          </a:p>
          <a:p>
            <a:r>
              <a:rPr lang="en-US" sz="900" dirty="0" err="1" smtClean="0">
                <a:solidFill>
                  <a:schemeClr val="accent6"/>
                </a:solidFill>
              </a:rPr>
              <a:t>v_file.writel</a:t>
            </a:r>
            <a:r>
              <a:rPr lang="en-US" sz="900" dirty="0" smtClean="0">
                <a:solidFill>
                  <a:schemeClr val="accent6"/>
                </a:solidFill>
              </a:rPr>
              <a:t>("Python is a very good language !!")</a:t>
            </a:r>
          </a:p>
          <a:p>
            <a:r>
              <a:rPr lang="en-US" sz="900" dirty="0" err="1" smtClean="0">
                <a:solidFill>
                  <a:schemeClr val="accent6"/>
                </a:solidFill>
              </a:rPr>
              <a:t>v_file.write</a:t>
            </a:r>
            <a:r>
              <a:rPr lang="en-US" sz="900" dirty="0" smtClean="0">
                <a:solidFill>
                  <a:schemeClr val="accent6"/>
                </a:solidFill>
              </a:rPr>
              <a:t>(" I like I/O </a:t>
            </a:r>
            <a:r>
              <a:rPr lang="en-US" sz="900" dirty="0" err="1" smtClean="0">
                <a:solidFill>
                  <a:schemeClr val="accent6"/>
                </a:solidFill>
              </a:rPr>
              <a:t>operatios</a:t>
            </a:r>
            <a:r>
              <a:rPr lang="en-US" sz="900" dirty="0" smtClean="0">
                <a:solidFill>
                  <a:schemeClr val="accent6"/>
                </a:solidFill>
              </a:rPr>
              <a:t> in python")</a:t>
            </a:r>
          </a:p>
          <a:p>
            <a:r>
              <a:rPr lang="en-US" sz="900" dirty="0" err="1" smtClean="0">
                <a:solidFill>
                  <a:schemeClr val="accent6"/>
                </a:solidFill>
              </a:rPr>
              <a:t>v_file.close</a:t>
            </a:r>
            <a:r>
              <a:rPr lang="en-US" sz="900" dirty="0" smtClean="0">
                <a:solidFill>
                  <a:schemeClr val="accent6"/>
                </a:solidFill>
              </a:rPr>
              <a:t>()</a:t>
            </a:r>
            <a:endParaRPr lang="en-US" sz="900" dirty="0">
              <a:solidFill>
                <a:schemeClr val="accent6"/>
              </a:solidFill>
            </a:endParaRPr>
          </a:p>
        </p:txBody>
      </p:sp>
      <p:pic>
        <p:nvPicPr>
          <p:cNvPr id="1026" name="Picture 2" descr="C:\Users\AYAN\Desktop\txt-128.png"/>
          <p:cNvPicPr>
            <a:picLocks noChangeAspect="1" noChangeArrowheads="1"/>
          </p:cNvPicPr>
          <p:nvPr/>
        </p:nvPicPr>
        <p:blipFill>
          <a:blip r:embed="rId2"/>
          <a:srcRect/>
          <a:stretch>
            <a:fillRect/>
          </a:stretch>
        </p:blipFill>
        <p:spPr bwMode="auto">
          <a:xfrm>
            <a:off x="488949" y="1163781"/>
            <a:ext cx="495445" cy="495445"/>
          </a:xfrm>
          <a:prstGeom prst="rect">
            <a:avLst/>
          </a:prstGeom>
          <a:noFill/>
        </p:spPr>
      </p:pic>
      <p:sp>
        <p:nvSpPr>
          <p:cNvPr id="6" name="TextBox 5"/>
          <p:cNvSpPr txBox="1"/>
          <p:nvPr/>
        </p:nvSpPr>
        <p:spPr>
          <a:xfrm>
            <a:off x="1176470" y="1164010"/>
            <a:ext cx="7243124" cy="525465"/>
          </a:xfrm>
          <a:prstGeom prst="rect">
            <a:avLst/>
          </a:prstGeom>
          <a:noFill/>
        </p:spPr>
        <p:txBody>
          <a:bodyPr wrap="square" rtlCol="0">
            <a:spAutoFit/>
          </a:bodyPr>
          <a:lstStyle/>
          <a:p>
            <a:pPr>
              <a:lnSpc>
                <a:spcPct val="150000"/>
              </a:lnSpc>
            </a:pPr>
            <a:r>
              <a:rPr lang="en-IN" sz="1000" dirty="0" smtClean="0">
                <a:solidFill>
                  <a:schemeClr val="tx2">
                    <a:lumMod val="75000"/>
                    <a:lumOff val="25000"/>
                  </a:schemeClr>
                </a:solidFill>
                <a:cs typeface="Times New Roman" panose="02020603050405020304" pitchFamily="18" charset="0"/>
              </a:rPr>
              <a:t>Python provides basic functions and methods necessary to manipulate files by default. We can do most of the file manipulation using a file object.</a:t>
            </a:r>
            <a:endParaRPr lang="en-US" sz="1000" dirty="0">
              <a:solidFill>
                <a:schemeClr val="tx2">
                  <a:lumMod val="75000"/>
                  <a:lumOff val="25000"/>
                </a:schemeClr>
              </a:solidFill>
              <a:cs typeface="Times New Roman" panose="02020603050405020304" pitchFamily="18" charset="0"/>
            </a:endParaRPr>
          </a:p>
        </p:txBody>
      </p:sp>
      <p:pic>
        <p:nvPicPr>
          <p:cNvPr id="1027" name="Picture 3" descr="C:\Users\AYAN\Desktop\Capture1.JPG"/>
          <p:cNvPicPr>
            <a:picLocks noChangeAspect="1" noChangeArrowheads="1"/>
          </p:cNvPicPr>
          <p:nvPr/>
        </p:nvPicPr>
        <p:blipFill>
          <a:blip r:embed="rId3"/>
          <a:srcRect/>
          <a:stretch>
            <a:fillRect/>
          </a:stretch>
        </p:blipFill>
        <p:spPr bwMode="auto">
          <a:xfrm>
            <a:off x="413187" y="2763981"/>
            <a:ext cx="3202849" cy="1567873"/>
          </a:xfrm>
          <a:prstGeom prst="rect">
            <a:avLst/>
          </a:prstGeom>
          <a:noFill/>
        </p:spPr>
      </p:pic>
      <p:sp>
        <p:nvSpPr>
          <p:cNvPr id="8" name="TextBox 7"/>
          <p:cNvSpPr txBox="1"/>
          <p:nvPr/>
        </p:nvSpPr>
        <p:spPr>
          <a:xfrm>
            <a:off x="4405307" y="2126569"/>
            <a:ext cx="4493670" cy="507831"/>
          </a:xfrm>
          <a:prstGeom prst="rect">
            <a:avLst/>
          </a:prstGeom>
          <a:noFill/>
        </p:spPr>
        <p:txBody>
          <a:bodyPr wrap="square" rtlCol="0">
            <a:spAutoFit/>
          </a:bodyPr>
          <a:lstStyle/>
          <a:p>
            <a:r>
              <a:rPr lang="en-IN" sz="900" dirty="0" smtClean="0">
                <a:solidFill>
                  <a:schemeClr val="accent6"/>
                </a:solidFill>
              </a:rPr>
              <a:t>with open('</a:t>
            </a:r>
            <a:r>
              <a:rPr lang="en-IN" sz="900" dirty="0" err="1" smtClean="0">
                <a:solidFill>
                  <a:schemeClr val="accent6"/>
                </a:solidFill>
              </a:rPr>
              <a:t>Data_file.txt',"r</a:t>
            </a:r>
            <a:r>
              <a:rPr lang="en-IN" sz="900" dirty="0" smtClean="0">
                <a:solidFill>
                  <a:schemeClr val="accent6"/>
                </a:solidFill>
              </a:rPr>
              <a:t>")as </a:t>
            </a:r>
            <a:r>
              <a:rPr lang="en-IN" sz="900" dirty="0" err="1" smtClean="0">
                <a:solidFill>
                  <a:schemeClr val="accent6"/>
                </a:solidFill>
              </a:rPr>
              <a:t>v_file</a:t>
            </a:r>
            <a:r>
              <a:rPr lang="en-IN" sz="900" dirty="0" smtClean="0">
                <a:solidFill>
                  <a:schemeClr val="accent6"/>
                </a:solidFill>
              </a:rPr>
              <a:t>:</a:t>
            </a:r>
          </a:p>
          <a:p>
            <a:r>
              <a:rPr lang="en-IN" sz="900" dirty="0" smtClean="0">
                <a:solidFill>
                  <a:schemeClr val="accent6"/>
                </a:solidFill>
              </a:rPr>
              <a:t>	for line in </a:t>
            </a:r>
            <a:r>
              <a:rPr lang="en-IN" sz="900" dirty="0" err="1" smtClean="0">
                <a:solidFill>
                  <a:schemeClr val="accent6"/>
                </a:solidFill>
              </a:rPr>
              <a:t>v_file</a:t>
            </a:r>
            <a:r>
              <a:rPr lang="en-IN" sz="900" dirty="0" smtClean="0">
                <a:solidFill>
                  <a:schemeClr val="accent6"/>
                </a:solidFill>
              </a:rPr>
              <a:t>:</a:t>
            </a:r>
          </a:p>
          <a:p>
            <a:r>
              <a:rPr lang="en-IN" sz="900" dirty="0" smtClean="0">
                <a:solidFill>
                  <a:schemeClr val="accent6"/>
                </a:solidFill>
              </a:rPr>
              <a:t>		print (line)</a:t>
            </a:r>
            <a:endParaRPr lang="en-US" sz="900" dirty="0">
              <a:solidFill>
                <a:schemeClr val="accent6"/>
              </a:solidFill>
            </a:endParaRPr>
          </a:p>
        </p:txBody>
      </p:sp>
      <p:pic>
        <p:nvPicPr>
          <p:cNvPr id="3" name="Picture 2" descr="C:\Users\AYAN\Desktop\Capture.JPG"/>
          <p:cNvPicPr>
            <a:picLocks noChangeAspect="1" noChangeArrowheads="1"/>
          </p:cNvPicPr>
          <p:nvPr/>
        </p:nvPicPr>
        <p:blipFill>
          <a:blip r:embed="rId4"/>
          <a:srcRect/>
          <a:stretch>
            <a:fillRect/>
          </a:stretch>
        </p:blipFill>
        <p:spPr bwMode="auto">
          <a:xfrm>
            <a:off x="4244159" y="2951018"/>
            <a:ext cx="4743977" cy="731405"/>
          </a:xfrm>
          <a:prstGeom prst="rect">
            <a:avLst/>
          </a:prstGeom>
          <a:noFill/>
        </p:spPr>
      </p:pic>
    </p:spTree>
    <p:extLst>
      <p:ext uri="{BB962C8B-B14F-4D97-AF65-F5344CB8AC3E}">
        <p14:creationId xmlns:p14="http://schemas.microsoft.com/office/powerpoint/2010/main" val="3664735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54</a:t>
            </a:fld>
            <a:endParaRPr lang="en-US"/>
          </a:p>
        </p:txBody>
      </p:sp>
      <p:sp>
        <p:nvSpPr>
          <p:cNvPr id="5" name="Title 4"/>
          <p:cNvSpPr>
            <a:spLocks noGrp="1"/>
          </p:cNvSpPr>
          <p:nvPr>
            <p:ph type="title"/>
          </p:nvPr>
        </p:nvSpPr>
        <p:spPr/>
        <p:txBody>
          <a:bodyPr>
            <a:normAutofit fontScale="90000"/>
          </a:bodyPr>
          <a:lstStyle/>
          <a:p>
            <a:r>
              <a:rPr lang="en-US" dirty="0"/>
              <a:t>File </a:t>
            </a:r>
            <a:r>
              <a:rPr lang="en-US" dirty="0" smtClean="0"/>
              <a:t>Handling (</a:t>
            </a:r>
            <a:r>
              <a:rPr lang="en-US" dirty="0" err="1" smtClean="0"/>
              <a:t>Cntd</a:t>
            </a:r>
            <a:r>
              <a:rPr lang="en-US" dirty="0" smtClean="0"/>
              <a:t>..)</a:t>
            </a:r>
            <a:endParaRPr lang="en-US" dirty="0"/>
          </a:p>
        </p:txBody>
      </p:sp>
      <p:pic>
        <p:nvPicPr>
          <p:cNvPr id="1026" name="Picture 2" descr="C:\Users\AYAN\Desktop\txt-128.png"/>
          <p:cNvPicPr>
            <a:picLocks noChangeAspect="1" noChangeArrowheads="1"/>
          </p:cNvPicPr>
          <p:nvPr/>
        </p:nvPicPr>
        <p:blipFill>
          <a:blip r:embed="rId2"/>
          <a:srcRect/>
          <a:stretch>
            <a:fillRect/>
          </a:stretch>
        </p:blipFill>
        <p:spPr bwMode="auto">
          <a:xfrm>
            <a:off x="488949" y="1163781"/>
            <a:ext cx="495445" cy="495445"/>
          </a:xfrm>
          <a:prstGeom prst="rect">
            <a:avLst/>
          </a:prstGeom>
          <a:noFill/>
        </p:spPr>
      </p:pic>
      <p:sp>
        <p:nvSpPr>
          <p:cNvPr id="6" name="TextBox 5"/>
          <p:cNvSpPr txBox="1"/>
          <p:nvPr/>
        </p:nvSpPr>
        <p:spPr>
          <a:xfrm>
            <a:off x="1176470" y="1164010"/>
            <a:ext cx="7243124" cy="375552"/>
          </a:xfrm>
          <a:prstGeom prst="rect">
            <a:avLst/>
          </a:prstGeom>
          <a:noFill/>
        </p:spPr>
        <p:txBody>
          <a:bodyPr wrap="square" rtlCol="0">
            <a:spAutoFit/>
          </a:bodyPr>
          <a:lstStyle/>
          <a:p>
            <a:pPr>
              <a:lnSpc>
                <a:spcPct val="150000"/>
              </a:lnSpc>
            </a:pPr>
            <a:r>
              <a:rPr lang="en-IN" sz="1400" dirty="0" smtClean="0">
                <a:solidFill>
                  <a:schemeClr val="tx2">
                    <a:lumMod val="75000"/>
                    <a:lumOff val="25000"/>
                  </a:schemeClr>
                </a:solidFill>
                <a:cs typeface="Times New Roman" panose="02020603050405020304" pitchFamily="18" charset="0"/>
              </a:rPr>
              <a:t>Different modes to open a file :</a:t>
            </a:r>
            <a:endParaRPr lang="en-US" sz="1400" dirty="0">
              <a:solidFill>
                <a:schemeClr val="tx2">
                  <a:lumMod val="75000"/>
                  <a:lumOff val="25000"/>
                </a:schemeClr>
              </a:solidFill>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79408029"/>
              </p:ext>
            </p:extLst>
          </p:nvPr>
        </p:nvGraphicFramePr>
        <p:xfrm>
          <a:off x="537761" y="1808849"/>
          <a:ext cx="8003566" cy="2672715"/>
        </p:xfrm>
        <a:graphic>
          <a:graphicData uri="http://schemas.openxmlformats.org/drawingml/2006/table">
            <a:tbl>
              <a:tblPr firstRow="1" bandRow="1">
                <a:tableStyleId>{17292A2E-F333-43FB-9621-5CBBE7FDCDCB}</a:tableStyleId>
              </a:tblPr>
              <a:tblGrid>
                <a:gridCol w="2033823">
                  <a:extLst>
                    <a:ext uri="{9D8B030D-6E8A-4147-A177-3AD203B41FA5}">
                      <a16:colId xmlns:a16="http://schemas.microsoft.com/office/drawing/2014/main" val="20000"/>
                    </a:ext>
                  </a:extLst>
                </a:gridCol>
                <a:gridCol w="5969743">
                  <a:extLst>
                    <a:ext uri="{9D8B030D-6E8A-4147-A177-3AD203B41FA5}">
                      <a16:colId xmlns:a16="http://schemas.microsoft.com/office/drawing/2014/main" val="20001"/>
                    </a:ext>
                  </a:extLst>
                </a:gridCol>
              </a:tblGrid>
              <a:tr h="219683">
                <a:tc>
                  <a:txBody>
                    <a:bodyPr/>
                    <a:lstStyle/>
                    <a:p>
                      <a:r>
                        <a:rPr lang="en-US" sz="1000" dirty="0" smtClean="0"/>
                        <a:t>Modes</a:t>
                      </a:r>
                      <a:endParaRPr lang="en-US" sz="10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t>Description</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2372">
                <a:tc>
                  <a:txBody>
                    <a:bodyPr/>
                    <a:lstStyle/>
                    <a:p>
                      <a:pPr algn="ctr" fontAlgn="t"/>
                      <a:r>
                        <a:rPr lang="en-US" sz="1100" b="0" i="0" u="none" strike="noStrike" dirty="0">
                          <a:solidFill>
                            <a:srgbClr val="313131"/>
                          </a:solidFill>
                          <a:latin typeface="Verdana"/>
                        </a:rPr>
                        <a:t>r</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reading only. The file pointer is placed at the beginning of the file. This is the default mode.</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292372">
                <a:tc>
                  <a:txBody>
                    <a:bodyPr/>
                    <a:lstStyle/>
                    <a:p>
                      <a:pPr algn="ctr" fontAlgn="t"/>
                      <a:r>
                        <a:rPr lang="en-US" sz="1100" b="0" i="0" u="none" strike="noStrike" dirty="0" err="1">
                          <a:solidFill>
                            <a:srgbClr val="313131"/>
                          </a:solidFill>
                          <a:latin typeface="Verdana"/>
                        </a:rPr>
                        <a:t>rb</a:t>
                      </a:r>
                      <a:endParaRPr lang="en-US" sz="1100" b="0" i="0" u="none" strike="noStrike" dirty="0">
                        <a:solidFill>
                          <a:srgbClr val="313131"/>
                        </a:solidFill>
                        <a:latin typeface="Verdana"/>
                      </a:endParaRP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reading only in binary format. The file pointer is placed at the beginning of the file. This is the default mode.</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292372">
                <a:tc>
                  <a:txBody>
                    <a:bodyPr/>
                    <a:lstStyle/>
                    <a:p>
                      <a:pPr algn="ctr" fontAlgn="t"/>
                      <a:r>
                        <a:rPr lang="en-US" sz="1100" b="0" i="0" u="none" strike="noStrike" dirty="0">
                          <a:solidFill>
                            <a:srgbClr val="313131"/>
                          </a:solidFill>
                          <a:latin typeface="Verdana"/>
                        </a:rPr>
                        <a:t>r+</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dirty="0">
                          <a:solidFill>
                            <a:srgbClr val="313131"/>
                          </a:solidFill>
                          <a:latin typeface="Verdana"/>
                        </a:rPr>
                        <a:t>Opens a file for both reading and writing. The file pointer placed at the beginning of the file.</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292372">
                <a:tc>
                  <a:txBody>
                    <a:bodyPr/>
                    <a:lstStyle/>
                    <a:p>
                      <a:pPr algn="ctr" fontAlgn="t"/>
                      <a:r>
                        <a:rPr lang="en-US" sz="1100" b="0" i="0" u="none" strike="noStrike">
                          <a:solidFill>
                            <a:srgbClr val="313131"/>
                          </a:solidFill>
                          <a:latin typeface="Verdana"/>
                        </a:rPr>
                        <a:t>rb+</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both reading and writing in binary format. The file pointer placed at the beginning of the file.</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292372">
                <a:tc>
                  <a:txBody>
                    <a:bodyPr/>
                    <a:lstStyle/>
                    <a:p>
                      <a:pPr algn="ctr" fontAlgn="t"/>
                      <a:r>
                        <a:rPr lang="en-US" sz="1100" b="0" i="0" u="none" strike="noStrike" dirty="0">
                          <a:solidFill>
                            <a:srgbClr val="313131"/>
                          </a:solidFill>
                          <a:latin typeface="Verdana"/>
                        </a:rPr>
                        <a:t>w</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writing only. Overwrites the file if the file exists. If the file does not exist, creates a new file for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292372">
                <a:tc>
                  <a:txBody>
                    <a:bodyPr/>
                    <a:lstStyle/>
                    <a:p>
                      <a:pPr algn="ctr" fontAlgn="t"/>
                      <a:r>
                        <a:rPr lang="en-US" sz="1100" b="0" i="0" u="none" strike="noStrike">
                          <a:solidFill>
                            <a:srgbClr val="313131"/>
                          </a:solidFill>
                          <a:latin typeface="Verdana"/>
                        </a:rPr>
                        <a:t>wb</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writing only in binary format. Overwrites the file if the file exists. If the file does not exist, creates a new file for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292372">
                <a:tc>
                  <a:txBody>
                    <a:bodyPr/>
                    <a:lstStyle/>
                    <a:p>
                      <a:pPr algn="ctr" fontAlgn="t"/>
                      <a:r>
                        <a:rPr lang="en-US" sz="1100" b="0" i="0" u="none" strike="noStrike" dirty="0">
                          <a:solidFill>
                            <a:srgbClr val="313131"/>
                          </a:solidFill>
                          <a:latin typeface="Verdana"/>
                        </a:rPr>
                        <a:t>w+</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dirty="0">
                          <a:solidFill>
                            <a:srgbClr val="313131"/>
                          </a:solidFill>
                          <a:latin typeface="Verdana"/>
                        </a:rPr>
                        <a:t>Opens a file for both writing and reading. Overwrites the existing file if the file exists. If the file does not exist, creates a new file for reading and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647352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55</a:t>
            </a:fld>
            <a:endParaRPr lang="en-US"/>
          </a:p>
        </p:txBody>
      </p:sp>
      <p:sp>
        <p:nvSpPr>
          <p:cNvPr id="5" name="Title 4"/>
          <p:cNvSpPr>
            <a:spLocks noGrp="1"/>
          </p:cNvSpPr>
          <p:nvPr>
            <p:ph type="title"/>
          </p:nvPr>
        </p:nvSpPr>
        <p:spPr/>
        <p:txBody>
          <a:bodyPr>
            <a:normAutofit fontScale="90000"/>
          </a:bodyPr>
          <a:lstStyle/>
          <a:p>
            <a:r>
              <a:rPr lang="en-US" dirty="0"/>
              <a:t>File </a:t>
            </a:r>
            <a:r>
              <a:rPr lang="en-US" dirty="0" smtClean="0"/>
              <a:t>Handling (</a:t>
            </a:r>
            <a:r>
              <a:rPr lang="en-US" dirty="0" err="1" smtClean="0"/>
              <a:t>Cntd</a:t>
            </a:r>
            <a:r>
              <a:rPr lang="en-US" dirty="0" smtClean="0"/>
              <a:t>..)</a:t>
            </a:r>
            <a:endParaRPr lang="en-US" dirty="0"/>
          </a:p>
        </p:txBody>
      </p:sp>
      <p:pic>
        <p:nvPicPr>
          <p:cNvPr id="1026" name="Picture 2" descr="C:\Users\AYAN\Desktop\txt-128.png"/>
          <p:cNvPicPr>
            <a:picLocks noChangeAspect="1" noChangeArrowheads="1"/>
          </p:cNvPicPr>
          <p:nvPr/>
        </p:nvPicPr>
        <p:blipFill>
          <a:blip r:embed="rId2"/>
          <a:srcRect/>
          <a:stretch>
            <a:fillRect/>
          </a:stretch>
        </p:blipFill>
        <p:spPr bwMode="auto">
          <a:xfrm>
            <a:off x="488949" y="1163781"/>
            <a:ext cx="495445" cy="495445"/>
          </a:xfrm>
          <a:prstGeom prst="rect">
            <a:avLst/>
          </a:prstGeom>
          <a:noFill/>
        </p:spPr>
      </p:pic>
      <p:sp>
        <p:nvSpPr>
          <p:cNvPr id="6" name="TextBox 5"/>
          <p:cNvSpPr txBox="1"/>
          <p:nvPr/>
        </p:nvSpPr>
        <p:spPr>
          <a:xfrm>
            <a:off x="1176470" y="1164010"/>
            <a:ext cx="7243124" cy="375552"/>
          </a:xfrm>
          <a:prstGeom prst="rect">
            <a:avLst/>
          </a:prstGeom>
          <a:noFill/>
        </p:spPr>
        <p:txBody>
          <a:bodyPr wrap="square" rtlCol="0">
            <a:spAutoFit/>
          </a:bodyPr>
          <a:lstStyle/>
          <a:p>
            <a:pPr>
              <a:lnSpc>
                <a:spcPct val="150000"/>
              </a:lnSpc>
            </a:pPr>
            <a:r>
              <a:rPr lang="en-IN" sz="1400" dirty="0" smtClean="0">
                <a:solidFill>
                  <a:schemeClr val="tx2">
                    <a:lumMod val="75000"/>
                    <a:lumOff val="25000"/>
                  </a:schemeClr>
                </a:solidFill>
                <a:cs typeface="Times New Roman" panose="02020603050405020304" pitchFamily="18" charset="0"/>
              </a:rPr>
              <a:t>Different modes to open a file :</a:t>
            </a:r>
            <a:endParaRPr lang="en-US" sz="1400" dirty="0">
              <a:solidFill>
                <a:schemeClr val="tx2">
                  <a:lumMod val="75000"/>
                  <a:lumOff val="25000"/>
                </a:schemeClr>
              </a:solidFill>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79408029"/>
              </p:ext>
            </p:extLst>
          </p:nvPr>
        </p:nvGraphicFramePr>
        <p:xfrm>
          <a:off x="537761" y="1808849"/>
          <a:ext cx="8003566" cy="2308860"/>
        </p:xfrm>
        <a:graphic>
          <a:graphicData uri="http://schemas.openxmlformats.org/drawingml/2006/table">
            <a:tbl>
              <a:tblPr firstRow="1" bandRow="1">
                <a:tableStyleId>{17292A2E-F333-43FB-9621-5CBBE7FDCDCB}</a:tableStyleId>
              </a:tblPr>
              <a:tblGrid>
                <a:gridCol w="2033823">
                  <a:extLst>
                    <a:ext uri="{9D8B030D-6E8A-4147-A177-3AD203B41FA5}">
                      <a16:colId xmlns:a16="http://schemas.microsoft.com/office/drawing/2014/main" val="20000"/>
                    </a:ext>
                  </a:extLst>
                </a:gridCol>
                <a:gridCol w="5969743">
                  <a:extLst>
                    <a:ext uri="{9D8B030D-6E8A-4147-A177-3AD203B41FA5}">
                      <a16:colId xmlns:a16="http://schemas.microsoft.com/office/drawing/2014/main" val="20001"/>
                    </a:ext>
                  </a:extLst>
                </a:gridCol>
              </a:tblGrid>
              <a:tr h="219683">
                <a:tc>
                  <a:txBody>
                    <a:bodyPr/>
                    <a:lstStyle/>
                    <a:p>
                      <a:r>
                        <a:rPr lang="en-US" sz="1000" dirty="0" smtClean="0"/>
                        <a:t>Modes</a:t>
                      </a:r>
                      <a:endParaRPr lang="en-US" sz="10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t>Description</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2372">
                <a:tc>
                  <a:txBody>
                    <a:bodyPr/>
                    <a:lstStyle/>
                    <a:p>
                      <a:pPr algn="ctr" fontAlgn="t"/>
                      <a:r>
                        <a:rPr lang="en-US" sz="1100" b="0" i="0" u="none" strike="noStrike" dirty="0">
                          <a:solidFill>
                            <a:srgbClr val="313131"/>
                          </a:solidFill>
                          <a:latin typeface="Verdana"/>
                        </a:rPr>
                        <a:t>a</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appending. The file pointer is at the end of the file if the file exists. That is, the file is in the append mode. If the file does not exist, it creates a new file for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292372">
                <a:tc>
                  <a:txBody>
                    <a:bodyPr/>
                    <a:lstStyle/>
                    <a:p>
                      <a:pPr algn="ctr" fontAlgn="t"/>
                      <a:r>
                        <a:rPr lang="en-US" sz="1100" b="0" i="0" u="none" strike="noStrike" dirty="0" err="1">
                          <a:solidFill>
                            <a:srgbClr val="313131"/>
                          </a:solidFill>
                          <a:latin typeface="Verdana"/>
                        </a:rPr>
                        <a:t>ab</a:t>
                      </a:r>
                      <a:endParaRPr lang="en-US" sz="1100" b="0" i="0" u="none" strike="noStrike" dirty="0">
                        <a:solidFill>
                          <a:srgbClr val="313131"/>
                        </a:solidFill>
                        <a:latin typeface="Verdana"/>
                      </a:endParaRP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appending in binary format. The file pointer is at the end of the file if the file exists. That is, the file is in the append mode. If the file does not exist, it creates a new file for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292372">
                <a:tc>
                  <a:txBody>
                    <a:bodyPr/>
                    <a:lstStyle/>
                    <a:p>
                      <a:pPr algn="ctr" fontAlgn="t"/>
                      <a:r>
                        <a:rPr lang="en-US" sz="1100" b="0" i="0" u="none" strike="noStrike" dirty="0">
                          <a:solidFill>
                            <a:srgbClr val="313131"/>
                          </a:solidFill>
                          <a:latin typeface="Verdana"/>
                        </a:rPr>
                        <a:t>a+</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a:solidFill>
                            <a:srgbClr val="313131"/>
                          </a:solidFill>
                          <a:latin typeface="Verdana"/>
                        </a:rPr>
                        <a:t>Opens a file for both appending and reading. The file pointer is at the end of the file if the file exists. The file opens in the append mode. If the file does not exist, it creates a new file for reading and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292372">
                <a:tc>
                  <a:txBody>
                    <a:bodyPr/>
                    <a:lstStyle/>
                    <a:p>
                      <a:pPr algn="ctr" fontAlgn="t"/>
                      <a:r>
                        <a:rPr lang="en-US" sz="1100" b="0" i="0" u="none" strike="noStrike" dirty="0" err="1">
                          <a:solidFill>
                            <a:srgbClr val="313131"/>
                          </a:solidFill>
                          <a:latin typeface="Verdana"/>
                        </a:rPr>
                        <a:t>ab</a:t>
                      </a:r>
                      <a:r>
                        <a:rPr lang="en-US" sz="1100" b="0" i="0" u="none" strike="noStrike" dirty="0">
                          <a:solidFill>
                            <a:srgbClr val="313131"/>
                          </a:solidFill>
                          <a:latin typeface="Verdana"/>
                        </a:rPr>
                        <a:t>+</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fontAlgn="t"/>
                      <a:r>
                        <a:rPr lang="en-IN" sz="1100" b="0" i="0" u="none" strike="noStrike" dirty="0">
                          <a:solidFill>
                            <a:srgbClr val="313131"/>
                          </a:solidFill>
                          <a:latin typeface="Verdana"/>
                        </a:rPr>
                        <a:t>Opens a file for both appending and reading in binary format. The file pointer is at the end of the file if the file exists. The file opens in the append mode. If the file does not exist, it creates a new file for reading and writing.</a:t>
                      </a:r>
                    </a:p>
                  </a:txBody>
                  <a:tcPr marL="9525" marR="9525" marT="9525"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647352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56</a:t>
            </a:fld>
            <a:endParaRPr lang="en-US"/>
          </a:p>
        </p:txBody>
      </p:sp>
      <p:sp>
        <p:nvSpPr>
          <p:cNvPr id="5" name="Title 4"/>
          <p:cNvSpPr>
            <a:spLocks noGrp="1"/>
          </p:cNvSpPr>
          <p:nvPr>
            <p:ph type="title"/>
          </p:nvPr>
        </p:nvSpPr>
        <p:spPr/>
        <p:txBody>
          <a:bodyPr>
            <a:normAutofit fontScale="90000"/>
          </a:bodyPr>
          <a:lstStyle/>
          <a:p>
            <a:r>
              <a:rPr lang="en-US" dirty="0"/>
              <a:t>Exception Handling</a:t>
            </a:r>
          </a:p>
        </p:txBody>
      </p:sp>
      <p:sp>
        <p:nvSpPr>
          <p:cNvPr id="7" name="TextBox 6"/>
          <p:cNvSpPr txBox="1"/>
          <p:nvPr/>
        </p:nvSpPr>
        <p:spPr>
          <a:xfrm>
            <a:off x="289030" y="1946553"/>
            <a:ext cx="4493670" cy="769441"/>
          </a:xfrm>
          <a:prstGeom prst="rect">
            <a:avLst/>
          </a:prstGeom>
          <a:noFill/>
        </p:spPr>
        <p:txBody>
          <a:bodyPr wrap="square" rtlCol="0">
            <a:spAutoFit/>
          </a:bodyPr>
          <a:lstStyle/>
          <a:p>
            <a:r>
              <a:rPr lang="en-US" sz="1100" dirty="0" err="1">
                <a:solidFill>
                  <a:schemeClr val="accent6"/>
                </a:solidFill>
              </a:rPr>
              <a:t>v_list</a:t>
            </a:r>
            <a:r>
              <a:rPr lang="en-US" sz="1100" dirty="0">
                <a:solidFill>
                  <a:schemeClr val="accent6"/>
                </a:solidFill>
              </a:rPr>
              <a:t> = [11,12,'Ayan',True]</a:t>
            </a:r>
          </a:p>
          <a:p>
            <a:endParaRPr lang="en-US" sz="1100" dirty="0">
              <a:solidFill>
                <a:schemeClr val="accent6"/>
              </a:solidFill>
            </a:endParaRPr>
          </a:p>
          <a:p>
            <a:r>
              <a:rPr lang="en-US" sz="1100" dirty="0">
                <a:solidFill>
                  <a:schemeClr val="accent6"/>
                </a:solidFill>
              </a:rPr>
              <a:t>for </a:t>
            </a:r>
            <a:r>
              <a:rPr lang="en-US" sz="1100" dirty="0" err="1">
                <a:solidFill>
                  <a:schemeClr val="accent6"/>
                </a:solidFill>
              </a:rPr>
              <a:t>i</a:t>
            </a:r>
            <a:r>
              <a:rPr lang="en-US" sz="1100" dirty="0">
                <a:solidFill>
                  <a:schemeClr val="accent6"/>
                </a:solidFill>
              </a:rPr>
              <a:t> in range(0,len(</a:t>
            </a:r>
            <a:r>
              <a:rPr lang="en-US" sz="1100" dirty="0" err="1">
                <a:solidFill>
                  <a:schemeClr val="accent6"/>
                </a:solidFill>
              </a:rPr>
              <a:t>v_list</a:t>
            </a:r>
            <a:r>
              <a:rPr lang="en-US" sz="1100" dirty="0">
                <a:solidFill>
                  <a:schemeClr val="accent6"/>
                </a:solidFill>
              </a:rPr>
              <a:t>)):</a:t>
            </a:r>
          </a:p>
          <a:p>
            <a:r>
              <a:rPr lang="en-US" sz="1100" dirty="0">
                <a:solidFill>
                  <a:schemeClr val="accent6"/>
                </a:solidFill>
              </a:rPr>
              <a:t>	print </a:t>
            </a:r>
            <a:r>
              <a:rPr lang="en-US" sz="1100" dirty="0" err="1">
                <a:solidFill>
                  <a:schemeClr val="accent6"/>
                </a:solidFill>
              </a:rPr>
              <a:t>int</a:t>
            </a:r>
            <a:r>
              <a:rPr lang="en-US" sz="1100" dirty="0">
                <a:solidFill>
                  <a:schemeClr val="accent6"/>
                </a:solidFill>
              </a:rPr>
              <a:t>(</a:t>
            </a:r>
            <a:r>
              <a:rPr lang="en-US" sz="1100" dirty="0" err="1">
                <a:solidFill>
                  <a:schemeClr val="accent6"/>
                </a:solidFill>
              </a:rPr>
              <a:t>v_list</a:t>
            </a:r>
            <a:r>
              <a:rPr lang="en-US" sz="1100" dirty="0">
                <a:solidFill>
                  <a:schemeClr val="accent6"/>
                </a:solidFill>
              </a:rPr>
              <a:t>[</a:t>
            </a:r>
            <a:r>
              <a:rPr lang="en-US" sz="1100" dirty="0" err="1">
                <a:solidFill>
                  <a:schemeClr val="accent6"/>
                </a:solidFill>
              </a:rPr>
              <a:t>i</a:t>
            </a:r>
            <a:r>
              <a:rPr lang="en-US" sz="1100" dirty="0">
                <a:solidFill>
                  <a:schemeClr val="accent6"/>
                </a:solidFill>
              </a:rPr>
              <a:t>])</a:t>
            </a:r>
          </a:p>
        </p:txBody>
      </p:sp>
      <p:sp>
        <p:nvSpPr>
          <p:cNvPr id="6" name="TextBox 5"/>
          <p:cNvSpPr txBox="1"/>
          <p:nvPr/>
        </p:nvSpPr>
        <p:spPr>
          <a:xfrm>
            <a:off x="1176470" y="1164010"/>
            <a:ext cx="7243124" cy="525465"/>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An exception </a:t>
            </a:r>
            <a:r>
              <a:rPr lang="en-US" sz="1000" dirty="0" smtClean="0">
                <a:solidFill>
                  <a:schemeClr val="tx2">
                    <a:lumMod val="75000"/>
                    <a:lumOff val="25000"/>
                  </a:schemeClr>
                </a:solidFill>
                <a:cs typeface="Times New Roman" panose="02020603050405020304" pitchFamily="18" charset="0"/>
              </a:rPr>
              <a:t>is </a:t>
            </a:r>
            <a:r>
              <a:rPr lang="en-US" sz="1000" dirty="0">
                <a:solidFill>
                  <a:schemeClr val="tx2">
                    <a:lumMod val="75000"/>
                    <a:lumOff val="25000"/>
                  </a:schemeClr>
                </a:solidFill>
                <a:cs typeface="Times New Roman" panose="02020603050405020304" pitchFamily="18" charset="0"/>
              </a:rPr>
              <a:t>an event, which occurs during the execution of a program that disrupts the normal flow of the program's instructions.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3271937"/>
            <a:ext cx="3784753" cy="1324160"/>
          </a:xfrm>
          <a:prstGeom prst="rect">
            <a:avLst/>
          </a:prstGeom>
        </p:spPr>
      </p:pic>
      <p:sp>
        <p:nvSpPr>
          <p:cNvPr id="9" name="TextBox 8"/>
          <p:cNvSpPr txBox="1"/>
          <p:nvPr/>
        </p:nvSpPr>
        <p:spPr>
          <a:xfrm>
            <a:off x="4895197" y="1946553"/>
            <a:ext cx="4493670" cy="1446550"/>
          </a:xfrm>
          <a:prstGeom prst="rect">
            <a:avLst/>
          </a:prstGeom>
          <a:noFill/>
        </p:spPr>
        <p:txBody>
          <a:bodyPr wrap="square" rtlCol="0">
            <a:spAutoFit/>
          </a:bodyPr>
          <a:lstStyle/>
          <a:p>
            <a:r>
              <a:rPr lang="en-US" sz="1100" dirty="0" err="1" smtClean="0">
                <a:solidFill>
                  <a:schemeClr val="accent6"/>
                </a:solidFill>
              </a:rPr>
              <a:t>v_list</a:t>
            </a:r>
            <a:r>
              <a:rPr lang="en-US" sz="1100" dirty="0" smtClean="0">
                <a:solidFill>
                  <a:schemeClr val="accent6"/>
                </a:solidFill>
              </a:rPr>
              <a:t> </a:t>
            </a:r>
            <a:r>
              <a:rPr lang="en-US" sz="1100" dirty="0">
                <a:solidFill>
                  <a:schemeClr val="accent6"/>
                </a:solidFill>
              </a:rPr>
              <a:t>= [11,12,'Ayan',True]</a:t>
            </a:r>
          </a:p>
          <a:p>
            <a:endParaRPr lang="en-US" sz="1100" dirty="0">
              <a:solidFill>
                <a:schemeClr val="accent6"/>
              </a:solidFill>
            </a:endParaRPr>
          </a:p>
          <a:p>
            <a:r>
              <a:rPr lang="en-US" sz="1100" dirty="0">
                <a:solidFill>
                  <a:schemeClr val="accent6"/>
                </a:solidFill>
              </a:rPr>
              <a:t>for </a:t>
            </a:r>
            <a:r>
              <a:rPr lang="en-US" sz="1100" dirty="0" err="1">
                <a:solidFill>
                  <a:schemeClr val="accent6"/>
                </a:solidFill>
              </a:rPr>
              <a:t>i</a:t>
            </a:r>
            <a:r>
              <a:rPr lang="en-US" sz="1100" dirty="0">
                <a:solidFill>
                  <a:schemeClr val="accent6"/>
                </a:solidFill>
              </a:rPr>
              <a:t> in range(0,len(</a:t>
            </a:r>
            <a:r>
              <a:rPr lang="en-US" sz="1100" dirty="0" err="1">
                <a:solidFill>
                  <a:schemeClr val="accent6"/>
                </a:solidFill>
              </a:rPr>
              <a:t>v_list</a:t>
            </a:r>
            <a:r>
              <a:rPr lang="en-US" sz="1100" dirty="0">
                <a:solidFill>
                  <a:schemeClr val="accent6"/>
                </a:solidFill>
              </a:rPr>
              <a:t>)):</a:t>
            </a:r>
          </a:p>
          <a:p>
            <a:r>
              <a:rPr lang="en-US" sz="1100" dirty="0">
                <a:solidFill>
                  <a:schemeClr val="accent6"/>
                </a:solidFill>
              </a:rPr>
              <a:t>	try:</a:t>
            </a:r>
          </a:p>
          <a:p>
            <a:r>
              <a:rPr lang="en-US" sz="1100" dirty="0">
                <a:solidFill>
                  <a:schemeClr val="accent6"/>
                </a:solidFill>
              </a:rPr>
              <a:t>		print (</a:t>
            </a:r>
            <a:r>
              <a:rPr lang="en-US" sz="1100" dirty="0" err="1">
                <a:solidFill>
                  <a:schemeClr val="accent6"/>
                </a:solidFill>
              </a:rPr>
              <a:t>int</a:t>
            </a:r>
            <a:r>
              <a:rPr lang="en-US" sz="1100" dirty="0">
                <a:solidFill>
                  <a:schemeClr val="accent6"/>
                </a:solidFill>
              </a:rPr>
              <a:t>(</a:t>
            </a:r>
            <a:r>
              <a:rPr lang="en-US" sz="1100" dirty="0" err="1">
                <a:solidFill>
                  <a:schemeClr val="accent6"/>
                </a:solidFill>
              </a:rPr>
              <a:t>v_list</a:t>
            </a:r>
            <a:r>
              <a:rPr lang="en-US" sz="1100" dirty="0">
                <a:solidFill>
                  <a:schemeClr val="accent6"/>
                </a:solidFill>
              </a:rPr>
              <a:t>[</a:t>
            </a:r>
            <a:r>
              <a:rPr lang="en-US" sz="1100" dirty="0" err="1">
                <a:solidFill>
                  <a:schemeClr val="accent6"/>
                </a:solidFill>
              </a:rPr>
              <a:t>i</a:t>
            </a:r>
            <a:r>
              <a:rPr lang="en-US" sz="1100" dirty="0">
                <a:solidFill>
                  <a:schemeClr val="accent6"/>
                </a:solidFill>
              </a:rPr>
              <a:t>]))</a:t>
            </a:r>
          </a:p>
          <a:p>
            <a:r>
              <a:rPr lang="en-US" sz="1100" dirty="0">
                <a:solidFill>
                  <a:schemeClr val="accent6"/>
                </a:solidFill>
              </a:rPr>
              <a:t>		</a:t>
            </a:r>
          </a:p>
          <a:p>
            <a:r>
              <a:rPr lang="en-US" sz="1100" dirty="0">
                <a:solidFill>
                  <a:schemeClr val="accent6"/>
                </a:solidFill>
              </a:rPr>
              <a:t>	except Exception as e:</a:t>
            </a:r>
          </a:p>
          <a:p>
            <a:r>
              <a:rPr lang="en-US" sz="1100" dirty="0">
                <a:solidFill>
                  <a:schemeClr val="accent6"/>
                </a:solidFill>
              </a:rPr>
              <a:t>		print(e)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718" y="3430695"/>
            <a:ext cx="3496163" cy="1057423"/>
          </a:xfrm>
          <a:prstGeom prst="rect">
            <a:avLst/>
          </a:prstGeom>
        </p:spPr>
      </p:pic>
    </p:spTree>
    <p:extLst>
      <p:ext uri="{BB962C8B-B14F-4D97-AF65-F5344CB8AC3E}">
        <p14:creationId xmlns:p14="http://schemas.microsoft.com/office/powerpoint/2010/main" val="1905156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57</a:t>
            </a:fld>
            <a:endParaRPr lang="en-US"/>
          </a:p>
        </p:txBody>
      </p:sp>
      <p:sp>
        <p:nvSpPr>
          <p:cNvPr id="5" name="Title 4"/>
          <p:cNvSpPr>
            <a:spLocks noGrp="1"/>
          </p:cNvSpPr>
          <p:nvPr>
            <p:ph type="title"/>
          </p:nvPr>
        </p:nvSpPr>
        <p:spPr/>
        <p:txBody>
          <a:bodyPr>
            <a:normAutofit fontScale="90000"/>
          </a:bodyPr>
          <a:lstStyle/>
          <a:p>
            <a:r>
              <a:rPr lang="en-US" dirty="0"/>
              <a:t>Exception </a:t>
            </a:r>
            <a:r>
              <a:rPr lang="en-US" dirty="0" smtClean="0"/>
              <a:t>Handling </a:t>
            </a:r>
            <a:r>
              <a:rPr lang="en-US" dirty="0"/>
              <a:t>(</a:t>
            </a:r>
            <a:r>
              <a:rPr lang="en-US" dirty="0" err="1"/>
              <a:t>Cntd</a:t>
            </a:r>
            <a:r>
              <a:rPr lang="en-US" dirty="0"/>
              <a:t>..)</a:t>
            </a:r>
          </a:p>
        </p:txBody>
      </p:sp>
      <p:sp>
        <p:nvSpPr>
          <p:cNvPr id="7" name="TextBox 6"/>
          <p:cNvSpPr txBox="1"/>
          <p:nvPr/>
        </p:nvSpPr>
        <p:spPr>
          <a:xfrm>
            <a:off x="1176470" y="1922271"/>
            <a:ext cx="3702559" cy="2292935"/>
          </a:xfrm>
          <a:prstGeom prst="rect">
            <a:avLst/>
          </a:prstGeom>
          <a:noFill/>
        </p:spPr>
        <p:txBody>
          <a:bodyPr wrap="square" rtlCol="0">
            <a:spAutoFit/>
          </a:bodyPr>
          <a:lstStyle/>
          <a:p>
            <a:r>
              <a:rPr lang="en-US" sz="1100" dirty="0" err="1">
                <a:solidFill>
                  <a:schemeClr val="accent6"/>
                </a:solidFill>
              </a:rPr>
              <a:t>fh</a:t>
            </a:r>
            <a:r>
              <a:rPr lang="en-US" sz="1100" dirty="0">
                <a:solidFill>
                  <a:schemeClr val="accent6"/>
                </a:solidFill>
              </a:rPr>
              <a:t> = open("testfile.txt", "w")</a:t>
            </a:r>
          </a:p>
          <a:p>
            <a:endParaRPr lang="en-US" sz="1100" dirty="0">
              <a:solidFill>
                <a:schemeClr val="accent6"/>
              </a:solidFill>
            </a:endParaRPr>
          </a:p>
          <a:p>
            <a:r>
              <a:rPr lang="en-US" sz="1100" dirty="0">
                <a:solidFill>
                  <a:schemeClr val="accent6"/>
                </a:solidFill>
              </a:rPr>
              <a:t>for </a:t>
            </a:r>
            <a:r>
              <a:rPr lang="en-US" sz="1100" dirty="0" err="1">
                <a:solidFill>
                  <a:schemeClr val="accent6"/>
                </a:solidFill>
              </a:rPr>
              <a:t>i</a:t>
            </a:r>
            <a:r>
              <a:rPr lang="en-US" sz="1100" dirty="0">
                <a:solidFill>
                  <a:schemeClr val="accent6"/>
                </a:solidFill>
              </a:rPr>
              <a:t> in range(0,len(</a:t>
            </a:r>
            <a:r>
              <a:rPr lang="en-US" sz="1100" dirty="0" err="1">
                <a:solidFill>
                  <a:schemeClr val="accent6"/>
                </a:solidFill>
              </a:rPr>
              <a:t>v_list</a:t>
            </a:r>
            <a:r>
              <a:rPr lang="en-US" sz="1100" dirty="0">
                <a:solidFill>
                  <a:schemeClr val="accent6"/>
                </a:solidFill>
              </a:rPr>
              <a:t>)):</a:t>
            </a:r>
          </a:p>
          <a:p>
            <a:endParaRPr lang="en-US" sz="1100" dirty="0">
              <a:solidFill>
                <a:schemeClr val="accent6"/>
              </a:solidFill>
            </a:endParaRPr>
          </a:p>
          <a:p>
            <a:r>
              <a:rPr lang="en-US" sz="1100" dirty="0">
                <a:solidFill>
                  <a:schemeClr val="accent6"/>
                </a:solidFill>
              </a:rPr>
              <a:t>	try:</a:t>
            </a:r>
          </a:p>
          <a:p>
            <a:r>
              <a:rPr lang="en-US" sz="1100" dirty="0">
                <a:solidFill>
                  <a:schemeClr val="accent6"/>
                </a:solidFill>
              </a:rPr>
              <a:t>		</a:t>
            </a:r>
            <a:r>
              <a:rPr lang="en-US" sz="1100" dirty="0" err="1">
                <a:solidFill>
                  <a:schemeClr val="accent6"/>
                </a:solidFill>
              </a:rPr>
              <a:t>fh.write</a:t>
            </a:r>
            <a:r>
              <a:rPr lang="en-US" sz="1100" dirty="0">
                <a:solidFill>
                  <a:schemeClr val="accent6"/>
                </a:solidFill>
              </a:rPr>
              <a:t>((</a:t>
            </a:r>
            <a:r>
              <a:rPr lang="en-US" sz="1100" dirty="0" err="1">
                <a:solidFill>
                  <a:schemeClr val="accent6"/>
                </a:solidFill>
              </a:rPr>
              <a:t>int</a:t>
            </a:r>
            <a:r>
              <a:rPr lang="en-US" sz="1100" dirty="0">
                <a:solidFill>
                  <a:schemeClr val="accent6"/>
                </a:solidFill>
              </a:rPr>
              <a:t>(</a:t>
            </a:r>
            <a:r>
              <a:rPr lang="en-US" sz="1100" dirty="0" err="1">
                <a:solidFill>
                  <a:schemeClr val="accent6"/>
                </a:solidFill>
              </a:rPr>
              <a:t>v_list</a:t>
            </a:r>
            <a:r>
              <a:rPr lang="en-US" sz="1100" dirty="0">
                <a:solidFill>
                  <a:schemeClr val="accent6"/>
                </a:solidFill>
              </a:rPr>
              <a:t>[</a:t>
            </a:r>
            <a:r>
              <a:rPr lang="en-US" sz="1100" dirty="0" err="1">
                <a:solidFill>
                  <a:schemeClr val="accent6"/>
                </a:solidFill>
              </a:rPr>
              <a:t>i</a:t>
            </a:r>
            <a:r>
              <a:rPr lang="en-US" sz="1100" dirty="0">
                <a:solidFill>
                  <a:schemeClr val="accent6"/>
                </a:solidFill>
              </a:rPr>
              <a:t>])))</a:t>
            </a:r>
          </a:p>
          <a:p>
            <a:endParaRPr lang="en-US" sz="1100" dirty="0">
              <a:solidFill>
                <a:schemeClr val="accent6"/>
              </a:solidFill>
            </a:endParaRPr>
          </a:p>
          <a:p>
            <a:r>
              <a:rPr lang="en-US" sz="1100" dirty="0">
                <a:solidFill>
                  <a:schemeClr val="accent6"/>
                </a:solidFill>
              </a:rPr>
              <a:t>	except Exception as e:</a:t>
            </a:r>
          </a:p>
          <a:p>
            <a:r>
              <a:rPr lang="en-US" sz="1100" dirty="0">
                <a:solidFill>
                  <a:schemeClr val="accent6"/>
                </a:solidFill>
              </a:rPr>
              <a:t>		print(e)</a:t>
            </a:r>
          </a:p>
          <a:p>
            <a:endParaRPr lang="en-US" sz="1100" dirty="0">
              <a:solidFill>
                <a:schemeClr val="accent6"/>
              </a:solidFill>
            </a:endParaRPr>
          </a:p>
          <a:p>
            <a:r>
              <a:rPr lang="en-US" sz="1100" dirty="0">
                <a:solidFill>
                  <a:schemeClr val="accent6"/>
                </a:solidFill>
              </a:rPr>
              <a:t>	finally:</a:t>
            </a:r>
          </a:p>
          <a:p>
            <a:r>
              <a:rPr lang="en-US" sz="1100" dirty="0">
                <a:solidFill>
                  <a:schemeClr val="accent6"/>
                </a:solidFill>
              </a:rPr>
              <a:t>		</a:t>
            </a:r>
            <a:r>
              <a:rPr lang="en-US" sz="1100" dirty="0" err="1">
                <a:solidFill>
                  <a:schemeClr val="accent6"/>
                </a:solidFill>
              </a:rPr>
              <a:t>fh.close</a:t>
            </a:r>
            <a:r>
              <a:rPr lang="en-US" sz="1100" dirty="0">
                <a:solidFill>
                  <a:schemeClr val="accent6"/>
                </a:solidFill>
              </a:rPr>
              <a:t>()</a:t>
            </a:r>
          </a:p>
          <a:p>
            <a:r>
              <a:rPr lang="en-US" sz="1100" dirty="0">
                <a:solidFill>
                  <a:schemeClr val="accent6"/>
                </a:solidFill>
              </a:rPr>
              <a:t>		print ("File Close !!")</a:t>
            </a:r>
          </a:p>
        </p:txBody>
      </p:sp>
      <p:sp>
        <p:nvSpPr>
          <p:cNvPr id="6" name="TextBox 5"/>
          <p:cNvSpPr txBox="1"/>
          <p:nvPr/>
        </p:nvSpPr>
        <p:spPr>
          <a:xfrm>
            <a:off x="1176470" y="1164010"/>
            <a:ext cx="7243124" cy="525465"/>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An exception </a:t>
            </a:r>
            <a:r>
              <a:rPr lang="en-US" sz="1000" dirty="0" smtClean="0">
                <a:solidFill>
                  <a:schemeClr val="tx2">
                    <a:lumMod val="75000"/>
                    <a:lumOff val="25000"/>
                  </a:schemeClr>
                </a:solidFill>
                <a:cs typeface="Times New Roman" panose="02020603050405020304" pitchFamily="18" charset="0"/>
              </a:rPr>
              <a:t>is </a:t>
            </a:r>
            <a:r>
              <a:rPr lang="en-US" sz="1000" dirty="0">
                <a:solidFill>
                  <a:schemeClr val="tx2">
                    <a:lumMod val="75000"/>
                    <a:lumOff val="25000"/>
                  </a:schemeClr>
                </a:solidFill>
                <a:cs typeface="Times New Roman" panose="02020603050405020304" pitchFamily="18" charset="0"/>
              </a:rPr>
              <a:t>an event, which occurs during the execution of a program that disrupts the normal flow of the program's instructions.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spTree>
    <p:extLst>
      <p:ext uri="{BB962C8B-B14F-4D97-AF65-F5344CB8AC3E}">
        <p14:creationId xmlns:p14="http://schemas.microsoft.com/office/powerpoint/2010/main" val="9884934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58</a:t>
            </a:fld>
            <a:endParaRPr lang="en-US"/>
          </a:p>
        </p:txBody>
      </p:sp>
      <p:sp>
        <p:nvSpPr>
          <p:cNvPr id="7" name="TextBox 6"/>
          <p:cNvSpPr txBox="1"/>
          <p:nvPr/>
        </p:nvSpPr>
        <p:spPr>
          <a:xfrm>
            <a:off x="3238052" y="1936377"/>
            <a:ext cx="3948057" cy="707886"/>
          </a:xfrm>
          <a:prstGeom prst="rect">
            <a:avLst/>
          </a:prstGeom>
          <a:noFill/>
        </p:spPr>
        <p:txBody>
          <a:bodyPr wrap="square" rtlCol="0">
            <a:spAutoFit/>
          </a:bodyPr>
          <a:lstStyle/>
          <a:p>
            <a:r>
              <a:rPr lang="en-US" sz="4000" dirty="0">
                <a:solidFill>
                  <a:schemeClr val="tx2">
                    <a:lumMod val="50000"/>
                    <a:lumOff val="50000"/>
                  </a:schemeClr>
                </a:solidFill>
                <a:latin typeface="Algerian" panose="04020705040A02060702" pitchFamily="82" charset="0"/>
              </a:rPr>
              <a:t>ADVANCED</a:t>
            </a:r>
          </a:p>
        </p:txBody>
      </p:sp>
    </p:spTree>
    <p:extLst>
      <p:ext uri="{BB962C8B-B14F-4D97-AF65-F5344CB8AC3E}">
        <p14:creationId xmlns:p14="http://schemas.microsoft.com/office/powerpoint/2010/main" val="577567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59</a:t>
            </a:fld>
            <a:endParaRPr lang="en-US"/>
          </a:p>
        </p:txBody>
      </p:sp>
      <p:sp>
        <p:nvSpPr>
          <p:cNvPr id="5" name="Title 4"/>
          <p:cNvSpPr>
            <a:spLocks noGrp="1"/>
          </p:cNvSpPr>
          <p:nvPr>
            <p:ph type="title"/>
          </p:nvPr>
        </p:nvSpPr>
        <p:spPr/>
        <p:txBody>
          <a:bodyPr>
            <a:normAutofit fontScale="90000"/>
          </a:bodyPr>
          <a:lstStyle/>
          <a:p>
            <a:r>
              <a:rPr lang="en-US" dirty="0"/>
              <a:t>MODULES</a:t>
            </a:r>
          </a:p>
        </p:txBody>
      </p:sp>
      <p:sp>
        <p:nvSpPr>
          <p:cNvPr id="6" name="TextBox 5"/>
          <p:cNvSpPr txBox="1"/>
          <p:nvPr/>
        </p:nvSpPr>
        <p:spPr>
          <a:xfrm>
            <a:off x="1176470" y="1164010"/>
            <a:ext cx="7243124" cy="525465"/>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Any Python file is a module. </a:t>
            </a:r>
            <a:r>
              <a:rPr lang="en-US" sz="1000" dirty="0" smtClean="0">
                <a:solidFill>
                  <a:schemeClr val="tx2">
                    <a:lumMod val="75000"/>
                    <a:lumOff val="25000"/>
                  </a:schemeClr>
                </a:solidFill>
                <a:cs typeface="Times New Roman" panose="02020603050405020304" pitchFamily="18" charset="0"/>
              </a:rPr>
              <a:t>Basically modularization </a:t>
            </a:r>
            <a:r>
              <a:rPr lang="en-US" sz="1000" dirty="0">
                <a:solidFill>
                  <a:schemeClr val="tx2">
                    <a:lumMod val="75000"/>
                    <a:lumOff val="25000"/>
                  </a:schemeClr>
                </a:solidFill>
                <a:cs typeface="Times New Roman" panose="02020603050405020304" pitchFamily="18" charset="0"/>
              </a:rPr>
              <a:t>is a technique </a:t>
            </a:r>
            <a:r>
              <a:rPr lang="en-US" sz="1000" dirty="0" smtClean="0">
                <a:solidFill>
                  <a:schemeClr val="tx2">
                    <a:lumMod val="75000"/>
                    <a:lumOff val="25000"/>
                  </a:schemeClr>
                </a:solidFill>
                <a:cs typeface="Times New Roman" panose="02020603050405020304" pitchFamily="18" charset="0"/>
              </a:rPr>
              <a:t>via </a:t>
            </a:r>
            <a:r>
              <a:rPr lang="en-US" sz="1000" dirty="0">
                <a:solidFill>
                  <a:schemeClr val="tx2">
                    <a:lumMod val="75000"/>
                    <a:lumOff val="25000"/>
                  </a:schemeClr>
                </a:solidFill>
                <a:cs typeface="Times New Roman" panose="02020603050405020304" pitchFamily="18" charset="0"/>
              </a:rPr>
              <a:t>which one can decoupled his codes and at the same time </a:t>
            </a:r>
            <a:r>
              <a:rPr lang="en-US" sz="1000" dirty="0" smtClean="0">
                <a:solidFill>
                  <a:schemeClr val="tx2">
                    <a:lumMod val="75000"/>
                    <a:lumOff val="25000"/>
                  </a:schemeClr>
                </a:solidFill>
                <a:cs typeface="Times New Roman" panose="02020603050405020304" pitchFamily="18" charset="0"/>
              </a:rPr>
              <a:t>integrate </a:t>
            </a:r>
            <a:r>
              <a:rPr lang="en-US" sz="1000" dirty="0">
                <a:solidFill>
                  <a:schemeClr val="tx2">
                    <a:lumMod val="75000"/>
                    <a:lumOff val="25000"/>
                  </a:schemeClr>
                </a:solidFill>
                <a:cs typeface="Times New Roman" panose="02020603050405020304" pitchFamily="18" charset="0"/>
              </a:rPr>
              <a:t>all the codes into same platform</a:t>
            </a:r>
            <a:r>
              <a:rPr lang="en-US" sz="1000" dirty="0" smtClean="0">
                <a:solidFill>
                  <a:schemeClr val="tx2">
                    <a:lumMod val="75000"/>
                    <a:lumOff val="25000"/>
                  </a:schemeClr>
                </a:solidFill>
                <a:cs typeface="Times New Roman" panose="02020603050405020304" pitchFamily="18" charset="0"/>
              </a:rPr>
              <a:t>.</a:t>
            </a:r>
            <a:endParaRPr lang="en-US" sz="10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76470" y="1922271"/>
            <a:ext cx="3702559" cy="2123658"/>
          </a:xfrm>
          <a:prstGeom prst="rect">
            <a:avLst/>
          </a:prstGeom>
          <a:noFill/>
        </p:spPr>
        <p:txBody>
          <a:bodyPr wrap="square" rtlCol="0">
            <a:spAutoFit/>
          </a:bodyPr>
          <a:lstStyle/>
          <a:p>
            <a:r>
              <a:rPr lang="en-US" sz="1100" dirty="0">
                <a:solidFill>
                  <a:schemeClr val="accent6"/>
                </a:solidFill>
              </a:rPr>
              <a:t>import &lt;module1&gt;,&lt;module2&gt; ......&lt;</a:t>
            </a:r>
            <a:r>
              <a:rPr lang="en-US" sz="1100" dirty="0" err="1">
                <a:solidFill>
                  <a:schemeClr val="accent6"/>
                </a:solidFill>
              </a:rPr>
              <a:t>moduleN</a:t>
            </a:r>
            <a:r>
              <a:rPr lang="en-US" sz="1100" dirty="0">
                <a:solidFill>
                  <a:schemeClr val="accent6"/>
                </a:solidFill>
              </a:rPr>
              <a:t>&gt;</a:t>
            </a:r>
          </a:p>
          <a:p>
            <a:endParaRPr lang="en-US" sz="1100" dirty="0">
              <a:solidFill>
                <a:schemeClr val="accent6"/>
              </a:solidFill>
            </a:endParaRPr>
          </a:p>
          <a:p>
            <a:r>
              <a:rPr lang="en-US" sz="1100" dirty="0">
                <a:solidFill>
                  <a:schemeClr val="accent6"/>
                </a:solidFill>
              </a:rPr>
              <a:t>import </a:t>
            </a:r>
            <a:r>
              <a:rPr lang="en-US" sz="1100" dirty="0" err="1">
                <a:solidFill>
                  <a:schemeClr val="accent6"/>
                </a:solidFill>
              </a:rPr>
              <a:t>os</a:t>
            </a:r>
            <a:endParaRPr lang="en-US" sz="1100" dirty="0">
              <a:solidFill>
                <a:schemeClr val="accent6"/>
              </a:solidFill>
            </a:endParaRPr>
          </a:p>
          <a:p>
            <a:endParaRPr lang="en-US" sz="1100" dirty="0">
              <a:solidFill>
                <a:schemeClr val="accent6"/>
              </a:solidFill>
            </a:endParaRPr>
          </a:p>
          <a:p>
            <a:r>
              <a:rPr lang="en-US" sz="1100" dirty="0">
                <a:solidFill>
                  <a:schemeClr val="accent6"/>
                </a:solidFill>
              </a:rPr>
              <a:t>print (</a:t>
            </a:r>
            <a:r>
              <a:rPr lang="en-US" sz="1100" dirty="0" err="1">
                <a:solidFill>
                  <a:schemeClr val="accent6"/>
                </a:solidFill>
              </a:rPr>
              <a:t>os.getcwd</a:t>
            </a:r>
            <a:r>
              <a:rPr lang="en-US" sz="1100" dirty="0" smtClean="0">
                <a:solidFill>
                  <a:schemeClr val="accent6"/>
                </a:solidFill>
              </a:rPr>
              <a:t>())</a:t>
            </a:r>
          </a:p>
          <a:p>
            <a:endParaRPr lang="en-US" sz="1100" dirty="0">
              <a:solidFill>
                <a:schemeClr val="accent6"/>
              </a:solidFill>
            </a:endParaRPr>
          </a:p>
          <a:p>
            <a:endParaRPr lang="en-US" sz="1100" dirty="0">
              <a:solidFill>
                <a:schemeClr val="accent6"/>
              </a:solidFill>
            </a:endParaRPr>
          </a:p>
          <a:p>
            <a:endParaRPr lang="en-US" sz="1100" dirty="0">
              <a:solidFill>
                <a:schemeClr val="accent6"/>
              </a:solidFill>
            </a:endParaRPr>
          </a:p>
          <a:p>
            <a:endParaRPr lang="en-US" sz="1100" dirty="0" smtClean="0">
              <a:solidFill>
                <a:schemeClr val="accent6"/>
              </a:solidFill>
            </a:endParaRPr>
          </a:p>
          <a:p>
            <a:r>
              <a:rPr lang="sv-SE" sz="1100" dirty="0">
                <a:solidFill>
                  <a:schemeClr val="accent6"/>
                </a:solidFill>
              </a:rPr>
              <a:t>import os,sys</a:t>
            </a:r>
          </a:p>
          <a:p>
            <a:endParaRPr lang="sv-SE" sz="1100" dirty="0">
              <a:solidFill>
                <a:schemeClr val="accent6"/>
              </a:solidFill>
            </a:endParaRPr>
          </a:p>
          <a:p>
            <a:r>
              <a:rPr lang="sv-SE" sz="1100" dirty="0">
                <a:solidFill>
                  <a:schemeClr val="accent6"/>
                </a:solidFill>
              </a:rPr>
              <a:t>print (os.getcwd(),sys.version)</a:t>
            </a:r>
            <a:endParaRPr lang="en-US" sz="1100" dirty="0">
              <a:solidFill>
                <a:schemeClr val="accent6"/>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0842" y="3430882"/>
            <a:ext cx="3591426" cy="84784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0842" y="2444547"/>
            <a:ext cx="1562318" cy="828791"/>
          </a:xfrm>
          <a:prstGeom prst="rect">
            <a:avLst/>
          </a:prstGeom>
        </p:spPr>
      </p:pic>
    </p:spTree>
    <p:extLst>
      <p:ext uri="{BB962C8B-B14F-4D97-AF65-F5344CB8AC3E}">
        <p14:creationId xmlns:p14="http://schemas.microsoft.com/office/powerpoint/2010/main" val="1392051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a:t>
            </a:fld>
            <a:endParaRPr lang="en-US"/>
          </a:p>
        </p:txBody>
      </p:sp>
      <p:sp>
        <p:nvSpPr>
          <p:cNvPr id="5" name="Title 4"/>
          <p:cNvSpPr>
            <a:spLocks noGrp="1"/>
          </p:cNvSpPr>
          <p:nvPr>
            <p:ph type="title"/>
          </p:nvPr>
        </p:nvSpPr>
        <p:spPr/>
        <p:txBody>
          <a:bodyPr>
            <a:normAutofit fontScale="90000"/>
          </a:bodyPr>
          <a:lstStyle/>
          <a:p>
            <a:r>
              <a:rPr lang="en-US" dirty="0" smtClean="0"/>
              <a:t>Overview (</a:t>
            </a:r>
            <a:r>
              <a:rPr lang="en-US" dirty="0" err="1" smtClean="0"/>
              <a:t>Cntd</a:t>
            </a:r>
            <a:r>
              <a:rPr lang="en-US" dirty="0" smtClean="0"/>
              <a:t>..)</a:t>
            </a:r>
            <a:endParaRPr lang="en-US" dirty="0"/>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Cross-compilers to other </a:t>
            </a:r>
            <a:r>
              <a:rPr lang="en-US" sz="1000" dirty="0" smtClean="0">
                <a:solidFill>
                  <a:schemeClr val="tx2">
                    <a:lumMod val="75000"/>
                    <a:lumOff val="25000"/>
                  </a:schemeClr>
                </a:solidFill>
                <a:cs typeface="Times New Roman" panose="02020603050405020304" pitchFamily="18" charset="0"/>
              </a:rPr>
              <a:t>languages:</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Jython</a:t>
            </a:r>
            <a:r>
              <a:rPr lang="en-US" sz="1000" dirty="0">
                <a:solidFill>
                  <a:schemeClr val="tx2">
                    <a:lumMod val="75000"/>
                    <a:lumOff val="25000"/>
                  </a:schemeClr>
                </a:solidFill>
                <a:cs typeface="Times New Roman" panose="02020603050405020304" pitchFamily="18" charset="0"/>
              </a:rPr>
              <a:t> compiles into Java byte code, which can then be executed by every Java virtual machine implementation. This also enables the use of Java class library functions from the Python program.</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IronPython</a:t>
            </a:r>
            <a:r>
              <a:rPr lang="en-US" sz="1000" dirty="0">
                <a:solidFill>
                  <a:schemeClr val="tx2">
                    <a:lumMod val="75000"/>
                    <a:lumOff val="25000"/>
                  </a:schemeClr>
                </a:solidFill>
                <a:cs typeface="Times New Roman" panose="02020603050405020304" pitchFamily="18" charset="0"/>
              </a:rPr>
              <a:t> follows a similar approach in order to run Python programs on the .NET Common Language Runtime.</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The </a:t>
            </a:r>
            <a:r>
              <a:rPr lang="en-US" sz="1000" dirty="0" err="1">
                <a:solidFill>
                  <a:schemeClr val="tx2">
                    <a:lumMod val="75000"/>
                    <a:lumOff val="25000"/>
                  </a:schemeClr>
                </a:solidFill>
                <a:cs typeface="Times New Roman" panose="02020603050405020304" pitchFamily="18" charset="0"/>
              </a:rPr>
              <a:t>RPython</a:t>
            </a:r>
            <a:r>
              <a:rPr lang="en-US" sz="1000" dirty="0">
                <a:solidFill>
                  <a:schemeClr val="tx2">
                    <a:lumMod val="75000"/>
                    <a:lumOff val="25000"/>
                  </a:schemeClr>
                </a:solidFill>
                <a:cs typeface="Times New Roman" panose="02020603050405020304" pitchFamily="18" charset="0"/>
              </a:rPr>
              <a:t> language can be compiled to C, Java </a:t>
            </a:r>
            <a:r>
              <a:rPr lang="en-US" sz="1000" dirty="0" err="1">
                <a:solidFill>
                  <a:schemeClr val="tx2">
                    <a:lumMod val="75000"/>
                    <a:lumOff val="25000"/>
                  </a:schemeClr>
                </a:solidFill>
                <a:cs typeface="Times New Roman" panose="02020603050405020304" pitchFamily="18" charset="0"/>
              </a:rPr>
              <a:t>bytecode</a:t>
            </a:r>
            <a:r>
              <a:rPr lang="en-US" sz="1000" dirty="0">
                <a:solidFill>
                  <a:schemeClr val="tx2">
                    <a:lumMod val="75000"/>
                    <a:lumOff val="25000"/>
                  </a:schemeClr>
                </a:solidFill>
                <a:cs typeface="Times New Roman" panose="02020603050405020304" pitchFamily="18" charset="0"/>
              </a:rPr>
              <a:t>, or Common Intermediate Language, and is used to build the </a:t>
            </a:r>
            <a:r>
              <a:rPr lang="en-US" sz="1000" dirty="0" err="1">
                <a:solidFill>
                  <a:schemeClr val="tx2">
                    <a:lumMod val="75000"/>
                    <a:lumOff val="25000"/>
                  </a:schemeClr>
                </a:solidFill>
                <a:cs typeface="Times New Roman" panose="02020603050405020304" pitchFamily="18" charset="0"/>
              </a:rPr>
              <a:t>PyPy</a:t>
            </a:r>
            <a:r>
              <a:rPr lang="en-US" sz="1000" dirty="0">
                <a:solidFill>
                  <a:schemeClr val="tx2">
                    <a:lumMod val="75000"/>
                    <a:lumOff val="25000"/>
                  </a:schemeClr>
                </a:solidFill>
                <a:cs typeface="Times New Roman" panose="02020603050405020304" pitchFamily="18" charset="0"/>
              </a:rPr>
              <a:t> interpreter of Python.</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Pyjamas</a:t>
            </a:r>
            <a:r>
              <a:rPr lang="en-US" sz="1000" dirty="0">
                <a:solidFill>
                  <a:schemeClr val="tx2">
                    <a:lumMod val="75000"/>
                    <a:lumOff val="25000"/>
                  </a:schemeClr>
                </a:solidFill>
                <a:cs typeface="Times New Roman" panose="02020603050405020304" pitchFamily="18" charset="0"/>
              </a:rPr>
              <a:t> compiles Python to JavaScript.</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Cython</a:t>
            </a:r>
            <a:r>
              <a:rPr lang="en-US" sz="1000" dirty="0">
                <a:solidFill>
                  <a:schemeClr val="tx2">
                    <a:lumMod val="75000"/>
                    <a:lumOff val="25000"/>
                  </a:schemeClr>
                </a:solidFill>
                <a:cs typeface="Times New Roman" panose="02020603050405020304" pitchFamily="18" charset="0"/>
              </a:rPr>
              <a:t> compiles Python to C and C++.</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Pythran</a:t>
            </a:r>
            <a:r>
              <a:rPr lang="en-US" sz="1000" dirty="0">
                <a:solidFill>
                  <a:schemeClr val="tx2">
                    <a:lumMod val="75000"/>
                    <a:lumOff val="25000"/>
                  </a:schemeClr>
                </a:solidFill>
                <a:cs typeface="Times New Roman" panose="02020603050405020304" pitchFamily="18" charset="0"/>
              </a:rPr>
              <a:t> compiles Python to C++.</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Somewhat dated Pyrex (latest release in 2010) and Shed Skin (latest release in 2013) compile to C and C++ respectively.</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Google's Grumpy compiles Python to Go</a:t>
            </a:r>
            <a:r>
              <a:rPr lang="en-US" sz="1000" dirty="0" smtClean="0">
                <a:solidFill>
                  <a:schemeClr val="tx2">
                    <a:lumMod val="75000"/>
                    <a:lumOff val="25000"/>
                  </a:schemeClr>
                </a:solidFill>
                <a:cs typeface="Times New Roman" panose="02020603050405020304" pitchFamily="18" charset="0"/>
              </a:rPr>
              <a:t>.</a:t>
            </a:r>
            <a:endParaRPr lang="en-US" sz="1000" dirty="0">
              <a:solidFill>
                <a:schemeClr val="tx2">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11374413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60</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70" y="1164010"/>
            <a:ext cx="7243124" cy="525465"/>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a:t>
            </a:r>
            <a:r>
              <a:rPr lang="en-US" sz="1000" dirty="0">
                <a:solidFill>
                  <a:schemeClr val="accent6"/>
                </a:solidFill>
                <a:cs typeface="Times New Roman" panose="02020603050405020304" pitchFamily="18" charset="0"/>
              </a:rPr>
              <a:t> from import </a:t>
            </a:r>
            <a:r>
              <a:rPr lang="en-US" sz="1000" dirty="0">
                <a:solidFill>
                  <a:schemeClr val="tx2">
                    <a:lumMod val="75000"/>
                    <a:lumOff val="25000"/>
                  </a:schemeClr>
                </a:solidFill>
                <a:cs typeface="Times New Roman" panose="02020603050405020304" pitchFamily="18" charset="0"/>
              </a:rPr>
              <a:t>" </a:t>
            </a:r>
            <a:r>
              <a:rPr lang="en-US" sz="1000" dirty="0" smtClean="0">
                <a:solidFill>
                  <a:schemeClr val="tx2">
                    <a:lumMod val="75000"/>
                    <a:lumOff val="25000"/>
                  </a:schemeClr>
                </a:solidFill>
                <a:cs typeface="Times New Roman" panose="02020603050405020304" pitchFamily="18" charset="0"/>
              </a:rPr>
              <a:t>helps </a:t>
            </a:r>
            <a:r>
              <a:rPr lang="en-US" sz="1000" dirty="0">
                <a:solidFill>
                  <a:schemeClr val="tx2">
                    <a:lumMod val="75000"/>
                    <a:lumOff val="25000"/>
                  </a:schemeClr>
                </a:solidFill>
                <a:cs typeface="Times New Roman" panose="02020603050405020304" pitchFamily="18" charset="0"/>
              </a:rPr>
              <a:t>to import the specific module mentioned in " </a:t>
            </a:r>
            <a:r>
              <a:rPr lang="en-US" sz="1000" dirty="0">
                <a:solidFill>
                  <a:schemeClr val="accent6"/>
                </a:solidFill>
                <a:cs typeface="Times New Roman" panose="02020603050405020304" pitchFamily="18" charset="0"/>
              </a:rPr>
              <a:t>from</a:t>
            </a:r>
            <a:r>
              <a:rPr lang="en-US" sz="1000" dirty="0">
                <a:solidFill>
                  <a:schemeClr val="tx2">
                    <a:lumMod val="75000"/>
                    <a:lumOff val="25000"/>
                  </a:schemeClr>
                </a:solidFill>
                <a:cs typeface="Times New Roman" panose="02020603050405020304" pitchFamily="18" charset="0"/>
              </a:rPr>
              <a:t> " section, which basically avoids to import all the code snippet.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176470" y="1922271"/>
            <a:ext cx="3702559" cy="600164"/>
          </a:xfrm>
          <a:prstGeom prst="rect">
            <a:avLst/>
          </a:prstGeom>
          <a:noFill/>
        </p:spPr>
        <p:txBody>
          <a:bodyPr wrap="square" rtlCol="0">
            <a:spAutoFit/>
          </a:bodyPr>
          <a:lstStyle/>
          <a:p>
            <a:r>
              <a:rPr lang="en-US" sz="1100" dirty="0">
                <a:solidFill>
                  <a:schemeClr val="accent6"/>
                </a:solidFill>
              </a:rPr>
              <a:t>from </a:t>
            </a:r>
            <a:r>
              <a:rPr lang="en-US" sz="1100" dirty="0" err="1">
                <a:solidFill>
                  <a:schemeClr val="accent6"/>
                </a:solidFill>
              </a:rPr>
              <a:t>os</a:t>
            </a:r>
            <a:r>
              <a:rPr lang="en-US" sz="1100" dirty="0">
                <a:solidFill>
                  <a:schemeClr val="accent6"/>
                </a:solidFill>
              </a:rPr>
              <a:t> import system</a:t>
            </a:r>
          </a:p>
          <a:p>
            <a:endParaRPr lang="en-US" sz="1100" dirty="0">
              <a:solidFill>
                <a:schemeClr val="accent6"/>
              </a:solidFill>
            </a:endParaRPr>
          </a:p>
          <a:p>
            <a:r>
              <a:rPr lang="en-US" sz="1100" dirty="0">
                <a:solidFill>
                  <a:schemeClr val="accent6"/>
                </a:solidFill>
              </a:rPr>
              <a:t>print (system('</a:t>
            </a:r>
            <a:r>
              <a:rPr lang="en-US" sz="1100" dirty="0" err="1">
                <a:solidFill>
                  <a:schemeClr val="accent6"/>
                </a:solidFill>
              </a:rPr>
              <a:t>ls</a:t>
            </a:r>
            <a:r>
              <a:rPr lang="en-US" sz="1100" dirty="0">
                <a:solidFill>
                  <a:schemeClr val="accent6"/>
                </a:solidFill>
              </a:rPr>
              <a:t>'))</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295" y="1998914"/>
            <a:ext cx="1981477" cy="666843"/>
          </a:xfrm>
          <a:prstGeom prst="rect">
            <a:avLst/>
          </a:prstGeom>
        </p:spPr>
      </p:pic>
      <p:sp>
        <p:nvSpPr>
          <p:cNvPr id="16" name="TextBox 15"/>
          <p:cNvSpPr txBox="1"/>
          <p:nvPr/>
        </p:nvSpPr>
        <p:spPr>
          <a:xfrm>
            <a:off x="1176469" y="2665757"/>
            <a:ext cx="7243124" cy="294632"/>
          </a:xfrm>
          <a:prstGeom prst="rect">
            <a:avLst/>
          </a:prstGeom>
          <a:noFill/>
        </p:spPr>
        <p:txBody>
          <a:bodyPr wrap="square" rtlCol="0">
            <a:spAutoFit/>
          </a:bodyPr>
          <a:lstStyle/>
          <a:p>
            <a:pPr>
              <a:lnSpc>
                <a:spcPct val="150000"/>
              </a:lnSpc>
            </a:pPr>
            <a:r>
              <a:rPr lang="en-US" sz="1000" dirty="0">
                <a:solidFill>
                  <a:schemeClr val="tx2">
                    <a:lumMod val="75000"/>
                    <a:lumOff val="25000"/>
                  </a:schemeClr>
                </a:solidFill>
                <a:cs typeface="Times New Roman" panose="02020603050405020304" pitchFamily="18" charset="0"/>
              </a:rPr>
              <a:t>Built-in module </a:t>
            </a:r>
            <a:r>
              <a:rPr lang="en-US" sz="1000" dirty="0" smtClean="0">
                <a:solidFill>
                  <a:schemeClr val="tx2">
                    <a:lumMod val="75000"/>
                    <a:lumOff val="25000"/>
                  </a:schemeClr>
                </a:solidFill>
                <a:cs typeface="Times New Roman" panose="02020603050405020304" pitchFamily="18" charset="0"/>
              </a:rPr>
              <a:t>MATH , </a:t>
            </a:r>
            <a:r>
              <a:rPr lang="en-US" sz="1000" dirty="0">
                <a:solidFill>
                  <a:schemeClr val="tx2">
                    <a:lumMod val="75000"/>
                    <a:lumOff val="25000"/>
                  </a:schemeClr>
                </a:solidFill>
                <a:cs typeface="Times New Roman" panose="02020603050405020304" pitchFamily="18" charset="0"/>
              </a:rPr>
              <a:t>typically used to access </a:t>
            </a:r>
            <a:r>
              <a:rPr lang="en-US" sz="1000" dirty="0" smtClean="0">
                <a:solidFill>
                  <a:schemeClr val="tx2">
                    <a:lumMod val="75000"/>
                    <a:lumOff val="25000"/>
                  </a:schemeClr>
                </a:solidFill>
                <a:cs typeface="Times New Roman" panose="02020603050405020304" pitchFamily="18" charset="0"/>
              </a:rPr>
              <a:t>mathematics </a:t>
            </a:r>
            <a:r>
              <a:rPr lang="en-US" sz="1000" dirty="0">
                <a:solidFill>
                  <a:schemeClr val="tx2">
                    <a:lumMod val="75000"/>
                    <a:lumOff val="25000"/>
                  </a:schemeClr>
                </a:solidFill>
                <a:cs typeface="Times New Roman" panose="02020603050405020304" pitchFamily="18" charset="0"/>
              </a:rPr>
              <a:t>functions</a:t>
            </a:r>
          </a:p>
        </p:txBody>
      </p:sp>
      <p:sp>
        <p:nvSpPr>
          <p:cNvPr id="17" name="TextBox 16"/>
          <p:cNvSpPr txBox="1"/>
          <p:nvPr/>
        </p:nvSpPr>
        <p:spPr>
          <a:xfrm>
            <a:off x="1176469" y="3103711"/>
            <a:ext cx="6498327" cy="1446550"/>
          </a:xfrm>
          <a:prstGeom prst="rect">
            <a:avLst/>
          </a:prstGeom>
          <a:noFill/>
        </p:spPr>
        <p:txBody>
          <a:bodyPr wrap="square" rtlCol="0">
            <a:spAutoFit/>
          </a:bodyPr>
          <a:lstStyle/>
          <a:p>
            <a:r>
              <a:rPr lang="en-US" sz="1100" dirty="0">
                <a:solidFill>
                  <a:schemeClr val="accent6"/>
                </a:solidFill>
              </a:rPr>
              <a:t>import math</a:t>
            </a:r>
          </a:p>
          <a:p>
            <a:endParaRPr lang="en-US" sz="1100" dirty="0">
              <a:solidFill>
                <a:schemeClr val="accent6"/>
              </a:solidFill>
            </a:endParaRPr>
          </a:p>
          <a:p>
            <a:r>
              <a:rPr lang="en-US" sz="1100" dirty="0">
                <a:solidFill>
                  <a:schemeClr val="accent6"/>
                </a:solidFill>
              </a:rPr>
              <a:t>x =2.623</a:t>
            </a:r>
          </a:p>
          <a:p>
            <a:endParaRPr lang="en-US" sz="1100" dirty="0">
              <a:solidFill>
                <a:schemeClr val="accent6"/>
              </a:solidFill>
            </a:endParaRPr>
          </a:p>
          <a:p>
            <a:r>
              <a:rPr lang="en-US" sz="1100" dirty="0">
                <a:solidFill>
                  <a:schemeClr val="accent6"/>
                </a:solidFill>
              </a:rPr>
              <a:t>print (</a:t>
            </a:r>
            <a:r>
              <a:rPr lang="en-US" sz="1100" dirty="0" err="1">
                <a:solidFill>
                  <a:schemeClr val="accent6"/>
                </a:solidFill>
              </a:rPr>
              <a:t>math.ceil</a:t>
            </a:r>
            <a:r>
              <a:rPr lang="en-US" sz="1100" dirty="0">
                <a:solidFill>
                  <a:schemeClr val="accent6"/>
                </a:solidFill>
              </a:rPr>
              <a:t>(x</a:t>
            </a:r>
            <a:r>
              <a:rPr lang="en-US" sz="1100" dirty="0" smtClean="0">
                <a:solidFill>
                  <a:schemeClr val="accent6"/>
                </a:solidFill>
              </a:rPr>
              <a:t>))</a:t>
            </a:r>
          </a:p>
          <a:p>
            <a:endParaRPr lang="en-US" sz="1100" dirty="0" smtClean="0">
              <a:solidFill>
                <a:schemeClr val="accent6"/>
              </a:solidFill>
            </a:endParaRPr>
          </a:p>
          <a:p>
            <a:r>
              <a:rPr lang="en-US" sz="1100" dirty="0" err="1">
                <a:solidFill>
                  <a:schemeClr val="accent6"/>
                </a:solidFill>
              </a:rPr>
              <a:t>math.pi</a:t>
            </a:r>
            <a:r>
              <a:rPr lang="en-US" sz="1100" dirty="0">
                <a:solidFill>
                  <a:schemeClr val="accent6"/>
                </a:solidFill>
              </a:rPr>
              <a:t> : The mathematical constant π = 3.141592..., to available precision.</a:t>
            </a:r>
          </a:p>
          <a:p>
            <a:r>
              <a:rPr lang="en-US" sz="1100" dirty="0" err="1">
                <a:solidFill>
                  <a:schemeClr val="accent6"/>
                </a:solidFill>
              </a:rPr>
              <a:t>math.e</a:t>
            </a:r>
            <a:r>
              <a:rPr lang="en-US" sz="1100" dirty="0">
                <a:solidFill>
                  <a:schemeClr val="accent6"/>
                </a:solidFill>
              </a:rPr>
              <a:t> : The mathematical constant e = 2.718281..., to available precision.</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9557" y="3103711"/>
            <a:ext cx="2229161" cy="971686"/>
          </a:xfrm>
          <a:prstGeom prst="rect">
            <a:avLst/>
          </a:prstGeom>
        </p:spPr>
      </p:pic>
      <p:sp>
        <p:nvSpPr>
          <p:cNvPr id="19" name="TextBox 18"/>
          <p:cNvSpPr txBox="1"/>
          <p:nvPr/>
        </p:nvSpPr>
        <p:spPr>
          <a:xfrm>
            <a:off x="4798033" y="3103711"/>
            <a:ext cx="1733774" cy="938719"/>
          </a:xfrm>
          <a:prstGeom prst="rect">
            <a:avLst/>
          </a:prstGeom>
          <a:noFill/>
        </p:spPr>
        <p:txBody>
          <a:bodyPr wrap="square" rtlCol="0">
            <a:spAutoFit/>
          </a:bodyPr>
          <a:lstStyle/>
          <a:p>
            <a:r>
              <a:rPr lang="en-US" sz="1100" dirty="0">
                <a:solidFill>
                  <a:schemeClr val="accent6"/>
                </a:solidFill>
              </a:rPr>
              <a:t>import math</a:t>
            </a:r>
          </a:p>
          <a:p>
            <a:endParaRPr lang="en-US" sz="1100" dirty="0">
              <a:solidFill>
                <a:schemeClr val="accent6"/>
              </a:solidFill>
            </a:endParaRPr>
          </a:p>
          <a:p>
            <a:r>
              <a:rPr lang="en-US" sz="1100" dirty="0">
                <a:solidFill>
                  <a:schemeClr val="accent6"/>
                </a:solidFill>
              </a:rPr>
              <a:t>x =60</a:t>
            </a:r>
          </a:p>
          <a:p>
            <a:endParaRPr lang="en-US" sz="1100" dirty="0">
              <a:solidFill>
                <a:schemeClr val="accent6"/>
              </a:solidFill>
            </a:endParaRPr>
          </a:p>
          <a:p>
            <a:r>
              <a:rPr lang="en-US" sz="1100" dirty="0">
                <a:solidFill>
                  <a:schemeClr val="accent6"/>
                </a:solidFill>
              </a:rPr>
              <a:t>print (</a:t>
            </a:r>
            <a:r>
              <a:rPr lang="en-US" sz="1100" dirty="0" err="1">
                <a:solidFill>
                  <a:schemeClr val="accent6"/>
                </a:solidFill>
              </a:rPr>
              <a:t>math.tan</a:t>
            </a:r>
            <a:r>
              <a:rPr lang="en-US" sz="1100" dirty="0">
                <a:solidFill>
                  <a:schemeClr val="accent6"/>
                </a:solidFill>
              </a:rPr>
              <a:t>(x))</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806" y="3087227"/>
            <a:ext cx="2172003" cy="971686"/>
          </a:xfrm>
          <a:prstGeom prst="rect">
            <a:avLst/>
          </a:prstGeom>
        </p:spPr>
      </p:pic>
    </p:spTree>
    <p:extLst>
      <p:ext uri="{BB962C8B-B14F-4D97-AF65-F5344CB8AC3E}">
        <p14:creationId xmlns:p14="http://schemas.microsoft.com/office/powerpoint/2010/main" val="27959274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61</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70" y="1164010"/>
            <a:ext cx="7243124" cy="461665"/>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a:t>
            </a:r>
            <a:r>
              <a:rPr lang="en-US" sz="1600" dirty="0" smtClean="0">
                <a:solidFill>
                  <a:schemeClr val="tx2">
                    <a:lumMod val="75000"/>
                    <a:lumOff val="25000"/>
                  </a:schemeClr>
                </a:solidFill>
                <a:cs typeface="Times New Roman" panose="02020603050405020304" pitchFamily="18" charset="0"/>
              </a:rPr>
              <a:t>OS</a:t>
            </a:r>
            <a:r>
              <a:rPr lang="en-US" sz="1100" dirty="0" smtClean="0">
                <a:solidFill>
                  <a:schemeClr val="tx2">
                    <a:lumMod val="75000"/>
                    <a:lumOff val="25000"/>
                  </a:schemeClr>
                </a:solidFill>
                <a:cs typeface="Times New Roman" panose="02020603050405020304" pitchFamily="18" charset="0"/>
              </a:rPr>
              <a:t>” Module :</a:t>
            </a:r>
            <a:endParaRPr lang="en-US" sz="11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52571" y="1855596"/>
            <a:ext cx="3747954" cy="2631490"/>
          </a:xfrm>
          <a:prstGeom prst="rect">
            <a:avLst/>
          </a:prstGeom>
          <a:noFill/>
        </p:spPr>
        <p:txBody>
          <a:bodyPr wrap="square" rtlCol="0">
            <a:spAutoFit/>
          </a:bodyPr>
          <a:lstStyle/>
          <a:p>
            <a:r>
              <a:rPr lang="en-IN" sz="1100" dirty="0" smtClean="0">
                <a:solidFill>
                  <a:schemeClr val="accent6"/>
                </a:solidFill>
              </a:rPr>
              <a:t>import </a:t>
            </a:r>
            <a:r>
              <a:rPr lang="en-IN" sz="1100" dirty="0" err="1" smtClean="0">
                <a:solidFill>
                  <a:schemeClr val="accent6"/>
                </a:solidFill>
              </a:rPr>
              <a:t>os</a:t>
            </a:r>
            <a:endParaRPr lang="en-IN" sz="1100" dirty="0" smtClean="0">
              <a:solidFill>
                <a:schemeClr val="accent6"/>
              </a:solidFill>
            </a:endParaRPr>
          </a:p>
          <a:p>
            <a:endParaRPr lang="en-IN" sz="1100" dirty="0" smtClean="0">
              <a:solidFill>
                <a:schemeClr val="accent6"/>
              </a:solidFill>
            </a:endParaRPr>
          </a:p>
          <a:p>
            <a:r>
              <a:rPr lang="en-IN" sz="1100" dirty="0" err="1" smtClean="0">
                <a:solidFill>
                  <a:schemeClr val="accent6"/>
                </a:solidFill>
              </a:rPr>
              <a:t>os.rename</a:t>
            </a:r>
            <a:r>
              <a:rPr lang="en-IN" sz="1100" dirty="0" smtClean="0">
                <a:solidFill>
                  <a:schemeClr val="accent6"/>
                </a:solidFill>
              </a:rPr>
              <a:t>( "Data_file.txt", "Data.txt" )			 # Rename file.</a:t>
            </a:r>
          </a:p>
          <a:p>
            <a:r>
              <a:rPr lang="en-IN" sz="1100" dirty="0" err="1" smtClean="0">
                <a:solidFill>
                  <a:schemeClr val="accent6"/>
                </a:solidFill>
              </a:rPr>
              <a:t>os.remove</a:t>
            </a:r>
            <a:r>
              <a:rPr lang="en-IN" sz="1100" dirty="0" smtClean="0">
                <a:solidFill>
                  <a:schemeClr val="accent6"/>
                </a:solidFill>
              </a:rPr>
              <a:t>("Data.txt")						 # Remove a file.</a:t>
            </a:r>
          </a:p>
          <a:p>
            <a:r>
              <a:rPr lang="en-IN" sz="1100" dirty="0" err="1" smtClean="0">
                <a:solidFill>
                  <a:schemeClr val="accent6"/>
                </a:solidFill>
              </a:rPr>
              <a:t>os.mkdir</a:t>
            </a:r>
            <a:r>
              <a:rPr lang="en-IN" sz="1100" dirty="0" smtClean="0">
                <a:solidFill>
                  <a:schemeClr val="accent6"/>
                </a:solidFill>
              </a:rPr>
              <a:t>("</a:t>
            </a:r>
            <a:r>
              <a:rPr lang="en-IN" sz="1100" dirty="0" err="1" smtClean="0">
                <a:solidFill>
                  <a:schemeClr val="accent6"/>
                </a:solidFill>
              </a:rPr>
              <a:t>newdir</a:t>
            </a:r>
            <a:r>
              <a:rPr lang="en-IN" sz="1100" dirty="0" smtClean="0">
                <a:solidFill>
                  <a:schemeClr val="accent6"/>
                </a:solidFill>
              </a:rPr>
              <a:t>")						 # Create a directory.</a:t>
            </a:r>
          </a:p>
          <a:p>
            <a:r>
              <a:rPr lang="en-IN" sz="1100" dirty="0" smtClean="0">
                <a:solidFill>
                  <a:schemeClr val="accent6"/>
                </a:solidFill>
              </a:rPr>
              <a:t>print ("Current directory :",</a:t>
            </a:r>
            <a:r>
              <a:rPr lang="en-IN" sz="1100" dirty="0" err="1" smtClean="0">
                <a:solidFill>
                  <a:schemeClr val="accent6"/>
                </a:solidFill>
              </a:rPr>
              <a:t>os.getcwd</a:t>
            </a:r>
            <a:r>
              <a:rPr lang="en-IN" sz="1100" dirty="0" smtClean="0">
                <a:solidFill>
                  <a:schemeClr val="accent6"/>
                </a:solidFill>
              </a:rPr>
              <a:t>())			# Get current directory.</a:t>
            </a:r>
          </a:p>
          <a:p>
            <a:endParaRPr lang="en-IN" sz="1100" dirty="0" smtClean="0">
              <a:solidFill>
                <a:schemeClr val="accent6"/>
              </a:solidFill>
            </a:endParaRPr>
          </a:p>
          <a:p>
            <a:r>
              <a:rPr lang="en-IN" sz="1100" dirty="0" smtClean="0">
                <a:solidFill>
                  <a:schemeClr val="accent6"/>
                </a:solidFill>
              </a:rPr>
              <a:t>print ("Current directory content :")</a:t>
            </a:r>
          </a:p>
          <a:p>
            <a:endParaRPr lang="en-IN" sz="1100" dirty="0" smtClean="0">
              <a:solidFill>
                <a:schemeClr val="accent6"/>
              </a:solidFill>
            </a:endParaRPr>
          </a:p>
          <a:p>
            <a:r>
              <a:rPr lang="en-IN" sz="1100" dirty="0" err="1" smtClean="0">
                <a:solidFill>
                  <a:schemeClr val="accent6"/>
                </a:solidFill>
              </a:rPr>
              <a:t>os.system</a:t>
            </a:r>
            <a:r>
              <a:rPr lang="en-IN" sz="1100" dirty="0" smtClean="0">
                <a:solidFill>
                  <a:schemeClr val="accent6"/>
                </a:solidFill>
              </a:rPr>
              <a:t>('dir')						 # Execute system command.</a:t>
            </a:r>
            <a:endParaRPr lang="en-US" sz="1100" dirty="0">
              <a:solidFill>
                <a:schemeClr val="accent6"/>
              </a:solidFill>
            </a:endParaRPr>
          </a:p>
        </p:txBody>
      </p:sp>
      <p:pic>
        <p:nvPicPr>
          <p:cNvPr id="2051" name="Picture 3" descr="C:\Users\AYAN\Desktop\Capture.JPG"/>
          <p:cNvPicPr>
            <a:picLocks noChangeAspect="1" noChangeArrowheads="1"/>
          </p:cNvPicPr>
          <p:nvPr/>
        </p:nvPicPr>
        <p:blipFill>
          <a:blip r:embed="rId5"/>
          <a:srcRect/>
          <a:stretch>
            <a:fillRect/>
          </a:stretch>
        </p:blipFill>
        <p:spPr bwMode="auto">
          <a:xfrm>
            <a:off x="3629025" y="1123950"/>
            <a:ext cx="5362576" cy="3543300"/>
          </a:xfrm>
          <a:prstGeom prst="rect">
            <a:avLst/>
          </a:prstGeom>
          <a:noFill/>
        </p:spPr>
      </p:pic>
    </p:spTree>
    <p:extLst>
      <p:ext uri="{BB962C8B-B14F-4D97-AF65-F5344CB8AC3E}">
        <p14:creationId xmlns:p14="http://schemas.microsoft.com/office/powerpoint/2010/main" val="32516033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62</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70" y="1164010"/>
            <a:ext cx="7243124" cy="461665"/>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a:t>
            </a:r>
            <a:r>
              <a:rPr lang="en-US" sz="1600" dirty="0" smtClean="0">
                <a:solidFill>
                  <a:schemeClr val="tx2">
                    <a:lumMod val="75000"/>
                    <a:lumOff val="25000"/>
                  </a:schemeClr>
                </a:solidFill>
                <a:cs typeface="Times New Roman" panose="02020603050405020304" pitchFamily="18" charset="0"/>
              </a:rPr>
              <a:t>Sys</a:t>
            </a:r>
            <a:r>
              <a:rPr lang="en-US" sz="1100" dirty="0" smtClean="0">
                <a:solidFill>
                  <a:schemeClr val="tx2">
                    <a:lumMod val="75000"/>
                    <a:lumOff val="25000"/>
                  </a:schemeClr>
                </a:solidFill>
                <a:cs typeface="Times New Roman" panose="02020603050405020304" pitchFamily="18" charset="0"/>
              </a:rPr>
              <a:t>” Module :</a:t>
            </a:r>
            <a:endParaRPr lang="en-US" sz="11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278194" y="1408361"/>
            <a:ext cx="6491155" cy="1615827"/>
          </a:xfrm>
          <a:prstGeom prst="rect">
            <a:avLst/>
          </a:prstGeom>
          <a:noFill/>
        </p:spPr>
        <p:txBody>
          <a:bodyPr wrap="square" rtlCol="0">
            <a:spAutoFit/>
          </a:bodyPr>
          <a:lstStyle/>
          <a:p>
            <a:r>
              <a:rPr lang="en-IN" sz="1100" dirty="0" smtClean="0">
                <a:solidFill>
                  <a:schemeClr val="accent6"/>
                </a:solidFill>
              </a:rPr>
              <a:t>import sys</a:t>
            </a:r>
          </a:p>
          <a:p>
            <a:endParaRPr lang="en-IN" sz="1100" dirty="0" smtClean="0">
              <a:solidFill>
                <a:schemeClr val="accent6"/>
              </a:solidFill>
            </a:endParaRPr>
          </a:p>
          <a:p>
            <a:r>
              <a:rPr lang="en-IN" sz="1100" dirty="0" smtClean="0">
                <a:solidFill>
                  <a:schemeClr val="accent6"/>
                </a:solidFill>
              </a:rPr>
              <a:t>print ( "Script Name : ",</a:t>
            </a:r>
            <a:r>
              <a:rPr lang="en-IN" sz="1100" dirty="0" err="1" smtClean="0">
                <a:solidFill>
                  <a:schemeClr val="accent6"/>
                </a:solidFill>
              </a:rPr>
              <a:t>sys.argv</a:t>
            </a:r>
            <a:r>
              <a:rPr lang="en-IN" sz="1100" dirty="0" smtClean="0">
                <a:solidFill>
                  <a:schemeClr val="accent6"/>
                </a:solidFill>
              </a:rPr>
              <a:t>[0] )   # Get parameter values from command prompt.</a:t>
            </a:r>
          </a:p>
          <a:p>
            <a:endParaRPr lang="en-IN" sz="1100" dirty="0" smtClean="0">
              <a:solidFill>
                <a:schemeClr val="accent6"/>
              </a:solidFill>
            </a:endParaRPr>
          </a:p>
          <a:p>
            <a:r>
              <a:rPr lang="en-IN" sz="1100" dirty="0" smtClean="0">
                <a:solidFill>
                  <a:schemeClr val="accent6"/>
                </a:solidFill>
              </a:rPr>
              <a:t>print ("\</a:t>
            </a:r>
            <a:r>
              <a:rPr lang="en-IN" sz="1100" dirty="0" err="1" smtClean="0">
                <a:solidFill>
                  <a:schemeClr val="accent6"/>
                </a:solidFill>
              </a:rPr>
              <a:t>nSearch</a:t>
            </a:r>
            <a:r>
              <a:rPr lang="en-IN" sz="1100" dirty="0" smtClean="0">
                <a:solidFill>
                  <a:schemeClr val="accent6"/>
                </a:solidFill>
              </a:rPr>
              <a:t> Path : ",</a:t>
            </a:r>
            <a:r>
              <a:rPr lang="en-IN" sz="1100" dirty="0" err="1" smtClean="0">
                <a:solidFill>
                  <a:schemeClr val="accent6"/>
                </a:solidFill>
              </a:rPr>
              <a:t>sys.path</a:t>
            </a:r>
            <a:r>
              <a:rPr lang="en-IN" sz="1100" dirty="0" smtClean="0">
                <a:solidFill>
                  <a:schemeClr val="accent6"/>
                </a:solidFill>
              </a:rPr>
              <a:t>)	# Display search path</a:t>
            </a:r>
          </a:p>
          <a:p>
            <a:endParaRPr lang="en-IN" sz="1100" dirty="0" smtClean="0">
              <a:solidFill>
                <a:schemeClr val="accent6"/>
              </a:solidFill>
            </a:endParaRPr>
          </a:p>
          <a:p>
            <a:r>
              <a:rPr lang="en-IN" sz="1100" dirty="0" smtClean="0">
                <a:solidFill>
                  <a:schemeClr val="accent6"/>
                </a:solidFill>
              </a:rPr>
              <a:t>print ("\</a:t>
            </a:r>
            <a:r>
              <a:rPr lang="en-IN" sz="1100" dirty="0" err="1" smtClean="0">
                <a:solidFill>
                  <a:schemeClr val="accent6"/>
                </a:solidFill>
              </a:rPr>
              <a:t>nSystem</a:t>
            </a:r>
            <a:r>
              <a:rPr lang="en-IN" sz="1100" dirty="0" smtClean="0">
                <a:solidFill>
                  <a:schemeClr val="accent6"/>
                </a:solidFill>
              </a:rPr>
              <a:t> API Version :",</a:t>
            </a:r>
            <a:r>
              <a:rPr lang="en-IN" sz="1100" dirty="0" err="1" smtClean="0">
                <a:solidFill>
                  <a:schemeClr val="accent6"/>
                </a:solidFill>
              </a:rPr>
              <a:t>sys.api_version</a:t>
            </a:r>
            <a:r>
              <a:rPr lang="en-IN" sz="1100" dirty="0" smtClean="0">
                <a:solidFill>
                  <a:schemeClr val="accent6"/>
                </a:solidFill>
              </a:rPr>
              <a:t>)	# Display API version of system</a:t>
            </a:r>
          </a:p>
          <a:p>
            <a:endParaRPr lang="en-IN" sz="1100" dirty="0" smtClean="0">
              <a:solidFill>
                <a:schemeClr val="accent6"/>
              </a:solidFill>
            </a:endParaRPr>
          </a:p>
          <a:p>
            <a:r>
              <a:rPr lang="en-IN" sz="1100" dirty="0" err="1" smtClean="0">
                <a:solidFill>
                  <a:schemeClr val="accent6"/>
                </a:solidFill>
              </a:rPr>
              <a:t>sys.exit</a:t>
            </a:r>
            <a:r>
              <a:rPr lang="en-IN" sz="1100" dirty="0" smtClean="0">
                <a:solidFill>
                  <a:schemeClr val="accent6"/>
                </a:solidFill>
              </a:rPr>
              <a:t>(0)	# Exit code.</a:t>
            </a:r>
          </a:p>
        </p:txBody>
      </p:sp>
      <p:pic>
        <p:nvPicPr>
          <p:cNvPr id="4098" name="Picture 2" descr="C:\Users\AYAN\Desktop\Capture.JPG"/>
          <p:cNvPicPr>
            <a:picLocks noChangeAspect="1" noChangeArrowheads="1"/>
          </p:cNvPicPr>
          <p:nvPr/>
        </p:nvPicPr>
        <p:blipFill>
          <a:blip r:embed="rId5"/>
          <a:srcRect/>
          <a:stretch>
            <a:fillRect/>
          </a:stretch>
        </p:blipFill>
        <p:spPr bwMode="auto">
          <a:xfrm>
            <a:off x="19050" y="3024188"/>
            <a:ext cx="9124950" cy="1685925"/>
          </a:xfrm>
          <a:prstGeom prst="rect">
            <a:avLst/>
          </a:prstGeom>
          <a:noFill/>
        </p:spPr>
      </p:pic>
    </p:spTree>
    <p:extLst>
      <p:ext uri="{BB962C8B-B14F-4D97-AF65-F5344CB8AC3E}">
        <p14:creationId xmlns:p14="http://schemas.microsoft.com/office/powerpoint/2010/main" val="24781902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63</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70" y="1164010"/>
            <a:ext cx="7243124" cy="416011"/>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a:t>
            </a:r>
            <a:r>
              <a:rPr lang="en-US" sz="1600" dirty="0" smtClean="0">
                <a:solidFill>
                  <a:schemeClr val="tx2">
                    <a:lumMod val="75000"/>
                    <a:lumOff val="25000"/>
                  </a:schemeClr>
                </a:solidFill>
                <a:cs typeface="Times New Roman" panose="02020603050405020304" pitchFamily="18" charset="0"/>
              </a:rPr>
              <a:t>Time</a:t>
            </a:r>
            <a:r>
              <a:rPr lang="en-US" sz="1100" dirty="0" smtClean="0">
                <a:solidFill>
                  <a:schemeClr val="tx2">
                    <a:lumMod val="75000"/>
                    <a:lumOff val="25000"/>
                  </a:schemeClr>
                </a:solidFill>
                <a:cs typeface="Times New Roman" panose="02020603050405020304" pitchFamily="18" charset="0"/>
              </a:rPr>
              <a:t>” Module :</a:t>
            </a:r>
            <a:endParaRPr lang="en-US" sz="11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62095" y="2027046"/>
            <a:ext cx="8529505" cy="1446550"/>
          </a:xfrm>
          <a:prstGeom prst="rect">
            <a:avLst/>
          </a:prstGeom>
          <a:noFill/>
        </p:spPr>
        <p:txBody>
          <a:bodyPr wrap="square" rtlCol="0">
            <a:spAutoFit/>
          </a:bodyPr>
          <a:lstStyle/>
          <a:p>
            <a:r>
              <a:rPr lang="en-IN" sz="1100" dirty="0" smtClean="0">
                <a:solidFill>
                  <a:schemeClr val="accent6"/>
                </a:solidFill>
              </a:rPr>
              <a:t>import time </a:t>
            </a:r>
          </a:p>
          <a:p>
            <a:endParaRPr lang="en-IN" sz="1100" dirty="0" smtClean="0">
              <a:solidFill>
                <a:schemeClr val="accent6"/>
              </a:solidFill>
            </a:endParaRPr>
          </a:p>
          <a:p>
            <a:r>
              <a:rPr lang="en-IN" sz="1100" dirty="0" smtClean="0">
                <a:solidFill>
                  <a:schemeClr val="accent6"/>
                </a:solidFill>
              </a:rPr>
              <a:t>print (</a:t>
            </a:r>
            <a:r>
              <a:rPr lang="en-IN" sz="1100" dirty="0" err="1" smtClean="0">
                <a:solidFill>
                  <a:schemeClr val="accent6"/>
                </a:solidFill>
              </a:rPr>
              <a:t>time.strftime</a:t>
            </a:r>
            <a:r>
              <a:rPr lang="en-IN" sz="1100" dirty="0" smtClean="0">
                <a:solidFill>
                  <a:schemeClr val="accent6"/>
                </a:solidFill>
              </a:rPr>
              <a:t>('%Y-%m-%d'))	</a:t>
            </a:r>
          </a:p>
          <a:p>
            <a:r>
              <a:rPr lang="en-IN" sz="1100" dirty="0" err="1" smtClean="0">
                <a:solidFill>
                  <a:schemeClr val="accent6"/>
                </a:solidFill>
              </a:rPr>
              <a:t>time.sleep</a:t>
            </a:r>
            <a:r>
              <a:rPr lang="en-IN" sz="1100" dirty="0" smtClean="0">
                <a:solidFill>
                  <a:schemeClr val="accent6"/>
                </a:solidFill>
              </a:rPr>
              <a:t>(0.5) # in sec</a:t>
            </a:r>
          </a:p>
          <a:p>
            <a:r>
              <a:rPr lang="en-IN" sz="1100" dirty="0" smtClean="0">
                <a:solidFill>
                  <a:schemeClr val="accent6"/>
                </a:solidFill>
              </a:rPr>
              <a:t>print (</a:t>
            </a:r>
            <a:r>
              <a:rPr lang="en-IN" sz="1100" dirty="0" err="1" smtClean="0">
                <a:solidFill>
                  <a:schemeClr val="accent6"/>
                </a:solidFill>
              </a:rPr>
              <a:t>time.strftime</a:t>
            </a:r>
            <a:r>
              <a:rPr lang="en-IN" sz="1100" dirty="0" smtClean="0">
                <a:solidFill>
                  <a:schemeClr val="accent6"/>
                </a:solidFill>
              </a:rPr>
              <a:t>("%Y-%m-%d %H:%M:%S"))</a:t>
            </a:r>
          </a:p>
          <a:p>
            <a:endParaRPr lang="en-IN" sz="1100" dirty="0" smtClean="0">
              <a:solidFill>
                <a:schemeClr val="accent6"/>
              </a:solidFill>
            </a:endParaRPr>
          </a:p>
          <a:p>
            <a:r>
              <a:rPr lang="en-IN" sz="1100" dirty="0" smtClean="0">
                <a:solidFill>
                  <a:schemeClr val="accent6"/>
                </a:solidFill>
              </a:rPr>
              <a:t>print (</a:t>
            </a:r>
            <a:r>
              <a:rPr lang="en-IN" sz="1100" dirty="0" err="1" smtClean="0">
                <a:solidFill>
                  <a:schemeClr val="accent6"/>
                </a:solidFill>
              </a:rPr>
              <a:t>time.clock</a:t>
            </a:r>
            <a:r>
              <a:rPr lang="en-IN" sz="1100" dirty="0" smtClean="0">
                <a:solidFill>
                  <a:schemeClr val="accent6"/>
                </a:solidFill>
              </a:rPr>
              <a:t>()) # it returns a floating point number representing how many seconds have elapsed since your program started running</a:t>
            </a:r>
            <a:endParaRPr lang="en-US" sz="1100" dirty="0">
              <a:solidFill>
                <a:schemeClr val="accent6"/>
              </a:solidFill>
            </a:endParaRPr>
          </a:p>
        </p:txBody>
      </p:sp>
      <p:pic>
        <p:nvPicPr>
          <p:cNvPr id="2050" name="Picture 2" descr="C:\Users\AYAN\Desktop\Capture2.JPG"/>
          <p:cNvPicPr>
            <a:picLocks noChangeAspect="1" noChangeArrowheads="1"/>
          </p:cNvPicPr>
          <p:nvPr/>
        </p:nvPicPr>
        <p:blipFill>
          <a:blip r:embed="rId5"/>
          <a:srcRect/>
          <a:stretch>
            <a:fillRect/>
          </a:stretch>
        </p:blipFill>
        <p:spPr bwMode="auto">
          <a:xfrm>
            <a:off x="519112" y="3819525"/>
            <a:ext cx="4486276" cy="647700"/>
          </a:xfrm>
          <a:prstGeom prst="rect">
            <a:avLst/>
          </a:prstGeom>
          <a:noFill/>
        </p:spPr>
      </p:pic>
    </p:spTree>
    <p:extLst>
      <p:ext uri="{BB962C8B-B14F-4D97-AF65-F5344CB8AC3E}">
        <p14:creationId xmlns:p14="http://schemas.microsoft.com/office/powerpoint/2010/main" val="17956775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64</a:t>
            </a:fld>
            <a:endParaRPr lang="en-US"/>
          </a:p>
        </p:txBody>
      </p:sp>
      <p:sp>
        <p:nvSpPr>
          <p:cNvPr id="5" name="Title 4"/>
          <p:cNvSpPr>
            <a:spLocks noGrp="1"/>
          </p:cNvSpPr>
          <p:nvPr>
            <p:ph type="title"/>
          </p:nvPr>
        </p:nvSpPr>
        <p:spPr/>
        <p:txBody>
          <a:bodyPr>
            <a:normAutofit fontScale="90000"/>
          </a:bodyPr>
          <a:lstStyle/>
          <a:p>
            <a:r>
              <a:rPr lang="en-US" dirty="0" smtClean="0"/>
              <a:t>PARSING AND AUTOMATION MODULE</a:t>
            </a:r>
            <a:endParaRPr lang="en-US" dirty="0"/>
          </a:p>
        </p:txBody>
      </p:sp>
      <p:graphicFrame>
        <p:nvGraphicFramePr>
          <p:cNvPr id="7" name="Diagram 6"/>
          <p:cNvGraphicFramePr/>
          <p:nvPr>
            <p:extLst>
              <p:ext uri="{D42A27DB-BD31-4B8C-83A1-F6EECF244321}">
                <p14:modId xmlns:p14="http://schemas.microsoft.com/office/powerpoint/2010/main" val="2483001605"/>
              </p:ext>
            </p:extLst>
          </p:nvPr>
        </p:nvGraphicFramePr>
        <p:xfrm>
          <a:off x="361950" y="733425"/>
          <a:ext cx="8305800" cy="3844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65</a:t>
            </a:fld>
            <a:endParaRPr lang="en-US"/>
          </a:p>
        </p:txBody>
      </p:sp>
      <p:sp>
        <p:nvSpPr>
          <p:cNvPr id="5" name="Title 4"/>
          <p:cNvSpPr>
            <a:spLocks noGrp="1"/>
          </p:cNvSpPr>
          <p:nvPr>
            <p:ph type="title"/>
          </p:nvPr>
        </p:nvSpPr>
        <p:spPr/>
        <p:txBody>
          <a:bodyPr>
            <a:normAutofit fontScale="90000"/>
          </a:bodyPr>
          <a:lstStyle/>
          <a:p>
            <a:r>
              <a:rPr lang="en-IN" cap="all" dirty="0" smtClean="0"/>
              <a:t>BASIC LIBRARIES FOR DATA SCIENCE</a:t>
            </a:r>
            <a:endParaRPr lang="en-IN" cap="all" dirty="0"/>
          </a:p>
        </p:txBody>
      </p:sp>
      <p:graphicFrame>
        <p:nvGraphicFramePr>
          <p:cNvPr id="7" name="Diagram 6"/>
          <p:cNvGraphicFramePr/>
          <p:nvPr>
            <p:extLst>
              <p:ext uri="{D42A27DB-BD31-4B8C-83A1-F6EECF244321}">
                <p14:modId xmlns:p14="http://schemas.microsoft.com/office/powerpoint/2010/main" val="3657620584"/>
              </p:ext>
            </p:extLst>
          </p:nvPr>
        </p:nvGraphicFramePr>
        <p:xfrm>
          <a:off x="361950" y="733425"/>
          <a:ext cx="8305800" cy="3844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66</a:t>
            </a:fld>
            <a:endParaRPr lang="en-US"/>
          </a:p>
        </p:txBody>
      </p:sp>
      <p:sp>
        <p:nvSpPr>
          <p:cNvPr id="5" name="Title 4"/>
          <p:cNvSpPr>
            <a:spLocks noGrp="1"/>
          </p:cNvSpPr>
          <p:nvPr>
            <p:ph type="title"/>
          </p:nvPr>
        </p:nvSpPr>
        <p:spPr/>
        <p:txBody>
          <a:bodyPr>
            <a:normAutofit fontScale="90000"/>
          </a:bodyPr>
          <a:lstStyle/>
          <a:p>
            <a:r>
              <a:rPr lang="en-IN" cap="all" dirty="0" smtClean="0"/>
              <a:t>BASIC LIBRARIES FOR DATA SCIENCE </a:t>
            </a:r>
            <a:r>
              <a:rPr lang="en-US" dirty="0" smtClean="0"/>
              <a:t>(</a:t>
            </a:r>
            <a:r>
              <a:rPr lang="en-US" dirty="0" err="1" smtClean="0"/>
              <a:t>Cntd</a:t>
            </a:r>
            <a:r>
              <a:rPr lang="en-US" dirty="0" smtClean="0"/>
              <a:t>..)</a:t>
            </a:r>
            <a:endParaRPr lang="en-IN" cap="all" dirty="0"/>
          </a:p>
        </p:txBody>
      </p:sp>
      <p:graphicFrame>
        <p:nvGraphicFramePr>
          <p:cNvPr id="7" name="Diagram 6"/>
          <p:cNvGraphicFramePr/>
          <p:nvPr>
            <p:extLst>
              <p:ext uri="{D42A27DB-BD31-4B8C-83A1-F6EECF244321}">
                <p14:modId xmlns:p14="http://schemas.microsoft.com/office/powerpoint/2010/main" val="3657620584"/>
              </p:ext>
            </p:extLst>
          </p:nvPr>
        </p:nvGraphicFramePr>
        <p:xfrm>
          <a:off x="361950" y="733425"/>
          <a:ext cx="8305800" cy="3844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67</a:t>
            </a:fld>
            <a:endParaRPr lang="en-US"/>
          </a:p>
        </p:txBody>
      </p:sp>
      <p:sp>
        <p:nvSpPr>
          <p:cNvPr id="5" name="Title 4"/>
          <p:cNvSpPr>
            <a:spLocks noGrp="1"/>
          </p:cNvSpPr>
          <p:nvPr>
            <p:ph type="title"/>
          </p:nvPr>
        </p:nvSpPr>
        <p:spPr/>
        <p:txBody>
          <a:bodyPr>
            <a:normAutofit fontScale="90000"/>
          </a:bodyPr>
          <a:lstStyle/>
          <a:p>
            <a:r>
              <a:rPr lang="en-IN" cap="all" dirty="0" smtClean="0"/>
              <a:t>BASIC LIBRARIES FOR DATA SCIENCE </a:t>
            </a:r>
            <a:r>
              <a:rPr lang="en-US" dirty="0" smtClean="0"/>
              <a:t>(</a:t>
            </a:r>
            <a:r>
              <a:rPr lang="en-US" dirty="0" err="1" smtClean="0"/>
              <a:t>Cntd</a:t>
            </a:r>
            <a:r>
              <a:rPr lang="en-US" dirty="0" smtClean="0"/>
              <a:t>..)</a:t>
            </a:r>
            <a:endParaRPr lang="en-IN" cap="all" dirty="0"/>
          </a:p>
        </p:txBody>
      </p:sp>
      <p:pic>
        <p:nvPicPr>
          <p:cNvPr id="113666" name="Picture 2" descr="https://cdn-images-1.medium.com/max/800/0*2rLTUq4747Zq_Df1.jpg"/>
          <p:cNvPicPr>
            <a:picLocks noChangeAspect="1" noChangeArrowheads="1"/>
          </p:cNvPicPr>
          <p:nvPr/>
        </p:nvPicPr>
        <p:blipFill>
          <a:blip r:embed="rId3"/>
          <a:srcRect/>
          <a:stretch>
            <a:fillRect/>
          </a:stretch>
        </p:blipFill>
        <p:spPr bwMode="auto">
          <a:xfrm>
            <a:off x="514350" y="2686049"/>
            <a:ext cx="7848600" cy="1958975"/>
          </a:xfrm>
          <a:prstGeom prst="rect">
            <a:avLst/>
          </a:prstGeom>
          <a:noFill/>
        </p:spPr>
      </p:pic>
      <p:pic>
        <p:nvPicPr>
          <p:cNvPr id="113668" name="Picture 4" descr="https://cdn-images-1.medium.com/max/800/0*-eyLHnPS-dFKs_vb.png"/>
          <p:cNvPicPr>
            <a:picLocks noChangeAspect="1" noChangeArrowheads="1"/>
          </p:cNvPicPr>
          <p:nvPr/>
        </p:nvPicPr>
        <p:blipFill>
          <a:blip r:embed="rId4"/>
          <a:srcRect/>
          <a:stretch>
            <a:fillRect/>
          </a:stretch>
        </p:blipFill>
        <p:spPr bwMode="auto">
          <a:xfrm>
            <a:off x="231774" y="800100"/>
            <a:ext cx="8321675" cy="1666875"/>
          </a:xfrm>
          <a:prstGeom prst="rect">
            <a:avLst/>
          </a:prstGeom>
          <a:noFill/>
        </p:spPr>
      </p:pic>
      <p:sp>
        <p:nvSpPr>
          <p:cNvPr id="8" name="TextBox 7"/>
          <p:cNvSpPr txBox="1"/>
          <p:nvPr/>
        </p:nvSpPr>
        <p:spPr>
          <a:xfrm>
            <a:off x="0" y="752475"/>
            <a:ext cx="1038226" cy="538609"/>
          </a:xfrm>
          <a:prstGeom prst="rect">
            <a:avLst/>
          </a:prstGeom>
          <a:noFill/>
        </p:spPr>
        <p:txBody>
          <a:bodyPr wrap="square" rtlCol="0">
            <a:spAutoFit/>
          </a:bodyPr>
          <a:lstStyle/>
          <a:p>
            <a:r>
              <a:rPr lang="en-US" sz="1100" b="1" dirty="0" err="1" smtClean="0">
                <a:solidFill>
                  <a:schemeClr val="tx2"/>
                </a:solidFill>
              </a:rPr>
              <a:t>Matplotlib</a:t>
            </a:r>
            <a:r>
              <a:rPr lang="en-US" sz="1100" b="1" dirty="0" smtClean="0">
                <a:solidFill>
                  <a:schemeClr val="tx2"/>
                </a:solidFill>
              </a:rPr>
              <a:t> </a:t>
            </a:r>
          </a:p>
          <a:p>
            <a:endParaRPr lang="en-US" dirty="0"/>
          </a:p>
        </p:txBody>
      </p:sp>
      <p:sp>
        <p:nvSpPr>
          <p:cNvPr id="9" name="TextBox 8"/>
          <p:cNvSpPr txBox="1"/>
          <p:nvPr/>
        </p:nvSpPr>
        <p:spPr>
          <a:xfrm>
            <a:off x="0" y="2743200"/>
            <a:ext cx="1038226" cy="261610"/>
          </a:xfrm>
          <a:prstGeom prst="rect">
            <a:avLst/>
          </a:prstGeom>
          <a:noFill/>
        </p:spPr>
        <p:txBody>
          <a:bodyPr wrap="square" rtlCol="0">
            <a:spAutoFit/>
          </a:bodyPr>
          <a:lstStyle/>
          <a:p>
            <a:r>
              <a:rPr lang="en-US" sz="1100" b="1" dirty="0" err="1" smtClean="0">
                <a:solidFill>
                  <a:schemeClr val="tx2"/>
                </a:solidFill>
              </a:rPr>
              <a:t>Plotly</a:t>
            </a:r>
            <a:r>
              <a:rPr lang="en-US" sz="1100" b="1" dirty="0" smtClean="0">
                <a:solidFill>
                  <a:schemeClr val="tx2"/>
                </a:solidFill>
              </a:rPr>
              <a:t> </a:t>
            </a:r>
          </a:p>
        </p:txBody>
      </p:sp>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68</a:t>
            </a:fld>
            <a:endParaRPr lang="en-US"/>
          </a:p>
        </p:txBody>
      </p:sp>
      <p:sp>
        <p:nvSpPr>
          <p:cNvPr id="5" name="Title 4"/>
          <p:cNvSpPr>
            <a:spLocks noGrp="1"/>
          </p:cNvSpPr>
          <p:nvPr>
            <p:ph type="title"/>
          </p:nvPr>
        </p:nvSpPr>
        <p:spPr/>
        <p:txBody>
          <a:bodyPr>
            <a:normAutofit fontScale="90000"/>
          </a:bodyPr>
          <a:lstStyle/>
          <a:p>
            <a:r>
              <a:rPr lang="en-US" cap="all" dirty="0" smtClean="0"/>
              <a:t>LIBRARIES FOR MACHINE LEARNING</a:t>
            </a:r>
            <a:endParaRPr lang="en-US" cap="all" dirty="0"/>
          </a:p>
        </p:txBody>
      </p:sp>
      <p:graphicFrame>
        <p:nvGraphicFramePr>
          <p:cNvPr id="7" name="Diagram 6"/>
          <p:cNvGraphicFramePr/>
          <p:nvPr>
            <p:extLst>
              <p:ext uri="{D42A27DB-BD31-4B8C-83A1-F6EECF244321}">
                <p14:modId xmlns:p14="http://schemas.microsoft.com/office/powerpoint/2010/main" val="3657620584"/>
              </p:ext>
            </p:extLst>
          </p:nvPr>
        </p:nvGraphicFramePr>
        <p:xfrm>
          <a:off x="361950" y="733425"/>
          <a:ext cx="8305800" cy="3844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69</a:t>
            </a:fld>
            <a:endParaRPr lang="en-US"/>
          </a:p>
        </p:txBody>
      </p:sp>
      <p:sp>
        <p:nvSpPr>
          <p:cNvPr id="5" name="Title 4"/>
          <p:cNvSpPr>
            <a:spLocks noGrp="1"/>
          </p:cNvSpPr>
          <p:nvPr>
            <p:ph type="title"/>
          </p:nvPr>
        </p:nvSpPr>
        <p:spPr/>
        <p:txBody>
          <a:bodyPr>
            <a:normAutofit fontScale="90000"/>
          </a:bodyPr>
          <a:lstStyle/>
          <a:p>
            <a:r>
              <a:rPr lang="en-IN" cap="all" dirty="0" smtClean="0"/>
              <a:t>LIBRARIES FOR PLOTTING AND VISUALIZATIONS</a:t>
            </a:r>
            <a:endParaRPr lang="en-IN" cap="all" dirty="0"/>
          </a:p>
        </p:txBody>
      </p:sp>
      <p:graphicFrame>
        <p:nvGraphicFramePr>
          <p:cNvPr id="7" name="Diagram 6"/>
          <p:cNvGraphicFramePr/>
          <p:nvPr>
            <p:extLst>
              <p:ext uri="{D42A27DB-BD31-4B8C-83A1-F6EECF244321}">
                <p14:modId xmlns:p14="http://schemas.microsoft.com/office/powerpoint/2010/main" val="3657620584"/>
              </p:ext>
            </p:extLst>
          </p:nvPr>
        </p:nvGraphicFramePr>
        <p:xfrm>
          <a:off x="361950" y="733425"/>
          <a:ext cx="8305800" cy="3844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a:t>
            </a:fld>
            <a:endParaRPr lang="en-US"/>
          </a:p>
        </p:txBody>
      </p:sp>
      <p:sp>
        <p:nvSpPr>
          <p:cNvPr id="5" name="Title 4"/>
          <p:cNvSpPr>
            <a:spLocks noGrp="1"/>
          </p:cNvSpPr>
          <p:nvPr>
            <p:ph type="title"/>
          </p:nvPr>
        </p:nvSpPr>
        <p:spPr/>
        <p:txBody>
          <a:bodyPr>
            <a:normAutofit fontScale="90000"/>
          </a:bodyPr>
          <a:lstStyle/>
          <a:p>
            <a:r>
              <a:rPr lang="en-US" dirty="0" smtClean="0"/>
              <a:t>Application of Python</a:t>
            </a:r>
            <a:endParaRPr lang="en-US"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036" y="2216716"/>
            <a:ext cx="567529" cy="567529"/>
          </a:xfrm>
          <a:prstGeom prst="rect">
            <a:avLst/>
          </a:prstGeom>
        </p:spPr>
      </p:pic>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sp>
        <p:nvSpPr>
          <p:cNvPr id="26" name="object 20"/>
          <p:cNvSpPr/>
          <p:nvPr/>
        </p:nvSpPr>
        <p:spPr>
          <a:xfrm>
            <a:off x="2589657" y="1217980"/>
            <a:ext cx="3964813" cy="2707513"/>
          </a:xfrm>
          <a:prstGeom prst="rect">
            <a:avLst/>
          </a:prstGeom>
          <a:blipFill>
            <a:blip r:embed="rId3" cstate="print"/>
            <a:stretch>
              <a:fillRect/>
            </a:stretch>
          </a:blipFill>
        </p:spPr>
        <p:txBody>
          <a:bodyPr wrap="square" lIns="0" tIns="0" rIns="0" bIns="0" rtlCol="0">
            <a:noAutofit/>
          </a:bodyPr>
          <a:lstStyle/>
          <a:p>
            <a:endParaRPr/>
          </a:p>
        </p:txBody>
      </p:sp>
      <p:sp>
        <p:nvSpPr>
          <p:cNvPr id="27" name="object 21"/>
          <p:cNvSpPr/>
          <p:nvPr/>
        </p:nvSpPr>
        <p:spPr>
          <a:xfrm>
            <a:off x="3100324" y="985774"/>
            <a:ext cx="1171702" cy="657225"/>
          </a:xfrm>
          <a:custGeom>
            <a:avLst/>
            <a:gdLst/>
            <a:ahLst/>
            <a:cxnLst/>
            <a:rect l="l" t="t" r="r" b="b"/>
            <a:pathLst>
              <a:path w="1171702" h="657225">
                <a:moveTo>
                  <a:pt x="1128776" y="600075"/>
                </a:moveTo>
                <a:lnTo>
                  <a:pt x="1088863" y="628649"/>
                </a:lnTo>
                <a:lnTo>
                  <a:pt x="1128776" y="628650"/>
                </a:lnTo>
                <a:lnTo>
                  <a:pt x="1139849" y="655778"/>
                </a:lnTo>
                <a:lnTo>
                  <a:pt x="1152544" y="650041"/>
                </a:lnTo>
                <a:lnTo>
                  <a:pt x="1162636" y="640695"/>
                </a:lnTo>
                <a:lnTo>
                  <a:pt x="1169297" y="628552"/>
                </a:lnTo>
                <a:lnTo>
                  <a:pt x="1171702" y="614426"/>
                </a:lnTo>
                <a:lnTo>
                  <a:pt x="1170224" y="603271"/>
                </a:lnTo>
                <a:lnTo>
                  <a:pt x="1164444" y="590606"/>
                </a:lnTo>
                <a:lnTo>
                  <a:pt x="1155061" y="580540"/>
                </a:lnTo>
                <a:lnTo>
                  <a:pt x="1142897" y="573897"/>
                </a:lnTo>
                <a:lnTo>
                  <a:pt x="1128776" y="571500"/>
                </a:lnTo>
                <a:lnTo>
                  <a:pt x="1117711" y="572955"/>
                </a:lnTo>
                <a:lnTo>
                  <a:pt x="1105047" y="578722"/>
                </a:lnTo>
                <a:lnTo>
                  <a:pt x="1094994" y="588108"/>
                </a:lnTo>
                <a:lnTo>
                  <a:pt x="1088481" y="600075"/>
                </a:lnTo>
                <a:lnTo>
                  <a:pt x="1087401" y="625408"/>
                </a:lnTo>
                <a:lnTo>
                  <a:pt x="1088863" y="628649"/>
                </a:lnTo>
                <a:lnTo>
                  <a:pt x="1128776" y="600075"/>
                </a:lnTo>
                <a:close/>
              </a:path>
              <a:path w="1171702" h="657225">
                <a:moveTo>
                  <a:pt x="1128776" y="628650"/>
                </a:moveTo>
                <a:lnTo>
                  <a:pt x="1088863" y="628649"/>
                </a:lnTo>
                <a:lnTo>
                  <a:pt x="1093126" y="638103"/>
                </a:lnTo>
                <a:lnTo>
                  <a:pt x="1102474" y="648182"/>
                </a:lnTo>
                <a:lnTo>
                  <a:pt x="1114629" y="654828"/>
                </a:lnTo>
                <a:lnTo>
                  <a:pt x="1128776" y="657225"/>
                </a:lnTo>
                <a:lnTo>
                  <a:pt x="1139849" y="655778"/>
                </a:lnTo>
                <a:lnTo>
                  <a:pt x="1128776" y="628650"/>
                </a:lnTo>
                <a:close/>
              </a:path>
              <a:path w="1171702" h="657225">
                <a:moveTo>
                  <a:pt x="577976" y="628650"/>
                </a:moveTo>
                <a:lnTo>
                  <a:pt x="585851" y="57150"/>
                </a:lnTo>
                <a:lnTo>
                  <a:pt x="585851" y="628650"/>
                </a:lnTo>
                <a:lnTo>
                  <a:pt x="1088863" y="628649"/>
                </a:lnTo>
                <a:lnTo>
                  <a:pt x="1087401" y="625408"/>
                </a:lnTo>
                <a:lnTo>
                  <a:pt x="1088366" y="600285"/>
                </a:lnTo>
                <a:lnTo>
                  <a:pt x="1088481" y="600075"/>
                </a:lnTo>
                <a:lnTo>
                  <a:pt x="600074" y="600075"/>
                </a:lnTo>
                <a:lnTo>
                  <a:pt x="1085977" y="614426"/>
                </a:lnTo>
                <a:lnTo>
                  <a:pt x="600074" y="600075"/>
                </a:lnTo>
                <a:lnTo>
                  <a:pt x="600075" y="614426"/>
                </a:lnTo>
                <a:lnTo>
                  <a:pt x="585851" y="600075"/>
                </a:lnTo>
                <a:lnTo>
                  <a:pt x="600074" y="600075"/>
                </a:lnTo>
                <a:lnTo>
                  <a:pt x="600075" y="35051"/>
                </a:lnTo>
                <a:lnTo>
                  <a:pt x="593725" y="28575"/>
                </a:lnTo>
                <a:lnTo>
                  <a:pt x="585851" y="28575"/>
                </a:lnTo>
                <a:lnTo>
                  <a:pt x="84278" y="31852"/>
                </a:lnTo>
                <a:lnTo>
                  <a:pt x="83328" y="57072"/>
                </a:lnTo>
                <a:lnTo>
                  <a:pt x="85725" y="42925"/>
                </a:lnTo>
                <a:lnTo>
                  <a:pt x="571500" y="42925"/>
                </a:lnTo>
                <a:lnTo>
                  <a:pt x="571500" y="622300"/>
                </a:lnTo>
                <a:lnTo>
                  <a:pt x="577976" y="628650"/>
                </a:lnTo>
                <a:close/>
              </a:path>
              <a:path w="1171702" h="657225">
                <a:moveTo>
                  <a:pt x="585851" y="57150"/>
                </a:moveTo>
                <a:lnTo>
                  <a:pt x="577976" y="628650"/>
                </a:lnTo>
                <a:lnTo>
                  <a:pt x="585851" y="628650"/>
                </a:lnTo>
                <a:lnTo>
                  <a:pt x="585851" y="57150"/>
                </a:lnTo>
                <a:close/>
              </a:path>
              <a:path w="1171702" h="657225">
                <a:moveTo>
                  <a:pt x="600074" y="600075"/>
                </a:moveTo>
                <a:lnTo>
                  <a:pt x="585851" y="600075"/>
                </a:lnTo>
                <a:lnTo>
                  <a:pt x="600075" y="614426"/>
                </a:lnTo>
                <a:lnTo>
                  <a:pt x="600074" y="600075"/>
                </a:lnTo>
                <a:close/>
              </a:path>
              <a:path w="1171702" h="657225">
                <a:moveTo>
                  <a:pt x="83285" y="57149"/>
                </a:moveTo>
                <a:lnTo>
                  <a:pt x="571500" y="42925"/>
                </a:lnTo>
                <a:lnTo>
                  <a:pt x="571499" y="57150"/>
                </a:lnTo>
                <a:lnTo>
                  <a:pt x="83328" y="57072"/>
                </a:lnTo>
                <a:lnTo>
                  <a:pt x="84278" y="31852"/>
                </a:lnTo>
                <a:lnTo>
                  <a:pt x="585851" y="28575"/>
                </a:lnTo>
                <a:lnTo>
                  <a:pt x="82797" y="28575"/>
                </a:lnTo>
                <a:lnTo>
                  <a:pt x="78541" y="19157"/>
                </a:lnTo>
                <a:lnTo>
                  <a:pt x="69195" y="9065"/>
                </a:lnTo>
                <a:lnTo>
                  <a:pt x="57052" y="2404"/>
                </a:lnTo>
                <a:lnTo>
                  <a:pt x="42925" y="0"/>
                </a:lnTo>
                <a:lnTo>
                  <a:pt x="42925" y="57150"/>
                </a:lnTo>
                <a:lnTo>
                  <a:pt x="53908" y="84300"/>
                </a:lnTo>
                <a:lnTo>
                  <a:pt x="66603" y="78575"/>
                </a:lnTo>
                <a:lnTo>
                  <a:pt x="76682" y="69227"/>
                </a:lnTo>
                <a:lnTo>
                  <a:pt x="83285" y="57149"/>
                </a:lnTo>
                <a:close/>
              </a:path>
              <a:path w="1171702" h="657225">
                <a:moveTo>
                  <a:pt x="42925" y="85725"/>
                </a:moveTo>
                <a:lnTo>
                  <a:pt x="53908" y="84300"/>
                </a:lnTo>
                <a:lnTo>
                  <a:pt x="42925" y="57150"/>
                </a:lnTo>
                <a:lnTo>
                  <a:pt x="42925" y="0"/>
                </a:lnTo>
                <a:lnTo>
                  <a:pt x="31771" y="1477"/>
                </a:lnTo>
                <a:lnTo>
                  <a:pt x="19106" y="7257"/>
                </a:lnTo>
                <a:lnTo>
                  <a:pt x="9040" y="16640"/>
                </a:lnTo>
                <a:lnTo>
                  <a:pt x="2397" y="28804"/>
                </a:lnTo>
                <a:lnTo>
                  <a:pt x="0" y="42925"/>
                </a:lnTo>
                <a:lnTo>
                  <a:pt x="1455" y="53990"/>
                </a:lnTo>
                <a:lnTo>
                  <a:pt x="7222" y="66654"/>
                </a:lnTo>
                <a:lnTo>
                  <a:pt x="16608" y="76707"/>
                </a:lnTo>
                <a:lnTo>
                  <a:pt x="28785" y="83335"/>
                </a:lnTo>
                <a:lnTo>
                  <a:pt x="42925" y="85725"/>
                </a:lnTo>
                <a:close/>
              </a:path>
            </a:pathLst>
          </a:custGeom>
          <a:solidFill>
            <a:srgbClr val="50B3CF"/>
          </a:solidFill>
        </p:spPr>
        <p:txBody>
          <a:bodyPr wrap="square" lIns="0" tIns="0" rIns="0" bIns="0" rtlCol="0">
            <a:noAutofit/>
          </a:bodyPr>
          <a:lstStyle/>
          <a:p>
            <a:endParaRPr/>
          </a:p>
        </p:txBody>
      </p:sp>
      <p:sp>
        <p:nvSpPr>
          <p:cNvPr id="28" name="object 22"/>
          <p:cNvSpPr/>
          <p:nvPr/>
        </p:nvSpPr>
        <p:spPr>
          <a:xfrm>
            <a:off x="5071999" y="1060958"/>
            <a:ext cx="685800" cy="675258"/>
          </a:xfrm>
          <a:custGeom>
            <a:avLst/>
            <a:gdLst/>
            <a:ahLst/>
            <a:cxnLst/>
            <a:rect l="l" t="t" r="r" b="b"/>
            <a:pathLst>
              <a:path w="685800" h="675258">
                <a:moveTo>
                  <a:pt x="342900" y="28575"/>
                </a:moveTo>
                <a:lnTo>
                  <a:pt x="335025" y="28575"/>
                </a:lnTo>
                <a:lnTo>
                  <a:pt x="328675" y="35051"/>
                </a:lnTo>
                <a:lnTo>
                  <a:pt x="328675" y="632332"/>
                </a:lnTo>
                <a:lnTo>
                  <a:pt x="342900" y="618108"/>
                </a:lnTo>
                <a:lnTo>
                  <a:pt x="342900" y="57150"/>
                </a:lnTo>
                <a:lnTo>
                  <a:pt x="357250" y="42925"/>
                </a:lnTo>
                <a:lnTo>
                  <a:pt x="602989" y="28575"/>
                </a:lnTo>
                <a:lnTo>
                  <a:pt x="342900" y="28575"/>
                </a:lnTo>
                <a:close/>
              </a:path>
              <a:path w="685800" h="675258">
                <a:moveTo>
                  <a:pt x="654065" y="1446"/>
                </a:moveTo>
                <a:lnTo>
                  <a:pt x="643001" y="0"/>
                </a:lnTo>
                <a:lnTo>
                  <a:pt x="643001" y="28575"/>
                </a:lnTo>
                <a:lnTo>
                  <a:pt x="643001" y="0"/>
                </a:lnTo>
                <a:lnTo>
                  <a:pt x="628879" y="2384"/>
                </a:lnTo>
                <a:lnTo>
                  <a:pt x="616715" y="9001"/>
                </a:lnTo>
                <a:lnTo>
                  <a:pt x="607332" y="19050"/>
                </a:lnTo>
                <a:lnTo>
                  <a:pt x="602989" y="28575"/>
                </a:lnTo>
                <a:lnTo>
                  <a:pt x="643001" y="57150"/>
                </a:lnTo>
                <a:lnTo>
                  <a:pt x="657147" y="83328"/>
                </a:lnTo>
                <a:lnTo>
                  <a:pt x="669302" y="76682"/>
                </a:lnTo>
                <a:lnTo>
                  <a:pt x="678650" y="66603"/>
                </a:lnTo>
                <a:lnTo>
                  <a:pt x="684375" y="53908"/>
                </a:lnTo>
                <a:lnTo>
                  <a:pt x="685800" y="42925"/>
                </a:lnTo>
                <a:lnTo>
                  <a:pt x="683410" y="28735"/>
                </a:lnTo>
                <a:lnTo>
                  <a:pt x="676782" y="16554"/>
                </a:lnTo>
                <a:lnTo>
                  <a:pt x="666729" y="7189"/>
                </a:lnTo>
                <a:lnTo>
                  <a:pt x="654065" y="1446"/>
                </a:lnTo>
                <a:close/>
              </a:path>
              <a:path w="685800" h="675258">
                <a:moveTo>
                  <a:pt x="42925" y="589533"/>
                </a:moveTo>
                <a:lnTo>
                  <a:pt x="28785" y="591923"/>
                </a:lnTo>
                <a:lnTo>
                  <a:pt x="16608" y="598551"/>
                </a:lnTo>
                <a:lnTo>
                  <a:pt x="7222" y="608604"/>
                </a:lnTo>
                <a:lnTo>
                  <a:pt x="1455" y="621268"/>
                </a:lnTo>
                <a:lnTo>
                  <a:pt x="0" y="632332"/>
                </a:lnTo>
                <a:lnTo>
                  <a:pt x="2397" y="646504"/>
                </a:lnTo>
                <a:lnTo>
                  <a:pt x="9040" y="658672"/>
                </a:lnTo>
                <a:lnTo>
                  <a:pt x="19106" y="668035"/>
                </a:lnTo>
                <a:lnTo>
                  <a:pt x="31771" y="673790"/>
                </a:lnTo>
                <a:lnTo>
                  <a:pt x="42925" y="675258"/>
                </a:lnTo>
                <a:lnTo>
                  <a:pt x="42925" y="589533"/>
                </a:lnTo>
                <a:close/>
              </a:path>
              <a:path w="685800" h="675258">
                <a:moveTo>
                  <a:pt x="82818" y="646684"/>
                </a:moveTo>
                <a:lnTo>
                  <a:pt x="84278" y="643449"/>
                </a:lnTo>
                <a:lnTo>
                  <a:pt x="83328" y="618186"/>
                </a:lnTo>
                <a:lnTo>
                  <a:pt x="85725" y="632332"/>
                </a:lnTo>
                <a:lnTo>
                  <a:pt x="342900" y="646683"/>
                </a:lnTo>
                <a:lnTo>
                  <a:pt x="350900" y="646683"/>
                </a:lnTo>
                <a:lnTo>
                  <a:pt x="357250" y="640333"/>
                </a:lnTo>
                <a:lnTo>
                  <a:pt x="357251" y="57149"/>
                </a:lnTo>
                <a:lnTo>
                  <a:pt x="602532" y="57149"/>
                </a:lnTo>
                <a:lnTo>
                  <a:pt x="609140" y="69195"/>
                </a:lnTo>
                <a:lnTo>
                  <a:pt x="619232" y="78541"/>
                </a:lnTo>
                <a:lnTo>
                  <a:pt x="631927" y="84278"/>
                </a:lnTo>
                <a:lnTo>
                  <a:pt x="643001" y="85725"/>
                </a:lnTo>
                <a:lnTo>
                  <a:pt x="657147" y="83328"/>
                </a:lnTo>
                <a:lnTo>
                  <a:pt x="643001" y="57150"/>
                </a:lnTo>
                <a:lnTo>
                  <a:pt x="602989" y="28575"/>
                </a:lnTo>
                <a:lnTo>
                  <a:pt x="357250" y="42925"/>
                </a:lnTo>
                <a:lnTo>
                  <a:pt x="602479" y="57052"/>
                </a:lnTo>
                <a:lnTo>
                  <a:pt x="601552" y="31728"/>
                </a:lnTo>
                <a:lnTo>
                  <a:pt x="600075" y="42925"/>
                </a:lnTo>
                <a:lnTo>
                  <a:pt x="601552" y="31728"/>
                </a:lnTo>
                <a:lnTo>
                  <a:pt x="602479" y="57052"/>
                </a:lnTo>
                <a:lnTo>
                  <a:pt x="357250" y="42925"/>
                </a:lnTo>
                <a:lnTo>
                  <a:pt x="342900" y="57150"/>
                </a:lnTo>
                <a:lnTo>
                  <a:pt x="342900" y="618108"/>
                </a:lnTo>
                <a:lnTo>
                  <a:pt x="328675" y="632332"/>
                </a:lnTo>
                <a:lnTo>
                  <a:pt x="328676" y="618108"/>
                </a:lnTo>
                <a:lnTo>
                  <a:pt x="83285" y="618108"/>
                </a:lnTo>
                <a:lnTo>
                  <a:pt x="76682" y="606031"/>
                </a:lnTo>
                <a:lnTo>
                  <a:pt x="66603" y="596683"/>
                </a:lnTo>
                <a:lnTo>
                  <a:pt x="53908" y="590958"/>
                </a:lnTo>
                <a:lnTo>
                  <a:pt x="42925" y="589533"/>
                </a:lnTo>
                <a:lnTo>
                  <a:pt x="42925" y="675258"/>
                </a:lnTo>
                <a:lnTo>
                  <a:pt x="57052" y="672867"/>
                </a:lnTo>
                <a:lnTo>
                  <a:pt x="69195" y="666232"/>
                </a:lnTo>
                <a:lnTo>
                  <a:pt x="78541" y="656157"/>
                </a:lnTo>
                <a:lnTo>
                  <a:pt x="82818" y="646684"/>
                </a:lnTo>
                <a:close/>
              </a:path>
              <a:path w="685800" h="675258">
                <a:moveTo>
                  <a:pt x="84278" y="643449"/>
                </a:moveTo>
                <a:lnTo>
                  <a:pt x="82818" y="646684"/>
                </a:lnTo>
                <a:lnTo>
                  <a:pt x="342900" y="646683"/>
                </a:lnTo>
                <a:lnTo>
                  <a:pt x="85725" y="632332"/>
                </a:lnTo>
                <a:lnTo>
                  <a:pt x="83328" y="618186"/>
                </a:lnTo>
                <a:lnTo>
                  <a:pt x="84278" y="643449"/>
                </a:lnTo>
                <a:close/>
              </a:path>
            </a:pathLst>
          </a:custGeom>
          <a:solidFill>
            <a:srgbClr val="50B3CF"/>
          </a:solidFill>
        </p:spPr>
        <p:txBody>
          <a:bodyPr wrap="square" lIns="0" tIns="0" rIns="0" bIns="0" rtlCol="0">
            <a:noAutofit/>
          </a:bodyPr>
          <a:lstStyle/>
          <a:p>
            <a:endParaRPr/>
          </a:p>
        </p:txBody>
      </p:sp>
      <p:sp>
        <p:nvSpPr>
          <p:cNvPr id="29" name="object 23"/>
          <p:cNvSpPr/>
          <p:nvPr/>
        </p:nvSpPr>
        <p:spPr>
          <a:xfrm>
            <a:off x="5426710" y="1886585"/>
            <a:ext cx="685800" cy="675258"/>
          </a:xfrm>
          <a:custGeom>
            <a:avLst/>
            <a:gdLst/>
            <a:ahLst/>
            <a:cxnLst/>
            <a:rect l="l" t="t" r="r" b="b"/>
            <a:pathLst>
              <a:path w="685800" h="675258">
                <a:moveTo>
                  <a:pt x="342900" y="28575"/>
                </a:moveTo>
                <a:lnTo>
                  <a:pt x="335025" y="28575"/>
                </a:lnTo>
                <a:lnTo>
                  <a:pt x="328549" y="34925"/>
                </a:lnTo>
                <a:lnTo>
                  <a:pt x="328549" y="632332"/>
                </a:lnTo>
                <a:lnTo>
                  <a:pt x="342900" y="618108"/>
                </a:lnTo>
                <a:lnTo>
                  <a:pt x="342900" y="57150"/>
                </a:lnTo>
                <a:lnTo>
                  <a:pt x="357124" y="42925"/>
                </a:lnTo>
                <a:lnTo>
                  <a:pt x="602981" y="28575"/>
                </a:lnTo>
                <a:lnTo>
                  <a:pt x="342900" y="28575"/>
                </a:lnTo>
                <a:close/>
              </a:path>
              <a:path w="685800" h="675258">
                <a:moveTo>
                  <a:pt x="654071" y="1468"/>
                </a:moveTo>
                <a:lnTo>
                  <a:pt x="642874" y="0"/>
                </a:lnTo>
                <a:lnTo>
                  <a:pt x="642874" y="28575"/>
                </a:lnTo>
                <a:lnTo>
                  <a:pt x="642874" y="0"/>
                </a:lnTo>
                <a:lnTo>
                  <a:pt x="628747" y="2391"/>
                </a:lnTo>
                <a:lnTo>
                  <a:pt x="616604" y="9026"/>
                </a:lnTo>
                <a:lnTo>
                  <a:pt x="607258" y="19101"/>
                </a:lnTo>
                <a:lnTo>
                  <a:pt x="602981" y="28575"/>
                </a:lnTo>
                <a:lnTo>
                  <a:pt x="642874" y="57150"/>
                </a:lnTo>
                <a:lnTo>
                  <a:pt x="657064" y="83335"/>
                </a:lnTo>
                <a:lnTo>
                  <a:pt x="669245" y="76707"/>
                </a:lnTo>
                <a:lnTo>
                  <a:pt x="678610" y="66654"/>
                </a:lnTo>
                <a:lnTo>
                  <a:pt x="684353" y="53990"/>
                </a:lnTo>
                <a:lnTo>
                  <a:pt x="685800" y="42925"/>
                </a:lnTo>
                <a:lnTo>
                  <a:pt x="683415" y="28754"/>
                </a:lnTo>
                <a:lnTo>
                  <a:pt x="676798" y="16586"/>
                </a:lnTo>
                <a:lnTo>
                  <a:pt x="666749" y="7223"/>
                </a:lnTo>
                <a:lnTo>
                  <a:pt x="654071" y="1468"/>
                </a:lnTo>
                <a:close/>
              </a:path>
              <a:path w="685800" h="675258">
                <a:moveTo>
                  <a:pt x="42799" y="589533"/>
                </a:moveTo>
                <a:lnTo>
                  <a:pt x="28652" y="591930"/>
                </a:lnTo>
                <a:lnTo>
                  <a:pt x="16497" y="598576"/>
                </a:lnTo>
                <a:lnTo>
                  <a:pt x="7149" y="608655"/>
                </a:lnTo>
                <a:lnTo>
                  <a:pt x="1424" y="621350"/>
                </a:lnTo>
                <a:lnTo>
                  <a:pt x="0" y="632332"/>
                </a:lnTo>
                <a:lnTo>
                  <a:pt x="2389" y="646523"/>
                </a:lnTo>
                <a:lnTo>
                  <a:pt x="9017" y="658704"/>
                </a:lnTo>
                <a:lnTo>
                  <a:pt x="19070" y="668069"/>
                </a:lnTo>
                <a:lnTo>
                  <a:pt x="31734" y="673812"/>
                </a:lnTo>
                <a:lnTo>
                  <a:pt x="42799" y="675258"/>
                </a:lnTo>
                <a:lnTo>
                  <a:pt x="42799" y="589533"/>
                </a:lnTo>
                <a:close/>
              </a:path>
              <a:path w="685800" h="675258">
                <a:moveTo>
                  <a:pt x="82825" y="646683"/>
                </a:moveTo>
                <a:lnTo>
                  <a:pt x="84256" y="643530"/>
                </a:lnTo>
                <a:lnTo>
                  <a:pt x="83333" y="618206"/>
                </a:lnTo>
                <a:lnTo>
                  <a:pt x="85725" y="632332"/>
                </a:lnTo>
                <a:lnTo>
                  <a:pt x="342900" y="646683"/>
                </a:lnTo>
                <a:lnTo>
                  <a:pt x="350774" y="646683"/>
                </a:lnTo>
                <a:lnTo>
                  <a:pt x="357124" y="640207"/>
                </a:lnTo>
                <a:lnTo>
                  <a:pt x="357123" y="57150"/>
                </a:lnTo>
                <a:lnTo>
                  <a:pt x="602514" y="57149"/>
                </a:lnTo>
                <a:lnTo>
                  <a:pt x="609117" y="69227"/>
                </a:lnTo>
                <a:lnTo>
                  <a:pt x="619196" y="78575"/>
                </a:lnTo>
                <a:lnTo>
                  <a:pt x="631891" y="84300"/>
                </a:lnTo>
                <a:lnTo>
                  <a:pt x="642874" y="85725"/>
                </a:lnTo>
                <a:lnTo>
                  <a:pt x="657064" y="83335"/>
                </a:lnTo>
                <a:lnTo>
                  <a:pt x="642874" y="57150"/>
                </a:lnTo>
                <a:lnTo>
                  <a:pt x="602981" y="28575"/>
                </a:lnTo>
                <a:lnTo>
                  <a:pt x="357124" y="42925"/>
                </a:lnTo>
                <a:lnTo>
                  <a:pt x="602471" y="57072"/>
                </a:lnTo>
                <a:lnTo>
                  <a:pt x="601521" y="31809"/>
                </a:lnTo>
                <a:lnTo>
                  <a:pt x="600075" y="42925"/>
                </a:lnTo>
                <a:lnTo>
                  <a:pt x="601521" y="31809"/>
                </a:lnTo>
                <a:lnTo>
                  <a:pt x="602471" y="57072"/>
                </a:lnTo>
                <a:lnTo>
                  <a:pt x="357124" y="42925"/>
                </a:lnTo>
                <a:lnTo>
                  <a:pt x="342900" y="57150"/>
                </a:lnTo>
                <a:lnTo>
                  <a:pt x="342900" y="618108"/>
                </a:lnTo>
                <a:lnTo>
                  <a:pt x="328549" y="632332"/>
                </a:lnTo>
                <a:lnTo>
                  <a:pt x="328548" y="618109"/>
                </a:lnTo>
                <a:lnTo>
                  <a:pt x="83280" y="618108"/>
                </a:lnTo>
                <a:lnTo>
                  <a:pt x="76698" y="606063"/>
                </a:lnTo>
                <a:lnTo>
                  <a:pt x="66623" y="596717"/>
                </a:lnTo>
                <a:lnTo>
                  <a:pt x="53915" y="590980"/>
                </a:lnTo>
                <a:lnTo>
                  <a:pt x="42799" y="589533"/>
                </a:lnTo>
                <a:lnTo>
                  <a:pt x="42799" y="675258"/>
                </a:lnTo>
                <a:lnTo>
                  <a:pt x="56970" y="672874"/>
                </a:lnTo>
                <a:lnTo>
                  <a:pt x="69138" y="666257"/>
                </a:lnTo>
                <a:lnTo>
                  <a:pt x="78501" y="656208"/>
                </a:lnTo>
                <a:lnTo>
                  <a:pt x="82825" y="646683"/>
                </a:lnTo>
                <a:close/>
              </a:path>
              <a:path w="685800" h="675258">
                <a:moveTo>
                  <a:pt x="84256" y="643530"/>
                </a:moveTo>
                <a:lnTo>
                  <a:pt x="82825" y="646683"/>
                </a:lnTo>
                <a:lnTo>
                  <a:pt x="342900" y="646683"/>
                </a:lnTo>
                <a:lnTo>
                  <a:pt x="85725" y="632332"/>
                </a:lnTo>
                <a:lnTo>
                  <a:pt x="83333" y="618206"/>
                </a:lnTo>
                <a:lnTo>
                  <a:pt x="84256" y="643530"/>
                </a:lnTo>
                <a:close/>
              </a:path>
            </a:pathLst>
          </a:custGeom>
          <a:solidFill>
            <a:srgbClr val="50B3CF"/>
          </a:solidFill>
        </p:spPr>
        <p:txBody>
          <a:bodyPr wrap="square" lIns="0" tIns="0" rIns="0" bIns="0" rtlCol="0">
            <a:noAutofit/>
          </a:bodyPr>
          <a:lstStyle/>
          <a:p>
            <a:endParaRPr/>
          </a:p>
        </p:txBody>
      </p:sp>
      <p:sp>
        <p:nvSpPr>
          <p:cNvPr id="30" name="object 24"/>
          <p:cNvSpPr/>
          <p:nvPr/>
        </p:nvSpPr>
        <p:spPr>
          <a:xfrm>
            <a:off x="5129276" y="3100451"/>
            <a:ext cx="683133" cy="600075"/>
          </a:xfrm>
          <a:custGeom>
            <a:avLst/>
            <a:gdLst/>
            <a:ahLst/>
            <a:cxnLst/>
            <a:rect l="l" t="t" r="r" b="b"/>
            <a:pathLst>
              <a:path w="683133" h="600075">
                <a:moveTo>
                  <a:pt x="640334" y="542925"/>
                </a:moveTo>
                <a:lnTo>
                  <a:pt x="600329" y="571500"/>
                </a:lnTo>
                <a:lnTo>
                  <a:pt x="640334" y="571500"/>
                </a:lnTo>
                <a:lnTo>
                  <a:pt x="651398" y="598619"/>
                </a:lnTo>
                <a:lnTo>
                  <a:pt x="664062" y="592852"/>
                </a:lnTo>
                <a:lnTo>
                  <a:pt x="674115" y="583466"/>
                </a:lnTo>
                <a:lnTo>
                  <a:pt x="680743" y="571289"/>
                </a:lnTo>
                <a:lnTo>
                  <a:pt x="683133" y="557149"/>
                </a:lnTo>
                <a:lnTo>
                  <a:pt x="681708" y="546166"/>
                </a:lnTo>
                <a:lnTo>
                  <a:pt x="675983" y="533471"/>
                </a:lnTo>
                <a:lnTo>
                  <a:pt x="666635" y="523392"/>
                </a:lnTo>
                <a:lnTo>
                  <a:pt x="654480" y="516746"/>
                </a:lnTo>
                <a:lnTo>
                  <a:pt x="640334" y="514350"/>
                </a:lnTo>
                <a:lnTo>
                  <a:pt x="629217" y="515796"/>
                </a:lnTo>
                <a:lnTo>
                  <a:pt x="616509" y="521533"/>
                </a:lnTo>
                <a:lnTo>
                  <a:pt x="606434" y="530879"/>
                </a:lnTo>
                <a:lnTo>
                  <a:pt x="599852" y="542924"/>
                </a:lnTo>
                <a:lnTo>
                  <a:pt x="598876" y="568303"/>
                </a:lnTo>
                <a:lnTo>
                  <a:pt x="600329" y="571500"/>
                </a:lnTo>
                <a:lnTo>
                  <a:pt x="640334" y="542925"/>
                </a:lnTo>
                <a:close/>
              </a:path>
              <a:path w="683133" h="600075">
                <a:moveTo>
                  <a:pt x="640334" y="571500"/>
                </a:moveTo>
                <a:lnTo>
                  <a:pt x="600329" y="571500"/>
                </a:lnTo>
                <a:lnTo>
                  <a:pt x="604631" y="580968"/>
                </a:lnTo>
                <a:lnTo>
                  <a:pt x="613994" y="591034"/>
                </a:lnTo>
                <a:lnTo>
                  <a:pt x="626162" y="597677"/>
                </a:lnTo>
                <a:lnTo>
                  <a:pt x="640334" y="600075"/>
                </a:lnTo>
                <a:lnTo>
                  <a:pt x="651398" y="598619"/>
                </a:lnTo>
                <a:lnTo>
                  <a:pt x="640334" y="571500"/>
                </a:lnTo>
                <a:close/>
              </a:path>
              <a:path w="683133" h="600075">
                <a:moveTo>
                  <a:pt x="333628" y="571500"/>
                </a:moveTo>
                <a:lnTo>
                  <a:pt x="341502" y="57150"/>
                </a:lnTo>
                <a:lnTo>
                  <a:pt x="341502" y="571500"/>
                </a:lnTo>
                <a:lnTo>
                  <a:pt x="600329" y="571500"/>
                </a:lnTo>
                <a:lnTo>
                  <a:pt x="598876" y="568303"/>
                </a:lnTo>
                <a:lnTo>
                  <a:pt x="599852" y="542924"/>
                </a:lnTo>
                <a:lnTo>
                  <a:pt x="355853" y="542925"/>
                </a:lnTo>
                <a:lnTo>
                  <a:pt x="597408" y="557149"/>
                </a:lnTo>
                <a:lnTo>
                  <a:pt x="355853" y="542925"/>
                </a:lnTo>
                <a:lnTo>
                  <a:pt x="355853" y="557149"/>
                </a:lnTo>
                <a:lnTo>
                  <a:pt x="341502" y="542925"/>
                </a:lnTo>
                <a:lnTo>
                  <a:pt x="355853" y="542925"/>
                </a:lnTo>
                <a:lnTo>
                  <a:pt x="355853" y="34925"/>
                </a:lnTo>
                <a:lnTo>
                  <a:pt x="349503" y="28575"/>
                </a:lnTo>
                <a:lnTo>
                  <a:pt x="341502" y="28575"/>
                </a:lnTo>
                <a:lnTo>
                  <a:pt x="84269" y="31734"/>
                </a:lnTo>
                <a:lnTo>
                  <a:pt x="83327" y="56920"/>
                </a:lnTo>
                <a:lnTo>
                  <a:pt x="85725" y="42799"/>
                </a:lnTo>
                <a:lnTo>
                  <a:pt x="327278" y="42799"/>
                </a:lnTo>
                <a:lnTo>
                  <a:pt x="327278" y="565023"/>
                </a:lnTo>
                <a:lnTo>
                  <a:pt x="333628" y="571500"/>
                </a:lnTo>
                <a:close/>
              </a:path>
              <a:path w="683133" h="600075">
                <a:moveTo>
                  <a:pt x="341502" y="57150"/>
                </a:moveTo>
                <a:lnTo>
                  <a:pt x="333628" y="571500"/>
                </a:lnTo>
                <a:lnTo>
                  <a:pt x="341502" y="571500"/>
                </a:lnTo>
                <a:lnTo>
                  <a:pt x="341502" y="57150"/>
                </a:lnTo>
                <a:close/>
              </a:path>
              <a:path w="683133" h="600075">
                <a:moveTo>
                  <a:pt x="355853" y="542925"/>
                </a:moveTo>
                <a:lnTo>
                  <a:pt x="341502" y="542925"/>
                </a:lnTo>
                <a:lnTo>
                  <a:pt x="355853" y="557149"/>
                </a:lnTo>
                <a:lnTo>
                  <a:pt x="355853" y="542925"/>
                </a:lnTo>
                <a:close/>
              </a:path>
              <a:path w="683133" h="600075">
                <a:moveTo>
                  <a:pt x="83202" y="57150"/>
                </a:moveTo>
                <a:lnTo>
                  <a:pt x="327278" y="57150"/>
                </a:lnTo>
                <a:lnTo>
                  <a:pt x="327278" y="42799"/>
                </a:lnTo>
                <a:lnTo>
                  <a:pt x="85725" y="42799"/>
                </a:lnTo>
                <a:lnTo>
                  <a:pt x="83327" y="56920"/>
                </a:lnTo>
                <a:lnTo>
                  <a:pt x="84269" y="31734"/>
                </a:lnTo>
                <a:lnTo>
                  <a:pt x="341502" y="28575"/>
                </a:lnTo>
                <a:lnTo>
                  <a:pt x="82830" y="28574"/>
                </a:lnTo>
                <a:lnTo>
                  <a:pt x="78502" y="19070"/>
                </a:lnTo>
                <a:lnTo>
                  <a:pt x="69116" y="9017"/>
                </a:lnTo>
                <a:lnTo>
                  <a:pt x="56939" y="2389"/>
                </a:lnTo>
                <a:lnTo>
                  <a:pt x="42799" y="0"/>
                </a:lnTo>
                <a:lnTo>
                  <a:pt x="42799" y="57150"/>
                </a:lnTo>
                <a:lnTo>
                  <a:pt x="53953" y="84247"/>
                </a:lnTo>
                <a:lnTo>
                  <a:pt x="66618" y="78467"/>
                </a:lnTo>
                <a:lnTo>
                  <a:pt x="76684" y="69084"/>
                </a:lnTo>
                <a:lnTo>
                  <a:pt x="83202" y="57150"/>
                </a:lnTo>
                <a:close/>
              </a:path>
              <a:path w="683133" h="600075">
                <a:moveTo>
                  <a:pt x="42799" y="85725"/>
                </a:moveTo>
                <a:lnTo>
                  <a:pt x="53953" y="84247"/>
                </a:lnTo>
                <a:lnTo>
                  <a:pt x="42799" y="57150"/>
                </a:lnTo>
                <a:lnTo>
                  <a:pt x="42799" y="0"/>
                </a:lnTo>
                <a:lnTo>
                  <a:pt x="31816" y="1424"/>
                </a:lnTo>
                <a:lnTo>
                  <a:pt x="19121" y="7149"/>
                </a:lnTo>
                <a:lnTo>
                  <a:pt x="9042" y="16497"/>
                </a:lnTo>
                <a:lnTo>
                  <a:pt x="2396" y="28652"/>
                </a:lnTo>
                <a:lnTo>
                  <a:pt x="0" y="42799"/>
                </a:lnTo>
                <a:lnTo>
                  <a:pt x="1446" y="53872"/>
                </a:lnTo>
                <a:lnTo>
                  <a:pt x="7183" y="66567"/>
                </a:lnTo>
                <a:lnTo>
                  <a:pt x="16529" y="76659"/>
                </a:lnTo>
                <a:lnTo>
                  <a:pt x="28672" y="83320"/>
                </a:lnTo>
                <a:lnTo>
                  <a:pt x="42799" y="85725"/>
                </a:lnTo>
                <a:close/>
              </a:path>
            </a:pathLst>
          </a:custGeom>
          <a:solidFill>
            <a:srgbClr val="50B3CF"/>
          </a:solidFill>
        </p:spPr>
        <p:txBody>
          <a:bodyPr wrap="square" lIns="0" tIns="0" rIns="0" bIns="0" rtlCol="0">
            <a:noAutofit/>
          </a:bodyPr>
          <a:lstStyle/>
          <a:p>
            <a:endParaRPr/>
          </a:p>
        </p:txBody>
      </p:sp>
      <p:sp>
        <p:nvSpPr>
          <p:cNvPr id="31" name="object 25"/>
          <p:cNvSpPr/>
          <p:nvPr/>
        </p:nvSpPr>
        <p:spPr>
          <a:xfrm>
            <a:off x="4014724" y="3376803"/>
            <a:ext cx="428625" cy="723709"/>
          </a:xfrm>
          <a:custGeom>
            <a:avLst/>
            <a:gdLst/>
            <a:ahLst/>
            <a:cxnLst/>
            <a:rect l="l" t="t" r="r" b="b"/>
            <a:pathLst>
              <a:path w="428625" h="723709">
                <a:moveTo>
                  <a:pt x="385825" y="347599"/>
                </a:moveTo>
                <a:lnTo>
                  <a:pt x="371474" y="83220"/>
                </a:lnTo>
                <a:lnTo>
                  <a:pt x="371474" y="347599"/>
                </a:lnTo>
                <a:lnTo>
                  <a:pt x="385825" y="347599"/>
                </a:lnTo>
                <a:close/>
              </a:path>
              <a:path w="428625" h="723709">
                <a:moveTo>
                  <a:pt x="42925" y="347599"/>
                </a:moveTo>
                <a:lnTo>
                  <a:pt x="35051" y="347599"/>
                </a:lnTo>
                <a:lnTo>
                  <a:pt x="31812" y="639442"/>
                </a:lnTo>
                <a:lnTo>
                  <a:pt x="28575" y="640910"/>
                </a:lnTo>
                <a:lnTo>
                  <a:pt x="19132" y="645191"/>
                </a:lnTo>
                <a:lnTo>
                  <a:pt x="9053" y="654548"/>
                </a:lnTo>
                <a:lnTo>
                  <a:pt x="2400" y="666703"/>
                </a:lnTo>
                <a:lnTo>
                  <a:pt x="0" y="680847"/>
                </a:lnTo>
                <a:lnTo>
                  <a:pt x="1466" y="691973"/>
                </a:lnTo>
                <a:lnTo>
                  <a:pt x="7239" y="704643"/>
                </a:lnTo>
                <a:lnTo>
                  <a:pt x="16624" y="714695"/>
                </a:lnTo>
                <a:lnTo>
                  <a:pt x="28794" y="721321"/>
                </a:lnTo>
                <a:lnTo>
                  <a:pt x="28575" y="680847"/>
                </a:lnTo>
                <a:lnTo>
                  <a:pt x="57150" y="680847"/>
                </a:lnTo>
                <a:lnTo>
                  <a:pt x="42925" y="637984"/>
                </a:lnTo>
                <a:lnTo>
                  <a:pt x="42925" y="347599"/>
                </a:lnTo>
                <a:close/>
              </a:path>
              <a:path w="428625" h="723709">
                <a:moveTo>
                  <a:pt x="57149" y="376174"/>
                </a:moveTo>
                <a:lnTo>
                  <a:pt x="385825" y="376174"/>
                </a:lnTo>
                <a:lnTo>
                  <a:pt x="371475" y="361823"/>
                </a:lnTo>
                <a:lnTo>
                  <a:pt x="57150" y="361823"/>
                </a:lnTo>
                <a:lnTo>
                  <a:pt x="42925" y="376174"/>
                </a:lnTo>
                <a:lnTo>
                  <a:pt x="57062" y="640379"/>
                </a:lnTo>
                <a:lnTo>
                  <a:pt x="57149" y="376174"/>
                </a:lnTo>
                <a:close/>
              </a:path>
              <a:path w="428625" h="723709">
                <a:moveTo>
                  <a:pt x="31812" y="639442"/>
                </a:moveTo>
                <a:lnTo>
                  <a:pt x="35051" y="347599"/>
                </a:lnTo>
                <a:lnTo>
                  <a:pt x="28575" y="353949"/>
                </a:lnTo>
                <a:lnTo>
                  <a:pt x="28575" y="640910"/>
                </a:lnTo>
                <a:lnTo>
                  <a:pt x="31812" y="639442"/>
                </a:lnTo>
                <a:close/>
              </a:path>
              <a:path w="428625" h="723709">
                <a:moveTo>
                  <a:pt x="400050" y="42926"/>
                </a:moveTo>
                <a:lnTo>
                  <a:pt x="396808" y="84300"/>
                </a:lnTo>
                <a:lnTo>
                  <a:pt x="400050" y="82838"/>
                </a:lnTo>
                <a:lnTo>
                  <a:pt x="409503" y="78575"/>
                </a:lnTo>
                <a:lnTo>
                  <a:pt x="419582" y="69227"/>
                </a:lnTo>
                <a:lnTo>
                  <a:pt x="426228" y="57072"/>
                </a:lnTo>
                <a:lnTo>
                  <a:pt x="428625" y="42926"/>
                </a:lnTo>
                <a:lnTo>
                  <a:pt x="427178" y="31809"/>
                </a:lnTo>
                <a:lnTo>
                  <a:pt x="421441" y="19101"/>
                </a:lnTo>
                <a:lnTo>
                  <a:pt x="412095" y="9026"/>
                </a:lnTo>
                <a:lnTo>
                  <a:pt x="399952" y="2391"/>
                </a:lnTo>
                <a:lnTo>
                  <a:pt x="385825" y="0"/>
                </a:lnTo>
                <a:lnTo>
                  <a:pt x="374671" y="1468"/>
                </a:lnTo>
                <a:lnTo>
                  <a:pt x="371475" y="42926"/>
                </a:lnTo>
                <a:lnTo>
                  <a:pt x="371685" y="83335"/>
                </a:lnTo>
                <a:lnTo>
                  <a:pt x="385825" y="85725"/>
                </a:lnTo>
                <a:lnTo>
                  <a:pt x="396808" y="84300"/>
                </a:lnTo>
                <a:lnTo>
                  <a:pt x="400050" y="42926"/>
                </a:lnTo>
                <a:close/>
              </a:path>
              <a:path w="428625" h="723709">
                <a:moveTo>
                  <a:pt x="342900" y="42926"/>
                </a:moveTo>
                <a:lnTo>
                  <a:pt x="344355" y="53990"/>
                </a:lnTo>
                <a:lnTo>
                  <a:pt x="350122" y="66654"/>
                </a:lnTo>
                <a:lnTo>
                  <a:pt x="359508" y="76707"/>
                </a:lnTo>
                <a:lnTo>
                  <a:pt x="371474" y="83220"/>
                </a:lnTo>
                <a:lnTo>
                  <a:pt x="385825" y="347599"/>
                </a:lnTo>
                <a:lnTo>
                  <a:pt x="42925" y="347599"/>
                </a:lnTo>
                <a:lnTo>
                  <a:pt x="42925" y="637984"/>
                </a:lnTo>
                <a:lnTo>
                  <a:pt x="57150" y="680847"/>
                </a:lnTo>
                <a:lnTo>
                  <a:pt x="28575" y="680847"/>
                </a:lnTo>
                <a:lnTo>
                  <a:pt x="28794" y="721321"/>
                </a:lnTo>
                <a:lnTo>
                  <a:pt x="42925" y="723709"/>
                </a:lnTo>
                <a:lnTo>
                  <a:pt x="53949" y="722272"/>
                </a:lnTo>
                <a:lnTo>
                  <a:pt x="66629" y="716536"/>
                </a:lnTo>
                <a:lnTo>
                  <a:pt x="76694" y="707178"/>
                </a:lnTo>
                <a:lnTo>
                  <a:pt x="83331" y="695010"/>
                </a:lnTo>
                <a:lnTo>
                  <a:pt x="85725" y="680847"/>
                </a:lnTo>
                <a:lnTo>
                  <a:pt x="84289" y="669801"/>
                </a:lnTo>
                <a:lnTo>
                  <a:pt x="78558" y="657101"/>
                </a:lnTo>
                <a:lnTo>
                  <a:pt x="69211" y="647023"/>
                </a:lnTo>
                <a:lnTo>
                  <a:pt x="57149" y="640427"/>
                </a:lnTo>
                <a:lnTo>
                  <a:pt x="42925" y="376174"/>
                </a:lnTo>
                <a:lnTo>
                  <a:pt x="57150" y="361823"/>
                </a:lnTo>
                <a:lnTo>
                  <a:pt x="371475" y="361823"/>
                </a:lnTo>
                <a:lnTo>
                  <a:pt x="385825" y="376174"/>
                </a:lnTo>
                <a:lnTo>
                  <a:pt x="393700" y="376174"/>
                </a:lnTo>
                <a:lnTo>
                  <a:pt x="400050" y="369697"/>
                </a:lnTo>
                <a:lnTo>
                  <a:pt x="400050" y="82838"/>
                </a:lnTo>
                <a:lnTo>
                  <a:pt x="396808" y="84300"/>
                </a:lnTo>
                <a:lnTo>
                  <a:pt x="385825" y="85725"/>
                </a:lnTo>
                <a:lnTo>
                  <a:pt x="371685" y="83335"/>
                </a:lnTo>
                <a:lnTo>
                  <a:pt x="371475" y="42926"/>
                </a:lnTo>
                <a:lnTo>
                  <a:pt x="374671" y="1468"/>
                </a:lnTo>
                <a:lnTo>
                  <a:pt x="362006" y="7223"/>
                </a:lnTo>
                <a:lnTo>
                  <a:pt x="351940" y="16586"/>
                </a:lnTo>
                <a:lnTo>
                  <a:pt x="345297" y="28754"/>
                </a:lnTo>
                <a:lnTo>
                  <a:pt x="342900" y="42926"/>
                </a:lnTo>
                <a:close/>
              </a:path>
            </a:pathLst>
          </a:custGeom>
          <a:solidFill>
            <a:srgbClr val="50B3CF"/>
          </a:solidFill>
        </p:spPr>
        <p:txBody>
          <a:bodyPr wrap="square" lIns="0" tIns="0" rIns="0" bIns="0" rtlCol="0">
            <a:noAutofit/>
          </a:bodyPr>
          <a:lstStyle/>
          <a:p>
            <a:endParaRPr/>
          </a:p>
        </p:txBody>
      </p:sp>
      <p:sp>
        <p:nvSpPr>
          <p:cNvPr id="32" name="object 26"/>
          <p:cNvSpPr/>
          <p:nvPr/>
        </p:nvSpPr>
        <p:spPr>
          <a:xfrm>
            <a:off x="2871851" y="2964307"/>
            <a:ext cx="882396" cy="621792"/>
          </a:xfrm>
          <a:custGeom>
            <a:avLst/>
            <a:gdLst/>
            <a:ahLst/>
            <a:cxnLst/>
            <a:rect l="l" t="t" r="r" b="b"/>
            <a:pathLst>
              <a:path w="882396" h="621792">
                <a:moveTo>
                  <a:pt x="83202" y="564642"/>
                </a:moveTo>
                <a:lnTo>
                  <a:pt x="76684" y="552707"/>
                </a:lnTo>
                <a:lnTo>
                  <a:pt x="66618" y="543324"/>
                </a:lnTo>
                <a:lnTo>
                  <a:pt x="53953" y="537544"/>
                </a:lnTo>
                <a:lnTo>
                  <a:pt x="42799" y="536067"/>
                </a:lnTo>
                <a:lnTo>
                  <a:pt x="42799" y="564642"/>
                </a:lnTo>
                <a:lnTo>
                  <a:pt x="82830" y="593217"/>
                </a:lnTo>
                <a:lnTo>
                  <a:pt x="84269" y="590057"/>
                </a:lnTo>
                <a:lnTo>
                  <a:pt x="83327" y="564871"/>
                </a:lnTo>
                <a:lnTo>
                  <a:pt x="426847" y="564641"/>
                </a:lnTo>
                <a:lnTo>
                  <a:pt x="83202" y="564642"/>
                </a:lnTo>
                <a:close/>
              </a:path>
              <a:path w="882396" h="621792">
                <a:moveTo>
                  <a:pt x="42799" y="593217"/>
                </a:moveTo>
                <a:lnTo>
                  <a:pt x="42799" y="536067"/>
                </a:lnTo>
                <a:lnTo>
                  <a:pt x="28672" y="538471"/>
                </a:lnTo>
                <a:lnTo>
                  <a:pt x="16529" y="545132"/>
                </a:lnTo>
                <a:lnTo>
                  <a:pt x="7183" y="555224"/>
                </a:lnTo>
                <a:lnTo>
                  <a:pt x="1446" y="567919"/>
                </a:lnTo>
                <a:lnTo>
                  <a:pt x="0" y="578993"/>
                </a:lnTo>
                <a:lnTo>
                  <a:pt x="2396" y="593139"/>
                </a:lnTo>
                <a:lnTo>
                  <a:pt x="9042" y="605294"/>
                </a:lnTo>
                <a:lnTo>
                  <a:pt x="19121" y="614642"/>
                </a:lnTo>
                <a:lnTo>
                  <a:pt x="31816" y="620367"/>
                </a:lnTo>
                <a:lnTo>
                  <a:pt x="42799" y="621792"/>
                </a:lnTo>
                <a:lnTo>
                  <a:pt x="56939" y="619402"/>
                </a:lnTo>
                <a:lnTo>
                  <a:pt x="69116" y="612774"/>
                </a:lnTo>
                <a:lnTo>
                  <a:pt x="78502" y="602721"/>
                </a:lnTo>
                <a:lnTo>
                  <a:pt x="82830" y="593217"/>
                </a:lnTo>
                <a:lnTo>
                  <a:pt x="42799" y="564642"/>
                </a:lnTo>
                <a:lnTo>
                  <a:pt x="42799" y="593217"/>
                </a:lnTo>
                <a:close/>
              </a:path>
              <a:path w="882396" h="621792">
                <a:moveTo>
                  <a:pt x="426847" y="564641"/>
                </a:moveTo>
                <a:lnTo>
                  <a:pt x="85725" y="578993"/>
                </a:lnTo>
                <a:lnTo>
                  <a:pt x="441198" y="593217"/>
                </a:lnTo>
                <a:lnTo>
                  <a:pt x="449072" y="593217"/>
                </a:lnTo>
                <a:lnTo>
                  <a:pt x="455422" y="586867"/>
                </a:lnTo>
                <a:lnTo>
                  <a:pt x="455422" y="57149"/>
                </a:lnTo>
                <a:lnTo>
                  <a:pt x="799148" y="57149"/>
                </a:lnTo>
                <a:lnTo>
                  <a:pt x="805688" y="69170"/>
                </a:lnTo>
                <a:lnTo>
                  <a:pt x="815741" y="78535"/>
                </a:lnTo>
                <a:lnTo>
                  <a:pt x="828405" y="84278"/>
                </a:lnTo>
                <a:lnTo>
                  <a:pt x="839470" y="85725"/>
                </a:lnTo>
                <a:lnTo>
                  <a:pt x="853641" y="83340"/>
                </a:lnTo>
                <a:lnTo>
                  <a:pt x="839470" y="57150"/>
                </a:lnTo>
                <a:lnTo>
                  <a:pt x="799557" y="28574"/>
                </a:lnTo>
                <a:lnTo>
                  <a:pt x="455422" y="42799"/>
                </a:lnTo>
                <a:lnTo>
                  <a:pt x="799060" y="56989"/>
                </a:lnTo>
                <a:lnTo>
                  <a:pt x="798095" y="31816"/>
                </a:lnTo>
                <a:lnTo>
                  <a:pt x="796671" y="42799"/>
                </a:lnTo>
                <a:lnTo>
                  <a:pt x="798095" y="31816"/>
                </a:lnTo>
                <a:lnTo>
                  <a:pt x="799060" y="56989"/>
                </a:lnTo>
                <a:lnTo>
                  <a:pt x="455422" y="42799"/>
                </a:lnTo>
                <a:lnTo>
                  <a:pt x="441198" y="57150"/>
                </a:lnTo>
                <a:lnTo>
                  <a:pt x="441198" y="564642"/>
                </a:lnTo>
                <a:lnTo>
                  <a:pt x="426847" y="578993"/>
                </a:lnTo>
                <a:lnTo>
                  <a:pt x="426847" y="564641"/>
                </a:lnTo>
                <a:close/>
              </a:path>
              <a:path w="882396" h="621792">
                <a:moveTo>
                  <a:pt x="82830" y="593217"/>
                </a:moveTo>
                <a:lnTo>
                  <a:pt x="441198" y="593217"/>
                </a:lnTo>
                <a:lnTo>
                  <a:pt x="85725" y="578993"/>
                </a:lnTo>
                <a:lnTo>
                  <a:pt x="426847" y="564641"/>
                </a:lnTo>
                <a:lnTo>
                  <a:pt x="83327" y="564871"/>
                </a:lnTo>
                <a:lnTo>
                  <a:pt x="84269" y="590057"/>
                </a:lnTo>
                <a:lnTo>
                  <a:pt x="82830" y="593217"/>
                </a:lnTo>
                <a:close/>
              </a:path>
              <a:path w="882396" h="621792">
                <a:moveTo>
                  <a:pt x="441198" y="28575"/>
                </a:moveTo>
                <a:lnTo>
                  <a:pt x="433197" y="28575"/>
                </a:lnTo>
                <a:lnTo>
                  <a:pt x="426847" y="34925"/>
                </a:lnTo>
                <a:lnTo>
                  <a:pt x="426847" y="578993"/>
                </a:lnTo>
                <a:lnTo>
                  <a:pt x="441198" y="564642"/>
                </a:lnTo>
                <a:lnTo>
                  <a:pt x="441198" y="57150"/>
                </a:lnTo>
                <a:lnTo>
                  <a:pt x="455422" y="42799"/>
                </a:lnTo>
                <a:lnTo>
                  <a:pt x="799557" y="28574"/>
                </a:lnTo>
                <a:lnTo>
                  <a:pt x="441198" y="28575"/>
                </a:lnTo>
                <a:close/>
              </a:path>
              <a:path w="882396" h="621792">
                <a:moveTo>
                  <a:pt x="850586" y="1446"/>
                </a:moveTo>
                <a:lnTo>
                  <a:pt x="839470" y="0"/>
                </a:lnTo>
                <a:lnTo>
                  <a:pt x="839470" y="28575"/>
                </a:lnTo>
                <a:lnTo>
                  <a:pt x="839470" y="0"/>
                </a:lnTo>
                <a:lnTo>
                  <a:pt x="825323" y="2396"/>
                </a:lnTo>
                <a:lnTo>
                  <a:pt x="813168" y="9042"/>
                </a:lnTo>
                <a:lnTo>
                  <a:pt x="803820" y="19121"/>
                </a:lnTo>
                <a:lnTo>
                  <a:pt x="799557" y="28574"/>
                </a:lnTo>
                <a:lnTo>
                  <a:pt x="839470" y="57150"/>
                </a:lnTo>
                <a:lnTo>
                  <a:pt x="853641" y="83340"/>
                </a:lnTo>
                <a:lnTo>
                  <a:pt x="865809" y="76723"/>
                </a:lnTo>
                <a:lnTo>
                  <a:pt x="875172" y="66674"/>
                </a:lnTo>
                <a:lnTo>
                  <a:pt x="880927" y="53996"/>
                </a:lnTo>
                <a:lnTo>
                  <a:pt x="882396" y="42799"/>
                </a:lnTo>
                <a:lnTo>
                  <a:pt x="880004" y="28672"/>
                </a:lnTo>
                <a:lnTo>
                  <a:pt x="873369" y="16529"/>
                </a:lnTo>
                <a:lnTo>
                  <a:pt x="863294" y="7183"/>
                </a:lnTo>
                <a:lnTo>
                  <a:pt x="850586" y="1446"/>
                </a:lnTo>
                <a:close/>
              </a:path>
            </a:pathLst>
          </a:custGeom>
          <a:solidFill>
            <a:srgbClr val="50B3CF"/>
          </a:solidFill>
        </p:spPr>
        <p:txBody>
          <a:bodyPr wrap="square" lIns="0" tIns="0" rIns="0" bIns="0" rtlCol="0">
            <a:noAutofit/>
          </a:bodyPr>
          <a:lstStyle/>
          <a:p>
            <a:endParaRPr/>
          </a:p>
        </p:txBody>
      </p:sp>
      <p:sp>
        <p:nvSpPr>
          <p:cNvPr id="33" name="object 27"/>
          <p:cNvSpPr/>
          <p:nvPr/>
        </p:nvSpPr>
        <p:spPr>
          <a:xfrm>
            <a:off x="2846578" y="2075688"/>
            <a:ext cx="882396" cy="621919"/>
          </a:xfrm>
          <a:custGeom>
            <a:avLst/>
            <a:gdLst/>
            <a:ahLst/>
            <a:cxnLst/>
            <a:rect l="l" t="t" r="r" b="b"/>
            <a:pathLst>
              <a:path w="882396" h="621919">
                <a:moveTo>
                  <a:pt x="83247" y="564769"/>
                </a:moveTo>
                <a:lnTo>
                  <a:pt x="76707" y="552748"/>
                </a:lnTo>
                <a:lnTo>
                  <a:pt x="66654" y="543383"/>
                </a:lnTo>
                <a:lnTo>
                  <a:pt x="53990" y="537640"/>
                </a:lnTo>
                <a:lnTo>
                  <a:pt x="42926" y="536194"/>
                </a:lnTo>
                <a:lnTo>
                  <a:pt x="42926" y="564769"/>
                </a:lnTo>
                <a:lnTo>
                  <a:pt x="82838" y="593343"/>
                </a:lnTo>
                <a:lnTo>
                  <a:pt x="84300" y="590102"/>
                </a:lnTo>
                <a:lnTo>
                  <a:pt x="83335" y="564929"/>
                </a:lnTo>
                <a:lnTo>
                  <a:pt x="426973" y="564769"/>
                </a:lnTo>
                <a:lnTo>
                  <a:pt x="83247" y="564769"/>
                </a:lnTo>
                <a:close/>
              </a:path>
              <a:path w="882396" h="621919">
                <a:moveTo>
                  <a:pt x="42926" y="593344"/>
                </a:moveTo>
                <a:lnTo>
                  <a:pt x="42926" y="536194"/>
                </a:lnTo>
                <a:lnTo>
                  <a:pt x="28754" y="538578"/>
                </a:lnTo>
                <a:lnTo>
                  <a:pt x="16586" y="545195"/>
                </a:lnTo>
                <a:lnTo>
                  <a:pt x="7223" y="555244"/>
                </a:lnTo>
                <a:lnTo>
                  <a:pt x="1468" y="567922"/>
                </a:lnTo>
                <a:lnTo>
                  <a:pt x="0" y="579119"/>
                </a:lnTo>
                <a:lnTo>
                  <a:pt x="2391" y="593246"/>
                </a:lnTo>
                <a:lnTo>
                  <a:pt x="9026" y="605389"/>
                </a:lnTo>
                <a:lnTo>
                  <a:pt x="19101" y="614735"/>
                </a:lnTo>
                <a:lnTo>
                  <a:pt x="31809" y="620472"/>
                </a:lnTo>
                <a:lnTo>
                  <a:pt x="42926" y="621919"/>
                </a:lnTo>
                <a:lnTo>
                  <a:pt x="57072" y="619522"/>
                </a:lnTo>
                <a:lnTo>
                  <a:pt x="69227" y="612876"/>
                </a:lnTo>
                <a:lnTo>
                  <a:pt x="78575" y="602797"/>
                </a:lnTo>
                <a:lnTo>
                  <a:pt x="82838" y="593343"/>
                </a:lnTo>
                <a:lnTo>
                  <a:pt x="42926" y="564769"/>
                </a:lnTo>
                <a:lnTo>
                  <a:pt x="42926" y="593344"/>
                </a:lnTo>
                <a:close/>
              </a:path>
              <a:path w="882396" h="621919">
                <a:moveTo>
                  <a:pt x="426973" y="564769"/>
                </a:moveTo>
                <a:lnTo>
                  <a:pt x="85725" y="579119"/>
                </a:lnTo>
                <a:lnTo>
                  <a:pt x="441198" y="593344"/>
                </a:lnTo>
                <a:lnTo>
                  <a:pt x="449199" y="593344"/>
                </a:lnTo>
                <a:lnTo>
                  <a:pt x="455549" y="586994"/>
                </a:lnTo>
                <a:lnTo>
                  <a:pt x="455549" y="57149"/>
                </a:lnTo>
                <a:lnTo>
                  <a:pt x="799128" y="57149"/>
                </a:lnTo>
                <a:lnTo>
                  <a:pt x="805736" y="69195"/>
                </a:lnTo>
                <a:lnTo>
                  <a:pt x="815828" y="78541"/>
                </a:lnTo>
                <a:lnTo>
                  <a:pt x="828523" y="84278"/>
                </a:lnTo>
                <a:lnTo>
                  <a:pt x="839597" y="85725"/>
                </a:lnTo>
                <a:lnTo>
                  <a:pt x="853743" y="83328"/>
                </a:lnTo>
                <a:lnTo>
                  <a:pt x="839597" y="57150"/>
                </a:lnTo>
                <a:lnTo>
                  <a:pt x="799606" y="28575"/>
                </a:lnTo>
                <a:lnTo>
                  <a:pt x="455549" y="42925"/>
                </a:lnTo>
                <a:lnTo>
                  <a:pt x="799075" y="57052"/>
                </a:lnTo>
                <a:lnTo>
                  <a:pt x="798148" y="31771"/>
                </a:lnTo>
                <a:lnTo>
                  <a:pt x="796671" y="42925"/>
                </a:lnTo>
                <a:lnTo>
                  <a:pt x="798148" y="31771"/>
                </a:lnTo>
                <a:lnTo>
                  <a:pt x="799075" y="57052"/>
                </a:lnTo>
                <a:lnTo>
                  <a:pt x="455549" y="42925"/>
                </a:lnTo>
                <a:lnTo>
                  <a:pt x="441198" y="57150"/>
                </a:lnTo>
                <a:lnTo>
                  <a:pt x="441198" y="564769"/>
                </a:lnTo>
                <a:lnTo>
                  <a:pt x="426974" y="579119"/>
                </a:lnTo>
                <a:lnTo>
                  <a:pt x="426973" y="564769"/>
                </a:lnTo>
                <a:close/>
              </a:path>
              <a:path w="882396" h="621919">
                <a:moveTo>
                  <a:pt x="82838" y="593343"/>
                </a:moveTo>
                <a:lnTo>
                  <a:pt x="441198" y="593344"/>
                </a:lnTo>
                <a:lnTo>
                  <a:pt x="85725" y="579119"/>
                </a:lnTo>
                <a:lnTo>
                  <a:pt x="426973" y="564769"/>
                </a:lnTo>
                <a:lnTo>
                  <a:pt x="83335" y="564929"/>
                </a:lnTo>
                <a:lnTo>
                  <a:pt x="84300" y="590102"/>
                </a:lnTo>
                <a:lnTo>
                  <a:pt x="82838" y="593343"/>
                </a:lnTo>
                <a:close/>
              </a:path>
              <a:path w="882396" h="621919">
                <a:moveTo>
                  <a:pt x="441198" y="28575"/>
                </a:moveTo>
                <a:lnTo>
                  <a:pt x="433324" y="28575"/>
                </a:lnTo>
                <a:lnTo>
                  <a:pt x="426974" y="35051"/>
                </a:lnTo>
                <a:lnTo>
                  <a:pt x="426974" y="579119"/>
                </a:lnTo>
                <a:lnTo>
                  <a:pt x="441198" y="564769"/>
                </a:lnTo>
                <a:lnTo>
                  <a:pt x="441198" y="57150"/>
                </a:lnTo>
                <a:lnTo>
                  <a:pt x="455549" y="42925"/>
                </a:lnTo>
                <a:lnTo>
                  <a:pt x="799606" y="28575"/>
                </a:lnTo>
                <a:lnTo>
                  <a:pt x="441198" y="28575"/>
                </a:lnTo>
                <a:close/>
              </a:path>
              <a:path w="882396" h="621919">
                <a:moveTo>
                  <a:pt x="850661" y="1455"/>
                </a:moveTo>
                <a:lnTo>
                  <a:pt x="839597" y="0"/>
                </a:lnTo>
                <a:lnTo>
                  <a:pt x="839597" y="28575"/>
                </a:lnTo>
                <a:lnTo>
                  <a:pt x="839597" y="0"/>
                </a:lnTo>
                <a:lnTo>
                  <a:pt x="825475" y="2397"/>
                </a:lnTo>
                <a:lnTo>
                  <a:pt x="813311" y="9040"/>
                </a:lnTo>
                <a:lnTo>
                  <a:pt x="803928" y="19106"/>
                </a:lnTo>
                <a:lnTo>
                  <a:pt x="799606" y="28575"/>
                </a:lnTo>
                <a:lnTo>
                  <a:pt x="839597" y="57150"/>
                </a:lnTo>
                <a:lnTo>
                  <a:pt x="853743" y="83328"/>
                </a:lnTo>
                <a:lnTo>
                  <a:pt x="865898" y="76682"/>
                </a:lnTo>
                <a:lnTo>
                  <a:pt x="875246" y="66603"/>
                </a:lnTo>
                <a:lnTo>
                  <a:pt x="880971" y="53908"/>
                </a:lnTo>
                <a:lnTo>
                  <a:pt x="882396" y="42925"/>
                </a:lnTo>
                <a:lnTo>
                  <a:pt x="880006" y="28785"/>
                </a:lnTo>
                <a:lnTo>
                  <a:pt x="873378" y="16608"/>
                </a:lnTo>
                <a:lnTo>
                  <a:pt x="863325" y="7222"/>
                </a:lnTo>
                <a:lnTo>
                  <a:pt x="850661" y="1455"/>
                </a:lnTo>
                <a:close/>
              </a:path>
            </a:pathLst>
          </a:custGeom>
          <a:solidFill>
            <a:srgbClr val="50B3CF"/>
          </a:solidFill>
        </p:spPr>
        <p:txBody>
          <a:bodyPr wrap="square" lIns="0" tIns="0" rIns="0" bIns="0" rtlCol="0">
            <a:noAutofit/>
          </a:bodyPr>
          <a:lstStyle/>
          <a:p>
            <a:endParaRPr/>
          </a:p>
        </p:txBody>
      </p:sp>
      <p:sp>
        <p:nvSpPr>
          <p:cNvPr id="34" name="object 18"/>
          <p:cNvSpPr txBox="1"/>
          <p:nvPr/>
        </p:nvSpPr>
        <p:spPr>
          <a:xfrm>
            <a:off x="715328" y="1007379"/>
            <a:ext cx="2780953" cy="831183"/>
          </a:xfrm>
          <a:prstGeom prst="rect">
            <a:avLst/>
          </a:prstGeom>
        </p:spPr>
        <p:txBody>
          <a:bodyPr wrap="square" lIns="0" tIns="0" rIns="0" bIns="0" rtlCol="0">
            <a:noAutofit/>
          </a:bodyPr>
          <a:lstStyle/>
          <a:p>
            <a:pPr marL="12700">
              <a:lnSpc>
                <a:spcPts val="1230"/>
              </a:lnSpc>
              <a:spcBef>
                <a:spcPts val="61"/>
              </a:spcBef>
            </a:pPr>
            <a:r>
              <a:rPr lang="en-US" sz="1600" b="1" spc="-4" dirty="0">
                <a:solidFill>
                  <a:schemeClr val="tx2"/>
                </a:solidFill>
                <a:cs typeface="Arial"/>
              </a:rPr>
              <a:t>GUI-Based </a:t>
            </a:r>
            <a:r>
              <a:rPr lang="en-US" sz="1600" b="1" spc="-4" dirty="0" smtClean="0">
                <a:solidFill>
                  <a:schemeClr val="tx2"/>
                </a:solidFill>
                <a:cs typeface="Arial"/>
              </a:rPr>
              <a:t>Applications</a:t>
            </a:r>
            <a:endParaRPr sz="1600" dirty="0">
              <a:solidFill>
                <a:schemeClr val="tx2"/>
              </a:solidFill>
              <a:latin typeface="Arial"/>
              <a:cs typeface="Arial"/>
            </a:endParaRPr>
          </a:p>
        </p:txBody>
      </p:sp>
      <p:sp>
        <p:nvSpPr>
          <p:cNvPr id="43" name="object 9"/>
          <p:cNvSpPr txBox="1"/>
          <p:nvPr/>
        </p:nvSpPr>
        <p:spPr>
          <a:xfrm>
            <a:off x="1098202" y="2406245"/>
            <a:ext cx="2472624" cy="479551"/>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Web </a:t>
            </a:r>
            <a:r>
              <a:rPr lang="en-US" sz="1600" b="1" dirty="0" smtClean="0">
                <a:solidFill>
                  <a:schemeClr val="tx2"/>
                </a:solidFill>
              </a:rPr>
              <a:t>Frameworks</a:t>
            </a:r>
          </a:p>
          <a:p>
            <a:pPr marL="12700">
              <a:lnSpc>
                <a:spcPts val="1180"/>
              </a:lnSpc>
              <a:spcBef>
                <a:spcPts val="59"/>
              </a:spcBef>
            </a:pPr>
            <a:r>
              <a:rPr lang="en-US" sz="1600" b="1" dirty="0" smtClean="0">
                <a:solidFill>
                  <a:schemeClr val="tx2"/>
                </a:solidFill>
              </a:rPr>
              <a:t>and </a:t>
            </a:r>
          </a:p>
          <a:p>
            <a:pPr marL="12700">
              <a:lnSpc>
                <a:spcPts val="1180"/>
              </a:lnSpc>
              <a:spcBef>
                <a:spcPts val="59"/>
              </a:spcBef>
            </a:pPr>
            <a:r>
              <a:rPr lang="en-US" sz="1600" b="1" dirty="0" smtClean="0">
                <a:solidFill>
                  <a:schemeClr val="tx2"/>
                </a:solidFill>
              </a:rPr>
              <a:t>Web </a:t>
            </a:r>
            <a:r>
              <a:rPr lang="en-US" sz="1600" b="1" spc="-4" dirty="0" smtClean="0">
                <a:solidFill>
                  <a:schemeClr val="tx2"/>
                </a:solidFill>
                <a:cs typeface="Arial"/>
              </a:rPr>
              <a:t>Applications</a:t>
            </a:r>
            <a:endParaRPr sz="1600" dirty="0">
              <a:solidFill>
                <a:schemeClr val="tx2"/>
              </a:solidFill>
              <a:latin typeface="Arial"/>
              <a:cs typeface="Arial"/>
            </a:endParaRPr>
          </a:p>
        </p:txBody>
      </p:sp>
      <p:sp>
        <p:nvSpPr>
          <p:cNvPr id="44" name="object 8"/>
          <p:cNvSpPr txBox="1"/>
          <p:nvPr/>
        </p:nvSpPr>
        <p:spPr>
          <a:xfrm>
            <a:off x="1458297" y="3484555"/>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Data Science</a:t>
            </a:r>
            <a:endParaRPr lang="en-US" sz="1600" dirty="0">
              <a:solidFill>
                <a:schemeClr val="tx2"/>
              </a:solidFill>
              <a:cs typeface="Arial"/>
            </a:endParaRPr>
          </a:p>
        </p:txBody>
      </p:sp>
      <p:sp>
        <p:nvSpPr>
          <p:cNvPr id="49" name="object 8"/>
          <p:cNvSpPr txBox="1"/>
          <p:nvPr/>
        </p:nvSpPr>
        <p:spPr>
          <a:xfrm>
            <a:off x="3462724" y="4157699"/>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Operating Systems</a:t>
            </a:r>
            <a:endParaRPr sz="1600" dirty="0">
              <a:solidFill>
                <a:schemeClr val="tx2"/>
              </a:solidFill>
              <a:latin typeface="Arial"/>
              <a:cs typeface="Arial"/>
            </a:endParaRPr>
          </a:p>
        </p:txBody>
      </p:sp>
      <p:sp>
        <p:nvSpPr>
          <p:cNvPr id="50" name="object 8"/>
          <p:cNvSpPr txBox="1"/>
          <p:nvPr/>
        </p:nvSpPr>
        <p:spPr>
          <a:xfrm>
            <a:off x="5923285" y="3465788"/>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Language </a:t>
            </a:r>
            <a:endParaRPr lang="en-US" sz="1600" b="1" dirty="0" smtClean="0">
              <a:solidFill>
                <a:schemeClr val="tx2"/>
              </a:solidFill>
            </a:endParaRPr>
          </a:p>
          <a:p>
            <a:pPr marL="12700">
              <a:lnSpc>
                <a:spcPts val="1180"/>
              </a:lnSpc>
              <a:spcBef>
                <a:spcPts val="59"/>
              </a:spcBef>
            </a:pPr>
            <a:endParaRPr lang="en-US" sz="1600" b="1" dirty="0">
              <a:solidFill>
                <a:schemeClr val="tx2"/>
              </a:solidFill>
            </a:endParaRPr>
          </a:p>
          <a:p>
            <a:pPr marL="12700">
              <a:lnSpc>
                <a:spcPts val="1180"/>
              </a:lnSpc>
              <a:spcBef>
                <a:spcPts val="59"/>
              </a:spcBef>
            </a:pPr>
            <a:r>
              <a:rPr lang="en-US" sz="1600" b="1" dirty="0" smtClean="0">
                <a:solidFill>
                  <a:schemeClr val="tx2"/>
                </a:solidFill>
              </a:rPr>
              <a:t>Development</a:t>
            </a:r>
            <a:endParaRPr sz="1600" dirty="0">
              <a:solidFill>
                <a:schemeClr val="tx2"/>
              </a:solidFill>
              <a:latin typeface="Arial"/>
              <a:cs typeface="Arial"/>
            </a:endParaRPr>
          </a:p>
        </p:txBody>
      </p:sp>
      <p:sp>
        <p:nvSpPr>
          <p:cNvPr id="51" name="object 8"/>
          <p:cNvSpPr txBox="1"/>
          <p:nvPr/>
        </p:nvSpPr>
        <p:spPr>
          <a:xfrm>
            <a:off x="6166128" y="1883332"/>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Prototyping</a:t>
            </a:r>
            <a:endParaRPr sz="1600" dirty="0">
              <a:solidFill>
                <a:schemeClr val="tx2"/>
              </a:solidFill>
              <a:latin typeface="Arial"/>
              <a:cs typeface="Arial"/>
            </a:endParaRPr>
          </a:p>
        </p:txBody>
      </p:sp>
      <p:sp>
        <p:nvSpPr>
          <p:cNvPr id="52" name="object 8"/>
          <p:cNvSpPr txBox="1"/>
          <p:nvPr/>
        </p:nvSpPr>
        <p:spPr>
          <a:xfrm>
            <a:off x="5843467" y="1037783"/>
            <a:ext cx="2218677" cy="639902"/>
          </a:xfrm>
          <a:prstGeom prst="rect">
            <a:avLst/>
          </a:prstGeom>
        </p:spPr>
        <p:txBody>
          <a:bodyPr wrap="square" lIns="0" tIns="0" rIns="0" bIns="0" rtlCol="0">
            <a:noAutofit/>
          </a:bodyPr>
          <a:lstStyle/>
          <a:p>
            <a:pPr marL="12700">
              <a:lnSpc>
                <a:spcPts val="1180"/>
              </a:lnSpc>
              <a:spcBef>
                <a:spcPts val="59"/>
              </a:spcBef>
            </a:pPr>
            <a:r>
              <a:rPr lang="en-US" sz="1600" b="1" dirty="0" smtClean="0">
                <a:solidFill>
                  <a:schemeClr val="tx2"/>
                </a:solidFill>
              </a:rPr>
              <a:t>Gaming</a:t>
            </a:r>
            <a:endParaRPr sz="1600" dirty="0">
              <a:solidFill>
                <a:schemeClr val="tx2"/>
              </a:solidFill>
              <a:latin typeface="Arial"/>
              <a:cs typeface="Arial"/>
            </a:endParaRPr>
          </a:p>
        </p:txBody>
      </p:sp>
    </p:spTree>
    <p:extLst>
      <p:ext uri="{BB962C8B-B14F-4D97-AF65-F5344CB8AC3E}">
        <p14:creationId xmlns:p14="http://schemas.microsoft.com/office/powerpoint/2010/main" val="35114416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70</a:t>
            </a:fld>
            <a:endParaRPr lang="en-US"/>
          </a:p>
        </p:txBody>
      </p:sp>
      <p:sp>
        <p:nvSpPr>
          <p:cNvPr id="5" name="Title 4"/>
          <p:cNvSpPr>
            <a:spLocks noGrp="1"/>
          </p:cNvSpPr>
          <p:nvPr>
            <p:ph type="title"/>
          </p:nvPr>
        </p:nvSpPr>
        <p:spPr/>
        <p:txBody>
          <a:bodyPr>
            <a:normAutofit fontScale="90000"/>
          </a:bodyPr>
          <a:lstStyle/>
          <a:p>
            <a:r>
              <a:rPr lang="en-IN" cap="all" dirty="0" smtClean="0"/>
              <a:t>LIBRARIES FOR PLOTTING AND VISUALIZATIONS</a:t>
            </a:r>
            <a:r>
              <a:rPr lang="en-US" dirty="0" smtClean="0"/>
              <a:t> </a:t>
            </a:r>
            <a:r>
              <a:rPr lang="en-US" sz="1800" dirty="0" smtClean="0"/>
              <a:t>(</a:t>
            </a:r>
            <a:r>
              <a:rPr lang="en-US" sz="1800" dirty="0" err="1" smtClean="0"/>
              <a:t>Cntd</a:t>
            </a:r>
            <a:r>
              <a:rPr lang="en-US" sz="1800" dirty="0" smtClean="0"/>
              <a:t>..)</a:t>
            </a:r>
            <a:endParaRPr lang="en-IN" cap="all" dirty="0"/>
          </a:p>
        </p:txBody>
      </p:sp>
      <p:pic>
        <p:nvPicPr>
          <p:cNvPr id="117762" name="Picture 2" descr="https://cdn-images-1.medium.com/max/800/0*y4WgIPEjw7R9MqGa.png"/>
          <p:cNvPicPr>
            <a:picLocks noChangeAspect="1" noChangeArrowheads="1"/>
          </p:cNvPicPr>
          <p:nvPr/>
        </p:nvPicPr>
        <p:blipFill>
          <a:blip r:embed="rId3"/>
          <a:srcRect/>
          <a:stretch>
            <a:fillRect/>
          </a:stretch>
        </p:blipFill>
        <p:spPr bwMode="auto">
          <a:xfrm>
            <a:off x="276225" y="939230"/>
            <a:ext cx="4337049" cy="3613720"/>
          </a:xfrm>
          <a:prstGeom prst="rect">
            <a:avLst/>
          </a:prstGeom>
          <a:noFill/>
        </p:spPr>
      </p:pic>
      <p:pic>
        <p:nvPicPr>
          <p:cNvPr id="117764" name="Picture 4" descr="https://cdn-images-1.medium.com/max/800/0*E8WgkDVP0fLDBLAR.jpg"/>
          <p:cNvPicPr>
            <a:picLocks noChangeAspect="1" noChangeArrowheads="1"/>
          </p:cNvPicPr>
          <p:nvPr/>
        </p:nvPicPr>
        <p:blipFill>
          <a:blip r:embed="rId4"/>
          <a:srcRect/>
          <a:stretch>
            <a:fillRect/>
          </a:stretch>
        </p:blipFill>
        <p:spPr bwMode="auto">
          <a:xfrm>
            <a:off x="4932425" y="857250"/>
            <a:ext cx="3767075" cy="3749675"/>
          </a:xfrm>
          <a:prstGeom prst="rect">
            <a:avLst/>
          </a:prstGeom>
          <a:noFill/>
        </p:spPr>
      </p:pic>
      <p:sp>
        <p:nvSpPr>
          <p:cNvPr id="8" name="TextBox 7"/>
          <p:cNvSpPr txBox="1"/>
          <p:nvPr/>
        </p:nvSpPr>
        <p:spPr>
          <a:xfrm>
            <a:off x="1381125" y="581026"/>
            <a:ext cx="1543050" cy="646331"/>
          </a:xfrm>
          <a:prstGeom prst="rect">
            <a:avLst/>
          </a:prstGeom>
          <a:noFill/>
        </p:spPr>
        <p:txBody>
          <a:bodyPr wrap="square" rtlCol="0">
            <a:spAutoFit/>
          </a:bodyPr>
          <a:lstStyle/>
          <a:p>
            <a:pPr lvl="0"/>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Seaborn</a:t>
            </a:r>
          </a:p>
          <a:p>
            <a:endParaRPr lang="en-US" dirty="0"/>
          </a:p>
        </p:txBody>
      </p:sp>
      <p:sp>
        <p:nvSpPr>
          <p:cNvPr id="9" name="TextBox 8"/>
          <p:cNvSpPr txBox="1"/>
          <p:nvPr/>
        </p:nvSpPr>
        <p:spPr>
          <a:xfrm>
            <a:off x="7477125" y="685801"/>
            <a:ext cx="1543050" cy="369332"/>
          </a:xfrm>
          <a:prstGeom prst="rect">
            <a:avLst/>
          </a:prstGeom>
          <a:noFill/>
        </p:spPr>
        <p:txBody>
          <a:bodyPr wrap="square" rtlCol="0">
            <a:spAutoFit/>
          </a:bodyPr>
          <a:lstStyle/>
          <a:p>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Bokeh</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p:txBody>
      </p:sp>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71</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70" y="1164010"/>
            <a:ext cx="7243124" cy="2239074"/>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a:t>
            </a:r>
            <a:r>
              <a:rPr lang="en-US" sz="1600" dirty="0" smtClean="0">
                <a:solidFill>
                  <a:schemeClr val="tx2">
                    <a:lumMod val="75000"/>
                    <a:lumOff val="25000"/>
                  </a:schemeClr>
                </a:solidFill>
                <a:cs typeface="Times New Roman" panose="02020603050405020304" pitchFamily="18" charset="0"/>
              </a:rPr>
              <a:t>pandas</a:t>
            </a:r>
            <a:r>
              <a:rPr lang="en-US" sz="1100" dirty="0" smtClean="0">
                <a:solidFill>
                  <a:schemeClr val="tx2">
                    <a:lumMod val="75000"/>
                    <a:lumOff val="25000"/>
                  </a:schemeClr>
                </a:solidFill>
                <a:cs typeface="Times New Roman" panose="02020603050405020304" pitchFamily="18" charset="0"/>
              </a:rPr>
              <a:t>”</a:t>
            </a:r>
            <a:r>
              <a:rPr lang="en-IN" sz="1100" dirty="0" smtClean="0">
                <a:solidFill>
                  <a:schemeClr val="tx2">
                    <a:lumMod val="75000"/>
                    <a:lumOff val="25000"/>
                  </a:schemeClr>
                </a:solidFill>
                <a:cs typeface="Times New Roman" panose="02020603050405020304" pitchFamily="18" charset="0"/>
              </a:rPr>
              <a:t> data analysis / manipulation module for Python</a:t>
            </a:r>
            <a:r>
              <a:rPr lang="en-US" sz="1100" dirty="0" smtClean="0">
                <a:solidFill>
                  <a:schemeClr val="tx2">
                    <a:lumMod val="75000"/>
                    <a:lumOff val="25000"/>
                  </a:schemeClr>
                </a:solidFill>
                <a:cs typeface="Times New Roman" panose="02020603050405020304" pitchFamily="18" charset="0"/>
              </a:rPr>
              <a:t> :</a:t>
            </a:r>
          </a:p>
          <a:p>
            <a:pPr>
              <a:lnSpc>
                <a:spcPct val="150000"/>
              </a:lnSpc>
            </a:pPr>
            <a:endParaRPr lang="en-IN" sz="1100" dirty="0" smtClean="0">
              <a:solidFill>
                <a:schemeClr val="tx2">
                  <a:lumMod val="75000"/>
                  <a:lumOff val="25000"/>
                </a:schemeClr>
              </a:solidFill>
              <a:cs typeface="Times New Roman" panose="02020603050405020304" pitchFamily="18" charset="0"/>
            </a:endParaRPr>
          </a:p>
          <a:p>
            <a:pPr>
              <a:lnSpc>
                <a:spcPct val="150000"/>
              </a:lnSpc>
            </a:pPr>
            <a:endParaRPr lang="en-IN" sz="1100" dirty="0" smtClean="0">
              <a:solidFill>
                <a:schemeClr val="tx2">
                  <a:lumMod val="75000"/>
                  <a:lumOff val="25000"/>
                </a:schemeClr>
              </a:solidFill>
              <a:cs typeface="Times New Roman" panose="02020603050405020304" pitchFamily="18" charset="0"/>
            </a:endParaRPr>
          </a:p>
          <a:p>
            <a:pPr>
              <a:lnSpc>
                <a:spcPct val="150000"/>
              </a:lnSpc>
            </a:pPr>
            <a:r>
              <a:rPr lang="en-IN" sz="1100" dirty="0" smtClean="0">
                <a:solidFill>
                  <a:schemeClr val="tx2">
                    <a:lumMod val="75000"/>
                    <a:lumOff val="25000"/>
                  </a:schemeClr>
                </a:solidFill>
                <a:cs typeface="Times New Roman" panose="02020603050405020304" pitchFamily="18" charset="0"/>
              </a:rPr>
              <a:t>Pandas is a Python package providing fast, flexible, and expressive data structures designed to make working with "relational" or "</a:t>
            </a:r>
            <a:r>
              <a:rPr lang="en-IN" sz="1100" dirty="0" err="1" smtClean="0">
                <a:solidFill>
                  <a:schemeClr val="tx2">
                    <a:lumMod val="75000"/>
                    <a:lumOff val="25000"/>
                  </a:schemeClr>
                </a:solidFill>
                <a:cs typeface="Times New Roman" panose="02020603050405020304" pitchFamily="18" charset="0"/>
              </a:rPr>
              <a:t>labeled</a:t>
            </a:r>
            <a:r>
              <a:rPr lang="en-IN" sz="1100" dirty="0" smtClean="0">
                <a:solidFill>
                  <a:schemeClr val="tx2">
                    <a:lumMod val="75000"/>
                    <a:lumOff val="25000"/>
                  </a:schemeClr>
                </a:solidFill>
                <a:cs typeface="Times New Roman" panose="02020603050405020304" pitchFamily="18" charset="0"/>
              </a:rPr>
              <a:t>" data both easy and intuitive. It aims to be the fundamental high-level building block for doing practical, real world data analysis in Python. Additionally, it has the broader goal of becoming the most powerful and flexible open source data analysis / manipulation tool available in any language. It is already well on its way toward this goal.</a:t>
            </a:r>
            <a:endParaRPr lang="en-US" sz="11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72</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900876" y="1202110"/>
            <a:ext cx="7243124" cy="314894"/>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“Series” — one-dimensional</a:t>
            </a:r>
            <a:endParaRPr lang="en-US" sz="11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pic>
        <p:nvPicPr>
          <p:cNvPr id="115723" name="Picture 11" descr="https://cdn-images-1.medium.com/max/800/0*PWbW0OdJJw49kxMt.png"/>
          <p:cNvPicPr>
            <a:picLocks noChangeAspect="1" noChangeArrowheads="1"/>
          </p:cNvPicPr>
          <p:nvPr/>
        </p:nvPicPr>
        <p:blipFill>
          <a:blip r:embed="rId5"/>
          <a:srcRect/>
          <a:stretch>
            <a:fillRect/>
          </a:stretch>
        </p:blipFill>
        <p:spPr bwMode="auto">
          <a:xfrm>
            <a:off x="2117725" y="1549400"/>
            <a:ext cx="1447800" cy="1009650"/>
          </a:xfrm>
          <a:prstGeom prst="rect">
            <a:avLst/>
          </a:prstGeom>
          <a:noFill/>
        </p:spPr>
      </p:pic>
      <p:sp>
        <p:nvSpPr>
          <p:cNvPr id="19" name="TextBox 18"/>
          <p:cNvSpPr txBox="1"/>
          <p:nvPr/>
        </p:nvSpPr>
        <p:spPr>
          <a:xfrm>
            <a:off x="5357945" y="1192585"/>
            <a:ext cx="3909880" cy="346249"/>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“Data Frames”, two-dimensional</a:t>
            </a:r>
            <a:endParaRPr lang="en-US" sz="1100" dirty="0">
              <a:solidFill>
                <a:schemeClr val="tx2">
                  <a:lumMod val="75000"/>
                  <a:lumOff val="25000"/>
                </a:schemeClr>
              </a:solidFill>
              <a:cs typeface="Times New Roman" panose="02020603050405020304" pitchFamily="18" charset="0"/>
            </a:endParaRPr>
          </a:p>
        </p:txBody>
      </p:sp>
      <p:pic>
        <p:nvPicPr>
          <p:cNvPr id="115725" name="Picture 13" descr="https://cdn-images-1.medium.com/max/800/0*dddYH8GijZanG4dO.png"/>
          <p:cNvPicPr>
            <a:picLocks noChangeAspect="1" noChangeArrowheads="1"/>
          </p:cNvPicPr>
          <p:nvPr/>
        </p:nvPicPr>
        <p:blipFill>
          <a:blip r:embed="rId6"/>
          <a:srcRect/>
          <a:stretch>
            <a:fillRect/>
          </a:stretch>
        </p:blipFill>
        <p:spPr bwMode="auto">
          <a:xfrm>
            <a:off x="5070475" y="1520825"/>
            <a:ext cx="3286125" cy="1247775"/>
          </a:xfrm>
          <a:prstGeom prst="rect">
            <a:avLst/>
          </a:prstGeom>
          <a:noFill/>
        </p:spPr>
      </p:pic>
      <p:sp>
        <p:nvSpPr>
          <p:cNvPr id="21" name="TextBox 20"/>
          <p:cNvSpPr txBox="1"/>
          <p:nvPr/>
        </p:nvSpPr>
        <p:spPr>
          <a:xfrm>
            <a:off x="671645" y="3126160"/>
            <a:ext cx="7910380" cy="6001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For example, when you want to receive a new </a:t>
            </a:r>
            <a:r>
              <a:rPr lang="en-IN" sz="1100" dirty="0" err="1" smtClean="0">
                <a:solidFill>
                  <a:schemeClr val="tx2">
                    <a:lumMod val="75000"/>
                    <a:lumOff val="25000"/>
                  </a:schemeClr>
                </a:solidFill>
                <a:cs typeface="Times New Roman" panose="02020603050405020304" pitchFamily="18" charset="0"/>
              </a:rPr>
              <a:t>Dataframe</a:t>
            </a:r>
            <a:r>
              <a:rPr lang="en-IN" sz="1100" dirty="0" smtClean="0">
                <a:solidFill>
                  <a:schemeClr val="tx2">
                    <a:lumMod val="75000"/>
                    <a:lumOff val="25000"/>
                  </a:schemeClr>
                </a:solidFill>
                <a:cs typeface="Times New Roman" panose="02020603050405020304" pitchFamily="18" charset="0"/>
              </a:rPr>
              <a:t> from these two types of structures, as a result you will receive such DF by appending a single row to a </a:t>
            </a:r>
            <a:r>
              <a:rPr lang="en-IN" sz="1100" dirty="0" err="1" smtClean="0">
                <a:solidFill>
                  <a:schemeClr val="tx2">
                    <a:lumMod val="75000"/>
                    <a:lumOff val="25000"/>
                  </a:schemeClr>
                </a:solidFill>
                <a:cs typeface="Times New Roman" panose="02020603050405020304" pitchFamily="18" charset="0"/>
              </a:rPr>
              <a:t>DataFrame</a:t>
            </a:r>
            <a:r>
              <a:rPr lang="en-IN" sz="1100" dirty="0" smtClean="0">
                <a:solidFill>
                  <a:schemeClr val="tx2">
                    <a:lumMod val="75000"/>
                    <a:lumOff val="25000"/>
                  </a:schemeClr>
                </a:solidFill>
                <a:cs typeface="Times New Roman" panose="02020603050405020304" pitchFamily="18" charset="0"/>
              </a:rPr>
              <a:t> by passing a Series:</a:t>
            </a:r>
            <a:endParaRPr lang="en-US" sz="1100" dirty="0">
              <a:solidFill>
                <a:schemeClr val="tx2">
                  <a:lumMod val="75000"/>
                  <a:lumOff val="25000"/>
                </a:schemeClr>
              </a:solidFill>
              <a:cs typeface="Times New Roman" panose="02020603050405020304" pitchFamily="18" charset="0"/>
            </a:endParaRPr>
          </a:p>
        </p:txBody>
      </p:sp>
      <p:pic>
        <p:nvPicPr>
          <p:cNvPr id="115727" name="Picture 15" descr="https://cdn-images-1.medium.com/max/800/0*2OFQRfs5bRqJ0DuR.png"/>
          <p:cNvPicPr>
            <a:picLocks noChangeAspect="1" noChangeArrowheads="1"/>
          </p:cNvPicPr>
          <p:nvPr/>
        </p:nvPicPr>
        <p:blipFill>
          <a:blip r:embed="rId7"/>
          <a:srcRect/>
          <a:stretch>
            <a:fillRect/>
          </a:stretch>
        </p:blipFill>
        <p:spPr bwMode="auto">
          <a:xfrm>
            <a:off x="5041900" y="3449637"/>
            <a:ext cx="3295650" cy="1219201"/>
          </a:xfrm>
          <a:prstGeom prst="rect">
            <a:avLst/>
          </a:prstGeom>
          <a:noFill/>
        </p:spPr>
      </p:pic>
    </p:spTree>
    <p:extLst>
      <p:ext uri="{BB962C8B-B14F-4D97-AF65-F5344CB8AC3E}">
        <p14:creationId xmlns:p14="http://schemas.microsoft.com/office/powerpoint/2010/main" val="7314380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73</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sp>
        <p:nvSpPr>
          <p:cNvPr id="6" name="TextBox 5"/>
          <p:cNvSpPr txBox="1"/>
          <p:nvPr/>
        </p:nvSpPr>
        <p:spPr>
          <a:xfrm>
            <a:off x="1176469" y="1164010"/>
            <a:ext cx="7796081" cy="3526286"/>
          </a:xfrm>
          <a:prstGeom prst="rect">
            <a:avLst/>
          </a:prstGeom>
          <a:noFill/>
        </p:spPr>
        <p:txBody>
          <a:bodyPr wrap="square" rtlCol="0">
            <a:spAutoFit/>
          </a:bodyPr>
          <a:lstStyle/>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Easy handling of </a:t>
            </a:r>
            <a:r>
              <a:rPr lang="en-IN" sz="1000" b="1" dirty="0" smtClean="0">
                <a:solidFill>
                  <a:schemeClr val="tx2">
                    <a:lumMod val="75000"/>
                    <a:lumOff val="25000"/>
                  </a:schemeClr>
                </a:solidFill>
                <a:cs typeface="Times New Roman" panose="02020603050405020304" pitchFamily="18" charset="0"/>
              </a:rPr>
              <a:t>missing data </a:t>
            </a:r>
            <a:r>
              <a:rPr lang="en-IN" sz="1000" dirty="0" smtClean="0">
                <a:solidFill>
                  <a:schemeClr val="tx2">
                    <a:lumMod val="75000"/>
                    <a:lumOff val="25000"/>
                  </a:schemeClr>
                </a:solidFill>
                <a:cs typeface="Times New Roman" panose="02020603050405020304" pitchFamily="18" charset="0"/>
              </a:rPr>
              <a:t>(represented as </a:t>
            </a:r>
            <a:r>
              <a:rPr lang="en-IN" sz="1000" dirty="0" err="1" smtClean="0">
                <a:solidFill>
                  <a:schemeClr val="tx2">
                    <a:lumMod val="75000"/>
                    <a:lumOff val="25000"/>
                  </a:schemeClr>
                </a:solidFill>
                <a:cs typeface="Times New Roman" panose="02020603050405020304" pitchFamily="18" charset="0"/>
              </a:rPr>
              <a:t>NaN</a:t>
            </a:r>
            <a:r>
              <a:rPr lang="en-IN" sz="1000" dirty="0" smtClean="0">
                <a:solidFill>
                  <a:schemeClr val="tx2">
                    <a:lumMod val="75000"/>
                    <a:lumOff val="25000"/>
                  </a:schemeClr>
                </a:solidFill>
                <a:cs typeface="Times New Roman" panose="02020603050405020304" pitchFamily="18" charset="0"/>
              </a:rPr>
              <a:t>) in floating point as well as non-floating point data</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Size mutability: columns can be </a:t>
            </a:r>
            <a:r>
              <a:rPr lang="en-IN" sz="1000" b="1" dirty="0" smtClean="0">
                <a:solidFill>
                  <a:schemeClr val="tx2">
                    <a:lumMod val="75000"/>
                    <a:lumOff val="25000"/>
                  </a:schemeClr>
                </a:solidFill>
                <a:cs typeface="Times New Roman" panose="02020603050405020304" pitchFamily="18" charset="0"/>
              </a:rPr>
              <a:t>inserted</a:t>
            </a:r>
            <a:r>
              <a:rPr lang="en-IN" sz="1000" dirty="0" smtClean="0">
                <a:solidFill>
                  <a:schemeClr val="tx2">
                    <a:lumMod val="75000"/>
                    <a:lumOff val="25000"/>
                  </a:schemeClr>
                </a:solidFill>
                <a:cs typeface="Times New Roman" panose="02020603050405020304" pitchFamily="18" charset="0"/>
              </a:rPr>
              <a:t> and </a:t>
            </a:r>
            <a:r>
              <a:rPr lang="en-IN" sz="1000" b="1" dirty="0" smtClean="0">
                <a:solidFill>
                  <a:schemeClr val="tx2">
                    <a:lumMod val="75000"/>
                    <a:lumOff val="25000"/>
                  </a:schemeClr>
                </a:solidFill>
                <a:cs typeface="Times New Roman" panose="02020603050405020304" pitchFamily="18" charset="0"/>
              </a:rPr>
              <a:t>deleted</a:t>
            </a:r>
            <a:r>
              <a:rPr lang="en-IN" sz="1000" dirty="0" smtClean="0">
                <a:solidFill>
                  <a:schemeClr val="tx2">
                    <a:lumMod val="75000"/>
                    <a:lumOff val="25000"/>
                  </a:schemeClr>
                </a:solidFill>
                <a:cs typeface="Times New Roman" panose="02020603050405020304" pitchFamily="18" charset="0"/>
              </a:rPr>
              <a:t> from </a:t>
            </a:r>
            <a:r>
              <a:rPr lang="en-IN" sz="1000" dirty="0" err="1" smtClean="0">
                <a:solidFill>
                  <a:schemeClr val="tx2">
                    <a:lumMod val="75000"/>
                    <a:lumOff val="25000"/>
                  </a:schemeClr>
                </a:solidFill>
                <a:cs typeface="Times New Roman" panose="02020603050405020304" pitchFamily="18" charset="0"/>
              </a:rPr>
              <a:t>DataFrame</a:t>
            </a:r>
            <a:r>
              <a:rPr lang="en-IN" sz="1000" dirty="0" smtClean="0">
                <a:solidFill>
                  <a:schemeClr val="tx2">
                    <a:lumMod val="75000"/>
                    <a:lumOff val="25000"/>
                  </a:schemeClr>
                </a:solidFill>
                <a:cs typeface="Times New Roman" panose="02020603050405020304" pitchFamily="18" charset="0"/>
              </a:rPr>
              <a:t> and higher dimensional objects</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Automatic and explicit </a:t>
            </a:r>
            <a:r>
              <a:rPr lang="en-IN" sz="1000" b="1" dirty="0" smtClean="0">
                <a:solidFill>
                  <a:schemeClr val="tx2">
                    <a:lumMod val="75000"/>
                    <a:lumOff val="25000"/>
                  </a:schemeClr>
                </a:solidFill>
                <a:cs typeface="Times New Roman" panose="02020603050405020304" pitchFamily="18" charset="0"/>
              </a:rPr>
              <a:t>data alignment</a:t>
            </a:r>
            <a:r>
              <a:rPr lang="en-IN" sz="1000" dirty="0" smtClean="0">
                <a:solidFill>
                  <a:schemeClr val="tx2">
                    <a:lumMod val="75000"/>
                    <a:lumOff val="25000"/>
                  </a:schemeClr>
                </a:solidFill>
                <a:cs typeface="Times New Roman" panose="02020603050405020304" pitchFamily="18" charset="0"/>
              </a:rPr>
              <a:t>: objects can be explicitly aligned to a set of labels, or the user can simply ignore the labels and let Series, </a:t>
            </a:r>
            <a:r>
              <a:rPr lang="en-IN" sz="1000" dirty="0" err="1" smtClean="0">
                <a:solidFill>
                  <a:schemeClr val="tx2">
                    <a:lumMod val="75000"/>
                    <a:lumOff val="25000"/>
                  </a:schemeClr>
                </a:solidFill>
                <a:cs typeface="Times New Roman" panose="02020603050405020304" pitchFamily="18" charset="0"/>
              </a:rPr>
              <a:t>DataFrame</a:t>
            </a:r>
            <a:r>
              <a:rPr lang="en-IN" sz="1000" dirty="0" smtClean="0">
                <a:solidFill>
                  <a:schemeClr val="tx2">
                    <a:lumMod val="75000"/>
                    <a:lumOff val="25000"/>
                  </a:schemeClr>
                </a:solidFill>
                <a:cs typeface="Times New Roman" panose="02020603050405020304" pitchFamily="18" charset="0"/>
              </a:rPr>
              <a:t>, etc. automatically align the data for you in computations</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Powerful, flexible </a:t>
            </a:r>
            <a:r>
              <a:rPr lang="en-IN" sz="1000" b="1" dirty="0" smtClean="0">
                <a:solidFill>
                  <a:schemeClr val="tx2">
                    <a:lumMod val="75000"/>
                    <a:lumOff val="25000"/>
                  </a:schemeClr>
                </a:solidFill>
                <a:cs typeface="Times New Roman" panose="02020603050405020304" pitchFamily="18" charset="0"/>
              </a:rPr>
              <a:t>group by </a:t>
            </a:r>
            <a:r>
              <a:rPr lang="en-IN" sz="1000" dirty="0" smtClean="0">
                <a:solidFill>
                  <a:schemeClr val="tx2">
                    <a:lumMod val="75000"/>
                    <a:lumOff val="25000"/>
                  </a:schemeClr>
                </a:solidFill>
                <a:cs typeface="Times New Roman" panose="02020603050405020304" pitchFamily="18" charset="0"/>
              </a:rPr>
              <a:t>functionality to perform split-apply-combine operations on data sets, for both aggregating and transforming data</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Make it </a:t>
            </a:r>
            <a:r>
              <a:rPr lang="en-IN" sz="1000" b="1" dirty="0" smtClean="0">
                <a:solidFill>
                  <a:schemeClr val="tx2">
                    <a:lumMod val="75000"/>
                    <a:lumOff val="25000"/>
                  </a:schemeClr>
                </a:solidFill>
                <a:cs typeface="Times New Roman" panose="02020603050405020304" pitchFamily="18" charset="0"/>
              </a:rPr>
              <a:t>easy to convert ragged</a:t>
            </a:r>
            <a:r>
              <a:rPr lang="en-IN" sz="1000" dirty="0" smtClean="0">
                <a:solidFill>
                  <a:schemeClr val="tx2">
                    <a:lumMod val="75000"/>
                    <a:lumOff val="25000"/>
                  </a:schemeClr>
                </a:solidFill>
                <a:cs typeface="Times New Roman" panose="02020603050405020304" pitchFamily="18" charset="0"/>
              </a:rPr>
              <a:t>, differently-indexed data in other Python and </a:t>
            </a:r>
            <a:r>
              <a:rPr lang="en-IN" sz="1000" dirty="0" err="1" smtClean="0">
                <a:solidFill>
                  <a:schemeClr val="tx2">
                    <a:lumMod val="75000"/>
                    <a:lumOff val="25000"/>
                  </a:schemeClr>
                </a:solidFill>
                <a:cs typeface="Times New Roman" panose="02020603050405020304" pitchFamily="18" charset="0"/>
              </a:rPr>
              <a:t>NumPy</a:t>
            </a:r>
            <a:r>
              <a:rPr lang="en-IN" sz="1000" dirty="0" smtClean="0">
                <a:solidFill>
                  <a:schemeClr val="tx2">
                    <a:lumMod val="75000"/>
                    <a:lumOff val="25000"/>
                  </a:schemeClr>
                </a:solidFill>
                <a:cs typeface="Times New Roman" panose="02020603050405020304" pitchFamily="18" charset="0"/>
              </a:rPr>
              <a:t> data structures into </a:t>
            </a:r>
            <a:r>
              <a:rPr lang="en-IN" sz="1000" dirty="0" err="1" smtClean="0">
                <a:solidFill>
                  <a:schemeClr val="tx2">
                    <a:lumMod val="75000"/>
                    <a:lumOff val="25000"/>
                  </a:schemeClr>
                </a:solidFill>
                <a:cs typeface="Times New Roman" panose="02020603050405020304" pitchFamily="18" charset="0"/>
              </a:rPr>
              <a:t>DataFrame</a:t>
            </a:r>
            <a:r>
              <a:rPr lang="en-IN" sz="1000" dirty="0" smtClean="0">
                <a:solidFill>
                  <a:schemeClr val="tx2">
                    <a:lumMod val="75000"/>
                    <a:lumOff val="25000"/>
                  </a:schemeClr>
                </a:solidFill>
                <a:cs typeface="Times New Roman" panose="02020603050405020304" pitchFamily="18" charset="0"/>
              </a:rPr>
              <a:t> objects</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Intelligent label-based </a:t>
            </a:r>
            <a:r>
              <a:rPr lang="en-IN" sz="1000" b="1" dirty="0" smtClean="0">
                <a:solidFill>
                  <a:schemeClr val="tx2">
                    <a:lumMod val="75000"/>
                    <a:lumOff val="25000"/>
                  </a:schemeClr>
                </a:solidFill>
                <a:cs typeface="Times New Roman" panose="02020603050405020304" pitchFamily="18" charset="0"/>
              </a:rPr>
              <a:t>slicing, fancy indexing, and sub setting </a:t>
            </a:r>
            <a:r>
              <a:rPr lang="en-IN" sz="1000" dirty="0" smtClean="0">
                <a:solidFill>
                  <a:schemeClr val="tx2">
                    <a:lumMod val="75000"/>
                    <a:lumOff val="25000"/>
                  </a:schemeClr>
                </a:solidFill>
                <a:cs typeface="Times New Roman" panose="02020603050405020304" pitchFamily="18" charset="0"/>
              </a:rPr>
              <a:t>of large data sets</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Intuitive </a:t>
            </a:r>
            <a:r>
              <a:rPr lang="en-IN" sz="1000" b="1" dirty="0" smtClean="0">
                <a:solidFill>
                  <a:schemeClr val="tx2">
                    <a:lumMod val="75000"/>
                    <a:lumOff val="25000"/>
                  </a:schemeClr>
                </a:solidFill>
                <a:cs typeface="Times New Roman" panose="02020603050405020304" pitchFamily="18" charset="0"/>
              </a:rPr>
              <a:t>merging</a:t>
            </a:r>
            <a:r>
              <a:rPr lang="en-IN" sz="1000" dirty="0" smtClean="0">
                <a:solidFill>
                  <a:schemeClr val="tx2">
                    <a:lumMod val="75000"/>
                    <a:lumOff val="25000"/>
                  </a:schemeClr>
                </a:solidFill>
                <a:cs typeface="Times New Roman" panose="02020603050405020304" pitchFamily="18" charset="0"/>
              </a:rPr>
              <a:t> and </a:t>
            </a:r>
            <a:r>
              <a:rPr lang="en-IN" sz="1000" b="1" dirty="0" smtClean="0">
                <a:solidFill>
                  <a:schemeClr val="tx2">
                    <a:lumMod val="75000"/>
                    <a:lumOff val="25000"/>
                  </a:schemeClr>
                </a:solidFill>
                <a:cs typeface="Times New Roman" panose="02020603050405020304" pitchFamily="18" charset="0"/>
              </a:rPr>
              <a:t>joining</a:t>
            </a:r>
            <a:r>
              <a:rPr lang="en-IN" sz="1000" dirty="0" smtClean="0">
                <a:solidFill>
                  <a:schemeClr val="tx2">
                    <a:lumMod val="75000"/>
                    <a:lumOff val="25000"/>
                  </a:schemeClr>
                </a:solidFill>
                <a:cs typeface="Times New Roman" panose="02020603050405020304" pitchFamily="18" charset="0"/>
              </a:rPr>
              <a:t> data sets</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Flexible </a:t>
            </a:r>
            <a:r>
              <a:rPr lang="en-IN" sz="1000" b="1" dirty="0" smtClean="0">
                <a:solidFill>
                  <a:schemeClr val="tx2">
                    <a:lumMod val="75000"/>
                    <a:lumOff val="25000"/>
                  </a:schemeClr>
                </a:solidFill>
                <a:cs typeface="Times New Roman" panose="02020603050405020304" pitchFamily="18" charset="0"/>
              </a:rPr>
              <a:t>reshaping</a:t>
            </a:r>
            <a:r>
              <a:rPr lang="en-IN" sz="1000" dirty="0" smtClean="0">
                <a:solidFill>
                  <a:schemeClr val="tx2">
                    <a:lumMod val="75000"/>
                    <a:lumOff val="25000"/>
                  </a:schemeClr>
                </a:solidFill>
                <a:cs typeface="Times New Roman" panose="02020603050405020304" pitchFamily="18" charset="0"/>
              </a:rPr>
              <a:t> and </a:t>
            </a:r>
            <a:r>
              <a:rPr lang="en-IN" sz="1000" b="1" dirty="0" smtClean="0">
                <a:solidFill>
                  <a:schemeClr val="tx2">
                    <a:lumMod val="75000"/>
                    <a:lumOff val="25000"/>
                  </a:schemeClr>
                </a:solidFill>
                <a:cs typeface="Times New Roman" panose="02020603050405020304" pitchFamily="18" charset="0"/>
              </a:rPr>
              <a:t>pivoting</a:t>
            </a:r>
            <a:r>
              <a:rPr lang="en-IN" sz="1000" dirty="0" smtClean="0">
                <a:solidFill>
                  <a:schemeClr val="tx2">
                    <a:lumMod val="75000"/>
                    <a:lumOff val="25000"/>
                  </a:schemeClr>
                </a:solidFill>
                <a:cs typeface="Times New Roman" panose="02020603050405020304" pitchFamily="18" charset="0"/>
              </a:rPr>
              <a:t> of data sets</a:t>
            </a:r>
          </a:p>
          <a:p>
            <a:pPr>
              <a:lnSpc>
                <a:spcPct val="150000"/>
              </a:lnSpc>
              <a:buFont typeface="Arial" pitchFamily="34" charset="0"/>
              <a:buChar char="•"/>
            </a:pPr>
            <a:r>
              <a:rPr lang="en-IN" sz="1000" b="1" dirty="0" smtClean="0">
                <a:solidFill>
                  <a:schemeClr val="tx2">
                    <a:lumMod val="75000"/>
                    <a:lumOff val="25000"/>
                  </a:schemeClr>
                </a:solidFill>
                <a:cs typeface="Times New Roman" panose="02020603050405020304" pitchFamily="18" charset="0"/>
              </a:rPr>
              <a:t> Hierarchical</a:t>
            </a:r>
            <a:r>
              <a:rPr lang="en-IN" sz="1000" dirty="0" smtClean="0">
                <a:solidFill>
                  <a:schemeClr val="tx2">
                    <a:lumMod val="75000"/>
                    <a:lumOff val="25000"/>
                  </a:schemeClr>
                </a:solidFill>
                <a:cs typeface="Times New Roman" panose="02020603050405020304" pitchFamily="18" charset="0"/>
              </a:rPr>
              <a:t> </a:t>
            </a:r>
            <a:r>
              <a:rPr lang="en-IN" sz="1000" dirty="0" err="1" smtClean="0">
                <a:solidFill>
                  <a:schemeClr val="tx2">
                    <a:lumMod val="75000"/>
                    <a:lumOff val="25000"/>
                  </a:schemeClr>
                </a:solidFill>
                <a:cs typeface="Times New Roman" panose="02020603050405020304" pitchFamily="18" charset="0"/>
              </a:rPr>
              <a:t>labeling</a:t>
            </a:r>
            <a:r>
              <a:rPr lang="en-IN" sz="1000" dirty="0" smtClean="0">
                <a:solidFill>
                  <a:schemeClr val="tx2">
                    <a:lumMod val="75000"/>
                    <a:lumOff val="25000"/>
                  </a:schemeClr>
                </a:solidFill>
                <a:cs typeface="Times New Roman" panose="02020603050405020304" pitchFamily="18" charset="0"/>
              </a:rPr>
              <a:t> of axes (possible to have multiple labels per tick)</a:t>
            </a:r>
          </a:p>
          <a:p>
            <a:pPr>
              <a:lnSpc>
                <a:spcPct val="150000"/>
              </a:lnSpc>
              <a:buFont typeface="Arial" pitchFamily="34" charset="0"/>
              <a:buChar char="•"/>
            </a:pPr>
            <a:r>
              <a:rPr lang="en-IN" sz="1000" dirty="0" smtClean="0">
                <a:solidFill>
                  <a:schemeClr val="tx2">
                    <a:lumMod val="75000"/>
                    <a:lumOff val="25000"/>
                  </a:schemeClr>
                </a:solidFill>
                <a:cs typeface="Times New Roman" panose="02020603050405020304" pitchFamily="18" charset="0"/>
              </a:rPr>
              <a:t> Robust IO tools for loading data from flat files (CSV and delimited), Excel files, databases, and saving/loading data from the ultrafast </a:t>
            </a:r>
            <a:r>
              <a:rPr lang="en-IN" sz="1000" b="1" dirty="0" smtClean="0">
                <a:solidFill>
                  <a:schemeClr val="tx2">
                    <a:lumMod val="75000"/>
                    <a:lumOff val="25000"/>
                  </a:schemeClr>
                </a:solidFill>
                <a:cs typeface="Times New Roman" panose="02020603050405020304" pitchFamily="18" charset="0"/>
              </a:rPr>
              <a:t>HDF5 format</a:t>
            </a:r>
          </a:p>
          <a:p>
            <a:pPr>
              <a:lnSpc>
                <a:spcPct val="150000"/>
              </a:lnSpc>
              <a:buFont typeface="Arial" pitchFamily="34" charset="0"/>
              <a:buChar char="•"/>
            </a:pPr>
            <a:r>
              <a:rPr lang="en-IN" sz="1000" b="1" dirty="0" smtClean="0">
                <a:solidFill>
                  <a:schemeClr val="tx2">
                    <a:lumMod val="75000"/>
                    <a:lumOff val="25000"/>
                  </a:schemeClr>
                </a:solidFill>
                <a:cs typeface="Times New Roman" panose="02020603050405020304" pitchFamily="18" charset="0"/>
              </a:rPr>
              <a:t> Time series-specific </a:t>
            </a:r>
            <a:r>
              <a:rPr lang="en-IN" sz="1000" dirty="0" smtClean="0">
                <a:solidFill>
                  <a:schemeClr val="tx2">
                    <a:lumMod val="75000"/>
                    <a:lumOff val="25000"/>
                  </a:schemeClr>
                </a:solidFill>
                <a:cs typeface="Times New Roman" panose="02020603050405020304" pitchFamily="18" charset="0"/>
              </a:rPr>
              <a:t>functionality: date range generation and frequency conversion, moving window statistics, moving window linear regressions, date shifting and lagging, etc.</a:t>
            </a:r>
            <a:endParaRPr lang="en-US" sz="1000" dirty="0">
              <a:solidFill>
                <a:schemeClr val="tx2">
                  <a:lumMod val="75000"/>
                  <a:lumOff val="25000"/>
                </a:schemeClr>
              </a:solidFill>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654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74</a:t>
            </a:fld>
            <a:endParaRPr lang="en-US"/>
          </a:p>
        </p:txBody>
      </p:sp>
      <p:sp>
        <p:nvSpPr>
          <p:cNvPr id="5" name="Title 4"/>
          <p:cNvSpPr>
            <a:spLocks noGrp="1"/>
          </p:cNvSpPr>
          <p:nvPr>
            <p:ph type="title"/>
          </p:nvPr>
        </p:nvSpPr>
        <p:spPr/>
        <p:txBody>
          <a:bodyPr>
            <a:normAutofit fontScale="90000"/>
          </a:bodyPr>
          <a:lstStyle/>
          <a:p>
            <a:r>
              <a:rPr lang="en-US" dirty="0" smtClean="0"/>
              <a:t>pandas - Data Structures: Series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568810"/>
          </a:xfrm>
          <a:prstGeom prst="rect">
            <a:avLst/>
          </a:prstGeom>
          <a:noFill/>
        </p:spPr>
        <p:txBody>
          <a:bodyPr wrap="square" rtlCol="0">
            <a:spAutoFit/>
          </a:bodyPr>
          <a:lstStyle/>
          <a:p>
            <a:pPr>
              <a:lnSpc>
                <a:spcPct val="150000"/>
              </a:lnSpc>
              <a:buFont typeface="Arial" pitchFamily="34" charset="0"/>
              <a:buChar char="•"/>
            </a:pPr>
            <a:r>
              <a:rPr lang="en-IN" sz="1100" dirty="0" smtClean="0">
                <a:solidFill>
                  <a:schemeClr val="tx2">
                    <a:lumMod val="75000"/>
                    <a:lumOff val="25000"/>
                  </a:schemeClr>
                </a:solidFill>
                <a:cs typeface="Times New Roman" panose="02020603050405020304" pitchFamily="18" charset="0"/>
              </a:rPr>
              <a:t> One-dimensional array like object containing data and labels (or index)</a:t>
            </a:r>
          </a:p>
          <a:p>
            <a:pPr>
              <a:lnSpc>
                <a:spcPct val="150000"/>
              </a:lnSpc>
              <a:buFont typeface="Arial" pitchFamily="34" charset="0"/>
              <a:buChar char="•"/>
            </a:pPr>
            <a:r>
              <a:rPr lang="en-IN" sz="1100" dirty="0" smtClean="0">
                <a:solidFill>
                  <a:schemeClr val="tx2">
                    <a:lumMod val="75000"/>
                    <a:lumOff val="25000"/>
                  </a:schemeClr>
                </a:solidFill>
                <a:cs typeface="Times New Roman" panose="02020603050405020304" pitchFamily="18" charset="0"/>
              </a:rPr>
              <a:t> Lots of ways to build a Series</a:t>
            </a:r>
            <a:endParaRPr lang="en-US" sz="1100" dirty="0">
              <a:solidFill>
                <a:schemeClr val="tx2">
                  <a:lumMod val="75000"/>
                  <a:lumOff val="25000"/>
                </a:schemeClr>
              </a:solidFill>
              <a:cs typeface="Times New Roman" panose="02020603050405020304" pitchFamily="18" charset="0"/>
            </a:endParaRPr>
          </a:p>
        </p:txBody>
      </p:sp>
      <p:pic>
        <p:nvPicPr>
          <p:cNvPr id="1026" name="Picture 2"/>
          <p:cNvPicPr>
            <a:picLocks noChangeAspect="1" noChangeArrowheads="1"/>
          </p:cNvPicPr>
          <p:nvPr/>
        </p:nvPicPr>
        <p:blipFill>
          <a:blip r:embed="rId5"/>
          <a:srcRect/>
          <a:stretch>
            <a:fillRect/>
          </a:stretch>
        </p:blipFill>
        <p:spPr bwMode="auto">
          <a:xfrm>
            <a:off x="4176713" y="1500188"/>
            <a:ext cx="3952875" cy="2924175"/>
          </a:xfrm>
          <a:prstGeom prst="rect">
            <a:avLst/>
          </a:prstGeom>
          <a:noFill/>
          <a:ln w="9525">
            <a:noFill/>
            <a:miter lim="800000"/>
            <a:headEnd/>
            <a:tailEnd/>
          </a:ln>
          <a:effectLst/>
        </p:spPr>
      </p:pic>
      <p:sp>
        <p:nvSpPr>
          <p:cNvPr id="17" name="TextBox 16"/>
          <p:cNvSpPr txBox="1"/>
          <p:nvPr/>
        </p:nvSpPr>
        <p:spPr>
          <a:xfrm>
            <a:off x="855218" y="2448743"/>
            <a:ext cx="2907157" cy="600164"/>
          </a:xfrm>
          <a:prstGeom prst="rect">
            <a:avLst/>
          </a:prstGeom>
          <a:noFill/>
        </p:spPr>
        <p:txBody>
          <a:bodyPr wrap="square" rtlCol="0">
            <a:spAutoFit/>
          </a:bodyPr>
          <a:lstStyle/>
          <a:p>
            <a:r>
              <a:rPr lang="en-IN" sz="1100" dirty="0" smtClean="0">
                <a:solidFill>
                  <a:schemeClr val="accent6"/>
                </a:solidFill>
              </a:rPr>
              <a:t>import pandas as pd</a:t>
            </a:r>
          </a:p>
          <a:p>
            <a:r>
              <a:rPr lang="en-IN" sz="1100" dirty="0" smtClean="0">
                <a:solidFill>
                  <a:schemeClr val="accent6"/>
                </a:solidFill>
              </a:rPr>
              <a:t>s=</a:t>
            </a:r>
            <a:r>
              <a:rPr lang="en-IN" sz="1100" dirty="0" err="1" smtClean="0">
                <a:solidFill>
                  <a:schemeClr val="accent6"/>
                </a:solidFill>
              </a:rPr>
              <a:t>pd.Series</a:t>
            </a:r>
            <a:r>
              <a:rPr lang="en-IN" sz="1100" dirty="0" smtClean="0">
                <a:solidFill>
                  <a:schemeClr val="accent6"/>
                </a:solidFill>
              </a:rPr>
              <a:t>(list('</a:t>
            </a:r>
            <a:r>
              <a:rPr lang="en-IN" sz="1100" dirty="0" err="1" smtClean="0">
                <a:solidFill>
                  <a:schemeClr val="accent6"/>
                </a:solidFill>
              </a:rPr>
              <a:t>abcdef</a:t>
            </a:r>
            <a:r>
              <a:rPr lang="en-IN" sz="1100" dirty="0" smtClean="0">
                <a:solidFill>
                  <a:schemeClr val="accent6"/>
                </a:solidFill>
              </a:rPr>
              <a:t>') )</a:t>
            </a:r>
          </a:p>
          <a:p>
            <a:r>
              <a:rPr lang="en-IN" sz="1100" dirty="0" smtClean="0">
                <a:solidFill>
                  <a:schemeClr val="accent6"/>
                </a:solidFill>
              </a:rPr>
              <a:t>s</a:t>
            </a:r>
            <a:endParaRPr lang="en-US" sz="1100" dirty="0">
              <a:solidFill>
                <a:schemeClr val="accent6"/>
              </a:solidFill>
            </a:endParaRPr>
          </a:p>
        </p:txBody>
      </p:sp>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75</a:t>
            </a:fld>
            <a:endParaRPr lang="en-US"/>
          </a:p>
        </p:txBody>
      </p:sp>
      <p:sp>
        <p:nvSpPr>
          <p:cNvPr id="5" name="Title 4"/>
          <p:cNvSpPr>
            <a:spLocks noGrp="1"/>
          </p:cNvSpPr>
          <p:nvPr>
            <p:ph type="title"/>
          </p:nvPr>
        </p:nvSpPr>
        <p:spPr/>
        <p:txBody>
          <a:bodyPr>
            <a:normAutofit fontScale="90000"/>
          </a:bodyPr>
          <a:lstStyle/>
          <a:p>
            <a:r>
              <a:rPr lang="en-IN" dirty="0" smtClean="0"/>
              <a:t>Series - Working with the index</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823495"/>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A series index can be specified </a:t>
            </a:r>
          </a:p>
          <a:p>
            <a:pPr>
              <a:lnSpc>
                <a:spcPct val="150000"/>
              </a:lnSpc>
            </a:pPr>
            <a:r>
              <a:rPr lang="en-IN" sz="1100" dirty="0" smtClean="0">
                <a:solidFill>
                  <a:schemeClr val="tx2">
                    <a:lumMod val="75000"/>
                    <a:lumOff val="25000"/>
                  </a:schemeClr>
                </a:solidFill>
                <a:cs typeface="Times New Roman" panose="02020603050405020304" pitchFamily="18" charset="0"/>
              </a:rPr>
              <a:t>● Single values can be selected by index  </a:t>
            </a:r>
          </a:p>
          <a:p>
            <a:pPr>
              <a:lnSpc>
                <a:spcPct val="150000"/>
              </a:lnSpc>
            </a:pPr>
            <a:r>
              <a:rPr lang="en-IN" sz="1100" dirty="0" smtClean="0">
                <a:solidFill>
                  <a:schemeClr val="tx2">
                    <a:lumMod val="75000"/>
                    <a:lumOff val="25000"/>
                  </a:schemeClr>
                </a:solidFill>
                <a:cs typeface="Times New Roman" panose="02020603050405020304" pitchFamily="18" charset="0"/>
              </a:rPr>
              <a:t>● Multiple values can be selected with multiple indexes</a:t>
            </a:r>
            <a:endParaRPr lang="en-US" sz="1100" dirty="0">
              <a:solidFill>
                <a:schemeClr val="tx2">
                  <a:lumMod val="75000"/>
                  <a:lumOff val="25000"/>
                </a:schemeClr>
              </a:solidFill>
              <a:cs typeface="Times New Roman" panose="02020603050405020304" pitchFamily="18" charset="0"/>
            </a:endParaRPr>
          </a:p>
        </p:txBody>
      </p:sp>
      <p:sp>
        <p:nvSpPr>
          <p:cNvPr id="17" name="TextBox 16"/>
          <p:cNvSpPr txBox="1"/>
          <p:nvPr/>
        </p:nvSpPr>
        <p:spPr>
          <a:xfrm>
            <a:off x="855218" y="2448743"/>
            <a:ext cx="2907157" cy="1107996"/>
          </a:xfrm>
          <a:prstGeom prst="rect">
            <a:avLst/>
          </a:prstGeom>
          <a:noFill/>
        </p:spPr>
        <p:txBody>
          <a:bodyPr wrap="square" rtlCol="0">
            <a:spAutoFit/>
          </a:bodyPr>
          <a:lstStyle/>
          <a:p>
            <a:r>
              <a:rPr lang="en-IN" sz="1100" dirty="0" smtClean="0">
                <a:solidFill>
                  <a:schemeClr val="accent6"/>
                </a:solidFill>
              </a:rPr>
              <a:t>s=</a:t>
            </a:r>
            <a:r>
              <a:rPr lang="en-IN" sz="1100" dirty="0" err="1" smtClean="0">
                <a:solidFill>
                  <a:schemeClr val="accent6"/>
                </a:solidFill>
              </a:rPr>
              <a:t>pd.Series</a:t>
            </a:r>
            <a:r>
              <a:rPr lang="en-IN" sz="1100" dirty="0" smtClean="0">
                <a:solidFill>
                  <a:schemeClr val="accent6"/>
                </a:solidFill>
              </a:rPr>
              <a:t>([2,4,6,8] ,index =['</a:t>
            </a:r>
            <a:r>
              <a:rPr lang="en-IN" sz="1100" dirty="0" err="1" smtClean="0">
                <a:solidFill>
                  <a:schemeClr val="accent6"/>
                </a:solidFill>
              </a:rPr>
              <a:t>f',’a’,’c’,’e</a:t>
            </a:r>
            <a:r>
              <a:rPr lang="en-IN" sz="1100" dirty="0" smtClean="0">
                <a:solidFill>
                  <a:schemeClr val="accent6"/>
                </a:solidFill>
              </a:rPr>
              <a:t>’])</a:t>
            </a:r>
          </a:p>
          <a:p>
            <a:r>
              <a:rPr lang="en-GB" sz="1100" dirty="0" smtClean="0">
                <a:solidFill>
                  <a:schemeClr val="accent6"/>
                </a:solidFill>
              </a:rPr>
              <a:t>s</a:t>
            </a:r>
          </a:p>
          <a:p>
            <a:endParaRPr lang="en-GB" sz="1100" dirty="0" smtClean="0">
              <a:solidFill>
                <a:schemeClr val="accent6"/>
              </a:solidFill>
            </a:endParaRPr>
          </a:p>
          <a:p>
            <a:r>
              <a:rPr lang="en-GB" sz="1100" dirty="0" smtClean="0">
                <a:solidFill>
                  <a:schemeClr val="accent6"/>
                </a:solidFill>
              </a:rPr>
              <a:t>s[‘a’]</a:t>
            </a:r>
          </a:p>
          <a:p>
            <a:endParaRPr lang="en-GB" sz="1100" dirty="0" smtClean="0">
              <a:solidFill>
                <a:schemeClr val="accent6"/>
              </a:solidFill>
            </a:endParaRPr>
          </a:p>
          <a:p>
            <a:r>
              <a:rPr lang="en-GB" sz="1100" dirty="0" smtClean="0">
                <a:solidFill>
                  <a:schemeClr val="accent6"/>
                </a:solidFill>
              </a:rPr>
              <a:t>s[[‘</a:t>
            </a:r>
            <a:r>
              <a:rPr lang="en-GB" sz="1100" dirty="0" err="1" smtClean="0">
                <a:solidFill>
                  <a:schemeClr val="accent6"/>
                </a:solidFill>
              </a:rPr>
              <a:t>a’,’c</a:t>
            </a:r>
            <a:r>
              <a:rPr lang="en-GB" sz="1100" dirty="0" smtClean="0">
                <a:solidFill>
                  <a:schemeClr val="accent6"/>
                </a:solidFill>
              </a:rPr>
              <a:t>’]]</a:t>
            </a:r>
          </a:p>
        </p:txBody>
      </p:sp>
      <p:pic>
        <p:nvPicPr>
          <p:cNvPr id="2050" name="Picture 2"/>
          <p:cNvPicPr>
            <a:picLocks noChangeAspect="1" noChangeArrowheads="1"/>
          </p:cNvPicPr>
          <p:nvPr/>
        </p:nvPicPr>
        <p:blipFill>
          <a:blip r:embed="rId5"/>
          <a:srcRect/>
          <a:stretch>
            <a:fillRect/>
          </a:stretch>
        </p:blipFill>
        <p:spPr bwMode="auto">
          <a:xfrm>
            <a:off x="4867275" y="1171575"/>
            <a:ext cx="3943350" cy="3238500"/>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76</a:t>
            </a:fld>
            <a:endParaRPr lang="en-US"/>
          </a:p>
        </p:txBody>
      </p:sp>
      <p:sp>
        <p:nvSpPr>
          <p:cNvPr id="5" name="Title 4"/>
          <p:cNvSpPr>
            <a:spLocks noGrp="1"/>
          </p:cNvSpPr>
          <p:nvPr>
            <p:ph type="title"/>
          </p:nvPr>
        </p:nvSpPr>
        <p:spPr/>
        <p:txBody>
          <a:bodyPr>
            <a:normAutofit fontScale="90000"/>
          </a:bodyPr>
          <a:lstStyle/>
          <a:p>
            <a:r>
              <a:rPr lang="en-IN" dirty="0" smtClean="0"/>
              <a:t>Series - Working with the index</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569580"/>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 Think of a Series as a fixed-length, order </a:t>
            </a:r>
            <a:r>
              <a:rPr lang="en-IN" sz="1100" dirty="0" err="1" smtClean="0">
                <a:solidFill>
                  <a:schemeClr val="tx2">
                    <a:lumMod val="75000"/>
                    <a:lumOff val="25000"/>
                  </a:schemeClr>
                </a:solidFill>
                <a:cs typeface="Times New Roman" panose="02020603050405020304" pitchFamily="18" charset="0"/>
              </a:rPr>
              <a:t>dict</a:t>
            </a:r>
            <a:endParaRPr lang="en-IN" sz="1100" dirty="0" smtClean="0">
              <a:solidFill>
                <a:schemeClr val="tx2">
                  <a:lumMod val="75000"/>
                  <a:lumOff val="25000"/>
                </a:schemeClr>
              </a:solidFill>
              <a:cs typeface="Times New Roman" panose="02020603050405020304" pitchFamily="18" charset="0"/>
            </a:endParaRPr>
          </a:p>
          <a:p>
            <a:pPr>
              <a:lnSpc>
                <a:spcPct val="150000"/>
              </a:lnSpc>
            </a:pPr>
            <a:r>
              <a:rPr lang="en-IN" sz="1100" dirty="0" smtClean="0">
                <a:solidFill>
                  <a:schemeClr val="tx2">
                    <a:lumMod val="75000"/>
                    <a:lumOff val="25000"/>
                  </a:schemeClr>
                </a:solidFill>
                <a:cs typeface="Times New Roman" panose="02020603050405020304" pitchFamily="18" charset="0"/>
              </a:rPr>
              <a:t> ● However, unlike </a:t>
            </a:r>
            <a:r>
              <a:rPr lang="en-IN" sz="1100" dirty="0" err="1" smtClean="0">
                <a:solidFill>
                  <a:schemeClr val="tx2">
                    <a:lumMod val="75000"/>
                    <a:lumOff val="25000"/>
                  </a:schemeClr>
                </a:solidFill>
                <a:cs typeface="Times New Roman" panose="02020603050405020304" pitchFamily="18" charset="0"/>
              </a:rPr>
              <a:t>dict</a:t>
            </a:r>
            <a:r>
              <a:rPr lang="en-IN" sz="1100" dirty="0" smtClean="0">
                <a:solidFill>
                  <a:schemeClr val="tx2">
                    <a:lumMod val="75000"/>
                    <a:lumOff val="25000"/>
                  </a:schemeClr>
                </a:solidFill>
                <a:cs typeface="Times New Roman" panose="02020603050405020304" pitchFamily="18" charset="0"/>
              </a:rPr>
              <a:t>, index items don't have to be unique</a:t>
            </a:r>
            <a:endParaRPr lang="en-US" sz="1100" dirty="0">
              <a:solidFill>
                <a:schemeClr val="tx2">
                  <a:lumMod val="75000"/>
                  <a:lumOff val="25000"/>
                </a:schemeClr>
              </a:solidFill>
              <a:cs typeface="Times New Roman" panose="02020603050405020304" pitchFamily="18" charset="0"/>
            </a:endParaRPr>
          </a:p>
        </p:txBody>
      </p:sp>
      <p:sp>
        <p:nvSpPr>
          <p:cNvPr id="17" name="TextBox 16"/>
          <p:cNvSpPr txBox="1"/>
          <p:nvPr/>
        </p:nvSpPr>
        <p:spPr>
          <a:xfrm>
            <a:off x="855218" y="2448743"/>
            <a:ext cx="2907157" cy="1107996"/>
          </a:xfrm>
          <a:prstGeom prst="rect">
            <a:avLst/>
          </a:prstGeom>
          <a:noFill/>
        </p:spPr>
        <p:txBody>
          <a:bodyPr wrap="square" rtlCol="0">
            <a:spAutoFit/>
          </a:bodyPr>
          <a:lstStyle/>
          <a:p>
            <a:r>
              <a:rPr lang="en-IN" sz="1100" dirty="0" smtClean="0">
                <a:solidFill>
                  <a:schemeClr val="accent6"/>
                </a:solidFill>
              </a:rPr>
              <a:t> s2=</a:t>
            </a:r>
            <a:r>
              <a:rPr lang="en-IN" sz="1100" dirty="0" err="1" smtClean="0">
                <a:solidFill>
                  <a:schemeClr val="accent6"/>
                </a:solidFill>
              </a:rPr>
              <a:t>pd.Series</a:t>
            </a:r>
            <a:r>
              <a:rPr lang="en-IN" sz="1100" dirty="0" smtClean="0">
                <a:solidFill>
                  <a:schemeClr val="accent6"/>
                </a:solidFill>
              </a:rPr>
              <a:t>(range(4),index =list('</a:t>
            </a:r>
            <a:r>
              <a:rPr lang="en-IN" sz="1100" dirty="0" err="1" smtClean="0">
                <a:solidFill>
                  <a:schemeClr val="accent6"/>
                </a:solidFill>
              </a:rPr>
              <a:t>abab</a:t>
            </a:r>
            <a:r>
              <a:rPr lang="en-IN" sz="1100" dirty="0" smtClean="0">
                <a:solidFill>
                  <a:schemeClr val="accent6"/>
                </a:solidFill>
              </a:rPr>
              <a:t>'))</a:t>
            </a:r>
          </a:p>
          <a:p>
            <a:r>
              <a:rPr lang="en-GB" sz="1100" dirty="0" smtClean="0">
                <a:solidFill>
                  <a:schemeClr val="accent6"/>
                </a:solidFill>
              </a:rPr>
              <a:t>s2</a:t>
            </a:r>
          </a:p>
          <a:p>
            <a:endParaRPr lang="en-GB" sz="1100" dirty="0" smtClean="0">
              <a:solidFill>
                <a:schemeClr val="accent6"/>
              </a:solidFill>
            </a:endParaRPr>
          </a:p>
          <a:p>
            <a:r>
              <a:rPr lang="en-GB" sz="1100" dirty="0" smtClean="0">
                <a:solidFill>
                  <a:schemeClr val="accent6"/>
                </a:solidFill>
              </a:rPr>
              <a:t>s[‘a’]</a:t>
            </a:r>
          </a:p>
          <a:p>
            <a:endParaRPr lang="en-GB" sz="1100" dirty="0" smtClean="0">
              <a:solidFill>
                <a:schemeClr val="accent6"/>
              </a:solidFill>
            </a:endParaRPr>
          </a:p>
          <a:p>
            <a:r>
              <a:rPr lang="en-GB" sz="1100" dirty="0" smtClean="0">
                <a:solidFill>
                  <a:schemeClr val="accent6"/>
                </a:solidFill>
              </a:rPr>
              <a:t>s2[‘a’]</a:t>
            </a:r>
          </a:p>
        </p:txBody>
      </p:sp>
      <p:pic>
        <p:nvPicPr>
          <p:cNvPr id="3074" name="Picture 2"/>
          <p:cNvPicPr>
            <a:picLocks noChangeAspect="1" noChangeArrowheads="1"/>
          </p:cNvPicPr>
          <p:nvPr/>
        </p:nvPicPr>
        <p:blipFill>
          <a:blip r:embed="rId5"/>
          <a:srcRect/>
          <a:stretch>
            <a:fillRect/>
          </a:stretch>
        </p:blipFill>
        <p:spPr bwMode="auto">
          <a:xfrm>
            <a:off x="5324475" y="1052513"/>
            <a:ext cx="3390900" cy="3400425"/>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77</a:t>
            </a:fld>
            <a:endParaRPr lang="en-US"/>
          </a:p>
        </p:txBody>
      </p:sp>
      <p:sp>
        <p:nvSpPr>
          <p:cNvPr id="5" name="Title 4"/>
          <p:cNvSpPr>
            <a:spLocks noGrp="1"/>
          </p:cNvSpPr>
          <p:nvPr>
            <p:ph type="title"/>
          </p:nvPr>
        </p:nvSpPr>
        <p:spPr/>
        <p:txBody>
          <a:bodyPr>
            <a:normAutofit fontScale="90000"/>
          </a:bodyPr>
          <a:lstStyle/>
          <a:p>
            <a:r>
              <a:rPr lang="en-US" dirty="0" smtClean="0"/>
              <a:t>Series - Operations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6001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Filtering</a:t>
            </a:r>
            <a:br>
              <a:rPr lang="en-IN" sz="1100" dirty="0" smtClean="0">
                <a:solidFill>
                  <a:schemeClr val="tx2">
                    <a:lumMod val="75000"/>
                    <a:lumOff val="25000"/>
                  </a:schemeClr>
                </a:solidFill>
                <a:cs typeface="Times New Roman" panose="02020603050405020304" pitchFamily="18" charset="0"/>
              </a:rPr>
            </a:br>
            <a:r>
              <a:rPr lang="en-IN" sz="1100" dirty="0" smtClean="0">
                <a:solidFill>
                  <a:schemeClr val="tx2">
                    <a:lumMod val="75000"/>
                    <a:lumOff val="25000"/>
                  </a:schemeClr>
                </a:solidFill>
                <a:cs typeface="Times New Roman" panose="02020603050405020304" pitchFamily="18" charset="0"/>
              </a:rPr>
              <a:t>● </a:t>
            </a:r>
            <a:r>
              <a:rPr lang="en-IN" sz="1100" dirty="0" err="1" smtClean="0">
                <a:solidFill>
                  <a:schemeClr val="tx2">
                    <a:lumMod val="75000"/>
                    <a:lumOff val="25000"/>
                  </a:schemeClr>
                </a:solidFill>
                <a:cs typeface="Times New Roman" panose="02020603050405020304" pitchFamily="18" charset="0"/>
              </a:rPr>
              <a:t>NumPy</a:t>
            </a:r>
            <a:r>
              <a:rPr lang="en-IN" sz="1100" dirty="0" smtClean="0">
                <a:solidFill>
                  <a:schemeClr val="tx2">
                    <a:lumMod val="75000"/>
                    <a:lumOff val="25000"/>
                  </a:schemeClr>
                </a:solidFill>
                <a:cs typeface="Times New Roman" panose="02020603050405020304" pitchFamily="18" charset="0"/>
              </a:rPr>
              <a:t>-type operations on data</a:t>
            </a:r>
            <a:endParaRPr lang="en-US" sz="1100" dirty="0">
              <a:solidFill>
                <a:schemeClr val="tx2">
                  <a:lumMod val="75000"/>
                  <a:lumOff val="25000"/>
                </a:schemeClr>
              </a:solidFill>
              <a:cs typeface="Times New Roman" panose="02020603050405020304" pitchFamily="18" charset="0"/>
            </a:endParaRPr>
          </a:p>
        </p:txBody>
      </p:sp>
      <p:sp>
        <p:nvSpPr>
          <p:cNvPr id="17" name="TextBox 16"/>
          <p:cNvSpPr txBox="1"/>
          <p:nvPr/>
        </p:nvSpPr>
        <p:spPr>
          <a:xfrm>
            <a:off x="855218" y="2448743"/>
            <a:ext cx="2907157" cy="938719"/>
          </a:xfrm>
          <a:prstGeom prst="rect">
            <a:avLst/>
          </a:prstGeom>
          <a:noFill/>
        </p:spPr>
        <p:txBody>
          <a:bodyPr wrap="square" rtlCol="0">
            <a:spAutoFit/>
          </a:bodyPr>
          <a:lstStyle/>
          <a:p>
            <a:r>
              <a:rPr lang="en-GB" sz="1100" dirty="0" smtClean="0">
                <a:solidFill>
                  <a:schemeClr val="accent6"/>
                </a:solidFill>
              </a:rPr>
              <a:t>s</a:t>
            </a:r>
          </a:p>
          <a:p>
            <a:r>
              <a:rPr lang="en-GB" sz="1100" dirty="0" smtClean="0">
                <a:solidFill>
                  <a:schemeClr val="accent6"/>
                </a:solidFill>
              </a:rPr>
              <a:t>s[s&gt;4]</a:t>
            </a:r>
          </a:p>
          <a:p>
            <a:r>
              <a:rPr lang="en-GB" sz="1100" dirty="0" smtClean="0">
                <a:solidFill>
                  <a:schemeClr val="accent6"/>
                </a:solidFill>
              </a:rPr>
              <a:t>s&gt;4</a:t>
            </a:r>
          </a:p>
          <a:p>
            <a:r>
              <a:rPr lang="en-GB" sz="1100" dirty="0" smtClean="0">
                <a:solidFill>
                  <a:schemeClr val="accent6"/>
                </a:solidFill>
              </a:rPr>
              <a:t>s*2</a:t>
            </a:r>
          </a:p>
          <a:p>
            <a:endParaRPr lang="en-GB" sz="1100" dirty="0" smtClean="0">
              <a:solidFill>
                <a:schemeClr val="accent6"/>
              </a:solidFill>
            </a:endParaRPr>
          </a:p>
        </p:txBody>
      </p:sp>
      <p:pic>
        <p:nvPicPr>
          <p:cNvPr id="4098" name="Picture 2"/>
          <p:cNvPicPr>
            <a:picLocks noChangeAspect="1" noChangeArrowheads="1"/>
          </p:cNvPicPr>
          <p:nvPr/>
        </p:nvPicPr>
        <p:blipFill>
          <a:blip r:embed="rId5"/>
          <a:srcRect/>
          <a:stretch>
            <a:fillRect/>
          </a:stretch>
        </p:blipFill>
        <p:spPr bwMode="auto">
          <a:xfrm>
            <a:off x="4786313" y="1009650"/>
            <a:ext cx="2924175" cy="3333750"/>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78</a:t>
            </a:fld>
            <a:endParaRPr lang="en-US"/>
          </a:p>
        </p:txBody>
      </p:sp>
      <p:sp>
        <p:nvSpPr>
          <p:cNvPr id="5" name="Title 4"/>
          <p:cNvSpPr>
            <a:spLocks noGrp="1"/>
          </p:cNvSpPr>
          <p:nvPr>
            <p:ph type="title"/>
          </p:nvPr>
        </p:nvSpPr>
        <p:spPr/>
        <p:txBody>
          <a:bodyPr>
            <a:normAutofit fontScale="90000"/>
          </a:bodyPr>
          <a:lstStyle/>
          <a:p>
            <a:r>
              <a:rPr lang="en-US" dirty="0" smtClean="0"/>
              <a:t>Series - Incomplete data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3156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pandas can </a:t>
            </a:r>
            <a:r>
              <a:rPr lang="en-IN" sz="1100" dirty="0" err="1" smtClean="0">
                <a:solidFill>
                  <a:schemeClr val="tx2">
                    <a:lumMod val="75000"/>
                    <a:lumOff val="25000"/>
                  </a:schemeClr>
                </a:solidFill>
                <a:cs typeface="Times New Roman" panose="02020603050405020304" pitchFamily="18" charset="0"/>
              </a:rPr>
              <a:t>accomodate</a:t>
            </a:r>
            <a:r>
              <a:rPr lang="en-IN" sz="1100" dirty="0" smtClean="0">
                <a:solidFill>
                  <a:schemeClr val="tx2">
                    <a:lumMod val="75000"/>
                    <a:lumOff val="25000"/>
                  </a:schemeClr>
                </a:solidFill>
                <a:cs typeface="Times New Roman" panose="02020603050405020304" pitchFamily="18" charset="0"/>
              </a:rPr>
              <a:t> incomplete data</a:t>
            </a:r>
            <a:endParaRPr lang="en-US" sz="1100" dirty="0">
              <a:solidFill>
                <a:schemeClr val="tx2">
                  <a:lumMod val="75000"/>
                  <a:lumOff val="25000"/>
                </a:schemeClr>
              </a:solidFill>
              <a:cs typeface="Times New Roman" panose="02020603050405020304" pitchFamily="18" charset="0"/>
            </a:endParaRPr>
          </a:p>
        </p:txBody>
      </p:sp>
      <p:sp>
        <p:nvSpPr>
          <p:cNvPr id="17" name="TextBox 16"/>
          <p:cNvSpPr txBox="1"/>
          <p:nvPr/>
        </p:nvSpPr>
        <p:spPr>
          <a:xfrm>
            <a:off x="855218" y="2448743"/>
            <a:ext cx="2907157" cy="1615827"/>
          </a:xfrm>
          <a:prstGeom prst="rect">
            <a:avLst/>
          </a:prstGeom>
          <a:noFill/>
        </p:spPr>
        <p:txBody>
          <a:bodyPr wrap="square" rtlCol="0">
            <a:spAutoFit/>
          </a:bodyPr>
          <a:lstStyle/>
          <a:p>
            <a:r>
              <a:rPr lang="en-GB" sz="1100" dirty="0" smtClean="0">
                <a:solidFill>
                  <a:schemeClr val="accent6"/>
                </a:solidFill>
              </a:rPr>
              <a:t> </a:t>
            </a:r>
            <a:r>
              <a:rPr lang="en-GB" sz="1100" dirty="0" err="1" smtClean="0">
                <a:solidFill>
                  <a:schemeClr val="accent6"/>
                </a:solidFill>
              </a:rPr>
              <a:t>sdata</a:t>
            </a:r>
            <a:r>
              <a:rPr lang="en-GB" sz="1100" dirty="0" smtClean="0">
                <a:solidFill>
                  <a:schemeClr val="accent6"/>
                </a:solidFill>
              </a:rPr>
              <a:t> = {'b':100,'c':150,'d':200}</a:t>
            </a:r>
          </a:p>
          <a:p>
            <a:r>
              <a:rPr lang="en-GB" sz="1100" dirty="0" smtClean="0">
                <a:solidFill>
                  <a:schemeClr val="accent6"/>
                </a:solidFill>
              </a:rPr>
              <a:t>s=</a:t>
            </a:r>
            <a:r>
              <a:rPr lang="en-GB" sz="1100" dirty="0" err="1" smtClean="0">
                <a:solidFill>
                  <a:schemeClr val="accent6"/>
                </a:solidFill>
              </a:rPr>
              <a:t>pd.Series</a:t>
            </a:r>
            <a:r>
              <a:rPr lang="en-GB" sz="1100" dirty="0" smtClean="0">
                <a:solidFill>
                  <a:schemeClr val="accent6"/>
                </a:solidFill>
              </a:rPr>
              <a:t>(</a:t>
            </a:r>
            <a:r>
              <a:rPr lang="en-GB" sz="1100" dirty="0" err="1" smtClean="0">
                <a:solidFill>
                  <a:schemeClr val="accent6"/>
                </a:solidFill>
              </a:rPr>
              <a:t>sdata</a:t>
            </a:r>
            <a:r>
              <a:rPr lang="en-GB" sz="1100" dirty="0" smtClean="0">
                <a:solidFill>
                  <a:schemeClr val="accent6"/>
                </a:solidFill>
              </a:rPr>
              <a:t>)</a:t>
            </a:r>
          </a:p>
          <a:p>
            <a:r>
              <a:rPr lang="en-GB" sz="1100" dirty="0" smtClean="0">
                <a:solidFill>
                  <a:schemeClr val="accent6"/>
                </a:solidFill>
              </a:rPr>
              <a:t>s</a:t>
            </a:r>
          </a:p>
          <a:p>
            <a:r>
              <a:rPr lang="en-GB" sz="1100" dirty="0" smtClean="0">
                <a:solidFill>
                  <a:schemeClr val="accent6"/>
                </a:solidFill>
              </a:rPr>
              <a:t>s=</a:t>
            </a:r>
            <a:r>
              <a:rPr lang="en-GB" sz="1100" dirty="0" err="1" smtClean="0">
                <a:solidFill>
                  <a:schemeClr val="accent6"/>
                </a:solidFill>
              </a:rPr>
              <a:t>pd.Series</a:t>
            </a:r>
            <a:r>
              <a:rPr lang="en-GB" sz="1100" dirty="0" smtClean="0">
                <a:solidFill>
                  <a:schemeClr val="accent6"/>
                </a:solidFill>
              </a:rPr>
              <a:t>(</a:t>
            </a:r>
            <a:r>
              <a:rPr lang="en-GB" sz="1100" dirty="0" err="1" smtClean="0">
                <a:solidFill>
                  <a:schemeClr val="accent6"/>
                </a:solidFill>
              </a:rPr>
              <a:t>sdata,list</a:t>
            </a:r>
            <a:r>
              <a:rPr lang="en-GB" sz="1100" dirty="0" smtClean="0">
                <a:solidFill>
                  <a:schemeClr val="accent6"/>
                </a:solidFill>
              </a:rPr>
              <a:t>('</a:t>
            </a:r>
            <a:r>
              <a:rPr lang="en-GB" sz="1100" dirty="0" err="1" smtClean="0">
                <a:solidFill>
                  <a:schemeClr val="accent6"/>
                </a:solidFill>
              </a:rPr>
              <a:t>abcd</a:t>
            </a:r>
            <a:r>
              <a:rPr lang="en-GB" sz="1100" dirty="0" smtClean="0">
                <a:solidFill>
                  <a:schemeClr val="accent6"/>
                </a:solidFill>
              </a:rPr>
              <a:t>'))</a:t>
            </a:r>
          </a:p>
          <a:p>
            <a:r>
              <a:rPr lang="en-GB" sz="1100" dirty="0" smtClean="0">
                <a:solidFill>
                  <a:schemeClr val="accent6"/>
                </a:solidFill>
              </a:rPr>
              <a:t>s</a:t>
            </a:r>
          </a:p>
          <a:p>
            <a:r>
              <a:rPr lang="en-GB" sz="1100" dirty="0" smtClean="0">
                <a:solidFill>
                  <a:schemeClr val="accent6"/>
                </a:solidFill>
              </a:rPr>
              <a:t>s*2</a:t>
            </a:r>
          </a:p>
          <a:p>
            <a:endParaRPr lang="en-GB" sz="1100" dirty="0" smtClean="0">
              <a:solidFill>
                <a:schemeClr val="accent6"/>
              </a:solidFill>
            </a:endParaRPr>
          </a:p>
          <a:p>
            <a:endParaRPr lang="en-GB" sz="1100" dirty="0" smtClean="0">
              <a:solidFill>
                <a:schemeClr val="accent6"/>
              </a:solidFill>
            </a:endParaRPr>
          </a:p>
          <a:p>
            <a:endParaRPr lang="en-GB" sz="1100" dirty="0" smtClean="0">
              <a:solidFill>
                <a:schemeClr val="accent6"/>
              </a:solidFill>
            </a:endParaRPr>
          </a:p>
        </p:txBody>
      </p:sp>
      <p:pic>
        <p:nvPicPr>
          <p:cNvPr id="1026" name="Picture 2"/>
          <p:cNvPicPr>
            <a:picLocks noChangeAspect="1" noChangeArrowheads="1"/>
          </p:cNvPicPr>
          <p:nvPr/>
        </p:nvPicPr>
        <p:blipFill>
          <a:blip r:embed="rId5"/>
          <a:srcRect/>
          <a:stretch>
            <a:fillRect/>
          </a:stretch>
        </p:blipFill>
        <p:spPr bwMode="auto">
          <a:xfrm>
            <a:off x="4557713" y="1104900"/>
            <a:ext cx="3914775" cy="3257550"/>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79</a:t>
            </a:fld>
            <a:endParaRPr lang="en-US"/>
          </a:p>
        </p:txBody>
      </p:sp>
      <p:sp>
        <p:nvSpPr>
          <p:cNvPr id="5" name="Title 4"/>
          <p:cNvSpPr>
            <a:spLocks noGrp="1"/>
          </p:cNvSpPr>
          <p:nvPr>
            <p:ph type="title"/>
          </p:nvPr>
        </p:nvSpPr>
        <p:spPr/>
        <p:txBody>
          <a:bodyPr>
            <a:normAutofit fontScale="90000"/>
          </a:bodyPr>
          <a:lstStyle/>
          <a:p>
            <a:r>
              <a:rPr lang="en-US" dirty="0" smtClean="0"/>
              <a:t>Data Structures: </a:t>
            </a:r>
            <a:r>
              <a:rPr lang="en-US" dirty="0" err="1" smtClean="0"/>
              <a:t>DataFrame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854080"/>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Spreadsheet-like data structure containing an order collection of columns </a:t>
            </a:r>
          </a:p>
          <a:p>
            <a:pPr>
              <a:lnSpc>
                <a:spcPct val="150000"/>
              </a:lnSpc>
            </a:pPr>
            <a:r>
              <a:rPr lang="en-IN" sz="1100" dirty="0" smtClean="0">
                <a:solidFill>
                  <a:schemeClr val="tx2">
                    <a:lumMod val="75000"/>
                    <a:lumOff val="25000"/>
                  </a:schemeClr>
                </a:solidFill>
                <a:cs typeface="Times New Roman" panose="02020603050405020304" pitchFamily="18" charset="0"/>
              </a:rPr>
              <a:t>● Has both a row and column index </a:t>
            </a:r>
          </a:p>
          <a:p>
            <a:pPr>
              <a:lnSpc>
                <a:spcPct val="150000"/>
              </a:lnSpc>
            </a:pPr>
            <a:r>
              <a:rPr lang="en-IN" sz="1100" dirty="0" smtClean="0">
                <a:solidFill>
                  <a:schemeClr val="tx2">
                    <a:lumMod val="75000"/>
                    <a:lumOff val="25000"/>
                  </a:schemeClr>
                </a:solidFill>
                <a:cs typeface="Times New Roman" panose="02020603050405020304" pitchFamily="18" charset="0"/>
              </a:rPr>
              <a:t>● Consider as </a:t>
            </a:r>
            <a:r>
              <a:rPr lang="en-IN" sz="1100" dirty="0" err="1" smtClean="0">
                <a:solidFill>
                  <a:schemeClr val="tx2">
                    <a:lumMod val="75000"/>
                    <a:lumOff val="25000"/>
                  </a:schemeClr>
                </a:solidFill>
                <a:cs typeface="Times New Roman" panose="02020603050405020304" pitchFamily="18" charset="0"/>
              </a:rPr>
              <a:t>dict</a:t>
            </a:r>
            <a:r>
              <a:rPr lang="en-IN" sz="1100" dirty="0" smtClean="0">
                <a:solidFill>
                  <a:schemeClr val="tx2">
                    <a:lumMod val="75000"/>
                    <a:lumOff val="25000"/>
                  </a:schemeClr>
                </a:solidFill>
                <a:cs typeface="Times New Roman" panose="02020603050405020304" pitchFamily="18" charset="0"/>
              </a:rPr>
              <a:t> of Series (with shared index)</a:t>
            </a:r>
          </a:p>
        </p:txBody>
      </p:sp>
      <p:sp>
        <p:nvSpPr>
          <p:cNvPr id="17" name="TextBox 16"/>
          <p:cNvSpPr txBox="1"/>
          <p:nvPr/>
        </p:nvSpPr>
        <p:spPr>
          <a:xfrm>
            <a:off x="855218" y="2448743"/>
            <a:ext cx="2907157" cy="1785104"/>
          </a:xfrm>
          <a:prstGeom prst="rect">
            <a:avLst/>
          </a:prstGeom>
          <a:noFill/>
        </p:spPr>
        <p:txBody>
          <a:bodyPr wrap="square" rtlCol="0">
            <a:spAutoFit/>
          </a:bodyPr>
          <a:lstStyle/>
          <a:p>
            <a:r>
              <a:rPr lang="en-GB" sz="1100" dirty="0">
                <a:solidFill>
                  <a:schemeClr val="accent6"/>
                </a:solidFill>
              </a:rPr>
              <a:t>Data={'state':['FL','FL','GA','GA','GA'],'year':[2010,2011,2008,2010,2011],'pop':[18.8,19.1,9.7,9.7,9.8]}</a:t>
            </a:r>
          </a:p>
          <a:p>
            <a:endParaRPr lang="en-GB" sz="1100" dirty="0">
              <a:solidFill>
                <a:schemeClr val="accent6"/>
              </a:solidFill>
            </a:endParaRPr>
          </a:p>
          <a:p>
            <a:r>
              <a:rPr lang="en-GB" sz="1100" dirty="0">
                <a:solidFill>
                  <a:schemeClr val="accent6"/>
                </a:solidFill>
              </a:rPr>
              <a:t>frame =</a:t>
            </a:r>
            <a:r>
              <a:rPr lang="en-GB" sz="1100" dirty="0" err="1">
                <a:solidFill>
                  <a:schemeClr val="accent6"/>
                </a:solidFill>
              </a:rPr>
              <a:t>pd.DataFrame</a:t>
            </a:r>
            <a:r>
              <a:rPr lang="en-GB" sz="1100" dirty="0">
                <a:solidFill>
                  <a:schemeClr val="accent6"/>
                </a:solidFill>
              </a:rPr>
              <a:t>(data)</a:t>
            </a:r>
          </a:p>
          <a:p>
            <a:r>
              <a:rPr lang="en-GB" sz="1100" dirty="0">
                <a:solidFill>
                  <a:schemeClr val="accent6"/>
                </a:solidFill>
              </a:rPr>
              <a:t>frame</a:t>
            </a:r>
          </a:p>
          <a:p>
            <a:endParaRPr lang="en-GB" sz="1100" dirty="0">
              <a:solidFill>
                <a:schemeClr val="accent6"/>
              </a:solidFill>
            </a:endParaRPr>
          </a:p>
          <a:p>
            <a:endParaRPr lang="en-GB" sz="1100" dirty="0">
              <a:solidFill>
                <a:schemeClr val="accent6"/>
              </a:solidFill>
            </a:endParaRPr>
          </a:p>
          <a:p>
            <a:endParaRPr lang="en-GB" sz="1100" dirty="0">
              <a:solidFill>
                <a:schemeClr val="accent6"/>
              </a:solidFill>
            </a:endParaRPr>
          </a:p>
          <a:p>
            <a:endParaRPr lang="en-GB" sz="1100" dirty="0">
              <a:solidFill>
                <a:schemeClr val="accent6"/>
              </a:solidFill>
            </a:endParaRPr>
          </a:p>
        </p:txBody>
      </p:sp>
      <p:pic>
        <p:nvPicPr>
          <p:cNvPr id="2050" name="Picture 2"/>
          <p:cNvPicPr>
            <a:picLocks noChangeAspect="1" noChangeArrowheads="1"/>
          </p:cNvPicPr>
          <p:nvPr/>
        </p:nvPicPr>
        <p:blipFill>
          <a:blip r:embed="rId5"/>
          <a:srcRect/>
          <a:stretch>
            <a:fillRect/>
          </a:stretch>
        </p:blipFill>
        <p:spPr bwMode="auto">
          <a:xfrm>
            <a:off x="4486275" y="1771650"/>
            <a:ext cx="4191000" cy="2828925"/>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715328" y="1007379"/>
            <a:ext cx="2780953" cy="831183"/>
          </a:xfrm>
          <a:prstGeom prst="rect">
            <a:avLst/>
          </a:prstGeom>
        </p:spPr>
        <p:txBody>
          <a:bodyPr wrap="square" lIns="0" tIns="0" rIns="0" bIns="0" rtlCol="0">
            <a:noAutofit/>
          </a:bodyPr>
          <a:lstStyle/>
          <a:p>
            <a:pPr marL="12700">
              <a:lnSpc>
                <a:spcPts val="1230"/>
              </a:lnSpc>
              <a:spcBef>
                <a:spcPts val="61"/>
              </a:spcBef>
            </a:pPr>
            <a:r>
              <a:rPr lang="en-US" sz="1600" b="1" spc="-4" dirty="0">
                <a:solidFill>
                  <a:schemeClr val="tx2"/>
                </a:solidFill>
                <a:cs typeface="Arial"/>
              </a:rPr>
              <a:t>GUI-Based </a:t>
            </a:r>
            <a:r>
              <a:rPr lang="en-US" sz="1600" b="1" spc="-4" dirty="0" smtClean="0">
                <a:solidFill>
                  <a:schemeClr val="tx2"/>
                </a:solidFill>
                <a:cs typeface="Arial"/>
              </a:rPr>
              <a:t>Applications</a:t>
            </a:r>
            <a:endParaRPr sz="1600" dirty="0">
              <a:solidFill>
                <a:schemeClr val="tx2"/>
              </a:solidFill>
              <a:latin typeface="Arial"/>
              <a:cs typeface="Arial"/>
            </a:endParaRPr>
          </a:p>
        </p:txBody>
      </p:sp>
      <p:cxnSp>
        <p:nvCxnSpPr>
          <p:cNvPr id="8" name="Elbow Connector 7"/>
          <p:cNvCxnSpPr/>
          <p:nvPr/>
        </p:nvCxnSpPr>
        <p:spPr>
          <a:xfrm rot="10800000" flipV="1">
            <a:off x="3071973" y="475417"/>
            <a:ext cx="4849402" cy="539359"/>
          </a:xfrm>
          <a:prstGeom prst="bentConnector3">
            <a:avLst>
              <a:gd name="adj1" fmla="val 34746"/>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simple syntax, modular architecture, rich text processing tools and the ability to work on multiple operating systems which make it a desirable choice for developing desktop-based applications. There are various GUI toolkits like </a:t>
            </a:r>
            <a:r>
              <a:rPr lang="en-US" sz="1000" dirty="0" err="1">
                <a:solidFill>
                  <a:schemeClr val="tx2">
                    <a:lumMod val="75000"/>
                    <a:lumOff val="25000"/>
                  </a:schemeClr>
                </a:solidFill>
                <a:cs typeface="Times New Roman" panose="02020603050405020304" pitchFamily="18" charset="0"/>
              </a:rPr>
              <a:t>wxPython</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PyQt</a:t>
            </a:r>
            <a:r>
              <a:rPr lang="en-US" sz="1000" dirty="0">
                <a:solidFill>
                  <a:schemeClr val="tx2">
                    <a:lumMod val="75000"/>
                    <a:lumOff val="25000"/>
                  </a:schemeClr>
                </a:solidFill>
                <a:cs typeface="Times New Roman" panose="02020603050405020304" pitchFamily="18" charset="0"/>
              </a:rPr>
              <a:t> or </a:t>
            </a:r>
            <a:r>
              <a:rPr lang="en-US" sz="1000" dirty="0" err="1">
                <a:solidFill>
                  <a:schemeClr val="tx2">
                    <a:lumMod val="75000"/>
                    <a:lumOff val="25000"/>
                  </a:schemeClr>
                </a:solidFill>
                <a:cs typeface="Times New Roman" panose="02020603050405020304" pitchFamily="18" charset="0"/>
              </a:rPr>
              <a:t>PyGtk</a:t>
            </a:r>
            <a:r>
              <a:rPr lang="en-US" sz="1000" dirty="0">
                <a:solidFill>
                  <a:schemeClr val="tx2">
                    <a:lumMod val="75000"/>
                    <a:lumOff val="25000"/>
                  </a:schemeClr>
                </a:solidFill>
                <a:cs typeface="Times New Roman" panose="02020603050405020304" pitchFamily="18" charset="0"/>
              </a:rPr>
              <a:t> available which help developers create highly functional Graphical User Interface (GUI). The various applications developed using Python includes</a:t>
            </a:r>
            <a:r>
              <a:rPr lang="en-US" sz="1000" dirty="0" smtClean="0">
                <a:solidFill>
                  <a:schemeClr val="tx2">
                    <a:lumMod val="75000"/>
                    <a:lumOff val="25000"/>
                  </a:schemeClr>
                </a:solidFill>
                <a:cs typeface="Times New Roman" panose="02020603050405020304" pitchFamily="18" charset="0"/>
              </a:rPr>
              <a:t>:</a:t>
            </a:r>
          </a:p>
          <a:p>
            <a:pPr marL="914400" lvl="1" indent="-457200">
              <a:lnSpc>
                <a:spcPct val="150000"/>
              </a:lnSpc>
              <a:buFont typeface="Wingdings" panose="05000000000000000000" pitchFamily="2" charset="2"/>
              <a:buChar char="§"/>
            </a:pPr>
            <a:r>
              <a:rPr lang="en-US" sz="1000" b="1" dirty="0">
                <a:solidFill>
                  <a:schemeClr val="tx2"/>
                </a:solidFill>
              </a:rPr>
              <a:t>Image Processing and Graphic Design </a:t>
            </a:r>
            <a:r>
              <a:rPr lang="en-US" sz="1000" b="1" dirty="0" smtClean="0">
                <a:solidFill>
                  <a:schemeClr val="tx2"/>
                </a:solidFill>
              </a:rPr>
              <a:t>Applications : </a:t>
            </a:r>
            <a:r>
              <a:rPr lang="en-US" sz="1000" dirty="0" smtClean="0">
                <a:solidFill>
                  <a:schemeClr val="tx2">
                    <a:lumMod val="75000"/>
                    <a:lumOff val="25000"/>
                  </a:schemeClr>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has been used to make 2D imaging software such as </a:t>
            </a:r>
            <a:r>
              <a:rPr lang="en-US" sz="1000" dirty="0" err="1">
                <a:solidFill>
                  <a:schemeClr val="tx2">
                    <a:lumMod val="75000"/>
                    <a:lumOff val="25000"/>
                  </a:schemeClr>
                </a:solidFill>
                <a:cs typeface="Times New Roman" panose="02020603050405020304" pitchFamily="18" charset="0"/>
              </a:rPr>
              <a:t>Inkscape</a:t>
            </a:r>
            <a:r>
              <a:rPr lang="en-US" sz="1000" dirty="0">
                <a:solidFill>
                  <a:schemeClr val="tx2">
                    <a:lumMod val="75000"/>
                    <a:lumOff val="25000"/>
                  </a:schemeClr>
                </a:solidFill>
                <a:cs typeface="Times New Roman" panose="02020603050405020304" pitchFamily="18" charset="0"/>
              </a:rPr>
              <a:t>, GIMP, Paint Shop Pro and </a:t>
            </a:r>
            <a:r>
              <a:rPr lang="en-US" sz="1000" dirty="0" err="1">
                <a:solidFill>
                  <a:schemeClr val="tx2">
                    <a:lumMod val="75000"/>
                    <a:lumOff val="25000"/>
                  </a:schemeClr>
                </a:solidFill>
                <a:cs typeface="Times New Roman" panose="02020603050405020304" pitchFamily="18" charset="0"/>
              </a:rPr>
              <a:t>Scribus</a:t>
            </a:r>
            <a:r>
              <a:rPr lang="en-US" sz="1000" dirty="0">
                <a:solidFill>
                  <a:schemeClr val="tx2">
                    <a:lumMod val="75000"/>
                    <a:lumOff val="25000"/>
                  </a:schemeClr>
                </a:solidFill>
                <a:cs typeface="Times New Roman" panose="02020603050405020304" pitchFamily="18" charset="0"/>
              </a:rPr>
              <a:t>. Further, 3D animation packages, like  Blender, 3ds Max, Cinema 4D, Houdini, </a:t>
            </a:r>
            <a:r>
              <a:rPr lang="en-US" sz="1000" dirty="0" err="1">
                <a:solidFill>
                  <a:schemeClr val="tx2">
                    <a:lumMod val="75000"/>
                    <a:lumOff val="25000"/>
                  </a:schemeClr>
                </a:solidFill>
                <a:cs typeface="Times New Roman" panose="02020603050405020304" pitchFamily="18" charset="0"/>
              </a:rPr>
              <a:t>Lightwave</a:t>
            </a:r>
            <a:r>
              <a:rPr lang="en-US" sz="1000" dirty="0">
                <a:solidFill>
                  <a:schemeClr val="tx2">
                    <a:lumMod val="75000"/>
                    <a:lumOff val="25000"/>
                  </a:schemeClr>
                </a:solidFill>
                <a:cs typeface="Times New Roman" panose="02020603050405020304" pitchFamily="18" charset="0"/>
              </a:rPr>
              <a:t> and Maya, also use Python in variable proportions.</a:t>
            </a:r>
          </a:p>
          <a:p>
            <a:pPr marL="914400" lvl="1" indent="-457200">
              <a:lnSpc>
                <a:spcPct val="150000"/>
              </a:lnSpc>
              <a:buFont typeface="Wingdings" panose="05000000000000000000" pitchFamily="2" charset="2"/>
              <a:buChar char="§"/>
            </a:pPr>
            <a:r>
              <a:rPr lang="en-US" sz="1000" b="1" dirty="0">
                <a:solidFill>
                  <a:schemeClr val="tx2"/>
                </a:solidFill>
                <a:cs typeface="Times New Roman" panose="02020603050405020304" pitchFamily="18" charset="0"/>
              </a:rPr>
              <a:t>Scientific and Computational Applications </a:t>
            </a:r>
            <a:r>
              <a:rPr lang="en-US" sz="1000" b="1" dirty="0" smtClean="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The higher speeds, productivity and availability of tools, such as Scientific Python and Numeric Python, have resulted in Python becoming an integral part of applications involved in computation and processing of scientific data. 3D modeling software, such as </a:t>
            </a:r>
            <a:r>
              <a:rPr lang="en-US" sz="1000" dirty="0" err="1">
                <a:solidFill>
                  <a:schemeClr val="tx2">
                    <a:lumMod val="75000"/>
                    <a:lumOff val="25000"/>
                  </a:schemeClr>
                </a:solidFill>
                <a:cs typeface="Times New Roman" panose="02020603050405020304" pitchFamily="18" charset="0"/>
              </a:rPr>
              <a:t>FreeCAD</a:t>
            </a:r>
            <a:r>
              <a:rPr lang="en-US" sz="1000" dirty="0">
                <a:solidFill>
                  <a:schemeClr val="tx2">
                    <a:lumMod val="75000"/>
                    <a:lumOff val="25000"/>
                  </a:schemeClr>
                </a:solidFill>
                <a:cs typeface="Times New Roman" panose="02020603050405020304" pitchFamily="18" charset="0"/>
              </a:rPr>
              <a:t>, and finite element method software, such as </a:t>
            </a:r>
            <a:r>
              <a:rPr lang="en-US" sz="1000" dirty="0" err="1">
                <a:solidFill>
                  <a:schemeClr val="tx2">
                    <a:lumMod val="75000"/>
                    <a:lumOff val="25000"/>
                  </a:schemeClr>
                </a:solidFill>
                <a:cs typeface="Times New Roman" panose="02020603050405020304" pitchFamily="18" charset="0"/>
              </a:rPr>
              <a:t>Abaqus</a:t>
            </a:r>
            <a:r>
              <a:rPr lang="en-US" sz="1000" dirty="0">
                <a:solidFill>
                  <a:schemeClr val="tx2">
                    <a:lumMod val="75000"/>
                    <a:lumOff val="25000"/>
                  </a:schemeClr>
                </a:solidFill>
                <a:cs typeface="Times New Roman" panose="02020603050405020304" pitchFamily="18" charset="0"/>
              </a:rPr>
              <a:t>, are coded in Python.</a:t>
            </a:r>
          </a:p>
        </p:txBody>
      </p:sp>
    </p:spTree>
    <p:extLst>
      <p:ext uri="{BB962C8B-B14F-4D97-AF65-F5344CB8AC3E}">
        <p14:creationId xmlns:p14="http://schemas.microsoft.com/office/powerpoint/2010/main" val="36652349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80</a:t>
            </a:fld>
            <a:endParaRPr lang="en-US"/>
          </a:p>
        </p:txBody>
      </p:sp>
      <p:sp>
        <p:nvSpPr>
          <p:cNvPr id="5" name="Title 4"/>
          <p:cNvSpPr>
            <a:spLocks noGrp="1"/>
          </p:cNvSpPr>
          <p:nvPr>
            <p:ph type="title"/>
          </p:nvPr>
        </p:nvSpPr>
        <p:spPr/>
        <p:txBody>
          <a:bodyPr>
            <a:normAutofit fontScale="90000"/>
          </a:bodyPr>
          <a:lstStyle/>
          <a:p>
            <a:r>
              <a:rPr lang="en-US" dirty="0" smtClean="0"/>
              <a:t>Data Structures: </a:t>
            </a:r>
            <a:r>
              <a:rPr lang="en-US" dirty="0" err="1" smtClean="0"/>
              <a:t>DataFrame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3156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New Columns can be added (by computation or direct assignment)</a:t>
            </a:r>
          </a:p>
        </p:txBody>
      </p:sp>
      <p:sp>
        <p:nvSpPr>
          <p:cNvPr id="17" name="TextBox 16"/>
          <p:cNvSpPr txBox="1"/>
          <p:nvPr/>
        </p:nvSpPr>
        <p:spPr>
          <a:xfrm>
            <a:off x="855218" y="2448743"/>
            <a:ext cx="3373882" cy="430887"/>
          </a:xfrm>
          <a:prstGeom prst="rect">
            <a:avLst/>
          </a:prstGeom>
          <a:noFill/>
        </p:spPr>
        <p:txBody>
          <a:bodyPr wrap="square" rtlCol="0">
            <a:spAutoFit/>
          </a:bodyPr>
          <a:lstStyle/>
          <a:p>
            <a:r>
              <a:rPr lang="it-IT" sz="1100" dirty="0" smtClean="0">
                <a:solidFill>
                  <a:schemeClr val="accent6"/>
                </a:solidFill>
              </a:rPr>
              <a:t>frame['calc']=frame['pop']*2</a:t>
            </a:r>
          </a:p>
          <a:p>
            <a:r>
              <a:rPr lang="it-IT" sz="1100" dirty="0" smtClean="0">
                <a:solidFill>
                  <a:schemeClr val="accent6"/>
                </a:solidFill>
              </a:rPr>
              <a:t>frame</a:t>
            </a:r>
            <a:endParaRPr lang="en-GB" sz="1100" dirty="0" smtClean="0">
              <a:solidFill>
                <a:schemeClr val="accent6"/>
              </a:solidFill>
            </a:endParaRPr>
          </a:p>
        </p:txBody>
      </p:sp>
      <p:pic>
        <p:nvPicPr>
          <p:cNvPr id="3074" name="Picture 2"/>
          <p:cNvPicPr>
            <a:picLocks noChangeAspect="1" noChangeArrowheads="1"/>
          </p:cNvPicPr>
          <p:nvPr/>
        </p:nvPicPr>
        <p:blipFill>
          <a:blip r:embed="rId5"/>
          <a:srcRect/>
          <a:stretch>
            <a:fillRect/>
          </a:stretch>
        </p:blipFill>
        <p:spPr bwMode="auto">
          <a:xfrm>
            <a:off x="4781550" y="2133600"/>
            <a:ext cx="3657600" cy="1581150"/>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81</a:t>
            </a:fld>
            <a:endParaRPr lang="en-US"/>
          </a:p>
        </p:txBody>
      </p:sp>
      <p:sp>
        <p:nvSpPr>
          <p:cNvPr id="5" name="Title 4"/>
          <p:cNvSpPr>
            <a:spLocks noGrp="1"/>
          </p:cNvSpPr>
          <p:nvPr>
            <p:ph type="title"/>
          </p:nvPr>
        </p:nvSpPr>
        <p:spPr/>
        <p:txBody>
          <a:bodyPr>
            <a:normAutofit fontScale="90000"/>
          </a:bodyPr>
          <a:lstStyle/>
          <a:p>
            <a:r>
              <a:rPr lang="en-US" dirty="0" err="1" smtClean="0"/>
              <a:t>DataFrame</a:t>
            </a:r>
            <a:r>
              <a:rPr lang="en-US" dirty="0" smtClean="0"/>
              <a:t> - </a:t>
            </a:r>
            <a:r>
              <a:rPr lang="en-US" dirty="0" err="1" smtClean="0"/>
              <a:t>Reindexing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3156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Creation of new object with the data conformed to a new index</a:t>
            </a:r>
          </a:p>
        </p:txBody>
      </p:sp>
      <p:sp>
        <p:nvSpPr>
          <p:cNvPr id="17" name="TextBox 16"/>
          <p:cNvSpPr txBox="1"/>
          <p:nvPr/>
        </p:nvSpPr>
        <p:spPr>
          <a:xfrm>
            <a:off x="855218" y="2448743"/>
            <a:ext cx="3373882" cy="938719"/>
          </a:xfrm>
          <a:prstGeom prst="rect">
            <a:avLst/>
          </a:prstGeom>
          <a:noFill/>
        </p:spPr>
        <p:txBody>
          <a:bodyPr wrap="square" rtlCol="0">
            <a:spAutoFit/>
          </a:bodyPr>
          <a:lstStyle/>
          <a:p>
            <a:r>
              <a:rPr lang="it-IT" sz="1100" dirty="0" smtClean="0">
                <a:solidFill>
                  <a:schemeClr val="accent6"/>
                </a:solidFill>
              </a:rPr>
              <a:t>obj=pd.Series(['blue','purple','red'],index=[0,2,4])</a:t>
            </a:r>
          </a:p>
          <a:p>
            <a:r>
              <a:rPr lang="it-IT" sz="1100" dirty="0" smtClean="0">
                <a:solidFill>
                  <a:schemeClr val="accent6"/>
                </a:solidFill>
              </a:rPr>
              <a:t>obj</a:t>
            </a:r>
          </a:p>
          <a:p>
            <a:r>
              <a:rPr lang="it-IT" sz="1100" dirty="0" smtClean="0">
                <a:solidFill>
                  <a:schemeClr val="accent6"/>
                </a:solidFill>
              </a:rPr>
              <a:t>obj.reindex(range(4))</a:t>
            </a:r>
          </a:p>
          <a:p>
            <a:r>
              <a:rPr lang="it-IT" sz="1100" dirty="0" smtClean="0">
                <a:solidFill>
                  <a:schemeClr val="accent6"/>
                </a:solidFill>
              </a:rPr>
              <a:t>obj.reindex(range(5),fill_value='black')</a:t>
            </a:r>
          </a:p>
          <a:p>
            <a:r>
              <a:rPr lang="it-IT" sz="1100" dirty="0" smtClean="0">
                <a:solidFill>
                  <a:schemeClr val="accent6"/>
                </a:solidFill>
              </a:rPr>
              <a:t>obj.reindex(range(5),method='ffill')</a:t>
            </a:r>
            <a:endParaRPr lang="en-GB" sz="1100" dirty="0" smtClean="0">
              <a:solidFill>
                <a:schemeClr val="accent6"/>
              </a:solidFill>
            </a:endParaRPr>
          </a:p>
        </p:txBody>
      </p:sp>
      <p:pic>
        <p:nvPicPr>
          <p:cNvPr id="4098" name="Picture 2"/>
          <p:cNvPicPr>
            <a:picLocks noChangeAspect="1" noChangeArrowheads="1"/>
          </p:cNvPicPr>
          <p:nvPr/>
        </p:nvPicPr>
        <p:blipFill>
          <a:blip r:embed="rId5"/>
          <a:srcRect/>
          <a:stretch>
            <a:fillRect/>
          </a:stretch>
        </p:blipFill>
        <p:spPr bwMode="auto">
          <a:xfrm>
            <a:off x="5357813" y="1185863"/>
            <a:ext cx="3381375" cy="3305175"/>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82</a:t>
            </a:fld>
            <a:endParaRPr lang="en-US"/>
          </a:p>
        </p:txBody>
      </p:sp>
      <p:sp>
        <p:nvSpPr>
          <p:cNvPr id="5" name="Title 4"/>
          <p:cNvSpPr>
            <a:spLocks noGrp="1"/>
          </p:cNvSpPr>
          <p:nvPr>
            <p:ph type="title"/>
          </p:nvPr>
        </p:nvSpPr>
        <p:spPr/>
        <p:txBody>
          <a:bodyPr>
            <a:normAutofit fontScale="90000"/>
          </a:bodyPr>
          <a:lstStyle/>
          <a:p>
            <a:r>
              <a:rPr lang="en-US" dirty="0" err="1" smtClean="0"/>
              <a:t>DataFrame</a:t>
            </a:r>
            <a:r>
              <a:rPr lang="en-US" dirty="0" smtClean="0"/>
              <a:t> - </a:t>
            </a:r>
            <a:r>
              <a:rPr lang="en-US" dirty="0" err="1" smtClean="0"/>
              <a:t>Reindexing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33620" y="1106860"/>
            <a:ext cx="7910380" cy="315664"/>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 Creation with </a:t>
            </a:r>
            <a:r>
              <a:rPr lang="en-IN" sz="1100" dirty="0" err="1" smtClean="0">
                <a:solidFill>
                  <a:schemeClr val="tx2">
                    <a:lumMod val="75000"/>
                    <a:lumOff val="25000"/>
                  </a:schemeClr>
                </a:solidFill>
                <a:cs typeface="Times New Roman" panose="02020603050405020304" pitchFamily="18" charset="0"/>
              </a:rPr>
              <a:t>dict</a:t>
            </a:r>
            <a:r>
              <a:rPr lang="en-IN" sz="1100" dirty="0" smtClean="0">
                <a:solidFill>
                  <a:schemeClr val="tx2">
                    <a:lumMod val="75000"/>
                    <a:lumOff val="25000"/>
                  </a:schemeClr>
                </a:solidFill>
                <a:cs typeface="Times New Roman" panose="02020603050405020304" pitchFamily="18" charset="0"/>
              </a:rPr>
              <a:t> of </a:t>
            </a:r>
            <a:r>
              <a:rPr lang="en-IN" sz="1100" dirty="0" err="1" smtClean="0">
                <a:solidFill>
                  <a:schemeClr val="tx2">
                    <a:lumMod val="75000"/>
                    <a:lumOff val="25000"/>
                  </a:schemeClr>
                </a:solidFill>
                <a:cs typeface="Times New Roman" panose="02020603050405020304" pitchFamily="18" charset="0"/>
              </a:rPr>
              <a:t>dicts</a:t>
            </a:r>
            <a:endParaRPr lang="en-IN" sz="1100" dirty="0" smtClean="0">
              <a:solidFill>
                <a:schemeClr val="tx2">
                  <a:lumMod val="75000"/>
                  <a:lumOff val="25000"/>
                </a:schemeClr>
              </a:solidFill>
              <a:cs typeface="Times New Roman" panose="02020603050405020304" pitchFamily="18" charset="0"/>
            </a:endParaRPr>
          </a:p>
        </p:txBody>
      </p:sp>
      <p:sp>
        <p:nvSpPr>
          <p:cNvPr id="17" name="TextBox 16"/>
          <p:cNvSpPr txBox="1"/>
          <p:nvPr/>
        </p:nvSpPr>
        <p:spPr>
          <a:xfrm>
            <a:off x="855218" y="2448743"/>
            <a:ext cx="3373882" cy="1446550"/>
          </a:xfrm>
          <a:prstGeom prst="rect">
            <a:avLst/>
          </a:prstGeom>
          <a:noFill/>
        </p:spPr>
        <p:txBody>
          <a:bodyPr wrap="square" rtlCol="0">
            <a:spAutoFit/>
          </a:bodyPr>
          <a:lstStyle/>
          <a:p>
            <a:r>
              <a:rPr lang="it-IT" sz="1100" dirty="0" smtClean="0">
                <a:solidFill>
                  <a:schemeClr val="accent6"/>
                </a:solidFill>
              </a:rPr>
              <a:t>pop_data={'FL':{2010:18.8,2011:19.1},'GA':{2008:9.7,2010:9.7,2011:9.8}}</a:t>
            </a:r>
          </a:p>
          <a:p>
            <a:r>
              <a:rPr lang="it-IT" sz="1100" dirty="0" smtClean="0">
                <a:solidFill>
                  <a:schemeClr val="accent6"/>
                </a:solidFill>
              </a:rPr>
              <a:t>pop=pd.DataFrame(pop_data)</a:t>
            </a:r>
          </a:p>
          <a:p>
            <a:r>
              <a:rPr lang="it-IT" sz="1100" dirty="0" smtClean="0">
                <a:solidFill>
                  <a:schemeClr val="accent6"/>
                </a:solidFill>
              </a:rPr>
              <a:t>pop</a:t>
            </a:r>
          </a:p>
          <a:p>
            <a:r>
              <a:rPr lang="it-IT" sz="1100" dirty="0" smtClean="0">
                <a:solidFill>
                  <a:schemeClr val="accent6"/>
                </a:solidFill>
              </a:rPr>
              <a:t>pop.sum()</a:t>
            </a:r>
          </a:p>
          <a:p>
            <a:r>
              <a:rPr lang="it-IT" sz="1100" dirty="0" smtClean="0">
                <a:solidFill>
                  <a:schemeClr val="accent6"/>
                </a:solidFill>
              </a:rPr>
              <a:t>pop.mean()</a:t>
            </a:r>
          </a:p>
          <a:p>
            <a:r>
              <a:rPr lang="it-IT" sz="1100" dirty="0" smtClean="0">
                <a:solidFill>
                  <a:schemeClr val="accent6"/>
                </a:solidFill>
              </a:rPr>
              <a:t>pop.describe()</a:t>
            </a:r>
          </a:p>
          <a:p>
            <a:endParaRPr lang="en-GB" sz="1100" dirty="0" smtClean="0">
              <a:solidFill>
                <a:schemeClr val="accent6"/>
              </a:solidFill>
            </a:endParaRPr>
          </a:p>
        </p:txBody>
      </p:sp>
      <p:pic>
        <p:nvPicPr>
          <p:cNvPr id="5123" name="Picture 3"/>
          <p:cNvPicPr>
            <a:picLocks noChangeAspect="1" noChangeArrowheads="1"/>
          </p:cNvPicPr>
          <p:nvPr/>
        </p:nvPicPr>
        <p:blipFill>
          <a:blip r:embed="rId5"/>
          <a:srcRect/>
          <a:stretch>
            <a:fillRect/>
          </a:stretch>
        </p:blipFill>
        <p:spPr bwMode="auto">
          <a:xfrm>
            <a:off x="4591051" y="676275"/>
            <a:ext cx="4076700" cy="3867150"/>
          </a:xfrm>
          <a:prstGeom prst="rect">
            <a:avLst/>
          </a:prstGeom>
          <a:noFill/>
          <a:ln w="9525">
            <a:noFill/>
            <a:miter lim="800000"/>
            <a:headEnd/>
            <a:tailEnd/>
          </a:ln>
          <a:effectLst/>
        </p:spPr>
      </p:pic>
    </p:spTree>
    <p:extLst>
      <p:ext uri="{BB962C8B-B14F-4D97-AF65-F5344CB8AC3E}">
        <p14:creationId xmlns:p14="http://schemas.microsoft.com/office/powerpoint/2010/main" val="3660042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83</a:t>
            </a:fld>
            <a:endParaRPr lang="en-US"/>
          </a:p>
        </p:txBody>
      </p:sp>
      <p:sp>
        <p:nvSpPr>
          <p:cNvPr id="5" name="Title 4"/>
          <p:cNvSpPr>
            <a:spLocks noGrp="1"/>
          </p:cNvSpPr>
          <p:nvPr>
            <p:ph type="title"/>
          </p:nvPr>
        </p:nvSpPr>
        <p:spPr/>
        <p:txBody>
          <a:bodyPr>
            <a:normAutofit fontScale="90000"/>
          </a:bodyPr>
          <a:lstStyle/>
          <a:p>
            <a:r>
              <a:rPr lang="en-US" dirty="0" smtClean="0"/>
              <a:t>MODULES (</a:t>
            </a:r>
            <a:r>
              <a:rPr lang="en-US" dirty="0" err="1" smtClean="0"/>
              <a:t>Cntd</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62" y="1028404"/>
            <a:ext cx="825517" cy="661071"/>
          </a:xfrm>
          <a:prstGeom prst="rect">
            <a:avLst/>
          </a:prstGeom>
        </p:spPr>
      </p:pic>
      <p:pic>
        <p:nvPicPr>
          <p:cNvPr id="1034" name="Picture 10" descr="Image result for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17" y="1012093"/>
            <a:ext cx="807757" cy="8292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381836" y="920323"/>
            <a:ext cx="4276725" cy="938719"/>
          </a:xfrm>
          <a:prstGeom prst="rect">
            <a:avLst/>
          </a:prstGeom>
          <a:noFill/>
        </p:spPr>
        <p:txBody>
          <a:bodyPr wrap="square" rtlCol="0">
            <a:spAutoFit/>
          </a:bodyPr>
          <a:lstStyle/>
          <a:p>
            <a:r>
              <a:rPr lang="en-IN" sz="1100" dirty="0" err="1" smtClean="0">
                <a:solidFill>
                  <a:schemeClr val="accent6"/>
                </a:solidFill>
              </a:rPr>
              <a:t>v_text</a:t>
            </a:r>
            <a:r>
              <a:rPr lang="en-IN" sz="1100" dirty="0" smtClean="0">
                <a:solidFill>
                  <a:schemeClr val="accent6"/>
                </a:solidFill>
              </a:rPr>
              <a:t>= {'one':[1,1,1,1,1],</a:t>
            </a:r>
          </a:p>
          <a:p>
            <a:r>
              <a:rPr lang="en-IN" sz="1100" dirty="0" smtClean="0">
                <a:solidFill>
                  <a:schemeClr val="accent6"/>
                </a:solidFill>
              </a:rPr>
              <a:t>     'two':[2,2,2,2,2],</a:t>
            </a:r>
          </a:p>
          <a:p>
            <a:r>
              <a:rPr lang="en-IN" sz="1100" dirty="0" smtClean="0">
                <a:solidFill>
                  <a:schemeClr val="accent6"/>
                </a:solidFill>
              </a:rPr>
              <a:t>     'letter':['</a:t>
            </a:r>
            <a:r>
              <a:rPr lang="en-IN" sz="1100" dirty="0" err="1" smtClean="0">
                <a:solidFill>
                  <a:schemeClr val="accent6"/>
                </a:solidFill>
              </a:rPr>
              <a:t>a','a','b','b','c</a:t>
            </a:r>
            <a:r>
              <a:rPr lang="en-IN" sz="1100" dirty="0" smtClean="0">
                <a:solidFill>
                  <a:schemeClr val="accent6"/>
                </a:solidFill>
              </a:rPr>
              <a:t>']}</a:t>
            </a:r>
          </a:p>
          <a:p>
            <a:endParaRPr lang="en-IN" sz="1100" dirty="0" smtClean="0">
              <a:solidFill>
                <a:schemeClr val="accent6"/>
              </a:solidFill>
            </a:endParaRPr>
          </a:p>
          <a:p>
            <a:r>
              <a:rPr lang="en-IN" sz="1100" dirty="0" err="1" smtClean="0">
                <a:solidFill>
                  <a:schemeClr val="accent6"/>
                </a:solidFill>
              </a:rPr>
              <a:t>v_text.to_csv</a:t>
            </a:r>
            <a:r>
              <a:rPr lang="en-IN" sz="1100" dirty="0" smtClean="0">
                <a:solidFill>
                  <a:schemeClr val="accent6"/>
                </a:solidFill>
              </a:rPr>
              <a:t>('TGT_csv.txt', sep=',')</a:t>
            </a:r>
            <a:endParaRPr lang="en-US" sz="1100" dirty="0">
              <a:solidFill>
                <a:schemeClr val="accent6"/>
              </a:solidFill>
            </a:endParaRPr>
          </a:p>
        </p:txBody>
      </p:sp>
      <p:sp>
        <p:nvSpPr>
          <p:cNvPr id="13" name="TextBox 12"/>
          <p:cNvSpPr txBox="1"/>
          <p:nvPr/>
        </p:nvSpPr>
        <p:spPr>
          <a:xfrm>
            <a:off x="150368" y="2515418"/>
            <a:ext cx="4414705" cy="430887"/>
          </a:xfrm>
          <a:prstGeom prst="rect">
            <a:avLst/>
          </a:prstGeom>
          <a:noFill/>
        </p:spPr>
        <p:txBody>
          <a:bodyPr wrap="square" rtlCol="0">
            <a:spAutoFit/>
          </a:bodyPr>
          <a:lstStyle/>
          <a:p>
            <a:r>
              <a:rPr lang="en-IN" sz="1100" dirty="0" smtClean="0">
                <a:solidFill>
                  <a:schemeClr val="accent6"/>
                </a:solidFill>
              </a:rPr>
              <a:t>Location = </a:t>
            </a:r>
            <a:r>
              <a:rPr lang="en-IN" sz="1100" dirty="0" err="1" smtClean="0">
                <a:solidFill>
                  <a:schemeClr val="accent6"/>
                </a:solidFill>
              </a:rPr>
              <a:t>r'C</a:t>
            </a:r>
            <a:r>
              <a:rPr lang="en-IN" sz="1100" dirty="0" smtClean="0">
                <a:solidFill>
                  <a:schemeClr val="accent6"/>
                </a:solidFill>
              </a:rPr>
              <a:t>:\Users\AYAN\Desktop\COE\</a:t>
            </a:r>
            <a:r>
              <a:rPr lang="en-IN" sz="1100" dirty="0" err="1" smtClean="0">
                <a:solidFill>
                  <a:schemeClr val="accent6"/>
                </a:solidFill>
              </a:rPr>
              <a:t>Source_csv.txt</a:t>
            </a:r>
            <a:r>
              <a:rPr lang="en-IN" sz="1100" dirty="0" smtClean="0">
                <a:solidFill>
                  <a:schemeClr val="accent6"/>
                </a:solidFill>
              </a:rPr>
              <a:t>&gt;'</a:t>
            </a:r>
          </a:p>
          <a:p>
            <a:r>
              <a:rPr lang="en-IN" sz="1100" dirty="0" err="1" smtClean="0">
                <a:solidFill>
                  <a:schemeClr val="accent6"/>
                </a:solidFill>
              </a:rPr>
              <a:t>df</a:t>
            </a:r>
            <a:r>
              <a:rPr lang="en-IN" sz="1100" dirty="0" smtClean="0">
                <a:solidFill>
                  <a:schemeClr val="accent6"/>
                </a:solidFill>
              </a:rPr>
              <a:t> = </a:t>
            </a:r>
            <a:r>
              <a:rPr lang="en-IN" sz="1100" dirty="0" err="1" smtClean="0">
                <a:solidFill>
                  <a:schemeClr val="accent6"/>
                </a:solidFill>
              </a:rPr>
              <a:t>pd.read_csv</a:t>
            </a:r>
            <a:r>
              <a:rPr lang="en-IN" sz="1100" dirty="0" smtClean="0">
                <a:solidFill>
                  <a:schemeClr val="accent6"/>
                </a:solidFill>
              </a:rPr>
              <a:t>(Location)</a:t>
            </a:r>
            <a:endParaRPr lang="en-US" sz="1100" dirty="0">
              <a:solidFill>
                <a:schemeClr val="accent6"/>
              </a:solidFill>
            </a:endParaRPr>
          </a:p>
        </p:txBody>
      </p:sp>
      <p:sp>
        <p:nvSpPr>
          <p:cNvPr id="16" name="Down Arrow 15"/>
          <p:cNvSpPr/>
          <p:nvPr/>
        </p:nvSpPr>
        <p:spPr>
          <a:xfrm>
            <a:off x="1496290" y="1870364"/>
            <a:ext cx="1205345" cy="426027"/>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smtClean="0">
                <a:solidFill>
                  <a:schemeClr val="tx2"/>
                </a:solidFill>
              </a:rPr>
              <a:t>ImportCSV</a:t>
            </a:r>
            <a:endParaRPr lang="en-US" sz="1100" dirty="0">
              <a:solidFill>
                <a:schemeClr val="tx2"/>
              </a:solidFill>
            </a:endParaRPr>
          </a:p>
        </p:txBody>
      </p:sp>
      <p:sp>
        <p:nvSpPr>
          <p:cNvPr id="17" name="Down Arrow 16"/>
          <p:cNvSpPr/>
          <p:nvPr/>
        </p:nvSpPr>
        <p:spPr>
          <a:xfrm>
            <a:off x="5599681" y="370854"/>
            <a:ext cx="1208809" cy="460663"/>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smtClean="0">
                <a:solidFill>
                  <a:schemeClr val="tx2"/>
                </a:solidFill>
              </a:rPr>
              <a:t>ExportCSV</a:t>
            </a:r>
            <a:endParaRPr lang="en-US" sz="1100" dirty="0">
              <a:solidFill>
                <a:schemeClr val="tx2"/>
              </a:solidFill>
            </a:endParaRPr>
          </a:p>
        </p:txBody>
      </p:sp>
      <p:sp>
        <p:nvSpPr>
          <p:cNvPr id="18" name="TextBox 17"/>
          <p:cNvSpPr txBox="1"/>
          <p:nvPr/>
        </p:nvSpPr>
        <p:spPr>
          <a:xfrm>
            <a:off x="5256787" y="2107933"/>
            <a:ext cx="3586000" cy="2462213"/>
          </a:xfrm>
          <a:prstGeom prst="rect">
            <a:avLst/>
          </a:prstGeom>
          <a:noFill/>
        </p:spPr>
        <p:txBody>
          <a:bodyPr wrap="square" rtlCol="0">
            <a:spAutoFit/>
          </a:bodyPr>
          <a:lstStyle/>
          <a:p>
            <a:r>
              <a:rPr lang="en-IN" sz="1100" dirty="0" smtClean="0">
                <a:solidFill>
                  <a:schemeClr val="accent6"/>
                </a:solidFill>
              </a:rPr>
              <a:t>import pandas as pd</a:t>
            </a:r>
          </a:p>
          <a:p>
            <a:endParaRPr lang="en-IN" sz="1100" dirty="0" smtClean="0">
              <a:solidFill>
                <a:schemeClr val="accent6"/>
              </a:solidFill>
            </a:endParaRPr>
          </a:p>
          <a:p>
            <a:r>
              <a:rPr lang="en-IN" sz="1100" dirty="0" smtClean="0">
                <a:solidFill>
                  <a:schemeClr val="accent6"/>
                </a:solidFill>
              </a:rPr>
              <a:t># Our small data set</a:t>
            </a:r>
          </a:p>
          <a:p>
            <a:r>
              <a:rPr lang="en-IN" sz="1100" dirty="0" err="1" smtClean="0">
                <a:solidFill>
                  <a:schemeClr val="accent6"/>
                </a:solidFill>
              </a:rPr>
              <a:t>v_text</a:t>
            </a:r>
            <a:r>
              <a:rPr lang="en-IN" sz="1100" dirty="0" smtClean="0">
                <a:solidFill>
                  <a:schemeClr val="accent6"/>
                </a:solidFill>
              </a:rPr>
              <a:t> = {'one':[1,1,1,1,1],</a:t>
            </a:r>
          </a:p>
          <a:p>
            <a:r>
              <a:rPr lang="en-IN" sz="1100" dirty="0" smtClean="0">
                <a:solidFill>
                  <a:schemeClr val="accent6"/>
                </a:solidFill>
              </a:rPr>
              <a:t>     'two':[2,2,2,2,2],</a:t>
            </a:r>
          </a:p>
          <a:p>
            <a:r>
              <a:rPr lang="en-IN" sz="1100" dirty="0" smtClean="0">
                <a:solidFill>
                  <a:schemeClr val="accent6"/>
                </a:solidFill>
              </a:rPr>
              <a:t>     'letter':['</a:t>
            </a:r>
            <a:r>
              <a:rPr lang="en-IN" sz="1100" dirty="0" err="1" smtClean="0">
                <a:solidFill>
                  <a:schemeClr val="accent6"/>
                </a:solidFill>
              </a:rPr>
              <a:t>a','a','b','b','c</a:t>
            </a:r>
            <a:r>
              <a:rPr lang="en-IN" sz="1100" dirty="0" smtClean="0">
                <a:solidFill>
                  <a:schemeClr val="accent6"/>
                </a:solidFill>
              </a:rPr>
              <a:t>']}</a:t>
            </a:r>
          </a:p>
          <a:p>
            <a:endParaRPr lang="en-IN" sz="1100" dirty="0" smtClean="0">
              <a:solidFill>
                <a:schemeClr val="accent6"/>
              </a:solidFill>
            </a:endParaRPr>
          </a:p>
          <a:p>
            <a:r>
              <a:rPr lang="en-IN" sz="1100" dirty="0" smtClean="0">
                <a:solidFill>
                  <a:schemeClr val="accent6"/>
                </a:solidFill>
              </a:rPr>
              <a:t># Create </a:t>
            </a:r>
            <a:r>
              <a:rPr lang="en-IN" sz="1100" dirty="0" err="1" smtClean="0">
                <a:solidFill>
                  <a:schemeClr val="accent6"/>
                </a:solidFill>
              </a:rPr>
              <a:t>dataframe</a:t>
            </a:r>
            <a:endParaRPr lang="en-IN" sz="1100" dirty="0" smtClean="0">
              <a:solidFill>
                <a:schemeClr val="accent6"/>
              </a:solidFill>
            </a:endParaRPr>
          </a:p>
          <a:p>
            <a:r>
              <a:rPr lang="en-IN" sz="1100" dirty="0" err="1" smtClean="0">
                <a:solidFill>
                  <a:schemeClr val="accent6"/>
                </a:solidFill>
              </a:rPr>
              <a:t>df</a:t>
            </a:r>
            <a:r>
              <a:rPr lang="en-IN" sz="1100" dirty="0" smtClean="0">
                <a:solidFill>
                  <a:schemeClr val="accent6"/>
                </a:solidFill>
              </a:rPr>
              <a:t> = </a:t>
            </a:r>
            <a:r>
              <a:rPr lang="en-IN" sz="1100" dirty="0" err="1" smtClean="0">
                <a:solidFill>
                  <a:schemeClr val="accent6"/>
                </a:solidFill>
              </a:rPr>
              <a:t>pd.DataFrame</a:t>
            </a:r>
            <a:r>
              <a:rPr lang="en-IN" sz="1100" dirty="0" smtClean="0">
                <a:solidFill>
                  <a:schemeClr val="accent6"/>
                </a:solidFill>
              </a:rPr>
              <a:t>(</a:t>
            </a:r>
            <a:r>
              <a:rPr lang="en-IN" sz="1100" dirty="0" err="1" smtClean="0">
                <a:solidFill>
                  <a:schemeClr val="accent6"/>
                </a:solidFill>
              </a:rPr>
              <a:t>v_text</a:t>
            </a:r>
            <a:r>
              <a:rPr lang="en-IN" sz="1100" dirty="0" smtClean="0">
                <a:solidFill>
                  <a:schemeClr val="accent6"/>
                </a:solidFill>
              </a:rPr>
              <a:t>)</a:t>
            </a:r>
          </a:p>
          <a:p>
            <a:endParaRPr lang="en-IN" sz="1100" dirty="0" smtClean="0">
              <a:solidFill>
                <a:schemeClr val="accent6"/>
              </a:solidFill>
            </a:endParaRPr>
          </a:p>
          <a:p>
            <a:r>
              <a:rPr lang="en-IN" sz="1100" dirty="0" smtClean="0">
                <a:solidFill>
                  <a:schemeClr val="accent6"/>
                </a:solidFill>
              </a:rPr>
              <a:t>print (pd)</a:t>
            </a:r>
          </a:p>
          <a:p>
            <a:endParaRPr lang="en-IN" sz="1100" dirty="0" smtClean="0">
              <a:solidFill>
                <a:schemeClr val="accent6"/>
              </a:solidFill>
            </a:endParaRPr>
          </a:p>
          <a:p>
            <a:r>
              <a:rPr lang="en-IN" sz="1100" dirty="0" smtClean="0">
                <a:solidFill>
                  <a:schemeClr val="accent6"/>
                </a:solidFill>
              </a:rPr>
              <a:t>one = </a:t>
            </a:r>
            <a:r>
              <a:rPr lang="en-IN" sz="1100" dirty="0" err="1" smtClean="0">
                <a:solidFill>
                  <a:schemeClr val="accent6"/>
                </a:solidFill>
              </a:rPr>
              <a:t>df.groupby</a:t>
            </a:r>
            <a:r>
              <a:rPr lang="en-IN" sz="1100" dirty="0" smtClean="0">
                <a:solidFill>
                  <a:schemeClr val="accent6"/>
                </a:solidFill>
              </a:rPr>
              <a:t>('letter')</a:t>
            </a:r>
          </a:p>
          <a:p>
            <a:r>
              <a:rPr lang="en-IN" sz="1100" dirty="0" smtClean="0">
                <a:solidFill>
                  <a:schemeClr val="accent6"/>
                </a:solidFill>
              </a:rPr>
              <a:t>one.sum()</a:t>
            </a:r>
            <a:endParaRPr lang="en-US" sz="1100" dirty="0">
              <a:solidFill>
                <a:schemeClr val="accent6"/>
              </a:solidFill>
            </a:endParaRPr>
          </a:p>
        </p:txBody>
      </p:sp>
      <p:sp>
        <p:nvSpPr>
          <p:cNvPr id="19" name="Right Arrow 18"/>
          <p:cNvSpPr/>
          <p:nvPr/>
        </p:nvSpPr>
        <p:spPr>
          <a:xfrm>
            <a:off x="4356847" y="2818504"/>
            <a:ext cx="763793" cy="871369"/>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chemeClr val="tx2"/>
                </a:solidFill>
              </a:rPr>
              <a:t>Groupby</a:t>
            </a:r>
            <a:endParaRPr lang="en-US" sz="1000" dirty="0">
              <a:solidFill>
                <a:schemeClr val="tx2"/>
              </a:solidFill>
            </a:endParaRPr>
          </a:p>
        </p:txBody>
      </p:sp>
      <p:pic>
        <p:nvPicPr>
          <p:cNvPr id="3076" name="Picture 4" descr="C:\Users\AYAN\Desktop\Capture.JPG"/>
          <p:cNvPicPr>
            <a:picLocks noChangeAspect="1" noChangeArrowheads="1"/>
          </p:cNvPicPr>
          <p:nvPr/>
        </p:nvPicPr>
        <p:blipFill>
          <a:blip r:embed="rId5"/>
          <a:srcRect/>
          <a:stretch>
            <a:fillRect/>
          </a:stretch>
        </p:blipFill>
        <p:spPr bwMode="auto">
          <a:xfrm>
            <a:off x="810491" y="3181793"/>
            <a:ext cx="3127663" cy="1406444"/>
          </a:xfrm>
          <a:prstGeom prst="rect">
            <a:avLst/>
          </a:prstGeom>
          <a:noFill/>
        </p:spPr>
      </p:pic>
      <p:sp>
        <p:nvSpPr>
          <p:cNvPr id="21" name="Left Arrow 20"/>
          <p:cNvSpPr/>
          <p:nvPr/>
        </p:nvSpPr>
        <p:spPr>
          <a:xfrm>
            <a:off x="4260273" y="3813464"/>
            <a:ext cx="810491" cy="800100"/>
          </a:xfrm>
          <a:prstGeom prst="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solidFill>
                  <a:schemeClr val="tx2"/>
                </a:solidFill>
              </a:rPr>
              <a:t>Group by O/P</a:t>
            </a:r>
            <a:endParaRPr lang="en-US" sz="1050" dirty="0">
              <a:solidFill>
                <a:schemeClr val="tx2"/>
              </a:solidFill>
            </a:endParaRPr>
          </a:p>
        </p:txBody>
      </p:sp>
    </p:spTree>
    <p:extLst>
      <p:ext uri="{BB962C8B-B14F-4D97-AF65-F5344CB8AC3E}">
        <p14:creationId xmlns:p14="http://schemas.microsoft.com/office/powerpoint/2010/main" val="136730845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84</a:t>
            </a:fld>
            <a:endParaRPr lang="en-US"/>
          </a:p>
        </p:txBody>
      </p:sp>
      <p:sp>
        <p:nvSpPr>
          <p:cNvPr id="5" name="Title 4"/>
          <p:cNvSpPr>
            <a:spLocks noGrp="1"/>
          </p:cNvSpPr>
          <p:nvPr>
            <p:ph type="title"/>
          </p:nvPr>
        </p:nvSpPr>
        <p:spPr/>
        <p:txBody>
          <a:bodyPr>
            <a:normAutofit fontScale="90000"/>
          </a:bodyPr>
          <a:lstStyle/>
          <a:p>
            <a:r>
              <a:rPr lang="en-US" dirty="0" smtClean="0"/>
              <a:t>Use Case</a:t>
            </a:r>
            <a:endParaRPr lang="en-US" dirty="0"/>
          </a:p>
        </p:txBody>
      </p:sp>
      <p:sp>
        <p:nvSpPr>
          <p:cNvPr id="7" name="TextBox 6"/>
          <p:cNvSpPr txBox="1"/>
          <p:nvPr/>
        </p:nvSpPr>
        <p:spPr>
          <a:xfrm>
            <a:off x="1176470" y="1164010"/>
            <a:ext cx="7243124" cy="1615827"/>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Problem Statement :</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Import a </a:t>
            </a:r>
            <a:r>
              <a:rPr lang="en-IN" sz="1100" dirty="0" err="1" smtClean="0">
                <a:solidFill>
                  <a:schemeClr val="tx2">
                    <a:lumMod val="75000"/>
                    <a:lumOff val="25000"/>
                  </a:schemeClr>
                </a:solidFill>
                <a:cs typeface="Times New Roman" panose="02020603050405020304" pitchFamily="18" charset="0"/>
              </a:rPr>
              <a:t>csv</a:t>
            </a:r>
            <a:r>
              <a:rPr lang="en-IN" sz="1100" dirty="0" smtClean="0">
                <a:solidFill>
                  <a:schemeClr val="tx2">
                    <a:lumMod val="75000"/>
                    <a:lumOff val="25000"/>
                  </a:schemeClr>
                </a:solidFill>
                <a:cs typeface="Times New Roman" panose="02020603050405020304" pitchFamily="18" charset="0"/>
              </a:rPr>
              <a:t> file as a data frame.</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Add an extra column in </a:t>
            </a:r>
            <a:r>
              <a:rPr lang="en-IN" sz="1100" dirty="0" err="1" smtClean="0">
                <a:solidFill>
                  <a:schemeClr val="tx2">
                    <a:lumMod val="75000"/>
                    <a:lumOff val="25000"/>
                  </a:schemeClr>
                </a:solidFill>
                <a:cs typeface="Times New Roman" panose="02020603050405020304" pitchFamily="18" charset="0"/>
              </a:rPr>
              <a:t>dataframe</a:t>
            </a:r>
            <a:r>
              <a:rPr lang="en-IN" sz="1100" dirty="0" smtClean="0">
                <a:solidFill>
                  <a:schemeClr val="tx2">
                    <a:lumMod val="75000"/>
                    <a:lumOff val="25000"/>
                  </a:schemeClr>
                </a:solidFill>
                <a:cs typeface="Times New Roman" panose="02020603050405020304" pitchFamily="18" charset="0"/>
              </a:rPr>
              <a:t> (</a:t>
            </a:r>
            <a:r>
              <a:rPr lang="en-IN" sz="1100" dirty="0" err="1" smtClean="0">
                <a:solidFill>
                  <a:schemeClr val="tx2">
                    <a:lumMod val="75000"/>
                    <a:lumOff val="25000"/>
                  </a:schemeClr>
                </a:solidFill>
                <a:cs typeface="Times New Roman" panose="02020603050405020304" pitchFamily="18" charset="0"/>
              </a:rPr>
              <a:t>i.c</a:t>
            </a:r>
            <a:r>
              <a:rPr lang="en-IN" sz="1100" dirty="0" smtClean="0">
                <a:solidFill>
                  <a:schemeClr val="tx2">
                    <a:lumMod val="75000"/>
                    <a:lumOff val="25000"/>
                  </a:schemeClr>
                </a:solidFill>
                <a:cs typeface="Times New Roman" panose="02020603050405020304" pitchFamily="18" charset="0"/>
              </a:rPr>
              <a:t>. Delta = Population - Total Crime)</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Group the year by decades and sum the values.</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Delete the redundant year value.</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Display as well as write the aggregated value into a </a:t>
            </a:r>
            <a:r>
              <a:rPr lang="en-IN" sz="1100" dirty="0" err="1" smtClean="0">
                <a:solidFill>
                  <a:schemeClr val="tx2">
                    <a:lumMod val="75000"/>
                    <a:lumOff val="25000"/>
                  </a:schemeClr>
                </a:solidFill>
                <a:cs typeface="Times New Roman" panose="02020603050405020304" pitchFamily="18" charset="0"/>
              </a:rPr>
              <a:t>csv</a:t>
            </a:r>
            <a:r>
              <a:rPr lang="en-IN" sz="1100" dirty="0" smtClean="0">
                <a:solidFill>
                  <a:schemeClr val="tx2">
                    <a:lumMod val="75000"/>
                    <a:lumOff val="25000"/>
                  </a:schemeClr>
                </a:solidFill>
                <a:cs typeface="Times New Roman" panose="02020603050405020304" pitchFamily="18" charset="0"/>
              </a:rPr>
              <a:t> file.</a:t>
            </a:r>
          </a:p>
        </p:txBody>
      </p:sp>
      <p:pic>
        <p:nvPicPr>
          <p:cNvPr id="5122" name="Picture 2" descr="C:\Users\AYAN\Desktop\Capture.JPG"/>
          <p:cNvPicPr>
            <a:picLocks noChangeAspect="1" noChangeArrowheads="1"/>
          </p:cNvPicPr>
          <p:nvPr/>
        </p:nvPicPr>
        <p:blipFill>
          <a:blip r:embed="rId3"/>
          <a:srcRect/>
          <a:stretch>
            <a:fillRect/>
          </a:stretch>
        </p:blipFill>
        <p:spPr bwMode="auto">
          <a:xfrm>
            <a:off x="176213" y="2938463"/>
            <a:ext cx="8659443" cy="1724025"/>
          </a:xfrm>
          <a:prstGeom prst="rect">
            <a:avLst/>
          </a:prstGeom>
          <a:noFill/>
        </p:spPr>
      </p:pic>
      <p:sp>
        <p:nvSpPr>
          <p:cNvPr id="10" name="Action Button: Information 9">
            <a:hlinkClick r:id="rId4" action="ppaction://hlinkfile" highlightClick="1"/>
          </p:cNvPr>
          <p:cNvSpPr/>
          <p:nvPr/>
        </p:nvSpPr>
        <p:spPr>
          <a:xfrm>
            <a:off x="5699052" y="2477386"/>
            <a:ext cx="414669" cy="361507"/>
          </a:xfrm>
          <a:prstGeom prst="actionButtonInformati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ction Button: Document 10">
            <a:hlinkClick r:id="rId5" action="ppaction://hlinkfile" highlightClick="1"/>
          </p:cNvPr>
          <p:cNvSpPr/>
          <p:nvPr/>
        </p:nvSpPr>
        <p:spPr>
          <a:xfrm>
            <a:off x="7719237" y="2424223"/>
            <a:ext cx="425303" cy="435935"/>
          </a:xfrm>
          <a:prstGeom prst="actionButtonDocumen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ction Button: Home 11">
            <a:hlinkClick r:id="rId6" action="ppaction://hlinkfile" highlightClick="1"/>
          </p:cNvPr>
          <p:cNvSpPr/>
          <p:nvPr/>
        </p:nvSpPr>
        <p:spPr>
          <a:xfrm>
            <a:off x="6762306" y="2434856"/>
            <a:ext cx="489098" cy="457200"/>
          </a:xfrm>
          <a:prstGeom prst="actionButtonHom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546" name="Picture 2" descr="C:\Users\AYAN\Desktop\images.png"/>
          <p:cNvPicPr>
            <a:picLocks noChangeAspect="1" noChangeArrowheads="1"/>
          </p:cNvPicPr>
          <p:nvPr/>
        </p:nvPicPr>
        <p:blipFill>
          <a:blip r:embed="rId7"/>
          <a:srcRect/>
          <a:stretch>
            <a:fillRect/>
          </a:stretch>
        </p:blipFill>
        <p:spPr bwMode="auto">
          <a:xfrm>
            <a:off x="198437" y="831272"/>
            <a:ext cx="936193" cy="936193"/>
          </a:xfrm>
          <a:prstGeom prst="rect">
            <a:avLst/>
          </a:prstGeom>
          <a:noFill/>
        </p:spPr>
      </p:pic>
    </p:spTree>
    <p:extLst>
      <p:ext uri="{BB962C8B-B14F-4D97-AF65-F5344CB8AC3E}">
        <p14:creationId xmlns:p14="http://schemas.microsoft.com/office/powerpoint/2010/main" val="27386621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85</a:t>
            </a:fld>
            <a:endParaRPr lang="en-US"/>
          </a:p>
        </p:txBody>
      </p:sp>
      <p:sp>
        <p:nvSpPr>
          <p:cNvPr id="5" name="Title 4"/>
          <p:cNvSpPr>
            <a:spLocks noGrp="1"/>
          </p:cNvSpPr>
          <p:nvPr>
            <p:ph type="title"/>
          </p:nvPr>
        </p:nvSpPr>
        <p:spPr/>
        <p:txBody>
          <a:bodyPr>
            <a:normAutofit fontScale="90000"/>
          </a:bodyPr>
          <a:lstStyle/>
          <a:p>
            <a:r>
              <a:rPr lang="en-US" dirty="0" smtClean="0"/>
              <a:t>xml &amp; </a:t>
            </a:r>
            <a:r>
              <a:rPr lang="en-US" dirty="0" err="1" smtClean="0"/>
              <a:t>json</a:t>
            </a:r>
            <a:r>
              <a:rPr lang="en-US" dirty="0" smtClean="0"/>
              <a:t> Parsing</a:t>
            </a:r>
            <a:endParaRPr lang="en-US" dirty="0"/>
          </a:p>
        </p:txBody>
      </p:sp>
      <p:pic>
        <p:nvPicPr>
          <p:cNvPr id="8194" name="Picture 2" descr="C:\Users\AYAN\Desktop\download.jpg"/>
          <p:cNvPicPr>
            <a:picLocks noChangeAspect="1" noChangeArrowheads="1"/>
          </p:cNvPicPr>
          <p:nvPr/>
        </p:nvPicPr>
        <p:blipFill>
          <a:blip r:embed="rId3"/>
          <a:srcRect/>
          <a:stretch>
            <a:fillRect/>
          </a:stretch>
        </p:blipFill>
        <p:spPr bwMode="auto">
          <a:xfrm rot="19574099">
            <a:off x="223284" y="993443"/>
            <a:ext cx="1271846" cy="606573"/>
          </a:xfrm>
          <a:prstGeom prst="rect">
            <a:avLst/>
          </a:prstGeom>
          <a:noFill/>
        </p:spPr>
      </p:pic>
      <p:sp>
        <p:nvSpPr>
          <p:cNvPr id="10" name="TextBox 9"/>
          <p:cNvSpPr txBox="1"/>
          <p:nvPr/>
        </p:nvSpPr>
        <p:spPr>
          <a:xfrm>
            <a:off x="464089" y="1844494"/>
            <a:ext cx="2991492" cy="1107996"/>
          </a:xfrm>
          <a:prstGeom prst="rect">
            <a:avLst/>
          </a:prstGeom>
          <a:noFill/>
        </p:spPr>
        <p:txBody>
          <a:bodyPr wrap="square" rtlCol="0">
            <a:spAutoFit/>
          </a:bodyPr>
          <a:lstStyle/>
          <a:p>
            <a:pPr>
              <a:lnSpc>
                <a:spcPct val="150000"/>
              </a:lnSpc>
            </a:pPr>
            <a:r>
              <a:rPr lang="en-IN" sz="1100" b="1" dirty="0" smtClean="0">
                <a:solidFill>
                  <a:schemeClr val="tx2">
                    <a:lumMod val="75000"/>
                    <a:lumOff val="25000"/>
                  </a:schemeClr>
                </a:solidFill>
                <a:cs typeface="Times New Roman" panose="02020603050405020304" pitchFamily="18" charset="0"/>
              </a:rPr>
              <a:t>JSON</a:t>
            </a:r>
            <a:r>
              <a:rPr lang="en-IN" sz="1100" dirty="0" smtClean="0">
                <a:solidFill>
                  <a:schemeClr val="tx2">
                    <a:lumMod val="75000"/>
                    <a:lumOff val="25000"/>
                  </a:schemeClr>
                </a:solidFill>
                <a:cs typeface="Times New Roman" panose="02020603050405020304" pitchFamily="18" charset="0"/>
              </a:rPr>
              <a:t> (JavaScript Object Notation) is a lightweight data-interchange format. It is easy for humans to read and write. It is basically a </a:t>
            </a:r>
            <a:r>
              <a:rPr lang="en-IN" sz="1100" b="1" dirty="0" smtClean="0">
                <a:solidFill>
                  <a:schemeClr val="tx2">
                    <a:lumMod val="75000"/>
                    <a:lumOff val="25000"/>
                  </a:schemeClr>
                </a:solidFill>
                <a:cs typeface="Times New Roman" panose="02020603050405020304" pitchFamily="18" charset="0"/>
              </a:rPr>
              <a:t>Key :: Value </a:t>
            </a:r>
            <a:r>
              <a:rPr lang="en-IN" sz="1100" dirty="0" smtClean="0">
                <a:solidFill>
                  <a:schemeClr val="tx2">
                    <a:lumMod val="75000"/>
                    <a:lumOff val="25000"/>
                  </a:schemeClr>
                </a:solidFill>
                <a:cs typeface="Times New Roman" panose="02020603050405020304" pitchFamily="18" charset="0"/>
              </a:rPr>
              <a:t>paired object.</a:t>
            </a:r>
            <a:endParaRPr lang="en-US" sz="1100" dirty="0">
              <a:solidFill>
                <a:schemeClr val="tx2">
                  <a:lumMod val="75000"/>
                  <a:lumOff val="25000"/>
                </a:schemeClr>
              </a:solidFill>
              <a:cs typeface="Times New Roman" panose="02020603050405020304" pitchFamily="18" charset="0"/>
            </a:endParaRPr>
          </a:p>
        </p:txBody>
      </p:sp>
      <p:pic>
        <p:nvPicPr>
          <p:cNvPr id="8195" name="Picture 3" descr="C:\Users\AYAN\Desktop\Json.JPG"/>
          <p:cNvPicPr>
            <a:picLocks noChangeAspect="1" noChangeArrowheads="1"/>
          </p:cNvPicPr>
          <p:nvPr/>
        </p:nvPicPr>
        <p:blipFill>
          <a:blip r:embed="rId4"/>
          <a:srcRect/>
          <a:stretch>
            <a:fillRect/>
          </a:stretch>
        </p:blipFill>
        <p:spPr bwMode="auto">
          <a:xfrm>
            <a:off x="3593805" y="547701"/>
            <a:ext cx="4793328" cy="3923807"/>
          </a:xfrm>
          <a:prstGeom prst="rect">
            <a:avLst/>
          </a:prstGeom>
          <a:noFill/>
        </p:spPr>
      </p:pic>
    </p:spTree>
    <p:extLst>
      <p:ext uri="{BB962C8B-B14F-4D97-AF65-F5344CB8AC3E}">
        <p14:creationId xmlns:p14="http://schemas.microsoft.com/office/powerpoint/2010/main" val="32880697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86</a:t>
            </a:fld>
            <a:endParaRPr lang="en-US"/>
          </a:p>
        </p:txBody>
      </p:sp>
      <p:sp>
        <p:nvSpPr>
          <p:cNvPr id="5" name="Title 4"/>
          <p:cNvSpPr>
            <a:spLocks noGrp="1"/>
          </p:cNvSpPr>
          <p:nvPr>
            <p:ph type="title"/>
          </p:nvPr>
        </p:nvSpPr>
        <p:spPr/>
        <p:txBody>
          <a:bodyPr>
            <a:normAutofit fontScale="90000"/>
          </a:bodyPr>
          <a:lstStyle/>
          <a:p>
            <a:r>
              <a:rPr lang="en-US" dirty="0" smtClean="0"/>
              <a:t>xml &amp; </a:t>
            </a:r>
            <a:r>
              <a:rPr lang="en-US" dirty="0" err="1" smtClean="0"/>
              <a:t>json</a:t>
            </a:r>
            <a:r>
              <a:rPr lang="en-US" dirty="0" smtClean="0"/>
              <a:t> Parsing (</a:t>
            </a:r>
            <a:r>
              <a:rPr lang="en-US" dirty="0" err="1" smtClean="0"/>
              <a:t>Cntd</a:t>
            </a:r>
            <a:r>
              <a:rPr lang="en-US" dirty="0" smtClean="0"/>
              <a:t>..)</a:t>
            </a:r>
            <a:endParaRPr lang="en-US" dirty="0"/>
          </a:p>
        </p:txBody>
      </p:sp>
      <p:pic>
        <p:nvPicPr>
          <p:cNvPr id="8194" name="Picture 2" descr="C:\Users\AYAN\Desktop\download.jpg"/>
          <p:cNvPicPr>
            <a:picLocks noChangeAspect="1" noChangeArrowheads="1"/>
          </p:cNvPicPr>
          <p:nvPr/>
        </p:nvPicPr>
        <p:blipFill>
          <a:blip r:embed="rId3"/>
          <a:srcRect/>
          <a:stretch>
            <a:fillRect/>
          </a:stretch>
        </p:blipFill>
        <p:spPr bwMode="auto">
          <a:xfrm rot="19574099">
            <a:off x="223284" y="993443"/>
            <a:ext cx="1271846" cy="606573"/>
          </a:xfrm>
          <a:prstGeom prst="rect">
            <a:avLst/>
          </a:prstGeom>
          <a:noFill/>
        </p:spPr>
      </p:pic>
      <p:sp>
        <p:nvSpPr>
          <p:cNvPr id="7" name="TextBox 6"/>
          <p:cNvSpPr txBox="1"/>
          <p:nvPr/>
        </p:nvSpPr>
        <p:spPr>
          <a:xfrm>
            <a:off x="1176470" y="1164010"/>
            <a:ext cx="7243124" cy="375552"/>
          </a:xfrm>
          <a:prstGeom prst="rect">
            <a:avLst/>
          </a:prstGeom>
          <a:noFill/>
        </p:spPr>
        <p:txBody>
          <a:bodyPr wrap="square" rtlCol="0">
            <a:spAutoFit/>
          </a:bodyPr>
          <a:lstStyle/>
          <a:p>
            <a:pPr>
              <a:lnSpc>
                <a:spcPct val="150000"/>
              </a:lnSpc>
            </a:pPr>
            <a:r>
              <a:rPr lang="en-IN" sz="1400" b="1" dirty="0" err="1" smtClean="0">
                <a:solidFill>
                  <a:schemeClr val="tx2">
                    <a:lumMod val="75000"/>
                    <a:lumOff val="25000"/>
                  </a:schemeClr>
                </a:solidFill>
                <a:cs typeface="Times New Roman" panose="02020603050405020304" pitchFamily="18" charset="0"/>
              </a:rPr>
              <a:t>Json</a:t>
            </a:r>
            <a:r>
              <a:rPr lang="en-IN" sz="1400" dirty="0" smtClean="0">
                <a:solidFill>
                  <a:schemeClr val="tx2">
                    <a:lumMod val="75000"/>
                    <a:lumOff val="25000"/>
                  </a:schemeClr>
                </a:solidFill>
                <a:cs typeface="Times New Roman" panose="02020603050405020304" pitchFamily="18" charset="0"/>
              </a:rPr>
              <a:t> </a:t>
            </a:r>
            <a:r>
              <a:rPr lang="en-IN" sz="1100" dirty="0" smtClean="0">
                <a:solidFill>
                  <a:schemeClr val="tx2">
                    <a:lumMod val="75000"/>
                    <a:lumOff val="25000"/>
                  </a:schemeClr>
                </a:solidFill>
                <a:cs typeface="Times New Roman" panose="02020603050405020304" pitchFamily="18" charset="0"/>
              </a:rPr>
              <a:t>module load</a:t>
            </a:r>
            <a:endParaRPr lang="en-US" sz="11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1211691" y="1625667"/>
            <a:ext cx="5773900" cy="1446550"/>
          </a:xfrm>
          <a:prstGeom prst="rect">
            <a:avLst/>
          </a:prstGeom>
          <a:noFill/>
        </p:spPr>
        <p:txBody>
          <a:bodyPr wrap="square" rtlCol="0">
            <a:spAutoFit/>
          </a:bodyPr>
          <a:lstStyle/>
          <a:p>
            <a:r>
              <a:rPr lang="en-IN" sz="1100" dirty="0" smtClean="0">
                <a:solidFill>
                  <a:schemeClr val="accent6"/>
                </a:solidFill>
              </a:rPr>
              <a:t>import </a:t>
            </a:r>
            <a:r>
              <a:rPr lang="en-IN" sz="1100" dirty="0" err="1" smtClean="0">
                <a:solidFill>
                  <a:schemeClr val="accent6"/>
                </a:solidFill>
              </a:rPr>
              <a:t>json,sys</a:t>
            </a:r>
            <a:endParaRPr lang="en-IN" sz="1100" dirty="0" smtClean="0">
              <a:solidFill>
                <a:schemeClr val="accent6"/>
              </a:solidFill>
            </a:endParaRPr>
          </a:p>
          <a:p>
            <a:r>
              <a:rPr lang="en-IN" sz="1100" dirty="0" err="1" smtClean="0">
                <a:solidFill>
                  <a:schemeClr val="accent6"/>
                </a:solidFill>
              </a:rPr>
              <a:t>in_json_file</a:t>
            </a:r>
            <a:r>
              <a:rPr lang="en-IN" sz="1100" dirty="0" smtClean="0">
                <a:solidFill>
                  <a:schemeClr val="accent6"/>
                </a:solidFill>
              </a:rPr>
              <a:t> = </a:t>
            </a:r>
            <a:r>
              <a:rPr lang="en-IN" sz="1100" dirty="0" err="1" smtClean="0">
                <a:solidFill>
                  <a:schemeClr val="accent6"/>
                </a:solidFill>
              </a:rPr>
              <a:t>sys.argv</a:t>
            </a:r>
            <a:r>
              <a:rPr lang="en-IN" sz="1100" dirty="0" smtClean="0">
                <a:solidFill>
                  <a:schemeClr val="accent6"/>
                </a:solidFill>
              </a:rPr>
              <a:t>[1]</a:t>
            </a:r>
          </a:p>
          <a:p>
            <a:r>
              <a:rPr lang="en-IN" sz="1100" dirty="0" smtClean="0">
                <a:solidFill>
                  <a:schemeClr val="accent6"/>
                </a:solidFill>
              </a:rPr>
              <a:t>with open(</a:t>
            </a:r>
            <a:r>
              <a:rPr lang="en-IN" sz="1100" dirty="0" err="1" smtClean="0">
                <a:solidFill>
                  <a:schemeClr val="accent6"/>
                </a:solidFill>
              </a:rPr>
              <a:t>in_json_file</a:t>
            </a:r>
            <a:r>
              <a:rPr lang="en-IN" sz="1100" dirty="0" smtClean="0">
                <a:solidFill>
                  <a:schemeClr val="accent6"/>
                </a:solidFill>
              </a:rPr>
              <a:t>) as </a:t>
            </a:r>
            <a:r>
              <a:rPr lang="en-IN" sz="1100" dirty="0" err="1" smtClean="0">
                <a:solidFill>
                  <a:schemeClr val="accent6"/>
                </a:solidFill>
              </a:rPr>
              <a:t>json_data</a:t>
            </a:r>
            <a:r>
              <a:rPr lang="en-IN" sz="1100" dirty="0" smtClean="0">
                <a:solidFill>
                  <a:schemeClr val="accent6"/>
                </a:solidFill>
              </a:rPr>
              <a:t>:</a:t>
            </a:r>
          </a:p>
          <a:p>
            <a:r>
              <a:rPr lang="en-IN" sz="1100" dirty="0" smtClean="0">
                <a:solidFill>
                  <a:schemeClr val="accent6"/>
                </a:solidFill>
              </a:rPr>
              <a:t>	try:</a:t>
            </a:r>
          </a:p>
          <a:p>
            <a:r>
              <a:rPr lang="en-IN" sz="1100" dirty="0" smtClean="0">
                <a:solidFill>
                  <a:schemeClr val="accent6"/>
                </a:solidFill>
              </a:rPr>
              <a:t>		</a:t>
            </a:r>
            <a:r>
              <a:rPr lang="en-IN" sz="1100" dirty="0" err="1" smtClean="0">
                <a:solidFill>
                  <a:schemeClr val="accent6"/>
                </a:solidFill>
              </a:rPr>
              <a:t>json_obj</a:t>
            </a:r>
            <a:r>
              <a:rPr lang="en-IN" sz="1100" dirty="0" smtClean="0">
                <a:solidFill>
                  <a:schemeClr val="accent6"/>
                </a:solidFill>
              </a:rPr>
              <a:t> = </a:t>
            </a:r>
            <a:r>
              <a:rPr lang="en-IN" sz="1100" dirty="0" err="1" smtClean="0">
                <a:solidFill>
                  <a:schemeClr val="accent6"/>
                </a:solidFill>
              </a:rPr>
              <a:t>json.load</a:t>
            </a:r>
            <a:r>
              <a:rPr lang="en-IN" sz="1100" dirty="0" smtClean="0">
                <a:solidFill>
                  <a:schemeClr val="accent6"/>
                </a:solidFill>
              </a:rPr>
              <a:t>(</a:t>
            </a:r>
            <a:r>
              <a:rPr lang="en-IN" sz="1100" dirty="0" err="1" smtClean="0">
                <a:solidFill>
                  <a:schemeClr val="accent6"/>
                </a:solidFill>
              </a:rPr>
              <a:t>json_data</a:t>
            </a:r>
            <a:r>
              <a:rPr lang="en-IN" sz="1100" dirty="0" smtClean="0">
                <a:solidFill>
                  <a:schemeClr val="accent6"/>
                </a:solidFill>
              </a:rPr>
              <a:t>)</a:t>
            </a:r>
          </a:p>
          <a:p>
            <a:r>
              <a:rPr lang="en-IN" sz="1100" dirty="0" smtClean="0">
                <a:solidFill>
                  <a:schemeClr val="accent6"/>
                </a:solidFill>
              </a:rPr>
              <a:t>		print (type(</a:t>
            </a:r>
            <a:r>
              <a:rPr lang="en-IN" sz="1100" dirty="0" err="1" smtClean="0">
                <a:solidFill>
                  <a:schemeClr val="accent6"/>
                </a:solidFill>
              </a:rPr>
              <a:t>json_obj</a:t>
            </a:r>
            <a:r>
              <a:rPr lang="en-IN" sz="1100" dirty="0" smtClean="0">
                <a:solidFill>
                  <a:schemeClr val="accent6"/>
                </a:solidFill>
              </a:rPr>
              <a:t>))</a:t>
            </a:r>
          </a:p>
          <a:p>
            <a:r>
              <a:rPr lang="en-IN" sz="1100" dirty="0" smtClean="0">
                <a:solidFill>
                  <a:schemeClr val="accent6"/>
                </a:solidFill>
              </a:rPr>
              <a:t>	except Exception as e:</a:t>
            </a:r>
          </a:p>
          <a:p>
            <a:r>
              <a:rPr lang="en-IN" sz="1100" dirty="0" smtClean="0">
                <a:solidFill>
                  <a:schemeClr val="accent6"/>
                </a:solidFill>
              </a:rPr>
              <a:t>		print ("Error while loading source JSON file, Error </a:t>
            </a:r>
            <a:r>
              <a:rPr lang="en-IN" sz="1100" dirty="0" err="1" smtClean="0">
                <a:solidFill>
                  <a:schemeClr val="accent6"/>
                </a:solidFill>
              </a:rPr>
              <a:t>msg</a:t>
            </a:r>
            <a:r>
              <a:rPr lang="en-IN" sz="1100" dirty="0" smtClean="0">
                <a:solidFill>
                  <a:schemeClr val="accent6"/>
                </a:solidFill>
              </a:rPr>
              <a:t>: "+</a:t>
            </a:r>
            <a:r>
              <a:rPr lang="en-IN" sz="1100" dirty="0" err="1" smtClean="0">
                <a:solidFill>
                  <a:schemeClr val="accent6"/>
                </a:solidFill>
              </a:rPr>
              <a:t>str</a:t>
            </a:r>
            <a:r>
              <a:rPr lang="en-IN" sz="1100" dirty="0" smtClean="0">
                <a:solidFill>
                  <a:schemeClr val="accent6"/>
                </a:solidFill>
              </a:rPr>
              <a:t>(e)+"\n")</a:t>
            </a:r>
            <a:endParaRPr lang="en-US" sz="1100" dirty="0">
              <a:solidFill>
                <a:schemeClr val="accent6"/>
              </a:solidFill>
            </a:endParaRPr>
          </a:p>
        </p:txBody>
      </p:sp>
      <p:pic>
        <p:nvPicPr>
          <p:cNvPr id="9218" name="Picture 2" descr="C:\Users\AYAN\Desktop\Capture.JPG"/>
          <p:cNvPicPr>
            <a:picLocks noChangeAspect="1" noChangeArrowheads="1"/>
          </p:cNvPicPr>
          <p:nvPr/>
        </p:nvPicPr>
        <p:blipFill>
          <a:blip r:embed="rId4"/>
          <a:srcRect/>
          <a:stretch>
            <a:fillRect/>
          </a:stretch>
        </p:blipFill>
        <p:spPr bwMode="auto">
          <a:xfrm>
            <a:off x="1550360" y="3502948"/>
            <a:ext cx="5191125" cy="457200"/>
          </a:xfrm>
          <a:prstGeom prst="rect">
            <a:avLst/>
          </a:prstGeom>
          <a:noFill/>
        </p:spPr>
      </p:pic>
    </p:spTree>
    <p:extLst>
      <p:ext uri="{BB962C8B-B14F-4D97-AF65-F5344CB8AC3E}">
        <p14:creationId xmlns:p14="http://schemas.microsoft.com/office/powerpoint/2010/main" val="40916092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87</a:t>
            </a:fld>
            <a:endParaRPr lang="en-US"/>
          </a:p>
        </p:txBody>
      </p:sp>
      <p:sp>
        <p:nvSpPr>
          <p:cNvPr id="5" name="Title 4"/>
          <p:cNvSpPr>
            <a:spLocks noGrp="1"/>
          </p:cNvSpPr>
          <p:nvPr>
            <p:ph type="title"/>
          </p:nvPr>
        </p:nvSpPr>
        <p:spPr/>
        <p:txBody>
          <a:bodyPr>
            <a:normAutofit fontScale="90000"/>
          </a:bodyPr>
          <a:lstStyle/>
          <a:p>
            <a:r>
              <a:rPr lang="en-US" dirty="0" smtClean="0"/>
              <a:t>xml &amp; </a:t>
            </a:r>
            <a:r>
              <a:rPr lang="en-US" dirty="0" err="1" smtClean="0"/>
              <a:t>json</a:t>
            </a:r>
            <a:r>
              <a:rPr lang="en-US" dirty="0" smtClean="0"/>
              <a:t> Parsing (</a:t>
            </a:r>
            <a:r>
              <a:rPr lang="en-US" dirty="0" err="1" smtClean="0"/>
              <a:t>Cntd</a:t>
            </a:r>
            <a:r>
              <a:rPr lang="en-US" dirty="0" smtClean="0"/>
              <a:t>..)</a:t>
            </a:r>
            <a:endParaRPr lang="en-US" dirty="0"/>
          </a:p>
        </p:txBody>
      </p:sp>
      <p:pic>
        <p:nvPicPr>
          <p:cNvPr id="8194" name="Picture 2" descr="C:\Users\AYAN\Desktop\download.jpg"/>
          <p:cNvPicPr>
            <a:picLocks noChangeAspect="1" noChangeArrowheads="1"/>
          </p:cNvPicPr>
          <p:nvPr/>
        </p:nvPicPr>
        <p:blipFill>
          <a:blip r:embed="rId3"/>
          <a:srcRect/>
          <a:stretch>
            <a:fillRect/>
          </a:stretch>
        </p:blipFill>
        <p:spPr bwMode="auto">
          <a:xfrm rot="19574099">
            <a:off x="223284" y="993443"/>
            <a:ext cx="1271846" cy="606573"/>
          </a:xfrm>
          <a:prstGeom prst="rect">
            <a:avLst/>
          </a:prstGeom>
          <a:noFill/>
        </p:spPr>
      </p:pic>
      <p:sp>
        <p:nvSpPr>
          <p:cNvPr id="7" name="TextBox 6"/>
          <p:cNvSpPr txBox="1"/>
          <p:nvPr/>
        </p:nvSpPr>
        <p:spPr>
          <a:xfrm>
            <a:off x="1176470" y="1164010"/>
            <a:ext cx="7243124" cy="375552"/>
          </a:xfrm>
          <a:prstGeom prst="rect">
            <a:avLst/>
          </a:prstGeom>
          <a:noFill/>
        </p:spPr>
        <p:txBody>
          <a:bodyPr wrap="square" rtlCol="0">
            <a:spAutoFit/>
          </a:bodyPr>
          <a:lstStyle/>
          <a:p>
            <a:pPr>
              <a:lnSpc>
                <a:spcPct val="150000"/>
              </a:lnSpc>
            </a:pPr>
            <a:r>
              <a:rPr lang="en-IN" sz="1400" b="1" dirty="0" err="1" smtClean="0">
                <a:solidFill>
                  <a:schemeClr val="tx2">
                    <a:lumMod val="75000"/>
                    <a:lumOff val="25000"/>
                  </a:schemeClr>
                </a:solidFill>
                <a:cs typeface="Times New Roman" panose="02020603050405020304" pitchFamily="18" charset="0"/>
              </a:rPr>
              <a:t>Json</a:t>
            </a:r>
            <a:r>
              <a:rPr lang="en-IN" sz="1400" dirty="0" smtClean="0">
                <a:solidFill>
                  <a:schemeClr val="tx2">
                    <a:lumMod val="75000"/>
                    <a:lumOff val="25000"/>
                  </a:schemeClr>
                </a:solidFill>
                <a:cs typeface="Times New Roman" panose="02020603050405020304" pitchFamily="18" charset="0"/>
              </a:rPr>
              <a:t> </a:t>
            </a:r>
            <a:r>
              <a:rPr lang="en-IN" sz="1100" dirty="0" smtClean="0">
                <a:solidFill>
                  <a:schemeClr val="tx2">
                    <a:lumMod val="75000"/>
                    <a:lumOff val="25000"/>
                  </a:schemeClr>
                </a:solidFill>
                <a:cs typeface="Times New Roman" panose="02020603050405020304" pitchFamily="18" charset="0"/>
              </a:rPr>
              <a:t>module dumps</a:t>
            </a:r>
            <a:endParaRPr lang="en-US" sz="11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1211691" y="1625667"/>
            <a:ext cx="7794086" cy="1954381"/>
          </a:xfrm>
          <a:prstGeom prst="rect">
            <a:avLst/>
          </a:prstGeom>
          <a:noFill/>
        </p:spPr>
        <p:txBody>
          <a:bodyPr wrap="square" rtlCol="0">
            <a:spAutoFit/>
          </a:bodyPr>
          <a:lstStyle/>
          <a:p>
            <a:r>
              <a:rPr lang="en-IN" sz="1100" dirty="0" smtClean="0">
                <a:solidFill>
                  <a:schemeClr val="accent6"/>
                </a:solidFill>
              </a:rPr>
              <a:t>import </a:t>
            </a:r>
            <a:r>
              <a:rPr lang="en-IN" sz="1100" dirty="0" err="1" smtClean="0">
                <a:solidFill>
                  <a:schemeClr val="accent6"/>
                </a:solidFill>
              </a:rPr>
              <a:t>json</a:t>
            </a:r>
            <a:endParaRPr lang="en-IN" sz="1100" dirty="0" smtClean="0">
              <a:solidFill>
                <a:schemeClr val="accent6"/>
              </a:solidFill>
            </a:endParaRPr>
          </a:p>
          <a:p>
            <a:endParaRPr lang="en-IN" sz="1100" dirty="0" smtClean="0">
              <a:solidFill>
                <a:schemeClr val="accent6"/>
              </a:solidFill>
            </a:endParaRPr>
          </a:p>
          <a:p>
            <a:r>
              <a:rPr lang="en-IN" sz="1100" dirty="0" err="1" smtClean="0">
                <a:solidFill>
                  <a:schemeClr val="accent6"/>
                </a:solidFill>
              </a:rPr>
              <a:t>Emp_str</a:t>
            </a:r>
            <a:r>
              <a:rPr lang="en-IN" sz="1100" dirty="0" smtClean="0">
                <a:solidFill>
                  <a:schemeClr val="accent6"/>
                </a:solidFill>
              </a:rPr>
              <a:t> = { "</a:t>
            </a:r>
            <a:r>
              <a:rPr lang="en-IN" sz="1100" dirty="0" err="1" smtClean="0">
                <a:solidFill>
                  <a:schemeClr val="accent6"/>
                </a:solidFill>
              </a:rPr>
              <a:t>Emp_ID</a:t>
            </a:r>
            <a:r>
              <a:rPr lang="en-IN" sz="1100" dirty="0" smtClean="0">
                <a:solidFill>
                  <a:schemeClr val="accent6"/>
                </a:solidFill>
              </a:rPr>
              <a:t>" : 101,"Name": "Tom", "age": 10 ,"Sal" : 500}</a:t>
            </a:r>
          </a:p>
          <a:p>
            <a:r>
              <a:rPr lang="en-IN" sz="1100" dirty="0" err="1" smtClean="0">
                <a:solidFill>
                  <a:schemeClr val="accent6"/>
                </a:solidFill>
              </a:rPr>
              <a:t>in_json_file</a:t>
            </a:r>
            <a:r>
              <a:rPr lang="en-IN" sz="1100" dirty="0" smtClean="0">
                <a:solidFill>
                  <a:schemeClr val="accent6"/>
                </a:solidFill>
              </a:rPr>
              <a:t> = "</a:t>
            </a:r>
            <a:r>
              <a:rPr lang="en-IN" sz="1100" dirty="0" err="1" smtClean="0">
                <a:solidFill>
                  <a:schemeClr val="accent6"/>
                </a:solidFill>
              </a:rPr>
              <a:t>Employee_Database.json</a:t>
            </a:r>
            <a:r>
              <a:rPr lang="en-IN" sz="1100" dirty="0" smtClean="0">
                <a:solidFill>
                  <a:schemeClr val="accent6"/>
                </a:solidFill>
              </a:rPr>
              <a:t>"</a:t>
            </a:r>
          </a:p>
          <a:p>
            <a:r>
              <a:rPr lang="en-IN" sz="1100" dirty="0" smtClean="0">
                <a:solidFill>
                  <a:schemeClr val="accent6"/>
                </a:solidFill>
              </a:rPr>
              <a:t>with open(</a:t>
            </a:r>
            <a:r>
              <a:rPr lang="en-IN" sz="1100" dirty="0" err="1" smtClean="0">
                <a:solidFill>
                  <a:schemeClr val="accent6"/>
                </a:solidFill>
              </a:rPr>
              <a:t>in_json_file,'w</a:t>
            </a:r>
            <a:r>
              <a:rPr lang="en-IN" sz="1100" dirty="0" smtClean="0">
                <a:solidFill>
                  <a:schemeClr val="accent6"/>
                </a:solidFill>
              </a:rPr>
              <a:t>') as </a:t>
            </a:r>
            <a:r>
              <a:rPr lang="en-IN" sz="1100" dirty="0" err="1" smtClean="0">
                <a:solidFill>
                  <a:schemeClr val="accent6"/>
                </a:solidFill>
              </a:rPr>
              <a:t>json_data</a:t>
            </a:r>
            <a:r>
              <a:rPr lang="en-IN" sz="1100" dirty="0" smtClean="0">
                <a:solidFill>
                  <a:schemeClr val="accent6"/>
                </a:solidFill>
              </a:rPr>
              <a:t>:</a:t>
            </a:r>
          </a:p>
          <a:p>
            <a:r>
              <a:rPr lang="en-IN" sz="1100" dirty="0" smtClean="0">
                <a:solidFill>
                  <a:schemeClr val="accent6"/>
                </a:solidFill>
              </a:rPr>
              <a:t>	try:</a:t>
            </a:r>
          </a:p>
          <a:p>
            <a:r>
              <a:rPr lang="en-IN" sz="1100" dirty="0" smtClean="0">
                <a:solidFill>
                  <a:schemeClr val="accent6"/>
                </a:solidFill>
              </a:rPr>
              <a:t>		</a:t>
            </a:r>
            <a:r>
              <a:rPr lang="en-IN" sz="1100" dirty="0" err="1" smtClean="0">
                <a:solidFill>
                  <a:schemeClr val="accent6"/>
                </a:solidFill>
              </a:rPr>
              <a:t>json_obj</a:t>
            </a:r>
            <a:r>
              <a:rPr lang="en-IN" sz="1100" dirty="0" smtClean="0">
                <a:solidFill>
                  <a:schemeClr val="accent6"/>
                </a:solidFill>
              </a:rPr>
              <a:t> = </a:t>
            </a:r>
            <a:r>
              <a:rPr lang="en-IN" sz="1100" dirty="0" err="1" smtClean="0">
                <a:solidFill>
                  <a:schemeClr val="accent6"/>
                </a:solidFill>
              </a:rPr>
              <a:t>json.dumps</a:t>
            </a:r>
            <a:r>
              <a:rPr lang="en-IN" sz="1100" dirty="0" smtClean="0">
                <a:solidFill>
                  <a:schemeClr val="accent6"/>
                </a:solidFill>
              </a:rPr>
              <a:t>(</a:t>
            </a:r>
            <a:r>
              <a:rPr lang="en-IN" sz="1100" dirty="0" err="1" smtClean="0">
                <a:solidFill>
                  <a:schemeClr val="accent6"/>
                </a:solidFill>
              </a:rPr>
              <a:t>Emp_str</a:t>
            </a:r>
            <a:r>
              <a:rPr lang="en-IN" sz="1100" dirty="0" smtClean="0">
                <a:solidFill>
                  <a:schemeClr val="accent6"/>
                </a:solidFill>
              </a:rPr>
              <a:t>)</a:t>
            </a:r>
          </a:p>
          <a:p>
            <a:r>
              <a:rPr lang="en-IN" sz="1100" dirty="0" smtClean="0">
                <a:solidFill>
                  <a:schemeClr val="accent6"/>
                </a:solidFill>
              </a:rPr>
              <a:t>		print (type(</a:t>
            </a:r>
            <a:r>
              <a:rPr lang="en-IN" sz="1100" dirty="0" err="1" smtClean="0">
                <a:solidFill>
                  <a:schemeClr val="accent6"/>
                </a:solidFill>
              </a:rPr>
              <a:t>json_obj</a:t>
            </a:r>
            <a:r>
              <a:rPr lang="en-IN" sz="1100" dirty="0" smtClean="0">
                <a:solidFill>
                  <a:schemeClr val="accent6"/>
                </a:solidFill>
              </a:rPr>
              <a:t>))</a:t>
            </a:r>
          </a:p>
          <a:p>
            <a:r>
              <a:rPr lang="en-IN" sz="1100" dirty="0" smtClean="0">
                <a:solidFill>
                  <a:schemeClr val="accent6"/>
                </a:solidFill>
              </a:rPr>
              <a:t>		</a:t>
            </a:r>
            <a:r>
              <a:rPr lang="en-IN" sz="1100" dirty="0" err="1" smtClean="0">
                <a:solidFill>
                  <a:schemeClr val="accent6"/>
                </a:solidFill>
              </a:rPr>
              <a:t>json_data.write</a:t>
            </a:r>
            <a:r>
              <a:rPr lang="en-IN" sz="1100" dirty="0" smtClean="0">
                <a:solidFill>
                  <a:schemeClr val="accent6"/>
                </a:solidFill>
              </a:rPr>
              <a:t>(</a:t>
            </a:r>
            <a:r>
              <a:rPr lang="en-IN" sz="1100" dirty="0" err="1" smtClean="0">
                <a:solidFill>
                  <a:schemeClr val="accent6"/>
                </a:solidFill>
              </a:rPr>
              <a:t>json_obj</a:t>
            </a:r>
            <a:r>
              <a:rPr lang="en-IN" sz="1100" dirty="0" smtClean="0">
                <a:solidFill>
                  <a:schemeClr val="accent6"/>
                </a:solidFill>
              </a:rPr>
              <a:t>)</a:t>
            </a:r>
          </a:p>
          <a:p>
            <a:r>
              <a:rPr lang="en-IN" sz="1100" dirty="0" smtClean="0">
                <a:solidFill>
                  <a:schemeClr val="accent6"/>
                </a:solidFill>
              </a:rPr>
              <a:t>	except Exception as e:</a:t>
            </a:r>
          </a:p>
          <a:p>
            <a:r>
              <a:rPr lang="en-IN" sz="1100" dirty="0" smtClean="0">
                <a:solidFill>
                  <a:schemeClr val="accent6"/>
                </a:solidFill>
              </a:rPr>
              <a:t>		print ("Error while loading source JSON file, Error </a:t>
            </a:r>
            <a:r>
              <a:rPr lang="en-IN" sz="1100" dirty="0" err="1" smtClean="0">
                <a:solidFill>
                  <a:schemeClr val="accent6"/>
                </a:solidFill>
              </a:rPr>
              <a:t>msg</a:t>
            </a:r>
            <a:r>
              <a:rPr lang="en-IN" sz="1100" dirty="0" smtClean="0">
                <a:solidFill>
                  <a:schemeClr val="accent6"/>
                </a:solidFill>
              </a:rPr>
              <a:t>: "+</a:t>
            </a:r>
            <a:r>
              <a:rPr lang="en-IN" sz="1100" dirty="0" err="1" smtClean="0">
                <a:solidFill>
                  <a:schemeClr val="accent6"/>
                </a:solidFill>
              </a:rPr>
              <a:t>str</a:t>
            </a:r>
            <a:r>
              <a:rPr lang="en-IN" sz="1100" dirty="0" smtClean="0">
                <a:solidFill>
                  <a:schemeClr val="accent6"/>
                </a:solidFill>
              </a:rPr>
              <a:t>(e)+"\n")</a:t>
            </a:r>
            <a:endParaRPr lang="en-US" sz="1100" dirty="0">
              <a:solidFill>
                <a:schemeClr val="accent6"/>
              </a:solidFill>
            </a:endParaRPr>
          </a:p>
        </p:txBody>
      </p:sp>
      <p:pic>
        <p:nvPicPr>
          <p:cNvPr id="10242" name="Picture 2" descr="C:\Users\AYAN\Desktop\Capture.JPG"/>
          <p:cNvPicPr>
            <a:picLocks noChangeAspect="1" noChangeArrowheads="1"/>
          </p:cNvPicPr>
          <p:nvPr/>
        </p:nvPicPr>
        <p:blipFill>
          <a:blip r:embed="rId4"/>
          <a:srcRect/>
          <a:stretch>
            <a:fillRect/>
          </a:stretch>
        </p:blipFill>
        <p:spPr bwMode="auto">
          <a:xfrm>
            <a:off x="1993864" y="3853564"/>
            <a:ext cx="4476750" cy="457200"/>
          </a:xfrm>
          <a:prstGeom prst="rect">
            <a:avLst/>
          </a:prstGeom>
          <a:noFill/>
        </p:spPr>
      </p:pic>
    </p:spTree>
    <p:extLst>
      <p:ext uri="{BB962C8B-B14F-4D97-AF65-F5344CB8AC3E}">
        <p14:creationId xmlns:p14="http://schemas.microsoft.com/office/powerpoint/2010/main" val="16490655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88</a:t>
            </a:fld>
            <a:endParaRPr lang="en-US"/>
          </a:p>
        </p:txBody>
      </p:sp>
      <p:sp>
        <p:nvSpPr>
          <p:cNvPr id="5" name="Title 4"/>
          <p:cNvSpPr>
            <a:spLocks noGrp="1"/>
          </p:cNvSpPr>
          <p:nvPr>
            <p:ph type="title"/>
          </p:nvPr>
        </p:nvSpPr>
        <p:spPr/>
        <p:txBody>
          <a:bodyPr>
            <a:normAutofit fontScale="90000"/>
          </a:bodyPr>
          <a:lstStyle/>
          <a:p>
            <a:r>
              <a:rPr lang="en-US" dirty="0" smtClean="0"/>
              <a:t>Use Case (</a:t>
            </a:r>
            <a:r>
              <a:rPr lang="en-US" dirty="0" err="1" smtClean="0"/>
              <a:t>Cntd</a:t>
            </a:r>
            <a:r>
              <a:rPr lang="en-US" dirty="0" smtClean="0"/>
              <a:t>..)</a:t>
            </a:r>
            <a:endParaRPr lang="en-US" dirty="0"/>
          </a:p>
        </p:txBody>
      </p:sp>
      <p:sp>
        <p:nvSpPr>
          <p:cNvPr id="7" name="TextBox 6"/>
          <p:cNvSpPr txBox="1"/>
          <p:nvPr/>
        </p:nvSpPr>
        <p:spPr>
          <a:xfrm>
            <a:off x="449106" y="2255055"/>
            <a:ext cx="2564257" cy="854080"/>
          </a:xfrm>
          <a:prstGeom prst="rect">
            <a:avLst/>
          </a:prstGeom>
          <a:noFill/>
        </p:spPr>
        <p:txBody>
          <a:bodyPr wrap="square" rtlCol="0">
            <a:spAutoFit/>
          </a:bodyPr>
          <a:lstStyle/>
          <a:p>
            <a:pPr>
              <a:lnSpc>
                <a:spcPct val="150000"/>
              </a:lnSpc>
            </a:pPr>
            <a:r>
              <a:rPr lang="en-US" sz="1100" dirty="0" smtClean="0">
                <a:solidFill>
                  <a:schemeClr val="tx2">
                    <a:lumMod val="75000"/>
                    <a:lumOff val="25000"/>
                  </a:schemeClr>
                </a:solidFill>
                <a:cs typeface="Times New Roman" panose="02020603050405020304" pitchFamily="18" charset="0"/>
              </a:rPr>
              <a:t>Problem Statement :</a:t>
            </a:r>
          </a:p>
          <a:p>
            <a:pPr marL="228600" indent="-228600">
              <a:lnSpc>
                <a:spcPct val="150000"/>
              </a:lnSpc>
              <a:buFont typeface="+mj-lt"/>
              <a:buAutoNum type="arabicPeriod"/>
            </a:pPr>
            <a:r>
              <a:rPr lang="en-IN" sz="1100" dirty="0" smtClean="0">
                <a:solidFill>
                  <a:schemeClr val="tx2">
                    <a:lumMod val="75000"/>
                    <a:lumOff val="25000"/>
                  </a:schemeClr>
                </a:solidFill>
                <a:cs typeface="Times New Roman" panose="02020603050405020304" pitchFamily="18" charset="0"/>
              </a:rPr>
              <a:t>Create a generic </a:t>
            </a:r>
            <a:r>
              <a:rPr lang="en-IN" sz="1100" dirty="0" err="1" smtClean="0">
                <a:solidFill>
                  <a:schemeClr val="tx2">
                    <a:lumMod val="75000"/>
                    <a:lumOff val="25000"/>
                  </a:schemeClr>
                </a:solidFill>
                <a:cs typeface="Times New Roman" panose="02020603050405020304" pitchFamily="18" charset="0"/>
              </a:rPr>
              <a:t>json</a:t>
            </a:r>
            <a:r>
              <a:rPr lang="en-IN" sz="1100" dirty="0" smtClean="0">
                <a:solidFill>
                  <a:schemeClr val="tx2">
                    <a:lumMod val="75000"/>
                    <a:lumOff val="25000"/>
                  </a:schemeClr>
                </a:solidFill>
                <a:cs typeface="Times New Roman" panose="02020603050405020304" pitchFamily="18" charset="0"/>
              </a:rPr>
              <a:t> parser for only </a:t>
            </a:r>
            <a:r>
              <a:rPr lang="en-IN" sz="1100" b="1" dirty="0" smtClean="0">
                <a:solidFill>
                  <a:schemeClr val="tx2">
                    <a:lumMod val="75000"/>
                    <a:lumOff val="25000"/>
                  </a:schemeClr>
                </a:solidFill>
                <a:cs typeface="Times New Roman" panose="02020603050405020304" pitchFamily="18" charset="0"/>
              </a:rPr>
              <a:t>one dimension </a:t>
            </a:r>
            <a:r>
              <a:rPr lang="en-IN" sz="1100" dirty="0" err="1" smtClean="0">
                <a:solidFill>
                  <a:schemeClr val="tx2">
                    <a:lumMod val="75000"/>
                    <a:lumOff val="25000"/>
                  </a:schemeClr>
                </a:solidFill>
                <a:cs typeface="Times New Roman" panose="02020603050405020304" pitchFamily="18" charset="0"/>
              </a:rPr>
              <a:t>json</a:t>
            </a:r>
            <a:r>
              <a:rPr lang="en-IN" sz="1100" dirty="0" smtClean="0">
                <a:solidFill>
                  <a:schemeClr val="tx2">
                    <a:lumMod val="75000"/>
                    <a:lumOff val="25000"/>
                  </a:schemeClr>
                </a:solidFill>
                <a:cs typeface="Times New Roman" panose="02020603050405020304" pitchFamily="18" charset="0"/>
              </a:rPr>
              <a:t> file.</a:t>
            </a:r>
          </a:p>
        </p:txBody>
      </p:sp>
      <p:pic>
        <p:nvPicPr>
          <p:cNvPr id="108546" name="Picture 2" descr="C:\Users\AYAN\Desktop\images.png"/>
          <p:cNvPicPr>
            <a:picLocks noChangeAspect="1" noChangeArrowheads="1"/>
          </p:cNvPicPr>
          <p:nvPr/>
        </p:nvPicPr>
        <p:blipFill>
          <a:blip r:embed="rId3"/>
          <a:srcRect/>
          <a:stretch>
            <a:fillRect/>
          </a:stretch>
        </p:blipFill>
        <p:spPr bwMode="auto">
          <a:xfrm>
            <a:off x="198437" y="831272"/>
            <a:ext cx="936193" cy="936193"/>
          </a:xfrm>
          <a:prstGeom prst="rect">
            <a:avLst/>
          </a:prstGeom>
          <a:noFill/>
        </p:spPr>
      </p:pic>
      <p:pic>
        <p:nvPicPr>
          <p:cNvPr id="109570" name="Picture 2" descr="C:\Users\AYAN\Desktop\Json.JPG"/>
          <p:cNvPicPr>
            <a:picLocks noChangeAspect="1" noChangeArrowheads="1"/>
          </p:cNvPicPr>
          <p:nvPr/>
        </p:nvPicPr>
        <p:blipFill>
          <a:blip r:embed="rId4"/>
          <a:srcRect/>
          <a:stretch>
            <a:fillRect/>
          </a:stretch>
        </p:blipFill>
        <p:spPr bwMode="auto">
          <a:xfrm>
            <a:off x="3647208" y="516107"/>
            <a:ext cx="4766397" cy="3901761"/>
          </a:xfrm>
          <a:prstGeom prst="rect">
            <a:avLst/>
          </a:prstGeom>
          <a:noFill/>
        </p:spPr>
      </p:pic>
    </p:spTree>
    <p:extLst>
      <p:ext uri="{BB962C8B-B14F-4D97-AF65-F5344CB8AC3E}">
        <p14:creationId xmlns:p14="http://schemas.microsoft.com/office/powerpoint/2010/main" val="36050602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89</a:t>
            </a:fld>
            <a:endParaRPr lang="en-US"/>
          </a:p>
        </p:txBody>
      </p:sp>
      <p:sp>
        <p:nvSpPr>
          <p:cNvPr id="5" name="Title 4"/>
          <p:cNvSpPr>
            <a:spLocks noGrp="1"/>
          </p:cNvSpPr>
          <p:nvPr>
            <p:ph type="title"/>
          </p:nvPr>
        </p:nvSpPr>
        <p:spPr/>
        <p:txBody>
          <a:bodyPr>
            <a:normAutofit fontScale="90000"/>
          </a:bodyPr>
          <a:lstStyle/>
          <a:p>
            <a:r>
              <a:rPr lang="en-US" dirty="0" smtClean="0"/>
              <a:t>Use Case (</a:t>
            </a:r>
            <a:r>
              <a:rPr lang="en-US" dirty="0" err="1" smtClean="0"/>
              <a:t>Cntd</a:t>
            </a:r>
            <a:r>
              <a:rPr lang="en-US" smtClean="0"/>
              <a:t>..)</a:t>
            </a:r>
            <a:endParaRPr lang="en-US" dirty="0"/>
          </a:p>
        </p:txBody>
      </p:sp>
      <p:pic>
        <p:nvPicPr>
          <p:cNvPr id="108546" name="Picture 2" descr="C:\Users\AYAN\Desktop\images.png"/>
          <p:cNvPicPr>
            <a:picLocks noChangeAspect="1" noChangeArrowheads="1"/>
          </p:cNvPicPr>
          <p:nvPr/>
        </p:nvPicPr>
        <p:blipFill>
          <a:blip r:embed="rId3"/>
          <a:srcRect/>
          <a:stretch>
            <a:fillRect/>
          </a:stretch>
        </p:blipFill>
        <p:spPr bwMode="auto">
          <a:xfrm>
            <a:off x="198437" y="831272"/>
            <a:ext cx="936193" cy="936193"/>
          </a:xfrm>
          <a:prstGeom prst="rect">
            <a:avLst/>
          </a:prstGeom>
          <a:noFill/>
        </p:spPr>
      </p:pic>
      <p:pic>
        <p:nvPicPr>
          <p:cNvPr id="110595" name="Picture 3" descr="C:\Users\AYAN\Desktop\Capture.JPG"/>
          <p:cNvPicPr>
            <a:picLocks noChangeAspect="1" noChangeArrowheads="1"/>
          </p:cNvPicPr>
          <p:nvPr/>
        </p:nvPicPr>
        <p:blipFill>
          <a:blip r:embed="rId4"/>
          <a:srcRect/>
          <a:stretch>
            <a:fillRect/>
          </a:stretch>
        </p:blipFill>
        <p:spPr bwMode="auto">
          <a:xfrm>
            <a:off x="1494902" y="1131309"/>
            <a:ext cx="3295307" cy="864210"/>
          </a:xfrm>
          <a:prstGeom prst="rect">
            <a:avLst/>
          </a:prstGeom>
          <a:noFill/>
        </p:spPr>
      </p:pic>
      <p:sp>
        <p:nvSpPr>
          <p:cNvPr id="9" name="Down Arrow 8"/>
          <p:cNvSpPr/>
          <p:nvPr/>
        </p:nvSpPr>
        <p:spPr>
          <a:xfrm>
            <a:off x="2635624" y="559398"/>
            <a:ext cx="1271358" cy="458911"/>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chemeClr val="tx2"/>
                </a:solidFill>
              </a:rPr>
              <a:t>Config</a:t>
            </a:r>
            <a:r>
              <a:rPr lang="en-US" sz="1000" dirty="0" smtClean="0">
                <a:solidFill>
                  <a:schemeClr val="tx2"/>
                </a:solidFill>
              </a:rPr>
              <a:t> File</a:t>
            </a:r>
            <a:endParaRPr lang="en-US" sz="1000" dirty="0">
              <a:solidFill>
                <a:schemeClr val="tx2"/>
              </a:solidFill>
            </a:endParaRPr>
          </a:p>
        </p:txBody>
      </p:sp>
      <p:sp>
        <p:nvSpPr>
          <p:cNvPr id="10" name="TextBox 9"/>
          <p:cNvSpPr txBox="1"/>
          <p:nvPr/>
        </p:nvSpPr>
        <p:spPr>
          <a:xfrm>
            <a:off x="945572" y="2421082"/>
            <a:ext cx="7132513" cy="261610"/>
          </a:xfrm>
          <a:prstGeom prst="rect">
            <a:avLst/>
          </a:prstGeom>
          <a:noFill/>
        </p:spPr>
        <p:txBody>
          <a:bodyPr wrap="square" rtlCol="0">
            <a:spAutoFit/>
          </a:bodyPr>
          <a:lstStyle/>
          <a:p>
            <a:r>
              <a:rPr lang="en-IN" sz="1100" dirty="0" smtClean="0">
                <a:solidFill>
                  <a:schemeClr val="accent6"/>
                </a:solidFill>
              </a:rPr>
              <a:t>Python Generic_onedimension_parser.py </a:t>
            </a:r>
            <a:r>
              <a:rPr lang="en-IN" sz="1100" dirty="0" err="1" smtClean="0">
                <a:solidFill>
                  <a:schemeClr val="accent6"/>
                </a:solidFill>
              </a:rPr>
              <a:t>Source_json_file.json</a:t>
            </a:r>
            <a:r>
              <a:rPr lang="en-IN" sz="1100" dirty="0" smtClean="0">
                <a:solidFill>
                  <a:schemeClr val="accent6"/>
                </a:solidFill>
              </a:rPr>
              <a:t> </a:t>
            </a:r>
            <a:r>
              <a:rPr lang="en-IN" sz="1100" dirty="0" err="1" smtClean="0">
                <a:solidFill>
                  <a:schemeClr val="accent6"/>
                </a:solidFill>
              </a:rPr>
              <a:t>Google_map.conf</a:t>
            </a:r>
            <a:r>
              <a:rPr lang="en-IN" sz="1100" dirty="0" smtClean="0">
                <a:solidFill>
                  <a:schemeClr val="accent6"/>
                </a:solidFill>
              </a:rPr>
              <a:t> Lets_see.txt "|"</a:t>
            </a:r>
          </a:p>
        </p:txBody>
      </p:sp>
      <p:pic>
        <p:nvPicPr>
          <p:cNvPr id="110597" name="Picture 5" descr="C:\Users\AYAN\Desktop\Capture.JPG"/>
          <p:cNvPicPr>
            <a:picLocks noChangeAspect="1" noChangeArrowheads="1"/>
          </p:cNvPicPr>
          <p:nvPr/>
        </p:nvPicPr>
        <p:blipFill>
          <a:blip r:embed="rId5"/>
          <a:srcRect/>
          <a:stretch>
            <a:fillRect/>
          </a:stretch>
        </p:blipFill>
        <p:spPr bwMode="auto">
          <a:xfrm>
            <a:off x="367177" y="3869114"/>
            <a:ext cx="8633413" cy="650931"/>
          </a:xfrm>
          <a:prstGeom prst="rect">
            <a:avLst/>
          </a:prstGeom>
          <a:noFill/>
        </p:spPr>
      </p:pic>
      <p:sp>
        <p:nvSpPr>
          <p:cNvPr id="13" name="Action Button: Information 12">
            <a:hlinkClick r:id="rId6" action="ppaction://hlinkfile" highlightClick="1"/>
          </p:cNvPr>
          <p:cNvSpPr/>
          <p:nvPr/>
        </p:nvSpPr>
        <p:spPr>
          <a:xfrm>
            <a:off x="1111827" y="2982191"/>
            <a:ext cx="810491" cy="571500"/>
          </a:xfrm>
          <a:prstGeom prst="actionButtonInformati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2"/>
                </a:solidFill>
              </a:rPr>
              <a:t>Source</a:t>
            </a:r>
            <a:endParaRPr lang="en-US" sz="1400" b="1" dirty="0">
              <a:solidFill>
                <a:schemeClr val="tx2"/>
              </a:solidFill>
            </a:endParaRPr>
          </a:p>
        </p:txBody>
      </p:sp>
      <p:sp>
        <p:nvSpPr>
          <p:cNvPr id="14" name="Action Button: Document 13">
            <a:hlinkClick r:id="rId7" action="ppaction://hlinkfile" highlightClick="1"/>
          </p:cNvPr>
          <p:cNvSpPr/>
          <p:nvPr/>
        </p:nvSpPr>
        <p:spPr>
          <a:xfrm>
            <a:off x="6951518" y="3002972"/>
            <a:ext cx="945573" cy="498764"/>
          </a:xfrm>
          <a:prstGeom prst="actionButtonDocumen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solidFill>
              </a:rPr>
              <a:t>O/P</a:t>
            </a:r>
            <a:endParaRPr lang="en-US" b="1" dirty="0">
              <a:solidFill>
                <a:schemeClr val="tx2"/>
              </a:solidFill>
            </a:endParaRPr>
          </a:p>
        </p:txBody>
      </p:sp>
      <p:sp>
        <p:nvSpPr>
          <p:cNvPr id="15" name="Action Button: Home 14">
            <a:hlinkClick r:id="rId8" action="ppaction://hlinkfile" highlightClick="1"/>
          </p:cNvPr>
          <p:cNvSpPr/>
          <p:nvPr/>
        </p:nvSpPr>
        <p:spPr>
          <a:xfrm>
            <a:off x="4748646" y="2971799"/>
            <a:ext cx="831273" cy="592282"/>
          </a:xfrm>
          <a:prstGeom prst="actionButtonHom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2"/>
                </a:solidFill>
              </a:rPr>
              <a:t>Source Code</a:t>
            </a:r>
            <a:endParaRPr lang="en-US" sz="1400" b="1" dirty="0">
              <a:solidFill>
                <a:schemeClr val="tx2"/>
              </a:solidFill>
            </a:endParaRPr>
          </a:p>
        </p:txBody>
      </p:sp>
      <p:sp>
        <p:nvSpPr>
          <p:cNvPr id="16" name="Action Button: Information 15">
            <a:hlinkClick r:id="rId9" action="ppaction://hlinkfile" highlightClick="1"/>
          </p:cNvPr>
          <p:cNvSpPr/>
          <p:nvPr/>
        </p:nvSpPr>
        <p:spPr>
          <a:xfrm>
            <a:off x="2649681" y="2992583"/>
            <a:ext cx="810492" cy="529936"/>
          </a:xfrm>
          <a:prstGeom prst="actionButtonInformation">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err="1" smtClean="0">
                <a:solidFill>
                  <a:schemeClr val="tx2"/>
                </a:solidFill>
              </a:rPr>
              <a:t>Config</a:t>
            </a:r>
            <a:endParaRPr lang="en-US" sz="1400" b="1" dirty="0">
              <a:solidFill>
                <a:schemeClr val="tx2"/>
              </a:solidFill>
            </a:endParaRPr>
          </a:p>
        </p:txBody>
      </p:sp>
    </p:spTree>
    <p:extLst>
      <p:ext uri="{BB962C8B-B14F-4D97-AF65-F5344CB8AC3E}">
        <p14:creationId xmlns:p14="http://schemas.microsoft.com/office/powerpoint/2010/main" val="1045408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882585" y="810954"/>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Web Frameworks</a:t>
            </a:r>
          </a:p>
          <a:p>
            <a:pPr marL="12700">
              <a:lnSpc>
                <a:spcPts val="1180"/>
              </a:lnSpc>
              <a:spcBef>
                <a:spcPts val="59"/>
              </a:spcBef>
            </a:pPr>
            <a:r>
              <a:rPr lang="en-US" sz="1600" b="1" dirty="0">
                <a:solidFill>
                  <a:schemeClr val="tx2"/>
                </a:solidFill>
              </a:rPr>
              <a:t>and </a:t>
            </a:r>
          </a:p>
          <a:p>
            <a:pPr marL="12700">
              <a:lnSpc>
                <a:spcPts val="1180"/>
              </a:lnSpc>
              <a:spcBef>
                <a:spcPts val="59"/>
              </a:spcBef>
            </a:pPr>
            <a:r>
              <a:rPr lang="en-US" sz="1600" b="1" dirty="0">
                <a:solidFill>
                  <a:schemeClr val="tx2"/>
                </a:solidFill>
              </a:rPr>
              <a:t>Web </a:t>
            </a:r>
            <a:r>
              <a:rPr lang="en-US" sz="1600" b="1" spc="-4" dirty="0">
                <a:solidFill>
                  <a:schemeClr val="tx2"/>
                </a:solidFill>
                <a:cs typeface="Arial"/>
              </a:rPr>
              <a:t>Applications</a:t>
            </a:r>
            <a:endParaRPr lang="en-US" sz="1600" dirty="0">
              <a:solidFill>
                <a:schemeClr val="tx2"/>
              </a:solidFill>
              <a:cs typeface="Arial"/>
            </a:endParaRPr>
          </a:p>
        </p:txBody>
      </p:sp>
      <p:cxnSp>
        <p:nvCxnSpPr>
          <p:cNvPr id="8" name="Elbow Connector 7"/>
          <p:cNvCxnSpPr/>
          <p:nvPr/>
        </p:nvCxnSpPr>
        <p:spPr>
          <a:xfrm rot="10800000" flipV="1">
            <a:off x="2753834" y="745096"/>
            <a:ext cx="4900415" cy="30097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193899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been used to create a variety of web-frameworks including </a:t>
            </a:r>
            <a:r>
              <a:rPr lang="en-US" sz="1000" dirty="0" err="1">
                <a:solidFill>
                  <a:schemeClr val="tx2">
                    <a:lumMod val="75000"/>
                    <a:lumOff val="25000"/>
                  </a:schemeClr>
                </a:solidFill>
                <a:cs typeface="Times New Roman" panose="02020603050405020304" pitchFamily="18" charset="0"/>
              </a:rPr>
              <a:t>CherryPy</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Django</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TurboGears</a:t>
            </a:r>
            <a:r>
              <a:rPr lang="en-US" sz="1000" dirty="0">
                <a:solidFill>
                  <a:schemeClr val="tx2">
                    <a:lumMod val="75000"/>
                    <a:lumOff val="25000"/>
                  </a:schemeClr>
                </a:solidFill>
                <a:cs typeface="Times New Roman" panose="02020603050405020304" pitchFamily="18" charset="0"/>
              </a:rPr>
              <a:t>, Bottle, Flask etc.  These frameworks provide standard libraries and modules which simplify tasks related to content management, interaction with database and interfacing with different internet protocols such as HTTP, SMTP, XML-RPC, FTP and POP. </a:t>
            </a:r>
            <a:r>
              <a:rPr lang="en-US" sz="1000" dirty="0" err="1">
                <a:solidFill>
                  <a:schemeClr val="tx2">
                    <a:lumMod val="75000"/>
                    <a:lumOff val="25000"/>
                  </a:schemeClr>
                </a:solidFill>
                <a:cs typeface="Times New Roman" panose="02020603050405020304" pitchFamily="18" charset="0"/>
              </a:rPr>
              <a:t>Plone</a:t>
            </a:r>
            <a:r>
              <a:rPr lang="en-US" sz="1000" dirty="0">
                <a:solidFill>
                  <a:schemeClr val="tx2">
                    <a:lumMod val="75000"/>
                    <a:lumOff val="25000"/>
                  </a:schemeClr>
                </a:solidFill>
                <a:cs typeface="Times New Roman" panose="02020603050405020304" pitchFamily="18" charset="0"/>
              </a:rPr>
              <a:t>, a content management system; ERP5,  an open source ERP which is used in aerospace, apparel and banking; </a:t>
            </a:r>
            <a:r>
              <a:rPr lang="en-US" sz="1000" dirty="0" err="1">
                <a:solidFill>
                  <a:schemeClr val="tx2">
                    <a:lumMod val="75000"/>
                    <a:lumOff val="25000"/>
                  </a:schemeClr>
                </a:solidFill>
                <a:cs typeface="Times New Roman" panose="02020603050405020304" pitchFamily="18" charset="0"/>
              </a:rPr>
              <a:t>Odoo</a:t>
            </a:r>
            <a:r>
              <a:rPr lang="en-US" sz="1000" dirty="0">
                <a:solidFill>
                  <a:schemeClr val="tx2">
                    <a:lumMod val="75000"/>
                    <a:lumOff val="25000"/>
                  </a:schemeClr>
                </a:solidFill>
                <a:cs typeface="Times New Roman" panose="02020603050405020304" pitchFamily="18" charset="0"/>
              </a:rPr>
              <a:t> – a consolidated suite of business applications; and Google App engine are a few of the popular web applications based on </a:t>
            </a:r>
            <a:r>
              <a:rPr lang="en-US" sz="1000" dirty="0" smtClean="0">
                <a:solidFill>
                  <a:schemeClr val="tx2">
                    <a:lumMod val="75000"/>
                    <a:lumOff val="25000"/>
                  </a:schemeClr>
                </a:solidFill>
                <a:cs typeface="Times New Roman" panose="02020603050405020304" pitchFamily="18" charset="0"/>
              </a:rPr>
              <a:t>Python. Best of </a:t>
            </a:r>
            <a:r>
              <a:rPr lang="en-US" sz="1000" dirty="0">
                <a:solidFill>
                  <a:schemeClr val="tx2">
                    <a:lumMod val="75000"/>
                    <a:lumOff val="25000"/>
                  </a:schemeClr>
                </a:solidFill>
                <a:cs typeface="Times New Roman" panose="02020603050405020304" pitchFamily="18" charset="0"/>
              </a:rPr>
              <a:t>best </a:t>
            </a:r>
            <a:r>
              <a:rPr lang="en-US" sz="1000" dirty="0">
                <a:solidFill>
                  <a:schemeClr val="tx2">
                    <a:lumMod val="75000"/>
                    <a:lumOff val="25000"/>
                  </a:schemeClr>
                </a:solidFill>
                <a:cs typeface="Times New Roman" panose="02020603050405020304" pitchFamily="18" charset="0"/>
                <a:hlinkClick r:id="rId4"/>
              </a:rPr>
              <a:t>www.youtube.com</a:t>
            </a:r>
            <a:r>
              <a:rPr lang="en-US" sz="1000" dirty="0" smtClean="0">
                <a:solidFill>
                  <a:schemeClr val="tx2">
                    <a:lumMod val="75000"/>
                    <a:lumOff val="25000"/>
                  </a:schemeClr>
                </a:solidFill>
                <a:cs typeface="Times New Roman" panose="02020603050405020304" pitchFamily="18" charset="0"/>
                <a:hlinkClick r:id="rId4"/>
              </a:rPr>
              <a:t>/</a:t>
            </a:r>
            <a:endParaRPr lang="en-US" sz="1000" dirty="0" smtClean="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endParaRPr lang="en-US" sz="1000" dirty="0" smtClean="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cxnSp>
        <p:nvCxnSpPr>
          <p:cNvPr id="11" name="Elbow Connector 10"/>
          <p:cNvCxnSpPr>
            <a:stCxn id="48" idx="2"/>
          </p:cNvCxnSpPr>
          <p:nvPr/>
        </p:nvCxnSpPr>
        <p:spPr>
          <a:xfrm rot="5400000">
            <a:off x="5010364" y="-166191"/>
            <a:ext cx="1560872" cy="481311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bject 18"/>
          <p:cNvSpPr txBox="1"/>
          <p:nvPr/>
        </p:nvSpPr>
        <p:spPr>
          <a:xfrm>
            <a:off x="882585" y="2916250"/>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Operating Systems</a:t>
            </a:r>
            <a:endParaRPr lang="en-US" sz="1600" dirty="0">
              <a:solidFill>
                <a:schemeClr val="tx2"/>
              </a:solidFill>
              <a:cs typeface="Arial"/>
            </a:endParaRPr>
          </a:p>
        </p:txBody>
      </p:sp>
      <p:sp>
        <p:nvSpPr>
          <p:cNvPr id="16" name="TextBox 15"/>
          <p:cNvSpPr txBox="1"/>
          <p:nvPr/>
        </p:nvSpPr>
        <p:spPr>
          <a:xfrm>
            <a:off x="824728" y="3070824"/>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is often an integral part of Linux distributions. For instance, Ubuntu’s Ubiquity Installer, and Fedora’s and Red Hat Enterprise Linux’s Anaconda Installer are written in Python. Gentoo Linux makes use of Python for Portage, its package management system.</a:t>
            </a:r>
          </a:p>
        </p:txBody>
      </p:sp>
    </p:spTree>
    <p:extLst>
      <p:ext uri="{BB962C8B-B14F-4D97-AF65-F5344CB8AC3E}">
        <p14:creationId xmlns:p14="http://schemas.microsoft.com/office/powerpoint/2010/main" val="3475357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90</a:t>
            </a:fld>
            <a:endParaRPr lang="en-US"/>
          </a:p>
        </p:txBody>
      </p:sp>
      <p:sp>
        <p:nvSpPr>
          <p:cNvPr id="5" name="Title 4"/>
          <p:cNvSpPr>
            <a:spLocks noGrp="1"/>
          </p:cNvSpPr>
          <p:nvPr>
            <p:ph type="title"/>
          </p:nvPr>
        </p:nvSpPr>
        <p:spPr/>
        <p:txBody>
          <a:bodyPr>
            <a:normAutofit fontScale="90000"/>
          </a:bodyPr>
          <a:lstStyle/>
          <a:p>
            <a:r>
              <a:rPr lang="en-US" dirty="0" smtClean="0"/>
              <a:t>AWS SDK for Python</a:t>
            </a:r>
            <a:endParaRPr lang="en-US" dirty="0"/>
          </a:p>
        </p:txBody>
      </p:sp>
      <p:sp>
        <p:nvSpPr>
          <p:cNvPr id="8" name="TextBox 7"/>
          <p:cNvSpPr txBox="1"/>
          <p:nvPr/>
        </p:nvSpPr>
        <p:spPr>
          <a:xfrm>
            <a:off x="1324843" y="971175"/>
            <a:ext cx="7008666" cy="2377574"/>
          </a:xfrm>
          <a:prstGeom prst="rect">
            <a:avLst/>
          </a:prstGeom>
          <a:noFill/>
        </p:spPr>
        <p:txBody>
          <a:bodyPr wrap="square" rtlCol="0">
            <a:spAutoFit/>
          </a:bodyPr>
          <a:lstStyle/>
          <a:p>
            <a:pPr>
              <a:lnSpc>
                <a:spcPct val="150000"/>
              </a:lnSpc>
            </a:pP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is the Amazon Web Services (AWS) SDK for Python, which allows Python developers to write software that makes use of Amazon services like S3 and EC2.</a:t>
            </a:r>
          </a:p>
          <a:p>
            <a:pPr>
              <a:lnSpc>
                <a:spcPct val="150000"/>
              </a:lnSpc>
            </a:pPr>
            <a:endParaRPr lang="en-IN" sz="1100" dirty="0" smtClean="0">
              <a:solidFill>
                <a:schemeClr val="tx2">
                  <a:lumMod val="75000"/>
                  <a:lumOff val="25000"/>
                </a:schemeClr>
              </a:solidFill>
              <a:cs typeface="Times New Roman" panose="02020603050405020304" pitchFamily="18" charset="0"/>
            </a:endParaRPr>
          </a:p>
          <a:p>
            <a:pPr>
              <a:lnSpc>
                <a:spcPct val="150000"/>
              </a:lnSpc>
            </a:pP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3 is a ground-up rewrite of </a:t>
            </a: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It uses a data-driven approach to generate classes at runtime from JSON description files that are shared between SDKs in various languages. This includes descriptions for a high level, object oriented interface similar to those available in previous versions of </a:t>
            </a: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Because </a:t>
            </a: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3 is generated from these shared JSON files, we get fast updates to the latest services and features and a consistent API across services. Community contributions to JSON description files in other SDKs also benefit </a:t>
            </a: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3, just as contributions to </a:t>
            </a:r>
            <a:r>
              <a:rPr lang="en-IN" sz="1100" dirty="0" err="1" smtClean="0">
                <a:solidFill>
                  <a:schemeClr val="tx2">
                    <a:lumMod val="75000"/>
                    <a:lumOff val="25000"/>
                  </a:schemeClr>
                </a:solidFill>
                <a:cs typeface="Times New Roman" panose="02020603050405020304" pitchFamily="18" charset="0"/>
              </a:rPr>
              <a:t>Boto</a:t>
            </a:r>
            <a:r>
              <a:rPr lang="en-IN" sz="1100" dirty="0" smtClean="0">
                <a:solidFill>
                  <a:schemeClr val="tx2">
                    <a:lumMod val="75000"/>
                    <a:lumOff val="25000"/>
                  </a:schemeClr>
                </a:solidFill>
                <a:cs typeface="Times New Roman" panose="02020603050405020304" pitchFamily="18" charset="0"/>
              </a:rPr>
              <a:t> 3 benefit the other SDKs</a:t>
            </a:r>
          </a:p>
        </p:txBody>
      </p:sp>
      <p:sp>
        <p:nvSpPr>
          <p:cNvPr id="138242" name="AutoShape 2"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8244" name="AutoShape 4"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8246" name="Picture 6" descr="C:\Users\AYAN\Desktop\s3.png"/>
          <p:cNvPicPr>
            <a:picLocks noChangeAspect="1" noChangeArrowheads="1"/>
          </p:cNvPicPr>
          <p:nvPr/>
        </p:nvPicPr>
        <p:blipFill>
          <a:blip r:embed="rId3"/>
          <a:srcRect/>
          <a:stretch>
            <a:fillRect/>
          </a:stretch>
        </p:blipFill>
        <p:spPr bwMode="auto">
          <a:xfrm>
            <a:off x="152400" y="735806"/>
            <a:ext cx="981076" cy="735807"/>
          </a:xfrm>
          <a:prstGeom prst="rect">
            <a:avLst/>
          </a:prstGeom>
          <a:noFill/>
        </p:spPr>
      </p:pic>
    </p:spTree>
    <p:extLst>
      <p:ext uri="{BB962C8B-B14F-4D97-AF65-F5344CB8AC3E}">
        <p14:creationId xmlns:p14="http://schemas.microsoft.com/office/powerpoint/2010/main" val="10111911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91</a:t>
            </a:fld>
            <a:endParaRPr lang="en-US"/>
          </a:p>
        </p:txBody>
      </p:sp>
      <p:sp>
        <p:nvSpPr>
          <p:cNvPr id="5" name="Title 4"/>
          <p:cNvSpPr>
            <a:spLocks noGrp="1"/>
          </p:cNvSpPr>
          <p:nvPr>
            <p:ph type="title"/>
          </p:nvPr>
        </p:nvSpPr>
        <p:spPr/>
        <p:txBody>
          <a:bodyPr>
            <a:normAutofit fontScale="90000"/>
          </a:bodyPr>
          <a:lstStyle/>
          <a:p>
            <a:r>
              <a:rPr lang="en-US" dirty="0" smtClean="0"/>
              <a:t>AWS SDK for Python</a:t>
            </a:r>
            <a:endParaRPr lang="en-US" dirty="0"/>
          </a:p>
        </p:txBody>
      </p:sp>
      <p:sp>
        <p:nvSpPr>
          <p:cNvPr id="8" name="TextBox 7"/>
          <p:cNvSpPr txBox="1"/>
          <p:nvPr/>
        </p:nvSpPr>
        <p:spPr>
          <a:xfrm>
            <a:off x="1324843" y="971175"/>
            <a:ext cx="7008666" cy="314894"/>
          </a:xfrm>
          <a:prstGeom prst="rect">
            <a:avLst/>
          </a:prstGeom>
          <a:noFill/>
        </p:spPr>
        <p:txBody>
          <a:bodyPr wrap="square" rtlCol="0">
            <a:spAutoFit/>
          </a:bodyPr>
          <a:lstStyle/>
          <a:p>
            <a:pPr>
              <a:lnSpc>
                <a:spcPct val="150000"/>
              </a:lnSpc>
            </a:pPr>
            <a:r>
              <a:rPr lang="en-IN" sz="1100" b="1" dirty="0" smtClean="0">
                <a:solidFill>
                  <a:schemeClr val="tx2">
                    <a:lumMod val="75000"/>
                    <a:lumOff val="25000"/>
                  </a:schemeClr>
                </a:solidFill>
                <a:cs typeface="Times New Roman" panose="02020603050405020304" pitchFamily="18" charset="0"/>
              </a:rPr>
              <a:t>Configuring Credentials</a:t>
            </a:r>
          </a:p>
        </p:txBody>
      </p:sp>
      <p:sp>
        <p:nvSpPr>
          <p:cNvPr id="138242" name="AutoShape 2"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8244" name="AutoShape 4"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8246" name="Picture 6" descr="C:\Users\AYAN\Desktop\s3.png"/>
          <p:cNvPicPr>
            <a:picLocks noChangeAspect="1" noChangeArrowheads="1"/>
          </p:cNvPicPr>
          <p:nvPr/>
        </p:nvPicPr>
        <p:blipFill>
          <a:blip r:embed="rId3"/>
          <a:srcRect/>
          <a:stretch>
            <a:fillRect/>
          </a:stretch>
        </p:blipFill>
        <p:spPr bwMode="auto">
          <a:xfrm>
            <a:off x="152400" y="735806"/>
            <a:ext cx="981076" cy="735807"/>
          </a:xfrm>
          <a:prstGeom prst="rect">
            <a:avLst/>
          </a:prstGeom>
          <a:noFill/>
        </p:spPr>
      </p:pic>
      <p:sp>
        <p:nvSpPr>
          <p:cNvPr id="9" name="TextBox 8"/>
          <p:cNvSpPr txBox="1"/>
          <p:nvPr/>
        </p:nvSpPr>
        <p:spPr>
          <a:xfrm>
            <a:off x="772392" y="3571500"/>
            <a:ext cx="7647707" cy="822726"/>
          </a:xfrm>
          <a:prstGeom prst="rect">
            <a:avLst/>
          </a:prstGeom>
          <a:noFill/>
        </p:spPr>
        <p:txBody>
          <a:bodyPr wrap="square" rtlCol="0">
            <a:spAutoFit/>
          </a:bodyPr>
          <a:lstStyle/>
          <a:p>
            <a:pPr>
              <a:lnSpc>
                <a:spcPct val="150000"/>
              </a:lnSpc>
            </a:pPr>
            <a:r>
              <a:rPr lang="en-IN" sz="1100" dirty="0" smtClean="0">
                <a:solidFill>
                  <a:schemeClr val="tx2">
                    <a:lumMod val="75000"/>
                    <a:lumOff val="25000"/>
                  </a:schemeClr>
                </a:solidFill>
                <a:cs typeface="Times New Roman" panose="02020603050405020304" pitchFamily="18" charset="0"/>
              </a:rPr>
              <a:t>The distinction between credentials and non-credentials configuration is important because the lookup process is slightly different. Boto3 will look in several additional locations when searching for credentials that do not apply when searching for non-credential configuration.</a:t>
            </a:r>
          </a:p>
        </p:txBody>
      </p:sp>
      <p:sp>
        <p:nvSpPr>
          <p:cNvPr id="10" name="Left-Up Arrow 9"/>
          <p:cNvSpPr/>
          <p:nvPr/>
        </p:nvSpPr>
        <p:spPr>
          <a:xfrm rot="13311843">
            <a:off x="3353078" y="900474"/>
            <a:ext cx="1748575" cy="1507869"/>
          </a:xfrm>
          <a:prstGeom prst="leftUpArrow">
            <a:avLst/>
          </a:prstGeom>
          <a:ln/>
          <a:effectLst>
            <a:outerShdw blurRad="40000" dist="20000" dir="5400000" rotWithShape="0">
              <a:srgbClr val="000000">
                <a:alpha val="38000"/>
              </a:srgbClr>
            </a:outerShdw>
            <a:softEdge rad="1270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p:cNvSpPr txBox="1"/>
          <p:nvPr/>
        </p:nvSpPr>
        <p:spPr>
          <a:xfrm>
            <a:off x="5172076" y="1818899"/>
            <a:ext cx="3571874" cy="1107996"/>
          </a:xfrm>
          <a:prstGeom prst="rect">
            <a:avLst/>
          </a:prstGeom>
          <a:noFill/>
        </p:spPr>
        <p:txBody>
          <a:bodyPr wrap="square" rtlCol="0">
            <a:spAutoFit/>
          </a:bodyPr>
          <a:lstStyle/>
          <a:p>
            <a:pPr>
              <a:lnSpc>
                <a:spcPct val="150000"/>
              </a:lnSpc>
            </a:pPr>
            <a:r>
              <a:rPr lang="en-IN" sz="1100" b="1" dirty="0" smtClean="0">
                <a:solidFill>
                  <a:schemeClr val="tx2">
                    <a:lumMod val="75000"/>
                    <a:lumOff val="25000"/>
                  </a:schemeClr>
                </a:solidFill>
                <a:cs typeface="Times New Roman" panose="02020603050405020304" pitchFamily="18" charset="0"/>
              </a:rPr>
              <a:t>Non-credentials</a:t>
            </a:r>
          </a:p>
          <a:p>
            <a:pPr>
              <a:lnSpc>
                <a:spcPct val="150000"/>
              </a:lnSpc>
            </a:pPr>
            <a:endParaRPr lang="en-IN" sz="1100" b="1" dirty="0" smtClean="0">
              <a:solidFill>
                <a:schemeClr val="tx2">
                  <a:lumMod val="75000"/>
                  <a:lumOff val="25000"/>
                </a:schemeClr>
              </a:solidFill>
              <a:cs typeface="Times New Roman" panose="02020603050405020304" pitchFamily="18" charset="0"/>
            </a:endParaRPr>
          </a:p>
          <a:p>
            <a:pPr>
              <a:lnSpc>
                <a:spcPct val="150000"/>
              </a:lnSpc>
            </a:pPr>
            <a:r>
              <a:rPr lang="en-IN" sz="1100" dirty="0" smtClean="0">
                <a:solidFill>
                  <a:schemeClr val="tx2">
                    <a:lumMod val="75000"/>
                    <a:lumOff val="25000"/>
                  </a:schemeClr>
                </a:solidFill>
                <a:cs typeface="Times New Roman" panose="02020603050405020304" pitchFamily="18" charset="0"/>
              </a:rPr>
              <a:t>configuration includes items such as which region to use or which addressing style to use for Amazon S3</a:t>
            </a:r>
          </a:p>
        </p:txBody>
      </p:sp>
      <p:sp>
        <p:nvSpPr>
          <p:cNvPr id="12" name="TextBox 11"/>
          <p:cNvSpPr txBox="1"/>
          <p:nvPr/>
        </p:nvSpPr>
        <p:spPr>
          <a:xfrm>
            <a:off x="629518" y="1990350"/>
            <a:ext cx="3713882" cy="1361911"/>
          </a:xfrm>
          <a:prstGeom prst="rect">
            <a:avLst/>
          </a:prstGeom>
          <a:noFill/>
        </p:spPr>
        <p:txBody>
          <a:bodyPr wrap="square" rtlCol="0">
            <a:spAutoFit/>
          </a:bodyPr>
          <a:lstStyle/>
          <a:p>
            <a:pPr>
              <a:lnSpc>
                <a:spcPct val="150000"/>
              </a:lnSpc>
            </a:pPr>
            <a:r>
              <a:rPr lang="en-IN" sz="1100" b="1" dirty="0" smtClean="0">
                <a:solidFill>
                  <a:schemeClr val="tx2">
                    <a:lumMod val="75000"/>
                    <a:lumOff val="25000"/>
                  </a:schemeClr>
                </a:solidFill>
                <a:cs typeface="Times New Roman" panose="02020603050405020304" pitchFamily="18" charset="0"/>
              </a:rPr>
              <a:t>Credentials</a:t>
            </a:r>
          </a:p>
          <a:p>
            <a:pPr>
              <a:lnSpc>
                <a:spcPct val="150000"/>
              </a:lnSpc>
            </a:pPr>
            <a:endParaRPr lang="en-IN" sz="1100" b="1" dirty="0" smtClean="0">
              <a:solidFill>
                <a:schemeClr val="tx2">
                  <a:lumMod val="75000"/>
                  <a:lumOff val="25000"/>
                </a:schemeClr>
              </a:solidFill>
              <a:cs typeface="Times New Roman" panose="02020603050405020304" pitchFamily="18" charset="0"/>
            </a:endParaRPr>
          </a:p>
          <a:p>
            <a:pPr>
              <a:lnSpc>
                <a:spcPct val="150000"/>
              </a:lnSpc>
            </a:pPr>
            <a:r>
              <a:rPr lang="en-IN" sz="1100" dirty="0" smtClean="0">
                <a:solidFill>
                  <a:schemeClr val="tx2">
                    <a:lumMod val="75000"/>
                    <a:lumOff val="25000"/>
                  </a:schemeClr>
                </a:solidFill>
                <a:cs typeface="Times New Roman" panose="02020603050405020304" pitchFamily="18" charset="0"/>
              </a:rPr>
              <a:t>Credentials include items such as </a:t>
            </a:r>
            <a:r>
              <a:rPr lang="en-IN" sz="1100" b="1" dirty="0" err="1" smtClean="0">
                <a:solidFill>
                  <a:schemeClr val="tx2">
                    <a:lumMod val="75000"/>
                    <a:lumOff val="25000"/>
                  </a:schemeClr>
                </a:solidFill>
                <a:cs typeface="Times New Roman" panose="02020603050405020304" pitchFamily="18" charset="0"/>
              </a:rPr>
              <a:t>aws_access_key_id</a:t>
            </a:r>
            <a:r>
              <a:rPr lang="en-IN" sz="1100" dirty="0" smtClean="0">
                <a:solidFill>
                  <a:schemeClr val="tx2">
                    <a:lumMod val="75000"/>
                    <a:lumOff val="25000"/>
                  </a:schemeClr>
                </a:solidFill>
                <a:cs typeface="Times New Roman" panose="02020603050405020304" pitchFamily="18" charset="0"/>
              </a:rPr>
              <a:t>, </a:t>
            </a:r>
            <a:r>
              <a:rPr lang="en-IN" sz="1100" b="1" dirty="0" err="1" smtClean="0">
                <a:solidFill>
                  <a:schemeClr val="tx2">
                    <a:lumMod val="75000"/>
                    <a:lumOff val="25000"/>
                  </a:schemeClr>
                </a:solidFill>
                <a:cs typeface="Times New Roman" panose="02020603050405020304" pitchFamily="18" charset="0"/>
              </a:rPr>
              <a:t>aws_secret_access_key</a:t>
            </a:r>
            <a:r>
              <a:rPr lang="en-IN" sz="1100" dirty="0" smtClean="0">
                <a:solidFill>
                  <a:schemeClr val="tx2">
                    <a:lumMod val="75000"/>
                    <a:lumOff val="25000"/>
                  </a:schemeClr>
                </a:solidFill>
                <a:cs typeface="Times New Roman" panose="02020603050405020304" pitchFamily="18" charset="0"/>
              </a:rPr>
              <a:t>, and </a:t>
            </a:r>
            <a:r>
              <a:rPr lang="en-IN" sz="1100" b="1" dirty="0" err="1" smtClean="0">
                <a:solidFill>
                  <a:schemeClr val="tx2">
                    <a:lumMod val="75000"/>
                    <a:lumOff val="25000"/>
                  </a:schemeClr>
                </a:solidFill>
                <a:cs typeface="Times New Roman" panose="02020603050405020304" pitchFamily="18" charset="0"/>
              </a:rPr>
              <a:t>aws_session_token</a:t>
            </a:r>
            <a:r>
              <a:rPr lang="en-IN" sz="1100" dirty="0" smtClean="0">
                <a:solidFill>
                  <a:schemeClr val="tx2">
                    <a:lumMod val="75000"/>
                    <a:lumOff val="25000"/>
                  </a:schemeClr>
                </a:solidFill>
                <a:cs typeface="Times New Roman" panose="02020603050405020304" pitchFamily="18" charset="0"/>
              </a:rPr>
              <a:t> </a:t>
            </a:r>
          </a:p>
        </p:txBody>
      </p:sp>
    </p:spTree>
    <p:extLst>
      <p:ext uri="{BB962C8B-B14F-4D97-AF65-F5344CB8AC3E}">
        <p14:creationId xmlns:p14="http://schemas.microsoft.com/office/powerpoint/2010/main" val="812300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92</a:t>
            </a:fld>
            <a:endParaRPr lang="en-US"/>
          </a:p>
        </p:txBody>
      </p:sp>
      <p:sp>
        <p:nvSpPr>
          <p:cNvPr id="5" name="Title 4"/>
          <p:cNvSpPr>
            <a:spLocks noGrp="1"/>
          </p:cNvSpPr>
          <p:nvPr>
            <p:ph type="title"/>
          </p:nvPr>
        </p:nvSpPr>
        <p:spPr/>
        <p:txBody>
          <a:bodyPr>
            <a:normAutofit fontScale="90000"/>
          </a:bodyPr>
          <a:lstStyle/>
          <a:p>
            <a:r>
              <a:rPr lang="en-US" dirty="0" smtClean="0"/>
              <a:t>AWS SDK for Python</a:t>
            </a:r>
            <a:endParaRPr lang="en-US" dirty="0"/>
          </a:p>
        </p:txBody>
      </p:sp>
      <p:sp>
        <p:nvSpPr>
          <p:cNvPr id="8" name="TextBox 7"/>
          <p:cNvSpPr txBox="1"/>
          <p:nvPr/>
        </p:nvSpPr>
        <p:spPr>
          <a:xfrm>
            <a:off x="1324843" y="971175"/>
            <a:ext cx="7008666" cy="314894"/>
          </a:xfrm>
          <a:prstGeom prst="rect">
            <a:avLst/>
          </a:prstGeom>
          <a:noFill/>
        </p:spPr>
        <p:txBody>
          <a:bodyPr wrap="square" rtlCol="0">
            <a:spAutoFit/>
          </a:bodyPr>
          <a:lstStyle/>
          <a:p>
            <a:pPr>
              <a:lnSpc>
                <a:spcPct val="150000"/>
              </a:lnSpc>
            </a:pPr>
            <a:r>
              <a:rPr lang="en-IN" sz="1100" b="1" dirty="0" smtClean="0">
                <a:solidFill>
                  <a:schemeClr val="tx2">
                    <a:lumMod val="75000"/>
                    <a:lumOff val="25000"/>
                  </a:schemeClr>
                </a:solidFill>
                <a:cs typeface="Times New Roman" panose="02020603050405020304" pitchFamily="18" charset="0"/>
              </a:rPr>
              <a:t>Configuring With Credentials</a:t>
            </a:r>
          </a:p>
        </p:txBody>
      </p:sp>
      <p:sp>
        <p:nvSpPr>
          <p:cNvPr id="138242" name="AutoShape 2"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8244" name="AutoShape 4" descr="Image result for AW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8246" name="Picture 6" descr="C:\Users\AYAN\Desktop\s3.png"/>
          <p:cNvPicPr>
            <a:picLocks noChangeAspect="1" noChangeArrowheads="1"/>
          </p:cNvPicPr>
          <p:nvPr/>
        </p:nvPicPr>
        <p:blipFill>
          <a:blip r:embed="rId3"/>
          <a:srcRect/>
          <a:stretch>
            <a:fillRect/>
          </a:stretch>
        </p:blipFill>
        <p:spPr bwMode="auto">
          <a:xfrm>
            <a:off x="152400" y="735806"/>
            <a:ext cx="981076" cy="735807"/>
          </a:xfrm>
          <a:prstGeom prst="rect">
            <a:avLst/>
          </a:prstGeom>
          <a:noFill/>
        </p:spPr>
      </p:pic>
      <p:sp>
        <p:nvSpPr>
          <p:cNvPr id="12" name="TextBox 11"/>
          <p:cNvSpPr txBox="1"/>
          <p:nvPr/>
        </p:nvSpPr>
        <p:spPr>
          <a:xfrm>
            <a:off x="1096242" y="1466475"/>
            <a:ext cx="7476257" cy="1954381"/>
          </a:xfrm>
          <a:prstGeom prst="rect">
            <a:avLst/>
          </a:prstGeom>
          <a:noFill/>
        </p:spPr>
        <p:txBody>
          <a:bodyPr wrap="square" rtlCol="0">
            <a:spAutoFit/>
          </a:bodyPr>
          <a:lstStyle/>
          <a:p>
            <a:r>
              <a:rPr lang="en-IN" sz="1100" dirty="0" smtClean="0">
                <a:solidFill>
                  <a:srgbClr val="333333"/>
                </a:solidFill>
                <a:latin typeface="Open Sans"/>
              </a:rPr>
              <a:t>The mechanism in which boto3 looks for credentials is to search through a list of possible locations and stop as soon as it finds credentials. The order in which Boto3 searches for credentials is:</a:t>
            </a:r>
          </a:p>
          <a:p>
            <a:endParaRPr lang="en-IN" sz="1100" dirty="0" smtClean="0">
              <a:solidFill>
                <a:srgbClr val="333333"/>
              </a:solidFill>
              <a:latin typeface="Open Sans"/>
            </a:endParaRPr>
          </a:p>
          <a:p>
            <a:pPr marL="228600" indent="-228600">
              <a:buFont typeface="+mj-lt"/>
              <a:buAutoNum type="arabicPeriod"/>
            </a:pPr>
            <a:r>
              <a:rPr lang="en-IN" sz="1100" dirty="0" smtClean="0">
                <a:solidFill>
                  <a:srgbClr val="333333"/>
                </a:solidFill>
                <a:latin typeface="Open Sans"/>
              </a:rPr>
              <a:t>Passing credentials as parameters in the </a:t>
            </a:r>
            <a:r>
              <a:rPr lang="en-IN" sz="1100" dirty="0" err="1" smtClean="0">
                <a:solidFill>
                  <a:srgbClr val="333333"/>
                </a:solidFill>
                <a:latin typeface="Open Sans"/>
              </a:rPr>
              <a:t>boto.client</a:t>
            </a:r>
            <a:r>
              <a:rPr lang="en-IN" sz="1100" dirty="0" smtClean="0">
                <a:solidFill>
                  <a:srgbClr val="333333"/>
                </a:solidFill>
                <a:latin typeface="Open Sans"/>
              </a:rPr>
              <a:t>() method</a:t>
            </a:r>
          </a:p>
          <a:p>
            <a:pPr marL="228600" indent="-228600">
              <a:buFont typeface="+mj-lt"/>
              <a:buAutoNum type="arabicPeriod"/>
            </a:pPr>
            <a:r>
              <a:rPr lang="en-IN" sz="1100" dirty="0" smtClean="0">
                <a:solidFill>
                  <a:srgbClr val="333333"/>
                </a:solidFill>
                <a:latin typeface="Open Sans"/>
              </a:rPr>
              <a:t>Passing credentials as parameters when creating a Session object</a:t>
            </a:r>
          </a:p>
          <a:p>
            <a:pPr marL="228600" indent="-228600">
              <a:buFont typeface="+mj-lt"/>
              <a:buAutoNum type="arabicPeriod"/>
            </a:pPr>
            <a:r>
              <a:rPr lang="en-IN" sz="1100" dirty="0" smtClean="0">
                <a:solidFill>
                  <a:srgbClr val="333333"/>
                </a:solidFill>
                <a:latin typeface="Open Sans"/>
              </a:rPr>
              <a:t>Environment variables</a:t>
            </a:r>
          </a:p>
          <a:p>
            <a:pPr marL="228600" indent="-228600">
              <a:buFont typeface="+mj-lt"/>
              <a:buAutoNum type="arabicPeriod"/>
            </a:pPr>
            <a:r>
              <a:rPr lang="en-IN" sz="1100" dirty="0" smtClean="0">
                <a:solidFill>
                  <a:srgbClr val="333333"/>
                </a:solidFill>
                <a:latin typeface="Open Sans"/>
              </a:rPr>
              <a:t>Shared credential file (~/.</a:t>
            </a:r>
            <a:r>
              <a:rPr lang="en-IN" sz="1100" dirty="0" err="1" smtClean="0">
                <a:solidFill>
                  <a:srgbClr val="333333"/>
                </a:solidFill>
                <a:latin typeface="Open Sans"/>
              </a:rPr>
              <a:t>aws</a:t>
            </a:r>
            <a:r>
              <a:rPr lang="en-IN" sz="1100" dirty="0" smtClean="0">
                <a:solidFill>
                  <a:srgbClr val="333333"/>
                </a:solidFill>
                <a:latin typeface="Open Sans"/>
              </a:rPr>
              <a:t>/credentials)</a:t>
            </a:r>
          </a:p>
          <a:p>
            <a:pPr marL="228600" indent="-228600">
              <a:buFont typeface="+mj-lt"/>
              <a:buAutoNum type="arabicPeriod"/>
            </a:pPr>
            <a:r>
              <a:rPr lang="en-IN" sz="1100" dirty="0" smtClean="0">
                <a:solidFill>
                  <a:srgbClr val="333333"/>
                </a:solidFill>
                <a:latin typeface="Open Sans"/>
              </a:rPr>
              <a:t>AWS </a:t>
            </a:r>
            <a:r>
              <a:rPr lang="en-IN" sz="1100" dirty="0" err="1" smtClean="0">
                <a:solidFill>
                  <a:srgbClr val="333333"/>
                </a:solidFill>
                <a:latin typeface="Open Sans"/>
              </a:rPr>
              <a:t>config</a:t>
            </a:r>
            <a:r>
              <a:rPr lang="en-IN" sz="1100" dirty="0" smtClean="0">
                <a:solidFill>
                  <a:srgbClr val="333333"/>
                </a:solidFill>
                <a:latin typeface="Open Sans"/>
              </a:rPr>
              <a:t> file (~/.</a:t>
            </a:r>
            <a:r>
              <a:rPr lang="en-IN" sz="1100" dirty="0" err="1" smtClean="0">
                <a:solidFill>
                  <a:srgbClr val="333333"/>
                </a:solidFill>
                <a:latin typeface="Open Sans"/>
              </a:rPr>
              <a:t>aws</a:t>
            </a:r>
            <a:r>
              <a:rPr lang="en-IN" sz="1100" dirty="0" smtClean="0">
                <a:solidFill>
                  <a:srgbClr val="333333"/>
                </a:solidFill>
                <a:latin typeface="Open Sans"/>
              </a:rPr>
              <a:t>/</a:t>
            </a:r>
            <a:r>
              <a:rPr lang="en-IN" sz="1100" dirty="0" err="1" smtClean="0">
                <a:solidFill>
                  <a:srgbClr val="333333"/>
                </a:solidFill>
                <a:latin typeface="Open Sans"/>
              </a:rPr>
              <a:t>config</a:t>
            </a:r>
            <a:r>
              <a:rPr lang="en-IN" sz="1100" dirty="0" smtClean="0">
                <a:solidFill>
                  <a:srgbClr val="333333"/>
                </a:solidFill>
                <a:latin typeface="Open Sans"/>
              </a:rPr>
              <a:t>)</a:t>
            </a:r>
          </a:p>
          <a:p>
            <a:pPr marL="228600" indent="-228600">
              <a:buFont typeface="+mj-lt"/>
              <a:buAutoNum type="arabicPeriod"/>
            </a:pPr>
            <a:r>
              <a:rPr lang="en-IN" sz="1100" dirty="0" smtClean="0">
                <a:solidFill>
                  <a:srgbClr val="333333"/>
                </a:solidFill>
                <a:latin typeface="Open Sans"/>
              </a:rPr>
              <a:t>Assume Role provider</a:t>
            </a:r>
          </a:p>
          <a:p>
            <a:pPr marL="228600" indent="-228600">
              <a:buFont typeface="+mj-lt"/>
              <a:buAutoNum type="arabicPeriod"/>
            </a:pPr>
            <a:r>
              <a:rPr lang="en-IN" sz="1100" dirty="0" smtClean="0">
                <a:solidFill>
                  <a:srgbClr val="333333"/>
                </a:solidFill>
                <a:latin typeface="Open Sans"/>
              </a:rPr>
              <a:t>Boto2 </a:t>
            </a:r>
            <a:r>
              <a:rPr lang="en-IN" sz="1100" dirty="0" err="1" smtClean="0">
                <a:solidFill>
                  <a:srgbClr val="333333"/>
                </a:solidFill>
                <a:latin typeface="Open Sans"/>
              </a:rPr>
              <a:t>config</a:t>
            </a:r>
            <a:r>
              <a:rPr lang="en-IN" sz="1100" dirty="0" smtClean="0">
                <a:solidFill>
                  <a:srgbClr val="333333"/>
                </a:solidFill>
                <a:latin typeface="Open Sans"/>
              </a:rPr>
              <a:t> file (/etc/boto.cfg and ~/.</a:t>
            </a:r>
            <a:r>
              <a:rPr lang="en-IN" sz="1100" dirty="0" err="1" smtClean="0">
                <a:solidFill>
                  <a:srgbClr val="333333"/>
                </a:solidFill>
                <a:latin typeface="Open Sans"/>
              </a:rPr>
              <a:t>boto</a:t>
            </a:r>
            <a:r>
              <a:rPr lang="en-IN" sz="1100" dirty="0" smtClean="0">
                <a:solidFill>
                  <a:srgbClr val="333333"/>
                </a:solidFill>
                <a:latin typeface="Open Sans"/>
              </a:rPr>
              <a:t>)</a:t>
            </a:r>
          </a:p>
          <a:p>
            <a:pPr marL="228600" indent="-228600">
              <a:buFont typeface="+mj-lt"/>
              <a:buAutoNum type="arabicPeriod"/>
            </a:pPr>
            <a:r>
              <a:rPr lang="en-IN" sz="1100" dirty="0" smtClean="0">
                <a:solidFill>
                  <a:srgbClr val="333333"/>
                </a:solidFill>
                <a:latin typeface="Open Sans"/>
              </a:rPr>
              <a:t>Instance metadata service on an Amazon EC2 instance that has an IAM role configured.</a:t>
            </a:r>
            <a:endParaRPr lang="en-IN" sz="1100" b="0" i="0" dirty="0">
              <a:solidFill>
                <a:srgbClr val="333333"/>
              </a:solidFill>
              <a:latin typeface="Open Sans"/>
            </a:endParaRPr>
          </a:p>
        </p:txBody>
      </p:sp>
      <p:sp>
        <p:nvSpPr>
          <p:cNvPr id="9" name="TextBox 8"/>
          <p:cNvSpPr txBox="1"/>
          <p:nvPr/>
        </p:nvSpPr>
        <p:spPr>
          <a:xfrm>
            <a:off x="731009" y="3869297"/>
            <a:ext cx="7008666" cy="600164"/>
          </a:xfrm>
          <a:prstGeom prst="rect">
            <a:avLst/>
          </a:prstGeom>
          <a:noFill/>
        </p:spPr>
        <p:txBody>
          <a:bodyPr wrap="square" rtlCol="0">
            <a:spAutoFit/>
          </a:bodyPr>
          <a:lstStyle/>
          <a:p>
            <a:pPr>
              <a:lnSpc>
                <a:spcPct val="150000"/>
              </a:lnSpc>
            </a:pPr>
            <a:r>
              <a:rPr lang="en-IN" sz="1100" b="1" dirty="0">
                <a:solidFill>
                  <a:schemeClr val="tx2">
                    <a:lumMod val="75000"/>
                    <a:lumOff val="25000"/>
                  </a:schemeClr>
                </a:solidFill>
                <a:cs typeface="Times New Roman" panose="02020603050405020304" pitchFamily="18" charset="0"/>
              </a:rPr>
              <a:t>Reference : </a:t>
            </a:r>
            <a:r>
              <a:rPr lang="en-IN" sz="1100" b="1" dirty="0">
                <a:solidFill>
                  <a:schemeClr val="tx2">
                    <a:lumMod val="75000"/>
                    <a:lumOff val="25000"/>
                  </a:schemeClr>
                </a:solidFill>
                <a:cs typeface="Times New Roman" panose="02020603050405020304" pitchFamily="18" charset="0"/>
                <a:hlinkClick r:id="rId4"/>
              </a:rPr>
              <a:t>http://</a:t>
            </a:r>
            <a:r>
              <a:rPr lang="en-IN" sz="1100" b="1" dirty="0" smtClean="0">
                <a:solidFill>
                  <a:schemeClr val="tx2">
                    <a:lumMod val="75000"/>
                    <a:lumOff val="25000"/>
                  </a:schemeClr>
                </a:solidFill>
                <a:cs typeface="Times New Roman" panose="02020603050405020304" pitchFamily="18" charset="0"/>
                <a:hlinkClick r:id="rId4"/>
              </a:rPr>
              <a:t>boto3.readthedocs.io/en/latest/guide/s3.html</a:t>
            </a:r>
            <a:endParaRPr lang="en-IN" sz="1100" b="1" dirty="0">
              <a:solidFill>
                <a:schemeClr val="tx2">
                  <a:lumMod val="75000"/>
                  <a:lumOff val="25000"/>
                </a:schemeClr>
              </a:solidFill>
              <a:cs typeface="Times New Roman" panose="02020603050405020304" pitchFamily="18" charset="0"/>
            </a:endParaRPr>
          </a:p>
          <a:p>
            <a:pPr>
              <a:lnSpc>
                <a:spcPct val="150000"/>
              </a:lnSpc>
            </a:pPr>
            <a:endParaRPr lang="en-IN" sz="1100" b="1" dirty="0" smtClean="0">
              <a:solidFill>
                <a:schemeClr val="tx2">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31873068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Thank you</a:t>
            </a:r>
            <a:endParaRPr lang="en-US" dirty="0"/>
          </a:p>
        </p:txBody>
      </p:sp>
      <p:sp>
        <p:nvSpPr>
          <p:cNvPr id="6" name="Text Placeholder 5"/>
          <p:cNvSpPr>
            <a:spLocks noGrp="1"/>
          </p:cNvSpPr>
          <p:nvPr>
            <p:ph type="body" sz="quarter" idx="10"/>
          </p:nvPr>
        </p:nvSpPr>
        <p:spPr/>
        <p:txBody>
          <a:bodyPr/>
          <a:lstStyle/>
          <a:p>
            <a:endParaRPr lang="en-US" dirty="0"/>
          </a:p>
        </p:txBody>
      </p:sp>
      <p:sp>
        <p:nvSpPr>
          <p:cNvPr id="2" name="Slide Number Placeholder 1"/>
          <p:cNvSpPr>
            <a:spLocks noGrp="1"/>
          </p:cNvSpPr>
          <p:nvPr>
            <p:ph type="sldNum" sz="quarter" idx="4294967295"/>
          </p:nvPr>
        </p:nvSpPr>
        <p:spPr>
          <a:xfrm>
            <a:off x="0" y="4729163"/>
            <a:ext cx="539750" cy="376237"/>
          </a:xfrm>
        </p:spPr>
        <p:txBody>
          <a:bodyPr/>
          <a:lstStyle/>
          <a:p>
            <a:fld id="{B32AB80A-78BA-6B42-BA0D-B44ACF890F5A}" type="slidenum">
              <a:rPr lang="en-US" smtClean="0"/>
              <a:pPr/>
              <a:t>93</a:t>
            </a:fld>
            <a:endParaRPr lang="en-US"/>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COGNIZANT_Corp_16x9_2015</Template>
  <TotalTime>12056</TotalTime>
  <Words>6436</Words>
  <Application>Microsoft Office PowerPoint</Application>
  <PresentationFormat>On-screen Show (16:9)</PresentationFormat>
  <Paragraphs>1399</Paragraphs>
  <Slides>93</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Algerian</vt:lpstr>
      <vt:lpstr>Arial</vt:lpstr>
      <vt:lpstr>Arial Narrow</vt:lpstr>
      <vt:lpstr>Calibri</vt:lpstr>
      <vt:lpstr>Consolas</vt:lpstr>
      <vt:lpstr>Courier New</vt:lpstr>
      <vt:lpstr>Open Sans</vt:lpstr>
      <vt:lpstr>Times New Roman</vt:lpstr>
      <vt:lpstr>Verdana</vt:lpstr>
      <vt:lpstr>Wingdings</vt:lpstr>
      <vt:lpstr>Cognizant_16x9</vt:lpstr>
      <vt:lpstr>PowerPoint Presentation</vt:lpstr>
      <vt:lpstr>Contents (Basics Part I)</vt:lpstr>
      <vt:lpstr>Contents (Basics Part II)</vt:lpstr>
      <vt:lpstr>PowerPoint Presentation</vt:lpstr>
      <vt:lpstr>Overview</vt:lpstr>
      <vt:lpstr>Overview (Cntd..)</vt:lpstr>
      <vt:lpstr>Application of Python</vt:lpstr>
      <vt:lpstr>Application of Python (Cntd..)</vt:lpstr>
      <vt:lpstr>Application of Python (Cntd..)</vt:lpstr>
      <vt:lpstr>Application of Python (Cntd..)</vt:lpstr>
      <vt:lpstr>Application of Python (Cntd..)</vt:lpstr>
      <vt:lpstr>Know Your Environment</vt:lpstr>
      <vt:lpstr>Programming Basics</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Object Types</vt:lpstr>
      <vt:lpstr>Object Types (Cntd..)</vt:lpstr>
      <vt:lpstr>Object Types (Cntd..)</vt:lpstr>
      <vt:lpstr>Object Types (Cntd..)</vt:lpstr>
      <vt:lpstr>Object Types (Cntd..)</vt:lpstr>
      <vt:lpstr>Object Types (Cntd..)</vt:lpstr>
      <vt:lpstr>Object Types (Cntd..)</vt:lpstr>
      <vt:lpstr>Object Types (Cntd..)</vt:lpstr>
      <vt:lpstr>Making Decisions</vt:lpstr>
      <vt:lpstr>Making Decisions (Cntd..)</vt:lpstr>
      <vt:lpstr>Loops &amp; Functions</vt:lpstr>
      <vt:lpstr>Loops &amp; Functions (Cntd..)</vt:lpstr>
      <vt:lpstr>Loops &amp; Functions (Cntd..)</vt:lpstr>
      <vt:lpstr>Loops &amp; Functions (Cntd..)</vt:lpstr>
      <vt:lpstr>Loops &amp; Functions (Cntd..)</vt:lpstr>
      <vt:lpstr>Loops &amp; Functions (Cntd..)</vt:lpstr>
      <vt:lpstr>Loops &amp; Functions (Cntd..)</vt:lpstr>
      <vt:lpstr>Use of Lambda Function </vt:lpstr>
      <vt:lpstr>Use of Lambda Function (Cntd..)</vt:lpstr>
      <vt:lpstr>Use of Lambda Function (Cntd..)</vt:lpstr>
      <vt:lpstr>Use of Lambda Function (Cntd..)</vt:lpstr>
      <vt:lpstr>Useful one liners</vt:lpstr>
      <vt:lpstr>Case study</vt:lpstr>
      <vt:lpstr>Python Reference</vt:lpstr>
      <vt:lpstr>PowerPoint Presentation</vt:lpstr>
      <vt:lpstr>Object Management </vt:lpstr>
      <vt:lpstr>Object Management (Cntd..)</vt:lpstr>
      <vt:lpstr>Object Management (Cntd..)</vt:lpstr>
      <vt:lpstr>Object Management (Cntd..)</vt:lpstr>
      <vt:lpstr>File Handling</vt:lpstr>
      <vt:lpstr>File Handling (Cntd..)</vt:lpstr>
      <vt:lpstr>File Handling (Cntd..)</vt:lpstr>
      <vt:lpstr>Exception Handling</vt:lpstr>
      <vt:lpstr>Exception Handling (Cntd..)</vt:lpstr>
      <vt:lpstr>PowerPoint Presentation</vt:lpstr>
      <vt:lpstr>MODULES</vt:lpstr>
      <vt:lpstr>MODULES (Cntd..)</vt:lpstr>
      <vt:lpstr>MODULES (Cntd..)</vt:lpstr>
      <vt:lpstr>MODULES (Cntd..)</vt:lpstr>
      <vt:lpstr>MODULES (Cntd..)</vt:lpstr>
      <vt:lpstr>PARSING AND AUTOMATION MODULE</vt:lpstr>
      <vt:lpstr>BASIC LIBRARIES FOR DATA SCIENCE</vt:lpstr>
      <vt:lpstr>BASIC LIBRARIES FOR DATA SCIENCE (Cntd..)</vt:lpstr>
      <vt:lpstr>BASIC LIBRARIES FOR DATA SCIENCE (Cntd..)</vt:lpstr>
      <vt:lpstr>LIBRARIES FOR MACHINE LEARNING</vt:lpstr>
      <vt:lpstr>LIBRARIES FOR PLOTTING AND VISUALIZATIONS</vt:lpstr>
      <vt:lpstr>LIBRARIES FOR PLOTTING AND VISUALIZATIONS (Cntd..)</vt:lpstr>
      <vt:lpstr>MODULES (Cntd..)</vt:lpstr>
      <vt:lpstr>MODULES (Cntd..)</vt:lpstr>
      <vt:lpstr>MODULES (Cntd..)</vt:lpstr>
      <vt:lpstr>pandas - Data Structures: Series</vt:lpstr>
      <vt:lpstr>Series - Working with the index</vt:lpstr>
      <vt:lpstr>Series - Working with the index</vt:lpstr>
      <vt:lpstr>Series - Operations</vt:lpstr>
      <vt:lpstr>Series - Incomplete data</vt:lpstr>
      <vt:lpstr>Data Structures: DataFrame</vt:lpstr>
      <vt:lpstr>Data Structures: DataFrame</vt:lpstr>
      <vt:lpstr>DataFrame - Reindexing</vt:lpstr>
      <vt:lpstr>DataFrame - Reindexing</vt:lpstr>
      <vt:lpstr>MODULES (Cntd..)</vt:lpstr>
      <vt:lpstr>Use Case</vt:lpstr>
      <vt:lpstr>xml &amp; json Parsing</vt:lpstr>
      <vt:lpstr>xml &amp; json Parsing (Cntd..)</vt:lpstr>
      <vt:lpstr>xml &amp; json Parsing (Cntd..)</vt:lpstr>
      <vt:lpstr>Use Case (Cntd..)</vt:lpstr>
      <vt:lpstr>Use Case (Cntd..)</vt:lpstr>
      <vt:lpstr>AWS SDK for Python</vt:lpstr>
      <vt:lpstr>AWS SDK for Python</vt:lpstr>
      <vt:lpstr>AWS SDK for Python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Biswas, Rajib (Cognizant)</dc:creator>
  <cp:lastModifiedBy>Chakraborty, Ayan (Cognizant)</cp:lastModifiedBy>
  <cp:revision>836</cp:revision>
  <dcterms:created xsi:type="dcterms:W3CDTF">2016-01-21T11:26:38Z</dcterms:created>
  <dcterms:modified xsi:type="dcterms:W3CDTF">2018-03-08T10:31:27Z</dcterms:modified>
</cp:coreProperties>
</file>