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9" d="100"/>
          <a:sy n="69" d="100"/>
        </p:scale>
        <p:origin x="7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273A7-35F3-41EA-B77C-707E55E943C4}"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D999B-937E-421C-ADA1-2AD65315CD28}" type="slidenum">
              <a:rPr lang="en-US" smtClean="0"/>
              <a:t>‹#›</a:t>
            </a:fld>
            <a:endParaRPr lang="en-US"/>
          </a:p>
        </p:txBody>
      </p:sp>
    </p:spTree>
    <p:extLst>
      <p:ext uri="{BB962C8B-B14F-4D97-AF65-F5344CB8AC3E}">
        <p14:creationId xmlns:p14="http://schemas.microsoft.com/office/powerpoint/2010/main" val="387941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 we can read data from files stored outside the R environment. We can also write data into files which will be stored and accessed by the operating system. R can read and write into various file formats like csv, excel, xml etc.</a:t>
            </a:r>
          </a:p>
          <a:p>
            <a:r>
              <a:rPr lang="en-US" sz="1200" b="0" i="0" kern="1200" dirty="0" smtClean="0">
                <a:solidFill>
                  <a:schemeClr val="tx1"/>
                </a:solidFill>
                <a:effectLst/>
                <a:latin typeface="+mn-lt"/>
                <a:ea typeface="+mn-ea"/>
                <a:cs typeface="+mn-cs"/>
              </a:rPr>
              <a:t>we will learn to read data from a csv file and then write data into a csv file. The file should be present in current working directory so that R can read it. Of course we can also set our own directory and read files from there</a:t>
            </a:r>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2</a:t>
            </a:fld>
            <a:endParaRPr lang="en-US"/>
          </a:p>
        </p:txBody>
      </p:sp>
    </p:spTree>
    <p:extLst>
      <p:ext uri="{BB962C8B-B14F-4D97-AF65-F5344CB8AC3E}">
        <p14:creationId xmlns:p14="http://schemas.microsoft.com/office/powerpoint/2010/main" val="157358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data is Relational database systems are stored in a normalized format. So, to carry out statistical computing we will need very advanced and complex </a:t>
            </a:r>
            <a:r>
              <a:rPr lang="en-US" sz="1200" b="0" i="0" kern="1200" dirty="0" err="1" smtClean="0">
                <a:solidFill>
                  <a:schemeClr val="tx1"/>
                </a:solidFill>
                <a:effectLst/>
                <a:latin typeface="+mn-lt"/>
                <a:ea typeface="+mn-ea"/>
                <a:cs typeface="+mn-cs"/>
              </a:rPr>
              <a:t>Sql</a:t>
            </a:r>
            <a:r>
              <a:rPr lang="en-US" sz="1200" b="0" i="0" kern="1200" dirty="0" smtClean="0">
                <a:solidFill>
                  <a:schemeClr val="tx1"/>
                </a:solidFill>
                <a:effectLst/>
                <a:latin typeface="+mn-lt"/>
                <a:ea typeface="+mn-ea"/>
                <a:cs typeface="+mn-cs"/>
              </a:rPr>
              <a:t> queries. But R can connect easily to many relational databases like </a:t>
            </a:r>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 Oracle, </a:t>
            </a:r>
            <a:r>
              <a:rPr lang="en-US" sz="1200" b="0" i="0" kern="1200" dirty="0" err="1" smtClean="0">
                <a:solidFill>
                  <a:schemeClr val="tx1"/>
                </a:solidFill>
                <a:effectLst/>
                <a:latin typeface="+mn-lt"/>
                <a:ea typeface="+mn-ea"/>
                <a:cs typeface="+mn-cs"/>
              </a:rPr>
              <a:t>Sql</a:t>
            </a:r>
            <a:r>
              <a:rPr lang="en-US" sz="1200" b="0" i="0" kern="1200" dirty="0" smtClean="0">
                <a:solidFill>
                  <a:schemeClr val="tx1"/>
                </a:solidFill>
                <a:effectLst/>
                <a:latin typeface="+mn-lt"/>
                <a:ea typeface="+mn-ea"/>
                <a:cs typeface="+mn-cs"/>
              </a:rPr>
              <a:t> server etc. and fetch records from them as a data frame. Once the data is available in the R environment, it becomes a normal R data set and can be manipulated or analyzed using all the powerful packages and functions.</a:t>
            </a:r>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38</a:t>
            </a:fld>
            <a:endParaRPr lang="en-US"/>
          </a:p>
        </p:txBody>
      </p:sp>
    </p:spTree>
    <p:extLst>
      <p:ext uri="{BB962C8B-B14F-4D97-AF65-F5344CB8AC3E}">
        <p14:creationId xmlns:p14="http://schemas.microsoft.com/office/powerpoint/2010/main" val="3911423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39</a:t>
            </a:fld>
            <a:endParaRPr lang="en-US"/>
          </a:p>
        </p:txBody>
      </p:sp>
    </p:spTree>
    <p:extLst>
      <p:ext uri="{BB962C8B-B14F-4D97-AF65-F5344CB8AC3E}">
        <p14:creationId xmlns:p14="http://schemas.microsoft.com/office/powerpoint/2010/main" val="1039724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40</a:t>
            </a:fld>
            <a:endParaRPr lang="en-US"/>
          </a:p>
        </p:txBody>
      </p:sp>
    </p:spTree>
    <p:extLst>
      <p:ext uri="{BB962C8B-B14F-4D97-AF65-F5344CB8AC3E}">
        <p14:creationId xmlns:p14="http://schemas.microsoft.com/office/powerpoint/2010/main" val="340612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41</a:t>
            </a:fld>
            <a:endParaRPr lang="en-US"/>
          </a:p>
        </p:txBody>
      </p:sp>
    </p:spTree>
    <p:extLst>
      <p:ext uri="{BB962C8B-B14F-4D97-AF65-F5344CB8AC3E}">
        <p14:creationId xmlns:p14="http://schemas.microsoft.com/office/powerpoint/2010/main" val="1741845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42</a:t>
            </a:fld>
            <a:endParaRPr lang="en-US"/>
          </a:p>
        </p:txBody>
      </p:sp>
    </p:spTree>
    <p:extLst>
      <p:ext uri="{BB962C8B-B14F-4D97-AF65-F5344CB8AC3E}">
        <p14:creationId xmlns:p14="http://schemas.microsoft.com/office/powerpoint/2010/main" val="3043370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After executing the above code we can see the row inserted into the table in the </a:t>
            </a:r>
            <a:r>
              <a:rPr lang="en-US" sz="1200" b="0" i="0" kern="1200" dirty="0" err="1" smtClean="0">
                <a:solidFill>
                  <a:schemeClr val="tx1"/>
                </a:solidFill>
                <a:effectLst/>
                <a:latin typeface="+mn-lt"/>
                <a:ea typeface="+mn-ea"/>
                <a:cs typeface="+mn-cs"/>
              </a:rPr>
              <a:t>MySql</a:t>
            </a:r>
            <a:r>
              <a:rPr lang="en-US" sz="1200" b="0" i="0" kern="1200" dirty="0" smtClean="0">
                <a:solidFill>
                  <a:schemeClr val="tx1"/>
                </a:solidFill>
                <a:effectLst/>
                <a:latin typeface="+mn-lt"/>
                <a:ea typeface="+mn-ea"/>
                <a:cs typeface="+mn-cs"/>
              </a:rPr>
              <a:t> Environment.</a:t>
            </a:r>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43</a:t>
            </a:fld>
            <a:endParaRPr lang="en-US"/>
          </a:p>
        </p:txBody>
      </p:sp>
    </p:spTree>
    <p:extLst>
      <p:ext uri="{BB962C8B-B14F-4D97-AF65-F5344CB8AC3E}">
        <p14:creationId xmlns:p14="http://schemas.microsoft.com/office/powerpoint/2010/main" val="3453333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44</a:t>
            </a:fld>
            <a:endParaRPr lang="en-US"/>
          </a:p>
        </p:txBody>
      </p:sp>
    </p:spTree>
    <p:extLst>
      <p:ext uri="{BB962C8B-B14F-4D97-AF65-F5344CB8AC3E}">
        <p14:creationId xmlns:p14="http://schemas.microsoft.com/office/powerpoint/2010/main" val="934397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45</a:t>
            </a:fld>
            <a:endParaRPr lang="en-US"/>
          </a:p>
        </p:txBody>
      </p:sp>
    </p:spTree>
    <p:extLst>
      <p:ext uri="{BB962C8B-B14F-4D97-AF65-F5344CB8AC3E}">
        <p14:creationId xmlns:p14="http://schemas.microsoft.com/office/powerpoint/2010/main" val="295110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TRUE Loading required package: </a:t>
            </a:r>
            <a:r>
              <a:rPr lang="en-US" dirty="0" err="1" smtClean="0"/>
              <a:t>rJava</a:t>
            </a:r>
            <a:r>
              <a:rPr lang="en-US" dirty="0" smtClean="0"/>
              <a:t> Loading required package: methods Loading required package: </a:t>
            </a:r>
            <a:r>
              <a:rPr lang="en-US" dirty="0" err="1" smtClean="0"/>
              <a:t>xlsxjars</a:t>
            </a:r>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14</a:t>
            </a:fld>
            <a:endParaRPr lang="en-US"/>
          </a:p>
        </p:txBody>
      </p:sp>
    </p:spTree>
    <p:extLst>
      <p:ext uri="{BB962C8B-B14F-4D97-AF65-F5344CB8AC3E}">
        <p14:creationId xmlns:p14="http://schemas.microsoft.com/office/powerpoint/2010/main" val="1375787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TRUE Loading required package: </a:t>
            </a:r>
            <a:r>
              <a:rPr lang="en-US" dirty="0" err="1" smtClean="0"/>
              <a:t>rJava</a:t>
            </a:r>
            <a:r>
              <a:rPr lang="en-US" dirty="0" smtClean="0"/>
              <a:t> Loading required package: methods Loading required package: </a:t>
            </a:r>
            <a:r>
              <a:rPr lang="en-US" dirty="0" err="1" smtClean="0"/>
              <a:t>xlsxjars</a:t>
            </a:r>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15</a:t>
            </a:fld>
            <a:endParaRPr lang="en-US"/>
          </a:p>
        </p:txBody>
      </p:sp>
    </p:spTree>
    <p:extLst>
      <p:ext uri="{BB962C8B-B14F-4D97-AF65-F5344CB8AC3E}">
        <p14:creationId xmlns:p14="http://schemas.microsoft.com/office/powerpoint/2010/main" val="1459353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the data is now available as a </a:t>
            </a:r>
            <a:r>
              <a:rPr lang="en-US" sz="1200" b="0" i="0" kern="1200" dirty="0" err="1" smtClean="0">
                <a:solidFill>
                  <a:schemeClr val="tx1"/>
                </a:solidFill>
                <a:effectLst/>
                <a:latin typeface="+mn-lt"/>
                <a:ea typeface="+mn-ea"/>
                <a:cs typeface="+mn-cs"/>
              </a:rPr>
              <a:t>dataframe</a:t>
            </a:r>
            <a:r>
              <a:rPr lang="en-US" sz="1200" b="0" i="0" kern="1200" dirty="0" smtClean="0">
                <a:solidFill>
                  <a:schemeClr val="tx1"/>
                </a:solidFill>
                <a:effectLst/>
                <a:latin typeface="+mn-lt"/>
                <a:ea typeface="+mn-ea"/>
                <a:cs typeface="+mn-cs"/>
              </a:rPr>
              <a:t> we can use data frame related function to read and manipulate the file.</a:t>
            </a:r>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29</a:t>
            </a:fld>
            <a:endParaRPr lang="en-US"/>
          </a:p>
        </p:txBody>
      </p:sp>
    </p:spTree>
    <p:extLst>
      <p:ext uri="{BB962C8B-B14F-4D97-AF65-F5344CB8AC3E}">
        <p14:creationId xmlns:p14="http://schemas.microsoft.com/office/powerpoint/2010/main" val="248013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Many websites provide data for consumption by its users. For example the World Health Organization(WHO) provides reports on health and medical information in the form of CSV, txt and XML files. Using R programs, we can programmatically extract specific data from such websites. Some packages in R which are used to scrap data form the web are − "</a:t>
            </a:r>
            <a:r>
              <a:rPr lang="en-US" sz="1200" b="0" i="0" kern="1200" dirty="0" err="1" smtClean="0">
                <a:solidFill>
                  <a:schemeClr val="tx1"/>
                </a:solidFill>
                <a:effectLst/>
                <a:latin typeface="+mn-lt"/>
                <a:ea typeface="+mn-ea"/>
                <a:cs typeface="+mn-cs"/>
              </a:rPr>
              <a:t>RCurl</a:t>
            </a:r>
            <a:r>
              <a:rPr lang="en-US" sz="1200" b="0" i="0" kern="1200" dirty="0" smtClean="0">
                <a:solidFill>
                  <a:schemeClr val="tx1"/>
                </a:solidFill>
                <a:effectLst/>
                <a:latin typeface="+mn-lt"/>
                <a:ea typeface="+mn-ea"/>
                <a:cs typeface="+mn-cs"/>
              </a:rPr>
              <a:t>",XML", and "</a:t>
            </a:r>
            <a:r>
              <a:rPr lang="en-US" sz="1200" b="0" i="0" kern="1200" dirty="0" err="1" smtClean="0">
                <a:solidFill>
                  <a:schemeClr val="tx1"/>
                </a:solidFill>
                <a:effectLst/>
                <a:latin typeface="+mn-lt"/>
                <a:ea typeface="+mn-ea"/>
                <a:cs typeface="+mn-cs"/>
              </a:rPr>
              <a:t>stringr</a:t>
            </a:r>
            <a:r>
              <a:rPr lang="en-US" sz="1200" b="0" i="0" kern="1200" dirty="0" smtClean="0">
                <a:solidFill>
                  <a:schemeClr val="tx1"/>
                </a:solidFill>
                <a:effectLst/>
                <a:latin typeface="+mn-lt"/>
                <a:ea typeface="+mn-ea"/>
                <a:cs typeface="+mn-cs"/>
              </a:rPr>
              <a:t>". They are used to connect to the URL’s, identify required links for the files and download them to the local environment.</a:t>
            </a:r>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33</a:t>
            </a:fld>
            <a:endParaRPr lang="en-US"/>
          </a:p>
        </p:txBody>
      </p:sp>
    </p:spTree>
    <p:extLst>
      <p:ext uri="{BB962C8B-B14F-4D97-AF65-F5344CB8AC3E}">
        <p14:creationId xmlns:p14="http://schemas.microsoft.com/office/powerpoint/2010/main" val="190443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34</a:t>
            </a:fld>
            <a:endParaRPr lang="en-US"/>
          </a:p>
        </p:txBody>
      </p:sp>
    </p:spTree>
    <p:extLst>
      <p:ext uri="{BB962C8B-B14F-4D97-AF65-F5344CB8AC3E}">
        <p14:creationId xmlns:p14="http://schemas.microsoft.com/office/powerpoint/2010/main" val="14395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35</a:t>
            </a:fld>
            <a:endParaRPr lang="en-US"/>
          </a:p>
        </p:txBody>
      </p:sp>
    </p:spTree>
    <p:extLst>
      <p:ext uri="{BB962C8B-B14F-4D97-AF65-F5344CB8AC3E}">
        <p14:creationId xmlns:p14="http://schemas.microsoft.com/office/powerpoint/2010/main" val="1760449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36</a:t>
            </a:fld>
            <a:endParaRPr lang="en-US"/>
          </a:p>
        </p:txBody>
      </p:sp>
    </p:spTree>
    <p:extLst>
      <p:ext uri="{BB962C8B-B14F-4D97-AF65-F5344CB8AC3E}">
        <p14:creationId xmlns:p14="http://schemas.microsoft.com/office/powerpoint/2010/main" val="367783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D999B-937E-421C-ADA1-2AD65315CD28}" type="slidenum">
              <a:rPr lang="en-US" smtClean="0"/>
              <a:t>37</a:t>
            </a:fld>
            <a:endParaRPr lang="en-US"/>
          </a:p>
        </p:txBody>
      </p:sp>
    </p:spTree>
    <p:extLst>
      <p:ext uri="{BB962C8B-B14F-4D97-AF65-F5344CB8AC3E}">
        <p14:creationId xmlns:p14="http://schemas.microsoft.com/office/powerpoint/2010/main" val="349309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2B8BD0-3476-4469-8FD2-6C47DA7F0595}"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250894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B8BD0-3476-4469-8FD2-6C47DA7F0595}"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297079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B8BD0-3476-4469-8FD2-6C47DA7F0595}"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295563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B8BD0-3476-4469-8FD2-6C47DA7F0595}"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345320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2B8BD0-3476-4469-8FD2-6C47DA7F0595}"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139946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2B8BD0-3476-4469-8FD2-6C47DA7F0595}"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132789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2B8BD0-3476-4469-8FD2-6C47DA7F0595}"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46258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2B8BD0-3476-4469-8FD2-6C47DA7F0595}"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69069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B8BD0-3476-4469-8FD2-6C47DA7F0595}"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33990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2B8BD0-3476-4469-8FD2-6C47DA7F0595}"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183809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2B8BD0-3476-4469-8FD2-6C47DA7F0595}"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D6035-CBDF-4B42-ABBB-CD898080BBDD}" type="slidenum">
              <a:rPr lang="en-US" smtClean="0"/>
              <a:t>‹#›</a:t>
            </a:fld>
            <a:endParaRPr lang="en-US"/>
          </a:p>
        </p:txBody>
      </p:sp>
    </p:spTree>
    <p:extLst>
      <p:ext uri="{BB962C8B-B14F-4D97-AF65-F5344CB8AC3E}">
        <p14:creationId xmlns:p14="http://schemas.microsoft.com/office/powerpoint/2010/main" val="2601439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B8BD0-3476-4469-8FD2-6C47DA7F0595}" type="datetimeFigureOut">
              <a:rPr lang="en-US" smtClean="0"/>
              <a:t>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D6035-CBDF-4B42-ABBB-CD898080BBDD}" type="slidenum">
              <a:rPr lang="en-US" smtClean="0"/>
              <a:t>‹#›</a:t>
            </a:fld>
            <a:endParaRPr lang="en-US"/>
          </a:p>
        </p:txBody>
      </p:sp>
    </p:spTree>
    <p:extLst>
      <p:ext uri="{BB962C8B-B14F-4D97-AF65-F5344CB8AC3E}">
        <p14:creationId xmlns:p14="http://schemas.microsoft.com/office/powerpoint/2010/main" val="1797139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os.ed.ac.uk/~weather/jcmb_w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 Programming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078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CSV file</a:t>
            </a:r>
            <a:endParaRPr lang="en-US" dirty="0"/>
          </a:p>
        </p:txBody>
      </p:sp>
      <p:sp>
        <p:nvSpPr>
          <p:cNvPr id="3" name="Content Placeholder 2"/>
          <p:cNvSpPr>
            <a:spLocks noGrp="1"/>
          </p:cNvSpPr>
          <p:nvPr>
            <p:ph idx="1"/>
          </p:nvPr>
        </p:nvSpPr>
        <p:spPr>
          <a:xfrm>
            <a:off x="595745" y="1690688"/>
            <a:ext cx="10515600" cy="4351338"/>
          </a:xfrm>
        </p:spPr>
        <p:txBody>
          <a:bodyPr>
            <a:normAutofit fontScale="77500" lnSpcReduction="20000"/>
          </a:bodyPr>
          <a:lstStyle/>
          <a:p>
            <a:pPr marL="0" indent="0">
              <a:buNone/>
            </a:pPr>
            <a:r>
              <a:rPr lang="en-US" dirty="0" smtClean="0">
                <a:solidFill>
                  <a:schemeClr val="accent5"/>
                </a:solidFill>
              </a:rPr>
              <a:t>Get the people who joined on or after 2014</a:t>
            </a:r>
          </a:p>
          <a:p>
            <a:pPr marL="0" indent="0">
              <a:buNone/>
            </a:pPr>
            <a:r>
              <a:rPr lang="en-US" dirty="0" smtClean="0"/>
              <a:t># Create a data frame.</a:t>
            </a:r>
          </a:p>
          <a:p>
            <a:pPr marL="0" indent="0">
              <a:buNone/>
            </a:pPr>
            <a:r>
              <a:rPr lang="en-US" dirty="0" smtClean="0"/>
              <a:t>data &lt;- read.csv("</a:t>
            </a:r>
            <a:r>
              <a:rPr lang="en-US" dirty="0" smtClean="0">
                <a:solidFill>
                  <a:schemeClr val="accent5"/>
                </a:solidFill>
              </a:rPr>
              <a:t> anyName.csv </a:t>
            </a:r>
            <a:r>
              <a:rPr lang="en-US" dirty="0" smtClean="0"/>
              <a:t>")</a:t>
            </a:r>
          </a:p>
          <a:p>
            <a:pPr marL="0" indent="0">
              <a:buNone/>
            </a:pPr>
            <a:endParaRPr lang="en-US" dirty="0" smtClean="0"/>
          </a:p>
          <a:p>
            <a:pPr marL="0" indent="0">
              <a:buNone/>
            </a:pPr>
            <a:r>
              <a:rPr lang="en-US" dirty="0" err="1" smtClean="0"/>
              <a:t>retval</a:t>
            </a:r>
            <a:r>
              <a:rPr lang="en-US" dirty="0" smtClean="0"/>
              <a:t> &lt;- subset(data, </a:t>
            </a:r>
            <a:r>
              <a:rPr lang="en-US" dirty="0" err="1" smtClean="0"/>
              <a:t>as.Date</a:t>
            </a:r>
            <a:r>
              <a:rPr lang="en-US" dirty="0" smtClean="0"/>
              <a:t>(</a:t>
            </a:r>
            <a:r>
              <a:rPr lang="en-US" dirty="0" err="1" smtClean="0"/>
              <a:t>start_date</a:t>
            </a:r>
            <a:r>
              <a:rPr lang="en-US" dirty="0" smtClean="0"/>
              <a:t>) &gt; </a:t>
            </a:r>
            <a:r>
              <a:rPr lang="en-US" dirty="0" err="1" smtClean="0"/>
              <a:t>as.Date</a:t>
            </a:r>
            <a:r>
              <a:rPr lang="en-US" dirty="0" smtClean="0"/>
              <a:t>("2014-01-01"))</a:t>
            </a:r>
          </a:p>
          <a:p>
            <a:pPr marL="0" indent="0">
              <a:buNone/>
            </a:pPr>
            <a:r>
              <a:rPr lang="en-US" dirty="0" smtClean="0"/>
              <a:t>print(</a:t>
            </a:r>
            <a:r>
              <a:rPr lang="en-US" dirty="0" err="1" smtClean="0"/>
              <a:t>retval</a:t>
            </a:r>
            <a:r>
              <a:rPr lang="en-US" dirty="0" smtClean="0"/>
              <a:t>)</a:t>
            </a:r>
          </a:p>
          <a:p>
            <a:pPr marL="0" indent="0">
              <a:buNone/>
            </a:pPr>
            <a:r>
              <a:rPr lang="en-US" dirty="0" smtClean="0"/>
              <a:t>Output:</a:t>
            </a:r>
          </a:p>
          <a:p>
            <a:pPr marL="0" indent="0">
              <a:buNone/>
            </a:pPr>
            <a:r>
              <a:rPr lang="en-US" dirty="0" smtClean="0">
                <a:solidFill>
                  <a:schemeClr val="accent5"/>
                </a:solidFill>
              </a:rPr>
              <a:t>id   name     salary   </a:t>
            </a:r>
            <a:r>
              <a:rPr lang="en-US" dirty="0" err="1" smtClean="0">
                <a:solidFill>
                  <a:schemeClr val="accent5"/>
                </a:solidFill>
              </a:rPr>
              <a:t>start_date</a:t>
            </a:r>
            <a:r>
              <a:rPr lang="en-US" dirty="0" smtClean="0">
                <a:solidFill>
                  <a:schemeClr val="accent5"/>
                </a:solidFill>
              </a:rPr>
              <a:t>    </a:t>
            </a:r>
            <a:r>
              <a:rPr lang="en-US" dirty="0" err="1" smtClean="0">
                <a:solidFill>
                  <a:schemeClr val="accent5"/>
                </a:solidFill>
              </a:rPr>
              <a:t>dept</a:t>
            </a:r>
            <a:endParaRPr lang="en-US" dirty="0" smtClean="0">
              <a:solidFill>
                <a:schemeClr val="accent5"/>
              </a:solidFill>
            </a:endParaRPr>
          </a:p>
          <a:p>
            <a:pPr marL="0" indent="0">
              <a:buNone/>
            </a:pPr>
            <a:r>
              <a:rPr lang="en-US" dirty="0" smtClean="0">
                <a:solidFill>
                  <a:schemeClr val="accent5"/>
                </a:solidFill>
              </a:rPr>
              <a:t>3      3    Michelle 611.00   2014-11-15    IT</a:t>
            </a:r>
          </a:p>
          <a:p>
            <a:pPr marL="0" indent="0">
              <a:buNone/>
            </a:pPr>
            <a:r>
              <a:rPr lang="en-US" dirty="0" smtClean="0">
                <a:solidFill>
                  <a:schemeClr val="accent5"/>
                </a:solidFill>
              </a:rPr>
              <a:t>4      4    Ryan     729.00   2014-05-11    HR</a:t>
            </a:r>
          </a:p>
          <a:p>
            <a:pPr marL="0" indent="0">
              <a:buNone/>
            </a:pPr>
            <a:r>
              <a:rPr lang="en-US" dirty="0" smtClean="0">
                <a:solidFill>
                  <a:schemeClr val="accent5"/>
                </a:solidFill>
              </a:rPr>
              <a:t>5     NA    Gary     843.25   2015-03-27    Finance</a:t>
            </a:r>
          </a:p>
          <a:p>
            <a:pPr marL="0" indent="0">
              <a:buNone/>
            </a:pPr>
            <a:r>
              <a:rPr lang="en-US" dirty="0" smtClean="0">
                <a:solidFill>
                  <a:schemeClr val="accent5"/>
                </a:solidFill>
              </a:rPr>
              <a:t>8      8    Guru     722.50   2014-06-17    Finance</a:t>
            </a:r>
            <a:endParaRPr lang="en-US" dirty="0">
              <a:solidFill>
                <a:schemeClr val="accent5"/>
              </a:solidFill>
            </a:endParaRPr>
          </a:p>
        </p:txBody>
      </p:sp>
    </p:spTree>
    <p:extLst>
      <p:ext uri="{BB962C8B-B14F-4D97-AF65-F5344CB8AC3E}">
        <p14:creationId xmlns:p14="http://schemas.microsoft.com/office/powerpoint/2010/main" val="18069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into a CSV File</a:t>
            </a:r>
            <a:endParaRPr lang="en-US" dirty="0"/>
          </a:p>
        </p:txBody>
      </p:sp>
      <p:sp>
        <p:nvSpPr>
          <p:cNvPr id="3" name="Content Placeholder 2"/>
          <p:cNvSpPr>
            <a:spLocks noGrp="1"/>
          </p:cNvSpPr>
          <p:nvPr>
            <p:ph idx="1"/>
          </p:nvPr>
        </p:nvSpPr>
        <p:spPr>
          <a:xfrm>
            <a:off x="838200" y="1371600"/>
            <a:ext cx="10744200" cy="5209309"/>
          </a:xfrm>
        </p:spPr>
        <p:txBody>
          <a:bodyPr>
            <a:normAutofit fontScale="55000" lnSpcReduction="20000"/>
          </a:bodyPr>
          <a:lstStyle/>
          <a:p>
            <a:pPr marL="0" indent="0">
              <a:buNone/>
            </a:pPr>
            <a:r>
              <a:rPr lang="en-US" dirty="0" smtClean="0"/>
              <a:t>R can create csv file form existing data frame. </a:t>
            </a:r>
          </a:p>
          <a:p>
            <a:pPr marL="0" indent="0">
              <a:buNone/>
            </a:pPr>
            <a:r>
              <a:rPr lang="en-US" dirty="0" smtClean="0"/>
              <a:t>The write.csv() function is used to create the csv file. </a:t>
            </a:r>
          </a:p>
          <a:p>
            <a:pPr marL="0" indent="0">
              <a:buNone/>
            </a:pPr>
            <a:r>
              <a:rPr lang="en-US" dirty="0" smtClean="0"/>
              <a:t>This file gets created in the working directory.</a:t>
            </a:r>
          </a:p>
          <a:p>
            <a:pPr marL="0" indent="0">
              <a:buNone/>
            </a:pPr>
            <a:r>
              <a:rPr lang="en-US" dirty="0" smtClean="0">
                <a:solidFill>
                  <a:schemeClr val="accent5"/>
                </a:solidFill>
              </a:rPr>
              <a:t># Create a data frame.</a:t>
            </a:r>
          </a:p>
          <a:p>
            <a:pPr marL="0" indent="0">
              <a:buNone/>
            </a:pPr>
            <a:r>
              <a:rPr lang="en-US" dirty="0" smtClean="0">
                <a:solidFill>
                  <a:schemeClr val="accent5"/>
                </a:solidFill>
              </a:rPr>
              <a:t>data &lt;- read.csv("</a:t>
            </a:r>
            <a:r>
              <a:rPr lang="en-US" dirty="0" smtClean="0">
                <a:solidFill>
                  <a:schemeClr val="accent5"/>
                </a:solidFill>
              </a:rPr>
              <a:t> anyName.csv </a:t>
            </a:r>
            <a:r>
              <a:rPr lang="en-US" dirty="0" smtClean="0">
                <a:solidFill>
                  <a:schemeClr val="accent5"/>
                </a:solidFill>
              </a:rPr>
              <a:t>")</a:t>
            </a:r>
          </a:p>
          <a:p>
            <a:pPr marL="0" indent="0">
              <a:buNone/>
            </a:pPr>
            <a:r>
              <a:rPr lang="en-US" dirty="0" err="1" smtClean="0">
                <a:solidFill>
                  <a:schemeClr val="accent5"/>
                </a:solidFill>
              </a:rPr>
              <a:t>retval</a:t>
            </a:r>
            <a:r>
              <a:rPr lang="en-US" dirty="0" smtClean="0">
                <a:solidFill>
                  <a:schemeClr val="accent5"/>
                </a:solidFill>
              </a:rPr>
              <a:t> &lt;- subset(data, </a:t>
            </a:r>
            <a:r>
              <a:rPr lang="en-US" dirty="0" err="1" smtClean="0">
                <a:solidFill>
                  <a:schemeClr val="accent5"/>
                </a:solidFill>
              </a:rPr>
              <a:t>as.Date</a:t>
            </a:r>
            <a:r>
              <a:rPr lang="en-US" dirty="0" smtClean="0">
                <a:solidFill>
                  <a:schemeClr val="accent5"/>
                </a:solidFill>
              </a:rPr>
              <a:t>(</a:t>
            </a:r>
            <a:r>
              <a:rPr lang="en-US" dirty="0" err="1" smtClean="0">
                <a:solidFill>
                  <a:schemeClr val="accent5"/>
                </a:solidFill>
              </a:rPr>
              <a:t>start_date</a:t>
            </a:r>
            <a:r>
              <a:rPr lang="en-US" dirty="0" smtClean="0">
                <a:solidFill>
                  <a:schemeClr val="accent5"/>
                </a:solidFill>
              </a:rPr>
              <a:t>) &gt; </a:t>
            </a:r>
            <a:r>
              <a:rPr lang="en-US" dirty="0" err="1" smtClean="0">
                <a:solidFill>
                  <a:schemeClr val="accent5"/>
                </a:solidFill>
              </a:rPr>
              <a:t>as.Date</a:t>
            </a:r>
            <a:r>
              <a:rPr lang="en-US" dirty="0" smtClean="0">
                <a:solidFill>
                  <a:schemeClr val="accent5"/>
                </a:solidFill>
              </a:rPr>
              <a:t>("2014-01-01"))</a:t>
            </a:r>
          </a:p>
          <a:p>
            <a:pPr marL="0" indent="0">
              <a:buNone/>
            </a:pPr>
            <a:endParaRPr lang="en-US" dirty="0" smtClean="0">
              <a:solidFill>
                <a:schemeClr val="accent5"/>
              </a:solidFill>
            </a:endParaRPr>
          </a:p>
          <a:p>
            <a:pPr marL="0" indent="0">
              <a:buNone/>
            </a:pPr>
            <a:r>
              <a:rPr lang="en-US" dirty="0" smtClean="0">
                <a:solidFill>
                  <a:schemeClr val="accent5"/>
                </a:solidFill>
              </a:rPr>
              <a:t># Write filtered data into a new file.</a:t>
            </a:r>
          </a:p>
          <a:p>
            <a:pPr marL="0" indent="0">
              <a:buNone/>
            </a:pPr>
            <a:r>
              <a:rPr lang="en-US" dirty="0" smtClean="0">
                <a:solidFill>
                  <a:schemeClr val="accent5"/>
                </a:solidFill>
              </a:rPr>
              <a:t>write.csv(</a:t>
            </a:r>
            <a:r>
              <a:rPr lang="en-US" dirty="0" err="1" smtClean="0">
                <a:solidFill>
                  <a:schemeClr val="accent5"/>
                </a:solidFill>
              </a:rPr>
              <a:t>retval</a:t>
            </a:r>
            <a:r>
              <a:rPr lang="en-US" dirty="0" smtClean="0">
                <a:solidFill>
                  <a:schemeClr val="accent5"/>
                </a:solidFill>
              </a:rPr>
              <a:t>,"output.csv")</a:t>
            </a:r>
          </a:p>
          <a:p>
            <a:pPr marL="0" indent="0">
              <a:buNone/>
            </a:pPr>
            <a:r>
              <a:rPr lang="en-US" dirty="0" err="1" smtClean="0">
                <a:solidFill>
                  <a:schemeClr val="accent5"/>
                </a:solidFill>
              </a:rPr>
              <a:t>newdata</a:t>
            </a:r>
            <a:r>
              <a:rPr lang="en-US" dirty="0" smtClean="0">
                <a:solidFill>
                  <a:schemeClr val="accent5"/>
                </a:solidFill>
              </a:rPr>
              <a:t> &lt;- read.csv("output.csv")</a:t>
            </a:r>
          </a:p>
          <a:p>
            <a:pPr marL="0" indent="0">
              <a:buNone/>
            </a:pPr>
            <a:r>
              <a:rPr lang="en-US" dirty="0" smtClean="0">
                <a:solidFill>
                  <a:schemeClr val="accent5"/>
                </a:solidFill>
              </a:rPr>
              <a:t>print(</a:t>
            </a:r>
            <a:r>
              <a:rPr lang="en-US" dirty="0" err="1" smtClean="0">
                <a:solidFill>
                  <a:schemeClr val="accent5"/>
                </a:solidFill>
              </a:rPr>
              <a:t>newdata</a:t>
            </a:r>
            <a:r>
              <a:rPr lang="en-US" dirty="0" smtClean="0">
                <a:solidFill>
                  <a:schemeClr val="accent5"/>
                </a:solidFill>
              </a:rPr>
              <a:t>)</a:t>
            </a:r>
          </a:p>
          <a:p>
            <a:pPr marL="0" indent="0">
              <a:buNone/>
            </a:pPr>
            <a:r>
              <a:rPr lang="en-US" dirty="0" smtClean="0">
                <a:solidFill>
                  <a:schemeClr val="accent2"/>
                </a:solidFill>
              </a:rPr>
              <a:t>Output:</a:t>
            </a:r>
          </a:p>
          <a:p>
            <a:pPr marL="0" indent="0">
              <a:buNone/>
            </a:pPr>
            <a:r>
              <a:rPr lang="en-US" dirty="0" smtClean="0"/>
              <a:t>X      id   name      salary   </a:t>
            </a:r>
            <a:r>
              <a:rPr lang="en-US" dirty="0" err="1" smtClean="0"/>
              <a:t>start_date</a:t>
            </a:r>
            <a:r>
              <a:rPr lang="en-US" dirty="0" smtClean="0"/>
              <a:t>    </a:t>
            </a:r>
            <a:r>
              <a:rPr lang="en-US" dirty="0" err="1" smtClean="0"/>
              <a:t>dept</a:t>
            </a:r>
            <a:endParaRPr lang="en-US" dirty="0" smtClean="0"/>
          </a:p>
          <a:p>
            <a:pPr marL="0" indent="0">
              <a:buNone/>
            </a:pPr>
            <a:r>
              <a:rPr lang="en-US" dirty="0" smtClean="0"/>
              <a:t>1 3      3    Michelle  611.00   2014-11-15    IT</a:t>
            </a:r>
          </a:p>
          <a:p>
            <a:pPr marL="0" indent="0">
              <a:buNone/>
            </a:pPr>
            <a:r>
              <a:rPr lang="en-US" dirty="0" smtClean="0"/>
              <a:t>2 4      4    Ryan      729.00   2014-05-11    HR</a:t>
            </a:r>
          </a:p>
          <a:p>
            <a:pPr marL="0" indent="0">
              <a:buNone/>
            </a:pPr>
            <a:r>
              <a:rPr lang="en-US" dirty="0" smtClean="0"/>
              <a:t>3 5     NA    Gary      843.25   2015-03-27    Finance</a:t>
            </a:r>
          </a:p>
          <a:p>
            <a:pPr marL="0" indent="0">
              <a:buNone/>
            </a:pPr>
            <a:r>
              <a:rPr lang="en-US" dirty="0" smtClean="0"/>
              <a:t>4 8      8    Guru      722.50   2014-06-17    Finance</a:t>
            </a:r>
          </a:p>
          <a:p>
            <a:pPr marL="0" indent="0">
              <a:buNone/>
            </a:pPr>
            <a:r>
              <a:rPr lang="en-US" dirty="0" smtClean="0"/>
              <a:t>Here </a:t>
            </a:r>
            <a:r>
              <a:rPr lang="en-US" dirty="0"/>
              <a:t>the column X comes from the data set </a:t>
            </a:r>
            <a:r>
              <a:rPr lang="en-US" dirty="0" err="1"/>
              <a:t>newper</a:t>
            </a:r>
            <a:r>
              <a:rPr lang="en-US" dirty="0"/>
              <a:t>. This can be dropped using additional parameters while writing the file.</a:t>
            </a:r>
            <a:endParaRPr lang="en-US" dirty="0">
              <a:solidFill>
                <a:schemeClr val="accent5"/>
              </a:solidFill>
            </a:endParaRPr>
          </a:p>
        </p:txBody>
      </p:sp>
    </p:spTree>
    <p:extLst>
      <p:ext uri="{BB962C8B-B14F-4D97-AF65-F5344CB8AC3E}">
        <p14:creationId xmlns:p14="http://schemas.microsoft.com/office/powerpoint/2010/main" val="133546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into a CSV File</a:t>
            </a:r>
            <a:endParaRPr lang="en-US" dirty="0"/>
          </a:p>
        </p:txBody>
      </p:sp>
      <p:sp>
        <p:nvSpPr>
          <p:cNvPr id="3" name="Content Placeholder 2"/>
          <p:cNvSpPr>
            <a:spLocks noGrp="1"/>
          </p:cNvSpPr>
          <p:nvPr>
            <p:ph idx="1"/>
          </p:nvPr>
        </p:nvSpPr>
        <p:spPr>
          <a:xfrm>
            <a:off x="838200" y="1371600"/>
            <a:ext cx="10744200" cy="5209309"/>
          </a:xfrm>
        </p:spPr>
        <p:txBody>
          <a:bodyPr>
            <a:normAutofit fontScale="77500" lnSpcReduction="20000"/>
          </a:bodyPr>
          <a:lstStyle/>
          <a:p>
            <a:pPr marL="0" indent="0">
              <a:buNone/>
            </a:pPr>
            <a:r>
              <a:rPr lang="en-US" dirty="0" smtClean="0">
                <a:solidFill>
                  <a:schemeClr val="accent5"/>
                </a:solidFill>
              </a:rPr>
              <a:t># Create a data frame.</a:t>
            </a:r>
          </a:p>
          <a:p>
            <a:pPr marL="0" indent="0">
              <a:buNone/>
            </a:pPr>
            <a:r>
              <a:rPr lang="en-US" dirty="0" smtClean="0">
                <a:solidFill>
                  <a:schemeClr val="accent5"/>
                </a:solidFill>
              </a:rPr>
              <a:t>data &lt;- read.csv("input.csv")</a:t>
            </a:r>
          </a:p>
          <a:p>
            <a:pPr marL="0" indent="0">
              <a:buNone/>
            </a:pPr>
            <a:r>
              <a:rPr lang="en-US" dirty="0" err="1" smtClean="0">
                <a:solidFill>
                  <a:schemeClr val="accent5"/>
                </a:solidFill>
              </a:rPr>
              <a:t>retval</a:t>
            </a:r>
            <a:r>
              <a:rPr lang="en-US" dirty="0" smtClean="0">
                <a:solidFill>
                  <a:schemeClr val="accent5"/>
                </a:solidFill>
              </a:rPr>
              <a:t> &lt;- subset(data, </a:t>
            </a:r>
            <a:r>
              <a:rPr lang="en-US" dirty="0" err="1" smtClean="0">
                <a:solidFill>
                  <a:schemeClr val="accent5"/>
                </a:solidFill>
              </a:rPr>
              <a:t>as.Date</a:t>
            </a:r>
            <a:r>
              <a:rPr lang="en-US" dirty="0" smtClean="0">
                <a:solidFill>
                  <a:schemeClr val="accent5"/>
                </a:solidFill>
              </a:rPr>
              <a:t>(</a:t>
            </a:r>
            <a:r>
              <a:rPr lang="en-US" dirty="0" err="1" smtClean="0">
                <a:solidFill>
                  <a:schemeClr val="accent5"/>
                </a:solidFill>
              </a:rPr>
              <a:t>start_date</a:t>
            </a:r>
            <a:r>
              <a:rPr lang="en-US" dirty="0" smtClean="0">
                <a:solidFill>
                  <a:schemeClr val="accent5"/>
                </a:solidFill>
              </a:rPr>
              <a:t>) &gt; </a:t>
            </a:r>
            <a:r>
              <a:rPr lang="en-US" dirty="0" err="1" smtClean="0">
                <a:solidFill>
                  <a:schemeClr val="accent5"/>
                </a:solidFill>
              </a:rPr>
              <a:t>as.Date</a:t>
            </a:r>
            <a:r>
              <a:rPr lang="en-US" dirty="0" smtClean="0">
                <a:solidFill>
                  <a:schemeClr val="accent5"/>
                </a:solidFill>
              </a:rPr>
              <a:t>("2014-01-01"))</a:t>
            </a:r>
          </a:p>
          <a:p>
            <a:pPr marL="0" indent="0">
              <a:buNone/>
            </a:pPr>
            <a:endParaRPr lang="en-US" dirty="0" smtClean="0">
              <a:solidFill>
                <a:schemeClr val="accent5"/>
              </a:solidFill>
            </a:endParaRPr>
          </a:p>
          <a:p>
            <a:pPr marL="0" indent="0">
              <a:buNone/>
            </a:pPr>
            <a:r>
              <a:rPr lang="en-US" dirty="0" smtClean="0">
                <a:solidFill>
                  <a:schemeClr val="accent5"/>
                </a:solidFill>
              </a:rPr>
              <a:t># Write filtered data into a new file.</a:t>
            </a:r>
          </a:p>
          <a:p>
            <a:pPr marL="0" indent="0">
              <a:buNone/>
            </a:pPr>
            <a:r>
              <a:rPr lang="en-US" dirty="0" smtClean="0">
                <a:solidFill>
                  <a:schemeClr val="accent5"/>
                </a:solidFill>
              </a:rPr>
              <a:t>write.csv(</a:t>
            </a:r>
            <a:r>
              <a:rPr lang="en-US" dirty="0" err="1" smtClean="0">
                <a:solidFill>
                  <a:schemeClr val="accent5"/>
                </a:solidFill>
              </a:rPr>
              <a:t>retval</a:t>
            </a:r>
            <a:r>
              <a:rPr lang="en-US" dirty="0" smtClean="0">
                <a:solidFill>
                  <a:schemeClr val="accent5"/>
                </a:solidFill>
              </a:rPr>
              <a:t>,"output.csv", </a:t>
            </a:r>
            <a:r>
              <a:rPr lang="en-US" dirty="0" err="1" smtClean="0">
                <a:solidFill>
                  <a:schemeClr val="accent5"/>
                </a:solidFill>
              </a:rPr>
              <a:t>row.names</a:t>
            </a:r>
            <a:r>
              <a:rPr lang="en-US" dirty="0" smtClean="0">
                <a:solidFill>
                  <a:schemeClr val="accent5"/>
                </a:solidFill>
              </a:rPr>
              <a:t> = FALSE)</a:t>
            </a:r>
          </a:p>
          <a:p>
            <a:pPr marL="0" indent="0">
              <a:buNone/>
            </a:pPr>
            <a:r>
              <a:rPr lang="en-US" dirty="0" err="1" smtClean="0">
                <a:solidFill>
                  <a:schemeClr val="accent5"/>
                </a:solidFill>
              </a:rPr>
              <a:t>newdata</a:t>
            </a:r>
            <a:r>
              <a:rPr lang="en-US" dirty="0" smtClean="0">
                <a:solidFill>
                  <a:schemeClr val="accent5"/>
                </a:solidFill>
              </a:rPr>
              <a:t> &lt;- read.csv("output.csv")</a:t>
            </a:r>
          </a:p>
          <a:p>
            <a:pPr marL="0" indent="0">
              <a:buNone/>
            </a:pPr>
            <a:r>
              <a:rPr lang="en-US" dirty="0" smtClean="0">
                <a:solidFill>
                  <a:schemeClr val="accent5"/>
                </a:solidFill>
              </a:rPr>
              <a:t>print(</a:t>
            </a:r>
            <a:r>
              <a:rPr lang="en-US" dirty="0" err="1" smtClean="0">
                <a:solidFill>
                  <a:schemeClr val="accent5"/>
                </a:solidFill>
              </a:rPr>
              <a:t>newdata</a:t>
            </a:r>
            <a:r>
              <a:rPr lang="en-US" dirty="0" smtClean="0">
                <a:solidFill>
                  <a:schemeClr val="accent5"/>
                </a:solidFill>
              </a:rPr>
              <a:t>)</a:t>
            </a:r>
          </a:p>
          <a:p>
            <a:pPr marL="0" indent="0">
              <a:buNone/>
            </a:pPr>
            <a:r>
              <a:rPr lang="en-US" dirty="0" smtClean="0">
                <a:solidFill>
                  <a:schemeClr val="accent2"/>
                </a:solidFill>
              </a:rPr>
              <a:t>Output:</a:t>
            </a:r>
          </a:p>
          <a:p>
            <a:pPr marL="0" indent="0">
              <a:buNone/>
            </a:pPr>
            <a:r>
              <a:rPr lang="en-US" dirty="0" smtClean="0">
                <a:solidFill>
                  <a:schemeClr val="accent5"/>
                </a:solidFill>
              </a:rPr>
              <a:t>id    name      salary   </a:t>
            </a:r>
            <a:r>
              <a:rPr lang="en-US" dirty="0" err="1" smtClean="0">
                <a:solidFill>
                  <a:schemeClr val="accent5"/>
                </a:solidFill>
              </a:rPr>
              <a:t>start_date</a:t>
            </a:r>
            <a:r>
              <a:rPr lang="en-US" dirty="0" smtClean="0">
                <a:solidFill>
                  <a:schemeClr val="accent5"/>
                </a:solidFill>
              </a:rPr>
              <a:t>    </a:t>
            </a:r>
            <a:r>
              <a:rPr lang="en-US" dirty="0" err="1" smtClean="0">
                <a:solidFill>
                  <a:schemeClr val="accent5"/>
                </a:solidFill>
              </a:rPr>
              <a:t>dept</a:t>
            </a:r>
            <a:endParaRPr lang="en-US" dirty="0" smtClean="0">
              <a:solidFill>
                <a:schemeClr val="accent5"/>
              </a:solidFill>
            </a:endParaRPr>
          </a:p>
          <a:p>
            <a:pPr marL="0" indent="0">
              <a:buNone/>
            </a:pPr>
            <a:r>
              <a:rPr lang="en-US" dirty="0" smtClean="0">
                <a:solidFill>
                  <a:schemeClr val="accent5"/>
                </a:solidFill>
              </a:rPr>
              <a:t>1      3    Michelle  611.00   2014-11-15    IT</a:t>
            </a:r>
          </a:p>
          <a:p>
            <a:pPr marL="0" indent="0">
              <a:buNone/>
            </a:pPr>
            <a:r>
              <a:rPr lang="en-US" dirty="0" smtClean="0">
                <a:solidFill>
                  <a:schemeClr val="accent5"/>
                </a:solidFill>
              </a:rPr>
              <a:t>2      4    Ryan      729.00   2014-05-11    HR</a:t>
            </a:r>
          </a:p>
          <a:p>
            <a:pPr marL="0" indent="0">
              <a:buNone/>
            </a:pPr>
            <a:r>
              <a:rPr lang="en-US" dirty="0" smtClean="0">
                <a:solidFill>
                  <a:schemeClr val="accent5"/>
                </a:solidFill>
              </a:rPr>
              <a:t>3     NA    Gary      843.25   2015-03-27    Finance</a:t>
            </a:r>
          </a:p>
          <a:p>
            <a:pPr marL="0" indent="0">
              <a:buNone/>
            </a:pPr>
            <a:r>
              <a:rPr lang="en-US" dirty="0" smtClean="0">
                <a:solidFill>
                  <a:schemeClr val="accent5"/>
                </a:solidFill>
              </a:rPr>
              <a:t>4      8    Guru      722.50   2014-06-17    Finance</a:t>
            </a:r>
            <a:endParaRPr lang="en-US" dirty="0">
              <a:solidFill>
                <a:schemeClr val="accent5"/>
              </a:solidFill>
            </a:endParaRPr>
          </a:p>
        </p:txBody>
      </p:sp>
    </p:spTree>
    <p:extLst>
      <p:ext uri="{BB962C8B-B14F-4D97-AF65-F5344CB8AC3E}">
        <p14:creationId xmlns:p14="http://schemas.microsoft.com/office/powerpoint/2010/main" val="91303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R-Excel File</a:t>
            </a:r>
            <a:endParaRPr lang="en-US" dirty="0"/>
          </a:p>
        </p:txBody>
      </p:sp>
      <p:sp>
        <p:nvSpPr>
          <p:cNvPr id="3" name="Content Placeholder 2"/>
          <p:cNvSpPr>
            <a:spLocks noGrp="1"/>
          </p:cNvSpPr>
          <p:nvPr>
            <p:ph idx="1"/>
          </p:nvPr>
        </p:nvSpPr>
        <p:spPr/>
        <p:txBody>
          <a:bodyPr/>
          <a:lstStyle/>
          <a:p>
            <a:pPr marL="0" indent="0">
              <a:buNone/>
            </a:pPr>
            <a:r>
              <a:rPr lang="en-US" dirty="0"/>
              <a:t>Microsoft Excel is the most widely used spreadsheet program which stores data in the .</a:t>
            </a:r>
            <a:r>
              <a:rPr lang="en-US" dirty="0" err="1"/>
              <a:t>xls</a:t>
            </a:r>
            <a:r>
              <a:rPr lang="en-US" dirty="0"/>
              <a:t> or .</a:t>
            </a:r>
            <a:r>
              <a:rPr lang="en-US" dirty="0" err="1"/>
              <a:t>xlsx</a:t>
            </a:r>
            <a:r>
              <a:rPr lang="en-US" dirty="0"/>
              <a:t> format. </a:t>
            </a:r>
            <a:endParaRPr lang="en-US" dirty="0" smtClean="0"/>
          </a:p>
          <a:p>
            <a:pPr marL="0" indent="0">
              <a:buNone/>
            </a:pPr>
            <a:r>
              <a:rPr lang="en-US" dirty="0" smtClean="0"/>
              <a:t>R </a:t>
            </a:r>
            <a:r>
              <a:rPr lang="en-US" dirty="0"/>
              <a:t>can read directly from these files using some excel specific packages. Few such packages are - </a:t>
            </a:r>
            <a:r>
              <a:rPr lang="en-US" dirty="0" err="1"/>
              <a:t>XLConnect</a:t>
            </a:r>
            <a:r>
              <a:rPr lang="en-US" dirty="0"/>
              <a:t>, </a:t>
            </a:r>
            <a:r>
              <a:rPr lang="en-US" dirty="0" err="1"/>
              <a:t>xlsx</a:t>
            </a:r>
            <a:r>
              <a:rPr lang="en-US" dirty="0"/>
              <a:t>, </a:t>
            </a:r>
            <a:r>
              <a:rPr lang="en-US" dirty="0" err="1"/>
              <a:t>gdata</a:t>
            </a:r>
            <a:r>
              <a:rPr lang="en-US" dirty="0"/>
              <a:t> etc. </a:t>
            </a:r>
            <a:endParaRPr lang="en-US" dirty="0" smtClean="0"/>
          </a:p>
          <a:p>
            <a:pPr marL="0" indent="0">
              <a:buNone/>
            </a:pPr>
            <a:r>
              <a:rPr lang="en-US" dirty="0" smtClean="0"/>
              <a:t>We </a:t>
            </a:r>
            <a:r>
              <a:rPr lang="en-US" dirty="0"/>
              <a:t>will be using </a:t>
            </a:r>
            <a:r>
              <a:rPr lang="en-US" dirty="0" err="1"/>
              <a:t>xlsx</a:t>
            </a:r>
            <a:r>
              <a:rPr lang="en-US" dirty="0"/>
              <a:t> package. </a:t>
            </a:r>
            <a:endParaRPr lang="en-US" dirty="0" smtClean="0"/>
          </a:p>
          <a:p>
            <a:pPr marL="0" indent="0">
              <a:buNone/>
            </a:pPr>
            <a:r>
              <a:rPr lang="en-US" dirty="0" smtClean="0"/>
              <a:t>R can </a:t>
            </a:r>
            <a:r>
              <a:rPr lang="en-US" dirty="0"/>
              <a:t>also write into excel file </a:t>
            </a:r>
            <a:r>
              <a:rPr lang="en-US" dirty="0" smtClean="0"/>
              <a:t>using this package.</a:t>
            </a:r>
          </a:p>
          <a:p>
            <a:pPr marL="0" indent="0">
              <a:buNone/>
            </a:pPr>
            <a:r>
              <a:rPr lang="en-US" dirty="0">
                <a:solidFill>
                  <a:schemeClr val="accent5"/>
                </a:solidFill>
              </a:rPr>
              <a:t>Install </a:t>
            </a:r>
            <a:r>
              <a:rPr lang="en-US" dirty="0" err="1">
                <a:solidFill>
                  <a:schemeClr val="accent5"/>
                </a:solidFill>
              </a:rPr>
              <a:t>xlsx</a:t>
            </a:r>
            <a:r>
              <a:rPr lang="en-US" dirty="0">
                <a:solidFill>
                  <a:schemeClr val="accent5"/>
                </a:solidFill>
              </a:rPr>
              <a:t> Package</a:t>
            </a:r>
          </a:p>
          <a:p>
            <a:pPr marL="0" indent="0">
              <a:buNone/>
            </a:pPr>
            <a:r>
              <a:rPr lang="en-US" dirty="0" err="1" smtClean="0">
                <a:solidFill>
                  <a:schemeClr val="accent2"/>
                </a:solidFill>
              </a:rPr>
              <a:t>install.packages</a:t>
            </a:r>
            <a:r>
              <a:rPr lang="en-US" dirty="0" smtClean="0">
                <a:solidFill>
                  <a:schemeClr val="accent2"/>
                </a:solidFill>
              </a:rPr>
              <a:t>("</a:t>
            </a:r>
            <a:r>
              <a:rPr lang="en-US" dirty="0" err="1" smtClean="0">
                <a:solidFill>
                  <a:schemeClr val="accent2"/>
                </a:solidFill>
              </a:rPr>
              <a:t>xlsx</a:t>
            </a:r>
            <a:r>
              <a:rPr lang="en-US" dirty="0" smtClean="0">
                <a:solidFill>
                  <a:schemeClr val="accent2"/>
                </a:solidFill>
              </a:rPr>
              <a:t>")</a:t>
            </a:r>
          </a:p>
          <a:p>
            <a:pPr marL="0" indent="0">
              <a:buNone/>
            </a:pPr>
            <a:endParaRPr lang="en-US" dirty="0">
              <a:solidFill>
                <a:schemeClr val="accent2"/>
              </a:solidFill>
            </a:endParaRPr>
          </a:p>
        </p:txBody>
      </p:sp>
    </p:spTree>
    <p:extLst>
      <p:ext uri="{BB962C8B-B14F-4D97-AF65-F5344CB8AC3E}">
        <p14:creationId xmlns:p14="http://schemas.microsoft.com/office/powerpoint/2010/main" val="285492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R-Excel File</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accent2"/>
                </a:solidFill>
              </a:rPr>
              <a:t>Verify and Load the "</a:t>
            </a:r>
            <a:r>
              <a:rPr lang="en-US" dirty="0" err="1" smtClean="0">
                <a:solidFill>
                  <a:schemeClr val="accent2"/>
                </a:solidFill>
              </a:rPr>
              <a:t>xlsx</a:t>
            </a:r>
            <a:r>
              <a:rPr lang="en-US" dirty="0" smtClean="0">
                <a:solidFill>
                  <a:schemeClr val="accent2"/>
                </a:solidFill>
              </a:rPr>
              <a:t>" Package</a:t>
            </a:r>
          </a:p>
          <a:p>
            <a:pPr marL="0" indent="0">
              <a:buNone/>
            </a:pPr>
            <a:r>
              <a:rPr lang="en-US" dirty="0" smtClean="0">
                <a:solidFill>
                  <a:schemeClr val="accent2"/>
                </a:solidFill>
              </a:rPr>
              <a:t>Use the following command to verify and load the "</a:t>
            </a:r>
            <a:r>
              <a:rPr lang="en-US" dirty="0" err="1" smtClean="0">
                <a:solidFill>
                  <a:schemeClr val="accent2"/>
                </a:solidFill>
              </a:rPr>
              <a:t>xlsx</a:t>
            </a:r>
            <a:r>
              <a:rPr lang="en-US" dirty="0" smtClean="0">
                <a:solidFill>
                  <a:schemeClr val="accent2"/>
                </a:solidFill>
              </a:rPr>
              <a:t>" package.</a:t>
            </a:r>
          </a:p>
          <a:p>
            <a:pPr marL="0" indent="0">
              <a:buNone/>
            </a:pPr>
            <a:r>
              <a:rPr lang="en-US" dirty="0" smtClean="0">
                <a:solidFill>
                  <a:schemeClr val="accent5"/>
                </a:solidFill>
              </a:rPr>
              <a:t># Verify the package is installed.</a:t>
            </a:r>
          </a:p>
          <a:p>
            <a:pPr marL="0" indent="0">
              <a:buNone/>
            </a:pPr>
            <a:r>
              <a:rPr lang="en-US" dirty="0" smtClean="0">
                <a:solidFill>
                  <a:schemeClr val="accent5"/>
                </a:solidFill>
              </a:rPr>
              <a:t>any(</a:t>
            </a:r>
            <a:r>
              <a:rPr lang="en-US" dirty="0" err="1" smtClean="0">
                <a:solidFill>
                  <a:schemeClr val="accent5"/>
                </a:solidFill>
              </a:rPr>
              <a:t>grepl</a:t>
            </a:r>
            <a:r>
              <a:rPr lang="en-US" dirty="0" smtClean="0">
                <a:solidFill>
                  <a:schemeClr val="accent5"/>
                </a:solidFill>
              </a:rPr>
              <a:t>("</a:t>
            </a:r>
            <a:r>
              <a:rPr lang="en-US" dirty="0" err="1" smtClean="0">
                <a:solidFill>
                  <a:schemeClr val="accent5"/>
                </a:solidFill>
              </a:rPr>
              <a:t>xlsx</a:t>
            </a:r>
            <a:r>
              <a:rPr lang="en-US" dirty="0" smtClean="0">
                <a:solidFill>
                  <a:schemeClr val="accent5"/>
                </a:solidFill>
              </a:rPr>
              <a:t>",</a:t>
            </a:r>
            <a:r>
              <a:rPr lang="en-US" dirty="0" err="1" smtClean="0">
                <a:solidFill>
                  <a:schemeClr val="accent5"/>
                </a:solidFill>
              </a:rPr>
              <a:t>installed.packages</a:t>
            </a:r>
            <a:r>
              <a:rPr lang="en-US" dirty="0" smtClean="0">
                <a:solidFill>
                  <a:schemeClr val="accent5"/>
                </a:solidFill>
              </a:rPr>
              <a:t>()))</a:t>
            </a:r>
          </a:p>
          <a:p>
            <a:pPr marL="0" indent="0">
              <a:buNone/>
            </a:pPr>
            <a:endParaRPr lang="en-US" dirty="0" smtClean="0">
              <a:solidFill>
                <a:schemeClr val="accent5"/>
              </a:solidFill>
            </a:endParaRPr>
          </a:p>
          <a:p>
            <a:pPr marL="0" indent="0">
              <a:buNone/>
            </a:pPr>
            <a:r>
              <a:rPr lang="en-US" dirty="0" smtClean="0">
                <a:solidFill>
                  <a:schemeClr val="accent5"/>
                </a:solidFill>
              </a:rPr>
              <a:t># Load the library into R workspace.</a:t>
            </a:r>
          </a:p>
          <a:p>
            <a:pPr marL="0" indent="0">
              <a:buNone/>
            </a:pPr>
            <a:r>
              <a:rPr lang="en-US" dirty="0" smtClean="0">
                <a:solidFill>
                  <a:schemeClr val="accent5"/>
                </a:solidFill>
              </a:rPr>
              <a:t>library("</a:t>
            </a:r>
            <a:r>
              <a:rPr lang="en-US" dirty="0" err="1" smtClean="0">
                <a:solidFill>
                  <a:schemeClr val="accent5"/>
                </a:solidFill>
              </a:rPr>
              <a:t>xlsx</a:t>
            </a:r>
            <a:r>
              <a:rPr lang="en-US" dirty="0" smtClean="0">
                <a:solidFill>
                  <a:schemeClr val="accent5"/>
                </a:solidFill>
              </a:rPr>
              <a:t>")</a:t>
            </a:r>
          </a:p>
          <a:p>
            <a:pPr marL="0" indent="0">
              <a:buNone/>
            </a:pPr>
            <a:endParaRPr lang="en-US" dirty="0">
              <a:solidFill>
                <a:schemeClr val="accent5"/>
              </a:solidFill>
            </a:endParaRPr>
          </a:p>
        </p:txBody>
      </p:sp>
    </p:spTree>
    <p:extLst>
      <p:ext uri="{BB962C8B-B14F-4D97-AF65-F5344CB8AC3E}">
        <p14:creationId xmlns:p14="http://schemas.microsoft.com/office/powerpoint/2010/main" val="112496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R-Excel File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Input as </a:t>
            </a:r>
            <a:r>
              <a:rPr lang="en-US" dirty="0" err="1" smtClean="0"/>
              <a:t>xlsx</a:t>
            </a:r>
            <a:r>
              <a:rPr lang="en-US" dirty="0" smtClean="0"/>
              <a:t> File</a:t>
            </a:r>
          </a:p>
          <a:p>
            <a:pPr marL="0" indent="0">
              <a:buNone/>
            </a:pPr>
            <a:r>
              <a:rPr lang="en-US" dirty="0" smtClean="0"/>
              <a:t>Consider any excel file </a:t>
            </a:r>
          </a:p>
          <a:p>
            <a:pPr marL="0" indent="0">
              <a:buNone/>
            </a:pPr>
            <a:r>
              <a:rPr lang="en-US" dirty="0" smtClean="0"/>
              <a:t>Reading the Excel File</a:t>
            </a:r>
          </a:p>
          <a:p>
            <a:pPr marL="0" indent="0">
              <a:buNone/>
            </a:pPr>
            <a:r>
              <a:rPr lang="en-US" dirty="0" smtClean="0"/>
              <a:t>The anyName.xlsx is read by using the read.xlsx() function as shown below. </a:t>
            </a:r>
          </a:p>
          <a:p>
            <a:pPr marL="0" indent="0">
              <a:buNone/>
            </a:pPr>
            <a:r>
              <a:rPr lang="en-US" dirty="0" smtClean="0"/>
              <a:t>The result is stored as a data frame in the R environment.</a:t>
            </a:r>
          </a:p>
          <a:p>
            <a:pPr marL="0" indent="0">
              <a:buNone/>
            </a:pPr>
            <a:r>
              <a:rPr lang="en-US" dirty="0" smtClean="0">
                <a:solidFill>
                  <a:schemeClr val="accent5"/>
                </a:solidFill>
              </a:rPr>
              <a:t># Read the first worksheet in the file input.xlsx.</a:t>
            </a:r>
          </a:p>
          <a:p>
            <a:pPr marL="0" indent="0">
              <a:buNone/>
            </a:pPr>
            <a:r>
              <a:rPr lang="en-US" dirty="0" smtClean="0">
                <a:solidFill>
                  <a:schemeClr val="accent5"/>
                </a:solidFill>
              </a:rPr>
              <a:t>data &lt;- read.xlsx(“anyName.xlsx", </a:t>
            </a:r>
            <a:r>
              <a:rPr lang="en-US" dirty="0" err="1" smtClean="0">
                <a:solidFill>
                  <a:schemeClr val="accent5"/>
                </a:solidFill>
              </a:rPr>
              <a:t>sheetIndex</a:t>
            </a:r>
            <a:r>
              <a:rPr lang="en-US" dirty="0" smtClean="0">
                <a:solidFill>
                  <a:schemeClr val="accent5"/>
                </a:solidFill>
              </a:rPr>
              <a:t> = 1)</a:t>
            </a:r>
          </a:p>
          <a:p>
            <a:pPr marL="0" indent="0">
              <a:buNone/>
            </a:pPr>
            <a:r>
              <a:rPr lang="en-US" dirty="0" smtClean="0">
                <a:solidFill>
                  <a:schemeClr val="accent5"/>
                </a:solidFill>
              </a:rPr>
              <a:t>print(data)</a:t>
            </a:r>
          </a:p>
          <a:p>
            <a:pPr marL="0" indent="0">
              <a:buNone/>
            </a:pPr>
            <a:endParaRPr lang="en-US" dirty="0">
              <a:solidFill>
                <a:schemeClr val="accent5"/>
              </a:solidFill>
            </a:endParaRPr>
          </a:p>
        </p:txBody>
      </p:sp>
    </p:spTree>
    <p:extLst>
      <p:ext uri="{BB962C8B-B14F-4D97-AF65-F5344CB8AC3E}">
        <p14:creationId xmlns:p14="http://schemas.microsoft.com/office/powerpoint/2010/main" val="205770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R-Binary File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A binary file is a file that contains information stored only in form of bits and bytes.(0’s and 1’s). </a:t>
            </a:r>
          </a:p>
          <a:p>
            <a:pPr marL="0" indent="0">
              <a:buNone/>
            </a:pPr>
            <a:r>
              <a:rPr lang="en-US" dirty="0" smtClean="0"/>
              <a:t>They are not human readable as the bytes in it translate to characters and symbols which contain many other non-printable characters. </a:t>
            </a:r>
          </a:p>
          <a:p>
            <a:pPr marL="0" indent="0">
              <a:buNone/>
            </a:pPr>
            <a:r>
              <a:rPr lang="en-US" dirty="0" smtClean="0"/>
              <a:t>Attempting to read a binary file using any text editor will show characters like Ø and ð.</a:t>
            </a:r>
          </a:p>
          <a:p>
            <a:endParaRPr lang="en-US" dirty="0" smtClean="0"/>
          </a:p>
          <a:p>
            <a:pPr marL="0" indent="0">
              <a:buNone/>
            </a:pPr>
            <a:r>
              <a:rPr lang="en-US" dirty="0" smtClean="0"/>
              <a:t>The binary file has to be read by specific programs to be useable. </a:t>
            </a:r>
          </a:p>
          <a:p>
            <a:pPr marL="0" indent="0">
              <a:buNone/>
            </a:pPr>
            <a:r>
              <a:rPr lang="en-US" dirty="0" smtClean="0"/>
              <a:t>For example, the binary file of a Microsoft Word program can be read to a human readable form only by the Word program. </a:t>
            </a:r>
          </a:p>
          <a:p>
            <a:pPr marL="0" indent="0">
              <a:buNone/>
            </a:pPr>
            <a:r>
              <a:rPr lang="en-US" dirty="0" smtClean="0"/>
              <a:t>Which indicates that, besides the human readable text, there is a lot more information like formatting of characters and page numbers etc., which are also stored along with alphanumeric characters. </a:t>
            </a:r>
          </a:p>
          <a:p>
            <a:pPr marL="0" indent="0">
              <a:buNone/>
            </a:pPr>
            <a:r>
              <a:rPr lang="en-US" dirty="0" smtClean="0"/>
              <a:t>And finally a binary file is a continuous sequence of bytes. </a:t>
            </a:r>
          </a:p>
          <a:p>
            <a:pPr marL="0" indent="0">
              <a:buNone/>
            </a:pPr>
            <a:r>
              <a:rPr lang="en-US" dirty="0" smtClean="0"/>
              <a:t>The line break we see in a text file is a character joining first line to the next.</a:t>
            </a:r>
          </a:p>
          <a:p>
            <a:pPr marL="0" indent="0">
              <a:buNone/>
            </a:pPr>
            <a:endParaRPr lang="en-US" dirty="0" smtClean="0"/>
          </a:p>
          <a:p>
            <a:pPr marL="0" indent="0">
              <a:buNone/>
            </a:pPr>
            <a:r>
              <a:rPr lang="en-US" dirty="0" smtClean="0"/>
              <a:t>Sometimes, the data generated by other programs are required to be processed by R as a binary file. Also R is required to create binary files which can be shared with other programs.</a:t>
            </a:r>
          </a:p>
          <a:p>
            <a:pPr marL="0" indent="0">
              <a:buNone/>
            </a:pPr>
            <a:endParaRPr lang="en-US" dirty="0" smtClean="0"/>
          </a:p>
          <a:p>
            <a:pPr marL="0" indent="0">
              <a:buNone/>
            </a:pPr>
            <a:r>
              <a:rPr lang="en-US" dirty="0" smtClean="0"/>
              <a:t>R has two functions </a:t>
            </a:r>
            <a:r>
              <a:rPr lang="en-US" dirty="0" err="1" smtClean="0"/>
              <a:t>WriteBin</a:t>
            </a:r>
            <a:r>
              <a:rPr lang="en-US" dirty="0" smtClean="0"/>
              <a:t>() and </a:t>
            </a:r>
            <a:r>
              <a:rPr lang="en-US" dirty="0" err="1" smtClean="0"/>
              <a:t>readBin</a:t>
            </a:r>
            <a:r>
              <a:rPr lang="en-US" dirty="0" smtClean="0"/>
              <a:t>() to create and read binary files.</a:t>
            </a:r>
            <a:endParaRPr lang="en-US" dirty="0"/>
          </a:p>
        </p:txBody>
      </p:sp>
    </p:spTree>
    <p:extLst>
      <p:ext uri="{BB962C8B-B14F-4D97-AF65-F5344CB8AC3E}">
        <p14:creationId xmlns:p14="http://schemas.microsoft.com/office/powerpoint/2010/main" val="211863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R-Binary File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R has two functions </a:t>
            </a:r>
            <a:r>
              <a:rPr lang="en-US" dirty="0" err="1" smtClean="0"/>
              <a:t>WriteBin</a:t>
            </a:r>
            <a:r>
              <a:rPr lang="en-US" dirty="0" smtClean="0"/>
              <a:t>() and </a:t>
            </a:r>
            <a:r>
              <a:rPr lang="en-US" dirty="0" err="1" smtClean="0"/>
              <a:t>readBin</a:t>
            </a:r>
            <a:r>
              <a:rPr lang="en-US" dirty="0" smtClean="0"/>
              <a:t>() to create and read binary files.</a:t>
            </a:r>
          </a:p>
          <a:p>
            <a:pPr marL="0" indent="0">
              <a:buNone/>
            </a:pPr>
            <a:r>
              <a:rPr lang="en-US" dirty="0" smtClean="0"/>
              <a:t>Syntax:</a:t>
            </a:r>
          </a:p>
          <a:p>
            <a:pPr marL="0" indent="0">
              <a:buNone/>
            </a:pPr>
            <a:r>
              <a:rPr lang="en-US" dirty="0" err="1" smtClean="0"/>
              <a:t>writeBin</a:t>
            </a:r>
            <a:r>
              <a:rPr lang="en-US" dirty="0" smtClean="0"/>
              <a:t>(object, con)</a:t>
            </a:r>
          </a:p>
          <a:p>
            <a:pPr marL="0" indent="0">
              <a:buNone/>
            </a:pPr>
            <a:r>
              <a:rPr lang="en-US" dirty="0" err="1" smtClean="0"/>
              <a:t>readBin</a:t>
            </a:r>
            <a:r>
              <a:rPr lang="en-US" dirty="0" smtClean="0"/>
              <a:t>(con, what, n )</a:t>
            </a:r>
          </a:p>
          <a:p>
            <a:pPr marL="0" indent="0">
              <a:buNone/>
            </a:pPr>
            <a:endParaRPr lang="en-US" dirty="0" smtClean="0"/>
          </a:p>
          <a:p>
            <a:pPr marL="0" indent="0">
              <a:buNone/>
            </a:pPr>
            <a:r>
              <a:rPr lang="en-US" dirty="0" smtClean="0"/>
              <a:t>Following is the description of the parameters used −</a:t>
            </a:r>
          </a:p>
          <a:p>
            <a:pPr marL="0" indent="0">
              <a:buNone/>
            </a:pPr>
            <a:r>
              <a:rPr lang="en-US" b="1" dirty="0" smtClean="0"/>
              <a:t>con</a:t>
            </a:r>
            <a:r>
              <a:rPr lang="en-US" dirty="0" smtClean="0"/>
              <a:t> is the connection object to read or write the binary file.</a:t>
            </a:r>
          </a:p>
          <a:p>
            <a:pPr marL="0" indent="0">
              <a:buNone/>
            </a:pPr>
            <a:r>
              <a:rPr lang="en-US" b="1" dirty="0" smtClean="0"/>
              <a:t>object</a:t>
            </a:r>
            <a:r>
              <a:rPr lang="en-US" dirty="0" smtClean="0"/>
              <a:t> is the binary file which to be written.</a:t>
            </a:r>
          </a:p>
          <a:p>
            <a:pPr marL="0" indent="0">
              <a:buNone/>
            </a:pPr>
            <a:r>
              <a:rPr lang="en-US" b="1" dirty="0" smtClean="0"/>
              <a:t>what</a:t>
            </a:r>
            <a:r>
              <a:rPr lang="en-US" dirty="0" smtClean="0"/>
              <a:t> is the mode like character, integer etc. representing the bytes to be read.</a:t>
            </a:r>
          </a:p>
          <a:p>
            <a:pPr marL="0" indent="0">
              <a:buNone/>
            </a:pPr>
            <a:r>
              <a:rPr lang="en-US" b="1" dirty="0" smtClean="0"/>
              <a:t>n</a:t>
            </a:r>
            <a:r>
              <a:rPr lang="en-US" dirty="0" smtClean="0"/>
              <a:t> is the number of bytes to read from the binary file.</a:t>
            </a:r>
            <a:endParaRPr lang="en-US" dirty="0"/>
          </a:p>
        </p:txBody>
      </p:sp>
    </p:spTree>
    <p:extLst>
      <p:ext uri="{BB962C8B-B14F-4D97-AF65-F5344CB8AC3E}">
        <p14:creationId xmlns:p14="http://schemas.microsoft.com/office/powerpoint/2010/main" val="2087836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R-Binary File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Example:</a:t>
            </a:r>
          </a:p>
          <a:p>
            <a:pPr marL="0" indent="0">
              <a:buNone/>
            </a:pPr>
            <a:r>
              <a:rPr lang="en-US" dirty="0" smtClean="0"/>
              <a:t>We consider the R inbuilt data "</a:t>
            </a:r>
            <a:r>
              <a:rPr lang="en-US" dirty="0" err="1" smtClean="0"/>
              <a:t>mtcars</a:t>
            </a:r>
            <a:r>
              <a:rPr lang="en-US" dirty="0" smtClean="0"/>
              <a:t>". </a:t>
            </a:r>
          </a:p>
          <a:p>
            <a:pPr marL="0" indent="0">
              <a:buNone/>
            </a:pPr>
            <a:r>
              <a:rPr lang="en-US" dirty="0" smtClean="0"/>
              <a:t>First we create a csv file from it and convert it to a binary file and store it as a OS file. </a:t>
            </a:r>
          </a:p>
          <a:p>
            <a:pPr marL="0" indent="0">
              <a:buNone/>
            </a:pPr>
            <a:r>
              <a:rPr lang="en-US" dirty="0" smtClean="0"/>
              <a:t>Next we read this binary file created into R.</a:t>
            </a:r>
          </a:p>
          <a:p>
            <a:pPr marL="0" indent="0">
              <a:buNone/>
            </a:pPr>
            <a:endParaRPr lang="en-US" dirty="0"/>
          </a:p>
        </p:txBody>
      </p:sp>
    </p:spTree>
    <p:extLst>
      <p:ext uri="{BB962C8B-B14F-4D97-AF65-F5344CB8AC3E}">
        <p14:creationId xmlns:p14="http://schemas.microsoft.com/office/powerpoint/2010/main" val="169965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R-Binary File</a:t>
            </a:r>
            <a:endParaRPr lang="en-US" dirty="0"/>
          </a:p>
        </p:txBody>
      </p:sp>
      <p:sp>
        <p:nvSpPr>
          <p:cNvPr id="3" name="Content Placeholder 2"/>
          <p:cNvSpPr>
            <a:spLocks noGrp="1"/>
          </p:cNvSpPr>
          <p:nvPr>
            <p:ph idx="1"/>
          </p:nvPr>
        </p:nvSpPr>
        <p:spPr>
          <a:xfrm>
            <a:off x="838200" y="1302327"/>
            <a:ext cx="10515600" cy="4874636"/>
          </a:xfrm>
        </p:spPr>
        <p:txBody>
          <a:bodyPr>
            <a:normAutofit fontScale="62500" lnSpcReduction="20000"/>
          </a:bodyPr>
          <a:lstStyle/>
          <a:p>
            <a:pPr marL="0" indent="0">
              <a:buNone/>
            </a:pPr>
            <a:r>
              <a:rPr lang="en-US" dirty="0" smtClean="0"/>
              <a:t>Writing the Binary File</a:t>
            </a:r>
          </a:p>
          <a:p>
            <a:pPr marL="0" indent="0">
              <a:buNone/>
            </a:pPr>
            <a:r>
              <a:rPr lang="en-US" dirty="0" smtClean="0">
                <a:solidFill>
                  <a:schemeClr val="accent5"/>
                </a:solidFill>
              </a:rPr>
              <a:t># Read the "</a:t>
            </a:r>
            <a:r>
              <a:rPr lang="en-US" dirty="0" err="1" smtClean="0">
                <a:solidFill>
                  <a:schemeClr val="accent5"/>
                </a:solidFill>
              </a:rPr>
              <a:t>mtcars</a:t>
            </a:r>
            <a:r>
              <a:rPr lang="en-US" dirty="0" smtClean="0">
                <a:solidFill>
                  <a:schemeClr val="accent5"/>
                </a:solidFill>
              </a:rPr>
              <a:t>" data frame as a csv file and store only the columns </a:t>
            </a:r>
          </a:p>
          <a:p>
            <a:pPr marL="0" indent="0">
              <a:buNone/>
            </a:pPr>
            <a:r>
              <a:rPr lang="en-US" dirty="0" smtClean="0">
                <a:solidFill>
                  <a:schemeClr val="accent5"/>
                </a:solidFill>
              </a:rPr>
              <a:t>   "</a:t>
            </a:r>
            <a:r>
              <a:rPr lang="en-US" dirty="0" err="1" smtClean="0">
                <a:solidFill>
                  <a:schemeClr val="accent5"/>
                </a:solidFill>
              </a:rPr>
              <a:t>cyl</a:t>
            </a:r>
            <a:r>
              <a:rPr lang="en-US" dirty="0" smtClean="0">
                <a:solidFill>
                  <a:schemeClr val="accent5"/>
                </a:solidFill>
              </a:rPr>
              <a:t>", "am" and "gear".</a:t>
            </a:r>
          </a:p>
          <a:p>
            <a:pPr marL="0" indent="0">
              <a:buNone/>
            </a:pPr>
            <a:r>
              <a:rPr lang="en-US" b="1" dirty="0" err="1" smtClean="0">
                <a:solidFill>
                  <a:schemeClr val="accent5"/>
                </a:solidFill>
              </a:rPr>
              <a:t>write.table</a:t>
            </a:r>
            <a:r>
              <a:rPr lang="en-US" b="1" dirty="0" smtClean="0">
                <a:solidFill>
                  <a:schemeClr val="accent5"/>
                </a:solidFill>
              </a:rPr>
              <a:t>(</a:t>
            </a:r>
            <a:r>
              <a:rPr lang="en-US" b="1" dirty="0" err="1" smtClean="0">
                <a:solidFill>
                  <a:schemeClr val="accent5"/>
                </a:solidFill>
              </a:rPr>
              <a:t>mtcars</a:t>
            </a:r>
            <a:r>
              <a:rPr lang="en-US" b="1" dirty="0" smtClean="0">
                <a:solidFill>
                  <a:schemeClr val="accent5"/>
                </a:solidFill>
              </a:rPr>
              <a:t>, file = "mtcars.csv",</a:t>
            </a:r>
            <a:r>
              <a:rPr lang="en-US" b="1" dirty="0" err="1" smtClean="0">
                <a:solidFill>
                  <a:schemeClr val="accent5"/>
                </a:solidFill>
              </a:rPr>
              <a:t>row.names</a:t>
            </a:r>
            <a:r>
              <a:rPr lang="en-US" b="1" dirty="0" smtClean="0">
                <a:solidFill>
                  <a:schemeClr val="accent5"/>
                </a:solidFill>
              </a:rPr>
              <a:t> = FALSE, </a:t>
            </a:r>
            <a:r>
              <a:rPr lang="en-US" b="1" dirty="0" err="1" smtClean="0">
                <a:solidFill>
                  <a:schemeClr val="accent5"/>
                </a:solidFill>
              </a:rPr>
              <a:t>na</a:t>
            </a:r>
            <a:r>
              <a:rPr lang="en-US" b="1" dirty="0" smtClean="0">
                <a:solidFill>
                  <a:schemeClr val="accent5"/>
                </a:solidFill>
              </a:rPr>
              <a:t> = "", </a:t>
            </a:r>
          </a:p>
          <a:p>
            <a:pPr marL="0" indent="0">
              <a:buNone/>
            </a:pPr>
            <a:r>
              <a:rPr lang="en-US" b="1" dirty="0" smtClean="0">
                <a:solidFill>
                  <a:schemeClr val="accent5"/>
                </a:solidFill>
              </a:rPr>
              <a:t>   </a:t>
            </a:r>
            <a:r>
              <a:rPr lang="en-US" b="1" dirty="0" err="1" smtClean="0">
                <a:solidFill>
                  <a:schemeClr val="accent5"/>
                </a:solidFill>
              </a:rPr>
              <a:t>col.names</a:t>
            </a:r>
            <a:r>
              <a:rPr lang="en-US" b="1" dirty="0" smtClean="0">
                <a:solidFill>
                  <a:schemeClr val="accent5"/>
                </a:solidFill>
              </a:rPr>
              <a:t> = TRUE, </a:t>
            </a:r>
            <a:r>
              <a:rPr lang="en-US" b="1" dirty="0" err="1" smtClean="0">
                <a:solidFill>
                  <a:schemeClr val="accent5"/>
                </a:solidFill>
              </a:rPr>
              <a:t>sep</a:t>
            </a:r>
            <a:r>
              <a:rPr lang="en-US" b="1" dirty="0" smtClean="0">
                <a:solidFill>
                  <a:schemeClr val="accent5"/>
                </a:solidFill>
              </a:rPr>
              <a:t> = ",")</a:t>
            </a:r>
          </a:p>
          <a:p>
            <a:pPr marL="0" indent="0">
              <a:buNone/>
            </a:pPr>
            <a:r>
              <a:rPr lang="en-US" dirty="0" smtClean="0">
                <a:solidFill>
                  <a:schemeClr val="accent5"/>
                </a:solidFill>
              </a:rPr>
              <a:t># Store 5 records from the csv file as a new data frame.</a:t>
            </a:r>
          </a:p>
          <a:p>
            <a:pPr marL="0" indent="0">
              <a:buNone/>
            </a:pPr>
            <a:r>
              <a:rPr lang="en-US" b="1" dirty="0" err="1" smtClean="0">
                <a:solidFill>
                  <a:schemeClr val="accent5"/>
                </a:solidFill>
              </a:rPr>
              <a:t>new.mtcars</a:t>
            </a:r>
            <a:r>
              <a:rPr lang="en-US" b="1" dirty="0" smtClean="0">
                <a:solidFill>
                  <a:schemeClr val="accent5"/>
                </a:solidFill>
              </a:rPr>
              <a:t> &lt;- </a:t>
            </a:r>
            <a:r>
              <a:rPr lang="en-US" b="1" dirty="0" err="1" smtClean="0">
                <a:solidFill>
                  <a:schemeClr val="accent5"/>
                </a:solidFill>
              </a:rPr>
              <a:t>read.table</a:t>
            </a:r>
            <a:r>
              <a:rPr lang="en-US" b="1" dirty="0" smtClean="0">
                <a:solidFill>
                  <a:schemeClr val="accent5"/>
                </a:solidFill>
              </a:rPr>
              <a:t>("mtcars.csv",</a:t>
            </a:r>
            <a:r>
              <a:rPr lang="en-US" b="1" dirty="0" err="1" smtClean="0">
                <a:solidFill>
                  <a:schemeClr val="accent5"/>
                </a:solidFill>
              </a:rPr>
              <a:t>sep</a:t>
            </a:r>
            <a:r>
              <a:rPr lang="en-US" b="1" dirty="0" smtClean="0">
                <a:solidFill>
                  <a:schemeClr val="accent5"/>
                </a:solidFill>
              </a:rPr>
              <a:t> = ",",header = </a:t>
            </a:r>
            <a:r>
              <a:rPr lang="en-US" b="1" dirty="0" err="1" smtClean="0">
                <a:solidFill>
                  <a:schemeClr val="accent5"/>
                </a:solidFill>
              </a:rPr>
              <a:t>TRUE,nrows</a:t>
            </a:r>
            <a:r>
              <a:rPr lang="en-US" b="1" dirty="0" smtClean="0">
                <a:solidFill>
                  <a:schemeClr val="accent5"/>
                </a:solidFill>
              </a:rPr>
              <a:t> = 5)</a:t>
            </a:r>
          </a:p>
          <a:p>
            <a:pPr marL="0" indent="0">
              <a:buNone/>
            </a:pPr>
            <a:r>
              <a:rPr lang="en-US" dirty="0" smtClean="0">
                <a:solidFill>
                  <a:schemeClr val="accent5"/>
                </a:solidFill>
              </a:rPr>
              <a:t># Create a connection object to write the binary file using mode "</a:t>
            </a:r>
            <a:r>
              <a:rPr lang="en-US" dirty="0" err="1" smtClean="0">
                <a:solidFill>
                  <a:schemeClr val="accent5"/>
                </a:solidFill>
              </a:rPr>
              <a:t>wb</a:t>
            </a:r>
            <a:r>
              <a:rPr lang="en-US" dirty="0" smtClean="0">
                <a:solidFill>
                  <a:schemeClr val="accent5"/>
                </a:solidFill>
              </a:rPr>
              <a:t>".</a:t>
            </a:r>
          </a:p>
          <a:p>
            <a:pPr marL="0" indent="0">
              <a:buNone/>
            </a:pPr>
            <a:r>
              <a:rPr lang="en-US" b="1" dirty="0" err="1" smtClean="0">
                <a:solidFill>
                  <a:schemeClr val="accent5"/>
                </a:solidFill>
              </a:rPr>
              <a:t>write.filename</a:t>
            </a:r>
            <a:r>
              <a:rPr lang="en-US" b="1" dirty="0" smtClean="0">
                <a:solidFill>
                  <a:schemeClr val="accent5"/>
                </a:solidFill>
              </a:rPr>
              <a:t> = file("/web/com/binmtcars.dat", "</a:t>
            </a:r>
            <a:r>
              <a:rPr lang="en-US" b="1" dirty="0" err="1" smtClean="0">
                <a:solidFill>
                  <a:schemeClr val="accent5"/>
                </a:solidFill>
              </a:rPr>
              <a:t>wb</a:t>
            </a:r>
            <a:r>
              <a:rPr lang="en-US" b="1" dirty="0" smtClean="0">
                <a:solidFill>
                  <a:schemeClr val="accent5"/>
                </a:solidFill>
              </a:rPr>
              <a:t>")</a:t>
            </a:r>
          </a:p>
          <a:p>
            <a:pPr marL="0" indent="0">
              <a:buNone/>
            </a:pPr>
            <a:r>
              <a:rPr lang="en-US" dirty="0" smtClean="0">
                <a:solidFill>
                  <a:schemeClr val="accent5"/>
                </a:solidFill>
              </a:rPr>
              <a:t># Write the column names of the data frame to the connection object.</a:t>
            </a:r>
          </a:p>
          <a:p>
            <a:pPr marL="0" indent="0">
              <a:buNone/>
            </a:pPr>
            <a:r>
              <a:rPr lang="en-US" b="1" dirty="0" err="1" smtClean="0">
                <a:solidFill>
                  <a:schemeClr val="accent5"/>
                </a:solidFill>
              </a:rPr>
              <a:t>writeBin</a:t>
            </a:r>
            <a:r>
              <a:rPr lang="en-US" b="1" dirty="0" smtClean="0">
                <a:solidFill>
                  <a:schemeClr val="accent5"/>
                </a:solidFill>
              </a:rPr>
              <a:t>(</a:t>
            </a:r>
            <a:r>
              <a:rPr lang="en-US" b="1" dirty="0" err="1" smtClean="0">
                <a:solidFill>
                  <a:schemeClr val="accent5"/>
                </a:solidFill>
              </a:rPr>
              <a:t>colnames</a:t>
            </a:r>
            <a:r>
              <a:rPr lang="en-US" b="1" dirty="0" smtClean="0">
                <a:solidFill>
                  <a:schemeClr val="accent5"/>
                </a:solidFill>
              </a:rPr>
              <a:t>(</a:t>
            </a:r>
            <a:r>
              <a:rPr lang="en-US" b="1" dirty="0" err="1" smtClean="0">
                <a:solidFill>
                  <a:schemeClr val="accent5"/>
                </a:solidFill>
              </a:rPr>
              <a:t>new.mtcars</a:t>
            </a:r>
            <a:r>
              <a:rPr lang="en-US" b="1" dirty="0" smtClean="0">
                <a:solidFill>
                  <a:schemeClr val="accent5"/>
                </a:solidFill>
              </a:rPr>
              <a:t>), </a:t>
            </a:r>
            <a:r>
              <a:rPr lang="en-US" b="1" dirty="0" err="1" smtClean="0">
                <a:solidFill>
                  <a:schemeClr val="accent5"/>
                </a:solidFill>
              </a:rPr>
              <a:t>write.filename</a:t>
            </a:r>
            <a:r>
              <a:rPr lang="en-US" b="1" dirty="0" smtClean="0">
                <a:solidFill>
                  <a:schemeClr val="accent5"/>
                </a:solidFill>
              </a:rPr>
              <a:t>)</a:t>
            </a:r>
          </a:p>
          <a:p>
            <a:pPr marL="0" indent="0">
              <a:buNone/>
            </a:pPr>
            <a:r>
              <a:rPr lang="en-US" dirty="0" smtClean="0">
                <a:solidFill>
                  <a:schemeClr val="accent5"/>
                </a:solidFill>
              </a:rPr>
              <a:t># Write the records in each of the column to the file.</a:t>
            </a:r>
          </a:p>
          <a:p>
            <a:pPr marL="0" indent="0">
              <a:buNone/>
            </a:pPr>
            <a:r>
              <a:rPr lang="en-US" b="1" dirty="0" err="1" smtClean="0">
                <a:solidFill>
                  <a:schemeClr val="accent5"/>
                </a:solidFill>
              </a:rPr>
              <a:t>writeBin</a:t>
            </a:r>
            <a:r>
              <a:rPr lang="en-US" b="1" dirty="0" smtClean="0">
                <a:solidFill>
                  <a:schemeClr val="accent5"/>
                </a:solidFill>
              </a:rPr>
              <a:t>(c(</a:t>
            </a:r>
            <a:r>
              <a:rPr lang="en-US" b="1" dirty="0" err="1" smtClean="0">
                <a:solidFill>
                  <a:schemeClr val="accent5"/>
                </a:solidFill>
              </a:rPr>
              <a:t>new.mtcars$cyl,new.mtcars$am,new.mtcars$gear</a:t>
            </a:r>
            <a:r>
              <a:rPr lang="en-US" b="1" dirty="0" smtClean="0">
                <a:solidFill>
                  <a:schemeClr val="accent5"/>
                </a:solidFill>
              </a:rPr>
              <a:t>), </a:t>
            </a:r>
            <a:r>
              <a:rPr lang="en-US" b="1" dirty="0" err="1" smtClean="0">
                <a:solidFill>
                  <a:schemeClr val="accent5"/>
                </a:solidFill>
              </a:rPr>
              <a:t>write.filename</a:t>
            </a:r>
            <a:r>
              <a:rPr lang="en-US" b="1" dirty="0" smtClean="0">
                <a:solidFill>
                  <a:schemeClr val="accent5"/>
                </a:solidFill>
              </a:rPr>
              <a:t>)</a:t>
            </a:r>
          </a:p>
          <a:p>
            <a:pPr marL="0" indent="0">
              <a:buNone/>
            </a:pPr>
            <a:r>
              <a:rPr lang="en-US" dirty="0" smtClean="0">
                <a:solidFill>
                  <a:schemeClr val="accent5"/>
                </a:solidFill>
              </a:rPr>
              <a:t># Close the file for writing so that it can be read by other program.</a:t>
            </a:r>
          </a:p>
          <a:p>
            <a:pPr marL="0" indent="0">
              <a:buNone/>
            </a:pPr>
            <a:r>
              <a:rPr lang="en-US" b="1" dirty="0" smtClean="0">
                <a:solidFill>
                  <a:schemeClr val="accent5"/>
                </a:solidFill>
              </a:rPr>
              <a:t>close(</a:t>
            </a:r>
            <a:r>
              <a:rPr lang="en-US" b="1" dirty="0" err="1" smtClean="0">
                <a:solidFill>
                  <a:schemeClr val="accent5"/>
                </a:solidFill>
              </a:rPr>
              <a:t>write.filename</a:t>
            </a:r>
            <a:r>
              <a:rPr lang="en-US" b="1" dirty="0" smtClean="0">
                <a:solidFill>
                  <a:schemeClr val="accent5"/>
                </a:solidFill>
              </a:rPr>
              <a:t>)</a:t>
            </a:r>
            <a:endParaRPr lang="en-US" b="1" dirty="0">
              <a:solidFill>
                <a:schemeClr val="accent5"/>
              </a:solidFill>
            </a:endParaRPr>
          </a:p>
        </p:txBody>
      </p:sp>
    </p:spTree>
    <p:extLst>
      <p:ext uri="{BB962C8B-B14F-4D97-AF65-F5344CB8AC3E}">
        <p14:creationId xmlns:p14="http://schemas.microsoft.com/office/powerpoint/2010/main" val="64573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CSV file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Getting </a:t>
            </a:r>
            <a:r>
              <a:rPr lang="en-US" dirty="0"/>
              <a:t>and Setting the Working </a:t>
            </a:r>
            <a:r>
              <a:rPr lang="en-US" dirty="0" smtClean="0"/>
              <a:t>Directory</a:t>
            </a:r>
          </a:p>
          <a:p>
            <a:pPr marL="0" indent="0">
              <a:buNone/>
            </a:pPr>
            <a:r>
              <a:rPr lang="en-US" b="1" dirty="0" err="1" smtClean="0"/>
              <a:t>getwd</a:t>
            </a:r>
            <a:r>
              <a:rPr lang="en-US" b="1" dirty="0" smtClean="0"/>
              <a:t>()</a:t>
            </a:r>
            <a:r>
              <a:rPr lang="en-US" dirty="0" smtClean="0"/>
              <a:t> function</a:t>
            </a:r>
          </a:p>
          <a:p>
            <a:pPr marL="0" indent="0">
              <a:buNone/>
            </a:pPr>
            <a:r>
              <a:rPr lang="en-US" dirty="0"/>
              <a:t>	</a:t>
            </a:r>
            <a:r>
              <a:rPr lang="en-US" dirty="0" smtClean="0"/>
              <a:t>Tells which directory </a:t>
            </a:r>
            <a:r>
              <a:rPr lang="en-US" dirty="0"/>
              <a:t>the R workspace is pointing </a:t>
            </a:r>
            <a:r>
              <a:rPr lang="en-US" dirty="0" smtClean="0"/>
              <a:t>to. </a:t>
            </a:r>
          </a:p>
          <a:p>
            <a:pPr marL="0" indent="0">
              <a:buNone/>
            </a:pPr>
            <a:r>
              <a:rPr lang="en-US" b="1" dirty="0" err="1" smtClean="0"/>
              <a:t>setwd</a:t>
            </a:r>
            <a:r>
              <a:rPr lang="en-US" b="1" dirty="0" smtClean="0"/>
              <a:t>()</a:t>
            </a:r>
            <a:r>
              <a:rPr lang="en-US" dirty="0" smtClean="0"/>
              <a:t> function</a:t>
            </a:r>
          </a:p>
          <a:p>
            <a:pPr marL="0" indent="0">
              <a:buNone/>
            </a:pPr>
            <a:r>
              <a:rPr lang="en-US" dirty="0" smtClean="0"/>
              <a:t>           You </a:t>
            </a:r>
            <a:r>
              <a:rPr lang="en-US" dirty="0"/>
              <a:t>can also set a new working directory using </a:t>
            </a:r>
            <a:r>
              <a:rPr lang="en-US" dirty="0" smtClean="0"/>
              <a:t>it.</a:t>
            </a:r>
          </a:p>
          <a:p>
            <a:pPr marL="0" indent="0">
              <a:buNone/>
            </a:pPr>
            <a:endParaRPr lang="en-US" dirty="0" smtClean="0"/>
          </a:p>
          <a:p>
            <a:pPr marL="0" indent="0">
              <a:buNone/>
            </a:pPr>
            <a:r>
              <a:rPr lang="en-US" dirty="0" smtClean="0">
                <a:solidFill>
                  <a:schemeClr val="accent5"/>
                </a:solidFill>
              </a:rPr>
              <a:t># Get and print current working directory.</a:t>
            </a:r>
          </a:p>
          <a:p>
            <a:pPr marL="0" indent="0">
              <a:buNone/>
            </a:pPr>
            <a:r>
              <a:rPr lang="en-US" dirty="0" smtClean="0">
                <a:solidFill>
                  <a:schemeClr val="accent5"/>
                </a:solidFill>
              </a:rPr>
              <a:t>print(</a:t>
            </a:r>
            <a:r>
              <a:rPr lang="en-US" dirty="0" err="1" smtClean="0">
                <a:solidFill>
                  <a:schemeClr val="accent5"/>
                </a:solidFill>
              </a:rPr>
              <a:t>getwd</a:t>
            </a:r>
            <a:r>
              <a:rPr lang="en-US" dirty="0" smtClean="0">
                <a:solidFill>
                  <a:schemeClr val="accent5"/>
                </a:solidFill>
              </a:rPr>
              <a:t>())</a:t>
            </a:r>
          </a:p>
          <a:p>
            <a:pPr marL="0" indent="0">
              <a:buNone/>
            </a:pPr>
            <a:endParaRPr lang="en-US" dirty="0" smtClean="0">
              <a:solidFill>
                <a:schemeClr val="accent5"/>
              </a:solidFill>
            </a:endParaRPr>
          </a:p>
          <a:p>
            <a:pPr marL="0" indent="0">
              <a:buNone/>
            </a:pPr>
            <a:r>
              <a:rPr lang="en-US" dirty="0" smtClean="0">
                <a:solidFill>
                  <a:schemeClr val="accent5"/>
                </a:solidFill>
              </a:rPr>
              <a:t># Set current working directory.</a:t>
            </a:r>
          </a:p>
          <a:p>
            <a:pPr marL="0" indent="0">
              <a:buNone/>
            </a:pPr>
            <a:r>
              <a:rPr lang="en-US" dirty="0" err="1" smtClean="0">
                <a:solidFill>
                  <a:schemeClr val="accent5"/>
                </a:solidFill>
              </a:rPr>
              <a:t>setwd</a:t>
            </a:r>
            <a:r>
              <a:rPr lang="en-US" dirty="0" smtClean="0">
                <a:solidFill>
                  <a:schemeClr val="accent5"/>
                </a:solidFill>
              </a:rPr>
              <a:t>("/</a:t>
            </a:r>
            <a:r>
              <a:rPr lang="en-US" dirty="0" err="1" smtClean="0">
                <a:solidFill>
                  <a:schemeClr val="accent5"/>
                </a:solidFill>
              </a:rPr>
              <a:t>RProgramming</a:t>
            </a:r>
            <a:r>
              <a:rPr lang="en-US" dirty="0" smtClean="0">
                <a:solidFill>
                  <a:schemeClr val="accent5"/>
                </a:solidFill>
              </a:rPr>
              <a:t>")</a:t>
            </a:r>
          </a:p>
          <a:p>
            <a:pPr marL="0" indent="0">
              <a:buNone/>
            </a:pPr>
            <a:endParaRPr lang="en-US" dirty="0" smtClean="0">
              <a:solidFill>
                <a:schemeClr val="accent5"/>
              </a:solidFill>
            </a:endParaRPr>
          </a:p>
          <a:p>
            <a:pPr marL="0" indent="0">
              <a:buNone/>
            </a:pPr>
            <a:r>
              <a:rPr lang="en-US" dirty="0" smtClean="0">
                <a:solidFill>
                  <a:schemeClr val="accent5"/>
                </a:solidFill>
              </a:rPr>
              <a:t># Get and print current working directory.</a:t>
            </a:r>
          </a:p>
          <a:p>
            <a:pPr marL="0" indent="0">
              <a:buNone/>
            </a:pPr>
            <a:r>
              <a:rPr lang="en-US" dirty="0" smtClean="0">
                <a:solidFill>
                  <a:schemeClr val="accent5"/>
                </a:solidFill>
              </a:rPr>
              <a:t>print(</a:t>
            </a:r>
            <a:r>
              <a:rPr lang="en-US" dirty="0" err="1" smtClean="0">
                <a:solidFill>
                  <a:schemeClr val="accent5"/>
                </a:solidFill>
              </a:rPr>
              <a:t>getwd</a:t>
            </a:r>
            <a:r>
              <a:rPr lang="en-US" dirty="0" smtClean="0">
                <a:solidFill>
                  <a:schemeClr val="accent5"/>
                </a:solidFill>
              </a:rPr>
              <a:t>())</a:t>
            </a:r>
          </a:p>
          <a:p>
            <a:pPr marL="0" indent="0">
              <a:buNone/>
            </a:pPr>
            <a:endParaRPr lang="en-US" dirty="0">
              <a:solidFill>
                <a:schemeClr val="accent5"/>
              </a:solidFill>
            </a:endParaRPr>
          </a:p>
          <a:p>
            <a:pPr marL="0" indent="0">
              <a:buNone/>
            </a:pPr>
            <a:r>
              <a:rPr lang="en-US" dirty="0" smtClean="0"/>
              <a:t>Output of the above lines when executed will </a:t>
            </a:r>
            <a:r>
              <a:rPr lang="en-US" dirty="0"/>
              <a:t>depends on your OS and your current directory where you are working.</a:t>
            </a:r>
          </a:p>
        </p:txBody>
      </p:sp>
    </p:spTree>
    <p:extLst>
      <p:ext uri="{BB962C8B-B14F-4D97-AF65-F5344CB8AC3E}">
        <p14:creationId xmlns:p14="http://schemas.microsoft.com/office/powerpoint/2010/main" val="3145657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R-Binary File</a:t>
            </a:r>
            <a:endParaRPr lang="en-US" dirty="0"/>
          </a:p>
        </p:txBody>
      </p:sp>
      <p:sp>
        <p:nvSpPr>
          <p:cNvPr id="3" name="Content Placeholder 2"/>
          <p:cNvSpPr>
            <a:spLocks noGrp="1"/>
          </p:cNvSpPr>
          <p:nvPr>
            <p:ph idx="1"/>
          </p:nvPr>
        </p:nvSpPr>
        <p:spPr>
          <a:xfrm>
            <a:off x="838200" y="1302327"/>
            <a:ext cx="10515600" cy="4874636"/>
          </a:xfrm>
        </p:spPr>
        <p:txBody>
          <a:bodyPr>
            <a:normAutofit fontScale="62500" lnSpcReduction="20000"/>
          </a:bodyPr>
          <a:lstStyle/>
          <a:p>
            <a:pPr marL="0" indent="0">
              <a:buNone/>
            </a:pPr>
            <a:r>
              <a:rPr lang="en-US" dirty="0" smtClean="0"/>
              <a:t>Reading the Binary File</a:t>
            </a:r>
          </a:p>
          <a:p>
            <a:pPr marL="0" indent="0">
              <a:buNone/>
            </a:pPr>
            <a:r>
              <a:rPr lang="en-US" dirty="0" smtClean="0"/>
              <a:t>The binary file created above stores all the data as continuous bytes. </a:t>
            </a:r>
          </a:p>
          <a:p>
            <a:pPr marL="0" indent="0">
              <a:buNone/>
            </a:pPr>
            <a:r>
              <a:rPr lang="en-US" dirty="0" smtClean="0"/>
              <a:t>So we will read it by choosing appropriate values of column names as well as the column values.</a:t>
            </a:r>
          </a:p>
          <a:p>
            <a:pPr marL="0" indent="0">
              <a:buNone/>
            </a:pPr>
            <a:r>
              <a:rPr lang="en-US" dirty="0" smtClean="0">
                <a:solidFill>
                  <a:schemeClr val="accent5"/>
                </a:solidFill>
              </a:rPr>
              <a:t># Create a connection object to read the file in binary mode using "</a:t>
            </a:r>
            <a:r>
              <a:rPr lang="en-US" dirty="0" err="1" smtClean="0">
                <a:solidFill>
                  <a:schemeClr val="accent5"/>
                </a:solidFill>
              </a:rPr>
              <a:t>rb</a:t>
            </a:r>
            <a:r>
              <a:rPr lang="en-US" dirty="0" smtClean="0">
                <a:solidFill>
                  <a:schemeClr val="accent5"/>
                </a:solidFill>
              </a:rPr>
              <a:t>".</a:t>
            </a:r>
          </a:p>
          <a:p>
            <a:pPr marL="0" indent="0">
              <a:buNone/>
            </a:pPr>
            <a:r>
              <a:rPr lang="en-US" dirty="0" err="1" smtClean="0">
                <a:solidFill>
                  <a:schemeClr val="accent5"/>
                </a:solidFill>
              </a:rPr>
              <a:t>read.filename</a:t>
            </a:r>
            <a:r>
              <a:rPr lang="en-US" dirty="0" smtClean="0">
                <a:solidFill>
                  <a:schemeClr val="accent5"/>
                </a:solidFill>
              </a:rPr>
              <a:t> &lt;- file("/web/com/binmtcars.dat", "</a:t>
            </a:r>
            <a:r>
              <a:rPr lang="en-US" dirty="0" err="1" smtClean="0">
                <a:solidFill>
                  <a:schemeClr val="accent5"/>
                </a:solidFill>
              </a:rPr>
              <a:t>rb</a:t>
            </a:r>
            <a:r>
              <a:rPr lang="en-US" dirty="0" smtClean="0">
                <a:solidFill>
                  <a:schemeClr val="accent5"/>
                </a:solidFill>
              </a:rPr>
              <a:t>")</a:t>
            </a:r>
          </a:p>
          <a:p>
            <a:pPr marL="0" indent="0">
              <a:buNone/>
            </a:pPr>
            <a:r>
              <a:rPr lang="en-US" dirty="0" smtClean="0">
                <a:solidFill>
                  <a:schemeClr val="accent5"/>
                </a:solidFill>
              </a:rPr>
              <a:t># First read the column names. n = 3 as we have 3 columns.</a:t>
            </a:r>
          </a:p>
          <a:p>
            <a:pPr marL="0" indent="0">
              <a:buNone/>
            </a:pPr>
            <a:r>
              <a:rPr lang="en-US" dirty="0" err="1" smtClean="0">
                <a:solidFill>
                  <a:schemeClr val="accent5"/>
                </a:solidFill>
              </a:rPr>
              <a:t>column.names</a:t>
            </a:r>
            <a:r>
              <a:rPr lang="en-US" dirty="0" smtClean="0">
                <a:solidFill>
                  <a:schemeClr val="accent5"/>
                </a:solidFill>
              </a:rPr>
              <a:t> &lt;- </a:t>
            </a:r>
            <a:r>
              <a:rPr lang="en-US" dirty="0" err="1" smtClean="0">
                <a:solidFill>
                  <a:schemeClr val="accent5"/>
                </a:solidFill>
              </a:rPr>
              <a:t>readBin</a:t>
            </a:r>
            <a:r>
              <a:rPr lang="en-US" dirty="0" smtClean="0">
                <a:solidFill>
                  <a:schemeClr val="accent5"/>
                </a:solidFill>
              </a:rPr>
              <a:t>(</a:t>
            </a:r>
            <a:r>
              <a:rPr lang="en-US" dirty="0" err="1" smtClean="0">
                <a:solidFill>
                  <a:schemeClr val="accent5"/>
                </a:solidFill>
              </a:rPr>
              <a:t>read.filename</a:t>
            </a:r>
            <a:r>
              <a:rPr lang="en-US" dirty="0" smtClean="0">
                <a:solidFill>
                  <a:schemeClr val="accent5"/>
                </a:solidFill>
              </a:rPr>
              <a:t>, character(),  n = 3)</a:t>
            </a:r>
          </a:p>
          <a:p>
            <a:pPr marL="0" indent="0">
              <a:buNone/>
            </a:pPr>
            <a:r>
              <a:rPr lang="en-US" dirty="0" smtClean="0">
                <a:solidFill>
                  <a:schemeClr val="accent5"/>
                </a:solidFill>
              </a:rPr>
              <a:t># Next read the column values. n = 18 as we have 3 column names and 15 values.</a:t>
            </a:r>
          </a:p>
          <a:p>
            <a:pPr marL="0" indent="0">
              <a:buNone/>
            </a:pPr>
            <a:r>
              <a:rPr lang="en-US" dirty="0" err="1" smtClean="0">
                <a:solidFill>
                  <a:schemeClr val="accent5"/>
                </a:solidFill>
              </a:rPr>
              <a:t>read.filename</a:t>
            </a:r>
            <a:r>
              <a:rPr lang="en-US" dirty="0" smtClean="0">
                <a:solidFill>
                  <a:schemeClr val="accent5"/>
                </a:solidFill>
              </a:rPr>
              <a:t> &lt;- file("/web/com/binmtcars.dat", "</a:t>
            </a:r>
            <a:r>
              <a:rPr lang="en-US" dirty="0" err="1" smtClean="0">
                <a:solidFill>
                  <a:schemeClr val="accent5"/>
                </a:solidFill>
              </a:rPr>
              <a:t>rb</a:t>
            </a:r>
            <a:r>
              <a:rPr lang="en-US" dirty="0" smtClean="0">
                <a:solidFill>
                  <a:schemeClr val="accent5"/>
                </a:solidFill>
              </a:rPr>
              <a:t>")</a:t>
            </a:r>
          </a:p>
          <a:p>
            <a:pPr marL="0" indent="0">
              <a:buNone/>
            </a:pPr>
            <a:r>
              <a:rPr lang="en-US" dirty="0" err="1" smtClean="0">
                <a:solidFill>
                  <a:schemeClr val="accent5"/>
                </a:solidFill>
              </a:rPr>
              <a:t>bindata</a:t>
            </a:r>
            <a:r>
              <a:rPr lang="en-US" dirty="0" smtClean="0">
                <a:solidFill>
                  <a:schemeClr val="accent5"/>
                </a:solidFill>
              </a:rPr>
              <a:t> &lt;- </a:t>
            </a:r>
            <a:r>
              <a:rPr lang="en-US" dirty="0" err="1" smtClean="0">
                <a:solidFill>
                  <a:schemeClr val="accent5"/>
                </a:solidFill>
              </a:rPr>
              <a:t>readBin</a:t>
            </a:r>
            <a:r>
              <a:rPr lang="en-US" dirty="0" smtClean="0">
                <a:solidFill>
                  <a:schemeClr val="accent5"/>
                </a:solidFill>
              </a:rPr>
              <a:t>(</a:t>
            </a:r>
            <a:r>
              <a:rPr lang="en-US" dirty="0" err="1" smtClean="0">
                <a:solidFill>
                  <a:schemeClr val="accent5"/>
                </a:solidFill>
              </a:rPr>
              <a:t>read.filename</a:t>
            </a:r>
            <a:r>
              <a:rPr lang="en-US" dirty="0" smtClean="0">
                <a:solidFill>
                  <a:schemeClr val="accent5"/>
                </a:solidFill>
              </a:rPr>
              <a:t>, integer(),  n = 18)</a:t>
            </a:r>
          </a:p>
          <a:p>
            <a:pPr marL="0" indent="0">
              <a:buNone/>
            </a:pPr>
            <a:r>
              <a:rPr lang="en-US" dirty="0" smtClean="0">
                <a:solidFill>
                  <a:schemeClr val="accent5"/>
                </a:solidFill>
              </a:rPr>
              <a:t># Print the data.</a:t>
            </a:r>
          </a:p>
          <a:p>
            <a:pPr marL="0" indent="0">
              <a:buNone/>
            </a:pPr>
            <a:r>
              <a:rPr lang="en-US" dirty="0" smtClean="0">
                <a:solidFill>
                  <a:schemeClr val="accent5"/>
                </a:solidFill>
              </a:rPr>
              <a:t>print(</a:t>
            </a:r>
            <a:r>
              <a:rPr lang="en-US" dirty="0" err="1" smtClean="0">
                <a:solidFill>
                  <a:schemeClr val="accent5"/>
                </a:solidFill>
              </a:rPr>
              <a:t>bindata</a:t>
            </a:r>
            <a:r>
              <a:rPr lang="en-US" dirty="0" smtClean="0">
                <a:solidFill>
                  <a:schemeClr val="accent5"/>
                </a:solidFill>
              </a:rPr>
              <a:t>)</a:t>
            </a:r>
          </a:p>
          <a:p>
            <a:pPr marL="0" indent="0">
              <a:buNone/>
            </a:pPr>
            <a:r>
              <a:rPr lang="en-US" dirty="0" smtClean="0">
                <a:solidFill>
                  <a:schemeClr val="accent5"/>
                </a:solidFill>
              </a:rPr>
              <a:t># Read the values from 4th byte to 8th byte which represents "</a:t>
            </a:r>
            <a:r>
              <a:rPr lang="en-US" dirty="0" err="1" smtClean="0">
                <a:solidFill>
                  <a:schemeClr val="accent5"/>
                </a:solidFill>
              </a:rPr>
              <a:t>cyl</a:t>
            </a:r>
            <a:r>
              <a:rPr lang="en-US" dirty="0" smtClean="0">
                <a:solidFill>
                  <a:schemeClr val="accent5"/>
                </a:solidFill>
              </a:rPr>
              <a:t>".</a:t>
            </a:r>
          </a:p>
          <a:p>
            <a:pPr marL="0" indent="0">
              <a:buNone/>
            </a:pPr>
            <a:r>
              <a:rPr lang="en-US" dirty="0" err="1" smtClean="0">
                <a:solidFill>
                  <a:schemeClr val="accent5"/>
                </a:solidFill>
              </a:rPr>
              <a:t>cyldata</a:t>
            </a:r>
            <a:r>
              <a:rPr lang="en-US" dirty="0" smtClean="0">
                <a:solidFill>
                  <a:schemeClr val="accent5"/>
                </a:solidFill>
              </a:rPr>
              <a:t> = </a:t>
            </a:r>
            <a:r>
              <a:rPr lang="en-US" dirty="0" err="1" smtClean="0">
                <a:solidFill>
                  <a:schemeClr val="accent5"/>
                </a:solidFill>
              </a:rPr>
              <a:t>bindata</a:t>
            </a:r>
            <a:r>
              <a:rPr lang="en-US" dirty="0" smtClean="0">
                <a:solidFill>
                  <a:schemeClr val="accent5"/>
                </a:solidFill>
              </a:rPr>
              <a:t>[4:8]</a:t>
            </a:r>
          </a:p>
          <a:p>
            <a:pPr marL="0" indent="0">
              <a:buNone/>
            </a:pPr>
            <a:r>
              <a:rPr lang="en-US" dirty="0" smtClean="0">
                <a:solidFill>
                  <a:schemeClr val="accent5"/>
                </a:solidFill>
              </a:rPr>
              <a:t>print(</a:t>
            </a:r>
            <a:r>
              <a:rPr lang="en-US" dirty="0" err="1" smtClean="0">
                <a:solidFill>
                  <a:schemeClr val="accent5"/>
                </a:solidFill>
              </a:rPr>
              <a:t>cyldata</a:t>
            </a:r>
            <a:r>
              <a:rPr lang="en-US" dirty="0" smtClean="0">
                <a:solidFill>
                  <a:schemeClr val="accent5"/>
                </a:solidFill>
              </a:rPr>
              <a:t>)</a:t>
            </a:r>
          </a:p>
        </p:txBody>
      </p:sp>
    </p:spTree>
    <p:extLst>
      <p:ext uri="{BB962C8B-B14F-4D97-AF65-F5344CB8AC3E}">
        <p14:creationId xmlns:p14="http://schemas.microsoft.com/office/powerpoint/2010/main" val="803670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R-Binary File</a:t>
            </a:r>
            <a:endParaRPr lang="en-US" dirty="0"/>
          </a:p>
        </p:txBody>
      </p:sp>
      <p:sp>
        <p:nvSpPr>
          <p:cNvPr id="3" name="Content Placeholder 2"/>
          <p:cNvSpPr>
            <a:spLocks noGrp="1"/>
          </p:cNvSpPr>
          <p:nvPr>
            <p:ph idx="1"/>
          </p:nvPr>
        </p:nvSpPr>
        <p:spPr>
          <a:xfrm>
            <a:off x="838200" y="1302327"/>
            <a:ext cx="10515600" cy="4874636"/>
          </a:xfrm>
        </p:spPr>
        <p:txBody>
          <a:bodyPr>
            <a:normAutofit fontScale="92500" lnSpcReduction="10000"/>
          </a:bodyPr>
          <a:lstStyle/>
          <a:p>
            <a:pPr marL="0" indent="0">
              <a:buNone/>
            </a:pPr>
            <a:r>
              <a:rPr lang="en-US" dirty="0" smtClean="0"/>
              <a:t>Reading the Binary File</a:t>
            </a:r>
          </a:p>
          <a:p>
            <a:pPr marL="0" indent="0">
              <a:buNone/>
            </a:pPr>
            <a:r>
              <a:rPr lang="en-US" dirty="0" smtClean="0">
                <a:solidFill>
                  <a:schemeClr val="accent5"/>
                </a:solidFill>
              </a:rPr>
              <a:t># Read the values form 9th byte to 13th byte which represents "am".</a:t>
            </a:r>
          </a:p>
          <a:p>
            <a:pPr marL="0" indent="0">
              <a:buNone/>
            </a:pPr>
            <a:r>
              <a:rPr lang="en-US" dirty="0" err="1" smtClean="0">
                <a:solidFill>
                  <a:schemeClr val="accent5"/>
                </a:solidFill>
              </a:rPr>
              <a:t>amdata</a:t>
            </a:r>
            <a:r>
              <a:rPr lang="en-US" dirty="0" smtClean="0">
                <a:solidFill>
                  <a:schemeClr val="accent5"/>
                </a:solidFill>
              </a:rPr>
              <a:t> = </a:t>
            </a:r>
            <a:r>
              <a:rPr lang="en-US" dirty="0" err="1" smtClean="0">
                <a:solidFill>
                  <a:schemeClr val="accent5"/>
                </a:solidFill>
              </a:rPr>
              <a:t>bindata</a:t>
            </a:r>
            <a:r>
              <a:rPr lang="en-US" dirty="0" smtClean="0">
                <a:solidFill>
                  <a:schemeClr val="accent5"/>
                </a:solidFill>
              </a:rPr>
              <a:t>[9:13]</a:t>
            </a:r>
          </a:p>
          <a:p>
            <a:pPr marL="0" indent="0">
              <a:buNone/>
            </a:pPr>
            <a:r>
              <a:rPr lang="en-US" dirty="0" smtClean="0">
                <a:solidFill>
                  <a:schemeClr val="accent5"/>
                </a:solidFill>
              </a:rPr>
              <a:t>print(</a:t>
            </a:r>
            <a:r>
              <a:rPr lang="en-US" dirty="0" err="1" smtClean="0">
                <a:solidFill>
                  <a:schemeClr val="accent5"/>
                </a:solidFill>
              </a:rPr>
              <a:t>amdata</a:t>
            </a:r>
            <a:r>
              <a:rPr lang="en-US" dirty="0" smtClean="0">
                <a:solidFill>
                  <a:schemeClr val="accent5"/>
                </a:solidFill>
              </a:rPr>
              <a:t>)</a:t>
            </a:r>
          </a:p>
          <a:p>
            <a:pPr marL="0" indent="0">
              <a:buNone/>
            </a:pPr>
            <a:r>
              <a:rPr lang="en-US" dirty="0" smtClean="0">
                <a:solidFill>
                  <a:schemeClr val="accent5"/>
                </a:solidFill>
              </a:rPr>
              <a:t># Read the values form 9th byte to 13th byte which represents "gear".</a:t>
            </a:r>
          </a:p>
          <a:p>
            <a:pPr marL="0" indent="0">
              <a:buNone/>
            </a:pPr>
            <a:r>
              <a:rPr lang="en-US" dirty="0" err="1" smtClean="0">
                <a:solidFill>
                  <a:schemeClr val="accent5"/>
                </a:solidFill>
              </a:rPr>
              <a:t>geardata</a:t>
            </a:r>
            <a:r>
              <a:rPr lang="en-US" dirty="0" smtClean="0">
                <a:solidFill>
                  <a:schemeClr val="accent5"/>
                </a:solidFill>
              </a:rPr>
              <a:t> = </a:t>
            </a:r>
            <a:r>
              <a:rPr lang="en-US" dirty="0" err="1" smtClean="0">
                <a:solidFill>
                  <a:schemeClr val="accent5"/>
                </a:solidFill>
              </a:rPr>
              <a:t>bindata</a:t>
            </a:r>
            <a:r>
              <a:rPr lang="en-US" dirty="0" smtClean="0">
                <a:solidFill>
                  <a:schemeClr val="accent5"/>
                </a:solidFill>
              </a:rPr>
              <a:t>[14:18]</a:t>
            </a:r>
          </a:p>
          <a:p>
            <a:pPr marL="0" indent="0">
              <a:buNone/>
            </a:pPr>
            <a:r>
              <a:rPr lang="en-US" dirty="0" smtClean="0">
                <a:solidFill>
                  <a:schemeClr val="accent5"/>
                </a:solidFill>
              </a:rPr>
              <a:t>print(</a:t>
            </a:r>
            <a:r>
              <a:rPr lang="en-US" dirty="0" err="1" smtClean="0">
                <a:solidFill>
                  <a:schemeClr val="accent5"/>
                </a:solidFill>
              </a:rPr>
              <a:t>geardata</a:t>
            </a:r>
            <a:r>
              <a:rPr lang="en-US" dirty="0" smtClean="0">
                <a:solidFill>
                  <a:schemeClr val="accent5"/>
                </a:solidFill>
              </a:rPr>
              <a:t>)</a:t>
            </a:r>
          </a:p>
          <a:p>
            <a:pPr marL="0" indent="0">
              <a:buNone/>
            </a:pPr>
            <a:r>
              <a:rPr lang="en-US" dirty="0" smtClean="0">
                <a:solidFill>
                  <a:schemeClr val="accent5"/>
                </a:solidFill>
              </a:rPr>
              <a:t># Combine all the read values to a </a:t>
            </a:r>
            <a:r>
              <a:rPr lang="en-US" dirty="0" err="1" smtClean="0">
                <a:solidFill>
                  <a:schemeClr val="accent5"/>
                </a:solidFill>
              </a:rPr>
              <a:t>dat</a:t>
            </a:r>
            <a:r>
              <a:rPr lang="en-US" dirty="0" smtClean="0">
                <a:solidFill>
                  <a:schemeClr val="accent5"/>
                </a:solidFill>
              </a:rPr>
              <a:t> frame.</a:t>
            </a:r>
          </a:p>
          <a:p>
            <a:pPr marL="0" indent="0">
              <a:buNone/>
            </a:pPr>
            <a:r>
              <a:rPr lang="en-US" dirty="0" err="1" smtClean="0">
                <a:solidFill>
                  <a:schemeClr val="accent5"/>
                </a:solidFill>
              </a:rPr>
              <a:t>finaldata</a:t>
            </a:r>
            <a:r>
              <a:rPr lang="en-US" dirty="0" smtClean="0">
                <a:solidFill>
                  <a:schemeClr val="accent5"/>
                </a:solidFill>
              </a:rPr>
              <a:t> = </a:t>
            </a:r>
            <a:r>
              <a:rPr lang="en-US" dirty="0" err="1" smtClean="0">
                <a:solidFill>
                  <a:schemeClr val="accent5"/>
                </a:solidFill>
              </a:rPr>
              <a:t>cbind</a:t>
            </a:r>
            <a:r>
              <a:rPr lang="en-US" dirty="0" smtClean="0">
                <a:solidFill>
                  <a:schemeClr val="accent5"/>
                </a:solidFill>
              </a:rPr>
              <a:t>(</a:t>
            </a:r>
            <a:r>
              <a:rPr lang="en-US" dirty="0" err="1" smtClean="0">
                <a:solidFill>
                  <a:schemeClr val="accent5"/>
                </a:solidFill>
              </a:rPr>
              <a:t>cyldata</a:t>
            </a:r>
            <a:r>
              <a:rPr lang="en-US" dirty="0" smtClean="0">
                <a:solidFill>
                  <a:schemeClr val="accent5"/>
                </a:solidFill>
              </a:rPr>
              <a:t>, </a:t>
            </a:r>
            <a:r>
              <a:rPr lang="en-US" dirty="0" err="1" smtClean="0">
                <a:solidFill>
                  <a:schemeClr val="accent5"/>
                </a:solidFill>
              </a:rPr>
              <a:t>amdata</a:t>
            </a:r>
            <a:r>
              <a:rPr lang="en-US" dirty="0" smtClean="0">
                <a:solidFill>
                  <a:schemeClr val="accent5"/>
                </a:solidFill>
              </a:rPr>
              <a:t>, </a:t>
            </a:r>
            <a:r>
              <a:rPr lang="en-US" dirty="0" err="1" smtClean="0">
                <a:solidFill>
                  <a:schemeClr val="accent5"/>
                </a:solidFill>
              </a:rPr>
              <a:t>geardata</a:t>
            </a:r>
            <a:r>
              <a:rPr lang="en-US" dirty="0" smtClean="0">
                <a:solidFill>
                  <a:schemeClr val="accent5"/>
                </a:solidFill>
              </a:rPr>
              <a:t>)</a:t>
            </a:r>
          </a:p>
          <a:p>
            <a:pPr marL="0" indent="0">
              <a:buNone/>
            </a:pPr>
            <a:r>
              <a:rPr lang="en-US" dirty="0" err="1" smtClean="0">
                <a:solidFill>
                  <a:schemeClr val="accent5"/>
                </a:solidFill>
              </a:rPr>
              <a:t>colnames</a:t>
            </a:r>
            <a:r>
              <a:rPr lang="en-US" dirty="0" smtClean="0">
                <a:solidFill>
                  <a:schemeClr val="accent5"/>
                </a:solidFill>
              </a:rPr>
              <a:t>(</a:t>
            </a:r>
            <a:r>
              <a:rPr lang="en-US" dirty="0" err="1" smtClean="0">
                <a:solidFill>
                  <a:schemeClr val="accent5"/>
                </a:solidFill>
              </a:rPr>
              <a:t>finaldata</a:t>
            </a:r>
            <a:r>
              <a:rPr lang="en-US" dirty="0" smtClean="0">
                <a:solidFill>
                  <a:schemeClr val="accent5"/>
                </a:solidFill>
              </a:rPr>
              <a:t>) = </a:t>
            </a:r>
            <a:r>
              <a:rPr lang="en-US" dirty="0" err="1" smtClean="0">
                <a:solidFill>
                  <a:schemeClr val="accent5"/>
                </a:solidFill>
              </a:rPr>
              <a:t>column.names</a:t>
            </a:r>
            <a:endParaRPr lang="en-US" dirty="0" smtClean="0">
              <a:solidFill>
                <a:schemeClr val="accent5"/>
              </a:solidFill>
            </a:endParaRPr>
          </a:p>
          <a:p>
            <a:pPr marL="0" indent="0">
              <a:buNone/>
            </a:pPr>
            <a:r>
              <a:rPr lang="en-US" dirty="0" smtClean="0">
                <a:solidFill>
                  <a:schemeClr val="accent5"/>
                </a:solidFill>
              </a:rPr>
              <a:t>print(</a:t>
            </a:r>
            <a:r>
              <a:rPr lang="en-US" dirty="0" err="1" smtClean="0">
                <a:solidFill>
                  <a:schemeClr val="accent5"/>
                </a:solidFill>
              </a:rPr>
              <a:t>finaldata</a:t>
            </a:r>
            <a:r>
              <a:rPr lang="en-US" dirty="0" smtClean="0">
                <a:solidFill>
                  <a:schemeClr val="accent5"/>
                </a:solidFill>
              </a:rPr>
              <a:t>)</a:t>
            </a:r>
          </a:p>
        </p:txBody>
      </p:sp>
    </p:spTree>
    <p:extLst>
      <p:ext uri="{BB962C8B-B14F-4D97-AF65-F5344CB8AC3E}">
        <p14:creationId xmlns:p14="http://schemas.microsoft.com/office/powerpoint/2010/main" val="315624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R-Binary File</a:t>
            </a:r>
            <a:endParaRPr lang="en-US" dirty="0"/>
          </a:p>
        </p:txBody>
      </p:sp>
      <p:sp>
        <p:nvSpPr>
          <p:cNvPr id="3" name="Content Placeholder 2"/>
          <p:cNvSpPr>
            <a:spLocks noGrp="1"/>
          </p:cNvSpPr>
          <p:nvPr>
            <p:ph idx="1"/>
          </p:nvPr>
        </p:nvSpPr>
        <p:spPr>
          <a:xfrm>
            <a:off x="838200" y="1302327"/>
            <a:ext cx="10515600" cy="4874636"/>
          </a:xfrm>
        </p:spPr>
        <p:txBody>
          <a:bodyPr>
            <a:normAutofit fontScale="47500" lnSpcReduction="20000"/>
          </a:bodyPr>
          <a:lstStyle/>
          <a:p>
            <a:pPr marL="0" indent="0">
              <a:buNone/>
            </a:pPr>
            <a:r>
              <a:rPr lang="en-US" dirty="0" smtClean="0"/>
              <a:t>Reading the Binary File</a:t>
            </a:r>
          </a:p>
          <a:p>
            <a:pPr marL="0" indent="0">
              <a:buNone/>
            </a:pPr>
            <a:r>
              <a:rPr lang="en-US" dirty="0" smtClean="0">
                <a:solidFill>
                  <a:schemeClr val="accent5"/>
                </a:solidFill>
              </a:rPr>
              <a:t>Output:</a:t>
            </a:r>
          </a:p>
          <a:p>
            <a:pPr marL="0" indent="0">
              <a:buNone/>
            </a:pPr>
            <a:r>
              <a:rPr lang="de-DE" dirty="0" smtClean="0">
                <a:solidFill>
                  <a:schemeClr val="accent5"/>
                </a:solidFill>
              </a:rPr>
              <a:t>[1]    7108963 1728081249    7496037          6          6          4</a:t>
            </a:r>
          </a:p>
          <a:p>
            <a:pPr marL="0" indent="0">
              <a:buNone/>
            </a:pPr>
            <a:r>
              <a:rPr lang="de-DE" dirty="0" smtClean="0">
                <a:solidFill>
                  <a:schemeClr val="accent5"/>
                </a:solidFill>
              </a:rPr>
              <a:t> [7]          6          8          1          1          1          0</a:t>
            </a:r>
          </a:p>
          <a:p>
            <a:pPr marL="0" indent="0">
              <a:buNone/>
            </a:pPr>
            <a:r>
              <a:rPr lang="de-DE" dirty="0" smtClean="0">
                <a:solidFill>
                  <a:schemeClr val="accent5"/>
                </a:solidFill>
              </a:rPr>
              <a:t>[13]          0          4          4          4          3          3</a:t>
            </a:r>
          </a:p>
          <a:p>
            <a:pPr marL="0" indent="0">
              <a:buNone/>
            </a:pPr>
            <a:endParaRPr lang="de-DE" dirty="0" smtClean="0">
              <a:solidFill>
                <a:schemeClr val="accent5"/>
              </a:solidFill>
            </a:endParaRPr>
          </a:p>
          <a:p>
            <a:pPr marL="0" indent="0">
              <a:buNone/>
            </a:pPr>
            <a:r>
              <a:rPr lang="de-DE" dirty="0" smtClean="0">
                <a:solidFill>
                  <a:schemeClr val="accent5"/>
                </a:solidFill>
              </a:rPr>
              <a:t>[1] 6 6 4 6 8</a:t>
            </a:r>
          </a:p>
          <a:p>
            <a:pPr marL="0" indent="0">
              <a:buNone/>
            </a:pPr>
            <a:endParaRPr lang="de-DE" dirty="0" smtClean="0">
              <a:solidFill>
                <a:schemeClr val="accent5"/>
              </a:solidFill>
            </a:endParaRPr>
          </a:p>
          <a:p>
            <a:pPr marL="0" indent="0">
              <a:buNone/>
            </a:pPr>
            <a:r>
              <a:rPr lang="de-DE" dirty="0" smtClean="0">
                <a:solidFill>
                  <a:schemeClr val="accent5"/>
                </a:solidFill>
              </a:rPr>
              <a:t>[1] 1 1 1 0 0</a:t>
            </a:r>
          </a:p>
          <a:p>
            <a:pPr marL="0" indent="0">
              <a:buNone/>
            </a:pPr>
            <a:endParaRPr lang="de-DE" dirty="0" smtClean="0">
              <a:solidFill>
                <a:schemeClr val="accent5"/>
              </a:solidFill>
            </a:endParaRPr>
          </a:p>
          <a:p>
            <a:pPr marL="0" indent="0">
              <a:buNone/>
            </a:pPr>
            <a:r>
              <a:rPr lang="de-DE" dirty="0" smtClean="0">
                <a:solidFill>
                  <a:schemeClr val="accent5"/>
                </a:solidFill>
              </a:rPr>
              <a:t>[1] 4 4 4 3 3</a:t>
            </a:r>
          </a:p>
          <a:p>
            <a:pPr marL="0" indent="0">
              <a:buNone/>
            </a:pPr>
            <a:endParaRPr lang="de-DE" dirty="0" smtClean="0">
              <a:solidFill>
                <a:schemeClr val="accent5"/>
              </a:solidFill>
            </a:endParaRPr>
          </a:p>
          <a:p>
            <a:pPr marL="0" indent="0">
              <a:buNone/>
            </a:pPr>
            <a:r>
              <a:rPr lang="de-DE" dirty="0" smtClean="0">
                <a:solidFill>
                  <a:schemeClr val="accent5"/>
                </a:solidFill>
              </a:rPr>
              <a:t>     cyl am gear</a:t>
            </a:r>
          </a:p>
          <a:p>
            <a:pPr marL="0" indent="0">
              <a:buNone/>
            </a:pPr>
            <a:r>
              <a:rPr lang="de-DE" dirty="0" smtClean="0">
                <a:solidFill>
                  <a:schemeClr val="accent5"/>
                </a:solidFill>
              </a:rPr>
              <a:t>[1,]   6  1    4</a:t>
            </a:r>
          </a:p>
          <a:p>
            <a:pPr marL="0" indent="0">
              <a:buNone/>
            </a:pPr>
            <a:r>
              <a:rPr lang="de-DE" dirty="0" smtClean="0">
                <a:solidFill>
                  <a:schemeClr val="accent5"/>
                </a:solidFill>
              </a:rPr>
              <a:t>[2,]   6  1    4</a:t>
            </a:r>
          </a:p>
          <a:p>
            <a:pPr marL="0" indent="0">
              <a:buNone/>
            </a:pPr>
            <a:r>
              <a:rPr lang="de-DE" dirty="0" smtClean="0">
                <a:solidFill>
                  <a:schemeClr val="accent5"/>
                </a:solidFill>
              </a:rPr>
              <a:t>[3,]   4  1    4</a:t>
            </a:r>
          </a:p>
          <a:p>
            <a:pPr marL="0" indent="0">
              <a:buNone/>
            </a:pPr>
            <a:r>
              <a:rPr lang="de-DE" dirty="0" smtClean="0">
                <a:solidFill>
                  <a:schemeClr val="accent5"/>
                </a:solidFill>
              </a:rPr>
              <a:t>[4,]   6  0    3</a:t>
            </a:r>
          </a:p>
          <a:p>
            <a:pPr marL="0" indent="0">
              <a:buNone/>
            </a:pPr>
            <a:r>
              <a:rPr lang="de-DE" dirty="0" smtClean="0">
                <a:solidFill>
                  <a:schemeClr val="accent5"/>
                </a:solidFill>
              </a:rPr>
              <a:t>[5,]   8  0    3</a:t>
            </a:r>
            <a:endParaRPr lang="en-US" dirty="0" smtClean="0">
              <a:solidFill>
                <a:schemeClr val="accent5"/>
              </a:solidFill>
            </a:endParaRPr>
          </a:p>
        </p:txBody>
      </p:sp>
    </p:spTree>
    <p:extLst>
      <p:ext uri="{BB962C8B-B14F-4D97-AF65-F5344CB8AC3E}">
        <p14:creationId xmlns:p14="http://schemas.microsoft.com/office/powerpoint/2010/main" val="1082748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R-XML Files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XML is a file format which shares both the file format and the data on the World Wide Web, intranets, and elsewhere using standard ASCII text. </a:t>
            </a:r>
          </a:p>
          <a:p>
            <a:pPr marL="0" indent="0">
              <a:buNone/>
            </a:pPr>
            <a:r>
              <a:rPr lang="en-US" dirty="0" smtClean="0"/>
              <a:t>It stands for Extensible Markup Language (XML). Similar to HTML it contains markup tags. </a:t>
            </a:r>
          </a:p>
          <a:p>
            <a:pPr marL="0" indent="0">
              <a:buNone/>
            </a:pPr>
            <a:r>
              <a:rPr lang="en-US" dirty="0" smtClean="0"/>
              <a:t>But unlike HTML where the markup tag describes structure of the page, in xml the markup tags describe the meaning of the data contained into he file.</a:t>
            </a:r>
          </a:p>
          <a:p>
            <a:pPr marL="0" indent="0">
              <a:buNone/>
            </a:pPr>
            <a:endParaRPr lang="en-US" dirty="0" smtClean="0"/>
          </a:p>
          <a:p>
            <a:pPr marL="0" indent="0">
              <a:buNone/>
            </a:pPr>
            <a:r>
              <a:rPr lang="en-US" dirty="0" smtClean="0"/>
              <a:t>You can read a xml file in R using the "XML" package. </a:t>
            </a:r>
          </a:p>
          <a:p>
            <a:pPr marL="0" indent="0">
              <a:buNone/>
            </a:pPr>
            <a:r>
              <a:rPr lang="en-US" dirty="0" smtClean="0"/>
              <a:t>This package can be installed using following command.</a:t>
            </a:r>
          </a:p>
          <a:p>
            <a:pPr marL="0" indent="0">
              <a:buNone/>
            </a:pPr>
            <a:endParaRPr lang="en-US" dirty="0" smtClean="0"/>
          </a:p>
          <a:p>
            <a:pPr marL="0" indent="0">
              <a:buNone/>
            </a:pPr>
            <a:r>
              <a:rPr lang="en-US" dirty="0" err="1" smtClean="0">
                <a:solidFill>
                  <a:schemeClr val="accent5"/>
                </a:solidFill>
              </a:rPr>
              <a:t>install.packages</a:t>
            </a:r>
            <a:r>
              <a:rPr lang="en-US" dirty="0" smtClean="0">
                <a:solidFill>
                  <a:schemeClr val="accent5"/>
                </a:solidFill>
              </a:rPr>
              <a:t>("XML")</a:t>
            </a:r>
            <a:endParaRPr lang="en-US" dirty="0">
              <a:solidFill>
                <a:schemeClr val="accent5"/>
              </a:solidFill>
            </a:endParaRPr>
          </a:p>
        </p:txBody>
      </p:sp>
    </p:spTree>
    <p:extLst>
      <p:ext uri="{BB962C8B-B14F-4D97-AF65-F5344CB8AC3E}">
        <p14:creationId xmlns:p14="http://schemas.microsoft.com/office/powerpoint/2010/main" val="2303934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R-XML Files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solidFill>
                  <a:schemeClr val="accent5"/>
                </a:solidFill>
              </a:rPr>
              <a:t>Input Data</a:t>
            </a:r>
            <a:r>
              <a:rPr lang="en-US" dirty="0">
                <a:solidFill>
                  <a:schemeClr val="accent5"/>
                </a:solidFill>
              </a:rPr>
              <a:t> </a:t>
            </a:r>
            <a:r>
              <a:rPr lang="en-US" dirty="0" smtClean="0">
                <a:solidFill>
                  <a:schemeClr val="accent5"/>
                </a:solidFill>
              </a:rPr>
              <a:t>: input.xml</a:t>
            </a:r>
          </a:p>
          <a:p>
            <a:pPr marL="0" indent="0">
              <a:buNone/>
            </a:pPr>
            <a:r>
              <a:rPr lang="en-US" dirty="0" smtClean="0">
                <a:solidFill>
                  <a:schemeClr val="accent5"/>
                </a:solidFill>
              </a:rPr>
              <a:t>Reading XML file</a:t>
            </a:r>
          </a:p>
          <a:p>
            <a:pPr marL="0" indent="0">
              <a:buNone/>
            </a:pPr>
            <a:r>
              <a:rPr lang="en-US" dirty="0"/>
              <a:t>The xml file is read by R using the function </a:t>
            </a:r>
            <a:r>
              <a:rPr lang="en-US" b="1" dirty="0" err="1"/>
              <a:t>xmlParse</a:t>
            </a:r>
            <a:r>
              <a:rPr lang="en-US" b="1" dirty="0"/>
              <a:t>()</a:t>
            </a:r>
            <a:r>
              <a:rPr lang="en-US" dirty="0"/>
              <a:t>. </a:t>
            </a:r>
            <a:endParaRPr lang="en-US" dirty="0" smtClean="0"/>
          </a:p>
          <a:p>
            <a:pPr marL="0" indent="0">
              <a:buNone/>
            </a:pPr>
            <a:r>
              <a:rPr lang="en-US" dirty="0" smtClean="0"/>
              <a:t>It </a:t>
            </a:r>
            <a:r>
              <a:rPr lang="en-US" dirty="0"/>
              <a:t>is stored as a list in R</a:t>
            </a:r>
            <a:r>
              <a:rPr lang="en-US" dirty="0" smtClean="0"/>
              <a:t>.</a:t>
            </a:r>
          </a:p>
          <a:p>
            <a:pPr marL="0" indent="0">
              <a:buNone/>
            </a:pPr>
            <a:r>
              <a:rPr lang="en-US" dirty="0" smtClean="0">
                <a:solidFill>
                  <a:schemeClr val="accent5"/>
                </a:solidFill>
              </a:rPr>
              <a:t># Load the package required to read XML files.</a:t>
            </a:r>
          </a:p>
          <a:p>
            <a:pPr marL="0" indent="0">
              <a:buNone/>
            </a:pPr>
            <a:r>
              <a:rPr lang="en-US" dirty="0" smtClean="0">
                <a:solidFill>
                  <a:schemeClr val="accent5"/>
                </a:solidFill>
              </a:rPr>
              <a:t>library("XML")</a:t>
            </a:r>
          </a:p>
          <a:p>
            <a:pPr marL="0" indent="0">
              <a:buNone/>
            </a:pPr>
            <a:endParaRPr lang="en-US" dirty="0" smtClean="0">
              <a:solidFill>
                <a:schemeClr val="accent5"/>
              </a:solidFill>
            </a:endParaRPr>
          </a:p>
          <a:p>
            <a:pPr marL="0" indent="0">
              <a:buNone/>
            </a:pPr>
            <a:r>
              <a:rPr lang="en-US" dirty="0" smtClean="0">
                <a:solidFill>
                  <a:schemeClr val="accent5"/>
                </a:solidFill>
              </a:rPr>
              <a:t># Also load the other required package.</a:t>
            </a:r>
          </a:p>
          <a:p>
            <a:pPr marL="0" indent="0">
              <a:buNone/>
            </a:pPr>
            <a:r>
              <a:rPr lang="en-US" dirty="0" smtClean="0">
                <a:solidFill>
                  <a:schemeClr val="accent5"/>
                </a:solidFill>
              </a:rPr>
              <a:t>library("methods")</a:t>
            </a:r>
          </a:p>
          <a:p>
            <a:pPr marL="0" indent="0">
              <a:buNone/>
            </a:pPr>
            <a:endParaRPr lang="en-US" dirty="0" smtClean="0">
              <a:solidFill>
                <a:schemeClr val="accent5"/>
              </a:solidFill>
            </a:endParaRPr>
          </a:p>
          <a:p>
            <a:pPr marL="0" indent="0">
              <a:buNone/>
            </a:pPr>
            <a:r>
              <a:rPr lang="en-US" dirty="0" smtClean="0">
                <a:solidFill>
                  <a:schemeClr val="accent5"/>
                </a:solidFill>
              </a:rPr>
              <a:t># Give the input file name to the function.</a:t>
            </a:r>
          </a:p>
          <a:p>
            <a:pPr marL="0" indent="0">
              <a:buNone/>
            </a:pPr>
            <a:r>
              <a:rPr lang="en-US" dirty="0" smtClean="0">
                <a:solidFill>
                  <a:schemeClr val="accent5"/>
                </a:solidFill>
              </a:rPr>
              <a:t>result &lt;- </a:t>
            </a:r>
            <a:r>
              <a:rPr lang="en-US" dirty="0" err="1" smtClean="0">
                <a:solidFill>
                  <a:schemeClr val="accent5"/>
                </a:solidFill>
              </a:rPr>
              <a:t>xmlParse</a:t>
            </a:r>
            <a:r>
              <a:rPr lang="en-US" dirty="0" smtClean="0">
                <a:solidFill>
                  <a:schemeClr val="accent5"/>
                </a:solidFill>
              </a:rPr>
              <a:t>(file = "input.xml")</a:t>
            </a:r>
          </a:p>
          <a:p>
            <a:pPr marL="0" indent="0">
              <a:buNone/>
            </a:pPr>
            <a:endParaRPr lang="en-US" dirty="0" smtClean="0">
              <a:solidFill>
                <a:schemeClr val="accent5"/>
              </a:solidFill>
            </a:endParaRPr>
          </a:p>
          <a:p>
            <a:pPr marL="0" indent="0">
              <a:buNone/>
            </a:pPr>
            <a:r>
              <a:rPr lang="en-US" dirty="0" smtClean="0">
                <a:solidFill>
                  <a:schemeClr val="accent5"/>
                </a:solidFill>
              </a:rPr>
              <a:t># Print the result.</a:t>
            </a:r>
          </a:p>
          <a:p>
            <a:pPr marL="0" indent="0">
              <a:buNone/>
            </a:pPr>
            <a:r>
              <a:rPr lang="en-US" dirty="0" smtClean="0">
                <a:solidFill>
                  <a:schemeClr val="accent5"/>
                </a:solidFill>
              </a:rPr>
              <a:t>print(result)</a:t>
            </a:r>
          </a:p>
          <a:p>
            <a:pPr marL="0" indent="0">
              <a:buNone/>
            </a:pPr>
            <a:endParaRPr lang="en-US" dirty="0" smtClean="0">
              <a:solidFill>
                <a:schemeClr val="accent5"/>
              </a:solidFill>
            </a:endParaRPr>
          </a:p>
        </p:txBody>
      </p:sp>
    </p:spTree>
    <p:extLst>
      <p:ext uri="{BB962C8B-B14F-4D97-AF65-F5344CB8AC3E}">
        <p14:creationId xmlns:p14="http://schemas.microsoft.com/office/powerpoint/2010/main" val="904444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R-XML Files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Get Number of Nodes Present in XML File</a:t>
            </a:r>
          </a:p>
          <a:p>
            <a:pPr marL="0" indent="0">
              <a:buNone/>
            </a:pPr>
            <a:r>
              <a:rPr lang="en-US" dirty="0" smtClean="0">
                <a:solidFill>
                  <a:schemeClr val="accent5"/>
                </a:solidFill>
              </a:rPr>
              <a:t># Load the packages required to read XML files.</a:t>
            </a:r>
          </a:p>
          <a:p>
            <a:pPr marL="0" indent="0">
              <a:buNone/>
            </a:pPr>
            <a:r>
              <a:rPr lang="en-US" dirty="0" smtClean="0">
                <a:solidFill>
                  <a:schemeClr val="accent5"/>
                </a:solidFill>
              </a:rPr>
              <a:t>library("XML")</a:t>
            </a:r>
          </a:p>
          <a:p>
            <a:pPr marL="0" indent="0">
              <a:buNone/>
            </a:pPr>
            <a:r>
              <a:rPr lang="en-US" dirty="0" smtClean="0">
                <a:solidFill>
                  <a:schemeClr val="accent5"/>
                </a:solidFill>
              </a:rPr>
              <a:t>library("methods")</a:t>
            </a:r>
          </a:p>
          <a:p>
            <a:pPr marL="0" indent="0">
              <a:buNone/>
            </a:pPr>
            <a:r>
              <a:rPr lang="en-US" dirty="0" smtClean="0">
                <a:solidFill>
                  <a:schemeClr val="accent5"/>
                </a:solidFill>
              </a:rPr>
              <a:t># Give the input file name to the function.</a:t>
            </a:r>
          </a:p>
          <a:p>
            <a:pPr marL="0" indent="0">
              <a:buNone/>
            </a:pPr>
            <a:r>
              <a:rPr lang="en-US" dirty="0" smtClean="0">
                <a:solidFill>
                  <a:schemeClr val="accent5"/>
                </a:solidFill>
              </a:rPr>
              <a:t>result &lt;- </a:t>
            </a:r>
            <a:r>
              <a:rPr lang="en-US" dirty="0" err="1" smtClean="0">
                <a:solidFill>
                  <a:schemeClr val="accent5"/>
                </a:solidFill>
              </a:rPr>
              <a:t>xmlParse</a:t>
            </a:r>
            <a:r>
              <a:rPr lang="en-US" dirty="0" smtClean="0">
                <a:solidFill>
                  <a:schemeClr val="accent5"/>
                </a:solidFill>
              </a:rPr>
              <a:t>(file = "input.xml")</a:t>
            </a:r>
          </a:p>
          <a:p>
            <a:pPr marL="0" indent="0">
              <a:buNone/>
            </a:pPr>
            <a:r>
              <a:rPr lang="en-US" dirty="0" smtClean="0">
                <a:solidFill>
                  <a:schemeClr val="accent5"/>
                </a:solidFill>
              </a:rPr>
              <a:t># </a:t>
            </a:r>
            <a:r>
              <a:rPr lang="en-US" dirty="0" err="1" smtClean="0">
                <a:solidFill>
                  <a:schemeClr val="accent5"/>
                </a:solidFill>
              </a:rPr>
              <a:t>Exract</a:t>
            </a:r>
            <a:r>
              <a:rPr lang="en-US" dirty="0" smtClean="0">
                <a:solidFill>
                  <a:schemeClr val="accent5"/>
                </a:solidFill>
              </a:rPr>
              <a:t> the root node form the xml file.</a:t>
            </a:r>
          </a:p>
          <a:p>
            <a:pPr marL="0" indent="0">
              <a:buNone/>
            </a:pPr>
            <a:r>
              <a:rPr lang="en-US" dirty="0" err="1" smtClean="0">
                <a:solidFill>
                  <a:schemeClr val="accent5"/>
                </a:solidFill>
              </a:rPr>
              <a:t>rootnode</a:t>
            </a:r>
            <a:r>
              <a:rPr lang="en-US" dirty="0" smtClean="0">
                <a:solidFill>
                  <a:schemeClr val="accent5"/>
                </a:solidFill>
              </a:rPr>
              <a:t> &lt;- </a:t>
            </a:r>
            <a:r>
              <a:rPr lang="en-US" dirty="0" err="1" smtClean="0">
                <a:solidFill>
                  <a:schemeClr val="accent5"/>
                </a:solidFill>
              </a:rPr>
              <a:t>xmlRoot</a:t>
            </a:r>
            <a:r>
              <a:rPr lang="en-US" dirty="0" smtClean="0">
                <a:solidFill>
                  <a:schemeClr val="accent5"/>
                </a:solidFill>
              </a:rPr>
              <a:t>(result)</a:t>
            </a:r>
          </a:p>
          <a:p>
            <a:pPr marL="0" indent="0">
              <a:buNone/>
            </a:pPr>
            <a:r>
              <a:rPr lang="en-US" dirty="0" smtClean="0">
                <a:solidFill>
                  <a:schemeClr val="accent5"/>
                </a:solidFill>
              </a:rPr>
              <a:t># Find number of nodes in the root.</a:t>
            </a:r>
          </a:p>
          <a:p>
            <a:pPr marL="0" indent="0">
              <a:buNone/>
            </a:pPr>
            <a:r>
              <a:rPr lang="en-US" dirty="0" err="1" smtClean="0">
                <a:solidFill>
                  <a:schemeClr val="accent5"/>
                </a:solidFill>
              </a:rPr>
              <a:t>rootsize</a:t>
            </a:r>
            <a:r>
              <a:rPr lang="en-US" dirty="0" smtClean="0">
                <a:solidFill>
                  <a:schemeClr val="accent5"/>
                </a:solidFill>
              </a:rPr>
              <a:t> &lt;- </a:t>
            </a:r>
            <a:r>
              <a:rPr lang="en-US" dirty="0" err="1" smtClean="0">
                <a:solidFill>
                  <a:schemeClr val="accent5"/>
                </a:solidFill>
              </a:rPr>
              <a:t>xmlSize</a:t>
            </a:r>
            <a:r>
              <a:rPr lang="en-US" dirty="0" smtClean="0">
                <a:solidFill>
                  <a:schemeClr val="accent5"/>
                </a:solidFill>
              </a:rPr>
              <a:t>(</a:t>
            </a:r>
            <a:r>
              <a:rPr lang="en-US" dirty="0" err="1" smtClean="0">
                <a:solidFill>
                  <a:schemeClr val="accent5"/>
                </a:solidFill>
              </a:rPr>
              <a:t>rootnode</a:t>
            </a:r>
            <a:r>
              <a:rPr lang="en-US" dirty="0" smtClean="0">
                <a:solidFill>
                  <a:schemeClr val="accent5"/>
                </a:solidFill>
              </a:rPr>
              <a:t>)</a:t>
            </a:r>
          </a:p>
          <a:p>
            <a:pPr marL="0" indent="0">
              <a:buNone/>
            </a:pPr>
            <a:r>
              <a:rPr lang="en-US" dirty="0" smtClean="0">
                <a:solidFill>
                  <a:schemeClr val="accent5"/>
                </a:solidFill>
              </a:rPr>
              <a:t># Print the result.</a:t>
            </a:r>
          </a:p>
          <a:p>
            <a:pPr marL="0" indent="0">
              <a:buNone/>
            </a:pPr>
            <a:r>
              <a:rPr lang="en-US" dirty="0" smtClean="0">
                <a:solidFill>
                  <a:schemeClr val="accent5"/>
                </a:solidFill>
              </a:rPr>
              <a:t>print(</a:t>
            </a:r>
            <a:r>
              <a:rPr lang="en-US" dirty="0" err="1" smtClean="0">
                <a:solidFill>
                  <a:schemeClr val="accent5"/>
                </a:solidFill>
              </a:rPr>
              <a:t>rootsize</a:t>
            </a:r>
            <a:r>
              <a:rPr lang="en-US" dirty="0" smtClean="0">
                <a:solidFill>
                  <a:schemeClr val="accent5"/>
                </a:solidFill>
              </a:rPr>
              <a:t>)</a:t>
            </a:r>
          </a:p>
          <a:p>
            <a:pPr marL="0" indent="0">
              <a:buNone/>
            </a:pPr>
            <a:r>
              <a:rPr lang="en-US" dirty="0" smtClean="0"/>
              <a:t>output</a:t>
            </a:r>
          </a:p>
          <a:p>
            <a:pPr marL="0" indent="0">
              <a:buNone/>
            </a:pPr>
            <a:r>
              <a:rPr lang="en-US" b="1" dirty="0" smtClean="0">
                <a:solidFill>
                  <a:schemeClr val="accent5"/>
                </a:solidFill>
              </a:rPr>
              <a:t>[1] 8</a:t>
            </a:r>
          </a:p>
        </p:txBody>
      </p:sp>
    </p:spTree>
    <p:extLst>
      <p:ext uri="{BB962C8B-B14F-4D97-AF65-F5344CB8AC3E}">
        <p14:creationId xmlns:p14="http://schemas.microsoft.com/office/powerpoint/2010/main" val="4173786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R-XML Files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Details of the First Node</a:t>
            </a:r>
          </a:p>
          <a:p>
            <a:pPr marL="0" indent="0">
              <a:buNone/>
            </a:pPr>
            <a:r>
              <a:rPr lang="en-US" dirty="0" smtClean="0"/>
              <a:t>Let's look at the first record of the parsed file. </a:t>
            </a:r>
          </a:p>
          <a:p>
            <a:pPr marL="0" indent="0">
              <a:buNone/>
            </a:pPr>
            <a:r>
              <a:rPr lang="en-US" dirty="0" smtClean="0"/>
              <a:t>It will give us an idea of the various elements present in the top level node.</a:t>
            </a:r>
          </a:p>
          <a:p>
            <a:pPr marL="0" indent="0">
              <a:buNone/>
            </a:pPr>
            <a:r>
              <a:rPr lang="en-US" dirty="0" smtClean="0">
                <a:solidFill>
                  <a:schemeClr val="accent5"/>
                </a:solidFill>
              </a:rPr>
              <a:t># Load the packages required to read XML files.</a:t>
            </a:r>
          </a:p>
          <a:p>
            <a:pPr marL="0" indent="0">
              <a:buNone/>
            </a:pPr>
            <a:r>
              <a:rPr lang="en-US" dirty="0" smtClean="0">
                <a:solidFill>
                  <a:schemeClr val="accent5"/>
                </a:solidFill>
              </a:rPr>
              <a:t>library("XML")</a:t>
            </a:r>
          </a:p>
          <a:p>
            <a:pPr marL="0" indent="0">
              <a:buNone/>
            </a:pPr>
            <a:r>
              <a:rPr lang="en-US" dirty="0" smtClean="0">
                <a:solidFill>
                  <a:schemeClr val="accent5"/>
                </a:solidFill>
              </a:rPr>
              <a:t>library("methods")</a:t>
            </a:r>
          </a:p>
          <a:p>
            <a:pPr marL="0" indent="0">
              <a:buNone/>
            </a:pPr>
            <a:endParaRPr lang="en-US" dirty="0" smtClean="0">
              <a:solidFill>
                <a:schemeClr val="accent5"/>
              </a:solidFill>
            </a:endParaRPr>
          </a:p>
          <a:p>
            <a:pPr marL="0" indent="0">
              <a:buNone/>
            </a:pPr>
            <a:r>
              <a:rPr lang="en-US" dirty="0" smtClean="0">
                <a:solidFill>
                  <a:schemeClr val="accent5"/>
                </a:solidFill>
              </a:rPr>
              <a:t># Give the input file name to the function.</a:t>
            </a:r>
          </a:p>
          <a:p>
            <a:pPr marL="0" indent="0">
              <a:buNone/>
            </a:pPr>
            <a:r>
              <a:rPr lang="en-US" dirty="0" smtClean="0">
                <a:solidFill>
                  <a:schemeClr val="accent5"/>
                </a:solidFill>
              </a:rPr>
              <a:t>result &lt;- </a:t>
            </a:r>
            <a:r>
              <a:rPr lang="en-US" dirty="0" err="1" smtClean="0">
                <a:solidFill>
                  <a:schemeClr val="accent5"/>
                </a:solidFill>
              </a:rPr>
              <a:t>xmlParse</a:t>
            </a:r>
            <a:r>
              <a:rPr lang="en-US" dirty="0" smtClean="0">
                <a:solidFill>
                  <a:schemeClr val="accent5"/>
                </a:solidFill>
              </a:rPr>
              <a:t>(file = "input.xml")</a:t>
            </a:r>
          </a:p>
          <a:p>
            <a:pPr marL="0" indent="0">
              <a:buNone/>
            </a:pPr>
            <a:endParaRPr lang="en-US" dirty="0" smtClean="0">
              <a:solidFill>
                <a:schemeClr val="accent5"/>
              </a:solidFill>
            </a:endParaRPr>
          </a:p>
          <a:p>
            <a:pPr marL="0" indent="0">
              <a:buNone/>
            </a:pPr>
            <a:r>
              <a:rPr lang="en-US" dirty="0" smtClean="0">
                <a:solidFill>
                  <a:schemeClr val="accent5"/>
                </a:solidFill>
              </a:rPr>
              <a:t># </a:t>
            </a:r>
            <a:r>
              <a:rPr lang="en-US" dirty="0" err="1" smtClean="0">
                <a:solidFill>
                  <a:schemeClr val="accent5"/>
                </a:solidFill>
              </a:rPr>
              <a:t>Exract</a:t>
            </a:r>
            <a:r>
              <a:rPr lang="en-US" dirty="0" smtClean="0">
                <a:solidFill>
                  <a:schemeClr val="accent5"/>
                </a:solidFill>
              </a:rPr>
              <a:t> the root node form the xml file.</a:t>
            </a:r>
          </a:p>
          <a:p>
            <a:pPr marL="0" indent="0">
              <a:buNone/>
            </a:pPr>
            <a:r>
              <a:rPr lang="en-US" dirty="0" err="1" smtClean="0">
                <a:solidFill>
                  <a:schemeClr val="accent5"/>
                </a:solidFill>
              </a:rPr>
              <a:t>rootnode</a:t>
            </a:r>
            <a:r>
              <a:rPr lang="en-US" dirty="0" smtClean="0">
                <a:solidFill>
                  <a:schemeClr val="accent5"/>
                </a:solidFill>
              </a:rPr>
              <a:t> &lt;- </a:t>
            </a:r>
            <a:r>
              <a:rPr lang="en-US" dirty="0" err="1" smtClean="0">
                <a:solidFill>
                  <a:schemeClr val="accent5"/>
                </a:solidFill>
              </a:rPr>
              <a:t>xmlRoot</a:t>
            </a:r>
            <a:r>
              <a:rPr lang="en-US" dirty="0" smtClean="0">
                <a:solidFill>
                  <a:schemeClr val="accent5"/>
                </a:solidFill>
              </a:rPr>
              <a:t>(result)</a:t>
            </a:r>
          </a:p>
          <a:p>
            <a:pPr marL="0" indent="0">
              <a:buNone/>
            </a:pPr>
            <a:endParaRPr lang="en-US" dirty="0" smtClean="0">
              <a:solidFill>
                <a:schemeClr val="accent5"/>
              </a:solidFill>
            </a:endParaRPr>
          </a:p>
          <a:p>
            <a:pPr marL="0" indent="0">
              <a:buNone/>
            </a:pPr>
            <a:r>
              <a:rPr lang="en-US" dirty="0" smtClean="0">
                <a:solidFill>
                  <a:schemeClr val="accent5"/>
                </a:solidFill>
              </a:rPr>
              <a:t># Print the result.</a:t>
            </a:r>
          </a:p>
          <a:p>
            <a:pPr marL="0" indent="0">
              <a:buNone/>
            </a:pPr>
            <a:r>
              <a:rPr lang="en-US" dirty="0" smtClean="0">
                <a:solidFill>
                  <a:schemeClr val="accent5"/>
                </a:solidFill>
              </a:rPr>
              <a:t>print(</a:t>
            </a:r>
            <a:r>
              <a:rPr lang="en-US" dirty="0" err="1" smtClean="0">
                <a:solidFill>
                  <a:schemeClr val="accent5"/>
                </a:solidFill>
              </a:rPr>
              <a:t>rootnode</a:t>
            </a:r>
            <a:r>
              <a:rPr lang="en-US" dirty="0" smtClean="0">
                <a:solidFill>
                  <a:schemeClr val="accent5"/>
                </a:solidFill>
              </a:rPr>
              <a:t>[1])</a:t>
            </a:r>
          </a:p>
          <a:p>
            <a:pPr marL="0" indent="0">
              <a:buNone/>
            </a:pPr>
            <a:endParaRPr lang="en-US" dirty="0">
              <a:solidFill>
                <a:schemeClr val="accent5"/>
              </a:solidFill>
            </a:endParaRPr>
          </a:p>
        </p:txBody>
      </p:sp>
    </p:spTree>
    <p:extLst>
      <p:ext uri="{BB962C8B-B14F-4D97-AF65-F5344CB8AC3E}">
        <p14:creationId xmlns:p14="http://schemas.microsoft.com/office/powerpoint/2010/main" val="4207147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R-XML Files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$EMPLOYEE</a:t>
            </a:r>
          </a:p>
          <a:p>
            <a:pPr marL="0" indent="0">
              <a:buNone/>
            </a:pPr>
            <a:r>
              <a:rPr lang="en-US" dirty="0" smtClean="0"/>
              <a:t>   1</a:t>
            </a:r>
          </a:p>
          <a:p>
            <a:pPr marL="0" indent="0">
              <a:buNone/>
            </a:pPr>
            <a:r>
              <a:rPr lang="en-US" dirty="0" smtClean="0"/>
              <a:t>   Rick</a:t>
            </a:r>
          </a:p>
          <a:p>
            <a:pPr marL="0" indent="0">
              <a:buNone/>
            </a:pPr>
            <a:r>
              <a:rPr lang="en-US" dirty="0" smtClean="0"/>
              <a:t>   623.3</a:t>
            </a:r>
          </a:p>
          <a:p>
            <a:pPr marL="0" indent="0">
              <a:buNone/>
            </a:pPr>
            <a:r>
              <a:rPr lang="en-US" dirty="0" smtClean="0"/>
              <a:t>   1/1/2012</a:t>
            </a:r>
          </a:p>
          <a:p>
            <a:pPr marL="0" indent="0">
              <a:buNone/>
            </a:pPr>
            <a:r>
              <a:rPr lang="en-US" dirty="0" smtClean="0"/>
              <a:t>   IT</a:t>
            </a:r>
          </a:p>
          <a:p>
            <a:pPr marL="0" indent="0">
              <a:buNone/>
            </a:pPr>
            <a:r>
              <a:rPr lang="en-US" dirty="0" smtClean="0"/>
              <a:t> </a:t>
            </a:r>
          </a:p>
          <a:p>
            <a:pPr marL="0" indent="0">
              <a:buNone/>
            </a:pPr>
            <a:endParaRPr lang="en-US" dirty="0" smtClean="0"/>
          </a:p>
          <a:p>
            <a:pPr marL="0" indent="0">
              <a:buNone/>
            </a:pPr>
            <a:r>
              <a:rPr lang="en-US" dirty="0" err="1" smtClean="0"/>
              <a:t>attr</a:t>
            </a:r>
            <a:r>
              <a:rPr lang="en-US" dirty="0" smtClean="0"/>
              <a:t>(,"class")</a:t>
            </a:r>
          </a:p>
          <a:p>
            <a:pPr marL="0" indent="0">
              <a:buNone/>
            </a:pPr>
            <a:r>
              <a:rPr lang="en-US" dirty="0" smtClean="0"/>
              <a:t>[1] "</a:t>
            </a:r>
            <a:r>
              <a:rPr lang="en-US" dirty="0" err="1" smtClean="0"/>
              <a:t>XMLInternalNodeList</a:t>
            </a:r>
            <a:r>
              <a:rPr lang="en-US" dirty="0" smtClean="0"/>
              <a:t>" "</a:t>
            </a:r>
            <a:r>
              <a:rPr lang="en-US" dirty="0" err="1" smtClean="0"/>
              <a:t>XMLNodeList</a:t>
            </a:r>
            <a:r>
              <a:rPr lang="en-US" dirty="0" smtClean="0"/>
              <a:t>" </a:t>
            </a:r>
            <a:endParaRPr lang="en-US" dirty="0"/>
          </a:p>
        </p:txBody>
      </p:sp>
    </p:spTree>
    <p:extLst>
      <p:ext uri="{BB962C8B-B14F-4D97-AF65-F5344CB8AC3E}">
        <p14:creationId xmlns:p14="http://schemas.microsoft.com/office/powerpoint/2010/main" val="871470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R-XML Files</a:t>
            </a:r>
            <a:endParaRPr lang="en-US" dirty="0"/>
          </a:p>
        </p:txBody>
      </p:sp>
      <p:sp>
        <p:nvSpPr>
          <p:cNvPr id="3" name="Content Placeholder 2"/>
          <p:cNvSpPr>
            <a:spLocks noGrp="1"/>
          </p:cNvSpPr>
          <p:nvPr>
            <p:ph idx="1"/>
          </p:nvPr>
        </p:nvSpPr>
        <p:spPr>
          <a:xfrm>
            <a:off x="838200" y="1399309"/>
            <a:ext cx="10515600" cy="5334000"/>
          </a:xfrm>
        </p:spPr>
        <p:txBody>
          <a:bodyPr>
            <a:normAutofit fontScale="47500" lnSpcReduction="20000"/>
          </a:bodyPr>
          <a:lstStyle/>
          <a:p>
            <a:pPr marL="0" indent="0">
              <a:buNone/>
            </a:pPr>
            <a:r>
              <a:rPr lang="en-US" dirty="0" smtClean="0"/>
              <a:t>Get Different Elements of a Node</a:t>
            </a:r>
          </a:p>
          <a:p>
            <a:pPr marL="0" indent="0">
              <a:buNone/>
            </a:pPr>
            <a:r>
              <a:rPr lang="en-US" dirty="0" smtClean="0">
                <a:solidFill>
                  <a:schemeClr val="accent5"/>
                </a:solidFill>
              </a:rPr>
              <a:t># Load the packages required to read XML files.</a:t>
            </a:r>
          </a:p>
          <a:p>
            <a:pPr marL="0" indent="0">
              <a:buNone/>
            </a:pPr>
            <a:r>
              <a:rPr lang="en-US" dirty="0" smtClean="0">
                <a:solidFill>
                  <a:schemeClr val="accent5"/>
                </a:solidFill>
              </a:rPr>
              <a:t>library("XML")</a:t>
            </a:r>
          </a:p>
          <a:p>
            <a:pPr marL="0" indent="0">
              <a:buNone/>
            </a:pPr>
            <a:r>
              <a:rPr lang="en-US" dirty="0" smtClean="0">
                <a:solidFill>
                  <a:schemeClr val="accent5"/>
                </a:solidFill>
              </a:rPr>
              <a:t>library("methods")</a:t>
            </a:r>
          </a:p>
          <a:p>
            <a:pPr marL="0" indent="0">
              <a:buNone/>
            </a:pPr>
            <a:r>
              <a:rPr lang="en-US" dirty="0" smtClean="0">
                <a:solidFill>
                  <a:schemeClr val="accent5"/>
                </a:solidFill>
              </a:rPr>
              <a:t># Give the input file name to the function.</a:t>
            </a:r>
          </a:p>
          <a:p>
            <a:pPr marL="0" indent="0">
              <a:buNone/>
            </a:pPr>
            <a:r>
              <a:rPr lang="en-US" dirty="0" smtClean="0">
                <a:solidFill>
                  <a:schemeClr val="accent5"/>
                </a:solidFill>
              </a:rPr>
              <a:t>result &lt;- </a:t>
            </a:r>
            <a:r>
              <a:rPr lang="en-US" dirty="0" err="1" smtClean="0">
                <a:solidFill>
                  <a:schemeClr val="accent5"/>
                </a:solidFill>
              </a:rPr>
              <a:t>xmlParse</a:t>
            </a:r>
            <a:r>
              <a:rPr lang="en-US" dirty="0" smtClean="0">
                <a:solidFill>
                  <a:schemeClr val="accent5"/>
                </a:solidFill>
              </a:rPr>
              <a:t>(file = "input.xml")</a:t>
            </a:r>
          </a:p>
          <a:p>
            <a:pPr marL="0" indent="0">
              <a:buNone/>
            </a:pPr>
            <a:r>
              <a:rPr lang="en-US" dirty="0" smtClean="0">
                <a:solidFill>
                  <a:schemeClr val="accent5"/>
                </a:solidFill>
              </a:rPr>
              <a:t># </a:t>
            </a:r>
            <a:r>
              <a:rPr lang="en-US" dirty="0" err="1" smtClean="0">
                <a:solidFill>
                  <a:schemeClr val="accent5"/>
                </a:solidFill>
              </a:rPr>
              <a:t>Exract</a:t>
            </a:r>
            <a:r>
              <a:rPr lang="en-US" dirty="0" smtClean="0">
                <a:solidFill>
                  <a:schemeClr val="accent5"/>
                </a:solidFill>
              </a:rPr>
              <a:t> the root node form the xml file.</a:t>
            </a:r>
          </a:p>
          <a:p>
            <a:pPr marL="0" indent="0">
              <a:buNone/>
            </a:pPr>
            <a:r>
              <a:rPr lang="en-US" dirty="0" err="1" smtClean="0">
                <a:solidFill>
                  <a:schemeClr val="accent5"/>
                </a:solidFill>
              </a:rPr>
              <a:t>rootnode</a:t>
            </a:r>
            <a:r>
              <a:rPr lang="en-US" dirty="0" smtClean="0">
                <a:solidFill>
                  <a:schemeClr val="accent5"/>
                </a:solidFill>
              </a:rPr>
              <a:t> &lt;- </a:t>
            </a:r>
            <a:r>
              <a:rPr lang="en-US" dirty="0" err="1" smtClean="0">
                <a:solidFill>
                  <a:schemeClr val="accent5"/>
                </a:solidFill>
              </a:rPr>
              <a:t>xmlRoot</a:t>
            </a:r>
            <a:r>
              <a:rPr lang="en-US" dirty="0" smtClean="0">
                <a:solidFill>
                  <a:schemeClr val="accent5"/>
                </a:solidFill>
              </a:rPr>
              <a:t>(result)</a:t>
            </a:r>
          </a:p>
          <a:p>
            <a:pPr marL="0" indent="0">
              <a:buNone/>
            </a:pPr>
            <a:r>
              <a:rPr lang="en-US" dirty="0" smtClean="0">
                <a:solidFill>
                  <a:schemeClr val="accent5"/>
                </a:solidFill>
              </a:rPr>
              <a:t># Get the first element of the first node.</a:t>
            </a:r>
          </a:p>
          <a:p>
            <a:pPr marL="0" indent="0">
              <a:buNone/>
            </a:pPr>
            <a:r>
              <a:rPr lang="en-US" dirty="0" smtClean="0">
                <a:solidFill>
                  <a:schemeClr val="accent5"/>
                </a:solidFill>
              </a:rPr>
              <a:t>print(</a:t>
            </a:r>
            <a:r>
              <a:rPr lang="en-US" dirty="0" err="1" smtClean="0">
                <a:solidFill>
                  <a:schemeClr val="accent5"/>
                </a:solidFill>
              </a:rPr>
              <a:t>rootnode</a:t>
            </a:r>
            <a:r>
              <a:rPr lang="en-US" dirty="0" smtClean="0">
                <a:solidFill>
                  <a:schemeClr val="accent5"/>
                </a:solidFill>
              </a:rPr>
              <a:t>[[1]][[1]])</a:t>
            </a:r>
          </a:p>
          <a:p>
            <a:pPr marL="0" indent="0">
              <a:buNone/>
            </a:pPr>
            <a:r>
              <a:rPr lang="en-US" dirty="0" smtClean="0">
                <a:solidFill>
                  <a:schemeClr val="accent5"/>
                </a:solidFill>
              </a:rPr>
              <a:t># Get the fifth element of the first node.</a:t>
            </a:r>
          </a:p>
          <a:p>
            <a:pPr marL="0" indent="0">
              <a:buNone/>
            </a:pPr>
            <a:r>
              <a:rPr lang="en-US" dirty="0" smtClean="0">
                <a:solidFill>
                  <a:schemeClr val="accent5"/>
                </a:solidFill>
              </a:rPr>
              <a:t>print(</a:t>
            </a:r>
            <a:r>
              <a:rPr lang="en-US" dirty="0" err="1" smtClean="0">
                <a:solidFill>
                  <a:schemeClr val="accent5"/>
                </a:solidFill>
              </a:rPr>
              <a:t>rootnode</a:t>
            </a:r>
            <a:r>
              <a:rPr lang="en-US" dirty="0" smtClean="0">
                <a:solidFill>
                  <a:schemeClr val="accent5"/>
                </a:solidFill>
              </a:rPr>
              <a:t>[[1]][[5]])</a:t>
            </a:r>
          </a:p>
          <a:p>
            <a:pPr marL="0" indent="0">
              <a:buNone/>
            </a:pPr>
            <a:r>
              <a:rPr lang="en-US" dirty="0" smtClean="0">
                <a:solidFill>
                  <a:schemeClr val="accent5"/>
                </a:solidFill>
              </a:rPr>
              <a:t># Get the second element of the third node.</a:t>
            </a:r>
          </a:p>
          <a:p>
            <a:pPr marL="0" indent="0">
              <a:buNone/>
            </a:pPr>
            <a:r>
              <a:rPr lang="en-US" dirty="0" smtClean="0">
                <a:solidFill>
                  <a:schemeClr val="accent5"/>
                </a:solidFill>
              </a:rPr>
              <a:t>print(</a:t>
            </a:r>
            <a:r>
              <a:rPr lang="en-US" dirty="0" err="1" smtClean="0">
                <a:solidFill>
                  <a:schemeClr val="accent5"/>
                </a:solidFill>
              </a:rPr>
              <a:t>rootnode</a:t>
            </a:r>
            <a:r>
              <a:rPr lang="en-US" dirty="0" smtClean="0">
                <a:solidFill>
                  <a:schemeClr val="accent5"/>
                </a:solidFill>
              </a:rPr>
              <a:t>[[3]][[2]])</a:t>
            </a:r>
          </a:p>
          <a:p>
            <a:pPr marL="0" indent="0">
              <a:buNone/>
            </a:pPr>
            <a:endParaRPr lang="en-US" dirty="0" smtClean="0">
              <a:solidFill>
                <a:schemeClr val="accent5"/>
              </a:solidFill>
            </a:endParaRPr>
          </a:p>
          <a:p>
            <a:pPr marL="0" indent="0">
              <a:buNone/>
            </a:pPr>
            <a:r>
              <a:rPr lang="en-US" dirty="0" smtClean="0">
                <a:solidFill>
                  <a:schemeClr val="accent5"/>
                </a:solidFill>
              </a:rPr>
              <a:t>Output:</a:t>
            </a:r>
          </a:p>
          <a:p>
            <a:pPr marL="0" indent="0">
              <a:buNone/>
            </a:pPr>
            <a:r>
              <a:rPr lang="en-US" dirty="0" smtClean="0">
                <a:solidFill>
                  <a:schemeClr val="accent5"/>
                </a:solidFill>
              </a:rPr>
              <a:t>1 </a:t>
            </a:r>
          </a:p>
          <a:p>
            <a:pPr marL="0" indent="0">
              <a:buNone/>
            </a:pPr>
            <a:r>
              <a:rPr lang="en-US" dirty="0" smtClean="0">
                <a:solidFill>
                  <a:schemeClr val="accent5"/>
                </a:solidFill>
              </a:rPr>
              <a:t>IT </a:t>
            </a:r>
          </a:p>
          <a:p>
            <a:pPr marL="0" indent="0">
              <a:buNone/>
            </a:pPr>
            <a:r>
              <a:rPr lang="en-US" dirty="0" smtClean="0">
                <a:solidFill>
                  <a:schemeClr val="accent5"/>
                </a:solidFill>
              </a:rPr>
              <a:t>Michelle </a:t>
            </a:r>
          </a:p>
          <a:p>
            <a:pPr marL="0" indent="0">
              <a:buNone/>
            </a:pPr>
            <a:endParaRPr lang="en-US" dirty="0" smtClean="0">
              <a:solidFill>
                <a:schemeClr val="accent5"/>
              </a:solidFill>
            </a:endParaRPr>
          </a:p>
          <a:p>
            <a:pPr marL="0" indent="0">
              <a:buNone/>
            </a:pPr>
            <a:endParaRPr lang="en-US" dirty="0" smtClean="0">
              <a:solidFill>
                <a:schemeClr val="accent5"/>
              </a:solidFill>
            </a:endParaRPr>
          </a:p>
          <a:p>
            <a:pPr marL="0" indent="0">
              <a:buNone/>
            </a:pPr>
            <a:endParaRPr lang="en-US" dirty="0" smtClean="0">
              <a:solidFill>
                <a:schemeClr val="accent5"/>
              </a:solidFill>
            </a:endParaRPr>
          </a:p>
          <a:p>
            <a:pPr marL="0" indent="0">
              <a:buNone/>
            </a:pPr>
            <a:endParaRPr lang="en-US" dirty="0"/>
          </a:p>
        </p:txBody>
      </p:sp>
    </p:spTree>
    <p:extLst>
      <p:ext uri="{BB962C8B-B14F-4D97-AF65-F5344CB8AC3E}">
        <p14:creationId xmlns:p14="http://schemas.microsoft.com/office/powerpoint/2010/main" val="1865877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to </a:t>
            </a:r>
            <a:r>
              <a:rPr lang="en-US" dirty="0" err="1" smtClean="0"/>
              <a:t>DataFrame</a:t>
            </a:r>
            <a:endParaRPr lang="en-US" dirty="0"/>
          </a:p>
        </p:txBody>
      </p:sp>
      <p:sp>
        <p:nvSpPr>
          <p:cNvPr id="3" name="Content Placeholder 2"/>
          <p:cNvSpPr>
            <a:spLocks noGrp="1"/>
          </p:cNvSpPr>
          <p:nvPr>
            <p:ph idx="1"/>
          </p:nvPr>
        </p:nvSpPr>
        <p:spPr>
          <a:xfrm>
            <a:off x="568036" y="1316182"/>
            <a:ext cx="10785764" cy="4860781"/>
          </a:xfrm>
        </p:spPr>
        <p:txBody>
          <a:bodyPr>
            <a:normAutofit fontScale="40000" lnSpcReduction="20000"/>
          </a:bodyPr>
          <a:lstStyle/>
          <a:p>
            <a:pPr marL="0" indent="0">
              <a:buNone/>
            </a:pPr>
            <a:r>
              <a:rPr lang="en-US" dirty="0" smtClean="0"/>
              <a:t>To handle the data effectively in large files we read the data in the xml file as a data frame. </a:t>
            </a:r>
          </a:p>
          <a:p>
            <a:pPr marL="0" indent="0">
              <a:buNone/>
            </a:pPr>
            <a:r>
              <a:rPr lang="en-US" dirty="0" smtClean="0"/>
              <a:t>Then process the data frame for data analysis.</a:t>
            </a:r>
          </a:p>
          <a:p>
            <a:pPr marL="0" indent="0">
              <a:buNone/>
            </a:pPr>
            <a:r>
              <a:rPr lang="en-US" dirty="0" smtClean="0">
                <a:solidFill>
                  <a:schemeClr val="accent5"/>
                </a:solidFill>
              </a:rPr>
              <a:t># Load the packages required to read XML files.</a:t>
            </a:r>
          </a:p>
          <a:p>
            <a:pPr marL="0" indent="0">
              <a:buNone/>
            </a:pPr>
            <a:r>
              <a:rPr lang="en-US" dirty="0" smtClean="0">
                <a:solidFill>
                  <a:schemeClr val="accent5"/>
                </a:solidFill>
              </a:rPr>
              <a:t>library("XML")</a:t>
            </a:r>
          </a:p>
          <a:p>
            <a:pPr marL="0" indent="0">
              <a:buNone/>
            </a:pPr>
            <a:r>
              <a:rPr lang="en-US" dirty="0" smtClean="0">
                <a:solidFill>
                  <a:schemeClr val="accent5"/>
                </a:solidFill>
              </a:rPr>
              <a:t>library("methods")</a:t>
            </a:r>
          </a:p>
          <a:p>
            <a:pPr marL="0" indent="0">
              <a:buNone/>
            </a:pPr>
            <a:r>
              <a:rPr lang="en-US" dirty="0" smtClean="0">
                <a:solidFill>
                  <a:schemeClr val="accent5"/>
                </a:solidFill>
              </a:rPr>
              <a:t># Convert the input xml file to a data frame.</a:t>
            </a:r>
          </a:p>
          <a:p>
            <a:pPr marL="0" indent="0">
              <a:buNone/>
            </a:pPr>
            <a:r>
              <a:rPr lang="en-US" dirty="0" err="1" smtClean="0">
                <a:solidFill>
                  <a:schemeClr val="accent5"/>
                </a:solidFill>
              </a:rPr>
              <a:t>xmldataframe</a:t>
            </a:r>
            <a:r>
              <a:rPr lang="en-US" dirty="0" smtClean="0">
                <a:solidFill>
                  <a:schemeClr val="accent5"/>
                </a:solidFill>
              </a:rPr>
              <a:t> &lt;- </a:t>
            </a:r>
            <a:r>
              <a:rPr lang="en-US" dirty="0" err="1" smtClean="0">
                <a:solidFill>
                  <a:schemeClr val="accent5"/>
                </a:solidFill>
              </a:rPr>
              <a:t>xmlToDataFrame</a:t>
            </a:r>
            <a:r>
              <a:rPr lang="en-US" dirty="0" smtClean="0">
                <a:solidFill>
                  <a:schemeClr val="accent5"/>
                </a:solidFill>
              </a:rPr>
              <a:t>("input.xml")</a:t>
            </a:r>
          </a:p>
          <a:p>
            <a:pPr marL="0" indent="0">
              <a:buNone/>
            </a:pPr>
            <a:r>
              <a:rPr lang="en-US" dirty="0" smtClean="0">
                <a:solidFill>
                  <a:schemeClr val="accent5"/>
                </a:solidFill>
              </a:rPr>
              <a:t>print(</a:t>
            </a:r>
            <a:r>
              <a:rPr lang="en-US" dirty="0" err="1" smtClean="0">
                <a:solidFill>
                  <a:schemeClr val="accent5"/>
                </a:solidFill>
              </a:rPr>
              <a:t>xmldataframe</a:t>
            </a:r>
            <a:r>
              <a:rPr lang="en-US" dirty="0" smtClean="0">
                <a:solidFill>
                  <a:schemeClr val="accent5"/>
                </a:solidFill>
              </a:rPr>
              <a:t>)</a:t>
            </a:r>
          </a:p>
          <a:p>
            <a:pPr marL="0" indent="0">
              <a:buNone/>
            </a:pPr>
            <a:endParaRPr lang="en-US" dirty="0" smtClean="0">
              <a:solidFill>
                <a:schemeClr val="accent5"/>
              </a:solidFill>
            </a:endParaRPr>
          </a:p>
          <a:p>
            <a:pPr marL="0" indent="0">
              <a:buNone/>
            </a:pPr>
            <a:r>
              <a:rPr lang="en-US" dirty="0" smtClean="0">
                <a:solidFill>
                  <a:schemeClr val="accent5"/>
                </a:solidFill>
              </a:rPr>
              <a:t>Output:</a:t>
            </a:r>
          </a:p>
          <a:p>
            <a:pPr marL="0" indent="0">
              <a:buNone/>
            </a:pPr>
            <a:r>
              <a:rPr lang="en-US" dirty="0" smtClean="0">
                <a:solidFill>
                  <a:schemeClr val="accent5"/>
                </a:solidFill>
              </a:rPr>
              <a:t>ID    NAME     SALARY    STARTDATE       DEPT </a:t>
            </a:r>
          </a:p>
          <a:p>
            <a:pPr marL="0" indent="0">
              <a:buNone/>
            </a:pPr>
            <a:r>
              <a:rPr lang="en-US" dirty="0" smtClean="0">
                <a:solidFill>
                  <a:schemeClr val="accent5"/>
                </a:solidFill>
              </a:rPr>
              <a:t>1      1    Rick     623.30    2012-01-01      IT</a:t>
            </a:r>
          </a:p>
          <a:p>
            <a:pPr marL="0" indent="0">
              <a:buNone/>
            </a:pPr>
            <a:r>
              <a:rPr lang="en-US" dirty="0" smtClean="0">
                <a:solidFill>
                  <a:schemeClr val="accent5"/>
                </a:solidFill>
              </a:rPr>
              <a:t>2      2    Dan      515.20    2013-09-23      Operations</a:t>
            </a:r>
          </a:p>
          <a:p>
            <a:pPr marL="0" indent="0">
              <a:buNone/>
            </a:pPr>
            <a:r>
              <a:rPr lang="en-US" dirty="0" smtClean="0">
                <a:solidFill>
                  <a:schemeClr val="accent5"/>
                </a:solidFill>
              </a:rPr>
              <a:t>3      3    Michelle 611.00    2014-11-15      IT</a:t>
            </a:r>
          </a:p>
          <a:p>
            <a:pPr marL="0" indent="0">
              <a:buNone/>
            </a:pPr>
            <a:r>
              <a:rPr lang="en-US" dirty="0" smtClean="0">
                <a:solidFill>
                  <a:schemeClr val="accent5"/>
                </a:solidFill>
              </a:rPr>
              <a:t>4      4    Ryan     729.00    2014-05-11      HR</a:t>
            </a:r>
          </a:p>
          <a:p>
            <a:pPr marL="0" indent="0">
              <a:buNone/>
            </a:pPr>
            <a:r>
              <a:rPr lang="en-US" dirty="0" smtClean="0">
                <a:solidFill>
                  <a:schemeClr val="accent5"/>
                </a:solidFill>
              </a:rPr>
              <a:t>5     NA    Gary     843.25    2015-03-27      Finance</a:t>
            </a:r>
          </a:p>
          <a:p>
            <a:pPr marL="0" indent="0">
              <a:buNone/>
            </a:pPr>
            <a:r>
              <a:rPr lang="en-US" dirty="0" smtClean="0">
                <a:solidFill>
                  <a:schemeClr val="accent5"/>
                </a:solidFill>
              </a:rPr>
              <a:t>6      6    Nina     578.00    2013-05-21      IT</a:t>
            </a:r>
          </a:p>
          <a:p>
            <a:pPr marL="0" indent="0">
              <a:buNone/>
            </a:pPr>
            <a:r>
              <a:rPr lang="en-US" dirty="0" smtClean="0">
                <a:solidFill>
                  <a:schemeClr val="accent5"/>
                </a:solidFill>
              </a:rPr>
              <a:t>7      7    Simon    632.80    2013-07-30      Operations</a:t>
            </a:r>
          </a:p>
          <a:p>
            <a:pPr marL="0" indent="0">
              <a:buNone/>
            </a:pPr>
            <a:r>
              <a:rPr lang="en-US" dirty="0" smtClean="0">
                <a:solidFill>
                  <a:schemeClr val="accent5"/>
                </a:solidFill>
              </a:rPr>
              <a:t>8      8    Guru     722.50    2014-06-17      Finance</a:t>
            </a:r>
          </a:p>
          <a:p>
            <a:pPr marL="0" indent="0">
              <a:buNone/>
            </a:pPr>
            <a:endParaRPr lang="en-US" dirty="0" smtClean="0">
              <a:solidFill>
                <a:schemeClr val="accent5"/>
              </a:solidFill>
            </a:endParaRPr>
          </a:p>
          <a:p>
            <a:pPr marL="0" indent="0">
              <a:buNone/>
            </a:pPr>
            <a:endParaRPr lang="en-US" dirty="0">
              <a:solidFill>
                <a:schemeClr val="accent5"/>
              </a:solidFill>
            </a:endParaRPr>
          </a:p>
        </p:txBody>
      </p:sp>
    </p:spTree>
    <p:extLst>
      <p:ext uri="{BB962C8B-B14F-4D97-AF65-F5344CB8AC3E}">
        <p14:creationId xmlns:p14="http://schemas.microsoft.com/office/powerpoint/2010/main" val="261985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as a CSV file	</a:t>
            </a:r>
            <a:endParaRPr lang="en-US" dirty="0"/>
          </a:p>
        </p:txBody>
      </p:sp>
      <p:sp>
        <p:nvSpPr>
          <p:cNvPr id="3" name="Content Placeholder 2"/>
          <p:cNvSpPr>
            <a:spLocks noGrp="1"/>
          </p:cNvSpPr>
          <p:nvPr>
            <p:ph idx="1"/>
          </p:nvPr>
        </p:nvSpPr>
        <p:spPr/>
        <p:txBody>
          <a:bodyPr/>
          <a:lstStyle/>
          <a:p>
            <a:pPr marL="0" indent="0">
              <a:buNone/>
            </a:pPr>
            <a:r>
              <a:rPr lang="en-US" dirty="0" smtClean="0"/>
              <a:t>The csv file is a text file in which the values in the columns are separated by a comma. </a:t>
            </a:r>
          </a:p>
          <a:p>
            <a:pPr marL="0" indent="0">
              <a:buNone/>
            </a:pPr>
            <a:r>
              <a:rPr lang="en-US" dirty="0" smtClean="0"/>
              <a:t>Let's consider the following data present in the file named (</a:t>
            </a:r>
            <a:r>
              <a:rPr lang="en-US" dirty="0" err="1" smtClean="0"/>
              <a:t>anyName</a:t>
            </a:r>
            <a:r>
              <a:rPr lang="en-US" dirty="0" smtClean="0"/>
              <a:t>).csv.</a:t>
            </a:r>
          </a:p>
          <a:p>
            <a:pPr marL="0" indent="0">
              <a:buNone/>
            </a:pPr>
            <a:endParaRPr lang="en-US" dirty="0" smtClean="0"/>
          </a:p>
          <a:p>
            <a:pPr marL="0" indent="0">
              <a:buNone/>
            </a:pPr>
            <a:r>
              <a:rPr lang="en-US" dirty="0" smtClean="0"/>
              <a:t>You can create this file using windows notepad by copying and pasting this data. </a:t>
            </a:r>
          </a:p>
          <a:p>
            <a:pPr marL="0" indent="0">
              <a:buNone/>
            </a:pPr>
            <a:r>
              <a:rPr lang="en-US" dirty="0" smtClean="0"/>
              <a:t>Save the file as input.csv using the save As All files(*.*) option in notepad.</a:t>
            </a:r>
            <a:endParaRPr lang="en-US" dirty="0"/>
          </a:p>
        </p:txBody>
      </p:sp>
    </p:spTree>
    <p:extLst>
      <p:ext uri="{BB962C8B-B14F-4D97-AF65-F5344CB8AC3E}">
        <p14:creationId xmlns:p14="http://schemas.microsoft.com/office/powerpoint/2010/main" val="110964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R-JSON Files</a:t>
            </a:r>
            <a:endParaRPr lang="en-US" dirty="0"/>
          </a:p>
        </p:txBody>
      </p:sp>
      <p:sp>
        <p:nvSpPr>
          <p:cNvPr id="3" name="Content Placeholder 2"/>
          <p:cNvSpPr>
            <a:spLocks noGrp="1"/>
          </p:cNvSpPr>
          <p:nvPr>
            <p:ph idx="1"/>
          </p:nvPr>
        </p:nvSpPr>
        <p:spPr/>
        <p:txBody>
          <a:bodyPr/>
          <a:lstStyle/>
          <a:p>
            <a:pPr marL="0" indent="0">
              <a:buNone/>
            </a:pPr>
            <a:r>
              <a:rPr lang="en-US" dirty="0" smtClean="0"/>
              <a:t>JSON file stores data as text in human-readable format. </a:t>
            </a:r>
            <a:r>
              <a:rPr lang="en-US" dirty="0" err="1" smtClean="0"/>
              <a:t>Json</a:t>
            </a:r>
            <a:r>
              <a:rPr lang="en-US" dirty="0" smtClean="0"/>
              <a:t> stands for JavaScript Object Notation. R can read JSON files using the </a:t>
            </a:r>
            <a:r>
              <a:rPr lang="en-US" dirty="0" err="1" smtClean="0"/>
              <a:t>rjson</a:t>
            </a:r>
            <a:r>
              <a:rPr lang="en-US" dirty="0" smtClean="0"/>
              <a:t> package.</a:t>
            </a:r>
          </a:p>
          <a:p>
            <a:pPr marL="0" indent="0">
              <a:buNone/>
            </a:pPr>
            <a:r>
              <a:rPr lang="en-US" dirty="0" smtClean="0"/>
              <a:t>Install </a:t>
            </a:r>
            <a:r>
              <a:rPr lang="en-US" dirty="0" err="1" smtClean="0"/>
              <a:t>rjson</a:t>
            </a:r>
            <a:r>
              <a:rPr lang="en-US" dirty="0" smtClean="0"/>
              <a:t> Package</a:t>
            </a:r>
          </a:p>
          <a:p>
            <a:pPr marL="0" indent="0">
              <a:buNone/>
            </a:pPr>
            <a:r>
              <a:rPr lang="en-US" dirty="0" smtClean="0"/>
              <a:t>In the R console, you can issue the following command to install the </a:t>
            </a:r>
            <a:r>
              <a:rPr lang="en-US" dirty="0" err="1" smtClean="0"/>
              <a:t>rjson</a:t>
            </a:r>
            <a:r>
              <a:rPr lang="en-US" dirty="0" smtClean="0"/>
              <a:t> package.</a:t>
            </a:r>
          </a:p>
          <a:p>
            <a:pPr marL="0" indent="0">
              <a:buNone/>
            </a:pPr>
            <a:endParaRPr lang="en-US" dirty="0" smtClean="0"/>
          </a:p>
          <a:p>
            <a:pPr marL="0" indent="0">
              <a:buNone/>
            </a:pPr>
            <a:r>
              <a:rPr lang="en-US" dirty="0" err="1" smtClean="0"/>
              <a:t>install.packages</a:t>
            </a:r>
            <a:r>
              <a:rPr lang="en-US" dirty="0" smtClean="0"/>
              <a:t>("</a:t>
            </a:r>
            <a:r>
              <a:rPr lang="en-US" dirty="0" err="1" smtClean="0"/>
              <a:t>rjson</a:t>
            </a:r>
            <a:r>
              <a:rPr lang="en-US" dirty="0" smtClean="0"/>
              <a:t>")</a:t>
            </a:r>
            <a:endParaRPr lang="en-US" dirty="0"/>
          </a:p>
        </p:txBody>
      </p:sp>
    </p:spTree>
    <p:extLst>
      <p:ext uri="{BB962C8B-B14F-4D97-AF65-F5344CB8AC3E}">
        <p14:creationId xmlns:p14="http://schemas.microsoft.com/office/powerpoint/2010/main" val="3584193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R-JSON Files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Read the JSON File</a:t>
            </a:r>
          </a:p>
          <a:p>
            <a:pPr marL="0" indent="0">
              <a:buNone/>
            </a:pPr>
            <a:r>
              <a:rPr lang="en-US" dirty="0"/>
              <a:t>The JSON file is read by R using the function from </a:t>
            </a:r>
            <a:r>
              <a:rPr lang="en-US" b="1" dirty="0"/>
              <a:t>JSON()</a:t>
            </a:r>
            <a:r>
              <a:rPr lang="en-US" dirty="0"/>
              <a:t>. </a:t>
            </a:r>
            <a:endParaRPr lang="en-US" dirty="0" smtClean="0"/>
          </a:p>
          <a:p>
            <a:pPr marL="0" indent="0">
              <a:buNone/>
            </a:pPr>
            <a:r>
              <a:rPr lang="en-US" dirty="0" smtClean="0"/>
              <a:t>It </a:t>
            </a:r>
            <a:r>
              <a:rPr lang="en-US" dirty="0"/>
              <a:t>is stored as a list in R</a:t>
            </a:r>
            <a:r>
              <a:rPr lang="en-US" dirty="0" smtClean="0"/>
              <a:t>.</a:t>
            </a:r>
          </a:p>
          <a:p>
            <a:pPr marL="0" indent="0">
              <a:buNone/>
            </a:pPr>
            <a:r>
              <a:rPr lang="en-US" dirty="0" smtClean="0">
                <a:solidFill>
                  <a:schemeClr val="accent5"/>
                </a:solidFill>
              </a:rPr>
              <a:t># Load the package required to read JSON files.</a:t>
            </a:r>
          </a:p>
          <a:p>
            <a:pPr marL="0" indent="0">
              <a:buNone/>
            </a:pPr>
            <a:r>
              <a:rPr lang="en-US" dirty="0" smtClean="0">
                <a:solidFill>
                  <a:schemeClr val="accent5"/>
                </a:solidFill>
              </a:rPr>
              <a:t>library("</a:t>
            </a:r>
            <a:r>
              <a:rPr lang="en-US" dirty="0" err="1" smtClean="0">
                <a:solidFill>
                  <a:schemeClr val="accent5"/>
                </a:solidFill>
              </a:rPr>
              <a:t>rjson</a:t>
            </a:r>
            <a:r>
              <a:rPr lang="en-US" dirty="0" smtClean="0">
                <a:solidFill>
                  <a:schemeClr val="accent5"/>
                </a:solidFill>
              </a:rPr>
              <a:t>")</a:t>
            </a:r>
          </a:p>
          <a:p>
            <a:pPr marL="0" indent="0">
              <a:buNone/>
            </a:pPr>
            <a:r>
              <a:rPr lang="en-US" dirty="0" smtClean="0">
                <a:solidFill>
                  <a:schemeClr val="accent5"/>
                </a:solidFill>
              </a:rPr>
              <a:t># Give the input file name to the function.</a:t>
            </a:r>
          </a:p>
          <a:p>
            <a:pPr marL="0" indent="0">
              <a:buNone/>
            </a:pPr>
            <a:r>
              <a:rPr lang="en-US" dirty="0" smtClean="0">
                <a:solidFill>
                  <a:schemeClr val="accent5"/>
                </a:solidFill>
              </a:rPr>
              <a:t>result &lt;- </a:t>
            </a:r>
            <a:r>
              <a:rPr lang="en-US" dirty="0" err="1" smtClean="0">
                <a:solidFill>
                  <a:schemeClr val="accent5"/>
                </a:solidFill>
              </a:rPr>
              <a:t>fromJSON</a:t>
            </a:r>
            <a:r>
              <a:rPr lang="en-US" dirty="0" smtClean="0">
                <a:solidFill>
                  <a:schemeClr val="accent5"/>
                </a:solidFill>
              </a:rPr>
              <a:t>(file = "</a:t>
            </a:r>
            <a:r>
              <a:rPr lang="en-US" dirty="0" err="1" smtClean="0">
                <a:solidFill>
                  <a:schemeClr val="accent5"/>
                </a:solidFill>
              </a:rPr>
              <a:t>input.json</a:t>
            </a:r>
            <a:r>
              <a:rPr lang="en-US" dirty="0" smtClean="0">
                <a:solidFill>
                  <a:schemeClr val="accent5"/>
                </a:solidFill>
              </a:rPr>
              <a:t>")</a:t>
            </a:r>
          </a:p>
          <a:p>
            <a:pPr marL="0" indent="0">
              <a:buNone/>
            </a:pPr>
            <a:r>
              <a:rPr lang="en-US" dirty="0" smtClean="0">
                <a:solidFill>
                  <a:schemeClr val="accent5"/>
                </a:solidFill>
              </a:rPr>
              <a:t># Print the result.</a:t>
            </a:r>
          </a:p>
          <a:p>
            <a:pPr marL="0" indent="0">
              <a:buNone/>
            </a:pPr>
            <a:r>
              <a:rPr lang="en-US" dirty="0" smtClean="0">
                <a:solidFill>
                  <a:schemeClr val="accent5"/>
                </a:solidFill>
              </a:rPr>
              <a:t>print(result)</a:t>
            </a:r>
            <a:endParaRPr lang="en-US" dirty="0">
              <a:solidFill>
                <a:schemeClr val="accent5"/>
              </a:solidFill>
            </a:endParaRPr>
          </a:p>
        </p:txBody>
      </p:sp>
    </p:spTree>
    <p:extLst>
      <p:ext uri="{BB962C8B-B14F-4D97-AF65-F5344CB8AC3E}">
        <p14:creationId xmlns:p14="http://schemas.microsoft.com/office/powerpoint/2010/main" val="1215180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R-JSON Files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Convert JSON to a Data Frame</a:t>
            </a:r>
          </a:p>
          <a:p>
            <a:pPr marL="0" indent="0">
              <a:buNone/>
            </a:pPr>
            <a:r>
              <a:rPr lang="en-US" dirty="0" smtClean="0"/>
              <a:t>We can convert the extracted data above to a R data frame for further analysis using the </a:t>
            </a:r>
            <a:r>
              <a:rPr lang="en-US" dirty="0" err="1" smtClean="0"/>
              <a:t>as.data.frame</a:t>
            </a:r>
            <a:r>
              <a:rPr lang="en-US" dirty="0" smtClean="0"/>
              <a:t>() function.</a:t>
            </a:r>
          </a:p>
          <a:p>
            <a:pPr marL="0" indent="0">
              <a:buNone/>
            </a:pPr>
            <a:r>
              <a:rPr lang="en-US" dirty="0" smtClean="0">
                <a:solidFill>
                  <a:schemeClr val="accent2"/>
                </a:solidFill>
              </a:rPr>
              <a:t># Load the package required to read JSON files.</a:t>
            </a:r>
          </a:p>
          <a:p>
            <a:pPr marL="0" indent="0">
              <a:buNone/>
            </a:pPr>
            <a:r>
              <a:rPr lang="en-US" dirty="0" smtClean="0">
                <a:solidFill>
                  <a:schemeClr val="accent2"/>
                </a:solidFill>
              </a:rPr>
              <a:t>library("</a:t>
            </a:r>
            <a:r>
              <a:rPr lang="en-US" dirty="0" err="1" smtClean="0">
                <a:solidFill>
                  <a:schemeClr val="accent2"/>
                </a:solidFill>
              </a:rPr>
              <a:t>rjson</a:t>
            </a:r>
            <a:r>
              <a:rPr lang="en-US" dirty="0" smtClean="0">
                <a:solidFill>
                  <a:schemeClr val="accent2"/>
                </a:solidFill>
              </a:rPr>
              <a:t>")</a:t>
            </a:r>
          </a:p>
          <a:p>
            <a:pPr marL="0" indent="0">
              <a:buNone/>
            </a:pPr>
            <a:endParaRPr lang="en-US" dirty="0" smtClean="0">
              <a:solidFill>
                <a:schemeClr val="accent2"/>
              </a:solidFill>
            </a:endParaRPr>
          </a:p>
          <a:p>
            <a:pPr marL="0" indent="0">
              <a:buNone/>
            </a:pPr>
            <a:r>
              <a:rPr lang="en-US" dirty="0" smtClean="0">
                <a:solidFill>
                  <a:schemeClr val="accent2"/>
                </a:solidFill>
              </a:rPr>
              <a:t># Give the input file name to the function.</a:t>
            </a:r>
          </a:p>
          <a:p>
            <a:pPr marL="0" indent="0">
              <a:buNone/>
            </a:pPr>
            <a:r>
              <a:rPr lang="en-US" dirty="0" smtClean="0">
                <a:solidFill>
                  <a:schemeClr val="accent2"/>
                </a:solidFill>
              </a:rPr>
              <a:t>result &lt;- </a:t>
            </a:r>
            <a:r>
              <a:rPr lang="en-US" dirty="0" err="1" smtClean="0">
                <a:solidFill>
                  <a:schemeClr val="accent2"/>
                </a:solidFill>
              </a:rPr>
              <a:t>fromJSON</a:t>
            </a:r>
            <a:r>
              <a:rPr lang="en-US" dirty="0" smtClean="0">
                <a:solidFill>
                  <a:schemeClr val="accent2"/>
                </a:solidFill>
              </a:rPr>
              <a:t>(file = "</a:t>
            </a:r>
            <a:r>
              <a:rPr lang="en-US" dirty="0" err="1" smtClean="0">
                <a:solidFill>
                  <a:schemeClr val="accent2"/>
                </a:solidFill>
              </a:rPr>
              <a:t>input.json</a:t>
            </a:r>
            <a:r>
              <a:rPr lang="en-US" dirty="0" smtClean="0">
                <a:solidFill>
                  <a:schemeClr val="accent2"/>
                </a:solidFill>
              </a:rPr>
              <a:t>")</a:t>
            </a:r>
          </a:p>
          <a:p>
            <a:pPr marL="0" indent="0">
              <a:buNone/>
            </a:pPr>
            <a:endParaRPr lang="en-US" dirty="0" smtClean="0">
              <a:solidFill>
                <a:schemeClr val="accent2"/>
              </a:solidFill>
            </a:endParaRPr>
          </a:p>
          <a:p>
            <a:pPr marL="0" indent="0">
              <a:buNone/>
            </a:pPr>
            <a:r>
              <a:rPr lang="en-US" dirty="0" smtClean="0">
                <a:solidFill>
                  <a:schemeClr val="accent2"/>
                </a:solidFill>
              </a:rPr>
              <a:t># Convert JSON file to a data frame.</a:t>
            </a:r>
          </a:p>
          <a:p>
            <a:pPr marL="0" indent="0">
              <a:buNone/>
            </a:pPr>
            <a:r>
              <a:rPr lang="en-US" dirty="0" err="1" smtClean="0">
                <a:solidFill>
                  <a:schemeClr val="accent2"/>
                </a:solidFill>
              </a:rPr>
              <a:t>json_data_frame</a:t>
            </a:r>
            <a:r>
              <a:rPr lang="en-US" dirty="0" smtClean="0">
                <a:solidFill>
                  <a:schemeClr val="accent2"/>
                </a:solidFill>
              </a:rPr>
              <a:t> &lt;- </a:t>
            </a:r>
            <a:r>
              <a:rPr lang="en-US" dirty="0" err="1" smtClean="0">
                <a:solidFill>
                  <a:schemeClr val="accent2"/>
                </a:solidFill>
              </a:rPr>
              <a:t>as.data.frame</a:t>
            </a:r>
            <a:r>
              <a:rPr lang="en-US" dirty="0" smtClean="0">
                <a:solidFill>
                  <a:schemeClr val="accent2"/>
                </a:solidFill>
              </a:rPr>
              <a:t>(result)</a:t>
            </a:r>
          </a:p>
          <a:p>
            <a:pPr marL="0" indent="0">
              <a:buNone/>
            </a:pPr>
            <a:endParaRPr lang="en-US" dirty="0" smtClean="0">
              <a:solidFill>
                <a:schemeClr val="accent2"/>
              </a:solidFill>
            </a:endParaRPr>
          </a:p>
          <a:p>
            <a:pPr marL="0" indent="0">
              <a:buNone/>
            </a:pPr>
            <a:r>
              <a:rPr lang="en-US" dirty="0" smtClean="0">
                <a:solidFill>
                  <a:schemeClr val="accent2"/>
                </a:solidFill>
              </a:rPr>
              <a:t>print(</a:t>
            </a:r>
            <a:r>
              <a:rPr lang="en-US" dirty="0" err="1" smtClean="0">
                <a:solidFill>
                  <a:schemeClr val="accent2"/>
                </a:solidFill>
              </a:rPr>
              <a:t>json_data_frame</a:t>
            </a:r>
            <a:r>
              <a:rPr lang="en-US" dirty="0" smtClean="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957103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dirty="0" err="1" smtClean="0"/>
              <a:t>WebData</a:t>
            </a:r>
            <a:endParaRPr lang="en-US" dirty="0"/>
          </a:p>
        </p:txBody>
      </p:sp>
      <p:sp>
        <p:nvSpPr>
          <p:cNvPr id="3" name="Content Placeholder 2"/>
          <p:cNvSpPr>
            <a:spLocks noGrp="1"/>
          </p:cNvSpPr>
          <p:nvPr>
            <p:ph idx="1"/>
          </p:nvPr>
        </p:nvSpPr>
        <p:spPr/>
        <p:txBody>
          <a:bodyPr>
            <a:normAutofit/>
          </a:bodyPr>
          <a:lstStyle/>
          <a:p>
            <a:pPr marL="0" indent="0">
              <a:buNone/>
            </a:pPr>
            <a:r>
              <a:rPr lang="en-US" dirty="0"/>
              <a:t>Install R Packages</a:t>
            </a:r>
          </a:p>
          <a:p>
            <a:pPr marL="0" indent="0">
              <a:buNone/>
            </a:pPr>
            <a:r>
              <a:rPr lang="en-US" dirty="0"/>
              <a:t>The following packages are required for processing the URL’s and links to the files. </a:t>
            </a:r>
            <a:endParaRPr lang="en-US" dirty="0" smtClean="0"/>
          </a:p>
          <a:p>
            <a:pPr marL="0" indent="0">
              <a:buNone/>
            </a:pPr>
            <a:r>
              <a:rPr lang="en-US" dirty="0" smtClean="0"/>
              <a:t>If </a:t>
            </a:r>
            <a:r>
              <a:rPr lang="en-US" dirty="0"/>
              <a:t>they are not available in your R Environment, you can install them using following commands</a:t>
            </a:r>
            <a:r>
              <a:rPr lang="en-US" dirty="0" smtClean="0"/>
              <a:t>.</a:t>
            </a:r>
          </a:p>
          <a:p>
            <a:pPr marL="0" indent="0">
              <a:buNone/>
            </a:pPr>
            <a:r>
              <a:rPr lang="en-US" dirty="0" err="1" smtClean="0">
                <a:solidFill>
                  <a:schemeClr val="accent2"/>
                </a:solidFill>
              </a:rPr>
              <a:t>install.packages</a:t>
            </a:r>
            <a:r>
              <a:rPr lang="en-US" dirty="0" smtClean="0">
                <a:solidFill>
                  <a:schemeClr val="accent2"/>
                </a:solidFill>
              </a:rPr>
              <a:t>("</a:t>
            </a:r>
            <a:r>
              <a:rPr lang="en-US" dirty="0" err="1" smtClean="0">
                <a:solidFill>
                  <a:schemeClr val="accent2"/>
                </a:solidFill>
              </a:rPr>
              <a:t>RCurl</a:t>
            </a:r>
            <a:r>
              <a:rPr lang="en-US" dirty="0" smtClean="0">
                <a:solidFill>
                  <a:schemeClr val="accent2"/>
                </a:solidFill>
              </a:rPr>
              <a:t>")</a:t>
            </a:r>
          </a:p>
          <a:p>
            <a:pPr marL="0" indent="0">
              <a:buNone/>
            </a:pPr>
            <a:r>
              <a:rPr lang="en-US" dirty="0" err="1" smtClean="0">
                <a:solidFill>
                  <a:schemeClr val="accent2"/>
                </a:solidFill>
              </a:rPr>
              <a:t>install.packages</a:t>
            </a:r>
            <a:r>
              <a:rPr lang="en-US" dirty="0" smtClean="0">
                <a:solidFill>
                  <a:schemeClr val="accent2"/>
                </a:solidFill>
              </a:rPr>
              <a:t>("XML")</a:t>
            </a:r>
          </a:p>
          <a:p>
            <a:pPr marL="0" indent="0">
              <a:buNone/>
            </a:pPr>
            <a:r>
              <a:rPr lang="en-US" dirty="0" err="1" smtClean="0">
                <a:solidFill>
                  <a:schemeClr val="accent2"/>
                </a:solidFill>
              </a:rPr>
              <a:t>install.packages</a:t>
            </a:r>
            <a:r>
              <a:rPr lang="en-US" dirty="0" smtClean="0">
                <a:solidFill>
                  <a:schemeClr val="accent2"/>
                </a:solidFill>
              </a:rPr>
              <a:t>("</a:t>
            </a:r>
            <a:r>
              <a:rPr lang="en-US" dirty="0" err="1" smtClean="0">
                <a:solidFill>
                  <a:schemeClr val="accent2"/>
                </a:solidFill>
              </a:rPr>
              <a:t>stringr</a:t>
            </a:r>
            <a:r>
              <a:rPr lang="en-US" dirty="0" smtClean="0">
                <a:solidFill>
                  <a:schemeClr val="accent2"/>
                </a:solidFill>
              </a:rPr>
              <a:t>")</a:t>
            </a:r>
          </a:p>
          <a:p>
            <a:pPr marL="0" indent="0">
              <a:buNone/>
            </a:pPr>
            <a:r>
              <a:rPr lang="en-US" dirty="0" err="1" smtClean="0">
                <a:solidFill>
                  <a:schemeClr val="accent2"/>
                </a:solidFill>
              </a:rPr>
              <a:t>install.packages</a:t>
            </a:r>
            <a:r>
              <a:rPr lang="en-US" dirty="0" smtClean="0">
                <a:solidFill>
                  <a:schemeClr val="accent2"/>
                </a:solidFill>
              </a:rPr>
              <a:t>("</a:t>
            </a:r>
            <a:r>
              <a:rPr lang="en-US" dirty="0" err="1" smtClean="0">
                <a:solidFill>
                  <a:schemeClr val="accent2"/>
                </a:solidFill>
              </a:rPr>
              <a:t>plyr</a:t>
            </a:r>
            <a:r>
              <a:rPr lang="en-US" dirty="0" smtClean="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506893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dirty="0" err="1" smtClean="0"/>
              <a:t>WebData</a:t>
            </a:r>
            <a:endParaRPr lang="en-US" dirty="0"/>
          </a:p>
        </p:txBody>
      </p:sp>
      <p:sp>
        <p:nvSpPr>
          <p:cNvPr id="3" name="Content Placeholder 2"/>
          <p:cNvSpPr>
            <a:spLocks noGrp="1"/>
          </p:cNvSpPr>
          <p:nvPr>
            <p:ph idx="1"/>
          </p:nvPr>
        </p:nvSpPr>
        <p:spPr/>
        <p:txBody>
          <a:bodyPr>
            <a:normAutofit/>
          </a:bodyPr>
          <a:lstStyle/>
          <a:p>
            <a:pPr marL="0" indent="0">
              <a:buNone/>
            </a:pPr>
            <a:r>
              <a:rPr lang="en-US" dirty="0"/>
              <a:t>Input Data</a:t>
            </a:r>
          </a:p>
          <a:p>
            <a:pPr marL="0" indent="0">
              <a:buNone/>
            </a:pPr>
            <a:r>
              <a:rPr lang="en-US" dirty="0"/>
              <a:t>We will visit the URL weather data and download the CSV files using R for the year 2015</a:t>
            </a:r>
            <a:r>
              <a:rPr lang="en-US" dirty="0" smtClean="0"/>
              <a:t>.</a:t>
            </a:r>
          </a:p>
          <a:p>
            <a:pPr marL="0" indent="0">
              <a:buNone/>
            </a:pPr>
            <a:r>
              <a:rPr lang="en-US" dirty="0" smtClean="0">
                <a:hlinkClick r:id="rId3"/>
              </a:rPr>
              <a:t>https://www.geos.ed.ac.uk/~weather/jcmb_ws/</a:t>
            </a:r>
            <a:endParaRPr lang="en-US" dirty="0">
              <a:solidFill>
                <a:schemeClr val="accent2"/>
              </a:solidFill>
            </a:endParaRPr>
          </a:p>
        </p:txBody>
      </p:sp>
    </p:spTree>
    <p:extLst>
      <p:ext uri="{BB962C8B-B14F-4D97-AF65-F5344CB8AC3E}">
        <p14:creationId xmlns:p14="http://schemas.microsoft.com/office/powerpoint/2010/main" val="506494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dirty="0" err="1" smtClean="0"/>
              <a:t>WebData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Example:</a:t>
            </a:r>
          </a:p>
          <a:p>
            <a:pPr marL="0" indent="0">
              <a:buNone/>
            </a:pPr>
            <a:r>
              <a:rPr lang="en-US" dirty="0"/>
              <a:t>We will use the function </a:t>
            </a:r>
            <a:r>
              <a:rPr lang="en-US" b="1" dirty="0" err="1"/>
              <a:t>getHTMLLinks</a:t>
            </a:r>
            <a:r>
              <a:rPr lang="en-US" b="1" dirty="0"/>
              <a:t>()</a:t>
            </a:r>
            <a:r>
              <a:rPr lang="en-US" dirty="0"/>
              <a:t> to gather the URLs of the files. Then we will use the function </a:t>
            </a:r>
            <a:r>
              <a:rPr lang="en-US" b="1" dirty="0" err="1"/>
              <a:t>download.file</a:t>
            </a:r>
            <a:r>
              <a:rPr lang="en-US" b="1" dirty="0"/>
              <a:t>()</a:t>
            </a:r>
            <a:r>
              <a:rPr lang="en-US" dirty="0"/>
              <a:t> to save the files to the local system. </a:t>
            </a:r>
            <a:endParaRPr lang="en-US" dirty="0" smtClean="0"/>
          </a:p>
          <a:p>
            <a:pPr marL="0" indent="0">
              <a:buNone/>
            </a:pPr>
            <a:r>
              <a:rPr lang="en-US" dirty="0" smtClean="0"/>
              <a:t>As </a:t>
            </a:r>
            <a:r>
              <a:rPr lang="en-US" dirty="0"/>
              <a:t>we will be applying the same code again and again for multiple files, we will create a function to be called multiple times. </a:t>
            </a:r>
            <a:endParaRPr lang="en-US" dirty="0" smtClean="0"/>
          </a:p>
          <a:p>
            <a:pPr marL="0" indent="0">
              <a:buNone/>
            </a:pPr>
            <a:r>
              <a:rPr lang="en-US" dirty="0" smtClean="0"/>
              <a:t>The </a:t>
            </a:r>
            <a:r>
              <a:rPr lang="en-US" dirty="0"/>
              <a:t>filenames are passed as parameters in form of a R list object to this function</a:t>
            </a:r>
            <a:r>
              <a:rPr lang="en-US" dirty="0" smtClean="0"/>
              <a:t>.</a:t>
            </a:r>
          </a:p>
          <a:p>
            <a:pPr marL="0" indent="0">
              <a:buNone/>
            </a:pPr>
            <a:endParaRPr lang="en-US" dirty="0">
              <a:solidFill>
                <a:schemeClr val="accent2"/>
              </a:solidFill>
            </a:endParaRPr>
          </a:p>
        </p:txBody>
      </p:sp>
    </p:spTree>
    <p:extLst>
      <p:ext uri="{BB962C8B-B14F-4D97-AF65-F5344CB8AC3E}">
        <p14:creationId xmlns:p14="http://schemas.microsoft.com/office/powerpoint/2010/main" val="288851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dirty="0" err="1" smtClean="0"/>
              <a:t>WebData</a:t>
            </a:r>
            <a:endParaRPr lang="en-US" dirty="0"/>
          </a:p>
        </p:txBody>
      </p:sp>
      <p:sp>
        <p:nvSpPr>
          <p:cNvPr id="3" name="Content Placeholder 2"/>
          <p:cNvSpPr>
            <a:spLocks noGrp="1"/>
          </p:cNvSpPr>
          <p:nvPr>
            <p:ph idx="1"/>
          </p:nvPr>
        </p:nvSpPr>
        <p:spPr>
          <a:xfrm>
            <a:off x="838200" y="1413164"/>
            <a:ext cx="10515600" cy="4763799"/>
          </a:xfrm>
        </p:spPr>
        <p:txBody>
          <a:bodyPr>
            <a:normAutofit fontScale="55000" lnSpcReduction="20000"/>
          </a:bodyPr>
          <a:lstStyle/>
          <a:p>
            <a:pPr marL="0" indent="0">
              <a:buNone/>
            </a:pPr>
            <a:r>
              <a:rPr lang="en-US" dirty="0" smtClean="0"/>
              <a:t>Example:</a:t>
            </a:r>
          </a:p>
          <a:p>
            <a:pPr marL="0" indent="0">
              <a:buNone/>
            </a:pPr>
            <a:r>
              <a:rPr lang="en-US" dirty="0" smtClean="0"/>
              <a:t># Read the URL.</a:t>
            </a:r>
          </a:p>
          <a:p>
            <a:pPr marL="0" indent="0">
              <a:buNone/>
            </a:pPr>
            <a:r>
              <a:rPr lang="en-US" dirty="0" err="1" smtClean="0"/>
              <a:t>url</a:t>
            </a:r>
            <a:r>
              <a:rPr lang="en-US" dirty="0" smtClean="0"/>
              <a:t> &lt;- "http://www.geos.ed.ac.uk/~weather/jcmb_ws/"</a:t>
            </a:r>
          </a:p>
          <a:p>
            <a:pPr marL="0" indent="0">
              <a:buNone/>
            </a:pPr>
            <a:r>
              <a:rPr lang="en-US" dirty="0" smtClean="0"/>
              <a:t># Gather the html links present in the webpage.</a:t>
            </a:r>
          </a:p>
          <a:p>
            <a:pPr marL="0" indent="0">
              <a:buNone/>
            </a:pPr>
            <a:r>
              <a:rPr lang="en-US" dirty="0" smtClean="0"/>
              <a:t>links &lt;- </a:t>
            </a:r>
            <a:r>
              <a:rPr lang="en-US" dirty="0" err="1" smtClean="0"/>
              <a:t>getHTMLLinks</a:t>
            </a:r>
            <a:r>
              <a:rPr lang="en-US" dirty="0" smtClean="0"/>
              <a:t>(</a:t>
            </a:r>
            <a:r>
              <a:rPr lang="en-US" dirty="0" err="1" smtClean="0"/>
              <a:t>url</a:t>
            </a:r>
            <a:r>
              <a:rPr lang="en-US" dirty="0" smtClean="0"/>
              <a:t>)</a:t>
            </a:r>
          </a:p>
          <a:p>
            <a:pPr marL="0" indent="0">
              <a:buNone/>
            </a:pPr>
            <a:r>
              <a:rPr lang="en-US" dirty="0" smtClean="0"/>
              <a:t># Identify only the links which point to the JCMB 2015 files. </a:t>
            </a:r>
          </a:p>
          <a:p>
            <a:pPr marL="0" indent="0">
              <a:buNone/>
            </a:pPr>
            <a:r>
              <a:rPr lang="en-US" dirty="0" smtClean="0"/>
              <a:t>filenames &lt;- links[</a:t>
            </a:r>
            <a:r>
              <a:rPr lang="en-US" dirty="0" err="1" smtClean="0"/>
              <a:t>str_detect</a:t>
            </a:r>
            <a:r>
              <a:rPr lang="en-US" dirty="0" smtClean="0"/>
              <a:t>(links, "JCMB_2015")]</a:t>
            </a:r>
          </a:p>
          <a:p>
            <a:pPr marL="0" indent="0">
              <a:buNone/>
            </a:pPr>
            <a:r>
              <a:rPr lang="en-US" dirty="0" smtClean="0"/>
              <a:t># Store the file names as a list.</a:t>
            </a:r>
          </a:p>
          <a:p>
            <a:pPr marL="0" indent="0">
              <a:buNone/>
            </a:pPr>
            <a:r>
              <a:rPr lang="en-US" dirty="0" err="1" smtClean="0"/>
              <a:t>filenames_list</a:t>
            </a:r>
            <a:r>
              <a:rPr lang="en-US" dirty="0" smtClean="0"/>
              <a:t> &lt;- </a:t>
            </a:r>
            <a:r>
              <a:rPr lang="en-US" dirty="0" err="1" smtClean="0"/>
              <a:t>as.list</a:t>
            </a:r>
            <a:r>
              <a:rPr lang="en-US" dirty="0" smtClean="0"/>
              <a:t>(filenames)</a:t>
            </a:r>
          </a:p>
          <a:p>
            <a:pPr marL="0" indent="0">
              <a:buNone/>
            </a:pPr>
            <a:r>
              <a:rPr lang="en-US" dirty="0" smtClean="0"/>
              <a:t># Create a function to download the files by passing the URL and filename list.</a:t>
            </a:r>
          </a:p>
          <a:p>
            <a:pPr marL="0" indent="0">
              <a:buNone/>
            </a:pPr>
            <a:r>
              <a:rPr lang="en-US" dirty="0" err="1" smtClean="0"/>
              <a:t>downloadcsv</a:t>
            </a:r>
            <a:r>
              <a:rPr lang="en-US" dirty="0" smtClean="0"/>
              <a:t> &lt;- function (</a:t>
            </a:r>
            <a:r>
              <a:rPr lang="en-US" dirty="0" err="1" smtClean="0"/>
              <a:t>mainurl,filename</a:t>
            </a:r>
            <a:r>
              <a:rPr lang="en-US" dirty="0" smtClean="0"/>
              <a:t>) {</a:t>
            </a:r>
          </a:p>
          <a:p>
            <a:pPr marL="0" indent="0">
              <a:buNone/>
            </a:pPr>
            <a:r>
              <a:rPr lang="en-US" dirty="0" smtClean="0"/>
              <a:t>   </a:t>
            </a:r>
            <a:r>
              <a:rPr lang="en-US" dirty="0" err="1" smtClean="0"/>
              <a:t>filedetails</a:t>
            </a:r>
            <a:r>
              <a:rPr lang="en-US" dirty="0" smtClean="0"/>
              <a:t> &lt;- </a:t>
            </a:r>
            <a:r>
              <a:rPr lang="en-US" dirty="0" err="1" smtClean="0"/>
              <a:t>str_c</a:t>
            </a:r>
            <a:r>
              <a:rPr lang="en-US" dirty="0" smtClean="0"/>
              <a:t>(</a:t>
            </a:r>
            <a:r>
              <a:rPr lang="en-US" dirty="0" err="1" smtClean="0"/>
              <a:t>mainurl,filename</a:t>
            </a:r>
            <a:r>
              <a:rPr lang="en-US" dirty="0" smtClean="0"/>
              <a:t>)</a:t>
            </a:r>
          </a:p>
          <a:p>
            <a:pPr marL="0" indent="0">
              <a:buNone/>
            </a:pPr>
            <a:r>
              <a:rPr lang="en-US" dirty="0" smtClean="0"/>
              <a:t>   </a:t>
            </a:r>
            <a:r>
              <a:rPr lang="en-US" dirty="0" err="1" smtClean="0"/>
              <a:t>download.file</a:t>
            </a:r>
            <a:r>
              <a:rPr lang="en-US" dirty="0" smtClean="0"/>
              <a:t>(</a:t>
            </a:r>
            <a:r>
              <a:rPr lang="en-US" dirty="0" err="1" smtClean="0"/>
              <a:t>filedetails,filename</a:t>
            </a:r>
            <a:r>
              <a:rPr lang="en-US" dirty="0" smtClean="0"/>
              <a:t>)</a:t>
            </a:r>
          </a:p>
          <a:p>
            <a:pPr marL="0" indent="0">
              <a:buNone/>
            </a:pPr>
            <a:r>
              <a:rPr lang="en-US" dirty="0" smtClean="0"/>
              <a:t>}</a:t>
            </a:r>
          </a:p>
          <a:p>
            <a:pPr marL="0" indent="0">
              <a:buNone/>
            </a:pPr>
            <a:r>
              <a:rPr lang="en-US" dirty="0" smtClean="0"/>
              <a:t># Now apply the </a:t>
            </a:r>
            <a:r>
              <a:rPr lang="en-US" dirty="0" err="1" smtClean="0"/>
              <a:t>l_ply</a:t>
            </a:r>
            <a:r>
              <a:rPr lang="en-US" dirty="0" smtClean="0"/>
              <a:t> function and save the files into the current R working directory.</a:t>
            </a:r>
          </a:p>
          <a:p>
            <a:pPr marL="0" indent="0">
              <a:buNone/>
            </a:pPr>
            <a:r>
              <a:rPr lang="en-US" dirty="0" err="1" smtClean="0"/>
              <a:t>l_ply</a:t>
            </a:r>
            <a:r>
              <a:rPr lang="en-US" dirty="0" smtClean="0"/>
              <a:t>(</a:t>
            </a:r>
            <a:r>
              <a:rPr lang="en-US" dirty="0" err="1" smtClean="0"/>
              <a:t>filenames,downloadcsv,mainurl</a:t>
            </a:r>
            <a:r>
              <a:rPr lang="en-US" dirty="0" smtClean="0"/>
              <a:t> = "http://www.geos.ed.ac.uk/~weather/jcmb_ws/")</a:t>
            </a:r>
          </a:p>
        </p:txBody>
      </p:sp>
    </p:spTree>
    <p:extLst>
      <p:ext uri="{BB962C8B-B14F-4D97-AF65-F5344CB8AC3E}">
        <p14:creationId xmlns:p14="http://schemas.microsoft.com/office/powerpoint/2010/main" val="1282651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dirty="0" err="1" smtClean="0"/>
              <a:t>WebData</a:t>
            </a:r>
            <a:endParaRPr lang="en-US" dirty="0"/>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r>
              <a:rPr lang="en-US" dirty="0" smtClean="0"/>
              <a:t>Output:</a:t>
            </a:r>
          </a:p>
          <a:p>
            <a:pPr marL="0" indent="0">
              <a:buNone/>
            </a:pPr>
            <a:r>
              <a:rPr lang="en-US" dirty="0"/>
              <a:t>After running the above code, you can locate the following files in the current R working directory</a:t>
            </a:r>
            <a:r>
              <a:rPr lang="en-US" dirty="0" smtClean="0"/>
              <a:t>.</a:t>
            </a:r>
          </a:p>
          <a:p>
            <a:pPr marL="0" indent="0">
              <a:buNone/>
            </a:pPr>
            <a:endParaRPr lang="en-US" dirty="0" smtClean="0"/>
          </a:p>
          <a:p>
            <a:pPr marL="0" indent="0">
              <a:buNone/>
            </a:pPr>
            <a:r>
              <a:rPr lang="en-US" dirty="0"/>
              <a:t>Verify the File Download</a:t>
            </a:r>
          </a:p>
          <a:p>
            <a:pPr marL="0" indent="0">
              <a:buNone/>
            </a:pPr>
            <a:r>
              <a:rPr lang="en-US" dirty="0" smtClean="0"/>
              <a:t>"JCMB_2015.csv" "JCMB_2015_Apr.csv" "JCMB_2015_Feb.csv" "JCMB_2015_Jan.csv"</a:t>
            </a:r>
          </a:p>
          <a:p>
            <a:pPr marL="0" indent="0">
              <a:buNone/>
            </a:pPr>
            <a:r>
              <a:rPr lang="en-US" dirty="0" smtClean="0"/>
              <a:t>   "JCMB_2015_Mar.csv"</a:t>
            </a:r>
          </a:p>
        </p:txBody>
      </p:sp>
    </p:spTree>
    <p:extLst>
      <p:ext uri="{BB962C8B-B14F-4D97-AF65-F5344CB8AC3E}">
        <p14:creationId xmlns:p14="http://schemas.microsoft.com/office/powerpoint/2010/main" val="4274506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R-Database</a:t>
            </a:r>
            <a:endParaRPr lang="en-US" dirty="0"/>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r>
              <a:rPr lang="en-US" dirty="0" err="1" smtClean="0"/>
              <a:t>RMySQL</a:t>
            </a:r>
            <a:r>
              <a:rPr lang="en-US" dirty="0" smtClean="0"/>
              <a:t> Package</a:t>
            </a:r>
          </a:p>
          <a:p>
            <a:pPr marL="0" indent="0">
              <a:buNone/>
            </a:pPr>
            <a:r>
              <a:rPr lang="en-US" dirty="0" smtClean="0"/>
              <a:t>R has a built-in package named "</a:t>
            </a:r>
            <a:r>
              <a:rPr lang="en-US" dirty="0" err="1" smtClean="0"/>
              <a:t>RMySQL</a:t>
            </a:r>
            <a:r>
              <a:rPr lang="en-US" dirty="0" smtClean="0"/>
              <a:t>" which provides native connectivity between with </a:t>
            </a:r>
            <a:r>
              <a:rPr lang="en-US" dirty="0" err="1" smtClean="0"/>
              <a:t>MySql</a:t>
            </a:r>
            <a:r>
              <a:rPr lang="en-US" dirty="0" smtClean="0"/>
              <a:t> database. </a:t>
            </a:r>
          </a:p>
          <a:p>
            <a:pPr marL="0" indent="0">
              <a:buNone/>
            </a:pPr>
            <a:r>
              <a:rPr lang="en-US" dirty="0" smtClean="0"/>
              <a:t>You can install this package in the R environment using the following command.</a:t>
            </a:r>
          </a:p>
          <a:p>
            <a:pPr marL="0" indent="0">
              <a:buNone/>
            </a:pPr>
            <a:endParaRPr lang="en-US" dirty="0" smtClean="0"/>
          </a:p>
          <a:p>
            <a:pPr marL="0" indent="0">
              <a:buNone/>
            </a:pPr>
            <a:r>
              <a:rPr lang="en-US" dirty="0" err="1" smtClean="0"/>
              <a:t>install.packages</a:t>
            </a:r>
            <a:r>
              <a:rPr lang="en-US" dirty="0" smtClean="0"/>
              <a:t>("</a:t>
            </a:r>
            <a:r>
              <a:rPr lang="en-US" dirty="0" err="1" smtClean="0"/>
              <a:t>RMySQL</a:t>
            </a:r>
            <a:r>
              <a:rPr lang="en-US" dirty="0" smtClean="0"/>
              <a:t>")</a:t>
            </a:r>
          </a:p>
        </p:txBody>
      </p:sp>
    </p:spTree>
    <p:extLst>
      <p:ext uri="{BB962C8B-B14F-4D97-AF65-F5344CB8AC3E}">
        <p14:creationId xmlns:p14="http://schemas.microsoft.com/office/powerpoint/2010/main" val="523412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R-Database</a:t>
            </a:r>
            <a:endParaRPr lang="en-US" dirty="0"/>
          </a:p>
        </p:txBody>
      </p:sp>
      <p:sp>
        <p:nvSpPr>
          <p:cNvPr id="3" name="Content Placeholder 2"/>
          <p:cNvSpPr>
            <a:spLocks noGrp="1"/>
          </p:cNvSpPr>
          <p:nvPr>
            <p:ph idx="1"/>
          </p:nvPr>
        </p:nvSpPr>
        <p:spPr>
          <a:xfrm>
            <a:off x="838200" y="1413164"/>
            <a:ext cx="10515600" cy="4763799"/>
          </a:xfrm>
        </p:spPr>
        <p:txBody>
          <a:bodyPr>
            <a:normAutofit fontScale="77500" lnSpcReduction="20000"/>
          </a:bodyPr>
          <a:lstStyle/>
          <a:p>
            <a:pPr marL="0" indent="0">
              <a:buNone/>
            </a:pPr>
            <a:r>
              <a:rPr lang="en-US" dirty="0" smtClean="0"/>
              <a:t>Connecting R to </a:t>
            </a:r>
            <a:r>
              <a:rPr lang="en-US" dirty="0" err="1" smtClean="0"/>
              <a:t>MySql</a:t>
            </a:r>
            <a:endParaRPr lang="en-US" dirty="0" smtClean="0"/>
          </a:p>
          <a:p>
            <a:pPr marL="0" indent="0">
              <a:buNone/>
            </a:pPr>
            <a:r>
              <a:rPr lang="en-US" dirty="0" smtClean="0"/>
              <a:t>Once the package is installed we create a connection object in R to connect to the database. It takes the username, password, database name and host name as input.</a:t>
            </a:r>
          </a:p>
          <a:p>
            <a:pPr marL="0" indent="0">
              <a:buNone/>
            </a:pPr>
            <a:endParaRPr lang="en-US" dirty="0" smtClean="0"/>
          </a:p>
          <a:p>
            <a:pPr marL="0" indent="0">
              <a:buNone/>
            </a:pPr>
            <a:r>
              <a:rPr lang="en-US" dirty="0" smtClean="0">
                <a:solidFill>
                  <a:schemeClr val="accent2"/>
                </a:solidFill>
              </a:rPr>
              <a:t># Create a connection Object to MySQL database.</a:t>
            </a:r>
          </a:p>
          <a:p>
            <a:pPr marL="0" indent="0">
              <a:buNone/>
            </a:pPr>
            <a:r>
              <a:rPr lang="en-US" dirty="0" smtClean="0">
                <a:solidFill>
                  <a:schemeClr val="accent2"/>
                </a:solidFill>
              </a:rPr>
              <a:t># We will connect to the </a:t>
            </a:r>
            <a:r>
              <a:rPr lang="en-US" dirty="0" err="1" smtClean="0">
                <a:solidFill>
                  <a:schemeClr val="accent2"/>
                </a:solidFill>
              </a:rPr>
              <a:t>sampel</a:t>
            </a:r>
            <a:r>
              <a:rPr lang="en-US" dirty="0" smtClean="0">
                <a:solidFill>
                  <a:schemeClr val="accent2"/>
                </a:solidFill>
              </a:rPr>
              <a:t> database named “training" that comes with </a:t>
            </a:r>
            <a:r>
              <a:rPr lang="en-US" dirty="0" err="1" smtClean="0">
                <a:solidFill>
                  <a:schemeClr val="accent2"/>
                </a:solidFill>
              </a:rPr>
              <a:t>MySql</a:t>
            </a:r>
            <a:r>
              <a:rPr lang="en-US" dirty="0" smtClean="0">
                <a:solidFill>
                  <a:schemeClr val="accent2"/>
                </a:solidFill>
              </a:rPr>
              <a:t> installation.</a:t>
            </a:r>
          </a:p>
          <a:p>
            <a:pPr marL="0" indent="0">
              <a:buNone/>
            </a:pPr>
            <a:r>
              <a:rPr lang="en-US" dirty="0" err="1" smtClean="0">
                <a:solidFill>
                  <a:schemeClr val="accent2"/>
                </a:solidFill>
              </a:rPr>
              <a:t>mysqlconnection</a:t>
            </a:r>
            <a:r>
              <a:rPr lang="en-US" dirty="0" smtClean="0">
                <a:solidFill>
                  <a:schemeClr val="accent2"/>
                </a:solidFill>
              </a:rPr>
              <a:t> = </a:t>
            </a:r>
            <a:r>
              <a:rPr lang="en-US" dirty="0" err="1" smtClean="0">
                <a:solidFill>
                  <a:schemeClr val="accent2"/>
                </a:solidFill>
              </a:rPr>
              <a:t>dbConnect</a:t>
            </a:r>
            <a:r>
              <a:rPr lang="en-US" dirty="0" smtClean="0">
                <a:solidFill>
                  <a:schemeClr val="accent2"/>
                </a:solidFill>
              </a:rPr>
              <a:t>(MySQL(), user = 'root', password = '', </a:t>
            </a:r>
            <a:r>
              <a:rPr lang="en-US" dirty="0" err="1" smtClean="0">
                <a:solidFill>
                  <a:schemeClr val="accent2"/>
                </a:solidFill>
              </a:rPr>
              <a:t>dbname</a:t>
            </a:r>
            <a:r>
              <a:rPr lang="en-US" dirty="0" smtClean="0">
                <a:solidFill>
                  <a:schemeClr val="accent2"/>
                </a:solidFill>
              </a:rPr>
              <a:t> = training',</a:t>
            </a:r>
          </a:p>
          <a:p>
            <a:pPr marL="0" indent="0">
              <a:buNone/>
            </a:pPr>
            <a:r>
              <a:rPr lang="en-US" dirty="0" smtClean="0">
                <a:solidFill>
                  <a:schemeClr val="accent2"/>
                </a:solidFill>
              </a:rPr>
              <a:t>   host = 'localhost')</a:t>
            </a:r>
          </a:p>
          <a:p>
            <a:pPr marL="0" indent="0">
              <a:buNone/>
            </a:pPr>
            <a:endParaRPr lang="en-US" dirty="0" smtClean="0">
              <a:solidFill>
                <a:schemeClr val="accent2"/>
              </a:solidFill>
            </a:endParaRPr>
          </a:p>
          <a:p>
            <a:pPr marL="0" indent="0">
              <a:buNone/>
            </a:pPr>
            <a:r>
              <a:rPr lang="en-US" dirty="0" smtClean="0">
                <a:solidFill>
                  <a:schemeClr val="accent2"/>
                </a:solidFill>
              </a:rPr>
              <a:t># List the tables available in this database.</a:t>
            </a:r>
          </a:p>
          <a:p>
            <a:pPr marL="0" indent="0">
              <a:buNone/>
            </a:pPr>
            <a:r>
              <a:rPr lang="en-US" dirty="0" smtClean="0">
                <a:solidFill>
                  <a:schemeClr val="accent2"/>
                </a:solidFill>
              </a:rPr>
              <a:t> </a:t>
            </a:r>
            <a:r>
              <a:rPr lang="en-US" dirty="0" err="1" smtClean="0">
                <a:solidFill>
                  <a:schemeClr val="accent2"/>
                </a:solidFill>
              </a:rPr>
              <a:t>dbListTables</a:t>
            </a:r>
            <a:r>
              <a:rPr lang="en-US" dirty="0" smtClean="0">
                <a:solidFill>
                  <a:schemeClr val="accent2"/>
                </a:solidFill>
              </a:rPr>
              <a:t>(</a:t>
            </a:r>
            <a:r>
              <a:rPr lang="en-US" dirty="0" err="1" smtClean="0">
                <a:solidFill>
                  <a:schemeClr val="accent2"/>
                </a:solidFill>
              </a:rPr>
              <a:t>mysqlconnection</a:t>
            </a:r>
            <a:r>
              <a:rPr lang="en-US" dirty="0" smtClean="0">
                <a:solidFill>
                  <a:schemeClr val="accent2"/>
                </a:solidFill>
              </a:rPr>
              <a:t>)</a:t>
            </a:r>
          </a:p>
          <a:p>
            <a:pPr marL="0" indent="0">
              <a:buNone/>
            </a:pPr>
            <a:endParaRPr lang="en-US" dirty="0" smtClean="0">
              <a:solidFill>
                <a:schemeClr val="accent2"/>
              </a:solidFill>
            </a:endParaRPr>
          </a:p>
        </p:txBody>
      </p:sp>
    </p:spTree>
    <p:extLst>
      <p:ext uri="{BB962C8B-B14F-4D97-AF65-F5344CB8AC3E}">
        <p14:creationId xmlns:p14="http://schemas.microsoft.com/office/powerpoint/2010/main" val="407181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CSV file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read.csv</a:t>
            </a:r>
            <a:r>
              <a:rPr lang="en-US" b="1" dirty="0"/>
              <a:t>()</a:t>
            </a:r>
            <a:r>
              <a:rPr lang="en-US" dirty="0"/>
              <a:t> function to read a CSV file available in your current working </a:t>
            </a:r>
            <a:r>
              <a:rPr lang="en-US" dirty="0" smtClean="0"/>
              <a:t>directory</a:t>
            </a:r>
          </a:p>
          <a:p>
            <a:pPr marL="0" indent="0">
              <a:buNone/>
            </a:pPr>
            <a:r>
              <a:rPr lang="en-US" dirty="0" smtClean="0">
                <a:solidFill>
                  <a:schemeClr val="accent5"/>
                </a:solidFill>
              </a:rPr>
              <a:t>data &lt;- read.csv(“anyName.csv")</a:t>
            </a:r>
          </a:p>
          <a:p>
            <a:pPr marL="0" indent="0">
              <a:buNone/>
            </a:pPr>
            <a:r>
              <a:rPr lang="en-US" dirty="0" smtClean="0">
                <a:solidFill>
                  <a:schemeClr val="accent5"/>
                </a:solidFill>
              </a:rPr>
              <a:t>print(data)</a:t>
            </a:r>
          </a:p>
          <a:p>
            <a:pPr marL="0" indent="0">
              <a:buNone/>
            </a:pPr>
            <a:r>
              <a:rPr lang="en-US" dirty="0" smtClean="0"/>
              <a:t>Output:</a:t>
            </a:r>
          </a:p>
          <a:p>
            <a:pPr marL="0" indent="0">
              <a:buNone/>
            </a:pPr>
            <a:r>
              <a:rPr lang="en-US" dirty="0" smtClean="0">
                <a:solidFill>
                  <a:schemeClr val="accent5"/>
                </a:solidFill>
              </a:rPr>
              <a:t> id,   name,    salary,   </a:t>
            </a:r>
            <a:r>
              <a:rPr lang="en-US" dirty="0" err="1" smtClean="0">
                <a:solidFill>
                  <a:schemeClr val="accent5"/>
                </a:solidFill>
              </a:rPr>
              <a:t>start_date</a:t>
            </a:r>
            <a:r>
              <a:rPr lang="en-US" dirty="0" smtClean="0">
                <a:solidFill>
                  <a:schemeClr val="accent5"/>
                </a:solidFill>
              </a:rPr>
              <a:t>,     </a:t>
            </a:r>
            <a:r>
              <a:rPr lang="en-US" dirty="0" err="1" smtClean="0">
                <a:solidFill>
                  <a:schemeClr val="accent5"/>
                </a:solidFill>
              </a:rPr>
              <a:t>dept</a:t>
            </a:r>
            <a:endParaRPr lang="en-US" dirty="0" smtClean="0">
              <a:solidFill>
                <a:schemeClr val="accent5"/>
              </a:solidFill>
            </a:endParaRPr>
          </a:p>
          <a:p>
            <a:pPr marL="0" indent="0">
              <a:buNone/>
            </a:pPr>
            <a:r>
              <a:rPr lang="en-US" dirty="0" smtClean="0">
                <a:solidFill>
                  <a:schemeClr val="accent5"/>
                </a:solidFill>
              </a:rPr>
              <a:t>1      1    Rick     623.30    2012-01-01      IT</a:t>
            </a:r>
          </a:p>
          <a:p>
            <a:pPr marL="0" indent="0">
              <a:buNone/>
            </a:pPr>
            <a:r>
              <a:rPr lang="en-US" dirty="0" smtClean="0">
                <a:solidFill>
                  <a:schemeClr val="accent5"/>
                </a:solidFill>
              </a:rPr>
              <a:t>2      2    Dan      515.20    2013-09-23      Operations</a:t>
            </a:r>
          </a:p>
          <a:p>
            <a:pPr marL="0" indent="0">
              <a:buNone/>
            </a:pPr>
            <a:r>
              <a:rPr lang="en-US" dirty="0" smtClean="0">
                <a:solidFill>
                  <a:schemeClr val="accent5"/>
                </a:solidFill>
              </a:rPr>
              <a:t>3      3    Michelle 611.00    2014-11-15      IT</a:t>
            </a:r>
          </a:p>
          <a:p>
            <a:pPr marL="0" indent="0">
              <a:buNone/>
            </a:pPr>
            <a:r>
              <a:rPr lang="en-US" dirty="0" smtClean="0">
                <a:solidFill>
                  <a:schemeClr val="accent5"/>
                </a:solidFill>
              </a:rPr>
              <a:t>4      4    Ryan     729.00    2014-05-11      HR</a:t>
            </a:r>
          </a:p>
          <a:p>
            <a:pPr marL="0" indent="0">
              <a:buNone/>
            </a:pPr>
            <a:r>
              <a:rPr lang="en-US" dirty="0" smtClean="0">
                <a:solidFill>
                  <a:schemeClr val="accent5"/>
                </a:solidFill>
              </a:rPr>
              <a:t>5     NA    Gary     843.25    2015-03-27      Finance</a:t>
            </a:r>
          </a:p>
          <a:p>
            <a:pPr marL="0" indent="0">
              <a:buNone/>
            </a:pPr>
            <a:r>
              <a:rPr lang="en-US" dirty="0" smtClean="0">
                <a:solidFill>
                  <a:schemeClr val="accent5"/>
                </a:solidFill>
              </a:rPr>
              <a:t>6      6    Nina     578.00    2013-05-21      IT</a:t>
            </a:r>
          </a:p>
          <a:p>
            <a:pPr marL="0" indent="0">
              <a:buNone/>
            </a:pPr>
            <a:r>
              <a:rPr lang="en-US" dirty="0" smtClean="0">
                <a:solidFill>
                  <a:schemeClr val="accent5"/>
                </a:solidFill>
              </a:rPr>
              <a:t>7      7    Simon    632.80    2013-07-30      Operations</a:t>
            </a:r>
          </a:p>
          <a:p>
            <a:pPr marL="0" indent="0">
              <a:buNone/>
            </a:pPr>
            <a:r>
              <a:rPr lang="en-US" dirty="0" smtClean="0">
                <a:solidFill>
                  <a:schemeClr val="accent5"/>
                </a:solidFill>
              </a:rPr>
              <a:t>8      8    Guru     722.50    2014-06-17      Finance</a:t>
            </a:r>
            <a:endParaRPr lang="en-US" dirty="0">
              <a:solidFill>
                <a:schemeClr val="accent5"/>
              </a:solidFill>
            </a:endParaRPr>
          </a:p>
          <a:p>
            <a:pPr marL="0" indent="0">
              <a:buNone/>
            </a:pPr>
            <a:endParaRPr lang="en-US" dirty="0"/>
          </a:p>
        </p:txBody>
      </p:sp>
    </p:spTree>
    <p:extLst>
      <p:ext uri="{BB962C8B-B14F-4D97-AF65-F5344CB8AC3E}">
        <p14:creationId xmlns:p14="http://schemas.microsoft.com/office/powerpoint/2010/main" val="1903750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R-Database</a:t>
            </a:r>
            <a:endParaRPr lang="en-US" dirty="0"/>
          </a:p>
        </p:txBody>
      </p:sp>
      <p:sp>
        <p:nvSpPr>
          <p:cNvPr id="3" name="Content Placeholder 2"/>
          <p:cNvSpPr>
            <a:spLocks noGrp="1"/>
          </p:cNvSpPr>
          <p:nvPr>
            <p:ph idx="1"/>
          </p:nvPr>
        </p:nvSpPr>
        <p:spPr>
          <a:xfrm>
            <a:off x="838200" y="1413164"/>
            <a:ext cx="10515600" cy="4763799"/>
          </a:xfrm>
        </p:spPr>
        <p:txBody>
          <a:bodyPr>
            <a:normAutofit fontScale="85000" lnSpcReduction="20000"/>
          </a:bodyPr>
          <a:lstStyle/>
          <a:p>
            <a:pPr marL="0" indent="0">
              <a:buNone/>
            </a:pPr>
            <a:r>
              <a:rPr lang="en-US" dirty="0"/>
              <a:t>Querying the Tables</a:t>
            </a:r>
          </a:p>
          <a:p>
            <a:pPr marL="0" indent="0">
              <a:buNone/>
            </a:pPr>
            <a:r>
              <a:rPr lang="en-US" dirty="0" smtClean="0">
                <a:solidFill>
                  <a:schemeClr val="accent2"/>
                </a:solidFill>
              </a:rPr>
              <a:t>We can query the database tables in </a:t>
            </a:r>
            <a:r>
              <a:rPr lang="en-US" dirty="0" err="1" smtClean="0">
                <a:solidFill>
                  <a:schemeClr val="accent2"/>
                </a:solidFill>
              </a:rPr>
              <a:t>MySql</a:t>
            </a:r>
            <a:r>
              <a:rPr lang="en-US" dirty="0" smtClean="0">
                <a:solidFill>
                  <a:schemeClr val="accent2"/>
                </a:solidFill>
              </a:rPr>
              <a:t> using the function </a:t>
            </a:r>
            <a:r>
              <a:rPr lang="en-US" dirty="0" err="1" smtClean="0">
                <a:solidFill>
                  <a:schemeClr val="accent2"/>
                </a:solidFill>
              </a:rPr>
              <a:t>dbSendQuery</a:t>
            </a:r>
            <a:r>
              <a:rPr lang="en-US" dirty="0" smtClean="0">
                <a:solidFill>
                  <a:schemeClr val="accent2"/>
                </a:solidFill>
              </a:rPr>
              <a:t>(). </a:t>
            </a:r>
          </a:p>
          <a:p>
            <a:pPr marL="0" indent="0">
              <a:buNone/>
            </a:pPr>
            <a:r>
              <a:rPr lang="en-US" dirty="0" smtClean="0">
                <a:solidFill>
                  <a:schemeClr val="accent2"/>
                </a:solidFill>
              </a:rPr>
              <a:t>The query gets executed in </a:t>
            </a:r>
            <a:r>
              <a:rPr lang="en-US" dirty="0" err="1" smtClean="0">
                <a:solidFill>
                  <a:schemeClr val="accent2"/>
                </a:solidFill>
              </a:rPr>
              <a:t>MySql</a:t>
            </a:r>
            <a:r>
              <a:rPr lang="en-US" dirty="0" smtClean="0">
                <a:solidFill>
                  <a:schemeClr val="accent2"/>
                </a:solidFill>
              </a:rPr>
              <a:t> and the result set is returned using the R fetch() function. </a:t>
            </a:r>
          </a:p>
          <a:p>
            <a:pPr marL="0" indent="0">
              <a:buNone/>
            </a:pPr>
            <a:r>
              <a:rPr lang="en-US" dirty="0" smtClean="0">
                <a:solidFill>
                  <a:schemeClr val="accent2"/>
                </a:solidFill>
              </a:rPr>
              <a:t>Finally it is stored as a data frame in R.</a:t>
            </a:r>
          </a:p>
          <a:p>
            <a:pPr marL="0" indent="0">
              <a:buNone/>
            </a:pPr>
            <a:endParaRPr lang="en-US" dirty="0" smtClean="0">
              <a:solidFill>
                <a:schemeClr val="accent2"/>
              </a:solidFill>
            </a:endParaRPr>
          </a:p>
          <a:p>
            <a:pPr marL="0" indent="0">
              <a:buNone/>
            </a:pPr>
            <a:r>
              <a:rPr lang="en-US" dirty="0" smtClean="0">
                <a:solidFill>
                  <a:schemeClr val="accent1"/>
                </a:solidFill>
              </a:rPr>
              <a:t># Query the “employee" tables to get all the rows.</a:t>
            </a:r>
          </a:p>
          <a:p>
            <a:pPr marL="0" indent="0">
              <a:buNone/>
            </a:pPr>
            <a:r>
              <a:rPr lang="en-US" dirty="0" smtClean="0">
                <a:solidFill>
                  <a:schemeClr val="accent1"/>
                </a:solidFill>
              </a:rPr>
              <a:t>result = </a:t>
            </a:r>
            <a:r>
              <a:rPr lang="en-US" dirty="0" err="1" smtClean="0">
                <a:solidFill>
                  <a:schemeClr val="accent1"/>
                </a:solidFill>
              </a:rPr>
              <a:t>dbSendQuery</a:t>
            </a:r>
            <a:r>
              <a:rPr lang="en-US" dirty="0" smtClean="0">
                <a:solidFill>
                  <a:schemeClr val="accent1"/>
                </a:solidFill>
              </a:rPr>
              <a:t>(</a:t>
            </a:r>
            <a:r>
              <a:rPr lang="en-US" dirty="0" err="1" smtClean="0">
                <a:solidFill>
                  <a:schemeClr val="accent1"/>
                </a:solidFill>
              </a:rPr>
              <a:t>mysqlconnection</a:t>
            </a:r>
            <a:r>
              <a:rPr lang="en-US" dirty="0" smtClean="0">
                <a:solidFill>
                  <a:schemeClr val="accent1"/>
                </a:solidFill>
              </a:rPr>
              <a:t>, "select * from employee")</a:t>
            </a:r>
          </a:p>
          <a:p>
            <a:pPr marL="0" indent="0">
              <a:buNone/>
            </a:pPr>
            <a:endParaRPr lang="en-US" dirty="0" smtClean="0">
              <a:solidFill>
                <a:schemeClr val="accent1"/>
              </a:solidFill>
            </a:endParaRPr>
          </a:p>
          <a:p>
            <a:pPr marL="0" indent="0">
              <a:buNone/>
            </a:pPr>
            <a:r>
              <a:rPr lang="en-US" dirty="0" smtClean="0">
                <a:solidFill>
                  <a:schemeClr val="accent1"/>
                </a:solidFill>
              </a:rPr>
              <a:t># Store the result in a R data frame object. n = 5 is used to fetch first 5 rows.</a:t>
            </a:r>
          </a:p>
          <a:p>
            <a:pPr marL="0" indent="0">
              <a:buNone/>
            </a:pPr>
            <a:r>
              <a:rPr lang="en-US" dirty="0" err="1" smtClean="0">
                <a:solidFill>
                  <a:schemeClr val="accent1"/>
                </a:solidFill>
              </a:rPr>
              <a:t>data.frame</a:t>
            </a:r>
            <a:r>
              <a:rPr lang="en-US" dirty="0" smtClean="0">
                <a:solidFill>
                  <a:schemeClr val="accent1"/>
                </a:solidFill>
              </a:rPr>
              <a:t> = fetch(result, n = 5)</a:t>
            </a:r>
          </a:p>
          <a:p>
            <a:pPr marL="0" indent="0">
              <a:buNone/>
            </a:pPr>
            <a:r>
              <a:rPr lang="en-US" dirty="0" smtClean="0">
                <a:solidFill>
                  <a:schemeClr val="accent1"/>
                </a:solidFill>
              </a:rPr>
              <a:t>print(</a:t>
            </a:r>
            <a:r>
              <a:rPr lang="en-US" dirty="0" err="1" smtClean="0">
                <a:solidFill>
                  <a:schemeClr val="accent1"/>
                </a:solidFill>
              </a:rPr>
              <a:t>data.fame</a:t>
            </a:r>
            <a:r>
              <a:rPr lang="en-US" dirty="0" smtClean="0">
                <a:solidFill>
                  <a:schemeClr val="accent1"/>
                </a:solidFill>
              </a:rPr>
              <a:t>)</a:t>
            </a:r>
          </a:p>
        </p:txBody>
      </p:sp>
    </p:spTree>
    <p:extLst>
      <p:ext uri="{BB962C8B-B14F-4D97-AF65-F5344CB8AC3E}">
        <p14:creationId xmlns:p14="http://schemas.microsoft.com/office/powerpoint/2010/main" val="2212511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R-Database</a:t>
            </a:r>
            <a:endParaRPr lang="en-US" dirty="0"/>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r>
              <a:rPr lang="en-US" dirty="0"/>
              <a:t>Query with Filter </a:t>
            </a:r>
            <a:r>
              <a:rPr lang="en-US" dirty="0" smtClean="0"/>
              <a:t>Clause</a:t>
            </a:r>
          </a:p>
          <a:p>
            <a:pPr marL="0" indent="0">
              <a:buNone/>
            </a:pPr>
            <a:r>
              <a:rPr lang="en-US" dirty="0" smtClean="0"/>
              <a:t>We can pass any valid select query to get the result.</a:t>
            </a:r>
          </a:p>
          <a:p>
            <a:pPr marL="0" indent="0">
              <a:buNone/>
            </a:pPr>
            <a:endParaRPr lang="en-US" dirty="0" smtClean="0"/>
          </a:p>
          <a:p>
            <a:pPr marL="0" indent="0">
              <a:buNone/>
            </a:pPr>
            <a:r>
              <a:rPr lang="en-US" dirty="0" smtClean="0">
                <a:solidFill>
                  <a:schemeClr val="accent1"/>
                </a:solidFill>
              </a:rPr>
              <a:t>result = </a:t>
            </a:r>
            <a:r>
              <a:rPr lang="en-US" dirty="0" err="1" smtClean="0">
                <a:solidFill>
                  <a:schemeClr val="accent1"/>
                </a:solidFill>
              </a:rPr>
              <a:t>dbSendQuery</a:t>
            </a:r>
            <a:r>
              <a:rPr lang="en-US" dirty="0" smtClean="0">
                <a:solidFill>
                  <a:schemeClr val="accent1"/>
                </a:solidFill>
              </a:rPr>
              <a:t>(</a:t>
            </a:r>
            <a:r>
              <a:rPr lang="en-US" dirty="0" err="1" smtClean="0">
                <a:solidFill>
                  <a:schemeClr val="accent1"/>
                </a:solidFill>
              </a:rPr>
              <a:t>mysqlconnection</a:t>
            </a:r>
            <a:r>
              <a:rPr lang="en-US" dirty="0" smtClean="0">
                <a:solidFill>
                  <a:schemeClr val="accent1"/>
                </a:solidFill>
              </a:rPr>
              <a:t>, "select * from employee where </a:t>
            </a:r>
            <a:r>
              <a:rPr lang="en-US" dirty="0" err="1" smtClean="0">
                <a:solidFill>
                  <a:schemeClr val="accent1"/>
                </a:solidFill>
              </a:rPr>
              <a:t>last_name</a:t>
            </a:r>
            <a:r>
              <a:rPr lang="en-US" dirty="0" smtClean="0">
                <a:solidFill>
                  <a:schemeClr val="accent1"/>
                </a:solidFill>
              </a:rPr>
              <a:t> = 'TORN'")</a:t>
            </a:r>
          </a:p>
          <a:p>
            <a:pPr marL="0" indent="0">
              <a:buNone/>
            </a:pPr>
            <a:endParaRPr lang="en-US" dirty="0" smtClean="0">
              <a:solidFill>
                <a:schemeClr val="accent1"/>
              </a:solidFill>
            </a:endParaRPr>
          </a:p>
          <a:p>
            <a:pPr marL="0" indent="0">
              <a:buNone/>
            </a:pPr>
            <a:r>
              <a:rPr lang="en-US" dirty="0" smtClean="0">
                <a:solidFill>
                  <a:schemeClr val="accent1"/>
                </a:solidFill>
              </a:rPr>
              <a:t># Fetch all the records(with n = -1) and store it as a data frame.</a:t>
            </a:r>
          </a:p>
          <a:p>
            <a:pPr marL="0" indent="0">
              <a:buNone/>
            </a:pPr>
            <a:r>
              <a:rPr lang="en-US" dirty="0" err="1" smtClean="0">
                <a:solidFill>
                  <a:schemeClr val="accent1"/>
                </a:solidFill>
              </a:rPr>
              <a:t>data.frame</a:t>
            </a:r>
            <a:r>
              <a:rPr lang="en-US" dirty="0" smtClean="0">
                <a:solidFill>
                  <a:schemeClr val="accent1"/>
                </a:solidFill>
              </a:rPr>
              <a:t> = fetch(result, n = -1)</a:t>
            </a:r>
          </a:p>
          <a:p>
            <a:pPr marL="0" indent="0">
              <a:buNone/>
            </a:pPr>
            <a:r>
              <a:rPr lang="en-US" dirty="0" smtClean="0">
                <a:solidFill>
                  <a:schemeClr val="accent1"/>
                </a:solidFill>
              </a:rPr>
              <a:t>print(data)</a:t>
            </a:r>
            <a:endParaRPr lang="en-US" dirty="0">
              <a:solidFill>
                <a:schemeClr val="accent1"/>
              </a:solidFill>
            </a:endParaRPr>
          </a:p>
        </p:txBody>
      </p:sp>
    </p:spTree>
    <p:extLst>
      <p:ext uri="{BB962C8B-B14F-4D97-AF65-F5344CB8AC3E}">
        <p14:creationId xmlns:p14="http://schemas.microsoft.com/office/powerpoint/2010/main" val="3675823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R-Database</a:t>
            </a:r>
            <a:endParaRPr lang="en-US" dirty="0"/>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r>
              <a:rPr lang="en-US" dirty="0"/>
              <a:t>Updating Rows in the </a:t>
            </a:r>
            <a:r>
              <a:rPr lang="en-US" dirty="0" smtClean="0"/>
              <a:t>Tables</a:t>
            </a:r>
          </a:p>
          <a:p>
            <a:pPr marL="0" indent="0">
              <a:buNone/>
            </a:pPr>
            <a:r>
              <a:rPr lang="en-US" dirty="0" smtClean="0"/>
              <a:t>We can update the rows in a </a:t>
            </a:r>
            <a:r>
              <a:rPr lang="en-US" dirty="0" err="1" smtClean="0"/>
              <a:t>Mysql</a:t>
            </a:r>
            <a:r>
              <a:rPr lang="en-US" dirty="0" smtClean="0"/>
              <a:t> table by passing the update query to the </a:t>
            </a:r>
            <a:r>
              <a:rPr lang="en-US" dirty="0" err="1" smtClean="0"/>
              <a:t>dbSendQuery</a:t>
            </a:r>
            <a:r>
              <a:rPr lang="en-US" dirty="0" smtClean="0"/>
              <a:t>() function.</a:t>
            </a:r>
          </a:p>
          <a:p>
            <a:pPr marL="0" indent="0">
              <a:buNone/>
            </a:pPr>
            <a:endParaRPr lang="en-US" dirty="0" smtClean="0"/>
          </a:p>
          <a:p>
            <a:pPr marL="0" indent="0">
              <a:buNone/>
            </a:pPr>
            <a:r>
              <a:rPr lang="en-US" dirty="0" err="1" smtClean="0">
                <a:solidFill>
                  <a:schemeClr val="accent1"/>
                </a:solidFill>
              </a:rPr>
              <a:t>dbSendQuery</a:t>
            </a:r>
            <a:r>
              <a:rPr lang="en-US" dirty="0" smtClean="0">
                <a:solidFill>
                  <a:schemeClr val="accent1"/>
                </a:solidFill>
              </a:rPr>
              <a:t>(</a:t>
            </a:r>
            <a:r>
              <a:rPr lang="en-US" dirty="0" err="1" smtClean="0">
                <a:solidFill>
                  <a:schemeClr val="accent1"/>
                </a:solidFill>
              </a:rPr>
              <a:t>mysqlconnection</a:t>
            </a:r>
            <a:r>
              <a:rPr lang="en-US" dirty="0" smtClean="0">
                <a:solidFill>
                  <a:schemeClr val="accent1"/>
                </a:solidFill>
              </a:rPr>
              <a:t>, "update </a:t>
            </a:r>
            <a:r>
              <a:rPr lang="en-US" dirty="0" err="1" smtClean="0">
                <a:solidFill>
                  <a:schemeClr val="accent1"/>
                </a:solidFill>
              </a:rPr>
              <a:t>mtcars</a:t>
            </a:r>
            <a:r>
              <a:rPr lang="en-US" dirty="0" smtClean="0">
                <a:solidFill>
                  <a:schemeClr val="accent1"/>
                </a:solidFill>
              </a:rPr>
              <a:t> set </a:t>
            </a:r>
            <a:r>
              <a:rPr lang="en-US" dirty="0" err="1" smtClean="0">
                <a:solidFill>
                  <a:schemeClr val="accent1"/>
                </a:solidFill>
              </a:rPr>
              <a:t>disp</a:t>
            </a:r>
            <a:r>
              <a:rPr lang="en-US" dirty="0" smtClean="0">
                <a:solidFill>
                  <a:schemeClr val="accent1"/>
                </a:solidFill>
              </a:rPr>
              <a:t> = 168.5 where </a:t>
            </a:r>
            <a:r>
              <a:rPr lang="en-US" dirty="0" err="1" smtClean="0">
                <a:solidFill>
                  <a:schemeClr val="accent1"/>
                </a:solidFill>
              </a:rPr>
              <a:t>hp</a:t>
            </a:r>
            <a:r>
              <a:rPr lang="en-US" dirty="0" smtClean="0">
                <a:solidFill>
                  <a:schemeClr val="accent1"/>
                </a:solidFill>
              </a:rPr>
              <a:t> = 110")</a:t>
            </a:r>
          </a:p>
          <a:p>
            <a:pPr marL="0" indent="0">
              <a:buNone/>
            </a:pPr>
            <a:r>
              <a:rPr lang="en-US" dirty="0" smtClean="0"/>
              <a:t>After executing the above code we can see the table updated in the </a:t>
            </a:r>
            <a:r>
              <a:rPr lang="en-US" dirty="0" err="1" smtClean="0"/>
              <a:t>MySql</a:t>
            </a:r>
            <a:r>
              <a:rPr lang="en-US" dirty="0" smtClean="0"/>
              <a:t> Environment.</a:t>
            </a:r>
            <a:endParaRPr lang="en-US" dirty="0"/>
          </a:p>
        </p:txBody>
      </p:sp>
    </p:spTree>
    <p:extLst>
      <p:ext uri="{BB962C8B-B14F-4D97-AF65-F5344CB8AC3E}">
        <p14:creationId xmlns:p14="http://schemas.microsoft.com/office/powerpoint/2010/main" val="205894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R-Database</a:t>
            </a:r>
            <a:endParaRPr lang="en-US" dirty="0"/>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r>
              <a:rPr lang="en-US" dirty="0"/>
              <a:t>Inserting Data into the </a:t>
            </a:r>
            <a:r>
              <a:rPr lang="en-US" dirty="0" smtClean="0"/>
              <a:t>Tables</a:t>
            </a:r>
          </a:p>
          <a:p>
            <a:pPr marL="0" indent="0">
              <a:buNone/>
            </a:pPr>
            <a:r>
              <a:rPr lang="en-US" dirty="0" err="1" smtClean="0">
                <a:solidFill>
                  <a:schemeClr val="accent1"/>
                </a:solidFill>
              </a:rPr>
              <a:t>dbSendQuery</a:t>
            </a:r>
            <a:r>
              <a:rPr lang="en-US" dirty="0" smtClean="0">
                <a:solidFill>
                  <a:schemeClr val="accent1"/>
                </a:solidFill>
              </a:rPr>
              <a:t>(</a:t>
            </a:r>
            <a:r>
              <a:rPr lang="en-US" dirty="0" err="1" smtClean="0">
                <a:solidFill>
                  <a:schemeClr val="accent1"/>
                </a:solidFill>
              </a:rPr>
              <a:t>mysqlconnection</a:t>
            </a:r>
            <a:r>
              <a:rPr lang="en-US" dirty="0" smtClean="0">
                <a:solidFill>
                  <a:schemeClr val="accent1"/>
                </a:solidFill>
              </a:rPr>
              <a:t>,</a:t>
            </a:r>
          </a:p>
          <a:p>
            <a:pPr marL="0" indent="0">
              <a:buNone/>
            </a:pPr>
            <a:r>
              <a:rPr lang="en-US" dirty="0" smtClean="0">
                <a:solidFill>
                  <a:schemeClr val="accent1"/>
                </a:solidFill>
              </a:rPr>
              <a:t>   "insert into </a:t>
            </a:r>
            <a:r>
              <a:rPr lang="en-US" dirty="0" err="1" smtClean="0">
                <a:solidFill>
                  <a:schemeClr val="accent1"/>
                </a:solidFill>
              </a:rPr>
              <a:t>mtcars</a:t>
            </a:r>
            <a:r>
              <a:rPr lang="en-US" dirty="0" smtClean="0">
                <a:solidFill>
                  <a:schemeClr val="accent1"/>
                </a:solidFill>
              </a:rPr>
              <a:t>(</a:t>
            </a:r>
            <a:r>
              <a:rPr lang="en-US" dirty="0" err="1" smtClean="0">
                <a:solidFill>
                  <a:schemeClr val="accent1"/>
                </a:solidFill>
              </a:rPr>
              <a:t>row_names</a:t>
            </a:r>
            <a:r>
              <a:rPr lang="en-US" dirty="0" smtClean="0">
                <a:solidFill>
                  <a:schemeClr val="accent1"/>
                </a:solidFill>
              </a:rPr>
              <a:t>, mpg, </a:t>
            </a:r>
            <a:r>
              <a:rPr lang="en-US" dirty="0" err="1" smtClean="0">
                <a:solidFill>
                  <a:schemeClr val="accent1"/>
                </a:solidFill>
              </a:rPr>
              <a:t>cyl</a:t>
            </a:r>
            <a:r>
              <a:rPr lang="en-US" dirty="0" smtClean="0">
                <a:solidFill>
                  <a:schemeClr val="accent1"/>
                </a:solidFill>
              </a:rPr>
              <a:t>, </a:t>
            </a:r>
            <a:r>
              <a:rPr lang="en-US" dirty="0" err="1" smtClean="0">
                <a:solidFill>
                  <a:schemeClr val="accent1"/>
                </a:solidFill>
              </a:rPr>
              <a:t>disp</a:t>
            </a:r>
            <a:r>
              <a:rPr lang="en-US" dirty="0" smtClean="0">
                <a:solidFill>
                  <a:schemeClr val="accent1"/>
                </a:solidFill>
              </a:rPr>
              <a:t>, </a:t>
            </a:r>
            <a:r>
              <a:rPr lang="en-US" dirty="0" err="1" smtClean="0">
                <a:solidFill>
                  <a:schemeClr val="accent1"/>
                </a:solidFill>
              </a:rPr>
              <a:t>hp</a:t>
            </a:r>
            <a:r>
              <a:rPr lang="en-US" dirty="0" smtClean="0">
                <a:solidFill>
                  <a:schemeClr val="accent1"/>
                </a:solidFill>
              </a:rPr>
              <a:t>, drat, </a:t>
            </a:r>
            <a:r>
              <a:rPr lang="en-US" dirty="0" err="1" smtClean="0">
                <a:solidFill>
                  <a:schemeClr val="accent1"/>
                </a:solidFill>
              </a:rPr>
              <a:t>wt</a:t>
            </a:r>
            <a:r>
              <a:rPr lang="en-US" dirty="0" smtClean="0">
                <a:solidFill>
                  <a:schemeClr val="accent1"/>
                </a:solidFill>
              </a:rPr>
              <a:t>, </a:t>
            </a:r>
            <a:r>
              <a:rPr lang="en-US" dirty="0" err="1" smtClean="0">
                <a:solidFill>
                  <a:schemeClr val="accent1"/>
                </a:solidFill>
              </a:rPr>
              <a:t>qsec</a:t>
            </a:r>
            <a:r>
              <a:rPr lang="en-US" dirty="0" smtClean="0">
                <a:solidFill>
                  <a:schemeClr val="accent1"/>
                </a:solidFill>
              </a:rPr>
              <a:t>, vs, am, gear, carb)</a:t>
            </a:r>
          </a:p>
          <a:p>
            <a:pPr marL="0" indent="0">
              <a:buNone/>
            </a:pPr>
            <a:r>
              <a:rPr lang="en-US" dirty="0" smtClean="0">
                <a:solidFill>
                  <a:schemeClr val="accent1"/>
                </a:solidFill>
              </a:rPr>
              <a:t>   values('New Mazda RX4 Wag', 21, 6, 168.5, 110, 3.9, 2.875, 17.02, 0, 1, 4, 4)"</a:t>
            </a:r>
          </a:p>
          <a:p>
            <a:pPr marL="0" indent="0">
              <a:buNone/>
            </a:pPr>
            <a:r>
              <a:rPr lang="en-US" dirty="0" smtClean="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170894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R-Database</a:t>
            </a:r>
            <a:endParaRPr lang="en-US" dirty="0"/>
          </a:p>
        </p:txBody>
      </p:sp>
      <p:sp>
        <p:nvSpPr>
          <p:cNvPr id="3" name="Content Placeholder 2"/>
          <p:cNvSpPr>
            <a:spLocks noGrp="1"/>
          </p:cNvSpPr>
          <p:nvPr>
            <p:ph idx="1"/>
          </p:nvPr>
        </p:nvSpPr>
        <p:spPr>
          <a:xfrm>
            <a:off x="838200" y="1413164"/>
            <a:ext cx="10515600" cy="4763799"/>
          </a:xfrm>
        </p:spPr>
        <p:txBody>
          <a:bodyPr>
            <a:normAutofit fontScale="77500" lnSpcReduction="20000"/>
          </a:bodyPr>
          <a:lstStyle/>
          <a:p>
            <a:pPr marL="0" indent="0">
              <a:buNone/>
            </a:pPr>
            <a:r>
              <a:rPr lang="en-US" dirty="0" smtClean="0">
                <a:solidFill>
                  <a:schemeClr val="accent1"/>
                </a:solidFill>
              </a:rPr>
              <a:t>Creating Tables in </a:t>
            </a:r>
            <a:r>
              <a:rPr lang="en-US" dirty="0" err="1" smtClean="0">
                <a:solidFill>
                  <a:schemeClr val="accent1"/>
                </a:solidFill>
              </a:rPr>
              <a:t>MySql</a:t>
            </a:r>
            <a:endParaRPr lang="en-US" dirty="0" smtClean="0">
              <a:solidFill>
                <a:schemeClr val="accent1"/>
              </a:solidFill>
            </a:endParaRPr>
          </a:p>
          <a:p>
            <a:pPr marL="0" indent="0">
              <a:buNone/>
            </a:pPr>
            <a:r>
              <a:rPr lang="en-US" dirty="0" smtClean="0">
                <a:solidFill>
                  <a:schemeClr val="accent1"/>
                </a:solidFill>
              </a:rPr>
              <a:t>We can create tables in the </a:t>
            </a:r>
            <a:r>
              <a:rPr lang="en-US" dirty="0" err="1" smtClean="0">
                <a:solidFill>
                  <a:schemeClr val="accent1"/>
                </a:solidFill>
              </a:rPr>
              <a:t>MySql</a:t>
            </a:r>
            <a:r>
              <a:rPr lang="en-US" dirty="0" smtClean="0">
                <a:solidFill>
                  <a:schemeClr val="accent1"/>
                </a:solidFill>
              </a:rPr>
              <a:t> using the function </a:t>
            </a:r>
            <a:r>
              <a:rPr lang="en-US" dirty="0" err="1" smtClean="0">
                <a:solidFill>
                  <a:schemeClr val="accent1"/>
                </a:solidFill>
              </a:rPr>
              <a:t>dbWriteTable</a:t>
            </a:r>
            <a:r>
              <a:rPr lang="en-US" dirty="0" smtClean="0">
                <a:solidFill>
                  <a:schemeClr val="accent1"/>
                </a:solidFill>
              </a:rPr>
              <a:t>(). It overwrites the table if it already exists and takes a data frame as input.</a:t>
            </a:r>
          </a:p>
          <a:p>
            <a:pPr marL="0" indent="0">
              <a:buNone/>
            </a:pPr>
            <a:endParaRPr lang="en-US" dirty="0" smtClean="0">
              <a:solidFill>
                <a:schemeClr val="accent1"/>
              </a:solidFill>
            </a:endParaRPr>
          </a:p>
          <a:p>
            <a:pPr marL="0" indent="0">
              <a:buNone/>
            </a:pPr>
            <a:r>
              <a:rPr lang="en-US" dirty="0" smtClean="0">
                <a:solidFill>
                  <a:schemeClr val="accent6"/>
                </a:solidFill>
              </a:rPr>
              <a:t># Create the connection object to the database where we want to create the table.</a:t>
            </a:r>
          </a:p>
          <a:p>
            <a:pPr marL="0" indent="0">
              <a:buNone/>
            </a:pPr>
            <a:r>
              <a:rPr lang="en-US" dirty="0" err="1" smtClean="0">
                <a:solidFill>
                  <a:schemeClr val="accent6"/>
                </a:solidFill>
              </a:rPr>
              <a:t>mysqlconnection</a:t>
            </a:r>
            <a:r>
              <a:rPr lang="en-US" dirty="0" smtClean="0">
                <a:solidFill>
                  <a:schemeClr val="accent6"/>
                </a:solidFill>
              </a:rPr>
              <a:t> = </a:t>
            </a:r>
            <a:r>
              <a:rPr lang="en-US" dirty="0" err="1" smtClean="0">
                <a:solidFill>
                  <a:schemeClr val="accent6"/>
                </a:solidFill>
              </a:rPr>
              <a:t>dbConnect</a:t>
            </a:r>
            <a:r>
              <a:rPr lang="en-US" dirty="0" smtClean="0">
                <a:solidFill>
                  <a:schemeClr val="accent6"/>
                </a:solidFill>
              </a:rPr>
              <a:t>(MySQL(), user = 'root', password = '', </a:t>
            </a:r>
            <a:r>
              <a:rPr lang="en-US" dirty="0" err="1" smtClean="0">
                <a:solidFill>
                  <a:schemeClr val="accent6"/>
                </a:solidFill>
              </a:rPr>
              <a:t>dbname</a:t>
            </a:r>
            <a:r>
              <a:rPr lang="en-US" dirty="0" smtClean="0">
                <a:solidFill>
                  <a:schemeClr val="accent6"/>
                </a:solidFill>
              </a:rPr>
              <a:t> = '</a:t>
            </a:r>
            <a:r>
              <a:rPr lang="en-US" dirty="0" err="1" smtClean="0">
                <a:solidFill>
                  <a:schemeClr val="accent6"/>
                </a:solidFill>
              </a:rPr>
              <a:t>sakila</a:t>
            </a:r>
            <a:r>
              <a:rPr lang="en-US" dirty="0" smtClean="0">
                <a:solidFill>
                  <a:schemeClr val="accent6"/>
                </a:solidFill>
              </a:rPr>
              <a:t>', </a:t>
            </a:r>
          </a:p>
          <a:p>
            <a:pPr marL="0" indent="0">
              <a:buNone/>
            </a:pPr>
            <a:r>
              <a:rPr lang="en-US" dirty="0" smtClean="0">
                <a:solidFill>
                  <a:schemeClr val="accent6"/>
                </a:solidFill>
              </a:rPr>
              <a:t>   host = 'localhost')</a:t>
            </a:r>
          </a:p>
          <a:p>
            <a:pPr marL="0" indent="0">
              <a:buNone/>
            </a:pPr>
            <a:endParaRPr lang="en-US" dirty="0" smtClean="0">
              <a:solidFill>
                <a:schemeClr val="accent6"/>
              </a:solidFill>
            </a:endParaRPr>
          </a:p>
          <a:p>
            <a:pPr marL="0" indent="0">
              <a:buNone/>
            </a:pPr>
            <a:r>
              <a:rPr lang="en-US" dirty="0" smtClean="0">
                <a:solidFill>
                  <a:schemeClr val="accent6"/>
                </a:solidFill>
              </a:rPr>
              <a:t># Use the R data frame "</a:t>
            </a:r>
            <a:r>
              <a:rPr lang="en-US" dirty="0" err="1" smtClean="0">
                <a:solidFill>
                  <a:schemeClr val="accent6"/>
                </a:solidFill>
              </a:rPr>
              <a:t>mtcars</a:t>
            </a:r>
            <a:r>
              <a:rPr lang="en-US" dirty="0" smtClean="0">
                <a:solidFill>
                  <a:schemeClr val="accent6"/>
                </a:solidFill>
              </a:rPr>
              <a:t>" to create the table in </a:t>
            </a:r>
            <a:r>
              <a:rPr lang="en-US" dirty="0" err="1" smtClean="0">
                <a:solidFill>
                  <a:schemeClr val="accent6"/>
                </a:solidFill>
              </a:rPr>
              <a:t>MySql</a:t>
            </a:r>
            <a:r>
              <a:rPr lang="en-US" dirty="0" smtClean="0">
                <a:solidFill>
                  <a:schemeClr val="accent6"/>
                </a:solidFill>
              </a:rPr>
              <a:t>.</a:t>
            </a:r>
          </a:p>
          <a:p>
            <a:pPr marL="0" indent="0">
              <a:buNone/>
            </a:pPr>
            <a:r>
              <a:rPr lang="en-US" dirty="0" smtClean="0">
                <a:solidFill>
                  <a:schemeClr val="accent6"/>
                </a:solidFill>
              </a:rPr>
              <a:t># All the rows of </a:t>
            </a:r>
            <a:r>
              <a:rPr lang="en-US" dirty="0" err="1" smtClean="0">
                <a:solidFill>
                  <a:schemeClr val="accent6"/>
                </a:solidFill>
              </a:rPr>
              <a:t>mtcars</a:t>
            </a:r>
            <a:r>
              <a:rPr lang="en-US" dirty="0" smtClean="0">
                <a:solidFill>
                  <a:schemeClr val="accent6"/>
                </a:solidFill>
              </a:rPr>
              <a:t> are taken </a:t>
            </a:r>
            <a:r>
              <a:rPr lang="en-US" dirty="0" err="1" smtClean="0">
                <a:solidFill>
                  <a:schemeClr val="accent6"/>
                </a:solidFill>
              </a:rPr>
              <a:t>inot</a:t>
            </a:r>
            <a:r>
              <a:rPr lang="en-US" dirty="0" smtClean="0">
                <a:solidFill>
                  <a:schemeClr val="accent6"/>
                </a:solidFill>
              </a:rPr>
              <a:t> </a:t>
            </a:r>
            <a:r>
              <a:rPr lang="en-US" dirty="0" err="1" smtClean="0">
                <a:solidFill>
                  <a:schemeClr val="accent6"/>
                </a:solidFill>
              </a:rPr>
              <a:t>MySql</a:t>
            </a:r>
            <a:r>
              <a:rPr lang="en-US" dirty="0" smtClean="0">
                <a:solidFill>
                  <a:schemeClr val="accent6"/>
                </a:solidFill>
              </a:rPr>
              <a:t>.</a:t>
            </a:r>
          </a:p>
          <a:p>
            <a:pPr marL="0" indent="0">
              <a:buNone/>
            </a:pPr>
            <a:r>
              <a:rPr lang="en-US" dirty="0" err="1" smtClean="0">
                <a:solidFill>
                  <a:schemeClr val="accent6"/>
                </a:solidFill>
              </a:rPr>
              <a:t>dbWriteTable</a:t>
            </a:r>
            <a:r>
              <a:rPr lang="en-US" dirty="0" smtClean="0">
                <a:solidFill>
                  <a:schemeClr val="accent6"/>
                </a:solidFill>
              </a:rPr>
              <a:t>(</a:t>
            </a:r>
            <a:r>
              <a:rPr lang="en-US" dirty="0" err="1" smtClean="0">
                <a:solidFill>
                  <a:schemeClr val="accent6"/>
                </a:solidFill>
              </a:rPr>
              <a:t>mysqlconnection</a:t>
            </a:r>
            <a:r>
              <a:rPr lang="en-US" dirty="0" smtClean="0">
                <a:solidFill>
                  <a:schemeClr val="accent6"/>
                </a:solidFill>
              </a:rPr>
              <a:t>, "</a:t>
            </a:r>
            <a:r>
              <a:rPr lang="en-US" dirty="0" err="1" smtClean="0">
                <a:solidFill>
                  <a:schemeClr val="accent6"/>
                </a:solidFill>
              </a:rPr>
              <a:t>mtcars</a:t>
            </a:r>
            <a:r>
              <a:rPr lang="en-US" dirty="0" smtClean="0">
                <a:solidFill>
                  <a:schemeClr val="accent6"/>
                </a:solidFill>
              </a:rPr>
              <a:t>", </a:t>
            </a:r>
            <a:r>
              <a:rPr lang="en-US" dirty="0" err="1" smtClean="0">
                <a:solidFill>
                  <a:schemeClr val="accent6"/>
                </a:solidFill>
              </a:rPr>
              <a:t>mtcars</a:t>
            </a:r>
            <a:r>
              <a:rPr lang="en-US" dirty="0" smtClean="0">
                <a:solidFill>
                  <a:schemeClr val="accent6"/>
                </a:solidFill>
              </a:rPr>
              <a:t>[, ], overwrite = TRUE)</a:t>
            </a:r>
          </a:p>
          <a:p>
            <a:pPr marL="0" indent="0">
              <a:buNone/>
            </a:pPr>
            <a:r>
              <a:rPr lang="en-US" dirty="0" smtClean="0">
                <a:solidFill>
                  <a:schemeClr val="accent1"/>
                </a:solidFill>
              </a:rPr>
              <a:t>After executing the above code we can see the table created in the </a:t>
            </a:r>
            <a:r>
              <a:rPr lang="en-US" dirty="0" err="1" smtClean="0">
                <a:solidFill>
                  <a:schemeClr val="accent1"/>
                </a:solidFill>
              </a:rPr>
              <a:t>MySql</a:t>
            </a:r>
            <a:r>
              <a:rPr lang="en-US" dirty="0" smtClean="0">
                <a:solidFill>
                  <a:schemeClr val="accent1"/>
                </a:solidFill>
              </a:rPr>
              <a:t> Environment.</a:t>
            </a:r>
            <a:endParaRPr lang="en-US" dirty="0">
              <a:solidFill>
                <a:schemeClr val="accent1"/>
              </a:solidFill>
            </a:endParaRPr>
          </a:p>
        </p:txBody>
      </p:sp>
    </p:spTree>
    <p:extLst>
      <p:ext uri="{BB962C8B-B14F-4D97-AF65-F5344CB8AC3E}">
        <p14:creationId xmlns:p14="http://schemas.microsoft.com/office/powerpoint/2010/main" val="2118050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R-Database</a:t>
            </a:r>
            <a:endParaRPr lang="en-US" dirty="0"/>
          </a:p>
        </p:txBody>
      </p:sp>
      <p:sp>
        <p:nvSpPr>
          <p:cNvPr id="3" name="Content Placeholder 2"/>
          <p:cNvSpPr>
            <a:spLocks noGrp="1"/>
          </p:cNvSpPr>
          <p:nvPr>
            <p:ph idx="1"/>
          </p:nvPr>
        </p:nvSpPr>
        <p:spPr>
          <a:xfrm>
            <a:off x="838200" y="1413164"/>
            <a:ext cx="10515600" cy="4763799"/>
          </a:xfrm>
        </p:spPr>
        <p:txBody>
          <a:bodyPr>
            <a:normAutofit/>
          </a:bodyPr>
          <a:lstStyle/>
          <a:p>
            <a:pPr marL="0" indent="0">
              <a:buNone/>
            </a:pPr>
            <a:r>
              <a:rPr lang="en-US" dirty="0" smtClean="0">
                <a:solidFill>
                  <a:schemeClr val="accent1"/>
                </a:solidFill>
              </a:rPr>
              <a:t>Dropping Tables in </a:t>
            </a:r>
            <a:r>
              <a:rPr lang="en-US" dirty="0" err="1" smtClean="0">
                <a:solidFill>
                  <a:schemeClr val="accent1"/>
                </a:solidFill>
              </a:rPr>
              <a:t>MySql</a:t>
            </a:r>
            <a:endParaRPr lang="en-US" dirty="0" smtClean="0">
              <a:solidFill>
                <a:schemeClr val="accent1"/>
              </a:solidFill>
            </a:endParaRPr>
          </a:p>
          <a:p>
            <a:pPr marL="0" indent="0">
              <a:buNone/>
            </a:pPr>
            <a:r>
              <a:rPr lang="en-US" dirty="0" smtClean="0">
                <a:solidFill>
                  <a:schemeClr val="accent1"/>
                </a:solidFill>
              </a:rPr>
              <a:t>We can drop the tables in </a:t>
            </a:r>
            <a:r>
              <a:rPr lang="en-US" dirty="0" err="1" smtClean="0">
                <a:solidFill>
                  <a:schemeClr val="accent1"/>
                </a:solidFill>
              </a:rPr>
              <a:t>MySql</a:t>
            </a:r>
            <a:r>
              <a:rPr lang="en-US" dirty="0" smtClean="0">
                <a:solidFill>
                  <a:schemeClr val="accent1"/>
                </a:solidFill>
              </a:rPr>
              <a:t> database passing the drop table statement into the </a:t>
            </a:r>
            <a:r>
              <a:rPr lang="en-US" dirty="0" err="1" smtClean="0">
                <a:solidFill>
                  <a:schemeClr val="accent1"/>
                </a:solidFill>
              </a:rPr>
              <a:t>dbSendQuery</a:t>
            </a:r>
            <a:r>
              <a:rPr lang="en-US" dirty="0" smtClean="0">
                <a:solidFill>
                  <a:schemeClr val="accent1"/>
                </a:solidFill>
              </a:rPr>
              <a:t>() in the same way we used it for querying data from tables.</a:t>
            </a:r>
          </a:p>
          <a:p>
            <a:pPr marL="0" indent="0">
              <a:buNone/>
            </a:pPr>
            <a:endParaRPr lang="en-US" dirty="0" smtClean="0">
              <a:solidFill>
                <a:schemeClr val="accent1"/>
              </a:solidFill>
            </a:endParaRPr>
          </a:p>
          <a:p>
            <a:pPr marL="0" indent="0">
              <a:buNone/>
            </a:pPr>
            <a:r>
              <a:rPr lang="en-US" dirty="0" err="1" smtClean="0">
                <a:solidFill>
                  <a:schemeClr val="accent6"/>
                </a:solidFill>
              </a:rPr>
              <a:t>dbSendQuery</a:t>
            </a:r>
            <a:r>
              <a:rPr lang="en-US" dirty="0" smtClean="0">
                <a:solidFill>
                  <a:schemeClr val="accent6"/>
                </a:solidFill>
              </a:rPr>
              <a:t>(</a:t>
            </a:r>
            <a:r>
              <a:rPr lang="en-US" dirty="0" err="1" smtClean="0">
                <a:solidFill>
                  <a:schemeClr val="accent6"/>
                </a:solidFill>
              </a:rPr>
              <a:t>mysqlconnection</a:t>
            </a:r>
            <a:r>
              <a:rPr lang="en-US" dirty="0" smtClean="0">
                <a:solidFill>
                  <a:schemeClr val="accent6"/>
                </a:solidFill>
              </a:rPr>
              <a:t>, 'drop table if exists </a:t>
            </a:r>
            <a:r>
              <a:rPr lang="en-US" dirty="0" err="1" smtClean="0">
                <a:solidFill>
                  <a:schemeClr val="accent6"/>
                </a:solidFill>
              </a:rPr>
              <a:t>mtcars</a:t>
            </a:r>
            <a:r>
              <a:rPr lang="en-US" dirty="0" smtClean="0">
                <a:solidFill>
                  <a:schemeClr val="accent6"/>
                </a:solidFill>
              </a:rPr>
              <a:t>')</a:t>
            </a:r>
          </a:p>
          <a:p>
            <a:pPr marL="0" indent="0">
              <a:buNone/>
            </a:pPr>
            <a:r>
              <a:rPr lang="en-US" dirty="0" smtClean="0">
                <a:solidFill>
                  <a:schemeClr val="accent1"/>
                </a:solidFill>
              </a:rPr>
              <a:t>After executing the above code we can see the table is dropped in the </a:t>
            </a:r>
            <a:r>
              <a:rPr lang="en-US" dirty="0" err="1" smtClean="0">
                <a:solidFill>
                  <a:schemeClr val="accent1"/>
                </a:solidFill>
              </a:rPr>
              <a:t>MySql</a:t>
            </a:r>
            <a:r>
              <a:rPr lang="en-US" dirty="0" smtClean="0">
                <a:solidFill>
                  <a:schemeClr val="accent1"/>
                </a:solidFill>
              </a:rPr>
              <a:t> Environment.</a:t>
            </a:r>
            <a:endParaRPr lang="en-US" dirty="0">
              <a:solidFill>
                <a:schemeClr val="accent1"/>
              </a:solidFill>
            </a:endParaRPr>
          </a:p>
        </p:txBody>
      </p:sp>
    </p:spTree>
    <p:extLst>
      <p:ext uri="{BB962C8B-B14F-4D97-AF65-F5344CB8AC3E}">
        <p14:creationId xmlns:p14="http://schemas.microsoft.com/office/powerpoint/2010/main" val="418828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CSV file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By default the </a:t>
            </a:r>
            <a:r>
              <a:rPr lang="en-US" b="1" dirty="0"/>
              <a:t>read.csv()</a:t>
            </a:r>
            <a:r>
              <a:rPr lang="en-US" dirty="0"/>
              <a:t> function gives the output as a data frame. </a:t>
            </a:r>
            <a:endParaRPr lang="en-US" dirty="0" smtClean="0"/>
          </a:p>
          <a:p>
            <a:pPr marL="0" indent="0">
              <a:buNone/>
            </a:pPr>
            <a:r>
              <a:rPr lang="en-US" dirty="0" smtClean="0"/>
              <a:t>This </a:t>
            </a:r>
            <a:r>
              <a:rPr lang="en-US" dirty="0"/>
              <a:t>can be easily checked as follows. </a:t>
            </a:r>
            <a:endParaRPr lang="en-US" dirty="0" smtClean="0"/>
          </a:p>
          <a:p>
            <a:pPr marL="0" indent="0">
              <a:buNone/>
            </a:pPr>
            <a:r>
              <a:rPr lang="en-US" dirty="0" smtClean="0"/>
              <a:t>Also </a:t>
            </a:r>
            <a:r>
              <a:rPr lang="en-US" dirty="0"/>
              <a:t>we can check the number of columns and rows</a:t>
            </a:r>
            <a:r>
              <a:rPr lang="en-US" dirty="0" smtClean="0"/>
              <a:t>.</a:t>
            </a:r>
          </a:p>
          <a:p>
            <a:pPr marL="0" indent="0">
              <a:buNone/>
            </a:pPr>
            <a:r>
              <a:rPr lang="en-US" dirty="0" smtClean="0">
                <a:solidFill>
                  <a:schemeClr val="accent5"/>
                </a:solidFill>
              </a:rPr>
              <a:t>data &lt;- read.csv(“anyName.csv")</a:t>
            </a:r>
          </a:p>
          <a:p>
            <a:pPr marL="0" indent="0">
              <a:buNone/>
            </a:pPr>
            <a:r>
              <a:rPr lang="en-US" dirty="0" smtClean="0">
                <a:solidFill>
                  <a:schemeClr val="accent5"/>
                </a:solidFill>
              </a:rPr>
              <a:t>print(</a:t>
            </a:r>
            <a:r>
              <a:rPr lang="en-US" dirty="0" err="1" smtClean="0">
                <a:solidFill>
                  <a:schemeClr val="accent5"/>
                </a:solidFill>
              </a:rPr>
              <a:t>is.data.frame</a:t>
            </a:r>
            <a:r>
              <a:rPr lang="en-US" dirty="0" smtClean="0">
                <a:solidFill>
                  <a:schemeClr val="accent5"/>
                </a:solidFill>
              </a:rPr>
              <a:t>(data))</a:t>
            </a:r>
          </a:p>
          <a:p>
            <a:pPr marL="0" indent="0">
              <a:buNone/>
            </a:pPr>
            <a:r>
              <a:rPr lang="en-US" dirty="0" smtClean="0">
                <a:solidFill>
                  <a:schemeClr val="accent5"/>
                </a:solidFill>
              </a:rPr>
              <a:t>print(</a:t>
            </a:r>
            <a:r>
              <a:rPr lang="en-US" dirty="0" err="1" smtClean="0">
                <a:solidFill>
                  <a:schemeClr val="accent5"/>
                </a:solidFill>
              </a:rPr>
              <a:t>ncol</a:t>
            </a:r>
            <a:r>
              <a:rPr lang="en-US" dirty="0" smtClean="0">
                <a:solidFill>
                  <a:schemeClr val="accent5"/>
                </a:solidFill>
              </a:rPr>
              <a:t>(data))</a:t>
            </a:r>
          </a:p>
          <a:p>
            <a:pPr marL="0" indent="0">
              <a:buNone/>
            </a:pPr>
            <a:r>
              <a:rPr lang="en-US" dirty="0" smtClean="0">
                <a:solidFill>
                  <a:schemeClr val="accent5"/>
                </a:solidFill>
              </a:rPr>
              <a:t>print(</a:t>
            </a:r>
            <a:r>
              <a:rPr lang="en-US" dirty="0" err="1" smtClean="0">
                <a:solidFill>
                  <a:schemeClr val="accent5"/>
                </a:solidFill>
              </a:rPr>
              <a:t>nrow</a:t>
            </a:r>
            <a:r>
              <a:rPr lang="en-US" dirty="0" smtClean="0">
                <a:solidFill>
                  <a:schemeClr val="accent5"/>
                </a:solidFill>
              </a:rPr>
              <a:t>(data))</a:t>
            </a:r>
          </a:p>
          <a:p>
            <a:pPr marL="0" indent="0">
              <a:buNone/>
            </a:pPr>
            <a:r>
              <a:rPr lang="en-US" dirty="0" smtClean="0"/>
              <a:t>Output:</a:t>
            </a:r>
          </a:p>
          <a:p>
            <a:pPr marL="0" indent="0">
              <a:buNone/>
            </a:pPr>
            <a:r>
              <a:rPr lang="en-US" dirty="0" smtClean="0">
                <a:solidFill>
                  <a:schemeClr val="accent5"/>
                </a:solidFill>
              </a:rPr>
              <a:t>[1] TRUE</a:t>
            </a:r>
          </a:p>
          <a:p>
            <a:pPr marL="0" indent="0">
              <a:buNone/>
            </a:pPr>
            <a:r>
              <a:rPr lang="en-US" dirty="0" smtClean="0">
                <a:solidFill>
                  <a:schemeClr val="accent5"/>
                </a:solidFill>
              </a:rPr>
              <a:t>[1] 5</a:t>
            </a:r>
          </a:p>
          <a:p>
            <a:pPr marL="0" indent="0">
              <a:buNone/>
            </a:pPr>
            <a:r>
              <a:rPr lang="en-US" dirty="0" smtClean="0">
                <a:solidFill>
                  <a:schemeClr val="accent5"/>
                </a:solidFill>
              </a:rPr>
              <a:t>[1] 8</a:t>
            </a:r>
            <a:endParaRPr lang="en-US" dirty="0">
              <a:solidFill>
                <a:schemeClr val="accent5"/>
              </a:solidFill>
            </a:endParaRPr>
          </a:p>
          <a:p>
            <a:pPr marL="0" indent="0">
              <a:buNone/>
            </a:pPr>
            <a:r>
              <a:rPr lang="en-US" dirty="0"/>
              <a:t>Once we read data in a data frame, we can apply all the functions applicable to data frames as explained in subsequent section.</a:t>
            </a:r>
          </a:p>
        </p:txBody>
      </p:sp>
    </p:spTree>
    <p:extLst>
      <p:ext uri="{BB962C8B-B14F-4D97-AF65-F5344CB8AC3E}">
        <p14:creationId xmlns:p14="http://schemas.microsoft.com/office/powerpoint/2010/main" val="108438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CSV file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Get the maximum salary</a:t>
            </a:r>
          </a:p>
          <a:p>
            <a:pPr marL="0" indent="0">
              <a:buNone/>
            </a:pPr>
            <a:r>
              <a:rPr lang="en-US" dirty="0" smtClean="0">
                <a:solidFill>
                  <a:schemeClr val="accent5"/>
                </a:solidFill>
              </a:rPr>
              <a:t># Create a data frame.</a:t>
            </a:r>
          </a:p>
          <a:p>
            <a:pPr marL="0" indent="0">
              <a:buNone/>
            </a:pPr>
            <a:r>
              <a:rPr lang="en-US" dirty="0" smtClean="0">
                <a:solidFill>
                  <a:schemeClr val="accent5"/>
                </a:solidFill>
              </a:rPr>
              <a:t>data &lt;- read.csv("</a:t>
            </a:r>
            <a:r>
              <a:rPr lang="en-US" dirty="0" smtClean="0">
                <a:solidFill>
                  <a:schemeClr val="accent5"/>
                </a:solidFill>
              </a:rPr>
              <a:t> anyName.csv </a:t>
            </a:r>
            <a:r>
              <a:rPr lang="en-US" dirty="0" smtClean="0">
                <a:solidFill>
                  <a:schemeClr val="accent5"/>
                </a:solidFill>
              </a:rPr>
              <a:t>")</a:t>
            </a:r>
          </a:p>
          <a:p>
            <a:pPr marL="0" indent="0">
              <a:buNone/>
            </a:pPr>
            <a:endParaRPr lang="en-US" dirty="0" smtClean="0">
              <a:solidFill>
                <a:schemeClr val="accent5"/>
              </a:solidFill>
            </a:endParaRPr>
          </a:p>
          <a:p>
            <a:pPr marL="0" indent="0">
              <a:buNone/>
            </a:pPr>
            <a:r>
              <a:rPr lang="en-US" dirty="0" smtClean="0">
                <a:solidFill>
                  <a:schemeClr val="accent5"/>
                </a:solidFill>
              </a:rPr>
              <a:t># Get the max salary from data frame.</a:t>
            </a:r>
          </a:p>
          <a:p>
            <a:pPr marL="0" indent="0">
              <a:buNone/>
            </a:pPr>
            <a:r>
              <a:rPr lang="en-US" dirty="0" err="1" smtClean="0">
                <a:solidFill>
                  <a:schemeClr val="accent5"/>
                </a:solidFill>
              </a:rPr>
              <a:t>sal</a:t>
            </a:r>
            <a:r>
              <a:rPr lang="en-US" dirty="0" smtClean="0">
                <a:solidFill>
                  <a:schemeClr val="accent5"/>
                </a:solidFill>
              </a:rPr>
              <a:t> &lt;- max(</a:t>
            </a:r>
            <a:r>
              <a:rPr lang="en-US" dirty="0" err="1" smtClean="0">
                <a:solidFill>
                  <a:schemeClr val="accent5"/>
                </a:solidFill>
              </a:rPr>
              <a:t>data$salary</a:t>
            </a:r>
            <a:r>
              <a:rPr lang="en-US" dirty="0" smtClean="0">
                <a:solidFill>
                  <a:schemeClr val="accent5"/>
                </a:solidFill>
              </a:rPr>
              <a:t>)</a:t>
            </a:r>
          </a:p>
          <a:p>
            <a:pPr marL="0" indent="0">
              <a:buNone/>
            </a:pPr>
            <a:r>
              <a:rPr lang="en-US" dirty="0" smtClean="0">
                <a:solidFill>
                  <a:schemeClr val="accent5"/>
                </a:solidFill>
              </a:rPr>
              <a:t>print(</a:t>
            </a:r>
            <a:r>
              <a:rPr lang="en-US" dirty="0" err="1" smtClean="0">
                <a:solidFill>
                  <a:schemeClr val="accent5"/>
                </a:solidFill>
              </a:rPr>
              <a:t>sal</a:t>
            </a:r>
            <a:r>
              <a:rPr lang="en-US" dirty="0" smtClean="0">
                <a:solidFill>
                  <a:schemeClr val="accent5"/>
                </a:solidFill>
              </a:rPr>
              <a:t>)</a:t>
            </a:r>
          </a:p>
          <a:p>
            <a:pPr marL="0" indent="0">
              <a:buNone/>
            </a:pPr>
            <a:r>
              <a:rPr lang="en-US" dirty="0" smtClean="0">
                <a:solidFill>
                  <a:schemeClr val="accent2"/>
                </a:solidFill>
              </a:rPr>
              <a:t>Output:</a:t>
            </a:r>
          </a:p>
          <a:p>
            <a:pPr marL="0" indent="0">
              <a:buNone/>
            </a:pPr>
            <a:r>
              <a:rPr lang="en-US" dirty="0" smtClean="0"/>
              <a:t>[1] 843.25</a:t>
            </a:r>
            <a:endParaRPr lang="en-US" dirty="0"/>
          </a:p>
        </p:txBody>
      </p:sp>
    </p:spTree>
    <p:extLst>
      <p:ext uri="{BB962C8B-B14F-4D97-AF65-F5344CB8AC3E}">
        <p14:creationId xmlns:p14="http://schemas.microsoft.com/office/powerpoint/2010/main" val="19063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CSV file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Get the details of the person with max salary</a:t>
            </a:r>
          </a:p>
          <a:p>
            <a:pPr marL="0" indent="0">
              <a:buNone/>
            </a:pPr>
            <a:r>
              <a:rPr lang="en-US" dirty="0"/>
              <a:t>We can fetch rows meeting specific filter criteria similar to a SQL where clause</a:t>
            </a:r>
            <a:r>
              <a:rPr lang="en-US" dirty="0" smtClean="0"/>
              <a:t>.</a:t>
            </a:r>
          </a:p>
          <a:p>
            <a:pPr marL="0" indent="0">
              <a:buNone/>
            </a:pPr>
            <a:r>
              <a:rPr lang="en-US" dirty="0" smtClean="0">
                <a:solidFill>
                  <a:schemeClr val="accent5"/>
                </a:solidFill>
              </a:rPr>
              <a:t># Create a data frame.</a:t>
            </a:r>
          </a:p>
          <a:p>
            <a:pPr marL="0" indent="0">
              <a:buNone/>
            </a:pPr>
            <a:r>
              <a:rPr lang="en-US" dirty="0" smtClean="0">
                <a:solidFill>
                  <a:schemeClr val="accent5"/>
                </a:solidFill>
              </a:rPr>
              <a:t>data &lt;- read.csv("</a:t>
            </a:r>
            <a:r>
              <a:rPr lang="en-US" dirty="0" smtClean="0">
                <a:solidFill>
                  <a:schemeClr val="accent5"/>
                </a:solidFill>
              </a:rPr>
              <a:t> anyName.csv </a:t>
            </a:r>
            <a:r>
              <a:rPr lang="en-US" dirty="0" smtClean="0">
                <a:solidFill>
                  <a:schemeClr val="accent5"/>
                </a:solidFill>
              </a:rPr>
              <a:t>")</a:t>
            </a:r>
          </a:p>
          <a:p>
            <a:pPr marL="0" indent="0">
              <a:buNone/>
            </a:pPr>
            <a:endParaRPr lang="en-US" dirty="0" smtClean="0">
              <a:solidFill>
                <a:schemeClr val="accent5"/>
              </a:solidFill>
            </a:endParaRPr>
          </a:p>
          <a:p>
            <a:pPr marL="0" indent="0">
              <a:buNone/>
            </a:pPr>
            <a:r>
              <a:rPr lang="en-US" dirty="0" smtClean="0">
                <a:solidFill>
                  <a:schemeClr val="accent5"/>
                </a:solidFill>
              </a:rPr>
              <a:t># Get the max salary from data frame.</a:t>
            </a:r>
          </a:p>
          <a:p>
            <a:pPr marL="0" indent="0">
              <a:buNone/>
            </a:pPr>
            <a:r>
              <a:rPr lang="en-US" dirty="0" err="1" smtClean="0">
                <a:solidFill>
                  <a:schemeClr val="accent5"/>
                </a:solidFill>
              </a:rPr>
              <a:t>sal</a:t>
            </a:r>
            <a:r>
              <a:rPr lang="en-US" dirty="0" smtClean="0">
                <a:solidFill>
                  <a:schemeClr val="accent5"/>
                </a:solidFill>
              </a:rPr>
              <a:t> &lt;- max(</a:t>
            </a:r>
            <a:r>
              <a:rPr lang="en-US" dirty="0" err="1" smtClean="0">
                <a:solidFill>
                  <a:schemeClr val="accent5"/>
                </a:solidFill>
              </a:rPr>
              <a:t>data$salary</a:t>
            </a:r>
            <a:r>
              <a:rPr lang="en-US" dirty="0" smtClean="0">
                <a:solidFill>
                  <a:schemeClr val="accent5"/>
                </a:solidFill>
              </a:rPr>
              <a:t>)</a:t>
            </a:r>
          </a:p>
          <a:p>
            <a:pPr marL="0" indent="0">
              <a:buNone/>
            </a:pPr>
            <a:endParaRPr lang="en-US" dirty="0" smtClean="0">
              <a:solidFill>
                <a:schemeClr val="accent5"/>
              </a:solidFill>
            </a:endParaRPr>
          </a:p>
          <a:p>
            <a:pPr marL="0" indent="0">
              <a:buNone/>
            </a:pPr>
            <a:r>
              <a:rPr lang="en-US" dirty="0" smtClean="0">
                <a:solidFill>
                  <a:schemeClr val="accent5"/>
                </a:solidFill>
              </a:rPr>
              <a:t># Get the person detail having max salary.</a:t>
            </a:r>
          </a:p>
          <a:p>
            <a:pPr marL="0" indent="0">
              <a:buNone/>
            </a:pPr>
            <a:r>
              <a:rPr lang="en-US" dirty="0" err="1" smtClean="0">
                <a:solidFill>
                  <a:schemeClr val="accent5"/>
                </a:solidFill>
              </a:rPr>
              <a:t>retval</a:t>
            </a:r>
            <a:r>
              <a:rPr lang="en-US" dirty="0" smtClean="0">
                <a:solidFill>
                  <a:schemeClr val="accent5"/>
                </a:solidFill>
              </a:rPr>
              <a:t> &lt;- subset(data, salary == max(salary))</a:t>
            </a:r>
          </a:p>
          <a:p>
            <a:pPr marL="0" indent="0">
              <a:buNone/>
            </a:pPr>
            <a:r>
              <a:rPr lang="en-US" dirty="0" smtClean="0">
                <a:solidFill>
                  <a:schemeClr val="accent5"/>
                </a:solidFill>
              </a:rPr>
              <a:t>print(</a:t>
            </a:r>
            <a:r>
              <a:rPr lang="en-US" dirty="0" err="1" smtClean="0">
                <a:solidFill>
                  <a:schemeClr val="accent5"/>
                </a:solidFill>
              </a:rPr>
              <a:t>retval</a:t>
            </a:r>
            <a:r>
              <a:rPr lang="en-US" dirty="0" smtClean="0">
                <a:solidFill>
                  <a:schemeClr val="accent5"/>
                </a:solidFill>
              </a:rPr>
              <a:t>)</a:t>
            </a:r>
          </a:p>
          <a:p>
            <a:pPr marL="0" indent="0">
              <a:buNone/>
            </a:pPr>
            <a:endParaRPr lang="en-US" dirty="0">
              <a:solidFill>
                <a:schemeClr val="accent5"/>
              </a:solidFill>
            </a:endParaRPr>
          </a:p>
          <a:p>
            <a:pPr marL="0" indent="0">
              <a:buNone/>
            </a:pPr>
            <a:r>
              <a:rPr lang="en-US" dirty="0" smtClean="0"/>
              <a:t>Output:</a:t>
            </a:r>
          </a:p>
          <a:p>
            <a:pPr marL="0" indent="0">
              <a:buNone/>
            </a:pPr>
            <a:r>
              <a:rPr lang="en-US" dirty="0" smtClean="0">
                <a:solidFill>
                  <a:schemeClr val="accent5"/>
                </a:solidFill>
              </a:rPr>
              <a:t> id    name  salary  </a:t>
            </a:r>
            <a:r>
              <a:rPr lang="en-US" dirty="0" err="1" smtClean="0">
                <a:solidFill>
                  <a:schemeClr val="accent5"/>
                </a:solidFill>
              </a:rPr>
              <a:t>start_date</a:t>
            </a:r>
            <a:r>
              <a:rPr lang="en-US" dirty="0" smtClean="0">
                <a:solidFill>
                  <a:schemeClr val="accent5"/>
                </a:solidFill>
              </a:rPr>
              <a:t>    </a:t>
            </a:r>
            <a:r>
              <a:rPr lang="en-US" dirty="0" err="1" smtClean="0">
                <a:solidFill>
                  <a:schemeClr val="accent5"/>
                </a:solidFill>
              </a:rPr>
              <a:t>dept</a:t>
            </a:r>
            <a:endParaRPr lang="en-US" dirty="0" smtClean="0">
              <a:solidFill>
                <a:schemeClr val="accent5"/>
              </a:solidFill>
            </a:endParaRPr>
          </a:p>
          <a:p>
            <a:pPr marL="0" indent="0">
              <a:buNone/>
            </a:pPr>
            <a:r>
              <a:rPr lang="en-US" dirty="0" smtClean="0">
                <a:solidFill>
                  <a:schemeClr val="accent5"/>
                </a:solidFill>
              </a:rPr>
              <a:t>5     NA    Gary  843.25  2015-03-27    Finance</a:t>
            </a:r>
          </a:p>
          <a:p>
            <a:pPr marL="0" indent="0">
              <a:buNone/>
            </a:pPr>
            <a:endParaRPr lang="en-US" dirty="0">
              <a:solidFill>
                <a:schemeClr val="accent5"/>
              </a:solidFill>
            </a:endParaRPr>
          </a:p>
        </p:txBody>
      </p:sp>
    </p:spTree>
    <p:extLst>
      <p:ext uri="{BB962C8B-B14F-4D97-AF65-F5344CB8AC3E}">
        <p14:creationId xmlns:p14="http://schemas.microsoft.com/office/powerpoint/2010/main" val="208252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CSV file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chemeClr val="accent5"/>
                </a:solidFill>
              </a:rPr>
              <a:t>Get all the people working in IT department</a:t>
            </a:r>
          </a:p>
          <a:p>
            <a:pPr marL="0" indent="0">
              <a:buNone/>
            </a:pPr>
            <a:r>
              <a:rPr lang="en-US" dirty="0" smtClean="0">
                <a:solidFill>
                  <a:schemeClr val="accent5"/>
                </a:solidFill>
              </a:rPr>
              <a:t># Create a data frame.</a:t>
            </a:r>
          </a:p>
          <a:p>
            <a:pPr marL="0" indent="0">
              <a:buNone/>
            </a:pPr>
            <a:r>
              <a:rPr lang="en-US" dirty="0" smtClean="0">
                <a:solidFill>
                  <a:schemeClr val="accent5"/>
                </a:solidFill>
              </a:rPr>
              <a:t>data &lt;- read.csv("</a:t>
            </a:r>
            <a:r>
              <a:rPr lang="en-US" dirty="0" smtClean="0">
                <a:solidFill>
                  <a:schemeClr val="accent5"/>
                </a:solidFill>
              </a:rPr>
              <a:t> anyName.csv </a:t>
            </a:r>
            <a:r>
              <a:rPr lang="en-US" dirty="0" smtClean="0">
                <a:solidFill>
                  <a:schemeClr val="accent5"/>
                </a:solidFill>
              </a:rPr>
              <a:t>")</a:t>
            </a:r>
          </a:p>
          <a:p>
            <a:pPr marL="0" indent="0">
              <a:buNone/>
            </a:pPr>
            <a:endParaRPr lang="en-US" dirty="0" smtClean="0">
              <a:solidFill>
                <a:schemeClr val="accent5"/>
              </a:solidFill>
            </a:endParaRPr>
          </a:p>
          <a:p>
            <a:pPr marL="0" indent="0">
              <a:buNone/>
            </a:pPr>
            <a:r>
              <a:rPr lang="en-US" dirty="0" err="1" smtClean="0">
                <a:solidFill>
                  <a:schemeClr val="accent5"/>
                </a:solidFill>
              </a:rPr>
              <a:t>retval</a:t>
            </a:r>
            <a:r>
              <a:rPr lang="en-US" dirty="0" smtClean="0">
                <a:solidFill>
                  <a:schemeClr val="accent5"/>
                </a:solidFill>
              </a:rPr>
              <a:t> &lt;- subset( data, </a:t>
            </a:r>
            <a:r>
              <a:rPr lang="en-US" dirty="0" err="1" smtClean="0">
                <a:solidFill>
                  <a:schemeClr val="accent5"/>
                </a:solidFill>
              </a:rPr>
              <a:t>dept</a:t>
            </a:r>
            <a:r>
              <a:rPr lang="en-US" dirty="0" smtClean="0">
                <a:solidFill>
                  <a:schemeClr val="accent5"/>
                </a:solidFill>
              </a:rPr>
              <a:t> == "IT")</a:t>
            </a:r>
          </a:p>
          <a:p>
            <a:pPr marL="0" indent="0">
              <a:buNone/>
            </a:pPr>
            <a:r>
              <a:rPr lang="en-US" dirty="0" smtClean="0">
                <a:solidFill>
                  <a:schemeClr val="accent5"/>
                </a:solidFill>
              </a:rPr>
              <a:t>print(</a:t>
            </a:r>
            <a:r>
              <a:rPr lang="en-US" dirty="0" err="1" smtClean="0">
                <a:solidFill>
                  <a:schemeClr val="accent5"/>
                </a:solidFill>
              </a:rPr>
              <a:t>retval</a:t>
            </a:r>
            <a:r>
              <a:rPr lang="en-US" dirty="0" smtClean="0">
                <a:solidFill>
                  <a:schemeClr val="accent5"/>
                </a:solidFill>
              </a:rPr>
              <a:t>)</a:t>
            </a:r>
          </a:p>
          <a:p>
            <a:pPr marL="0" indent="0">
              <a:buNone/>
            </a:pPr>
            <a:r>
              <a:rPr lang="en-US" dirty="0" smtClean="0"/>
              <a:t>Output:</a:t>
            </a:r>
          </a:p>
          <a:p>
            <a:pPr marL="0" indent="0">
              <a:buNone/>
            </a:pPr>
            <a:r>
              <a:rPr lang="en-US" dirty="0" smtClean="0">
                <a:solidFill>
                  <a:schemeClr val="accent5"/>
                </a:solidFill>
              </a:rPr>
              <a:t>id   name      salary   </a:t>
            </a:r>
            <a:r>
              <a:rPr lang="en-US" dirty="0" err="1" smtClean="0">
                <a:solidFill>
                  <a:schemeClr val="accent5"/>
                </a:solidFill>
              </a:rPr>
              <a:t>start_date</a:t>
            </a:r>
            <a:r>
              <a:rPr lang="en-US" dirty="0" smtClean="0">
                <a:solidFill>
                  <a:schemeClr val="accent5"/>
                </a:solidFill>
              </a:rPr>
              <a:t>   </a:t>
            </a:r>
            <a:r>
              <a:rPr lang="en-US" dirty="0" err="1" smtClean="0">
                <a:solidFill>
                  <a:schemeClr val="accent5"/>
                </a:solidFill>
              </a:rPr>
              <a:t>dept</a:t>
            </a:r>
            <a:endParaRPr lang="en-US" dirty="0" smtClean="0">
              <a:solidFill>
                <a:schemeClr val="accent5"/>
              </a:solidFill>
            </a:endParaRPr>
          </a:p>
          <a:p>
            <a:pPr marL="0" indent="0">
              <a:buNone/>
            </a:pPr>
            <a:r>
              <a:rPr lang="en-US" dirty="0" smtClean="0">
                <a:solidFill>
                  <a:schemeClr val="accent5"/>
                </a:solidFill>
              </a:rPr>
              <a:t>1      1    Rick      623.3    2012-01-01   IT</a:t>
            </a:r>
          </a:p>
          <a:p>
            <a:pPr marL="0" indent="0">
              <a:buNone/>
            </a:pPr>
            <a:r>
              <a:rPr lang="en-US" dirty="0" smtClean="0">
                <a:solidFill>
                  <a:schemeClr val="accent5"/>
                </a:solidFill>
              </a:rPr>
              <a:t>3      3    Michelle  611.0    2014-11-15   IT</a:t>
            </a:r>
          </a:p>
          <a:p>
            <a:pPr marL="0" indent="0">
              <a:buNone/>
            </a:pPr>
            <a:r>
              <a:rPr lang="en-US" dirty="0" smtClean="0">
                <a:solidFill>
                  <a:schemeClr val="accent5"/>
                </a:solidFill>
              </a:rPr>
              <a:t>6      6    Nina      578.0    2013-05-21   IT</a:t>
            </a:r>
            <a:endParaRPr lang="en-US" dirty="0">
              <a:solidFill>
                <a:schemeClr val="accent5"/>
              </a:solidFill>
            </a:endParaRPr>
          </a:p>
        </p:txBody>
      </p:sp>
    </p:spTree>
    <p:extLst>
      <p:ext uri="{BB962C8B-B14F-4D97-AF65-F5344CB8AC3E}">
        <p14:creationId xmlns:p14="http://schemas.microsoft.com/office/powerpoint/2010/main" val="75936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CSV file</a:t>
            </a:r>
            <a:endParaRPr lang="en-US" dirty="0"/>
          </a:p>
        </p:txBody>
      </p:sp>
      <p:sp>
        <p:nvSpPr>
          <p:cNvPr id="3" name="Content Placeholder 2"/>
          <p:cNvSpPr>
            <a:spLocks noGrp="1"/>
          </p:cNvSpPr>
          <p:nvPr>
            <p:ph idx="1"/>
          </p:nvPr>
        </p:nvSpPr>
        <p:spPr>
          <a:xfrm>
            <a:off x="595745" y="1690688"/>
            <a:ext cx="10515600" cy="4351338"/>
          </a:xfrm>
        </p:spPr>
        <p:txBody>
          <a:bodyPr>
            <a:normAutofit fontScale="92500" lnSpcReduction="20000"/>
          </a:bodyPr>
          <a:lstStyle/>
          <a:p>
            <a:pPr marL="0" indent="0">
              <a:buNone/>
            </a:pPr>
            <a:r>
              <a:rPr lang="en-US" dirty="0"/>
              <a:t>Get the persons in IT department whose salary is greater than </a:t>
            </a:r>
            <a:r>
              <a:rPr lang="en-US" dirty="0" smtClean="0"/>
              <a:t>600</a:t>
            </a:r>
          </a:p>
          <a:p>
            <a:pPr marL="0" indent="0">
              <a:buNone/>
            </a:pPr>
            <a:r>
              <a:rPr lang="en-US" dirty="0" smtClean="0"/>
              <a:t># Create a data frame.</a:t>
            </a:r>
          </a:p>
          <a:p>
            <a:pPr marL="0" indent="0">
              <a:buNone/>
            </a:pPr>
            <a:r>
              <a:rPr lang="en-US" dirty="0" smtClean="0">
                <a:solidFill>
                  <a:schemeClr val="accent5"/>
                </a:solidFill>
              </a:rPr>
              <a:t>data &lt;- read.csv("</a:t>
            </a:r>
            <a:r>
              <a:rPr lang="en-US" dirty="0" smtClean="0">
                <a:solidFill>
                  <a:schemeClr val="accent5"/>
                </a:solidFill>
              </a:rPr>
              <a:t> anyName.csv </a:t>
            </a:r>
            <a:r>
              <a:rPr lang="en-US" dirty="0" smtClean="0">
                <a:solidFill>
                  <a:schemeClr val="accent5"/>
                </a:solidFill>
              </a:rPr>
              <a:t>")</a:t>
            </a:r>
          </a:p>
          <a:p>
            <a:pPr marL="0" indent="0">
              <a:buNone/>
            </a:pPr>
            <a:endParaRPr lang="en-US" dirty="0" smtClean="0">
              <a:solidFill>
                <a:schemeClr val="accent5"/>
              </a:solidFill>
            </a:endParaRPr>
          </a:p>
          <a:p>
            <a:pPr marL="0" indent="0">
              <a:buNone/>
            </a:pPr>
            <a:r>
              <a:rPr lang="en-US" dirty="0" smtClean="0">
                <a:solidFill>
                  <a:schemeClr val="accent5"/>
                </a:solidFill>
              </a:rPr>
              <a:t>info &lt;- subset(data, salary &gt; 600 &amp; </a:t>
            </a:r>
            <a:r>
              <a:rPr lang="en-US" dirty="0" err="1" smtClean="0">
                <a:solidFill>
                  <a:schemeClr val="accent5"/>
                </a:solidFill>
              </a:rPr>
              <a:t>dept</a:t>
            </a:r>
            <a:r>
              <a:rPr lang="en-US" dirty="0" smtClean="0">
                <a:solidFill>
                  <a:schemeClr val="accent5"/>
                </a:solidFill>
              </a:rPr>
              <a:t> == "IT")</a:t>
            </a:r>
          </a:p>
          <a:p>
            <a:pPr marL="0" indent="0">
              <a:buNone/>
            </a:pPr>
            <a:r>
              <a:rPr lang="en-US" dirty="0" smtClean="0">
                <a:solidFill>
                  <a:schemeClr val="accent5"/>
                </a:solidFill>
              </a:rPr>
              <a:t>print(info)</a:t>
            </a:r>
          </a:p>
          <a:p>
            <a:pPr marL="0" indent="0">
              <a:buNone/>
            </a:pPr>
            <a:r>
              <a:rPr lang="en-US" dirty="0" smtClean="0"/>
              <a:t>Output:</a:t>
            </a:r>
          </a:p>
          <a:p>
            <a:pPr marL="0" indent="0">
              <a:buNone/>
            </a:pPr>
            <a:r>
              <a:rPr lang="en-US" dirty="0" smtClean="0">
                <a:solidFill>
                  <a:schemeClr val="accent5"/>
                </a:solidFill>
              </a:rPr>
              <a:t>id   name      salary   </a:t>
            </a:r>
            <a:r>
              <a:rPr lang="en-US" dirty="0" err="1" smtClean="0">
                <a:solidFill>
                  <a:schemeClr val="accent5"/>
                </a:solidFill>
              </a:rPr>
              <a:t>start_date</a:t>
            </a:r>
            <a:r>
              <a:rPr lang="en-US" dirty="0" smtClean="0">
                <a:solidFill>
                  <a:schemeClr val="accent5"/>
                </a:solidFill>
              </a:rPr>
              <a:t>   </a:t>
            </a:r>
            <a:r>
              <a:rPr lang="en-US" dirty="0" err="1" smtClean="0">
                <a:solidFill>
                  <a:schemeClr val="accent5"/>
                </a:solidFill>
              </a:rPr>
              <a:t>dept</a:t>
            </a:r>
            <a:endParaRPr lang="en-US" dirty="0" smtClean="0">
              <a:solidFill>
                <a:schemeClr val="accent5"/>
              </a:solidFill>
            </a:endParaRPr>
          </a:p>
          <a:p>
            <a:pPr marL="0" indent="0">
              <a:buNone/>
            </a:pPr>
            <a:r>
              <a:rPr lang="en-US" dirty="0" smtClean="0">
                <a:solidFill>
                  <a:schemeClr val="accent5"/>
                </a:solidFill>
              </a:rPr>
              <a:t>1      1    Rick      623.3    2012-01-01   IT</a:t>
            </a:r>
          </a:p>
          <a:p>
            <a:pPr marL="0" indent="0">
              <a:buNone/>
            </a:pPr>
            <a:r>
              <a:rPr lang="en-US" dirty="0" smtClean="0">
                <a:solidFill>
                  <a:schemeClr val="accent5"/>
                </a:solidFill>
              </a:rPr>
              <a:t>3      3    Michelle  611.0    2014-11-15   IT</a:t>
            </a:r>
            <a:endParaRPr lang="en-US" dirty="0">
              <a:solidFill>
                <a:schemeClr val="accent5"/>
              </a:solidFill>
            </a:endParaRPr>
          </a:p>
        </p:txBody>
      </p:sp>
    </p:spTree>
    <p:extLst>
      <p:ext uri="{BB962C8B-B14F-4D97-AF65-F5344CB8AC3E}">
        <p14:creationId xmlns:p14="http://schemas.microsoft.com/office/powerpoint/2010/main" val="4143271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4049</Words>
  <Application>Microsoft Office PowerPoint</Application>
  <PresentationFormat>Widescreen</PresentationFormat>
  <Paragraphs>536</Paragraphs>
  <Slides>45</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R Programming </vt:lpstr>
      <vt:lpstr>Reading CSV file</vt:lpstr>
      <vt:lpstr>Input as a CSV file </vt:lpstr>
      <vt:lpstr>Reading a CSV file</vt:lpstr>
      <vt:lpstr>Analyzing the CSV file</vt:lpstr>
      <vt:lpstr>Analyzing the CSV file</vt:lpstr>
      <vt:lpstr>Analyzing the CSV file</vt:lpstr>
      <vt:lpstr>Analyzing the CSV file</vt:lpstr>
      <vt:lpstr>Analyzing the CSV file</vt:lpstr>
      <vt:lpstr>Analyzing the CSV file</vt:lpstr>
      <vt:lpstr>Writing into a CSV File</vt:lpstr>
      <vt:lpstr>Writing into a CSV File</vt:lpstr>
      <vt:lpstr>R-Excel File</vt:lpstr>
      <vt:lpstr>R-Excel File</vt:lpstr>
      <vt:lpstr>R-Excel File</vt:lpstr>
      <vt:lpstr>R-Binary File</vt:lpstr>
      <vt:lpstr>R-Binary File</vt:lpstr>
      <vt:lpstr>R-Binary File</vt:lpstr>
      <vt:lpstr>R-Binary File</vt:lpstr>
      <vt:lpstr>R-Binary File</vt:lpstr>
      <vt:lpstr>R-Binary File</vt:lpstr>
      <vt:lpstr>R-Binary File</vt:lpstr>
      <vt:lpstr>R-XML Files</vt:lpstr>
      <vt:lpstr>R-XML Files</vt:lpstr>
      <vt:lpstr>R-XML Files</vt:lpstr>
      <vt:lpstr>R-XML Files</vt:lpstr>
      <vt:lpstr>R-XML Files</vt:lpstr>
      <vt:lpstr>R-XML Files</vt:lpstr>
      <vt:lpstr>XML to DataFrame</vt:lpstr>
      <vt:lpstr>R-JSON Files</vt:lpstr>
      <vt:lpstr>R-JSON Files</vt:lpstr>
      <vt:lpstr>R-JSON Files</vt:lpstr>
      <vt:lpstr>R-WebData</vt:lpstr>
      <vt:lpstr>R-WebData</vt:lpstr>
      <vt:lpstr>R-WebData</vt:lpstr>
      <vt:lpstr>R-WebData</vt:lpstr>
      <vt:lpstr>R-WebData</vt:lpstr>
      <vt:lpstr>R-Database</vt:lpstr>
      <vt:lpstr>R-Database</vt:lpstr>
      <vt:lpstr>R-Database</vt:lpstr>
      <vt:lpstr>R-Database</vt:lpstr>
      <vt:lpstr>R-Database</vt:lpstr>
      <vt:lpstr>R-Database</vt:lpstr>
      <vt:lpstr>R-Database</vt:lpstr>
      <vt:lpstr>R-Database</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dc:title>
  <dc:creator>Chandra, Prabhat  (Cognizant)</dc:creator>
  <cp:lastModifiedBy>Chandra, Prabhat  (Cognizant)</cp:lastModifiedBy>
  <cp:revision>61</cp:revision>
  <dcterms:created xsi:type="dcterms:W3CDTF">2020-02-06T09:53:43Z</dcterms:created>
  <dcterms:modified xsi:type="dcterms:W3CDTF">2020-02-06T11:50:03Z</dcterms:modified>
</cp:coreProperties>
</file>