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933" autoAdjust="0"/>
  </p:normalViewPr>
  <p:slideViewPr>
    <p:cSldViewPr snapToGrid="0">
      <p:cViewPr varScale="1">
        <p:scale>
          <a:sx n="70" d="100"/>
          <a:sy n="70" d="100"/>
        </p:scale>
        <p:origin x="11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B63D0-A15A-4FB5-A352-FF0426CA6E04}" type="datetimeFigureOut">
              <a:rPr lang="en-IN" smtClean="0"/>
              <a:t>18-04-2025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E73B9-974F-4E32-879B-8B54AF0A6A93}" type="slidenum">
              <a:rPr lang="en-IN" smtClean="0"/>
              <a:t>‹#›</a:t>
            </a:fld>
            <a:endParaRPr lang="en-IN"/>
          </a:p>
        </p:txBody>
      </p:sp>
    </p:spTree>
    <p:extLst>
      <p:ext uri="{BB962C8B-B14F-4D97-AF65-F5344CB8AC3E}">
        <p14:creationId xmlns:p14="http://schemas.microsoft.com/office/powerpoint/2010/main" val="153590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docker.com/desktop/windows/instal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ca/free/search/?&amp;ef_id=EAIaIQobChMIm8Onqp6i6QIViY7ICh2QVA2jEAAYASAAEgK9FvD_BwE:G:s&amp;OCID=AID2000061_SEM_EAIaIQobChMIm8Onqp6i6QIViY7ICh2QVA2jEAAYASAAEgK9FvD_BwE:G:s&amp;dclid=CK6R8aueoukCFVbJyAoduGYLcQ"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machine-learning/concept-ml-pipelin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atacamp.com/tutorial/principal-component-analysis-in-pyth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inuxcontainers.org/lxd"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linuxcontainers.org/lxc/introdu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a:t>
            </a:r>
            <a:r>
              <a:rPr lang="en-US" dirty="0" err="1"/>
              <a:t>MLOps</a:t>
            </a:r>
            <a:r>
              <a:rPr lang="en-US" dirty="0"/>
              <a:t> started as a set of best practices, it is slowly evolving into an independent approach to ML lifecycle management. </a:t>
            </a:r>
            <a:r>
              <a:rPr lang="en-US" dirty="0" err="1"/>
              <a:t>MLOps</a:t>
            </a:r>
            <a:r>
              <a:rPr lang="en-US" dirty="0"/>
              <a:t> applies to the entire lifecycle - from integrating with model generation (software development lifecycle and continuous integration/continuous delivery), orchestration, and deployment, to health, diagnostics, governance, and business metrics.</a:t>
            </a:r>
            <a:endParaRPr lang="en-IN" dirty="0"/>
          </a:p>
          <a:p>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2</a:t>
            </a:fld>
            <a:endParaRPr lang="en-IN"/>
          </a:p>
        </p:txBody>
      </p:sp>
    </p:spTree>
    <p:extLst>
      <p:ext uri="{BB962C8B-B14F-4D97-AF65-F5344CB8AC3E}">
        <p14:creationId xmlns:p14="http://schemas.microsoft.com/office/powerpoint/2010/main" val="1886926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050"/>
              </a:spcAft>
              <a:buNone/>
            </a:pPr>
            <a:r>
              <a:rPr lang="en-US" b="0" i="0" dirty="0">
                <a:solidFill>
                  <a:srgbClr val="05192D"/>
                </a:solidFill>
                <a:effectLst/>
                <a:latin typeface="Studio-Feixen-Sans"/>
              </a:rPr>
              <a:t>Here we are not focused on building a Flask application. We already done that .</a:t>
            </a:r>
          </a:p>
          <a:p>
            <a:pPr algn="l">
              <a:spcAft>
                <a:spcPts val="1050"/>
              </a:spcAft>
              <a:buNone/>
            </a:pPr>
            <a:r>
              <a:rPr lang="en-US" b="0" i="0" dirty="0">
                <a:solidFill>
                  <a:srgbClr val="05192D"/>
                </a:solidFill>
                <a:effectLst/>
                <a:latin typeface="Studio-Feixen-Sans"/>
              </a:rPr>
              <a:t>Now that our machine learning pipeline is ready, we need a web application that can read our trained pipeline, to predict new data points. There are two parts of this application:</a:t>
            </a:r>
          </a:p>
          <a:p>
            <a:pPr algn="l">
              <a:spcAft>
                <a:spcPts val="900"/>
              </a:spcAft>
              <a:buFont typeface="Arial" panose="020B0604020202020204" pitchFamily="34" charset="0"/>
              <a:buChar char="•"/>
            </a:pPr>
            <a:r>
              <a:rPr lang="en-US" b="0" i="0" dirty="0">
                <a:solidFill>
                  <a:srgbClr val="05192D"/>
                </a:solidFill>
                <a:effectLst/>
                <a:latin typeface="Studio-Feixen-Sans"/>
              </a:rPr>
              <a:t>Front-end (designed using HTML)</a:t>
            </a:r>
          </a:p>
          <a:p>
            <a:pPr algn="l">
              <a:spcAft>
                <a:spcPts val="900"/>
              </a:spcAft>
              <a:buFont typeface="Arial" panose="020B0604020202020204" pitchFamily="34" charset="0"/>
              <a:buChar char="•"/>
            </a:pPr>
            <a:r>
              <a:rPr lang="en-US" b="0" i="0" dirty="0">
                <a:solidFill>
                  <a:srgbClr val="05192D"/>
                </a:solidFill>
                <a:effectLst/>
                <a:latin typeface="Studio-Feixen-Sans"/>
              </a:rPr>
              <a:t>Back-end (developed using Flask)</a:t>
            </a:r>
          </a:p>
          <a:p>
            <a:pPr algn="l">
              <a:spcAft>
                <a:spcPts val="1050"/>
              </a:spcAft>
            </a:pPr>
            <a:r>
              <a:rPr lang="en-US" b="0" i="0" dirty="0">
                <a:solidFill>
                  <a:srgbClr val="05192D"/>
                </a:solidFill>
                <a:effectLst/>
                <a:latin typeface="Studio-Feixen-Sans"/>
              </a:rPr>
              <a:t>This is how the front-end looks:</a:t>
            </a:r>
          </a:p>
          <a:p>
            <a:pPr algn="l">
              <a:spcAft>
                <a:spcPts val="1050"/>
              </a:spcAft>
            </a:pPr>
            <a:endParaRPr lang="en-US" b="0" i="0" dirty="0">
              <a:solidFill>
                <a:srgbClr val="05192D"/>
              </a:solidFill>
              <a:effectLst/>
              <a:latin typeface="Studio-Feixen-Sans"/>
            </a:endParaRPr>
          </a:p>
          <a:p>
            <a:pPr algn="l">
              <a:spcAft>
                <a:spcPts val="1050"/>
              </a:spcAft>
            </a:pPr>
            <a:endParaRPr lang="en-US" b="0" i="0" dirty="0">
              <a:solidFill>
                <a:srgbClr val="05192D"/>
              </a:solidFill>
              <a:effectLst/>
              <a:latin typeface="Studio-Feixen-Sans"/>
            </a:endParaRPr>
          </a:p>
          <a:p>
            <a:pPr algn="l">
              <a:spcAft>
                <a:spcPts val="1050"/>
              </a:spcAft>
            </a:pPr>
            <a:r>
              <a:rPr lang="en-US" b="0" i="0" dirty="0">
                <a:solidFill>
                  <a:srgbClr val="05192D"/>
                </a:solidFill>
                <a:effectLst/>
                <a:latin typeface="Studio-Feixen-Sans"/>
              </a:rPr>
              <a:t>The front-end of this application is really simple HTML with some CSS styling. If you want to check out the code, Now that we have a fully functional web application, we can start the process of containerizing the application using Docker.</a:t>
            </a:r>
          </a:p>
          <a:p>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28</a:t>
            </a:fld>
            <a:endParaRPr lang="en-IN"/>
          </a:p>
        </p:txBody>
      </p:sp>
    </p:spTree>
    <p:extLst>
      <p:ext uri="{BB962C8B-B14F-4D97-AF65-F5344CB8AC3E}">
        <p14:creationId xmlns:p14="http://schemas.microsoft.com/office/powerpoint/2010/main" val="350544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flask import </a:t>
            </a:r>
            <a:r>
              <a:rPr lang="en-IN" dirty="0" err="1"/>
              <a:t>Flask,request</a:t>
            </a:r>
            <a:r>
              <a:rPr lang="en-IN" dirty="0"/>
              <a:t>, </a:t>
            </a:r>
            <a:r>
              <a:rPr lang="en-IN" dirty="0" err="1"/>
              <a:t>url_for</a:t>
            </a:r>
            <a:r>
              <a:rPr lang="en-IN" dirty="0"/>
              <a:t>, redirect, </a:t>
            </a:r>
            <a:r>
              <a:rPr lang="en-IN" dirty="0" err="1"/>
              <a:t>render_template</a:t>
            </a:r>
            <a:r>
              <a:rPr lang="en-IN" dirty="0"/>
              <a:t>, </a:t>
            </a:r>
            <a:r>
              <a:rPr lang="en-IN" dirty="0" err="1"/>
              <a:t>jsonify</a:t>
            </a:r>
            <a:endParaRPr lang="en-IN" dirty="0"/>
          </a:p>
          <a:p>
            <a:r>
              <a:rPr lang="en-IN" dirty="0"/>
              <a:t>from </a:t>
            </a:r>
            <a:r>
              <a:rPr lang="en-IN" dirty="0" err="1"/>
              <a:t>pycaret.regression</a:t>
            </a:r>
            <a:r>
              <a:rPr lang="en-IN" dirty="0"/>
              <a:t> import *</a:t>
            </a:r>
          </a:p>
          <a:p>
            <a:r>
              <a:rPr lang="en-IN" dirty="0"/>
              <a:t>import pandas as pd</a:t>
            </a:r>
          </a:p>
          <a:p>
            <a:r>
              <a:rPr lang="en-IN" dirty="0"/>
              <a:t>import pickle</a:t>
            </a:r>
          </a:p>
          <a:p>
            <a:r>
              <a:rPr lang="en-IN" dirty="0"/>
              <a:t>import </a:t>
            </a:r>
            <a:r>
              <a:rPr lang="en-IN" dirty="0" err="1"/>
              <a:t>numpy</a:t>
            </a:r>
            <a:r>
              <a:rPr lang="en-IN" dirty="0"/>
              <a:t> as np</a:t>
            </a:r>
          </a:p>
          <a:p>
            <a:endParaRPr lang="en-IN" dirty="0"/>
          </a:p>
          <a:p>
            <a:r>
              <a:rPr lang="en-IN" dirty="0"/>
              <a:t>app = Flask(__name__)</a:t>
            </a:r>
          </a:p>
          <a:p>
            <a:endParaRPr lang="en-IN" dirty="0"/>
          </a:p>
          <a:p>
            <a:r>
              <a:rPr lang="en-IN" dirty="0"/>
              <a:t>model = </a:t>
            </a:r>
            <a:r>
              <a:rPr lang="en-IN" dirty="0" err="1"/>
              <a:t>load_model</a:t>
            </a:r>
            <a:r>
              <a:rPr lang="en-IN" dirty="0"/>
              <a:t>('deployment_28042020')</a:t>
            </a:r>
          </a:p>
          <a:p>
            <a:r>
              <a:rPr lang="en-IN" dirty="0"/>
              <a:t>cols = ['age', 'sex', '</a:t>
            </a:r>
            <a:r>
              <a:rPr lang="en-IN" dirty="0" err="1"/>
              <a:t>bmi</a:t>
            </a:r>
            <a:r>
              <a:rPr lang="en-IN" dirty="0"/>
              <a:t>', 'children', 'smoker', 'region']</a:t>
            </a:r>
          </a:p>
          <a:p>
            <a:endParaRPr lang="en-IN" dirty="0"/>
          </a:p>
          <a:p>
            <a:r>
              <a:rPr lang="en-IN" dirty="0"/>
              <a:t>@app.route('/')</a:t>
            </a:r>
          </a:p>
          <a:p>
            <a:r>
              <a:rPr lang="en-IN" dirty="0"/>
              <a:t>def home():</a:t>
            </a:r>
          </a:p>
          <a:p>
            <a:r>
              <a:rPr lang="en-IN" dirty="0"/>
              <a:t>    return </a:t>
            </a:r>
            <a:r>
              <a:rPr lang="en-IN" dirty="0" err="1"/>
              <a:t>render_template</a:t>
            </a:r>
            <a:r>
              <a:rPr lang="en-IN" dirty="0"/>
              <a:t>("home.html")</a:t>
            </a:r>
          </a:p>
          <a:p>
            <a:endParaRPr lang="en-IN" dirty="0"/>
          </a:p>
          <a:p>
            <a:r>
              <a:rPr lang="en-IN" dirty="0"/>
              <a:t>@app.route('/predict',methods=['POST'])</a:t>
            </a:r>
          </a:p>
          <a:p>
            <a:r>
              <a:rPr lang="en-IN" dirty="0"/>
              <a:t>def predict():</a:t>
            </a:r>
          </a:p>
          <a:p>
            <a:r>
              <a:rPr lang="en-IN" dirty="0"/>
              <a:t>    </a:t>
            </a:r>
            <a:r>
              <a:rPr lang="en-IN" dirty="0" err="1"/>
              <a:t>int_features</a:t>
            </a:r>
            <a:r>
              <a:rPr lang="en-IN" dirty="0"/>
              <a:t> = [x for x in </a:t>
            </a:r>
            <a:r>
              <a:rPr lang="en-IN" dirty="0" err="1"/>
              <a:t>request.form.values</a:t>
            </a:r>
            <a:r>
              <a:rPr lang="en-IN" dirty="0"/>
              <a:t>()]</a:t>
            </a:r>
          </a:p>
          <a:p>
            <a:r>
              <a:rPr lang="en-IN" dirty="0"/>
              <a:t>    final = </a:t>
            </a:r>
            <a:r>
              <a:rPr lang="en-IN" dirty="0" err="1"/>
              <a:t>np.array</a:t>
            </a:r>
            <a:r>
              <a:rPr lang="en-IN" dirty="0"/>
              <a:t>(</a:t>
            </a:r>
            <a:r>
              <a:rPr lang="en-IN" dirty="0" err="1"/>
              <a:t>int_features</a:t>
            </a:r>
            <a:r>
              <a:rPr lang="en-IN" dirty="0"/>
              <a:t>)</a:t>
            </a:r>
          </a:p>
          <a:p>
            <a:r>
              <a:rPr lang="en-IN" dirty="0"/>
              <a:t>    </a:t>
            </a:r>
            <a:r>
              <a:rPr lang="en-IN" dirty="0" err="1"/>
              <a:t>data_unseen</a:t>
            </a:r>
            <a:r>
              <a:rPr lang="en-IN" dirty="0"/>
              <a:t> = </a:t>
            </a:r>
            <a:r>
              <a:rPr lang="en-IN" dirty="0" err="1"/>
              <a:t>pd.DataFrame</a:t>
            </a:r>
            <a:r>
              <a:rPr lang="en-IN" dirty="0"/>
              <a:t>([final], columns = cols)</a:t>
            </a:r>
          </a:p>
          <a:p>
            <a:r>
              <a:rPr lang="en-IN" dirty="0"/>
              <a:t>    prediction = </a:t>
            </a:r>
            <a:r>
              <a:rPr lang="en-IN" dirty="0" err="1"/>
              <a:t>predict_model</a:t>
            </a:r>
            <a:r>
              <a:rPr lang="en-IN" dirty="0"/>
              <a:t>(model, data=</a:t>
            </a:r>
            <a:r>
              <a:rPr lang="en-IN" dirty="0" err="1"/>
              <a:t>data_unseen</a:t>
            </a:r>
            <a:r>
              <a:rPr lang="en-IN" dirty="0"/>
              <a:t>, round = 0)</a:t>
            </a:r>
          </a:p>
          <a:p>
            <a:r>
              <a:rPr lang="en-IN" dirty="0"/>
              <a:t>    prediction = int(</a:t>
            </a:r>
            <a:r>
              <a:rPr lang="en-IN" dirty="0" err="1"/>
              <a:t>prediction.Label</a:t>
            </a:r>
            <a:r>
              <a:rPr lang="en-IN" dirty="0"/>
              <a:t>[0])</a:t>
            </a:r>
          </a:p>
          <a:p>
            <a:r>
              <a:rPr lang="en-IN" dirty="0"/>
              <a:t>    return </a:t>
            </a:r>
            <a:r>
              <a:rPr lang="en-IN" dirty="0" err="1"/>
              <a:t>render_template</a:t>
            </a:r>
            <a:r>
              <a:rPr lang="en-IN" dirty="0"/>
              <a:t>('</a:t>
            </a:r>
            <a:r>
              <a:rPr lang="en-IN" dirty="0" err="1"/>
              <a:t>home.html',pred</a:t>
            </a:r>
            <a:r>
              <a:rPr lang="en-IN" dirty="0"/>
              <a:t>='Expected Bill will be {}'.format(prediction))</a:t>
            </a:r>
          </a:p>
          <a:p>
            <a:endParaRPr lang="en-IN" dirty="0"/>
          </a:p>
          <a:p>
            <a:r>
              <a:rPr lang="en-IN" dirty="0"/>
              <a:t>@app.route('/predict_api',methods=['POST'])</a:t>
            </a:r>
          </a:p>
          <a:p>
            <a:r>
              <a:rPr lang="en-IN" dirty="0"/>
              <a:t>def </a:t>
            </a:r>
            <a:r>
              <a:rPr lang="en-IN" dirty="0" err="1"/>
              <a:t>predict_api</a:t>
            </a:r>
            <a:r>
              <a:rPr lang="en-IN" dirty="0"/>
              <a:t>():</a:t>
            </a:r>
          </a:p>
          <a:p>
            <a:r>
              <a:rPr lang="en-IN" dirty="0"/>
              <a:t>    data = </a:t>
            </a:r>
            <a:r>
              <a:rPr lang="en-IN" dirty="0" err="1"/>
              <a:t>request.get_json</a:t>
            </a:r>
            <a:r>
              <a:rPr lang="en-IN" dirty="0"/>
              <a:t>(force=True)</a:t>
            </a:r>
          </a:p>
          <a:p>
            <a:r>
              <a:rPr lang="en-IN" dirty="0"/>
              <a:t>    </a:t>
            </a:r>
            <a:r>
              <a:rPr lang="en-IN" dirty="0" err="1"/>
              <a:t>data_unseen</a:t>
            </a:r>
            <a:r>
              <a:rPr lang="en-IN" dirty="0"/>
              <a:t> = </a:t>
            </a:r>
            <a:r>
              <a:rPr lang="en-IN" dirty="0" err="1"/>
              <a:t>pd.DataFrame</a:t>
            </a:r>
            <a:r>
              <a:rPr lang="en-IN" dirty="0"/>
              <a:t>([data])</a:t>
            </a:r>
          </a:p>
          <a:p>
            <a:r>
              <a:rPr lang="en-IN" dirty="0"/>
              <a:t>    prediction = </a:t>
            </a:r>
            <a:r>
              <a:rPr lang="en-IN" dirty="0" err="1"/>
              <a:t>predict_model</a:t>
            </a:r>
            <a:r>
              <a:rPr lang="en-IN" dirty="0"/>
              <a:t>(model, data=</a:t>
            </a:r>
            <a:r>
              <a:rPr lang="en-IN" dirty="0" err="1"/>
              <a:t>data_unseen</a:t>
            </a:r>
            <a:r>
              <a:rPr lang="en-IN" dirty="0"/>
              <a:t>)</a:t>
            </a:r>
          </a:p>
          <a:p>
            <a:r>
              <a:rPr lang="en-IN" dirty="0"/>
              <a:t>    output = </a:t>
            </a:r>
            <a:r>
              <a:rPr lang="en-IN" dirty="0" err="1"/>
              <a:t>prediction.Label</a:t>
            </a:r>
            <a:r>
              <a:rPr lang="en-IN" dirty="0"/>
              <a:t>[0]</a:t>
            </a:r>
          </a:p>
          <a:p>
            <a:r>
              <a:rPr lang="en-IN" dirty="0"/>
              <a:t>    return </a:t>
            </a:r>
            <a:r>
              <a:rPr lang="en-IN" dirty="0" err="1"/>
              <a:t>jsonify</a:t>
            </a:r>
            <a:r>
              <a:rPr lang="en-IN" dirty="0"/>
              <a:t>(output)</a:t>
            </a:r>
          </a:p>
          <a:p>
            <a:endParaRPr lang="en-IN" dirty="0"/>
          </a:p>
          <a:p>
            <a:r>
              <a:rPr lang="en-IN" dirty="0"/>
              <a:t>if __name__ == '__main__':</a:t>
            </a:r>
          </a:p>
          <a:p>
            <a:r>
              <a:rPr lang="en-IN" dirty="0"/>
              <a:t>    </a:t>
            </a:r>
            <a:r>
              <a:rPr lang="en-IN" dirty="0" err="1"/>
              <a:t>app.run</a:t>
            </a:r>
            <a:r>
              <a:rPr lang="en-IN" dirty="0"/>
              <a:t>(debug=True)</a:t>
            </a:r>
          </a:p>
          <a:p>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29</a:t>
            </a:fld>
            <a:endParaRPr lang="en-IN"/>
          </a:p>
        </p:txBody>
      </p:sp>
    </p:spTree>
    <p:extLst>
      <p:ext uri="{BB962C8B-B14F-4D97-AF65-F5344CB8AC3E}">
        <p14:creationId xmlns:p14="http://schemas.microsoft.com/office/powerpoint/2010/main" val="271088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If you are using Windows you will have to </a:t>
            </a:r>
            <a:r>
              <a:rPr lang="en-US" b="1" i="0" u="none" strike="noStrike" dirty="0">
                <a:solidFill>
                  <a:srgbClr val="0075AD"/>
                </a:solidFill>
                <a:effectLst/>
                <a:latin typeface="Studio-Feixen-Sans"/>
                <a:hlinkClick r:id="rId3"/>
              </a:rPr>
              <a:t>install Docker</a:t>
            </a:r>
            <a:r>
              <a:rPr lang="en-US" b="0" i="0" dirty="0">
                <a:solidFill>
                  <a:srgbClr val="05192D"/>
                </a:solidFill>
                <a:effectLst/>
                <a:latin typeface="Studio-Feixen-Sans"/>
              </a:rPr>
              <a:t> for Windows. If you are using Ubuntu, Docker comes by default and no installation is needed.</a:t>
            </a:r>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30</a:t>
            </a:fld>
            <a:endParaRPr lang="en-IN"/>
          </a:p>
        </p:txBody>
      </p:sp>
    </p:spTree>
    <p:extLst>
      <p:ext uri="{BB962C8B-B14F-4D97-AF65-F5344CB8AC3E}">
        <p14:creationId xmlns:p14="http://schemas.microsoft.com/office/powerpoint/2010/main" val="2112479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D207-B68A-5299-CAF9-40CA1BA8B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5BCF61-562A-EEEF-4947-CCDC657220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EF2170-5626-8232-606A-53D7E594FF69}"/>
              </a:ext>
            </a:extLst>
          </p:cNvPr>
          <p:cNvSpPr>
            <a:spLocks noGrp="1"/>
          </p:cNvSpPr>
          <p:nvPr>
            <p:ph type="body" idx="1"/>
          </p:nvPr>
        </p:nvSpPr>
        <p:spPr/>
        <p:txBody>
          <a:bodyPr/>
          <a:lstStyle/>
          <a:p>
            <a:pPr algn="l">
              <a:buNone/>
            </a:pPr>
            <a:r>
              <a:rPr lang="en-US" b="0" i="0" dirty="0">
                <a:solidFill>
                  <a:srgbClr val="05192D"/>
                </a:solidFill>
                <a:effectLst/>
                <a:latin typeface="Studio-Feixen-Sans"/>
              </a:rPr>
              <a:t>This code is written in </a:t>
            </a:r>
            <a:r>
              <a:rPr lang="en-US" b="0" i="0" dirty="0" err="1">
                <a:solidFill>
                  <a:srgbClr val="05192D"/>
                </a:solidFill>
                <a:effectLst/>
                <a:latin typeface="Studio-Feixen-Sans"/>
              </a:rPr>
              <a:t>Dockerfile</a:t>
            </a:r>
            <a:r>
              <a:rPr lang="en-US" b="0" i="0" dirty="0">
                <a:solidFill>
                  <a:srgbClr val="05192D"/>
                </a:solidFill>
                <a:effectLst/>
                <a:latin typeface="Studio-Feixen-Sans"/>
              </a:rPr>
              <a:t> language and is used to create a Docker image for a Python application.</a:t>
            </a:r>
          </a:p>
          <a:p>
            <a:pPr algn="l">
              <a:buNone/>
            </a:pPr>
            <a:r>
              <a:rPr lang="en-US" b="0" i="0" dirty="0">
                <a:solidFill>
                  <a:srgbClr val="05192D"/>
                </a:solidFill>
                <a:effectLst/>
                <a:latin typeface="Studio-Feixen-Sans"/>
              </a:rPr>
              <a:t>The first line FROM python:3.7 specifies the base image to use, which is Python 3.7.</a:t>
            </a:r>
          </a:p>
          <a:p>
            <a:pPr algn="l">
              <a:buNone/>
            </a:pPr>
            <a:r>
              <a:rPr lang="en-US" b="0" i="0" dirty="0">
                <a:solidFill>
                  <a:srgbClr val="05192D"/>
                </a:solidFill>
                <a:effectLst/>
                <a:latin typeface="Studio-Feixen-Sans"/>
              </a:rPr>
              <a:t>The next few lines install and set up a virtual environment for the application to run in. RUN pip install </a:t>
            </a:r>
            <a:r>
              <a:rPr lang="en-US" b="0" i="0" dirty="0" err="1">
                <a:solidFill>
                  <a:srgbClr val="05192D"/>
                </a:solidFill>
                <a:effectLst/>
                <a:latin typeface="Studio-Feixen-Sans"/>
              </a:rPr>
              <a:t>virtualenv</a:t>
            </a:r>
            <a:r>
              <a:rPr lang="en-US" b="0" i="0" dirty="0">
                <a:solidFill>
                  <a:srgbClr val="05192D"/>
                </a:solidFill>
                <a:effectLst/>
                <a:latin typeface="Studio-Feixen-Sans"/>
              </a:rPr>
              <a:t> installs the </a:t>
            </a:r>
            <a:r>
              <a:rPr lang="en-US" b="0" i="0" dirty="0" err="1">
                <a:solidFill>
                  <a:srgbClr val="05192D"/>
                </a:solidFill>
                <a:effectLst/>
                <a:latin typeface="Studio-Feixen-Sans"/>
              </a:rPr>
              <a:t>virtualenv</a:t>
            </a:r>
            <a:r>
              <a:rPr lang="en-US" b="0" i="0" dirty="0">
                <a:solidFill>
                  <a:srgbClr val="05192D"/>
                </a:solidFill>
                <a:effectLst/>
                <a:latin typeface="Studio-Feixen-Sans"/>
              </a:rPr>
              <a:t> package, ENV VIRTUAL_ENV=/</a:t>
            </a:r>
            <a:r>
              <a:rPr lang="en-US" b="0" i="0" dirty="0" err="1">
                <a:solidFill>
                  <a:srgbClr val="05192D"/>
                </a:solidFill>
                <a:effectLst/>
                <a:latin typeface="Studio-Feixen-Sans"/>
              </a:rPr>
              <a:t>venv</a:t>
            </a:r>
            <a:r>
              <a:rPr lang="en-US" b="0" i="0" dirty="0">
                <a:solidFill>
                  <a:srgbClr val="05192D"/>
                </a:solidFill>
                <a:effectLst/>
                <a:latin typeface="Studio-Feixen-Sans"/>
              </a:rPr>
              <a:t> sets an environment variable for the virtual environment path, RUN </a:t>
            </a:r>
            <a:r>
              <a:rPr lang="en-US" b="0" i="0" dirty="0" err="1">
                <a:solidFill>
                  <a:srgbClr val="05192D"/>
                </a:solidFill>
                <a:effectLst/>
                <a:latin typeface="Studio-Feixen-Sans"/>
              </a:rPr>
              <a:t>virtualenv</a:t>
            </a:r>
            <a:r>
              <a:rPr lang="en-US" b="0" i="0" dirty="0">
                <a:solidFill>
                  <a:srgbClr val="05192D"/>
                </a:solidFill>
                <a:effectLst/>
                <a:latin typeface="Studio-Feixen-Sans"/>
              </a:rPr>
              <a:t> </a:t>
            </a:r>
            <a:r>
              <a:rPr lang="en-US" b="0" i="0" dirty="0" err="1">
                <a:solidFill>
                  <a:srgbClr val="05192D"/>
                </a:solidFill>
                <a:effectLst/>
                <a:latin typeface="Studio-Feixen-Sans"/>
              </a:rPr>
              <a:t>venv</a:t>
            </a:r>
            <a:r>
              <a:rPr lang="en-US" b="0" i="0" dirty="0">
                <a:solidFill>
                  <a:srgbClr val="05192D"/>
                </a:solidFill>
                <a:effectLst/>
                <a:latin typeface="Studio-Feixen-Sans"/>
              </a:rPr>
              <a:t> -p python3 creates the virtual environment, and ENV PATH="VIRTUAL_ENV/bin:$PATH" adds the virtual environment's bin directory to the system path.</a:t>
            </a:r>
          </a:p>
          <a:p>
            <a:pPr algn="l">
              <a:buNone/>
            </a:pPr>
            <a:r>
              <a:rPr lang="en-US" b="0" i="0" dirty="0">
                <a:solidFill>
                  <a:srgbClr val="05192D"/>
                </a:solidFill>
                <a:effectLst/>
                <a:latin typeface="Studio-Feixen-Sans"/>
              </a:rPr>
              <a:t>WORKDIR /app sets the working directory to /app, and ADD . /app copies the contents of the current directory to the /app directory in the Docker image.</a:t>
            </a:r>
          </a:p>
          <a:p>
            <a:pPr algn="l">
              <a:buNone/>
            </a:pPr>
            <a:r>
              <a:rPr lang="en-US" b="0" i="0" dirty="0">
                <a:solidFill>
                  <a:srgbClr val="05192D"/>
                </a:solidFill>
                <a:effectLst/>
                <a:latin typeface="Studio-Feixen-Sans"/>
              </a:rPr>
              <a:t>RUN pip install -r requirements.txt installs the dependencies listed in the requirements.txt file.</a:t>
            </a:r>
          </a:p>
          <a:p>
            <a:pPr algn="l">
              <a:buNone/>
            </a:pPr>
            <a:r>
              <a:rPr lang="en-US" b="0" i="0" dirty="0">
                <a:solidFill>
                  <a:srgbClr val="05192D"/>
                </a:solidFill>
                <a:effectLst/>
                <a:latin typeface="Studio-Feixen-Sans"/>
              </a:rPr>
              <a:t>EXPOSE 5000 exposes port 5000 for the application to listen on.</a:t>
            </a:r>
          </a:p>
          <a:p>
            <a:pPr algn="l"/>
            <a:r>
              <a:rPr lang="en-US" b="0" i="0" dirty="0">
                <a:solidFill>
                  <a:srgbClr val="05192D"/>
                </a:solidFill>
                <a:effectLst/>
                <a:latin typeface="Studio-Feixen-Sans"/>
              </a:rPr>
              <a:t>Finally, CMD ["python", "app.py"] specifies the command to run when the container is started, which is to run the app.py file using the Python interpreter.</a:t>
            </a:r>
          </a:p>
          <a:p>
            <a:endParaRPr lang="en-IN" dirty="0"/>
          </a:p>
        </p:txBody>
      </p:sp>
      <p:sp>
        <p:nvSpPr>
          <p:cNvPr id="4" name="Slide Number Placeholder 3">
            <a:extLst>
              <a:ext uri="{FF2B5EF4-FFF2-40B4-BE49-F238E27FC236}">
                <a16:creationId xmlns:a16="http://schemas.microsoft.com/office/drawing/2014/main" id="{EDB3AA96-767F-4A21-C222-7FFB91750FA9}"/>
              </a:ext>
            </a:extLst>
          </p:cNvPr>
          <p:cNvSpPr>
            <a:spLocks noGrp="1"/>
          </p:cNvSpPr>
          <p:nvPr>
            <p:ph type="sldNum" sz="quarter" idx="5"/>
          </p:nvPr>
        </p:nvSpPr>
        <p:spPr/>
        <p:txBody>
          <a:bodyPr/>
          <a:lstStyle/>
          <a:p>
            <a:fld id="{90DE73B9-974F-4E32-879B-8B54AF0A6A93}" type="slidenum">
              <a:rPr lang="en-IN" smtClean="0"/>
              <a:t>31</a:t>
            </a:fld>
            <a:endParaRPr lang="en-IN"/>
          </a:p>
        </p:txBody>
      </p:sp>
    </p:spTree>
    <p:extLst>
      <p:ext uri="{BB962C8B-B14F-4D97-AF65-F5344CB8AC3E}">
        <p14:creationId xmlns:p14="http://schemas.microsoft.com/office/powerpoint/2010/main" val="50449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setting up </a:t>
            </a:r>
            <a:r>
              <a:rPr lang="en-US" dirty="0" err="1"/>
              <a:t>Dockerfile</a:t>
            </a:r>
            <a:r>
              <a:rPr lang="en-US" dirty="0"/>
              <a:t> correctly we will write some commands to create a Docker image from this file, but first, we need a service to host that image. In this example, we will be using Microsoft Azure to host our application.</a:t>
            </a:r>
          </a:p>
          <a:p>
            <a:endParaRPr lang="en-US" dirty="0"/>
          </a:p>
          <a:p>
            <a:r>
              <a:rPr lang="en-US" b="0" i="0" dirty="0">
                <a:solidFill>
                  <a:srgbClr val="05192D"/>
                </a:solidFill>
                <a:effectLst/>
                <a:latin typeface="Studio-Feixen-Sans"/>
              </a:rPr>
              <a:t>If you don't have a Microsoft Azure account or haven't used it before, you can sign up for free. When you </a:t>
            </a:r>
            <a:r>
              <a:rPr lang="en-US" b="1" i="0" u="none" strike="noStrike" dirty="0">
                <a:solidFill>
                  <a:srgbClr val="0075AD"/>
                </a:solidFill>
                <a:effectLst/>
                <a:latin typeface="Studio-Feixen-Sans"/>
                <a:hlinkClick r:id="rId3"/>
              </a:rPr>
              <a:t>sign up</a:t>
            </a:r>
            <a:r>
              <a:rPr lang="en-US" b="0" i="0" dirty="0">
                <a:solidFill>
                  <a:srgbClr val="05192D"/>
                </a:solidFill>
                <a:effectLst/>
                <a:latin typeface="Studio-Feixen-Sans"/>
              </a:rPr>
              <a:t> for the first time you get a free credit for the first 30 days. You can utilize that credit to build and deploy a web app on Azure.</a:t>
            </a:r>
          </a:p>
          <a:p>
            <a:endParaRPr lang="en-IN" dirty="0"/>
          </a:p>
          <a:p>
            <a:r>
              <a:rPr lang="en-US" b="0" i="0" dirty="0">
                <a:solidFill>
                  <a:srgbClr val="05192D"/>
                </a:solidFill>
                <a:effectLst/>
                <a:latin typeface="Studio-Feixen-Sans"/>
              </a:rPr>
              <a:t>Once a registry is created, the first step is to build a Docker image using the command line. Navigate to the project folder and execute the following code:</a:t>
            </a:r>
            <a:endParaRPr lang="en-IN" b="0" i="0" dirty="0">
              <a:solidFill>
                <a:srgbClr val="05192D"/>
              </a:solidFill>
              <a:effectLst/>
              <a:latin typeface="Studio-Feixen-Sans"/>
            </a:endParaRPr>
          </a:p>
          <a:p>
            <a:r>
              <a:rPr lang="en-IN" dirty="0"/>
              <a:t>docker build -t pycaret.azurecr.io/</a:t>
            </a:r>
            <a:r>
              <a:rPr lang="en-IN" dirty="0" err="1"/>
              <a:t>pycaret-insurance:latest</a:t>
            </a:r>
            <a:r>
              <a:rPr lang="en-IN" dirty="0"/>
              <a:t> .</a:t>
            </a:r>
          </a:p>
          <a:p>
            <a:endParaRPr lang="en-IN" b="0" i="0" dirty="0">
              <a:solidFill>
                <a:srgbClr val="05192D"/>
              </a:solidFill>
              <a:effectLst/>
              <a:latin typeface="Studio-Feixen-Sans"/>
            </a:endParaRPr>
          </a:p>
          <a:p>
            <a:r>
              <a:rPr lang="en-IN" b="0" i="0" dirty="0">
                <a:solidFill>
                  <a:srgbClr val="05192D"/>
                </a:solidFill>
                <a:effectLst/>
                <a:latin typeface="Studio-Feixen-Sans"/>
              </a:rPr>
              <a:t>Explanation of above command:--</a:t>
            </a:r>
          </a:p>
          <a:p>
            <a:pPr algn="l">
              <a:buNone/>
            </a:pPr>
            <a:r>
              <a:rPr lang="en-US" b="0" i="0" dirty="0">
                <a:solidFill>
                  <a:srgbClr val="05192D"/>
                </a:solidFill>
                <a:effectLst/>
                <a:latin typeface="Studio-Feixen-Sans"/>
              </a:rPr>
              <a:t>This code is a command in the Docker command-line interface (CLI) that builds a Docker image. The -t flag specifies the name and optionally a tag for the image, and the . at the end specifies the build context, which is the current directory.</a:t>
            </a:r>
          </a:p>
          <a:p>
            <a:pPr algn="l">
              <a:buNone/>
            </a:pPr>
            <a:r>
              <a:rPr lang="en-US" b="0" i="0" dirty="0">
                <a:solidFill>
                  <a:srgbClr val="05192D"/>
                </a:solidFill>
                <a:effectLst/>
                <a:latin typeface="Studio-Feixen-Sans"/>
              </a:rPr>
              <a:t>In this specific example, the Docker image being built is named </a:t>
            </a:r>
            <a:r>
              <a:rPr lang="en-US" b="0" i="0" dirty="0" err="1">
                <a:solidFill>
                  <a:srgbClr val="05192D"/>
                </a:solidFill>
                <a:effectLst/>
                <a:latin typeface="Studio-Feixen-Sans"/>
              </a:rPr>
              <a:t>pycaret</a:t>
            </a:r>
            <a:r>
              <a:rPr lang="en-US" b="0" i="0" dirty="0">
                <a:solidFill>
                  <a:srgbClr val="05192D"/>
                </a:solidFill>
                <a:effectLst/>
                <a:latin typeface="Studio-Feixen-Sans"/>
              </a:rPr>
              <a:t>-insurance and is being tagged as latest. The image is being built from the current directory, and it will be stored in the Azure Container Registry with the URL pycaret.azurecr.io.</a:t>
            </a:r>
          </a:p>
          <a:p>
            <a:pPr>
              <a:buNone/>
            </a:pPr>
            <a:br>
              <a:rPr lang="en-US" dirty="0"/>
            </a:br>
            <a:endParaRPr lang="en-IN" b="0" i="0" dirty="0">
              <a:solidFill>
                <a:srgbClr val="05192D"/>
              </a:solidFill>
              <a:effectLst/>
              <a:latin typeface="Studio-Feixen-Sans"/>
            </a:endParaRPr>
          </a:p>
          <a:p>
            <a:endParaRPr lang="en-IN" b="0" i="0" dirty="0">
              <a:solidFill>
                <a:srgbClr val="05192D"/>
              </a:solidFill>
              <a:effectLst/>
              <a:latin typeface="Studio-Feixen-Sans"/>
            </a:endParaRPr>
          </a:p>
          <a:p>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32</a:t>
            </a:fld>
            <a:endParaRPr lang="en-IN"/>
          </a:p>
        </p:txBody>
      </p:sp>
    </p:spTree>
    <p:extLst>
      <p:ext uri="{BB962C8B-B14F-4D97-AF65-F5344CB8AC3E}">
        <p14:creationId xmlns:p14="http://schemas.microsoft.com/office/powerpoint/2010/main" val="3008643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If you can see this, that means the application is now up and running on your local machine and now it is only a matter of pushing this onto the cloud. For deployment on Azure, read on</a:t>
            </a:r>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33</a:t>
            </a:fld>
            <a:endParaRPr lang="en-IN"/>
          </a:p>
        </p:txBody>
      </p:sp>
    </p:spTree>
    <p:extLst>
      <p:ext uri="{BB962C8B-B14F-4D97-AF65-F5344CB8AC3E}">
        <p14:creationId xmlns:p14="http://schemas.microsoft.com/office/powerpoint/2010/main" val="2248758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Depending on the size of the container, the push command may take some time to transfer the container to the cloud.</a:t>
            </a:r>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35</a:t>
            </a:fld>
            <a:endParaRPr lang="en-IN"/>
          </a:p>
        </p:txBody>
      </p:sp>
    </p:spTree>
    <p:extLst>
      <p:ext uri="{BB962C8B-B14F-4D97-AF65-F5344CB8AC3E}">
        <p14:creationId xmlns:p14="http://schemas.microsoft.com/office/powerpoint/2010/main" val="2720705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solidFill>
                  <a:srgbClr val="05192D"/>
                </a:solidFill>
                <a:effectLst/>
                <a:latin typeface="Studio-Feixen-Sans"/>
              </a:rPr>
              <a:t>The application is now up and running on Azure Web Services.</a:t>
            </a:r>
            <a:endParaRPr lang="en-IN"/>
          </a:p>
        </p:txBody>
      </p:sp>
      <p:sp>
        <p:nvSpPr>
          <p:cNvPr id="4" name="Slide Number Placeholder 3"/>
          <p:cNvSpPr>
            <a:spLocks noGrp="1"/>
          </p:cNvSpPr>
          <p:nvPr>
            <p:ph type="sldNum" sz="quarter" idx="5"/>
          </p:nvPr>
        </p:nvSpPr>
        <p:spPr/>
        <p:txBody>
          <a:bodyPr/>
          <a:lstStyle/>
          <a:p>
            <a:fld id="{90DE73B9-974F-4E32-879B-8B54AF0A6A93}" type="slidenum">
              <a:rPr lang="en-IN" smtClean="0"/>
              <a:t>37</a:t>
            </a:fld>
            <a:endParaRPr lang="en-IN"/>
          </a:p>
        </p:txBody>
      </p:sp>
    </p:spTree>
    <p:extLst>
      <p:ext uri="{BB962C8B-B14F-4D97-AF65-F5344CB8AC3E}">
        <p14:creationId xmlns:p14="http://schemas.microsoft.com/office/powerpoint/2010/main" val="4240515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The term </a:t>
            </a:r>
            <a:r>
              <a:rPr lang="en-US" b="1" i="0" dirty="0">
                <a:solidFill>
                  <a:srgbClr val="05192D"/>
                </a:solidFill>
                <a:effectLst/>
                <a:latin typeface="Studio-Feixen-Sans"/>
              </a:rPr>
              <a:t>Pipeline</a:t>
            </a:r>
            <a:r>
              <a:rPr lang="en-US" b="0" i="0" dirty="0">
                <a:solidFill>
                  <a:srgbClr val="05192D"/>
                </a:solidFill>
                <a:effectLst/>
                <a:latin typeface="Studio-Feixen-Sans"/>
              </a:rPr>
              <a:t> is used generally to describe the independent sequence of steps that are arranged together to achieve a task. This task could be machine learning or not. Machine Learning Pipelines are very common but that is not the only type of pipeline that exists. Data Orchestration Pipelines are another example. According to </a:t>
            </a:r>
            <a:r>
              <a:rPr lang="en-US" b="1" i="0" u="none" strike="noStrike" dirty="0">
                <a:solidFill>
                  <a:srgbClr val="0075AD"/>
                </a:solidFill>
                <a:effectLst/>
                <a:latin typeface="Studio-Feixen-Sans"/>
                <a:hlinkClick r:id="rId3"/>
              </a:rPr>
              <a:t>Microsoft docs</a:t>
            </a:r>
            <a:r>
              <a:rPr lang="en-US" b="0" i="0" dirty="0">
                <a:solidFill>
                  <a:srgbClr val="05192D"/>
                </a:solidFill>
                <a:effectLst/>
                <a:latin typeface="Studio-Feixen-Sans"/>
              </a:rPr>
              <a:t>, there are three scenarios:</a:t>
            </a:r>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8</a:t>
            </a:fld>
            <a:endParaRPr lang="en-IN"/>
          </a:p>
        </p:txBody>
      </p:sp>
    </p:spTree>
    <p:extLst>
      <p:ext uri="{BB962C8B-B14F-4D97-AF65-F5344CB8AC3E}">
        <p14:creationId xmlns:p14="http://schemas.microsoft.com/office/powerpoint/2010/main" val="98876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As you can see in the above example, this pipeline consists of a Logistic Regression model. There are several steps in the pipeline that have to be executed first before training can begin, such as Imputation of missing values, One-Hot encoding, Scaling, and </a:t>
            </a:r>
            <a:r>
              <a:rPr lang="en-US" b="1" i="0" u="none" strike="noStrike" dirty="0">
                <a:solidFill>
                  <a:srgbClr val="0075AD"/>
                </a:solidFill>
                <a:effectLst/>
                <a:latin typeface="Studio-Feixen-Sans"/>
                <a:hlinkClick r:id="rId3"/>
              </a:rPr>
              <a:t>Principal Component Analysis</a:t>
            </a:r>
            <a:r>
              <a:rPr lang="en-US" b="0" i="0" dirty="0">
                <a:solidFill>
                  <a:srgbClr val="05192D"/>
                </a:solidFill>
                <a:effectLst/>
                <a:latin typeface="Studio-Feixen-Sans"/>
              </a:rPr>
              <a:t> (PCA).</a:t>
            </a:r>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11</a:t>
            </a:fld>
            <a:endParaRPr lang="en-IN"/>
          </a:p>
        </p:txBody>
      </p:sp>
    </p:spTree>
    <p:extLst>
      <p:ext uri="{BB962C8B-B14F-4D97-AF65-F5344CB8AC3E}">
        <p14:creationId xmlns:p14="http://schemas.microsoft.com/office/powerpoint/2010/main" val="3320814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5192D"/>
                </a:solidFill>
                <a:effectLst/>
                <a:latin typeface="Studio-Feixen-Sans"/>
              </a:rPr>
              <a:t>Application Programming Interface (API), is a software intermediary that allows two applications to talk to each other. In simple words, an API is a contract between two applications saying if the user software provides input in a pre-defined format, the API will provide the outcome to the user. In other words, API is an end-point where you host the trained machine learning models / (pipelines) for use. In practice it looks something like this:</a:t>
            </a:r>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12</a:t>
            </a:fld>
            <a:endParaRPr lang="en-IN"/>
          </a:p>
        </p:txBody>
      </p:sp>
    </p:spTree>
    <p:extLst>
      <p:ext uri="{BB962C8B-B14F-4D97-AF65-F5344CB8AC3E}">
        <p14:creationId xmlns:p14="http://schemas.microsoft.com/office/powerpoint/2010/main" val="2353800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050"/>
              </a:spcAft>
              <a:buNone/>
            </a:pPr>
            <a:r>
              <a:rPr lang="en-US" b="0" i="0" dirty="0">
                <a:solidFill>
                  <a:srgbClr val="05192D"/>
                </a:solidFill>
                <a:effectLst/>
                <a:latin typeface="Studio-Feixen-Sans"/>
              </a:rPr>
              <a:t>Python (or any other language you have used) and all the libraries and dependencies used to build that application.</a:t>
            </a:r>
          </a:p>
          <a:p>
            <a:pPr algn="l">
              <a:spcAft>
                <a:spcPts val="1050"/>
              </a:spcAft>
              <a:buNone/>
            </a:pPr>
            <a:r>
              <a:rPr lang="en-US" b="0" i="0" dirty="0">
                <a:solidFill>
                  <a:srgbClr val="05192D"/>
                </a:solidFill>
                <a:effectLst/>
                <a:latin typeface="Studio-Feixen-Sans"/>
              </a:rPr>
              <a:t>If we can somehow create an environment that we can transfer to other machines (e.g., your friend's computer or a cloud service provider like Microsoft Azure, AWS or GCP), we can reproduce the results anywhere. A container is a type of software that packages up an application and all its dependencies so the application can run reliably from one computing environment to another.</a:t>
            </a:r>
          </a:p>
          <a:p>
            <a:pPr algn="l">
              <a:spcAft>
                <a:spcPts val="1050"/>
              </a:spcAft>
              <a:buNone/>
            </a:pPr>
            <a:r>
              <a:rPr lang="en-US" b="0" i="0" dirty="0">
                <a:solidFill>
                  <a:srgbClr val="05192D"/>
                </a:solidFill>
                <a:effectLst/>
                <a:latin typeface="Studio-Feixen-Sans"/>
              </a:rPr>
              <a:t>The most intuitive way to understand containers in data science is to think about containers on a vessel or a ship. The goal is to isolate the contents of one container from the others so they don't get mixed up. This is exactly what containers are used for in data science.</a:t>
            </a:r>
          </a:p>
          <a:p>
            <a:pPr algn="l">
              <a:spcAft>
                <a:spcPts val="1050"/>
              </a:spcAft>
              <a:buNone/>
            </a:pPr>
            <a:r>
              <a:rPr lang="en-US" b="0" i="0" dirty="0">
                <a:solidFill>
                  <a:srgbClr val="05192D"/>
                </a:solidFill>
                <a:effectLst/>
                <a:latin typeface="Studio-Feixen-Sans"/>
              </a:rPr>
              <a:t>Now that we understand the metaphor behind containers, let's look at alternate options for creating an isolated environment for our application. One simple alternative is to have a separate machine for each of your applications.</a:t>
            </a:r>
          </a:p>
          <a:p>
            <a:pPr algn="l">
              <a:spcAft>
                <a:spcPts val="1050"/>
              </a:spcAft>
              <a:buNone/>
            </a:pPr>
            <a:r>
              <a:rPr lang="en-US" b="0" i="0" dirty="0">
                <a:solidFill>
                  <a:srgbClr val="05192D"/>
                </a:solidFill>
                <a:effectLst/>
                <a:latin typeface="Studio-Feixen-Sans"/>
              </a:rPr>
              <a:t>Using a separate machine is straightforward but it doesn't outweigh the benefits of using containers, since maintaining multiple machines for each application is expensive, a nightmare to maintain and hard to scale. In short, it's not practical in many real-life scenarios.</a:t>
            </a:r>
          </a:p>
          <a:p>
            <a:pPr algn="l">
              <a:spcAft>
                <a:spcPts val="1050"/>
              </a:spcAft>
            </a:pPr>
            <a:r>
              <a:rPr lang="en-US" b="0" i="0" dirty="0">
                <a:solidFill>
                  <a:srgbClr val="05192D"/>
                </a:solidFill>
                <a:effectLst/>
                <a:latin typeface="Studio-Feixen-Sans"/>
              </a:rPr>
              <a:t>Another alternative for creating an isolated environment is to use virtual machines. Containers are again preferable here because they require fewer resources, are very portable, and are faster to spin up.</a:t>
            </a:r>
          </a:p>
          <a:p>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14</a:t>
            </a:fld>
            <a:endParaRPr lang="en-IN"/>
          </a:p>
        </p:txBody>
      </p:sp>
    </p:spTree>
    <p:extLst>
      <p:ext uri="{BB962C8B-B14F-4D97-AF65-F5344CB8AC3E}">
        <p14:creationId xmlns:p14="http://schemas.microsoft.com/office/powerpoint/2010/main" val="3280795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8309B-2438-3350-C749-8EDB1AA7A5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0B2DC-C22F-0B14-62C2-F82477683A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276CF3-5188-2A16-3EE7-7D47FB2BD8A4}"/>
              </a:ext>
            </a:extLst>
          </p:cNvPr>
          <p:cNvSpPr>
            <a:spLocks noGrp="1"/>
          </p:cNvSpPr>
          <p:nvPr>
            <p:ph type="body" idx="1"/>
          </p:nvPr>
        </p:nvSpPr>
        <p:spPr/>
        <p:txBody>
          <a:bodyPr/>
          <a:lstStyle/>
          <a:p>
            <a:pPr algn="l">
              <a:spcAft>
                <a:spcPts val="1050"/>
              </a:spcAft>
              <a:buNone/>
            </a:pPr>
            <a:r>
              <a:rPr lang="en-US" b="0" i="0" dirty="0">
                <a:solidFill>
                  <a:srgbClr val="05192D"/>
                </a:solidFill>
                <a:effectLst/>
                <a:latin typeface="Studio-Feixen-Sans"/>
              </a:rPr>
              <a:t>Can you identify the differences between Virtual Machines and Containers? When you use containers, you do not require guest operating systems. Imagine 10 applications running on a virtual machine. This would require 10 guest operating systems compared to none required when you use containers.</a:t>
            </a:r>
            <a:endParaRPr lang="en-IN" dirty="0"/>
          </a:p>
        </p:txBody>
      </p:sp>
      <p:sp>
        <p:nvSpPr>
          <p:cNvPr id="4" name="Slide Number Placeholder 3">
            <a:extLst>
              <a:ext uri="{FF2B5EF4-FFF2-40B4-BE49-F238E27FC236}">
                <a16:creationId xmlns:a16="http://schemas.microsoft.com/office/drawing/2014/main" id="{325CE686-CA6B-283A-FCD3-21B780B230C4}"/>
              </a:ext>
            </a:extLst>
          </p:cNvPr>
          <p:cNvSpPr>
            <a:spLocks noGrp="1"/>
          </p:cNvSpPr>
          <p:nvPr>
            <p:ph type="sldNum" sz="quarter" idx="5"/>
          </p:nvPr>
        </p:nvSpPr>
        <p:spPr/>
        <p:txBody>
          <a:bodyPr/>
          <a:lstStyle/>
          <a:p>
            <a:fld id="{90DE73B9-974F-4E32-879B-8B54AF0A6A93}" type="slidenum">
              <a:rPr lang="en-IN" smtClean="0"/>
              <a:t>15</a:t>
            </a:fld>
            <a:endParaRPr lang="en-IN"/>
          </a:p>
        </p:txBody>
      </p:sp>
    </p:spTree>
    <p:extLst>
      <p:ext uri="{BB962C8B-B14F-4D97-AF65-F5344CB8AC3E}">
        <p14:creationId xmlns:p14="http://schemas.microsoft.com/office/powerpoint/2010/main" val="409139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050"/>
              </a:spcAft>
              <a:buNone/>
            </a:pPr>
            <a:r>
              <a:rPr lang="en-US" b="0" i="0" dirty="0">
                <a:solidFill>
                  <a:srgbClr val="05192D"/>
                </a:solidFill>
                <a:effectLst/>
                <a:latin typeface="Studio-Feixen-Sans"/>
              </a:rPr>
              <a:t>Docker is a company that provides software (also called Docker) that allows users to build, run and manage containers. While Docker's containers are the most common, other less famous alternatives such as </a:t>
            </a:r>
            <a:r>
              <a:rPr lang="en-US" b="1" i="0" u="none" strike="noStrike" dirty="0">
                <a:solidFill>
                  <a:srgbClr val="0075AD"/>
                </a:solidFill>
                <a:effectLst/>
                <a:latin typeface="Studio-Feixen-Sans"/>
                <a:hlinkClick r:id="rId3"/>
              </a:rPr>
              <a:t>LXD</a:t>
            </a:r>
            <a:r>
              <a:rPr lang="en-US" b="0" i="0" dirty="0">
                <a:solidFill>
                  <a:srgbClr val="05192D"/>
                </a:solidFill>
                <a:effectLst/>
                <a:latin typeface="Studio-Feixen-Sans"/>
              </a:rPr>
              <a:t> and </a:t>
            </a:r>
            <a:r>
              <a:rPr lang="en-US" b="1" i="0" u="none" strike="noStrike" dirty="0">
                <a:solidFill>
                  <a:srgbClr val="0075AD"/>
                </a:solidFill>
                <a:effectLst/>
                <a:latin typeface="Studio-Feixen-Sans"/>
                <a:hlinkClick r:id="rId4"/>
              </a:rPr>
              <a:t>LXC</a:t>
            </a:r>
            <a:r>
              <a:rPr lang="en-US" b="0" i="0" dirty="0">
                <a:solidFill>
                  <a:srgbClr val="05192D"/>
                </a:solidFill>
                <a:effectLst/>
                <a:latin typeface="Studio-Feixen-Sans"/>
              </a:rPr>
              <a:t> also provide container solutions.</a:t>
            </a:r>
          </a:p>
          <a:p>
            <a:pPr algn="l">
              <a:spcAft>
                <a:spcPts val="1050"/>
              </a:spcAft>
            </a:pPr>
            <a:r>
              <a:rPr lang="en-US" b="0" i="0" dirty="0">
                <a:solidFill>
                  <a:srgbClr val="05192D"/>
                </a:solidFill>
                <a:effectLst/>
                <a:latin typeface="Studio-Feixen-Sans"/>
              </a:rPr>
              <a:t>Docker is a tool designed to make it easier to create, deploy, and run applications by using containers. Containers are used to package up an application with all of its necessary components, such as libraries and other dependencies, and ship it all out as one package.</a:t>
            </a:r>
          </a:p>
          <a:p>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16</a:t>
            </a:fld>
            <a:endParaRPr lang="en-IN"/>
          </a:p>
        </p:txBody>
      </p:sp>
    </p:spTree>
    <p:extLst>
      <p:ext uri="{BB962C8B-B14F-4D97-AF65-F5344CB8AC3E}">
        <p14:creationId xmlns:p14="http://schemas.microsoft.com/office/powerpoint/2010/main" val="3692270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23</a:t>
            </a:fld>
            <a:endParaRPr lang="en-IN"/>
          </a:p>
        </p:txBody>
      </p:sp>
    </p:spTree>
    <p:extLst>
      <p:ext uri="{BB962C8B-B14F-4D97-AF65-F5344CB8AC3E}">
        <p14:creationId xmlns:p14="http://schemas.microsoft.com/office/powerpoint/2010/main" val="1557041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solidFill>
                  <a:srgbClr val="05192D"/>
                </a:solidFill>
                <a:effectLst/>
                <a:latin typeface="Studio-Feixen-Sans"/>
              </a:rPr>
              <a:t>This code is using the </a:t>
            </a:r>
            <a:r>
              <a:rPr lang="en-US" b="0" i="0" dirty="0" err="1">
                <a:solidFill>
                  <a:srgbClr val="05192D"/>
                </a:solidFill>
                <a:effectLst/>
                <a:latin typeface="Studio-Feixen-Sans"/>
              </a:rPr>
              <a:t>PyCaret</a:t>
            </a:r>
            <a:r>
              <a:rPr lang="en-US" b="0" i="0" dirty="0">
                <a:solidFill>
                  <a:srgbClr val="05192D"/>
                </a:solidFill>
                <a:effectLst/>
                <a:latin typeface="Studio-Feixen-Sans"/>
              </a:rPr>
              <a:t> library to perform regression analysis on an insurance dataset.</a:t>
            </a:r>
          </a:p>
          <a:p>
            <a:pPr algn="l">
              <a:buNone/>
            </a:pPr>
            <a:r>
              <a:rPr lang="en-US" b="0" i="0" dirty="0">
                <a:solidFill>
                  <a:srgbClr val="05192D"/>
                </a:solidFill>
                <a:effectLst/>
                <a:latin typeface="Studio-Feixen-Sans"/>
              </a:rPr>
              <a:t>First, the </a:t>
            </a:r>
            <a:r>
              <a:rPr lang="en-US" b="0" i="0" dirty="0" err="1">
                <a:solidFill>
                  <a:srgbClr val="05192D"/>
                </a:solidFill>
                <a:effectLst/>
                <a:latin typeface="Studio-Feixen-Sans"/>
              </a:rPr>
              <a:t>get_data</a:t>
            </a:r>
            <a:r>
              <a:rPr lang="en-US" b="0" i="0" dirty="0">
                <a:solidFill>
                  <a:srgbClr val="05192D"/>
                </a:solidFill>
                <a:effectLst/>
                <a:latin typeface="Studio-Feixen-Sans"/>
              </a:rPr>
              <a:t> function from the </a:t>
            </a:r>
            <a:r>
              <a:rPr lang="en-US" b="0" i="0" dirty="0" err="1">
                <a:solidFill>
                  <a:srgbClr val="05192D"/>
                </a:solidFill>
                <a:effectLst/>
                <a:latin typeface="Studio-Feixen-Sans"/>
              </a:rPr>
              <a:t>pycaret.datasets</a:t>
            </a:r>
            <a:r>
              <a:rPr lang="en-US" b="0" i="0" dirty="0">
                <a:solidFill>
                  <a:srgbClr val="05192D"/>
                </a:solidFill>
                <a:effectLst/>
                <a:latin typeface="Studio-Feixen-Sans"/>
              </a:rPr>
              <a:t> module is used to load the insurance dataset.</a:t>
            </a:r>
          </a:p>
          <a:p>
            <a:pPr algn="l">
              <a:buNone/>
            </a:pPr>
            <a:r>
              <a:rPr lang="en-US" b="0" i="0" dirty="0">
                <a:solidFill>
                  <a:srgbClr val="05192D"/>
                </a:solidFill>
                <a:effectLst/>
                <a:latin typeface="Studio-Feixen-Sans"/>
              </a:rPr>
              <a:t>Next, the setup function from the </a:t>
            </a:r>
            <a:r>
              <a:rPr lang="en-US" b="0" i="0" dirty="0" err="1">
                <a:solidFill>
                  <a:srgbClr val="05192D"/>
                </a:solidFill>
                <a:effectLst/>
                <a:latin typeface="Studio-Feixen-Sans"/>
              </a:rPr>
              <a:t>pycaret.regression</a:t>
            </a:r>
            <a:r>
              <a:rPr lang="en-US" b="0" i="0" dirty="0">
                <a:solidFill>
                  <a:srgbClr val="05192D"/>
                </a:solidFill>
                <a:effectLst/>
                <a:latin typeface="Studio-Feixen-Sans"/>
              </a:rPr>
              <a:t> module is used to initialize the environment for regression analysis. The insurance dataset is passed as the first argument, and the target variable is specified as charges. The </a:t>
            </a:r>
            <a:r>
              <a:rPr lang="en-US" b="0" i="0" dirty="0" err="1">
                <a:solidFill>
                  <a:srgbClr val="05192D"/>
                </a:solidFill>
                <a:effectLst/>
                <a:latin typeface="Studio-Feixen-Sans"/>
              </a:rPr>
              <a:t>session_id</a:t>
            </a:r>
            <a:r>
              <a:rPr lang="en-US" b="0" i="0" dirty="0">
                <a:solidFill>
                  <a:srgbClr val="05192D"/>
                </a:solidFill>
                <a:effectLst/>
                <a:latin typeface="Studio-Feixen-Sans"/>
              </a:rPr>
              <a:t> parameter is set to 123 for reproducibility. The normalize parameter is set to True to normalize the data, and the </a:t>
            </a:r>
            <a:r>
              <a:rPr lang="en-US" b="0" i="0" dirty="0" err="1">
                <a:solidFill>
                  <a:srgbClr val="05192D"/>
                </a:solidFill>
                <a:effectLst/>
                <a:latin typeface="Studio-Feixen-Sans"/>
              </a:rPr>
              <a:t>polynomial_features</a:t>
            </a:r>
            <a:r>
              <a:rPr lang="en-US" b="0" i="0" dirty="0">
                <a:solidFill>
                  <a:srgbClr val="05192D"/>
                </a:solidFill>
                <a:effectLst/>
                <a:latin typeface="Studio-Feixen-Sans"/>
              </a:rPr>
              <a:t>, </a:t>
            </a:r>
            <a:r>
              <a:rPr lang="en-US" b="0" i="0" dirty="0" err="1">
                <a:solidFill>
                  <a:srgbClr val="05192D"/>
                </a:solidFill>
                <a:effectLst/>
                <a:latin typeface="Studio-Feixen-Sans"/>
              </a:rPr>
              <a:t>trigonometry_features</a:t>
            </a:r>
            <a:r>
              <a:rPr lang="en-US" b="0" i="0" dirty="0">
                <a:solidFill>
                  <a:srgbClr val="05192D"/>
                </a:solidFill>
                <a:effectLst/>
                <a:latin typeface="Studio-Feixen-Sans"/>
              </a:rPr>
              <a:t>, and </a:t>
            </a:r>
            <a:r>
              <a:rPr lang="en-US" b="0" i="0" dirty="0" err="1">
                <a:solidFill>
                  <a:srgbClr val="05192D"/>
                </a:solidFill>
                <a:effectLst/>
                <a:latin typeface="Studio-Feixen-Sans"/>
              </a:rPr>
              <a:t>feature_interaction</a:t>
            </a:r>
            <a:r>
              <a:rPr lang="en-US" b="0" i="0" dirty="0">
                <a:solidFill>
                  <a:srgbClr val="05192D"/>
                </a:solidFill>
                <a:effectLst/>
                <a:latin typeface="Studio-Feixen-Sans"/>
              </a:rPr>
              <a:t> parameters are set to True to create additional features based on polynomial, trigonometric, and interaction terms. The </a:t>
            </a:r>
            <a:r>
              <a:rPr lang="en-US" b="0" i="0" dirty="0" err="1">
                <a:solidFill>
                  <a:srgbClr val="05192D"/>
                </a:solidFill>
                <a:effectLst/>
                <a:latin typeface="Studio-Feixen-Sans"/>
              </a:rPr>
              <a:t>bin_numeric_features</a:t>
            </a:r>
            <a:r>
              <a:rPr lang="en-US" b="0" i="0" dirty="0">
                <a:solidFill>
                  <a:srgbClr val="05192D"/>
                </a:solidFill>
                <a:effectLst/>
                <a:latin typeface="Studio-Feixen-Sans"/>
              </a:rPr>
              <a:t> parameter is set to ['age', '</a:t>
            </a:r>
            <a:r>
              <a:rPr lang="en-US" b="0" i="0" dirty="0" err="1">
                <a:solidFill>
                  <a:srgbClr val="05192D"/>
                </a:solidFill>
                <a:effectLst/>
                <a:latin typeface="Studio-Feixen-Sans"/>
              </a:rPr>
              <a:t>bmi</a:t>
            </a:r>
            <a:r>
              <a:rPr lang="en-US" b="0" i="0" dirty="0">
                <a:solidFill>
                  <a:srgbClr val="05192D"/>
                </a:solidFill>
                <a:effectLst/>
                <a:latin typeface="Studio-Feixen-Sans"/>
              </a:rPr>
              <a:t>'] to bin these numeric features into discrete intervals.</a:t>
            </a:r>
          </a:p>
          <a:p>
            <a:pPr algn="l">
              <a:buNone/>
            </a:pPr>
            <a:r>
              <a:rPr lang="en-US" b="0" i="0" dirty="0">
                <a:solidFill>
                  <a:srgbClr val="05192D"/>
                </a:solidFill>
                <a:effectLst/>
                <a:latin typeface="Studio-Feixen-Sans"/>
              </a:rPr>
              <a:t>After the environment is set up, the </a:t>
            </a:r>
            <a:r>
              <a:rPr lang="en-US" b="0" i="0" dirty="0" err="1">
                <a:solidFill>
                  <a:srgbClr val="05192D"/>
                </a:solidFill>
                <a:effectLst/>
                <a:latin typeface="Studio-Feixen-Sans"/>
              </a:rPr>
              <a:t>create_model</a:t>
            </a:r>
            <a:r>
              <a:rPr lang="en-US" b="0" i="0" dirty="0">
                <a:solidFill>
                  <a:srgbClr val="05192D"/>
                </a:solidFill>
                <a:effectLst/>
                <a:latin typeface="Studio-Feixen-Sans"/>
              </a:rPr>
              <a:t> function is used to train a linear regression model (</a:t>
            </a:r>
            <a:r>
              <a:rPr lang="en-US" b="0" i="0" dirty="0" err="1">
                <a:solidFill>
                  <a:srgbClr val="05192D"/>
                </a:solidFill>
                <a:effectLst/>
                <a:latin typeface="Studio-Feixen-Sans"/>
              </a:rPr>
              <a:t>lr</a:t>
            </a:r>
            <a:r>
              <a:rPr lang="en-US" b="0" i="0" dirty="0">
                <a:solidFill>
                  <a:srgbClr val="05192D"/>
                </a:solidFill>
                <a:effectLst/>
                <a:latin typeface="Studio-Feixen-Sans"/>
              </a:rPr>
              <a:t>) on the data.</a:t>
            </a:r>
          </a:p>
          <a:p>
            <a:pPr algn="l">
              <a:buNone/>
            </a:pPr>
            <a:r>
              <a:rPr lang="en-US" b="0" i="0" dirty="0">
                <a:solidFill>
                  <a:srgbClr val="05192D"/>
                </a:solidFill>
                <a:effectLst/>
                <a:latin typeface="Studio-Feixen-Sans"/>
              </a:rPr>
              <a:t>Finally, the </a:t>
            </a:r>
            <a:r>
              <a:rPr lang="en-US" b="0" i="0" dirty="0" err="1">
                <a:solidFill>
                  <a:srgbClr val="05192D"/>
                </a:solidFill>
                <a:effectLst/>
                <a:latin typeface="Studio-Feixen-Sans"/>
              </a:rPr>
              <a:t>save_model</a:t>
            </a:r>
            <a:r>
              <a:rPr lang="en-US" b="0" i="0" dirty="0">
                <a:solidFill>
                  <a:srgbClr val="05192D"/>
                </a:solidFill>
                <a:effectLst/>
                <a:latin typeface="Studio-Feixen-Sans"/>
              </a:rPr>
              <a:t> function is used to save the trained model as a pipeline in a specified location (c:/username/</a:t>
            </a:r>
            <a:r>
              <a:rPr lang="en-US" b="0" i="0" dirty="0" err="1">
                <a:solidFill>
                  <a:srgbClr val="05192D"/>
                </a:solidFill>
                <a:effectLst/>
                <a:latin typeface="Studio-Feixen-Sans"/>
              </a:rPr>
              <a:t>pycaret</a:t>
            </a:r>
            <a:r>
              <a:rPr lang="en-US" b="0" i="0" dirty="0">
                <a:solidFill>
                  <a:srgbClr val="05192D"/>
                </a:solidFill>
                <a:effectLst/>
                <a:latin typeface="Studio-Feixen-Sans"/>
              </a:rPr>
              <a:t>-deployment-azure/deployment_28042020). This pipeline can be used for deployment or further analysis.</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0DE73B9-974F-4E32-879B-8B54AF0A6A93}" type="slidenum">
              <a:rPr lang="en-IN" smtClean="0"/>
              <a:t>26</a:t>
            </a:fld>
            <a:endParaRPr lang="en-IN"/>
          </a:p>
        </p:txBody>
      </p:sp>
    </p:spTree>
    <p:extLst>
      <p:ext uri="{BB962C8B-B14F-4D97-AF65-F5344CB8AC3E}">
        <p14:creationId xmlns:p14="http://schemas.microsoft.com/office/powerpoint/2010/main" val="121322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2064F-9167-331F-9045-54EC83FB5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55E880-FB23-3660-BFB9-3181C0368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F5D573-0D8E-222A-6F6A-059249D1D99E}"/>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5" name="Footer Placeholder 4">
            <a:extLst>
              <a:ext uri="{FF2B5EF4-FFF2-40B4-BE49-F238E27FC236}">
                <a16:creationId xmlns:a16="http://schemas.microsoft.com/office/drawing/2014/main" id="{F3813E09-F03F-4F6D-3330-1426DA6E0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5526C-787D-EB39-0B19-1F778ACA075C}"/>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291489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86CAA-7AFE-22B7-1C6C-A14BA7B482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12CA6B-128F-0F53-517F-5CEC8212EA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008B85-A53D-E37E-B5CF-58FEE23955E8}"/>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5" name="Footer Placeholder 4">
            <a:extLst>
              <a:ext uri="{FF2B5EF4-FFF2-40B4-BE49-F238E27FC236}">
                <a16:creationId xmlns:a16="http://schemas.microsoft.com/office/drawing/2014/main" id="{3E6A9047-1CA0-6610-B158-82424CFA8E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8C371-4E4B-89ED-4BC7-B98070A81247}"/>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317140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7851D-1AD8-91B5-DD56-DF46DDD540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09E618-E791-E434-E3D3-2DC8B3FA0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43994F-4C84-5218-8DCD-24B15F81DDCB}"/>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5" name="Footer Placeholder 4">
            <a:extLst>
              <a:ext uri="{FF2B5EF4-FFF2-40B4-BE49-F238E27FC236}">
                <a16:creationId xmlns:a16="http://schemas.microsoft.com/office/drawing/2014/main" id="{26923DC6-D905-6F93-DC92-9F53911570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369EF8-AB31-A5B9-C138-B9302C70B453}"/>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279238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8BB5-F69C-7B73-10FA-BFCD01D523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885674-1224-F7A9-64A0-630611784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C464FD-149F-2ED9-3CF9-64540345E828}"/>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5" name="Footer Placeholder 4">
            <a:extLst>
              <a:ext uri="{FF2B5EF4-FFF2-40B4-BE49-F238E27FC236}">
                <a16:creationId xmlns:a16="http://schemas.microsoft.com/office/drawing/2014/main" id="{7AF0E824-FD51-F585-3B67-5EA0E80C88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BDDA9-6C79-B071-B097-DF02F492F9D3}"/>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13885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8710-0B71-2311-0E04-2BAE2A599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C87B09-8A91-AC34-A9CE-B768C084C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B802A-F7A2-8024-9F5A-F69C7FE0A5A0}"/>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5" name="Footer Placeholder 4">
            <a:extLst>
              <a:ext uri="{FF2B5EF4-FFF2-40B4-BE49-F238E27FC236}">
                <a16:creationId xmlns:a16="http://schemas.microsoft.com/office/drawing/2014/main" id="{996B9509-7313-9CA2-93FB-F994680F8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78CE9-4623-89EE-7BB0-5A63BFD1F1F5}"/>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290804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582CD-9F8D-9EFC-E041-E262A55760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3F59EE-7845-491E-6F78-6D7BDE85C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FB5B12-6E53-E37B-CADE-F77DCD4097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8ECAA8-CC42-038F-3B60-47A9D5336DAF}"/>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6" name="Footer Placeholder 5">
            <a:extLst>
              <a:ext uri="{FF2B5EF4-FFF2-40B4-BE49-F238E27FC236}">
                <a16:creationId xmlns:a16="http://schemas.microsoft.com/office/drawing/2014/main" id="{C76B88DF-C9AD-E25D-717D-EA15185143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CE4FF-DFA6-FB27-6994-56AAF124C0CA}"/>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110991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A8C3-4784-4D8E-E24A-7F4DFFF99E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C47F0A-3C97-8DF6-70DF-378A7780E5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0F1AD-3E20-9D36-67BB-0BBBB0A76A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971E5B-D183-44A5-C7D1-1E84FF7F2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0D6E20-A8C1-1FED-3106-8C30F48326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39DE54-741B-08C8-FA20-42AD441F62B9}"/>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8" name="Footer Placeholder 7">
            <a:extLst>
              <a:ext uri="{FF2B5EF4-FFF2-40B4-BE49-F238E27FC236}">
                <a16:creationId xmlns:a16="http://schemas.microsoft.com/office/drawing/2014/main" id="{772D967C-D0C5-567F-36E7-1E435CEC93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601338-B75A-0D31-1AB4-821024F72914}"/>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3385736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202AE-7F2C-EF96-2BD2-6C54DC5441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ABA20CE-7DC9-2B50-4843-4352BD021C93}"/>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4" name="Footer Placeholder 3">
            <a:extLst>
              <a:ext uri="{FF2B5EF4-FFF2-40B4-BE49-F238E27FC236}">
                <a16:creationId xmlns:a16="http://schemas.microsoft.com/office/drawing/2014/main" id="{D8413520-C106-7403-BD5D-BA9C0C7A71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E8F9D5-A1F0-56E6-008B-0953BDF56950}"/>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185273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CC6573-CE8C-53D0-80BE-3C727FF077CC}"/>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3" name="Footer Placeholder 2">
            <a:extLst>
              <a:ext uri="{FF2B5EF4-FFF2-40B4-BE49-F238E27FC236}">
                <a16:creationId xmlns:a16="http://schemas.microsoft.com/office/drawing/2014/main" id="{8AA44F8B-721F-494A-2483-FD7EEE1FFF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60CB28-54F4-F90C-E02D-61589BD6E433}"/>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60857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CB9A-B6BB-0EF3-3296-760A16F06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6E9649-720F-2ADF-6FC9-43EB843EEE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FF71CB-D128-8DA4-14F1-6DE7EBC68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F35BF-80DF-36D5-33DA-7151965FD93D}"/>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6" name="Footer Placeholder 5">
            <a:extLst>
              <a:ext uri="{FF2B5EF4-FFF2-40B4-BE49-F238E27FC236}">
                <a16:creationId xmlns:a16="http://schemas.microsoft.com/office/drawing/2014/main" id="{190A30B4-3595-FF6A-EA3F-1538D23F6B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9A41B5-B07E-B7C4-2E1F-DE9D26ACB499}"/>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1549005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9F33-6454-DA16-22F3-8A0CFCE7D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7C8282-0D6E-B14B-976A-FC50852BA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637BBE-5EBF-CFF2-E7D5-2C657EA51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557C5-9563-62C8-943A-E7A6CB81FEBF}"/>
              </a:ext>
            </a:extLst>
          </p:cNvPr>
          <p:cNvSpPr>
            <a:spLocks noGrp="1"/>
          </p:cNvSpPr>
          <p:nvPr>
            <p:ph type="dt" sz="half" idx="10"/>
          </p:nvPr>
        </p:nvSpPr>
        <p:spPr/>
        <p:txBody>
          <a:bodyPr/>
          <a:lstStyle/>
          <a:p>
            <a:fld id="{8465CF83-3BFE-47B0-A4B1-AFE32D0D4349}" type="datetimeFigureOut">
              <a:rPr lang="en-IN" smtClean="0"/>
              <a:t>18-04-2025</a:t>
            </a:fld>
            <a:endParaRPr lang="en-IN"/>
          </a:p>
        </p:txBody>
      </p:sp>
      <p:sp>
        <p:nvSpPr>
          <p:cNvPr id="6" name="Footer Placeholder 5">
            <a:extLst>
              <a:ext uri="{FF2B5EF4-FFF2-40B4-BE49-F238E27FC236}">
                <a16:creationId xmlns:a16="http://schemas.microsoft.com/office/drawing/2014/main" id="{AFABBF1F-5320-B523-6FD4-A7033D8CB9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31C779-E55E-321F-511A-0700FA0CA429}"/>
              </a:ext>
            </a:extLst>
          </p:cNvPr>
          <p:cNvSpPr>
            <a:spLocks noGrp="1"/>
          </p:cNvSpPr>
          <p:nvPr>
            <p:ph type="sldNum" sz="quarter" idx="12"/>
          </p:nvPr>
        </p:nvSpPr>
        <p:spPr/>
        <p:txBody>
          <a:bodyPr/>
          <a:lstStyle/>
          <a:p>
            <a:fld id="{520A4EE6-21E3-40FB-B5EF-2AA7624BAFE0}" type="slidenum">
              <a:rPr lang="en-IN" smtClean="0"/>
              <a:t>‹#›</a:t>
            </a:fld>
            <a:endParaRPr lang="en-IN"/>
          </a:p>
        </p:txBody>
      </p:sp>
    </p:spTree>
    <p:extLst>
      <p:ext uri="{BB962C8B-B14F-4D97-AF65-F5344CB8AC3E}">
        <p14:creationId xmlns:p14="http://schemas.microsoft.com/office/powerpoint/2010/main" val="340700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66B503-0803-FB80-9CD6-6D7A354BF2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95CC4D-62B2-96ED-D173-508F1A173D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A6A866-8DC2-0280-CCB0-CDD74C44F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5CF83-3BFE-47B0-A4B1-AFE32D0D4349}" type="datetimeFigureOut">
              <a:rPr lang="en-IN" smtClean="0"/>
              <a:t>18-04-2025</a:t>
            </a:fld>
            <a:endParaRPr lang="en-IN"/>
          </a:p>
        </p:txBody>
      </p:sp>
      <p:sp>
        <p:nvSpPr>
          <p:cNvPr id="5" name="Footer Placeholder 4">
            <a:extLst>
              <a:ext uri="{FF2B5EF4-FFF2-40B4-BE49-F238E27FC236}">
                <a16:creationId xmlns:a16="http://schemas.microsoft.com/office/drawing/2014/main" id="{9649039F-536A-BEED-D0E2-C1FFF7058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89E934-C046-CA68-43F4-BAEAA481D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A4EE6-21E3-40FB-B5EF-2AA7624BAFE0}" type="slidenum">
              <a:rPr lang="en-IN" smtClean="0"/>
              <a:t>‹#›</a:t>
            </a:fld>
            <a:endParaRPr lang="en-IN"/>
          </a:p>
        </p:txBody>
      </p:sp>
    </p:spTree>
    <p:extLst>
      <p:ext uri="{BB962C8B-B14F-4D97-AF65-F5344CB8AC3E}">
        <p14:creationId xmlns:p14="http://schemas.microsoft.com/office/powerpoint/2010/main" val="3464312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architecture/data-science-process/ci-cd-flas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B756-7EB2-2D66-EA35-C357F114771F}"/>
              </a:ext>
            </a:extLst>
          </p:cNvPr>
          <p:cNvSpPr>
            <a:spLocks noGrp="1"/>
          </p:cNvSpPr>
          <p:nvPr>
            <p:ph type="ctrTitle"/>
          </p:nvPr>
        </p:nvSpPr>
        <p:spPr/>
        <p:txBody>
          <a:bodyPr/>
          <a:lstStyle/>
          <a:p>
            <a:r>
              <a:rPr lang="en-IN" dirty="0" err="1"/>
              <a:t>MLOps</a:t>
            </a:r>
            <a:endParaRPr lang="en-IN" dirty="0"/>
          </a:p>
        </p:txBody>
      </p:sp>
      <p:sp>
        <p:nvSpPr>
          <p:cNvPr id="3" name="Subtitle 2">
            <a:extLst>
              <a:ext uri="{FF2B5EF4-FFF2-40B4-BE49-F238E27FC236}">
                <a16:creationId xmlns:a16="http://schemas.microsoft.com/office/drawing/2014/main" id="{43814ADB-C50F-D07C-F4EE-8436160F514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65190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B0D7-D1FD-59D8-54F8-16CAE0BEB018}"/>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4C27F270-00DC-641A-375F-78DE132629A6}"/>
              </a:ext>
            </a:extLst>
          </p:cNvPr>
          <p:cNvSpPr>
            <a:spLocks noGrp="1"/>
          </p:cNvSpPr>
          <p:nvPr>
            <p:ph idx="1"/>
          </p:nvPr>
        </p:nvSpPr>
        <p:spPr/>
        <p:txBody>
          <a:bodyPr>
            <a:normAutofit fontScale="92500" lnSpcReduction="20000"/>
          </a:bodyPr>
          <a:lstStyle/>
          <a:p>
            <a:r>
              <a:rPr lang="en-US" dirty="0"/>
              <a:t>The deployment of machine learning models (or pipelines) is the process of making models available in production where web applications, enterprise software (ERPs) and APIs can consume the trained model by providing new data points, and get the predictions.</a:t>
            </a:r>
          </a:p>
          <a:p>
            <a:endParaRPr lang="en-US" dirty="0"/>
          </a:p>
          <a:p>
            <a:r>
              <a:rPr lang="en-US" dirty="0"/>
              <a:t>In short, Deployment in Machine Learning is the method by which you integrate a machine learning model into an existing production environment to make practical business decisions based on data. It is the last stage in the machine learning lifecycle.</a:t>
            </a:r>
          </a:p>
          <a:p>
            <a:endParaRPr lang="en-US" dirty="0"/>
          </a:p>
          <a:p>
            <a:r>
              <a:rPr lang="en-US" dirty="0"/>
              <a:t>Normally the term Machine Learning Model Deployment is used to describe deployment of the entire Machine Learning Pipeline, in which the model itself is only one component of the Pipeline.</a:t>
            </a:r>
            <a:endParaRPr lang="en-IN" dirty="0"/>
          </a:p>
        </p:txBody>
      </p:sp>
    </p:spTree>
    <p:extLst>
      <p:ext uri="{BB962C8B-B14F-4D97-AF65-F5344CB8AC3E}">
        <p14:creationId xmlns:p14="http://schemas.microsoft.com/office/powerpoint/2010/main" val="1145307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C4A9-92F0-DD80-46F2-AC0C66F1AC50}"/>
              </a:ext>
            </a:extLst>
          </p:cNvPr>
          <p:cNvSpPr>
            <a:spLocks noGrp="1"/>
          </p:cNvSpPr>
          <p:nvPr>
            <p:ph type="title"/>
          </p:nvPr>
        </p:nvSpPr>
        <p:spPr/>
        <p:txBody>
          <a:bodyPr/>
          <a:lstStyle/>
          <a:p>
            <a:r>
              <a:rPr lang="en-IN" dirty="0" err="1"/>
              <a:t>Deployement</a:t>
            </a:r>
            <a:endParaRPr lang="en-IN" dirty="0"/>
          </a:p>
        </p:txBody>
      </p:sp>
      <p:pic>
        <p:nvPicPr>
          <p:cNvPr id="3074" name="Picture 2" descr="An example of a machine learning pipeline built using sklearn">
            <a:extLst>
              <a:ext uri="{FF2B5EF4-FFF2-40B4-BE49-F238E27FC236}">
                <a16:creationId xmlns:a16="http://schemas.microsoft.com/office/drawing/2014/main" id="{7431BA24-D892-83FD-C527-2E58B24DFD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68895" y="1825625"/>
            <a:ext cx="8254209"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573BB67-0141-32F5-63A7-D8AFA235DE73}"/>
              </a:ext>
            </a:extLst>
          </p:cNvPr>
          <p:cNvSpPr txBox="1"/>
          <p:nvPr/>
        </p:nvSpPr>
        <p:spPr>
          <a:xfrm>
            <a:off x="2802119" y="6176963"/>
            <a:ext cx="6094428" cy="369332"/>
          </a:xfrm>
          <a:prstGeom prst="rect">
            <a:avLst/>
          </a:prstGeom>
          <a:noFill/>
        </p:spPr>
        <p:txBody>
          <a:bodyPr wrap="square">
            <a:spAutoFit/>
          </a:bodyPr>
          <a:lstStyle/>
          <a:p>
            <a:r>
              <a:rPr lang="en-US" b="0" i="0" dirty="0">
                <a:solidFill>
                  <a:srgbClr val="05192D"/>
                </a:solidFill>
                <a:effectLst/>
                <a:latin typeface="Studio-Feixen-Sans"/>
              </a:rPr>
              <a:t>An example of a machine learning pipeline built using </a:t>
            </a:r>
            <a:r>
              <a:rPr lang="en-US" b="0" i="0" dirty="0" err="1">
                <a:solidFill>
                  <a:srgbClr val="05192D"/>
                </a:solidFill>
                <a:effectLst/>
                <a:latin typeface="Studio-Feixen-Sans"/>
              </a:rPr>
              <a:t>sklearn</a:t>
            </a:r>
            <a:endParaRPr lang="en-IN" dirty="0"/>
          </a:p>
        </p:txBody>
      </p:sp>
    </p:spTree>
    <p:extLst>
      <p:ext uri="{BB962C8B-B14F-4D97-AF65-F5344CB8AC3E}">
        <p14:creationId xmlns:p14="http://schemas.microsoft.com/office/powerpoint/2010/main" val="1467210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D993B-5563-A4B2-32F5-5093010F87DF}"/>
              </a:ext>
            </a:extLst>
          </p:cNvPr>
          <p:cNvSpPr>
            <a:spLocks noGrp="1"/>
          </p:cNvSpPr>
          <p:nvPr>
            <p:ph type="title"/>
          </p:nvPr>
        </p:nvSpPr>
        <p:spPr/>
        <p:txBody>
          <a:bodyPr/>
          <a:lstStyle/>
          <a:p>
            <a:r>
              <a:rPr lang="en-IN" dirty="0"/>
              <a:t>Application Programming Interface (API)</a:t>
            </a:r>
          </a:p>
        </p:txBody>
      </p:sp>
      <p:pic>
        <p:nvPicPr>
          <p:cNvPr id="4" name="Content Placeholder 3">
            <a:extLst>
              <a:ext uri="{FF2B5EF4-FFF2-40B4-BE49-F238E27FC236}">
                <a16:creationId xmlns:a16="http://schemas.microsoft.com/office/drawing/2014/main" id="{E583E784-43C2-8866-5C76-89D8D1AC8C66}"/>
              </a:ext>
            </a:extLst>
          </p:cNvPr>
          <p:cNvPicPr>
            <a:picLocks noGrp="1" noChangeAspect="1"/>
          </p:cNvPicPr>
          <p:nvPr>
            <p:ph idx="1"/>
          </p:nvPr>
        </p:nvPicPr>
        <p:blipFill>
          <a:blip r:embed="rId3"/>
          <a:stretch>
            <a:fillRect/>
          </a:stretch>
        </p:blipFill>
        <p:spPr>
          <a:xfrm>
            <a:off x="2748817" y="1825625"/>
            <a:ext cx="6694366" cy="4351338"/>
          </a:xfrm>
          <a:prstGeom prst="rect">
            <a:avLst/>
          </a:prstGeom>
        </p:spPr>
      </p:pic>
    </p:spTree>
    <p:extLst>
      <p:ext uri="{BB962C8B-B14F-4D97-AF65-F5344CB8AC3E}">
        <p14:creationId xmlns:p14="http://schemas.microsoft.com/office/powerpoint/2010/main" val="159761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29FA-6AA5-63D6-5CAB-6AB182DC99C4}"/>
              </a:ext>
            </a:extLst>
          </p:cNvPr>
          <p:cNvSpPr>
            <a:spLocks noGrp="1"/>
          </p:cNvSpPr>
          <p:nvPr>
            <p:ph type="title"/>
          </p:nvPr>
        </p:nvSpPr>
        <p:spPr/>
        <p:txBody>
          <a:bodyPr/>
          <a:lstStyle/>
          <a:p>
            <a:r>
              <a:rPr lang="en-IN" dirty="0"/>
              <a:t>Container</a:t>
            </a:r>
          </a:p>
        </p:txBody>
      </p:sp>
      <p:sp>
        <p:nvSpPr>
          <p:cNvPr id="3" name="Content Placeholder 2">
            <a:extLst>
              <a:ext uri="{FF2B5EF4-FFF2-40B4-BE49-F238E27FC236}">
                <a16:creationId xmlns:a16="http://schemas.microsoft.com/office/drawing/2014/main" id="{25E79437-F374-9BDB-1A5D-EDE881FE938C}"/>
              </a:ext>
            </a:extLst>
          </p:cNvPr>
          <p:cNvSpPr>
            <a:spLocks noGrp="1"/>
          </p:cNvSpPr>
          <p:nvPr>
            <p:ph idx="1"/>
          </p:nvPr>
        </p:nvSpPr>
        <p:spPr/>
        <p:txBody>
          <a:bodyPr/>
          <a:lstStyle/>
          <a:p>
            <a:r>
              <a:rPr lang="en-US" b="0" i="0" dirty="0">
                <a:solidFill>
                  <a:srgbClr val="05192D"/>
                </a:solidFill>
                <a:effectLst/>
                <a:latin typeface="Studio-Feixen-Sans"/>
              </a:rPr>
              <a:t>Have you ever had the problem where your python code (or any other code) works fine on your computer but when your friend tries to run the exact same code, it doesn't work?</a:t>
            </a:r>
          </a:p>
          <a:p>
            <a:r>
              <a:rPr lang="en-US" b="0" i="0" dirty="0">
                <a:solidFill>
                  <a:srgbClr val="05192D"/>
                </a:solidFill>
                <a:effectLst/>
                <a:latin typeface="Studio-Feixen-Sans"/>
              </a:rPr>
              <a:t> If your friend is repeating the exact same steps, they should get the same results, right? </a:t>
            </a:r>
          </a:p>
          <a:p>
            <a:r>
              <a:rPr lang="en-US" b="0" i="0" dirty="0">
                <a:solidFill>
                  <a:srgbClr val="05192D"/>
                </a:solidFill>
                <a:effectLst/>
                <a:latin typeface="Studio-Feixen-Sans"/>
              </a:rPr>
              <a:t>The simple answer to this is that your friend's Python environment is different to yours.</a:t>
            </a:r>
            <a:endParaRPr lang="en-IN" dirty="0"/>
          </a:p>
        </p:txBody>
      </p:sp>
    </p:spTree>
    <p:extLst>
      <p:ext uri="{BB962C8B-B14F-4D97-AF65-F5344CB8AC3E}">
        <p14:creationId xmlns:p14="http://schemas.microsoft.com/office/powerpoint/2010/main" val="420579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66B9-8ABF-A971-1956-4EE1ABD65100}"/>
              </a:ext>
            </a:extLst>
          </p:cNvPr>
          <p:cNvSpPr>
            <a:spLocks noGrp="1"/>
          </p:cNvSpPr>
          <p:nvPr>
            <p:ph type="title"/>
          </p:nvPr>
        </p:nvSpPr>
        <p:spPr/>
        <p:txBody>
          <a:bodyPr/>
          <a:lstStyle/>
          <a:p>
            <a:r>
              <a:rPr lang="en-IN" dirty="0"/>
              <a:t>Container - </a:t>
            </a:r>
            <a:r>
              <a:rPr lang="en-US" dirty="0"/>
              <a:t>What does an environment include?</a:t>
            </a:r>
            <a:endParaRPr lang="en-IN" dirty="0"/>
          </a:p>
        </p:txBody>
      </p:sp>
      <p:sp>
        <p:nvSpPr>
          <p:cNvPr id="8" name="Content Placeholder 7">
            <a:extLst>
              <a:ext uri="{FF2B5EF4-FFF2-40B4-BE49-F238E27FC236}">
                <a16:creationId xmlns:a16="http://schemas.microsoft.com/office/drawing/2014/main" id="{EC0B769F-E974-ECBA-E940-8BE20EF2F275}"/>
              </a:ext>
            </a:extLst>
          </p:cNvPr>
          <p:cNvSpPr>
            <a:spLocks noGrp="1"/>
          </p:cNvSpPr>
          <p:nvPr>
            <p:ph idx="1"/>
          </p:nvPr>
        </p:nvSpPr>
        <p:spPr/>
        <p:txBody>
          <a:bodyPr/>
          <a:lstStyle/>
          <a:p>
            <a:r>
              <a:rPr lang="en-US" dirty="0"/>
              <a:t>Python (or any other language you have used) and all the libraries and dependencies used to build that application.</a:t>
            </a:r>
          </a:p>
          <a:p>
            <a:endParaRPr lang="en-IN" dirty="0"/>
          </a:p>
        </p:txBody>
      </p:sp>
    </p:spTree>
    <p:extLst>
      <p:ext uri="{BB962C8B-B14F-4D97-AF65-F5344CB8AC3E}">
        <p14:creationId xmlns:p14="http://schemas.microsoft.com/office/powerpoint/2010/main" val="3265986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4952F-2B01-DCF2-FC3D-963712448E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F309B3-6236-D968-6F16-FD9860EC4479}"/>
              </a:ext>
            </a:extLst>
          </p:cNvPr>
          <p:cNvSpPr>
            <a:spLocks noGrp="1"/>
          </p:cNvSpPr>
          <p:nvPr>
            <p:ph type="title"/>
          </p:nvPr>
        </p:nvSpPr>
        <p:spPr/>
        <p:txBody>
          <a:bodyPr/>
          <a:lstStyle/>
          <a:p>
            <a:r>
              <a:rPr lang="en-IN" dirty="0"/>
              <a:t>Container</a:t>
            </a:r>
          </a:p>
        </p:txBody>
      </p:sp>
      <p:pic>
        <p:nvPicPr>
          <p:cNvPr id="4" name="Content Placeholder 3">
            <a:extLst>
              <a:ext uri="{FF2B5EF4-FFF2-40B4-BE49-F238E27FC236}">
                <a16:creationId xmlns:a16="http://schemas.microsoft.com/office/drawing/2014/main" id="{9CB71F45-FBA2-FDD2-0531-487217C0E015}"/>
              </a:ext>
            </a:extLst>
          </p:cNvPr>
          <p:cNvPicPr>
            <a:picLocks noGrp="1" noChangeAspect="1"/>
          </p:cNvPicPr>
          <p:nvPr>
            <p:ph idx="1"/>
          </p:nvPr>
        </p:nvPicPr>
        <p:blipFill>
          <a:blip r:embed="rId3"/>
          <a:stretch>
            <a:fillRect/>
          </a:stretch>
        </p:blipFill>
        <p:spPr>
          <a:xfrm>
            <a:off x="1864587" y="1687125"/>
            <a:ext cx="8604340" cy="4351338"/>
          </a:xfrm>
          <a:prstGeom prst="rect">
            <a:avLst/>
          </a:prstGeom>
        </p:spPr>
      </p:pic>
    </p:spTree>
    <p:extLst>
      <p:ext uri="{BB962C8B-B14F-4D97-AF65-F5344CB8AC3E}">
        <p14:creationId xmlns:p14="http://schemas.microsoft.com/office/powerpoint/2010/main" val="2750854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3A03-EE4E-2D03-206C-50932062576F}"/>
              </a:ext>
            </a:extLst>
          </p:cNvPr>
          <p:cNvSpPr>
            <a:spLocks noGrp="1"/>
          </p:cNvSpPr>
          <p:nvPr>
            <p:ph type="title"/>
          </p:nvPr>
        </p:nvSpPr>
        <p:spPr/>
        <p:txBody>
          <a:bodyPr/>
          <a:lstStyle/>
          <a:p>
            <a:r>
              <a:rPr lang="en-IN" dirty="0"/>
              <a:t>Docker</a:t>
            </a:r>
          </a:p>
        </p:txBody>
      </p:sp>
      <p:pic>
        <p:nvPicPr>
          <p:cNvPr id="5" name="Content Placeholder 4">
            <a:extLst>
              <a:ext uri="{FF2B5EF4-FFF2-40B4-BE49-F238E27FC236}">
                <a16:creationId xmlns:a16="http://schemas.microsoft.com/office/drawing/2014/main" id="{99792BE6-2040-DE36-4852-E51CD6BC8D01}"/>
              </a:ext>
            </a:extLst>
          </p:cNvPr>
          <p:cNvPicPr>
            <a:picLocks noGrp="1" noChangeAspect="1"/>
          </p:cNvPicPr>
          <p:nvPr>
            <p:ph idx="1"/>
          </p:nvPr>
        </p:nvPicPr>
        <p:blipFill>
          <a:blip r:embed="rId3"/>
          <a:stretch>
            <a:fillRect/>
          </a:stretch>
        </p:blipFill>
        <p:spPr>
          <a:xfrm>
            <a:off x="2286000" y="1825625"/>
            <a:ext cx="7685314" cy="4351338"/>
          </a:xfrm>
          <a:prstGeom prst="rect">
            <a:avLst/>
          </a:prstGeom>
        </p:spPr>
      </p:pic>
    </p:spTree>
    <p:extLst>
      <p:ext uri="{BB962C8B-B14F-4D97-AF65-F5344CB8AC3E}">
        <p14:creationId xmlns:p14="http://schemas.microsoft.com/office/powerpoint/2010/main" val="42745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CE1CB-7DBB-7FEF-D9B2-88170F6BBA22}"/>
              </a:ext>
            </a:extLst>
          </p:cNvPr>
          <p:cNvSpPr>
            <a:spLocks noGrp="1"/>
          </p:cNvSpPr>
          <p:nvPr>
            <p:ph type="title"/>
          </p:nvPr>
        </p:nvSpPr>
        <p:spPr/>
        <p:txBody>
          <a:bodyPr/>
          <a:lstStyle/>
          <a:p>
            <a:r>
              <a:rPr lang="en-IN" dirty="0"/>
              <a:t>Breaking the Hype</a:t>
            </a:r>
          </a:p>
        </p:txBody>
      </p:sp>
      <p:sp>
        <p:nvSpPr>
          <p:cNvPr id="3" name="Content Placeholder 2">
            <a:extLst>
              <a:ext uri="{FF2B5EF4-FFF2-40B4-BE49-F238E27FC236}">
                <a16:creationId xmlns:a16="http://schemas.microsoft.com/office/drawing/2014/main" id="{2B5A212B-2E71-CCEC-1FF0-A316ADA78D1D}"/>
              </a:ext>
            </a:extLst>
          </p:cNvPr>
          <p:cNvSpPr>
            <a:spLocks noGrp="1"/>
          </p:cNvSpPr>
          <p:nvPr>
            <p:ph idx="1"/>
          </p:nvPr>
        </p:nvSpPr>
        <p:spPr/>
        <p:txBody>
          <a:bodyPr>
            <a:normAutofit lnSpcReduction="10000"/>
          </a:bodyPr>
          <a:lstStyle/>
          <a:p>
            <a:r>
              <a:rPr lang="en-US" dirty="0"/>
              <a:t>At the end of the day, Docker is just a file with a few lines of instructions that are saved under your project folder with the name "</a:t>
            </a:r>
            <a:r>
              <a:rPr lang="en-US" dirty="0" err="1"/>
              <a:t>Dockerfile</a:t>
            </a:r>
            <a:r>
              <a:rPr lang="en-US" dirty="0"/>
              <a:t>".</a:t>
            </a:r>
          </a:p>
          <a:p>
            <a:endParaRPr lang="en-US" dirty="0"/>
          </a:p>
          <a:p>
            <a:r>
              <a:rPr lang="en-US" dirty="0"/>
              <a:t>Another way to think about Docker files is that they are like recipes you have invented in your own kitchen. </a:t>
            </a:r>
          </a:p>
          <a:p>
            <a:r>
              <a:rPr lang="en-US" dirty="0"/>
              <a:t>When you share those recipes with somebody else and they follow the exact same instructions, they are able to produce the same dish. Similarly, you can share your Docker files with other people, who can then create images and run containers based on that particular Docker file.</a:t>
            </a:r>
            <a:endParaRPr lang="en-IN" dirty="0"/>
          </a:p>
        </p:txBody>
      </p:sp>
    </p:spTree>
    <p:extLst>
      <p:ext uri="{BB962C8B-B14F-4D97-AF65-F5344CB8AC3E}">
        <p14:creationId xmlns:p14="http://schemas.microsoft.com/office/powerpoint/2010/main" val="1536010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EDC35-F9A8-4550-1F3F-6988B11198F5}"/>
              </a:ext>
            </a:extLst>
          </p:cNvPr>
          <p:cNvSpPr>
            <a:spLocks noGrp="1"/>
          </p:cNvSpPr>
          <p:nvPr>
            <p:ph type="title"/>
          </p:nvPr>
        </p:nvSpPr>
        <p:spPr/>
        <p:txBody>
          <a:bodyPr/>
          <a:lstStyle/>
          <a:p>
            <a:r>
              <a:rPr lang="en-IN" dirty="0"/>
              <a:t>Kubernetes</a:t>
            </a:r>
          </a:p>
        </p:txBody>
      </p:sp>
      <p:sp>
        <p:nvSpPr>
          <p:cNvPr id="3" name="Content Placeholder 2">
            <a:extLst>
              <a:ext uri="{FF2B5EF4-FFF2-40B4-BE49-F238E27FC236}">
                <a16:creationId xmlns:a16="http://schemas.microsoft.com/office/drawing/2014/main" id="{18BD25A9-5FCC-09E4-3340-449B2565C067}"/>
              </a:ext>
            </a:extLst>
          </p:cNvPr>
          <p:cNvSpPr>
            <a:spLocks noGrp="1"/>
          </p:cNvSpPr>
          <p:nvPr>
            <p:ph idx="1"/>
          </p:nvPr>
        </p:nvSpPr>
        <p:spPr/>
        <p:txBody>
          <a:bodyPr>
            <a:normAutofit fontScale="85000" lnSpcReduction="20000"/>
          </a:bodyPr>
          <a:lstStyle/>
          <a:p>
            <a:r>
              <a:rPr lang="en-US" dirty="0"/>
              <a:t>Developed by Google back in 2014, Kubernetes is a powerful, open-source system for managing containerized applications. </a:t>
            </a:r>
          </a:p>
          <a:p>
            <a:r>
              <a:rPr lang="en-US" dirty="0"/>
              <a:t>In simple words, Kubernetes is a system for running and coordinating containerized applications across a cluster of machines. </a:t>
            </a:r>
          </a:p>
          <a:p>
            <a:r>
              <a:rPr lang="en-US" dirty="0"/>
              <a:t>It is a platform designed to completely manage the life cycle of containerized applications.</a:t>
            </a:r>
          </a:p>
          <a:p>
            <a:pPr marL="0" indent="0">
              <a:buNone/>
            </a:pPr>
            <a:endParaRPr lang="en-US" dirty="0"/>
          </a:p>
          <a:p>
            <a:pPr marL="0" indent="0">
              <a:buNone/>
            </a:pPr>
            <a:r>
              <a:rPr lang="en-US" dirty="0"/>
              <a:t>Features</a:t>
            </a:r>
          </a:p>
          <a:p>
            <a:r>
              <a:rPr lang="en-US" dirty="0"/>
              <a:t>Load Balancing: Automatically distributes the load between containers.</a:t>
            </a:r>
          </a:p>
          <a:p>
            <a:r>
              <a:rPr lang="en-US" dirty="0"/>
              <a:t>Scaling: Automatically scale up or down by adding or removing containers when demand changes, such as at peak hours, and during weekends and holidays.</a:t>
            </a:r>
          </a:p>
          <a:p>
            <a:r>
              <a:rPr lang="en-US" dirty="0"/>
              <a:t>Storage: Keeps storage consistent with multiple instances of an application.</a:t>
            </a:r>
            <a:endParaRPr lang="en-IN" dirty="0"/>
          </a:p>
        </p:txBody>
      </p:sp>
    </p:spTree>
    <p:extLst>
      <p:ext uri="{BB962C8B-B14F-4D97-AF65-F5344CB8AC3E}">
        <p14:creationId xmlns:p14="http://schemas.microsoft.com/office/powerpoint/2010/main" val="111286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0457-705B-A755-B3AD-5ADAA1FC6113}"/>
              </a:ext>
            </a:extLst>
          </p:cNvPr>
          <p:cNvSpPr>
            <a:spLocks noGrp="1"/>
          </p:cNvSpPr>
          <p:nvPr>
            <p:ph type="title"/>
          </p:nvPr>
        </p:nvSpPr>
        <p:spPr/>
        <p:txBody>
          <a:bodyPr/>
          <a:lstStyle/>
          <a:p>
            <a:r>
              <a:rPr lang="en-US" dirty="0"/>
              <a:t>Why do you need Kubernetes if you have Docker?</a:t>
            </a:r>
            <a:endParaRPr lang="en-IN" dirty="0"/>
          </a:p>
        </p:txBody>
      </p:sp>
      <p:sp>
        <p:nvSpPr>
          <p:cNvPr id="3" name="Content Placeholder 2">
            <a:extLst>
              <a:ext uri="{FF2B5EF4-FFF2-40B4-BE49-F238E27FC236}">
                <a16:creationId xmlns:a16="http://schemas.microsoft.com/office/drawing/2014/main" id="{D8E0E2D1-EE2C-B667-4457-6DF1F864F31C}"/>
              </a:ext>
            </a:extLst>
          </p:cNvPr>
          <p:cNvSpPr>
            <a:spLocks noGrp="1"/>
          </p:cNvSpPr>
          <p:nvPr>
            <p:ph idx="1"/>
          </p:nvPr>
        </p:nvSpPr>
        <p:spPr/>
        <p:txBody>
          <a:bodyPr>
            <a:normAutofit fontScale="85000" lnSpcReduction="20000"/>
          </a:bodyPr>
          <a:lstStyle/>
          <a:p>
            <a:r>
              <a:rPr lang="en-US" dirty="0"/>
              <a:t>Imagine a scenario where you have to run multiple Docker containers, on multiple machines, to support an enterprise-level ML application with varied workloads day and night. As simple as it may sound, it is a lot of work to do manually.</a:t>
            </a:r>
          </a:p>
          <a:p>
            <a:endParaRPr lang="en-US" dirty="0"/>
          </a:p>
          <a:p>
            <a:r>
              <a:rPr lang="en-US" dirty="0"/>
              <a:t>You need to start the right containers at the right time, figure out how they can talk to each other, handle storage considerations, and deal with failed containers or hardware. This is the problem Kubernetes is solving, by allowing large numbers of containers to work together in harmony, and reducing the operational burden.</a:t>
            </a:r>
          </a:p>
          <a:p>
            <a:endParaRPr lang="en-US" dirty="0"/>
          </a:p>
          <a:p>
            <a:r>
              <a:rPr lang="en-US" dirty="0"/>
              <a:t>Google Kubernetes Engine is an implementation of Google's open-source Kubernetes on Google Cloud Platform. Other popular alternatives to GKE are Amazon ECS and Microsoft Azure Kubernetes Service.</a:t>
            </a:r>
            <a:endParaRPr lang="en-IN" dirty="0"/>
          </a:p>
        </p:txBody>
      </p:sp>
    </p:spTree>
    <p:extLst>
      <p:ext uri="{BB962C8B-B14F-4D97-AF65-F5344CB8AC3E}">
        <p14:creationId xmlns:p14="http://schemas.microsoft.com/office/powerpoint/2010/main" val="2536727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AD44-ECEE-4233-3749-5E78048068B1}"/>
              </a:ext>
            </a:extLst>
          </p:cNvPr>
          <p:cNvSpPr>
            <a:spLocks noGrp="1"/>
          </p:cNvSpPr>
          <p:nvPr>
            <p:ph type="title"/>
          </p:nvPr>
        </p:nvSpPr>
        <p:spPr/>
        <p:txBody>
          <a:bodyPr/>
          <a:lstStyle/>
          <a:p>
            <a:r>
              <a:rPr lang="en-IN" dirty="0" err="1"/>
              <a:t>MLOps</a:t>
            </a:r>
            <a:endParaRPr lang="en-IN" dirty="0"/>
          </a:p>
        </p:txBody>
      </p:sp>
      <p:sp>
        <p:nvSpPr>
          <p:cNvPr id="3" name="Content Placeholder 2">
            <a:extLst>
              <a:ext uri="{FF2B5EF4-FFF2-40B4-BE49-F238E27FC236}">
                <a16:creationId xmlns:a16="http://schemas.microsoft.com/office/drawing/2014/main" id="{AFDA1336-3FAB-C82F-E85F-5FF24AA314AA}"/>
              </a:ext>
            </a:extLst>
          </p:cNvPr>
          <p:cNvSpPr>
            <a:spLocks noGrp="1"/>
          </p:cNvSpPr>
          <p:nvPr>
            <p:ph idx="1"/>
          </p:nvPr>
        </p:nvSpPr>
        <p:spPr/>
        <p:txBody>
          <a:bodyPr>
            <a:normAutofit fontScale="85000" lnSpcReduction="20000"/>
          </a:bodyPr>
          <a:lstStyle/>
          <a:p>
            <a:r>
              <a:rPr lang="en-US" dirty="0" err="1"/>
              <a:t>MLOps</a:t>
            </a:r>
            <a:r>
              <a:rPr lang="en-US" dirty="0"/>
              <a:t> stands for Machine Learning Operations. </a:t>
            </a:r>
          </a:p>
          <a:p>
            <a:r>
              <a:rPr lang="en-US" dirty="0" err="1"/>
              <a:t>MLOps</a:t>
            </a:r>
            <a:r>
              <a:rPr lang="en-US" dirty="0"/>
              <a:t> is focused on streamlining the process of deploying machine learning models to production, and then maintaining and monitoring them. </a:t>
            </a:r>
          </a:p>
          <a:p>
            <a:r>
              <a:rPr lang="en-US" dirty="0" err="1"/>
              <a:t>MLOps</a:t>
            </a:r>
            <a:r>
              <a:rPr lang="en-US" dirty="0"/>
              <a:t> is a collaborative function, often consisting of data scientists, ML engineers, and DevOps engineers. The word </a:t>
            </a:r>
            <a:r>
              <a:rPr lang="en-US" dirty="0" err="1"/>
              <a:t>MLOps</a:t>
            </a:r>
            <a:r>
              <a:rPr lang="en-US" dirty="0"/>
              <a:t> is a compound of two different fields i.e. machine learning and DevOps from software engineering.</a:t>
            </a:r>
          </a:p>
          <a:p>
            <a:endParaRPr lang="en-US" dirty="0"/>
          </a:p>
          <a:p>
            <a:r>
              <a:rPr lang="en-US" dirty="0" err="1"/>
              <a:t>MLOps</a:t>
            </a:r>
            <a:r>
              <a:rPr lang="en-US" dirty="0"/>
              <a:t> can encompass everything from the data pipeline to machine learning model production. In some places, you will see </a:t>
            </a:r>
            <a:r>
              <a:rPr lang="en-US" dirty="0" err="1"/>
              <a:t>MLOps</a:t>
            </a:r>
            <a:r>
              <a:rPr lang="en-US" dirty="0"/>
              <a:t> implementation is only for the deployment of the machine learning model but you will also find enterprises with implementation of </a:t>
            </a:r>
            <a:r>
              <a:rPr lang="en-US" dirty="0" err="1"/>
              <a:t>MLOps</a:t>
            </a:r>
            <a:r>
              <a:rPr lang="en-US" dirty="0"/>
              <a:t> across many different areas of ML Lifecycle development, including Exploratory Data Analysis (EDA), Data Preprocessing, Model Training, etc.</a:t>
            </a:r>
          </a:p>
          <a:p>
            <a:endParaRPr lang="en-US" dirty="0"/>
          </a:p>
        </p:txBody>
      </p:sp>
    </p:spTree>
    <p:extLst>
      <p:ext uri="{BB962C8B-B14F-4D97-AF65-F5344CB8AC3E}">
        <p14:creationId xmlns:p14="http://schemas.microsoft.com/office/powerpoint/2010/main" val="1562285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224E-2E8C-8E6B-CA84-E5A633BCE6E3}"/>
              </a:ext>
            </a:extLst>
          </p:cNvPr>
          <p:cNvSpPr>
            <a:spLocks noGrp="1"/>
          </p:cNvSpPr>
          <p:nvPr>
            <p:ph type="title"/>
          </p:nvPr>
        </p:nvSpPr>
        <p:spPr/>
        <p:txBody>
          <a:bodyPr/>
          <a:lstStyle/>
          <a:p>
            <a:r>
              <a:rPr lang="en-IN" dirty="0"/>
              <a:t>Quick re-cap of terms</a:t>
            </a:r>
          </a:p>
        </p:txBody>
      </p:sp>
      <p:sp>
        <p:nvSpPr>
          <p:cNvPr id="3" name="Content Placeholder 2">
            <a:extLst>
              <a:ext uri="{FF2B5EF4-FFF2-40B4-BE49-F238E27FC236}">
                <a16:creationId xmlns:a16="http://schemas.microsoft.com/office/drawing/2014/main" id="{E13218DB-8919-8771-1FDB-07FFFF9ED601}"/>
              </a:ext>
            </a:extLst>
          </p:cNvPr>
          <p:cNvSpPr>
            <a:spLocks noGrp="1"/>
          </p:cNvSpPr>
          <p:nvPr>
            <p:ph idx="1"/>
          </p:nvPr>
        </p:nvSpPr>
        <p:spPr/>
        <p:txBody>
          <a:bodyPr/>
          <a:lstStyle/>
          <a:p>
            <a:r>
              <a:rPr lang="en-US" dirty="0"/>
              <a:t>A Container is a type of software that packages up an application and all its dependencies so the application runs reliably from one computing environment to another.</a:t>
            </a:r>
          </a:p>
          <a:p>
            <a:r>
              <a:rPr lang="en-US" dirty="0"/>
              <a:t>Docker is software used for building and managing containers.</a:t>
            </a:r>
          </a:p>
          <a:p>
            <a:r>
              <a:rPr lang="en-US" dirty="0"/>
              <a:t>Kubernetes is an open-source system for managing containerized applications in a clustered environment.</a:t>
            </a:r>
            <a:endParaRPr lang="en-IN" dirty="0"/>
          </a:p>
        </p:txBody>
      </p:sp>
    </p:spTree>
    <p:extLst>
      <p:ext uri="{BB962C8B-B14F-4D97-AF65-F5344CB8AC3E}">
        <p14:creationId xmlns:p14="http://schemas.microsoft.com/office/powerpoint/2010/main" val="1020341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A0DF-73B2-D4BC-049A-8B8C082FE537}"/>
              </a:ext>
            </a:extLst>
          </p:cNvPr>
          <p:cNvSpPr>
            <a:spLocks noGrp="1"/>
          </p:cNvSpPr>
          <p:nvPr>
            <p:ph type="title"/>
          </p:nvPr>
        </p:nvSpPr>
        <p:spPr/>
        <p:txBody>
          <a:bodyPr/>
          <a:lstStyle/>
          <a:p>
            <a:r>
              <a:rPr lang="en-IN" dirty="0"/>
              <a:t>Docker and Kubernetes Deployment </a:t>
            </a:r>
          </a:p>
        </p:txBody>
      </p:sp>
      <p:pic>
        <p:nvPicPr>
          <p:cNvPr id="4" name="Content Placeholder 3">
            <a:extLst>
              <a:ext uri="{FF2B5EF4-FFF2-40B4-BE49-F238E27FC236}">
                <a16:creationId xmlns:a16="http://schemas.microsoft.com/office/drawing/2014/main" id="{ED24F10B-C601-D2D8-5988-0C5B6715032A}"/>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1355947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8105-4649-435F-1C57-528C32723F35}"/>
              </a:ext>
            </a:extLst>
          </p:cNvPr>
          <p:cNvSpPr>
            <a:spLocks noGrp="1"/>
          </p:cNvSpPr>
          <p:nvPr>
            <p:ph type="title"/>
          </p:nvPr>
        </p:nvSpPr>
        <p:spPr/>
        <p:txBody>
          <a:bodyPr/>
          <a:lstStyle/>
          <a:p>
            <a:r>
              <a:rPr lang="en-US" dirty="0" err="1"/>
              <a:t>MLOps</a:t>
            </a:r>
            <a:r>
              <a:rPr lang="en-US" dirty="0"/>
              <a:t> Frameworks and Libraries in Python</a:t>
            </a:r>
            <a:endParaRPr lang="en-IN" dirty="0"/>
          </a:p>
        </p:txBody>
      </p:sp>
      <p:sp>
        <p:nvSpPr>
          <p:cNvPr id="3" name="Content Placeholder 2">
            <a:extLst>
              <a:ext uri="{FF2B5EF4-FFF2-40B4-BE49-F238E27FC236}">
                <a16:creationId xmlns:a16="http://schemas.microsoft.com/office/drawing/2014/main" id="{46D231E6-626E-906A-766C-A7BB76FA9395}"/>
              </a:ext>
            </a:extLst>
          </p:cNvPr>
          <p:cNvSpPr>
            <a:spLocks noGrp="1"/>
          </p:cNvSpPr>
          <p:nvPr>
            <p:ph idx="1"/>
          </p:nvPr>
        </p:nvSpPr>
        <p:spPr/>
        <p:txBody>
          <a:bodyPr>
            <a:normAutofit fontScale="85000" lnSpcReduction="20000"/>
          </a:bodyPr>
          <a:lstStyle/>
          <a:p>
            <a:pPr marL="0" indent="0">
              <a:buNone/>
            </a:pPr>
            <a:r>
              <a:rPr lang="en-US" dirty="0" err="1"/>
              <a:t>MLflow</a:t>
            </a:r>
            <a:endParaRPr lang="en-US" dirty="0"/>
          </a:p>
          <a:p>
            <a:r>
              <a:rPr lang="en-US" dirty="0" err="1"/>
              <a:t>MLflow</a:t>
            </a:r>
            <a:r>
              <a:rPr lang="en-US" dirty="0"/>
              <a:t> is an open-source platform to manage the ML lifecycle, including experimentation, reproducibility, deployment, and a central model registry. </a:t>
            </a:r>
            <a:r>
              <a:rPr lang="en-US" dirty="0" err="1"/>
              <a:t>MLflow</a:t>
            </a:r>
            <a:r>
              <a:rPr lang="en-US" dirty="0"/>
              <a:t> currently offers </a:t>
            </a:r>
            <a:r>
              <a:rPr lang="en-US" dirty="0" err="1"/>
              <a:t>MLflow</a:t>
            </a:r>
            <a:r>
              <a:rPr lang="en-US" dirty="0"/>
              <a:t> tracking, </a:t>
            </a:r>
            <a:r>
              <a:rPr lang="en-US" dirty="0" err="1"/>
              <a:t>MLflow</a:t>
            </a:r>
            <a:r>
              <a:rPr lang="en-US" dirty="0"/>
              <a:t> Projects, </a:t>
            </a:r>
            <a:r>
              <a:rPr lang="en-US" dirty="0" err="1"/>
              <a:t>MLflow</a:t>
            </a:r>
            <a:r>
              <a:rPr lang="en-US" dirty="0"/>
              <a:t> Models, and Model Registry.</a:t>
            </a:r>
          </a:p>
          <a:p>
            <a:endParaRPr lang="en-US" dirty="0"/>
          </a:p>
          <a:p>
            <a:pPr marL="0" indent="0">
              <a:buNone/>
            </a:pPr>
            <a:r>
              <a:rPr lang="en-US" dirty="0" err="1"/>
              <a:t>Metaflow</a:t>
            </a:r>
            <a:endParaRPr lang="en-US" dirty="0"/>
          </a:p>
          <a:p>
            <a:r>
              <a:rPr lang="en-US" dirty="0" err="1"/>
              <a:t>Metaflow</a:t>
            </a:r>
            <a:r>
              <a:rPr lang="en-US" dirty="0"/>
              <a:t> is a human-friendly Python library that helps scientists and engineers build and manage real-life data science projects. </a:t>
            </a:r>
            <a:r>
              <a:rPr lang="en-US" dirty="0" err="1"/>
              <a:t>Metaflow</a:t>
            </a:r>
            <a:r>
              <a:rPr lang="en-US" dirty="0"/>
              <a:t> was originally developed at Netflix to boost the productivity of data scientists who work on a wide variety of projects, from classical statistics to state-of-the-art deep learning. </a:t>
            </a:r>
            <a:r>
              <a:rPr lang="en-US" dirty="0" err="1"/>
              <a:t>Metaflow</a:t>
            </a:r>
            <a:r>
              <a:rPr lang="en-US" dirty="0"/>
              <a:t> provides a unified API to the infrastructure stack that is required to execute data science projects, from prototype to production.</a:t>
            </a:r>
            <a:endParaRPr lang="en-IN" dirty="0"/>
          </a:p>
        </p:txBody>
      </p:sp>
    </p:spTree>
    <p:extLst>
      <p:ext uri="{BB962C8B-B14F-4D97-AF65-F5344CB8AC3E}">
        <p14:creationId xmlns:p14="http://schemas.microsoft.com/office/powerpoint/2010/main" val="1733979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88BE-2AFF-A0C4-721C-CFCE3F719F48}"/>
              </a:ext>
            </a:extLst>
          </p:cNvPr>
          <p:cNvSpPr>
            <a:spLocks noGrp="1"/>
          </p:cNvSpPr>
          <p:nvPr>
            <p:ph type="title"/>
          </p:nvPr>
        </p:nvSpPr>
        <p:spPr/>
        <p:txBody>
          <a:bodyPr/>
          <a:lstStyle/>
          <a:p>
            <a:r>
              <a:rPr lang="en-US" dirty="0" err="1"/>
              <a:t>MLOps</a:t>
            </a:r>
            <a:r>
              <a:rPr lang="en-US" dirty="0"/>
              <a:t> Frameworks and Libraries in Python</a:t>
            </a:r>
            <a:endParaRPr lang="en-IN" dirty="0"/>
          </a:p>
        </p:txBody>
      </p:sp>
      <p:sp>
        <p:nvSpPr>
          <p:cNvPr id="3" name="Content Placeholder 2">
            <a:extLst>
              <a:ext uri="{FF2B5EF4-FFF2-40B4-BE49-F238E27FC236}">
                <a16:creationId xmlns:a16="http://schemas.microsoft.com/office/drawing/2014/main" id="{A20591B0-005B-5B56-8522-5CC8CAD0FF88}"/>
              </a:ext>
            </a:extLst>
          </p:cNvPr>
          <p:cNvSpPr>
            <a:spLocks noGrp="1"/>
          </p:cNvSpPr>
          <p:nvPr>
            <p:ph idx="1"/>
          </p:nvPr>
        </p:nvSpPr>
        <p:spPr/>
        <p:txBody>
          <a:bodyPr>
            <a:normAutofit fontScale="62500" lnSpcReduction="20000"/>
          </a:bodyPr>
          <a:lstStyle/>
          <a:p>
            <a:pPr marL="0" indent="0">
              <a:buNone/>
            </a:pPr>
            <a:r>
              <a:rPr lang="en-US" dirty="0"/>
              <a:t>Kubeflow</a:t>
            </a:r>
          </a:p>
          <a:p>
            <a:r>
              <a:rPr lang="en-US" dirty="0"/>
              <a:t>Kubeflow is an open-source, machine learning platform, designed to allow machine learning pipelines to orchestrate complicated workflows running on Kubernetes. Kubeflow was based on Google's internal method to deploy TensorFlow models called TensorFlow Extended.</a:t>
            </a:r>
          </a:p>
          <a:p>
            <a:pPr marL="0" indent="0">
              <a:buNone/>
            </a:pPr>
            <a:r>
              <a:rPr lang="en-US" dirty="0" err="1"/>
              <a:t>Kedro</a:t>
            </a:r>
            <a:endParaRPr lang="en-US" dirty="0"/>
          </a:p>
          <a:p>
            <a:r>
              <a:rPr lang="en-US" dirty="0" err="1"/>
              <a:t>Kedro</a:t>
            </a:r>
            <a:r>
              <a:rPr lang="en-US" dirty="0"/>
              <a:t> is an open-source Python framework for creating reproducible, maintainable and modular data science code. It borrows concepts from software engineering best practices, and applies them to machine-learning code; applied concepts include modularity, separation of concerns and versioning.</a:t>
            </a:r>
          </a:p>
          <a:p>
            <a:pPr marL="0" indent="0">
              <a:buNone/>
            </a:pPr>
            <a:r>
              <a:rPr lang="en-US" dirty="0" err="1"/>
              <a:t>FastAPI</a:t>
            </a:r>
            <a:endParaRPr lang="en-US" dirty="0"/>
          </a:p>
          <a:p>
            <a:r>
              <a:rPr lang="en-US" dirty="0" err="1"/>
              <a:t>FastAPI</a:t>
            </a:r>
            <a:r>
              <a:rPr lang="en-US" dirty="0"/>
              <a:t> is a Web framework for developing RESTful APIs in Python. </a:t>
            </a:r>
            <a:r>
              <a:rPr lang="en-US" dirty="0" err="1"/>
              <a:t>FastAPI</a:t>
            </a:r>
            <a:r>
              <a:rPr lang="en-US" dirty="0"/>
              <a:t> is based on </a:t>
            </a:r>
            <a:r>
              <a:rPr lang="en-US" dirty="0" err="1"/>
              <a:t>Pydantic</a:t>
            </a:r>
            <a:r>
              <a:rPr lang="en-US" dirty="0"/>
              <a:t> and type hints to validate, serialize, and deserialize data, and automatically auto-generate </a:t>
            </a:r>
            <a:r>
              <a:rPr lang="en-US" dirty="0" err="1"/>
              <a:t>OpenAPI</a:t>
            </a:r>
            <a:r>
              <a:rPr lang="en-US" dirty="0"/>
              <a:t> documents.</a:t>
            </a:r>
          </a:p>
          <a:p>
            <a:pPr marL="0" indent="0">
              <a:buNone/>
            </a:pPr>
            <a:endParaRPr lang="en-US" dirty="0"/>
          </a:p>
          <a:p>
            <a:pPr marL="0" indent="0">
              <a:buNone/>
            </a:pPr>
            <a:r>
              <a:rPr lang="en-US" dirty="0" err="1"/>
              <a:t>ZenML</a:t>
            </a:r>
            <a:endParaRPr lang="en-US" dirty="0"/>
          </a:p>
          <a:p>
            <a:r>
              <a:rPr lang="en-US" dirty="0" err="1"/>
              <a:t>ZenML</a:t>
            </a:r>
            <a:r>
              <a:rPr lang="en-US" dirty="0"/>
              <a:t> is an extensible, open-source </a:t>
            </a:r>
            <a:r>
              <a:rPr lang="en-US" dirty="0" err="1"/>
              <a:t>MLOps</a:t>
            </a:r>
            <a:r>
              <a:rPr lang="en-US" dirty="0"/>
              <a:t> framework to create production-ready machine learning pipelines. Built for data scientists, it has a simple, flexible syntax, is cloud- and tool-agnostic, and has interfaces/abstractions that are catered towards ML workflows.</a:t>
            </a:r>
          </a:p>
          <a:p>
            <a:endParaRPr lang="en-IN" dirty="0"/>
          </a:p>
        </p:txBody>
      </p:sp>
    </p:spTree>
    <p:extLst>
      <p:ext uri="{BB962C8B-B14F-4D97-AF65-F5344CB8AC3E}">
        <p14:creationId xmlns:p14="http://schemas.microsoft.com/office/powerpoint/2010/main" val="335378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BE18-8019-0FF8-9DB1-ADAA733E29C0}"/>
              </a:ext>
            </a:extLst>
          </p:cNvPr>
          <p:cNvSpPr>
            <a:spLocks noGrp="1"/>
          </p:cNvSpPr>
          <p:nvPr>
            <p:ph type="title"/>
          </p:nvPr>
        </p:nvSpPr>
        <p:spPr/>
        <p:txBody>
          <a:bodyPr/>
          <a:lstStyle/>
          <a:p>
            <a:r>
              <a:rPr lang="en-US" dirty="0"/>
              <a:t>Example: End-to-End Pipeline Development, Deployment, and </a:t>
            </a:r>
            <a:r>
              <a:rPr lang="en-US" dirty="0" err="1"/>
              <a:t>MLOps</a:t>
            </a:r>
            <a:endParaRPr lang="en-IN" dirty="0"/>
          </a:p>
        </p:txBody>
      </p:sp>
      <p:sp>
        <p:nvSpPr>
          <p:cNvPr id="3" name="Content Placeholder 2">
            <a:extLst>
              <a:ext uri="{FF2B5EF4-FFF2-40B4-BE49-F238E27FC236}">
                <a16:creationId xmlns:a16="http://schemas.microsoft.com/office/drawing/2014/main" id="{39C73051-F023-8714-0D27-0BAC12A2AA1A}"/>
              </a:ext>
            </a:extLst>
          </p:cNvPr>
          <p:cNvSpPr>
            <a:spLocks noGrp="1"/>
          </p:cNvSpPr>
          <p:nvPr>
            <p:ph idx="1"/>
          </p:nvPr>
        </p:nvSpPr>
        <p:spPr/>
        <p:txBody>
          <a:bodyPr>
            <a:normAutofit/>
          </a:bodyPr>
          <a:lstStyle/>
          <a:p>
            <a:r>
              <a:rPr lang="en-IN" sz="2000" dirty="0"/>
              <a:t>Problem Setup</a:t>
            </a:r>
          </a:p>
          <a:p>
            <a:pPr marL="0" indent="0">
              <a:buNone/>
            </a:pPr>
            <a:r>
              <a:rPr lang="en-US" sz="2000" dirty="0"/>
              <a:t>An insurance company wants to improve its cash flow forecasting by better predicting patient charges, using demographic and basic patient health-risk metrics at the time of hospitalization.</a:t>
            </a:r>
          </a:p>
          <a:p>
            <a:pPr marL="0" indent="0">
              <a:buNone/>
            </a:pPr>
            <a:endParaRPr lang="en-US" sz="2000" dirty="0"/>
          </a:p>
          <a:p>
            <a:pPr marL="0" indent="0">
              <a:buNone/>
            </a:pPr>
            <a:r>
              <a:rPr lang="en-US" sz="2000" dirty="0"/>
              <a:t>Data Source : - https://www.kaggle.com/datasets/mirichoi0218/insurance#insurance.csv</a:t>
            </a:r>
          </a:p>
          <a:p>
            <a:pPr marL="0" indent="0">
              <a:buNone/>
            </a:pPr>
            <a:endParaRPr lang="en-IN" sz="2000" dirty="0"/>
          </a:p>
        </p:txBody>
      </p:sp>
      <p:pic>
        <p:nvPicPr>
          <p:cNvPr id="4" name="Picture 3">
            <a:extLst>
              <a:ext uri="{FF2B5EF4-FFF2-40B4-BE49-F238E27FC236}">
                <a16:creationId xmlns:a16="http://schemas.microsoft.com/office/drawing/2014/main" id="{197EFF99-492E-4A85-2732-279072B280EA}"/>
              </a:ext>
            </a:extLst>
          </p:cNvPr>
          <p:cNvPicPr>
            <a:picLocks noChangeAspect="1"/>
          </p:cNvPicPr>
          <p:nvPr/>
        </p:nvPicPr>
        <p:blipFill>
          <a:blip r:embed="rId2"/>
          <a:stretch>
            <a:fillRect/>
          </a:stretch>
        </p:blipFill>
        <p:spPr>
          <a:xfrm>
            <a:off x="2760209" y="3691617"/>
            <a:ext cx="7172325" cy="1847850"/>
          </a:xfrm>
          <a:prstGeom prst="rect">
            <a:avLst/>
          </a:prstGeom>
        </p:spPr>
      </p:pic>
    </p:spTree>
    <p:extLst>
      <p:ext uri="{BB962C8B-B14F-4D97-AF65-F5344CB8AC3E}">
        <p14:creationId xmlns:p14="http://schemas.microsoft.com/office/powerpoint/2010/main" val="1488350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EF26-4C47-108C-44D8-5CC20765D08F}"/>
              </a:ext>
            </a:extLst>
          </p:cNvPr>
          <p:cNvSpPr>
            <a:spLocks noGrp="1"/>
          </p:cNvSpPr>
          <p:nvPr>
            <p:ph type="title"/>
          </p:nvPr>
        </p:nvSpPr>
        <p:spPr/>
        <p:txBody>
          <a:bodyPr/>
          <a:lstStyle/>
          <a:p>
            <a:r>
              <a:rPr lang="en-IN" dirty="0"/>
              <a:t>Example - Objective</a:t>
            </a:r>
          </a:p>
        </p:txBody>
      </p:sp>
      <p:sp>
        <p:nvSpPr>
          <p:cNvPr id="3" name="Content Placeholder 2">
            <a:extLst>
              <a:ext uri="{FF2B5EF4-FFF2-40B4-BE49-F238E27FC236}">
                <a16:creationId xmlns:a16="http://schemas.microsoft.com/office/drawing/2014/main" id="{B1F4F153-A618-AFA8-67E5-DA83189ED58A}"/>
              </a:ext>
            </a:extLst>
          </p:cNvPr>
          <p:cNvSpPr>
            <a:spLocks noGrp="1"/>
          </p:cNvSpPr>
          <p:nvPr>
            <p:ph idx="1"/>
          </p:nvPr>
        </p:nvSpPr>
        <p:spPr/>
        <p:txBody>
          <a:bodyPr>
            <a:normAutofit fontScale="85000" lnSpcReduction="20000"/>
          </a:bodyPr>
          <a:lstStyle/>
          <a:p>
            <a:pPr marL="0" indent="0">
              <a:buNone/>
            </a:pPr>
            <a:r>
              <a:rPr lang="en-US" dirty="0"/>
              <a:t>Our objective is to build and deploy a web application where the demographic and health information of a patient is entered into a web-based form, which then outputs a predicted charge amount. </a:t>
            </a:r>
          </a:p>
          <a:p>
            <a:pPr marL="0" indent="0">
              <a:buNone/>
            </a:pPr>
            <a:r>
              <a:rPr lang="en-US" dirty="0"/>
              <a:t>To achieve this we will do the following:</a:t>
            </a:r>
          </a:p>
          <a:p>
            <a:r>
              <a:rPr lang="en-US" dirty="0"/>
              <a:t>Train and develop a machine learning pipeline for deployment (simple linear regression model).</a:t>
            </a:r>
          </a:p>
          <a:p>
            <a:r>
              <a:rPr lang="en-US" dirty="0"/>
              <a:t>Build a web app using the Flask framework. It will use the trained ML pipeline to generate predictions on new data points in real-time (front-end code is not the focus of this tutorial).</a:t>
            </a:r>
          </a:p>
          <a:p>
            <a:r>
              <a:rPr lang="en-US" dirty="0"/>
              <a:t>Create a Docker image and container.</a:t>
            </a:r>
          </a:p>
          <a:p>
            <a:r>
              <a:rPr lang="en-US" dirty="0"/>
              <a:t>Publish the container onto the Azure Container Registry (ACR).</a:t>
            </a:r>
          </a:p>
          <a:p>
            <a:r>
              <a:rPr lang="en-US" dirty="0"/>
              <a:t>Deploy the web app in the container by publishing onto ACR. Once deployed, it will become publicly available and can be accessed via a Web URL.</a:t>
            </a:r>
          </a:p>
          <a:p>
            <a:endParaRPr lang="en-IN" dirty="0"/>
          </a:p>
        </p:txBody>
      </p:sp>
    </p:spTree>
    <p:extLst>
      <p:ext uri="{BB962C8B-B14F-4D97-AF65-F5344CB8AC3E}">
        <p14:creationId xmlns:p14="http://schemas.microsoft.com/office/powerpoint/2010/main" val="487349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7818-2685-DC99-3C6F-643B33C68A99}"/>
              </a:ext>
            </a:extLst>
          </p:cNvPr>
          <p:cNvSpPr>
            <a:spLocks noGrp="1"/>
          </p:cNvSpPr>
          <p:nvPr>
            <p:ph type="title"/>
          </p:nvPr>
        </p:nvSpPr>
        <p:spPr/>
        <p:txBody>
          <a:bodyPr/>
          <a:lstStyle/>
          <a:p>
            <a:r>
              <a:rPr lang="en-IN" dirty="0"/>
              <a:t>Example - Pipeline</a:t>
            </a:r>
          </a:p>
        </p:txBody>
      </p:sp>
      <p:sp>
        <p:nvSpPr>
          <p:cNvPr id="3" name="Content Placeholder 2">
            <a:extLst>
              <a:ext uri="{FF2B5EF4-FFF2-40B4-BE49-F238E27FC236}">
                <a16:creationId xmlns:a16="http://schemas.microsoft.com/office/drawing/2014/main" id="{D564FB44-7583-2EEC-59DE-49C98B4316AB}"/>
              </a:ext>
            </a:extLst>
          </p:cNvPr>
          <p:cNvSpPr>
            <a:spLocks noGrp="1"/>
          </p:cNvSpPr>
          <p:nvPr>
            <p:ph idx="1"/>
          </p:nvPr>
        </p:nvSpPr>
        <p:spPr/>
        <p:txBody>
          <a:bodyPr>
            <a:normAutofit fontScale="40000" lnSpcReduction="20000"/>
          </a:bodyPr>
          <a:lstStyle/>
          <a:p>
            <a:pPr marL="0" indent="0">
              <a:buNone/>
            </a:pPr>
            <a:r>
              <a:rPr lang="en-IN" dirty="0"/>
              <a:t>Machine Learning Pipeline</a:t>
            </a:r>
          </a:p>
          <a:p>
            <a:pPr marL="0" indent="0">
              <a:buNone/>
            </a:pPr>
            <a:r>
              <a:rPr lang="en-US" dirty="0"/>
              <a:t>I will be using </a:t>
            </a:r>
            <a:r>
              <a:rPr lang="en-US" dirty="0" err="1"/>
              <a:t>PyCaret</a:t>
            </a:r>
            <a:r>
              <a:rPr lang="en-US" dirty="0"/>
              <a:t> in Python for training and developing a machine learning pipeline that will be used as part of our web app. You can use any framework you like as the subsequent steps don't depend on this.</a:t>
            </a:r>
          </a:p>
          <a:p>
            <a:pPr marL="0" indent="0">
              <a:buNone/>
            </a:pPr>
            <a:r>
              <a:rPr lang="en-IN" dirty="0"/>
              <a:t># load dataset</a:t>
            </a:r>
          </a:p>
          <a:p>
            <a:pPr marL="0" indent="0">
              <a:buNone/>
            </a:pPr>
            <a:r>
              <a:rPr lang="en-IN" dirty="0"/>
              <a:t>from </a:t>
            </a:r>
            <a:r>
              <a:rPr lang="en-IN" dirty="0" err="1"/>
              <a:t>pycaret.datasets</a:t>
            </a:r>
            <a:r>
              <a:rPr lang="en-IN" dirty="0"/>
              <a:t> import </a:t>
            </a:r>
            <a:r>
              <a:rPr lang="en-IN" dirty="0" err="1"/>
              <a:t>get_data</a:t>
            </a:r>
            <a:endParaRPr lang="en-IN" dirty="0"/>
          </a:p>
          <a:p>
            <a:pPr marL="0" indent="0">
              <a:buNone/>
            </a:pPr>
            <a:r>
              <a:rPr lang="en-IN" dirty="0"/>
              <a:t>insurance = </a:t>
            </a:r>
            <a:r>
              <a:rPr lang="en-IN" dirty="0" err="1"/>
              <a:t>get_data</a:t>
            </a:r>
            <a:r>
              <a:rPr lang="en-IN" dirty="0"/>
              <a:t>('insurance')</a:t>
            </a:r>
          </a:p>
          <a:p>
            <a:pPr marL="0" indent="0">
              <a:buNone/>
            </a:pPr>
            <a:r>
              <a:rPr lang="en-IN" dirty="0"/>
              <a:t># </a:t>
            </a:r>
            <a:r>
              <a:rPr lang="en-IN" dirty="0" err="1"/>
              <a:t>init</a:t>
            </a:r>
            <a:r>
              <a:rPr lang="en-IN" dirty="0"/>
              <a:t> environment</a:t>
            </a:r>
          </a:p>
          <a:p>
            <a:pPr marL="0" indent="0">
              <a:buNone/>
            </a:pPr>
            <a:r>
              <a:rPr lang="en-IN" dirty="0"/>
              <a:t>from </a:t>
            </a:r>
            <a:r>
              <a:rPr lang="en-IN" dirty="0" err="1"/>
              <a:t>pycaret.regression</a:t>
            </a:r>
            <a:r>
              <a:rPr lang="en-IN" dirty="0"/>
              <a:t> import *</a:t>
            </a:r>
          </a:p>
          <a:p>
            <a:pPr marL="0" indent="0">
              <a:buNone/>
            </a:pPr>
            <a:r>
              <a:rPr lang="en-IN" dirty="0"/>
              <a:t>r1 = setup(insurance, target = 'charges', </a:t>
            </a:r>
            <a:r>
              <a:rPr lang="en-IN" dirty="0" err="1"/>
              <a:t>session_id</a:t>
            </a:r>
            <a:r>
              <a:rPr lang="en-IN" dirty="0"/>
              <a:t> = 123,</a:t>
            </a:r>
          </a:p>
          <a:p>
            <a:pPr marL="0" indent="0">
              <a:buNone/>
            </a:pPr>
            <a:r>
              <a:rPr lang="en-IN" dirty="0"/>
              <a:t>           normalize = True,</a:t>
            </a:r>
          </a:p>
          <a:p>
            <a:pPr marL="0" indent="0">
              <a:buNone/>
            </a:pPr>
            <a:r>
              <a:rPr lang="en-IN" dirty="0"/>
              <a:t>           </a:t>
            </a:r>
            <a:r>
              <a:rPr lang="en-IN" dirty="0" err="1"/>
              <a:t>polynomial_features</a:t>
            </a:r>
            <a:r>
              <a:rPr lang="en-IN" dirty="0"/>
              <a:t> = True, </a:t>
            </a:r>
            <a:r>
              <a:rPr lang="en-IN" dirty="0" err="1"/>
              <a:t>trigonometry_features</a:t>
            </a:r>
            <a:r>
              <a:rPr lang="en-IN" dirty="0"/>
              <a:t> = True,</a:t>
            </a:r>
          </a:p>
          <a:p>
            <a:pPr marL="0" indent="0">
              <a:buNone/>
            </a:pPr>
            <a:r>
              <a:rPr lang="en-IN" dirty="0"/>
              <a:t>           </a:t>
            </a:r>
            <a:r>
              <a:rPr lang="en-IN" dirty="0" err="1"/>
              <a:t>feature_interaction</a:t>
            </a:r>
            <a:r>
              <a:rPr lang="en-IN" dirty="0"/>
              <a:t>=True,</a:t>
            </a:r>
          </a:p>
          <a:p>
            <a:pPr marL="0" indent="0">
              <a:buNone/>
            </a:pPr>
            <a:r>
              <a:rPr lang="en-IN" dirty="0"/>
              <a:t>           </a:t>
            </a:r>
            <a:r>
              <a:rPr lang="en-IN" dirty="0" err="1"/>
              <a:t>bin_numeric_features</a:t>
            </a:r>
            <a:r>
              <a:rPr lang="en-IN" dirty="0"/>
              <a:t>= ['age', '</a:t>
            </a:r>
            <a:r>
              <a:rPr lang="en-IN" dirty="0" err="1"/>
              <a:t>bmi</a:t>
            </a:r>
            <a:r>
              <a:rPr lang="en-IN" dirty="0"/>
              <a:t>'])</a:t>
            </a:r>
          </a:p>
          <a:p>
            <a:pPr marL="0" indent="0">
              <a:buNone/>
            </a:pPr>
            <a:r>
              <a:rPr lang="en-IN" dirty="0"/>
              <a:t># train a model</a:t>
            </a:r>
          </a:p>
          <a:p>
            <a:pPr marL="0" indent="0">
              <a:buNone/>
            </a:pPr>
            <a:r>
              <a:rPr lang="en-IN" dirty="0" err="1"/>
              <a:t>lr</a:t>
            </a:r>
            <a:r>
              <a:rPr lang="en-IN" dirty="0"/>
              <a:t> = </a:t>
            </a:r>
            <a:r>
              <a:rPr lang="en-IN" dirty="0" err="1"/>
              <a:t>create_model</a:t>
            </a:r>
            <a:r>
              <a:rPr lang="en-IN" dirty="0"/>
              <a:t>('</a:t>
            </a:r>
            <a:r>
              <a:rPr lang="en-IN" dirty="0" err="1"/>
              <a:t>lr</a:t>
            </a:r>
            <a:r>
              <a:rPr lang="en-IN" dirty="0"/>
              <a:t>')</a:t>
            </a:r>
          </a:p>
          <a:p>
            <a:pPr marL="0" indent="0">
              <a:buNone/>
            </a:pPr>
            <a:endParaRPr lang="en-IN" dirty="0"/>
          </a:p>
          <a:p>
            <a:pPr marL="0" indent="0">
              <a:buNone/>
            </a:pPr>
            <a:r>
              <a:rPr lang="en-IN" dirty="0"/>
              <a:t># save pipeline/model</a:t>
            </a:r>
          </a:p>
          <a:p>
            <a:pPr marL="0" indent="0">
              <a:buNone/>
            </a:pPr>
            <a:r>
              <a:rPr lang="en-IN" dirty="0" err="1"/>
              <a:t>save_model</a:t>
            </a:r>
            <a:r>
              <a:rPr lang="en-IN" dirty="0"/>
              <a:t>(</a:t>
            </a:r>
            <a:r>
              <a:rPr lang="en-IN" dirty="0" err="1"/>
              <a:t>lr</a:t>
            </a:r>
            <a:r>
              <a:rPr lang="en-IN" dirty="0"/>
              <a:t>, </a:t>
            </a:r>
            <a:r>
              <a:rPr lang="en-IN" dirty="0" err="1"/>
              <a:t>model_name</a:t>
            </a:r>
            <a:r>
              <a:rPr lang="en-IN" dirty="0"/>
              <a:t> = 'c:/username/</a:t>
            </a:r>
            <a:r>
              <a:rPr lang="en-IN" dirty="0" err="1"/>
              <a:t>pycaret</a:t>
            </a:r>
            <a:r>
              <a:rPr lang="en-IN" dirty="0"/>
              <a:t>-deployment-azure/deployment_28042020')</a:t>
            </a:r>
          </a:p>
          <a:p>
            <a:pPr marL="0" indent="0">
              <a:buNone/>
            </a:pPr>
            <a:endParaRPr lang="en-IN" dirty="0"/>
          </a:p>
        </p:txBody>
      </p:sp>
    </p:spTree>
    <p:extLst>
      <p:ext uri="{BB962C8B-B14F-4D97-AF65-F5344CB8AC3E}">
        <p14:creationId xmlns:p14="http://schemas.microsoft.com/office/powerpoint/2010/main" val="381185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118E-06D6-2CB4-E1DD-0ED958EE6FF6}"/>
              </a:ext>
            </a:extLst>
          </p:cNvPr>
          <p:cNvSpPr>
            <a:spLocks noGrp="1"/>
          </p:cNvSpPr>
          <p:nvPr>
            <p:ph type="title"/>
          </p:nvPr>
        </p:nvSpPr>
        <p:spPr/>
        <p:txBody>
          <a:bodyPr/>
          <a:lstStyle/>
          <a:p>
            <a:r>
              <a:rPr lang="en-IN" dirty="0"/>
              <a:t>Example - Pipeline</a:t>
            </a:r>
          </a:p>
        </p:txBody>
      </p:sp>
      <p:sp>
        <p:nvSpPr>
          <p:cNvPr id="3" name="Content Placeholder 2">
            <a:extLst>
              <a:ext uri="{FF2B5EF4-FFF2-40B4-BE49-F238E27FC236}">
                <a16:creationId xmlns:a16="http://schemas.microsoft.com/office/drawing/2014/main" id="{932F088B-413A-9845-44B3-10A478D3B255}"/>
              </a:ext>
            </a:extLst>
          </p:cNvPr>
          <p:cNvSpPr>
            <a:spLocks noGrp="1"/>
          </p:cNvSpPr>
          <p:nvPr>
            <p:ph idx="1"/>
          </p:nvPr>
        </p:nvSpPr>
        <p:spPr>
          <a:xfrm>
            <a:off x="664028" y="1346653"/>
            <a:ext cx="10515600" cy="4351338"/>
          </a:xfrm>
        </p:spPr>
        <p:txBody>
          <a:bodyPr>
            <a:normAutofit/>
          </a:bodyPr>
          <a:lstStyle/>
          <a:p>
            <a:r>
              <a:rPr lang="en-US" sz="2000" dirty="0"/>
              <a:t>When you save a model in </a:t>
            </a:r>
            <a:r>
              <a:rPr lang="en-US" sz="2000" dirty="0" err="1"/>
              <a:t>PyCaret</a:t>
            </a:r>
            <a:r>
              <a:rPr lang="en-US" sz="2000" dirty="0"/>
              <a:t>, the entire transformation pipeline is created, based on the configuration defined in the setup function. All inter-dependencies are orchestrated automatically. </a:t>
            </a:r>
          </a:p>
          <a:p>
            <a:r>
              <a:rPr lang="en-US" sz="2000" dirty="0"/>
              <a:t>See the pipeline and model stored in the 'deployment_28042020' variable:</a:t>
            </a:r>
            <a:endParaRPr lang="en-IN" sz="2000" dirty="0"/>
          </a:p>
        </p:txBody>
      </p:sp>
      <p:pic>
        <p:nvPicPr>
          <p:cNvPr id="4" name="Picture 3">
            <a:extLst>
              <a:ext uri="{FF2B5EF4-FFF2-40B4-BE49-F238E27FC236}">
                <a16:creationId xmlns:a16="http://schemas.microsoft.com/office/drawing/2014/main" id="{8682E1D7-63CB-880A-6233-6C6635724C98}"/>
              </a:ext>
            </a:extLst>
          </p:cNvPr>
          <p:cNvPicPr>
            <a:picLocks noChangeAspect="1"/>
          </p:cNvPicPr>
          <p:nvPr/>
        </p:nvPicPr>
        <p:blipFill>
          <a:blip r:embed="rId2"/>
          <a:stretch>
            <a:fillRect/>
          </a:stretch>
        </p:blipFill>
        <p:spPr>
          <a:xfrm>
            <a:off x="4484914" y="2672216"/>
            <a:ext cx="6079001" cy="4185784"/>
          </a:xfrm>
          <a:prstGeom prst="rect">
            <a:avLst/>
          </a:prstGeom>
        </p:spPr>
      </p:pic>
    </p:spTree>
    <p:extLst>
      <p:ext uri="{BB962C8B-B14F-4D97-AF65-F5344CB8AC3E}">
        <p14:creationId xmlns:p14="http://schemas.microsoft.com/office/powerpoint/2010/main" val="875587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7C719-C97A-F0EB-3F47-4BDF206ABAF9}"/>
              </a:ext>
            </a:extLst>
          </p:cNvPr>
          <p:cNvSpPr>
            <a:spLocks noGrp="1"/>
          </p:cNvSpPr>
          <p:nvPr>
            <p:ph type="title"/>
          </p:nvPr>
        </p:nvSpPr>
        <p:spPr/>
        <p:txBody>
          <a:bodyPr/>
          <a:lstStyle/>
          <a:p>
            <a:r>
              <a:rPr lang="en-IN" dirty="0"/>
              <a:t>Example - Pipeline</a:t>
            </a:r>
          </a:p>
        </p:txBody>
      </p:sp>
      <p:sp>
        <p:nvSpPr>
          <p:cNvPr id="3" name="Content Placeholder 2">
            <a:extLst>
              <a:ext uri="{FF2B5EF4-FFF2-40B4-BE49-F238E27FC236}">
                <a16:creationId xmlns:a16="http://schemas.microsoft.com/office/drawing/2014/main" id="{27883CA9-39CB-7F5A-1AB3-186FA55A4C4B}"/>
              </a:ext>
            </a:extLst>
          </p:cNvPr>
          <p:cNvSpPr>
            <a:spLocks noGrp="1"/>
          </p:cNvSpPr>
          <p:nvPr>
            <p:ph idx="1"/>
          </p:nvPr>
        </p:nvSpPr>
        <p:spPr/>
        <p:txBody>
          <a:bodyPr/>
          <a:lstStyle/>
          <a:p>
            <a:r>
              <a:rPr lang="en-IN" dirty="0"/>
              <a:t>Front-end Web Application</a:t>
            </a:r>
          </a:p>
          <a:p>
            <a:endParaRPr lang="en-IN" dirty="0"/>
          </a:p>
        </p:txBody>
      </p:sp>
      <p:pic>
        <p:nvPicPr>
          <p:cNvPr id="4" name="Picture 3">
            <a:extLst>
              <a:ext uri="{FF2B5EF4-FFF2-40B4-BE49-F238E27FC236}">
                <a16:creationId xmlns:a16="http://schemas.microsoft.com/office/drawing/2014/main" id="{A261FBE5-1460-1A8A-1518-23F1C54124C9}"/>
              </a:ext>
            </a:extLst>
          </p:cNvPr>
          <p:cNvPicPr>
            <a:picLocks noChangeAspect="1"/>
          </p:cNvPicPr>
          <p:nvPr/>
        </p:nvPicPr>
        <p:blipFill>
          <a:blip r:embed="rId3"/>
          <a:stretch>
            <a:fillRect/>
          </a:stretch>
        </p:blipFill>
        <p:spPr>
          <a:xfrm>
            <a:off x="2394857" y="2251692"/>
            <a:ext cx="8458200" cy="4241183"/>
          </a:xfrm>
          <a:prstGeom prst="rect">
            <a:avLst/>
          </a:prstGeom>
        </p:spPr>
      </p:pic>
    </p:spTree>
    <p:extLst>
      <p:ext uri="{BB962C8B-B14F-4D97-AF65-F5344CB8AC3E}">
        <p14:creationId xmlns:p14="http://schemas.microsoft.com/office/powerpoint/2010/main" val="1641455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CFB6-92C2-724C-3C55-3D8B960439D0}"/>
              </a:ext>
            </a:extLst>
          </p:cNvPr>
          <p:cNvSpPr>
            <a:spLocks noGrp="1"/>
          </p:cNvSpPr>
          <p:nvPr>
            <p:ph type="title"/>
          </p:nvPr>
        </p:nvSpPr>
        <p:spPr/>
        <p:txBody>
          <a:bodyPr/>
          <a:lstStyle/>
          <a:p>
            <a:r>
              <a:rPr lang="en-IN" dirty="0"/>
              <a:t>Example - Pipeline</a:t>
            </a:r>
          </a:p>
        </p:txBody>
      </p:sp>
      <p:sp>
        <p:nvSpPr>
          <p:cNvPr id="3" name="Content Placeholder 2">
            <a:extLst>
              <a:ext uri="{FF2B5EF4-FFF2-40B4-BE49-F238E27FC236}">
                <a16:creationId xmlns:a16="http://schemas.microsoft.com/office/drawing/2014/main" id="{B9C3DF66-450A-E9BA-253A-F95848DA2512}"/>
              </a:ext>
            </a:extLst>
          </p:cNvPr>
          <p:cNvSpPr>
            <a:spLocks noGrp="1"/>
          </p:cNvSpPr>
          <p:nvPr>
            <p:ph idx="1"/>
          </p:nvPr>
        </p:nvSpPr>
        <p:spPr/>
        <p:txBody>
          <a:bodyPr/>
          <a:lstStyle/>
          <a:p>
            <a:r>
              <a:rPr lang="en-IN" dirty="0"/>
              <a:t>Back-end of the application</a:t>
            </a:r>
          </a:p>
          <a:p>
            <a:r>
              <a:rPr lang="en-US" dirty="0"/>
              <a:t>The back-end of the application is a Python file named app.py. It is built using the Flask framework.</a:t>
            </a:r>
            <a:endParaRPr lang="en-IN" dirty="0"/>
          </a:p>
          <a:p>
            <a:pPr marL="0" indent="0">
              <a:buNone/>
            </a:pPr>
            <a:endParaRPr lang="en-US" dirty="0"/>
          </a:p>
        </p:txBody>
      </p:sp>
    </p:spTree>
    <p:extLst>
      <p:ext uri="{BB962C8B-B14F-4D97-AF65-F5344CB8AC3E}">
        <p14:creationId xmlns:p14="http://schemas.microsoft.com/office/powerpoint/2010/main" val="353651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92BF-293E-03F7-D3B6-571EEB208379}"/>
              </a:ext>
            </a:extLst>
          </p:cNvPr>
          <p:cNvSpPr>
            <a:spLocks noGrp="1"/>
          </p:cNvSpPr>
          <p:nvPr>
            <p:ph type="title"/>
          </p:nvPr>
        </p:nvSpPr>
        <p:spPr/>
        <p:txBody>
          <a:bodyPr/>
          <a:lstStyle/>
          <a:p>
            <a:r>
              <a:rPr lang="en-IN" dirty="0" err="1"/>
              <a:t>MLOps</a:t>
            </a:r>
            <a:endParaRPr lang="en-IN" dirty="0"/>
          </a:p>
        </p:txBody>
      </p:sp>
      <p:pic>
        <p:nvPicPr>
          <p:cNvPr id="5" name="Content Placeholder 4">
            <a:extLst>
              <a:ext uri="{FF2B5EF4-FFF2-40B4-BE49-F238E27FC236}">
                <a16:creationId xmlns:a16="http://schemas.microsoft.com/office/drawing/2014/main" id="{B44A92CF-DDD5-91BB-F0A0-98BEEF5752EA}"/>
              </a:ext>
            </a:extLst>
          </p:cNvPr>
          <p:cNvPicPr>
            <a:picLocks noGrp="1" noChangeAspect="1"/>
          </p:cNvPicPr>
          <p:nvPr>
            <p:ph idx="1"/>
          </p:nvPr>
        </p:nvPicPr>
        <p:blipFill>
          <a:blip r:embed="rId2"/>
          <a:stretch>
            <a:fillRect/>
          </a:stretch>
        </p:blipFill>
        <p:spPr>
          <a:xfrm>
            <a:off x="2673056" y="1806771"/>
            <a:ext cx="6054035" cy="4351338"/>
          </a:xfrm>
          <a:prstGeom prst="rect">
            <a:avLst/>
          </a:prstGeom>
        </p:spPr>
      </p:pic>
    </p:spTree>
    <p:extLst>
      <p:ext uri="{BB962C8B-B14F-4D97-AF65-F5344CB8AC3E}">
        <p14:creationId xmlns:p14="http://schemas.microsoft.com/office/powerpoint/2010/main" val="3001597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544C0-7ADE-7839-2996-8146856475F9}"/>
              </a:ext>
            </a:extLst>
          </p:cNvPr>
          <p:cNvSpPr>
            <a:spLocks noGrp="1"/>
          </p:cNvSpPr>
          <p:nvPr>
            <p:ph type="title"/>
          </p:nvPr>
        </p:nvSpPr>
        <p:spPr/>
        <p:txBody>
          <a:bodyPr/>
          <a:lstStyle/>
          <a:p>
            <a:r>
              <a:rPr lang="en-IN" dirty="0"/>
              <a:t>Example - Pipeline</a:t>
            </a:r>
          </a:p>
        </p:txBody>
      </p:sp>
      <p:sp>
        <p:nvSpPr>
          <p:cNvPr id="3" name="Content Placeholder 2">
            <a:extLst>
              <a:ext uri="{FF2B5EF4-FFF2-40B4-BE49-F238E27FC236}">
                <a16:creationId xmlns:a16="http://schemas.microsoft.com/office/drawing/2014/main" id="{83179983-94F3-9FA8-3707-C64363BA2473}"/>
              </a:ext>
            </a:extLst>
          </p:cNvPr>
          <p:cNvSpPr>
            <a:spLocks noGrp="1"/>
          </p:cNvSpPr>
          <p:nvPr>
            <p:ph idx="1"/>
          </p:nvPr>
        </p:nvSpPr>
        <p:spPr/>
        <p:txBody>
          <a:bodyPr/>
          <a:lstStyle/>
          <a:p>
            <a:r>
              <a:rPr lang="en-IN" dirty="0"/>
              <a:t>Docker</a:t>
            </a:r>
          </a:p>
          <a:p>
            <a:r>
              <a:rPr lang="en-US" dirty="0"/>
              <a:t>The first step in containerizing your application is to write a </a:t>
            </a:r>
            <a:r>
              <a:rPr lang="en-US" dirty="0" err="1"/>
              <a:t>Dockerfile</a:t>
            </a:r>
            <a:r>
              <a:rPr lang="en-US" dirty="0"/>
              <a:t> in the same folder/directory where your application resides. </a:t>
            </a:r>
          </a:p>
          <a:p>
            <a:r>
              <a:rPr lang="en-US" dirty="0"/>
              <a:t>A </a:t>
            </a:r>
            <a:r>
              <a:rPr lang="en-US" dirty="0" err="1"/>
              <a:t>Dockerfile</a:t>
            </a:r>
            <a:r>
              <a:rPr lang="en-US" dirty="0"/>
              <a:t> is just a file with a set of instructions. </a:t>
            </a:r>
          </a:p>
          <a:p>
            <a:r>
              <a:rPr lang="en-US" dirty="0" err="1"/>
              <a:t>Dockerfile</a:t>
            </a:r>
            <a:r>
              <a:rPr lang="en-US" dirty="0"/>
              <a:t> is case-sensitive and must be in the project folder with the other project files. </a:t>
            </a:r>
          </a:p>
          <a:p>
            <a:r>
              <a:rPr lang="en-US" dirty="0"/>
              <a:t>A </a:t>
            </a:r>
            <a:r>
              <a:rPr lang="en-US" dirty="0" err="1"/>
              <a:t>Dockerfile</a:t>
            </a:r>
            <a:r>
              <a:rPr lang="en-US" dirty="0"/>
              <a:t> has no extension and can be created using any editor. </a:t>
            </a:r>
          </a:p>
          <a:p>
            <a:r>
              <a:rPr lang="en-US" dirty="0"/>
              <a:t>We can used Visual Studio Code or any other editor to create it.</a:t>
            </a:r>
          </a:p>
          <a:p>
            <a:pPr marL="0" indent="0">
              <a:buNone/>
            </a:pPr>
            <a:endParaRPr lang="en-US" dirty="0"/>
          </a:p>
          <a:p>
            <a:endParaRPr lang="en-US" dirty="0"/>
          </a:p>
          <a:p>
            <a:endParaRPr lang="en-IN" dirty="0"/>
          </a:p>
          <a:p>
            <a:endParaRPr lang="en-IN" dirty="0"/>
          </a:p>
        </p:txBody>
      </p:sp>
    </p:spTree>
    <p:extLst>
      <p:ext uri="{BB962C8B-B14F-4D97-AF65-F5344CB8AC3E}">
        <p14:creationId xmlns:p14="http://schemas.microsoft.com/office/powerpoint/2010/main" val="3894605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94D35-C2D4-16E6-BA58-25A0AEF40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D48FE-E4E7-747B-BC63-F33714DF3158}"/>
              </a:ext>
            </a:extLst>
          </p:cNvPr>
          <p:cNvSpPr>
            <a:spLocks noGrp="1"/>
          </p:cNvSpPr>
          <p:nvPr>
            <p:ph type="title"/>
          </p:nvPr>
        </p:nvSpPr>
        <p:spPr/>
        <p:txBody>
          <a:bodyPr/>
          <a:lstStyle/>
          <a:p>
            <a:r>
              <a:rPr lang="en-IN" dirty="0"/>
              <a:t>Example - Pipeline</a:t>
            </a:r>
          </a:p>
        </p:txBody>
      </p:sp>
      <p:sp>
        <p:nvSpPr>
          <p:cNvPr id="3" name="Content Placeholder 2">
            <a:extLst>
              <a:ext uri="{FF2B5EF4-FFF2-40B4-BE49-F238E27FC236}">
                <a16:creationId xmlns:a16="http://schemas.microsoft.com/office/drawing/2014/main" id="{4697910C-DBEB-0B22-5156-35CF6B8F4F84}"/>
              </a:ext>
            </a:extLst>
          </p:cNvPr>
          <p:cNvSpPr>
            <a:spLocks noGrp="1"/>
          </p:cNvSpPr>
          <p:nvPr>
            <p:ph idx="1"/>
          </p:nvPr>
        </p:nvSpPr>
        <p:spPr/>
        <p:txBody>
          <a:bodyPr>
            <a:normAutofit fontScale="25000" lnSpcReduction="20000"/>
          </a:bodyPr>
          <a:lstStyle/>
          <a:p>
            <a:r>
              <a:rPr lang="en-IN" dirty="0"/>
              <a:t>Docker</a:t>
            </a:r>
          </a:p>
          <a:p>
            <a:r>
              <a:rPr lang="en-US" dirty="0"/>
              <a:t>The </a:t>
            </a:r>
            <a:r>
              <a:rPr lang="en-US" dirty="0" err="1"/>
              <a:t>Dockerfile</a:t>
            </a:r>
            <a:r>
              <a:rPr lang="en-US" dirty="0"/>
              <a:t> for this project looks like this:</a:t>
            </a:r>
          </a:p>
          <a:p>
            <a:pPr marL="0" indent="0">
              <a:buNone/>
            </a:pPr>
            <a:r>
              <a:rPr lang="en-US" dirty="0"/>
              <a:t>FROM python:3.7</a:t>
            </a:r>
          </a:p>
          <a:p>
            <a:pPr marL="0" indent="0">
              <a:buNone/>
            </a:pPr>
            <a:endParaRPr lang="en-US" dirty="0"/>
          </a:p>
          <a:p>
            <a:pPr marL="0" indent="0">
              <a:buNone/>
            </a:pPr>
            <a:r>
              <a:rPr lang="en-US" dirty="0"/>
              <a:t>RUN pip install </a:t>
            </a:r>
            <a:r>
              <a:rPr lang="en-US" dirty="0" err="1"/>
              <a:t>virtualenv</a:t>
            </a:r>
            <a:endParaRPr lang="en-US" dirty="0"/>
          </a:p>
          <a:p>
            <a:pPr marL="0" indent="0">
              <a:buNone/>
            </a:pPr>
            <a:r>
              <a:rPr lang="en-US" dirty="0"/>
              <a:t>ENV VIRTUAL_ENV=/</a:t>
            </a:r>
            <a:r>
              <a:rPr lang="en-US" dirty="0" err="1"/>
              <a:t>venv</a:t>
            </a:r>
            <a:endParaRPr lang="en-US" dirty="0"/>
          </a:p>
          <a:p>
            <a:pPr marL="0" indent="0">
              <a:buNone/>
            </a:pPr>
            <a:r>
              <a:rPr lang="en-US" dirty="0"/>
              <a:t>RUN </a:t>
            </a:r>
            <a:r>
              <a:rPr lang="en-US" dirty="0" err="1"/>
              <a:t>virtualenv</a:t>
            </a:r>
            <a:r>
              <a:rPr lang="en-US" dirty="0"/>
              <a:t> </a:t>
            </a:r>
            <a:r>
              <a:rPr lang="en-US" dirty="0" err="1"/>
              <a:t>venv</a:t>
            </a:r>
            <a:r>
              <a:rPr lang="en-US" dirty="0"/>
              <a:t> -p python3</a:t>
            </a:r>
          </a:p>
          <a:p>
            <a:pPr marL="0" indent="0">
              <a:buNone/>
            </a:pPr>
            <a:r>
              <a:rPr lang="en-US" dirty="0"/>
              <a:t>ENV PATH="VIRTUAL_ENV/bin:$PATH"</a:t>
            </a:r>
          </a:p>
          <a:p>
            <a:pPr marL="0" indent="0">
              <a:buNone/>
            </a:pPr>
            <a:endParaRPr lang="en-US" dirty="0"/>
          </a:p>
          <a:p>
            <a:pPr marL="0" indent="0">
              <a:buNone/>
            </a:pPr>
            <a:r>
              <a:rPr lang="en-US" dirty="0"/>
              <a:t>WORKDIR /app</a:t>
            </a:r>
          </a:p>
          <a:p>
            <a:pPr marL="0" indent="0">
              <a:buNone/>
            </a:pPr>
            <a:r>
              <a:rPr lang="en-US" dirty="0"/>
              <a:t>ADD . /app</a:t>
            </a:r>
          </a:p>
          <a:p>
            <a:pPr marL="0" indent="0">
              <a:buNone/>
            </a:pPr>
            <a:endParaRPr lang="en-US" dirty="0"/>
          </a:p>
          <a:p>
            <a:pPr marL="0" indent="0">
              <a:buNone/>
            </a:pPr>
            <a:r>
              <a:rPr lang="en-US" dirty="0"/>
              <a:t># install dependencies</a:t>
            </a:r>
          </a:p>
          <a:p>
            <a:pPr marL="0" indent="0">
              <a:buNone/>
            </a:pPr>
            <a:r>
              <a:rPr lang="en-US" dirty="0"/>
              <a:t>RUN pip install -r requirements.txt</a:t>
            </a:r>
          </a:p>
          <a:p>
            <a:pPr marL="0" indent="0">
              <a:buNone/>
            </a:pPr>
            <a:endParaRPr lang="en-US" dirty="0"/>
          </a:p>
          <a:p>
            <a:pPr marL="0" indent="0">
              <a:buNone/>
            </a:pPr>
            <a:r>
              <a:rPr lang="en-US" dirty="0"/>
              <a:t># expose port</a:t>
            </a:r>
          </a:p>
          <a:p>
            <a:pPr marL="0" indent="0">
              <a:buNone/>
            </a:pPr>
            <a:r>
              <a:rPr lang="en-US" dirty="0"/>
              <a:t>EXPOSE 5000</a:t>
            </a:r>
          </a:p>
          <a:p>
            <a:pPr marL="0" indent="0">
              <a:buNone/>
            </a:pPr>
            <a:endParaRPr lang="en-US" dirty="0"/>
          </a:p>
          <a:p>
            <a:pPr marL="0" indent="0">
              <a:buNone/>
            </a:pPr>
            <a:r>
              <a:rPr lang="en-US" dirty="0"/>
              <a:t># run application</a:t>
            </a:r>
          </a:p>
          <a:p>
            <a:pPr marL="0" indent="0">
              <a:buNone/>
            </a:pPr>
            <a:r>
              <a:rPr lang="en-US" dirty="0"/>
              <a:t>CMD ["python", "app.py"]</a:t>
            </a:r>
          </a:p>
          <a:p>
            <a:pPr marL="0" indent="0">
              <a:buNone/>
            </a:pPr>
            <a:endParaRPr lang="en-US" dirty="0"/>
          </a:p>
          <a:p>
            <a:endParaRPr lang="en-US" dirty="0"/>
          </a:p>
          <a:p>
            <a:endParaRPr lang="en-IN" dirty="0"/>
          </a:p>
          <a:p>
            <a:endParaRPr lang="en-IN" dirty="0"/>
          </a:p>
        </p:txBody>
      </p:sp>
    </p:spTree>
    <p:extLst>
      <p:ext uri="{BB962C8B-B14F-4D97-AF65-F5344CB8AC3E}">
        <p14:creationId xmlns:p14="http://schemas.microsoft.com/office/powerpoint/2010/main" val="45099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7CEB-9832-D731-59D0-C3E1E445B421}"/>
              </a:ext>
            </a:extLst>
          </p:cNvPr>
          <p:cNvSpPr>
            <a:spLocks noGrp="1"/>
          </p:cNvSpPr>
          <p:nvPr>
            <p:ph type="title"/>
          </p:nvPr>
        </p:nvSpPr>
        <p:spPr/>
        <p:txBody>
          <a:bodyPr/>
          <a:lstStyle/>
          <a:p>
            <a:r>
              <a:rPr lang="en-IN" dirty="0"/>
              <a:t>Cloud Deployment</a:t>
            </a:r>
          </a:p>
        </p:txBody>
      </p:sp>
      <p:sp>
        <p:nvSpPr>
          <p:cNvPr id="3" name="Content Placeholder 2">
            <a:extLst>
              <a:ext uri="{FF2B5EF4-FFF2-40B4-BE49-F238E27FC236}">
                <a16:creationId xmlns:a16="http://schemas.microsoft.com/office/drawing/2014/main" id="{377A7BF5-3C20-EA97-D7F6-D92FD129B8DA}"/>
              </a:ext>
            </a:extLst>
          </p:cNvPr>
          <p:cNvSpPr>
            <a:spLocks noGrp="1"/>
          </p:cNvSpPr>
          <p:nvPr>
            <p:ph idx="1"/>
          </p:nvPr>
        </p:nvSpPr>
        <p:spPr/>
        <p:txBody>
          <a:bodyPr>
            <a:normAutofit/>
          </a:bodyPr>
          <a:lstStyle/>
          <a:p>
            <a:r>
              <a:rPr lang="en-IN" sz="2000" dirty="0"/>
              <a:t>Azure Container Registry</a:t>
            </a:r>
          </a:p>
          <a:p>
            <a:r>
              <a:rPr lang="en-US" sz="2000" dirty="0"/>
              <a:t>Once you sign up, follow these steps:</a:t>
            </a:r>
          </a:p>
          <a:p>
            <a:r>
              <a:rPr lang="en-US" sz="2000" dirty="0"/>
              <a:t>Login on https://portal.azure.com</a:t>
            </a:r>
          </a:p>
          <a:p>
            <a:r>
              <a:rPr lang="en-US" sz="2000" dirty="0"/>
              <a:t>Click on Create a Resource</a:t>
            </a:r>
          </a:p>
          <a:p>
            <a:r>
              <a:rPr lang="en-US" sz="2000" dirty="0"/>
              <a:t>Search for Container Registry and click on Create</a:t>
            </a:r>
          </a:p>
          <a:p>
            <a:r>
              <a:rPr lang="en-US" sz="2000" dirty="0"/>
              <a:t>Select Subscription, Resource group and Registry name (in our case: pycaret.azurecr.io is our registry name)</a:t>
            </a:r>
          </a:p>
          <a:p>
            <a:r>
              <a:rPr lang="en-US" sz="2000" dirty="0"/>
              <a:t>Once a registry is created, the first step is to build a Docker image using the command line. Navigate to the project folder and execute the following code:</a:t>
            </a:r>
          </a:p>
          <a:p>
            <a:r>
              <a:rPr lang="en-US" sz="2000" dirty="0"/>
              <a:t>docker build -t pycaret.azurecr.io/</a:t>
            </a:r>
            <a:r>
              <a:rPr lang="en-US" sz="2000" dirty="0" err="1"/>
              <a:t>pycaret-insurance:latest</a:t>
            </a:r>
            <a:r>
              <a:rPr lang="en-US" sz="2000" dirty="0"/>
              <a:t> .</a:t>
            </a:r>
          </a:p>
          <a:p>
            <a:endParaRPr lang="en-IN" sz="2000" dirty="0"/>
          </a:p>
          <a:p>
            <a:endParaRPr lang="en-IN" sz="2000" dirty="0"/>
          </a:p>
        </p:txBody>
      </p:sp>
      <p:pic>
        <p:nvPicPr>
          <p:cNvPr id="4" name="Picture 3">
            <a:extLst>
              <a:ext uri="{FF2B5EF4-FFF2-40B4-BE49-F238E27FC236}">
                <a16:creationId xmlns:a16="http://schemas.microsoft.com/office/drawing/2014/main" id="{A544AE85-202D-A29B-6AF1-58BDFA39D327}"/>
              </a:ext>
            </a:extLst>
          </p:cNvPr>
          <p:cNvPicPr>
            <a:picLocks noChangeAspect="1"/>
          </p:cNvPicPr>
          <p:nvPr/>
        </p:nvPicPr>
        <p:blipFill>
          <a:blip r:embed="rId3"/>
          <a:stretch>
            <a:fillRect/>
          </a:stretch>
        </p:blipFill>
        <p:spPr>
          <a:xfrm>
            <a:off x="5921829" y="277983"/>
            <a:ext cx="5878285" cy="3095284"/>
          </a:xfrm>
          <a:prstGeom prst="rect">
            <a:avLst/>
          </a:prstGeom>
        </p:spPr>
      </p:pic>
    </p:spTree>
    <p:extLst>
      <p:ext uri="{BB962C8B-B14F-4D97-AF65-F5344CB8AC3E}">
        <p14:creationId xmlns:p14="http://schemas.microsoft.com/office/powerpoint/2010/main" val="59976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D7D8-DA10-10B1-D854-F278852B2484}"/>
              </a:ext>
            </a:extLst>
          </p:cNvPr>
          <p:cNvSpPr>
            <a:spLocks noGrp="1"/>
          </p:cNvSpPr>
          <p:nvPr>
            <p:ph type="title"/>
          </p:nvPr>
        </p:nvSpPr>
        <p:spPr/>
        <p:txBody>
          <a:bodyPr/>
          <a:lstStyle/>
          <a:p>
            <a:r>
              <a:rPr lang="en-US" dirty="0"/>
              <a:t>Run container from Docker image</a:t>
            </a:r>
            <a:endParaRPr lang="en-IN" dirty="0"/>
          </a:p>
        </p:txBody>
      </p:sp>
      <p:sp>
        <p:nvSpPr>
          <p:cNvPr id="3" name="Content Placeholder 2">
            <a:extLst>
              <a:ext uri="{FF2B5EF4-FFF2-40B4-BE49-F238E27FC236}">
                <a16:creationId xmlns:a16="http://schemas.microsoft.com/office/drawing/2014/main" id="{25C5F614-B8FD-FA4C-CEA1-DA8CBB901610}"/>
              </a:ext>
            </a:extLst>
          </p:cNvPr>
          <p:cNvSpPr>
            <a:spLocks noGrp="1"/>
          </p:cNvSpPr>
          <p:nvPr>
            <p:ph idx="1"/>
          </p:nvPr>
        </p:nvSpPr>
        <p:spPr/>
        <p:txBody>
          <a:bodyPr/>
          <a:lstStyle/>
          <a:p>
            <a:r>
              <a:rPr lang="en-US" dirty="0"/>
              <a:t>Now that the image is created we will run a container locally and test the application before we push it to Azure Container Registry. To run the container locally, execute the following code:</a:t>
            </a:r>
          </a:p>
          <a:p>
            <a:r>
              <a:rPr lang="en-IN" dirty="0"/>
              <a:t>docker run -d -p 5000:5000 pycaret.azurecr.io/</a:t>
            </a:r>
            <a:r>
              <a:rPr lang="en-IN" dirty="0" err="1"/>
              <a:t>pycaret</a:t>
            </a:r>
            <a:r>
              <a:rPr lang="en-IN" dirty="0"/>
              <a:t>-insurance</a:t>
            </a:r>
          </a:p>
          <a:p>
            <a:r>
              <a:rPr lang="en-US" dirty="0"/>
              <a:t>You can see the app in action by going to localhost:5000 in your internet browser. It should open up a web app.</a:t>
            </a:r>
            <a:endParaRPr lang="en-IN" dirty="0"/>
          </a:p>
        </p:txBody>
      </p:sp>
    </p:spTree>
    <p:extLst>
      <p:ext uri="{BB962C8B-B14F-4D97-AF65-F5344CB8AC3E}">
        <p14:creationId xmlns:p14="http://schemas.microsoft.com/office/powerpoint/2010/main" val="2012454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2F8C-D1A0-B268-A548-2D596CE8C3EE}"/>
              </a:ext>
            </a:extLst>
          </p:cNvPr>
          <p:cNvSpPr>
            <a:spLocks noGrp="1"/>
          </p:cNvSpPr>
          <p:nvPr>
            <p:ph type="title"/>
          </p:nvPr>
        </p:nvSpPr>
        <p:spPr/>
        <p:txBody>
          <a:bodyPr/>
          <a:lstStyle/>
          <a:p>
            <a:r>
              <a:rPr lang="en-IN" dirty="0"/>
              <a:t>Authenticate Azure Credentials</a:t>
            </a:r>
          </a:p>
        </p:txBody>
      </p:sp>
      <p:sp>
        <p:nvSpPr>
          <p:cNvPr id="3" name="Content Placeholder 2">
            <a:extLst>
              <a:ext uri="{FF2B5EF4-FFF2-40B4-BE49-F238E27FC236}">
                <a16:creationId xmlns:a16="http://schemas.microsoft.com/office/drawing/2014/main" id="{231DB3EA-B50F-128B-F859-4C5591E993EE}"/>
              </a:ext>
            </a:extLst>
          </p:cNvPr>
          <p:cNvSpPr>
            <a:spLocks noGrp="1"/>
          </p:cNvSpPr>
          <p:nvPr>
            <p:ph idx="1"/>
          </p:nvPr>
        </p:nvSpPr>
        <p:spPr/>
        <p:txBody>
          <a:bodyPr/>
          <a:lstStyle/>
          <a:p>
            <a:r>
              <a:rPr lang="en-US" dirty="0"/>
              <a:t>One final step before you can upload the container onto ACR is to authenticate azure credentials on your local machine. </a:t>
            </a:r>
          </a:p>
          <a:p>
            <a:r>
              <a:rPr lang="en-US" dirty="0"/>
              <a:t>Execute the following code in the command line to do that:</a:t>
            </a:r>
          </a:p>
          <a:p>
            <a:r>
              <a:rPr lang="en-IN" dirty="0"/>
              <a:t>docker login pycaret.azurecr.io</a:t>
            </a:r>
          </a:p>
          <a:p>
            <a:r>
              <a:rPr lang="en-US" dirty="0"/>
              <a:t>You will be prompted for a username and password. </a:t>
            </a:r>
          </a:p>
          <a:p>
            <a:r>
              <a:rPr lang="en-US" dirty="0"/>
              <a:t>The username is the name of your registry (in this example the username is "</a:t>
            </a:r>
            <a:r>
              <a:rPr lang="en-US" dirty="0" err="1"/>
              <a:t>pycaret</a:t>
            </a:r>
            <a:r>
              <a:rPr lang="en-US" dirty="0"/>
              <a:t>").</a:t>
            </a:r>
          </a:p>
          <a:p>
            <a:r>
              <a:rPr lang="en-US" dirty="0"/>
              <a:t> You can find your password under the access keys of the Azure Container Registry resource you created.</a:t>
            </a:r>
            <a:endParaRPr lang="en-IN" dirty="0"/>
          </a:p>
        </p:txBody>
      </p:sp>
    </p:spTree>
    <p:extLst>
      <p:ext uri="{BB962C8B-B14F-4D97-AF65-F5344CB8AC3E}">
        <p14:creationId xmlns:p14="http://schemas.microsoft.com/office/powerpoint/2010/main" val="2962478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0F7-C2C2-F856-E767-C49E4AE62668}"/>
              </a:ext>
            </a:extLst>
          </p:cNvPr>
          <p:cNvSpPr>
            <a:spLocks noGrp="1"/>
          </p:cNvSpPr>
          <p:nvPr>
            <p:ph type="title"/>
          </p:nvPr>
        </p:nvSpPr>
        <p:spPr/>
        <p:txBody>
          <a:bodyPr/>
          <a:lstStyle/>
          <a:p>
            <a:r>
              <a:rPr lang="en-IN" dirty="0"/>
              <a:t>Push Container onto Azure Container Registry</a:t>
            </a:r>
          </a:p>
        </p:txBody>
      </p:sp>
      <p:sp>
        <p:nvSpPr>
          <p:cNvPr id="3" name="Content Placeholder 2">
            <a:extLst>
              <a:ext uri="{FF2B5EF4-FFF2-40B4-BE49-F238E27FC236}">
                <a16:creationId xmlns:a16="http://schemas.microsoft.com/office/drawing/2014/main" id="{426D6A2E-10BD-B2E2-7A7A-D8DBA654F830}"/>
              </a:ext>
            </a:extLst>
          </p:cNvPr>
          <p:cNvSpPr>
            <a:spLocks noGrp="1"/>
          </p:cNvSpPr>
          <p:nvPr>
            <p:ph idx="1"/>
          </p:nvPr>
        </p:nvSpPr>
        <p:spPr/>
        <p:txBody>
          <a:bodyPr/>
          <a:lstStyle/>
          <a:p>
            <a:r>
              <a:rPr lang="en-US" dirty="0"/>
              <a:t>Now that you have authenticated to ACR, you can push the container you have created to ACR by executing the following code:</a:t>
            </a:r>
          </a:p>
          <a:p>
            <a:r>
              <a:rPr lang="en-IN" dirty="0"/>
              <a:t>docker push pycaret.azurecr.io/</a:t>
            </a:r>
            <a:r>
              <a:rPr lang="en-IN" dirty="0" err="1"/>
              <a:t>pycaret-insurance:latest</a:t>
            </a:r>
            <a:endParaRPr lang="en-IN" dirty="0"/>
          </a:p>
          <a:p>
            <a:endParaRPr lang="en-IN" dirty="0"/>
          </a:p>
        </p:txBody>
      </p:sp>
    </p:spTree>
    <p:extLst>
      <p:ext uri="{BB962C8B-B14F-4D97-AF65-F5344CB8AC3E}">
        <p14:creationId xmlns:p14="http://schemas.microsoft.com/office/powerpoint/2010/main" val="684576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77E1-B01A-1636-0458-71E28A3D3120}"/>
              </a:ext>
            </a:extLst>
          </p:cNvPr>
          <p:cNvSpPr>
            <a:spLocks noGrp="1"/>
          </p:cNvSpPr>
          <p:nvPr>
            <p:ph type="title"/>
          </p:nvPr>
        </p:nvSpPr>
        <p:spPr/>
        <p:txBody>
          <a:bodyPr/>
          <a:lstStyle/>
          <a:p>
            <a:r>
              <a:rPr lang="en-IN" dirty="0"/>
              <a:t>Web Application</a:t>
            </a:r>
          </a:p>
        </p:txBody>
      </p:sp>
      <p:sp>
        <p:nvSpPr>
          <p:cNvPr id="3" name="Content Placeholder 2">
            <a:extLst>
              <a:ext uri="{FF2B5EF4-FFF2-40B4-BE49-F238E27FC236}">
                <a16:creationId xmlns:a16="http://schemas.microsoft.com/office/drawing/2014/main" id="{42EEC907-2A56-1248-9035-A333A8A0FB49}"/>
              </a:ext>
            </a:extLst>
          </p:cNvPr>
          <p:cNvSpPr>
            <a:spLocks noGrp="1"/>
          </p:cNvSpPr>
          <p:nvPr>
            <p:ph idx="1"/>
          </p:nvPr>
        </p:nvSpPr>
        <p:spPr/>
        <p:txBody>
          <a:bodyPr/>
          <a:lstStyle/>
          <a:p>
            <a:pPr marL="0" indent="0">
              <a:buNone/>
            </a:pPr>
            <a:r>
              <a:rPr lang="en-US" dirty="0"/>
              <a:t>To create a web app on Azure, follow these steps:</a:t>
            </a:r>
          </a:p>
          <a:p>
            <a:r>
              <a:rPr lang="en-US" dirty="0"/>
              <a:t>Login on the Azure portal</a:t>
            </a:r>
          </a:p>
          <a:p>
            <a:r>
              <a:rPr lang="en-US" dirty="0"/>
              <a:t>Click on create a resource</a:t>
            </a:r>
          </a:p>
          <a:p>
            <a:r>
              <a:rPr lang="en-US" dirty="0"/>
              <a:t>Search for the web app and click on create</a:t>
            </a:r>
          </a:p>
          <a:p>
            <a:r>
              <a:rPr lang="en-US" dirty="0"/>
              <a:t>Link your ACR image to your application</a:t>
            </a:r>
            <a:endParaRPr lang="en-IN" dirty="0"/>
          </a:p>
        </p:txBody>
      </p:sp>
      <p:pic>
        <p:nvPicPr>
          <p:cNvPr id="4" name="Picture 3">
            <a:extLst>
              <a:ext uri="{FF2B5EF4-FFF2-40B4-BE49-F238E27FC236}">
                <a16:creationId xmlns:a16="http://schemas.microsoft.com/office/drawing/2014/main" id="{A62DD7A7-AB37-D13C-24BB-69D251842005}"/>
              </a:ext>
            </a:extLst>
          </p:cNvPr>
          <p:cNvPicPr>
            <a:picLocks noChangeAspect="1"/>
          </p:cNvPicPr>
          <p:nvPr/>
        </p:nvPicPr>
        <p:blipFill>
          <a:blip r:embed="rId2"/>
          <a:stretch>
            <a:fillRect/>
          </a:stretch>
        </p:blipFill>
        <p:spPr>
          <a:xfrm>
            <a:off x="7798729" y="2286794"/>
            <a:ext cx="4393271" cy="3429000"/>
          </a:xfrm>
          <a:prstGeom prst="rect">
            <a:avLst/>
          </a:prstGeom>
        </p:spPr>
      </p:pic>
    </p:spTree>
    <p:extLst>
      <p:ext uri="{BB962C8B-B14F-4D97-AF65-F5344CB8AC3E}">
        <p14:creationId xmlns:p14="http://schemas.microsoft.com/office/powerpoint/2010/main" val="1590127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2416-C016-EAE1-BE5D-CEA54D3B51AA}"/>
              </a:ext>
            </a:extLst>
          </p:cNvPr>
          <p:cNvSpPr>
            <a:spLocks noGrp="1"/>
          </p:cNvSpPr>
          <p:nvPr>
            <p:ph type="title"/>
          </p:nvPr>
        </p:nvSpPr>
        <p:spPr/>
        <p:txBody>
          <a:bodyPr/>
          <a:lstStyle/>
          <a:p>
            <a:r>
              <a:rPr lang="en-IN" dirty="0"/>
              <a:t>Web Application</a:t>
            </a:r>
          </a:p>
        </p:txBody>
      </p:sp>
      <p:pic>
        <p:nvPicPr>
          <p:cNvPr id="6146" name="Picture 2" descr="Web Application">
            <a:extLst>
              <a:ext uri="{FF2B5EF4-FFF2-40B4-BE49-F238E27FC236}">
                <a16:creationId xmlns:a16="http://schemas.microsoft.com/office/drawing/2014/main" id="{3FDC56FC-B764-4BE8-E4A8-5CAB22C1794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88865" y="1825625"/>
            <a:ext cx="601426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12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15B2-1C9A-8CC5-D6A5-F5477E385253}"/>
              </a:ext>
            </a:extLst>
          </p:cNvPr>
          <p:cNvSpPr>
            <a:spLocks noGrp="1"/>
          </p:cNvSpPr>
          <p:nvPr>
            <p:ph type="title"/>
          </p:nvPr>
        </p:nvSpPr>
        <p:spPr/>
        <p:txBody>
          <a:bodyPr/>
          <a:lstStyle/>
          <a:p>
            <a:r>
              <a:rPr lang="en-IN" dirty="0"/>
              <a:t>Why </a:t>
            </a:r>
            <a:r>
              <a:rPr lang="en-IN" dirty="0" err="1"/>
              <a:t>MLOps</a:t>
            </a:r>
            <a:r>
              <a:rPr lang="en-IN" dirty="0"/>
              <a:t>?</a:t>
            </a:r>
          </a:p>
        </p:txBody>
      </p:sp>
      <p:sp>
        <p:nvSpPr>
          <p:cNvPr id="3" name="Content Placeholder 2">
            <a:extLst>
              <a:ext uri="{FF2B5EF4-FFF2-40B4-BE49-F238E27FC236}">
                <a16:creationId xmlns:a16="http://schemas.microsoft.com/office/drawing/2014/main" id="{DE49E020-D559-D7D2-ABD0-0DD40FB66A30}"/>
              </a:ext>
            </a:extLst>
          </p:cNvPr>
          <p:cNvSpPr>
            <a:spLocks noGrp="1"/>
          </p:cNvSpPr>
          <p:nvPr>
            <p:ph idx="1"/>
          </p:nvPr>
        </p:nvSpPr>
        <p:spPr/>
        <p:txBody>
          <a:bodyPr>
            <a:normAutofit lnSpcReduction="10000"/>
          </a:bodyPr>
          <a:lstStyle/>
          <a:p>
            <a:pPr algn="l">
              <a:spcAft>
                <a:spcPts val="1050"/>
              </a:spcAft>
              <a:buNone/>
            </a:pPr>
            <a:r>
              <a:rPr lang="en-US" b="0" i="0" dirty="0">
                <a:solidFill>
                  <a:srgbClr val="05192D"/>
                </a:solidFill>
                <a:effectLst/>
                <a:latin typeface="Studio-Feixen-Sans"/>
              </a:rPr>
              <a:t>There are many goals enterprises want to achieve through </a:t>
            </a:r>
            <a:r>
              <a:rPr lang="en-US" b="0" i="0" dirty="0" err="1">
                <a:solidFill>
                  <a:srgbClr val="05192D"/>
                </a:solidFill>
                <a:effectLst/>
                <a:latin typeface="Studio-Feixen-Sans"/>
              </a:rPr>
              <a:t>MLOps</a:t>
            </a:r>
            <a:r>
              <a:rPr lang="en-US" b="0" i="0" dirty="0">
                <a:solidFill>
                  <a:srgbClr val="05192D"/>
                </a:solidFill>
                <a:effectLst/>
                <a:latin typeface="Studio-Feixen-Sans"/>
              </a:rPr>
              <a:t>.</a:t>
            </a:r>
          </a:p>
          <a:p>
            <a:pPr algn="l">
              <a:spcAft>
                <a:spcPts val="1050"/>
              </a:spcAft>
              <a:buNone/>
            </a:pPr>
            <a:r>
              <a:rPr lang="en-US" b="0" i="0" dirty="0">
                <a:solidFill>
                  <a:srgbClr val="05192D"/>
                </a:solidFill>
                <a:effectLst/>
                <a:latin typeface="Studio-Feixen-Sans"/>
              </a:rPr>
              <a:t>Some of the common ones are:</a:t>
            </a:r>
          </a:p>
          <a:p>
            <a:pPr algn="l">
              <a:spcAft>
                <a:spcPts val="900"/>
              </a:spcAft>
              <a:buFont typeface="Arial" panose="020B0604020202020204" pitchFamily="34" charset="0"/>
              <a:buChar char="•"/>
            </a:pPr>
            <a:r>
              <a:rPr lang="en-US" b="0" i="0" dirty="0">
                <a:solidFill>
                  <a:srgbClr val="05192D"/>
                </a:solidFill>
                <a:effectLst/>
                <a:latin typeface="Studio-Feixen-Sans"/>
              </a:rPr>
              <a:t>Automation</a:t>
            </a:r>
          </a:p>
          <a:p>
            <a:pPr algn="l">
              <a:spcAft>
                <a:spcPts val="900"/>
              </a:spcAft>
              <a:buFont typeface="Arial" panose="020B0604020202020204" pitchFamily="34" charset="0"/>
              <a:buChar char="•"/>
            </a:pPr>
            <a:r>
              <a:rPr lang="en-US" b="0" i="0" dirty="0">
                <a:solidFill>
                  <a:srgbClr val="05192D"/>
                </a:solidFill>
                <a:effectLst/>
                <a:latin typeface="Studio-Feixen-Sans"/>
              </a:rPr>
              <a:t>Scalability</a:t>
            </a:r>
          </a:p>
          <a:p>
            <a:pPr algn="l">
              <a:spcAft>
                <a:spcPts val="900"/>
              </a:spcAft>
              <a:buFont typeface="Arial" panose="020B0604020202020204" pitchFamily="34" charset="0"/>
              <a:buChar char="•"/>
            </a:pPr>
            <a:r>
              <a:rPr lang="en-US" b="0" i="0" dirty="0">
                <a:solidFill>
                  <a:srgbClr val="05192D"/>
                </a:solidFill>
                <a:effectLst/>
                <a:latin typeface="Studio-Feixen-Sans"/>
              </a:rPr>
              <a:t>Reproducibility</a:t>
            </a:r>
          </a:p>
          <a:p>
            <a:pPr algn="l">
              <a:spcAft>
                <a:spcPts val="900"/>
              </a:spcAft>
              <a:buFont typeface="Arial" panose="020B0604020202020204" pitchFamily="34" charset="0"/>
              <a:buChar char="•"/>
            </a:pPr>
            <a:r>
              <a:rPr lang="en-US" b="0" i="0" dirty="0">
                <a:solidFill>
                  <a:srgbClr val="05192D"/>
                </a:solidFill>
                <a:effectLst/>
                <a:latin typeface="Studio-Feixen-Sans"/>
              </a:rPr>
              <a:t>Monitoring</a:t>
            </a:r>
          </a:p>
          <a:p>
            <a:pPr algn="l">
              <a:spcAft>
                <a:spcPts val="900"/>
              </a:spcAft>
              <a:buFont typeface="Arial" panose="020B0604020202020204" pitchFamily="34" charset="0"/>
              <a:buChar char="•"/>
            </a:pPr>
            <a:r>
              <a:rPr lang="en-US" b="0" i="0" dirty="0">
                <a:solidFill>
                  <a:srgbClr val="05192D"/>
                </a:solidFill>
                <a:effectLst/>
                <a:latin typeface="Studio-Feixen-Sans"/>
              </a:rPr>
              <a:t>Governance</a:t>
            </a:r>
          </a:p>
          <a:p>
            <a:endParaRPr lang="en-IN" dirty="0"/>
          </a:p>
        </p:txBody>
      </p:sp>
    </p:spTree>
    <p:extLst>
      <p:ext uri="{BB962C8B-B14F-4D97-AF65-F5344CB8AC3E}">
        <p14:creationId xmlns:p14="http://schemas.microsoft.com/office/powerpoint/2010/main" val="2133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3324-7632-4B44-3FC0-94AEF8869C47}"/>
              </a:ext>
            </a:extLst>
          </p:cNvPr>
          <p:cNvSpPr>
            <a:spLocks noGrp="1"/>
          </p:cNvSpPr>
          <p:nvPr>
            <p:ph type="title"/>
          </p:nvPr>
        </p:nvSpPr>
        <p:spPr/>
        <p:txBody>
          <a:bodyPr/>
          <a:lstStyle/>
          <a:p>
            <a:r>
              <a:rPr lang="en-IN" dirty="0" err="1"/>
              <a:t>MLOps</a:t>
            </a:r>
            <a:r>
              <a:rPr lang="en-IN" dirty="0"/>
              <a:t> Vs DevOps</a:t>
            </a:r>
          </a:p>
        </p:txBody>
      </p:sp>
      <p:sp>
        <p:nvSpPr>
          <p:cNvPr id="3" name="Content Placeholder 2">
            <a:extLst>
              <a:ext uri="{FF2B5EF4-FFF2-40B4-BE49-F238E27FC236}">
                <a16:creationId xmlns:a16="http://schemas.microsoft.com/office/drawing/2014/main" id="{CD8AAA58-6B6F-E616-65EA-A3681076867E}"/>
              </a:ext>
            </a:extLst>
          </p:cNvPr>
          <p:cNvSpPr>
            <a:spLocks noGrp="1"/>
          </p:cNvSpPr>
          <p:nvPr>
            <p:ph idx="1"/>
          </p:nvPr>
        </p:nvSpPr>
        <p:spPr/>
        <p:txBody>
          <a:bodyPr/>
          <a:lstStyle/>
          <a:p>
            <a:r>
              <a:rPr lang="en-US" dirty="0"/>
              <a:t>DevOps is an iterative approach to shipping software applications into production. </a:t>
            </a:r>
          </a:p>
          <a:p>
            <a:r>
              <a:rPr lang="en-US" dirty="0" err="1"/>
              <a:t>MLOps</a:t>
            </a:r>
            <a:r>
              <a:rPr lang="en-US" dirty="0"/>
              <a:t> borrows the same principles to take machine learning models to production.</a:t>
            </a:r>
          </a:p>
          <a:p>
            <a:r>
              <a:rPr lang="en-US" dirty="0"/>
              <a:t> Either </a:t>
            </a:r>
            <a:r>
              <a:rPr lang="en-US" dirty="0" err="1"/>
              <a:t>Devops</a:t>
            </a:r>
            <a:r>
              <a:rPr lang="en-US" dirty="0"/>
              <a:t> or </a:t>
            </a:r>
            <a:r>
              <a:rPr lang="en-US" dirty="0" err="1"/>
              <a:t>MLOps</a:t>
            </a:r>
            <a:r>
              <a:rPr lang="en-US" dirty="0"/>
              <a:t>, the eventual objective is higher quality and control of software applications/ML models.</a:t>
            </a:r>
            <a:endParaRPr lang="en-IN" dirty="0"/>
          </a:p>
        </p:txBody>
      </p:sp>
    </p:spTree>
    <p:extLst>
      <p:ext uri="{BB962C8B-B14F-4D97-AF65-F5344CB8AC3E}">
        <p14:creationId xmlns:p14="http://schemas.microsoft.com/office/powerpoint/2010/main" val="41383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E680-3742-3EE9-C5A4-12EE4FFB4322}"/>
              </a:ext>
            </a:extLst>
          </p:cNvPr>
          <p:cNvSpPr>
            <a:spLocks noGrp="1"/>
          </p:cNvSpPr>
          <p:nvPr>
            <p:ph type="title"/>
          </p:nvPr>
        </p:nvSpPr>
        <p:spPr/>
        <p:txBody>
          <a:bodyPr/>
          <a:lstStyle/>
          <a:p>
            <a:r>
              <a:rPr lang="en-US" dirty="0"/>
              <a:t>CI/CD: continuous integration, continuous delivery, and continuous deployment</a:t>
            </a:r>
            <a:endParaRPr lang="en-IN" dirty="0"/>
          </a:p>
        </p:txBody>
      </p:sp>
      <p:sp>
        <p:nvSpPr>
          <p:cNvPr id="3" name="Content Placeholder 2">
            <a:extLst>
              <a:ext uri="{FF2B5EF4-FFF2-40B4-BE49-F238E27FC236}">
                <a16:creationId xmlns:a16="http://schemas.microsoft.com/office/drawing/2014/main" id="{742AD833-8826-FEAA-1082-507F7F794C45}"/>
              </a:ext>
            </a:extLst>
          </p:cNvPr>
          <p:cNvSpPr>
            <a:spLocks noGrp="1"/>
          </p:cNvSpPr>
          <p:nvPr>
            <p:ph idx="1"/>
          </p:nvPr>
        </p:nvSpPr>
        <p:spPr/>
        <p:txBody>
          <a:bodyPr/>
          <a:lstStyle/>
          <a:p>
            <a:r>
              <a:rPr lang="en-US" dirty="0"/>
              <a:t>CI/CD is a practice derived from DevOps and it refers to an ongoing process of recognizing issues, reassessing, and updating the machine learning models automatically. </a:t>
            </a:r>
          </a:p>
          <a:p>
            <a:r>
              <a:rPr lang="en-US" dirty="0"/>
              <a:t>The main concepts attributed to CI/CD are continuous integration, continuous delivery, and continuous deployment. </a:t>
            </a:r>
          </a:p>
          <a:p>
            <a:r>
              <a:rPr lang="en-US" dirty="0"/>
              <a:t>It automates the machine learning pipeline (building, testing and deploying) and greatly reduces the need for data scientists to intervene in the process manually, making it efficient, fast, and less prone to human error.</a:t>
            </a:r>
            <a:endParaRPr lang="en-IN" dirty="0"/>
          </a:p>
        </p:txBody>
      </p:sp>
    </p:spTree>
    <p:extLst>
      <p:ext uri="{BB962C8B-B14F-4D97-AF65-F5344CB8AC3E}">
        <p14:creationId xmlns:p14="http://schemas.microsoft.com/office/powerpoint/2010/main" val="224116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3833-F064-E587-6062-0A557D4A61D0}"/>
              </a:ext>
            </a:extLst>
          </p:cNvPr>
          <p:cNvSpPr>
            <a:spLocks noGrp="1"/>
          </p:cNvSpPr>
          <p:nvPr>
            <p:ph type="title"/>
          </p:nvPr>
        </p:nvSpPr>
        <p:spPr/>
        <p:txBody>
          <a:bodyPr/>
          <a:lstStyle/>
          <a:p>
            <a:r>
              <a:rPr lang="en-IN" dirty="0"/>
              <a:t>CI/CD</a:t>
            </a:r>
          </a:p>
        </p:txBody>
      </p:sp>
      <p:pic>
        <p:nvPicPr>
          <p:cNvPr id="4" name="Content Placeholder 3">
            <a:extLst>
              <a:ext uri="{FF2B5EF4-FFF2-40B4-BE49-F238E27FC236}">
                <a16:creationId xmlns:a16="http://schemas.microsoft.com/office/drawing/2014/main" id="{B9F386C3-4AC8-5654-DC20-713CB2DBABBF}"/>
              </a:ext>
            </a:extLst>
          </p:cNvPr>
          <p:cNvPicPr>
            <a:picLocks noGrp="1" noChangeAspect="1"/>
          </p:cNvPicPr>
          <p:nvPr>
            <p:ph idx="1"/>
          </p:nvPr>
        </p:nvPicPr>
        <p:blipFill>
          <a:blip r:embed="rId2"/>
          <a:stretch>
            <a:fillRect/>
          </a:stretch>
        </p:blipFill>
        <p:spPr>
          <a:xfrm>
            <a:off x="1121791" y="1486801"/>
            <a:ext cx="10143240" cy="4690162"/>
          </a:xfrm>
          <a:prstGeom prst="rect">
            <a:avLst/>
          </a:prstGeom>
        </p:spPr>
      </p:pic>
      <p:sp>
        <p:nvSpPr>
          <p:cNvPr id="6" name="TextBox 5">
            <a:extLst>
              <a:ext uri="{FF2B5EF4-FFF2-40B4-BE49-F238E27FC236}">
                <a16:creationId xmlns:a16="http://schemas.microsoft.com/office/drawing/2014/main" id="{6EAB2DBD-B32D-E4C2-760E-E477150E1F12}"/>
              </a:ext>
            </a:extLst>
          </p:cNvPr>
          <p:cNvSpPr txBox="1"/>
          <p:nvPr/>
        </p:nvSpPr>
        <p:spPr>
          <a:xfrm>
            <a:off x="1331537" y="5846544"/>
            <a:ext cx="6094428" cy="646331"/>
          </a:xfrm>
          <a:prstGeom prst="rect">
            <a:avLst/>
          </a:prstGeom>
          <a:noFill/>
        </p:spPr>
        <p:txBody>
          <a:bodyPr wrap="square">
            <a:spAutoFit/>
          </a:bodyPr>
          <a:lstStyle/>
          <a:p>
            <a:r>
              <a:rPr lang="en-IN" b="0" i="0" dirty="0">
                <a:solidFill>
                  <a:srgbClr val="05192D"/>
                </a:solidFill>
                <a:effectLst/>
                <a:latin typeface="Studio-Feixen-Sans"/>
              </a:rPr>
              <a:t>Example of CI/CD pipeline (App Developer vs. Data Scientist). Source: </a:t>
            </a:r>
            <a:r>
              <a:rPr lang="en-IN" b="1" i="0" u="none" strike="noStrike" dirty="0">
                <a:solidFill>
                  <a:srgbClr val="0075AD"/>
                </a:solidFill>
                <a:effectLst/>
                <a:latin typeface="Studio-Feixen-Sans"/>
                <a:hlinkClick r:id="rId3"/>
              </a:rPr>
              <a:t>Microsoft</a:t>
            </a:r>
            <a:endParaRPr lang="en-IN" dirty="0"/>
          </a:p>
        </p:txBody>
      </p:sp>
    </p:spTree>
    <p:extLst>
      <p:ext uri="{BB962C8B-B14F-4D97-AF65-F5344CB8AC3E}">
        <p14:creationId xmlns:p14="http://schemas.microsoft.com/office/powerpoint/2010/main" val="204112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88AD-6A92-1EB1-0AF9-A1B1EE91065C}"/>
              </a:ext>
            </a:extLst>
          </p:cNvPr>
          <p:cNvSpPr>
            <a:spLocks noGrp="1"/>
          </p:cNvSpPr>
          <p:nvPr>
            <p:ph type="title"/>
          </p:nvPr>
        </p:nvSpPr>
        <p:spPr/>
        <p:txBody>
          <a:bodyPr/>
          <a:lstStyle/>
          <a:p>
            <a:r>
              <a:rPr lang="en-IN" dirty="0"/>
              <a:t>Pipeline</a:t>
            </a:r>
          </a:p>
        </p:txBody>
      </p:sp>
      <p:sp>
        <p:nvSpPr>
          <p:cNvPr id="3" name="Content Placeholder 2">
            <a:extLst>
              <a:ext uri="{FF2B5EF4-FFF2-40B4-BE49-F238E27FC236}">
                <a16:creationId xmlns:a16="http://schemas.microsoft.com/office/drawing/2014/main" id="{5FC0266A-6215-0DE5-8795-C6327BE7B145}"/>
              </a:ext>
            </a:extLst>
          </p:cNvPr>
          <p:cNvSpPr>
            <a:spLocks noGrp="1"/>
          </p:cNvSpPr>
          <p:nvPr>
            <p:ph idx="1"/>
          </p:nvPr>
        </p:nvSpPr>
        <p:spPr/>
        <p:txBody>
          <a:bodyPr/>
          <a:lstStyle/>
          <a:p>
            <a:r>
              <a:rPr lang="en-US" dirty="0"/>
              <a:t>A machine learning pipeline is a way to control and automate the workflow it takes to produce a machine learning model. </a:t>
            </a:r>
          </a:p>
          <a:p>
            <a:r>
              <a:rPr lang="en-US" dirty="0"/>
              <a:t>Machine learning pipelines consist of multiple sequential steps that do everything from data extraction and preprocessing to model training and deployment.</a:t>
            </a:r>
          </a:p>
          <a:p>
            <a:r>
              <a:rPr lang="en-US" dirty="0"/>
              <a:t>Machine learning pipelines are iterative as every step is repeated to continuously improve the accuracy of the model and achieve the end goal.</a:t>
            </a:r>
            <a:endParaRPr lang="en-IN" dirty="0"/>
          </a:p>
        </p:txBody>
      </p:sp>
      <p:pic>
        <p:nvPicPr>
          <p:cNvPr id="5" name="Picture 4">
            <a:extLst>
              <a:ext uri="{FF2B5EF4-FFF2-40B4-BE49-F238E27FC236}">
                <a16:creationId xmlns:a16="http://schemas.microsoft.com/office/drawing/2014/main" id="{96A55E65-DAEB-C516-7CE1-C2CA4DD10F3B}"/>
              </a:ext>
            </a:extLst>
          </p:cNvPr>
          <p:cNvPicPr>
            <a:picLocks noChangeAspect="1"/>
          </p:cNvPicPr>
          <p:nvPr/>
        </p:nvPicPr>
        <p:blipFill>
          <a:blip r:embed="rId3"/>
          <a:stretch>
            <a:fillRect/>
          </a:stretch>
        </p:blipFill>
        <p:spPr>
          <a:xfrm>
            <a:off x="2224726" y="4781203"/>
            <a:ext cx="8144759" cy="2076797"/>
          </a:xfrm>
          <a:prstGeom prst="rect">
            <a:avLst/>
          </a:prstGeom>
        </p:spPr>
      </p:pic>
    </p:spTree>
    <p:extLst>
      <p:ext uri="{BB962C8B-B14F-4D97-AF65-F5344CB8AC3E}">
        <p14:creationId xmlns:p14="http://schemas.microsoft.com/office/powerpoint/2010/main" val="3720397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7574-F81F-BE91-AAD4-DB8E40584E03}"/>
              </a:ext>
            </a:extLst>
          </p:cNvPr>
          <p:cNvSpPr>
            <a:spLocks noGrp="1"/>
          </p:cNvSpPr>
          <p:nvPr>
            <p:ph type="title"/>
          </p:nvPr>
        </p:nvSpPr>
        <p:spPr/>
        <p:txBody>
          <a:bodyPr/>
          <a:lstStyle/>
          <a:p>
            <a:r>
              <a:rPr lang="en-IN" dirty="0"/>
              <a:t>Pipeline</a:t>
            </a:r>
          </a:p>
        </p:txBody>
      </p:sp>
      <p:pic>
        <p:nvPicPr>
          <p:cNvPr id="4" name="Content Placeholder 3">
            <a:extLst>
              <a:ext uri="{FF2B5EF4-FFF2-40B4-BE49-F238E27FC236}">
                <a16:creationId xmlns:a16="http://schemas.microsoft.com/office/drawing/2014/main" id="{1997F5FC-D79F-E19B-D990-ABF771D29B37}"/>
              </a:ext>
            </a:extLst>
          </p:cNvPr>
          <p:cNvPicPr>
            <a:picLocks noGrp="1" noChangeAspect="1"/>
          </p:cNvPicPr>
          <p:nvPr>
            <p:ph idx="1"/>
          </p:nvPr>
        </p:nvPicPr>
        <p:blipFill>
          <a:blip r:embed="rId2"/>
          <a:stretch>
            <a:fillRect/>
          </a:stretch>
        </p:blipFill>
        <p:spPr>
          <a:xfrm>
            <a:off x="980387" y="1690688"/>
            <a:ext cx="10218655" cy="5007183"/>
          </a:xfrm>
          <a:prstGeom prst="rect">
            <a:avLst/>
          </a:prstGeom>
        </p:spPr>
      </p:pic>
    </p:spTree>
    <p:extLst>
      <p:ext uri="{BB962C8B-B14F-4D97-AF65-F5344CB8AC3E}">
        <p14:creationId xmlns:p14="http://schemas.microsoft.com/office/powerpoint/2010/main" val="2808107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4230</Words>
  <Application>Microsoft Office PowerPoint</Application>
  <PresentationFormat>Widescreen</PresentationFormat>
  <Paragraphs>290</Paragraphs>
  <Slides>37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Studio-Feixen-Sans</vt:lpstr>
      <vt:lpstr>Office Theme</vt:lpstr>
      <vt:lpstr>MLOps</vt:lpstr>
      <vt:lpstr>MLOps</vt:lpstr>
      <vt:lpstr>MLOps</vt:lpstr>
      <vt:lpstr>Why MLOps?</vt:lpstr>
      <vt:lpstr>MLOps Vs DevOps</vt:lpstr>
      <vt:lpstr>CI/CD: continuous integration, continuous delivery, and continuous deployment</vt:lpstr>
      <vt:lpstr>CI/CD</vt:lpstr>
      <vt:lpstr>Pipeline</vt:lpstr>
      <vt:lpstr>Pipeline</vt:lpstr>
      <vt:lpstr>Deployment</vt:lpstr>
      <vt:lpstr>Deployement</vt:lpstr>
      <vt:lpstr>Application Programming Interface (API)</vt:lpstr>
      <vt:lpstr>Container</vt:lpstr>
      <vt:lpstr>Container - What does an environment include?</vt:lpstr>
      <vt:lpstr>Container</vt:lpstr>
      <vt:lpstr>Docker</vt:lpstr>
      <vt:lpstr>Breaking the Hype</vt:lpstr>
      <vt:lpstr>Kubernetes</vt:lpstr>
      <vt:lpstr>Why do you need Kubernetes if you have Docker?</vt:lpstr>
      <vt:lpstr>Quick re-cap of terms</vt:lpstr>
      <vt:lpstr>Docker and Kubernetes Deployment </vt:lpstr>
      <vt:lpstr>MLOps Frameworks and Libraries in Python</vt:lpstr>
      <vt:lpstr>MLOps Frameworks and Libraries in Python</vt:lpstr>
      <vt:lpstr>Example: End-to-End Pipeline Development, Deployment, and MLOps</vt:lpstr>
      <vt:lpstr>Example - Objective</vt:lpstr>
      <vt:lpstr>Example - Pipeline</vt:lpstr>
      <vt:lpstr>Example - Pipeline</vt:lpstr>
      <vt:lpstr>Example - Pipeline</vt:lpstr>
      <vt:lpstr>Example - Pipeline</vt:lpstr>
      <vt:lpstr>Example - Pipeline</vt:lpstr>
      <vt:lpstr>Example - Pipeline</vt:lpstr>
      <vt:lpstr>Cloud Deployment</vt:lpstr>
      <vt:lpstr>Run container from Docker image</vt:lpstr>
      <vt:lpstr>Authenticate Azure Credentials</vt:lpstr>
      <vt:lpstr>Push Container onto Azure Container Registry</vt:lpstr>
      <vt:lpstr>Web Application</vt:lpstr>
      <vt:lpstr>Web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Chandra</dc:creator>
  <cp:lastModifiedBy>Prabhat Chandra</cp:lastModifiedBy>
  <cp:revision>1</cp:revision>
  <dcterms:created xsi:type="dcterms:W3CDTF">2025-04-18T02:59:56Z</dcterms:created>
  <dcterms:modified xsi:type="dcterms:W3CDTF">2025-04-18T03:37:33Z</dcterms:modified>
</cp:coreProperties>
</file>