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9772" autoAdjust="0"/>
  </p:normalViewPr>
  <p:slideViewPr>
    <p:cSldViewPr snapToGrid="0">
      <p:cViewPr varScale="1">
        <p:scale>
          <a:sx n="85" d="100"/>
          <a:sy n="85" d="100"/>
        </p:scale>
        <p:origin x="590" y="62"/>
      </p:cViewPr>
      <p:guideLst/>
    </p:cSldViewPr>
  </p:slideViewPr>
  <p:outlineViewPr>
    <p:cViewPr>
      <p:scale>
        <a:sx n="33" d="100"/>
        <a:sy n="33" d="100"/>
      </p:scale>
      <p:origin x="0" y="-20765"/>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536D2-EE70-434F-8BFF-12C698462DAF}" type="datetimeFigureOut">
              <a:rPr lang="en-IN" smtClean="0"/>
              <a:t>16-04-2025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B192BF-4476-4238-AA4F-7AAB98F87149}" type="slidenum">
              <a:rPr lang="en-IN" smtClean="0"/>
              <a:t>‹#›</a:t>
            </a:fld>
            <a:endParaRPr lang="en-IN"/>
          </a:p>
        </p:txBody>
      </p:sp>
    </p:spTree>
    <p:extLst>
      <p:ext uri="{BB962C8B-B14F-4D97-AF65-F5344CB8AC3E}">
        <p14:creationId xmlns:p14="http://schemas.microsoft.com/office/powerpoint/2010/main" val="1759884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parkbyexamples.com/spark/spark-web-ui-understandin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parkbyexamples.com/python-pandas-tutorial-for-beginner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naconda.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000000"/>
                </a:solidFill>
                <a:effectLst/>
                <a:latin typeface="Times New Roman" panose="02020603050405020304" pitchFamily="18" charset="0"/>
              </a:rPr>
              <a:t>PySpark</a:t>
            </a:r>
            <a:r>
              <a:rPr lang="en-US" b="0" i="0" dirty="0">
                <a:solidFill>
                  <a:srgbClr val="000000"/>
                </a:solidFill>
                <a:effectLst/>
                <a:latin typeface="Times New Roman" panose="02020603050405020304" pitchFamily="18" charset="0"/>
              </a:rPr>
              <a:t> revolutionizes traditional computing with its distributed computing model, capable of processing massive datasets across clusters of machines with remarkable speed and efficiency. Its key advantages lie in its ability to handle diverse data formats, support for complex analytics operations, and fault tolerance. By leveraging </a:t>
            </a:r>
            <a:r>
              <a:rPr lang="en-US" b="0" i="0" dirty="0" err="1">
                <a:solidFill>
                  <a:srgbClr val="000000"/>
                </a:solidFill>
                <a:effectLst/>
                <a:latin typeface="Times New Roman" panose="02020603050405020304" pitchFamily="18" charset="0"/>
              </a:rPr>
              <a:t>PySpark</a:t>
            </a:r>
            <a:r>
              <a:rPr lang="en-US" b="0" i="0" dirty="0">
                <a:solidFill>
                  <a:srgbClr val="000000"/>
                </a:solidFill>
                <a:effectLst/>
                <a:latin typeface="Times New Roman" panose="02020603050405020304" pitchFamily="18" charset="0"/>
              </a:rPr>
              <a:t>, users can unlock unparalleled scalability, faster processing times, and enhanced performance, making it an indispensable tool for modern data-driven applications.</a:t>
            </a:r>
            <a:endParaRPr lang="en-IN" dirty="0"/>
          </a:p>
        </p:txBody>
      </p:sp>
      <p:sp>
        <p:nvSpPr>
          <p:cNvPr id="4" name="Slide Number Placeholder 3"/>
          <p:cNvSpPr>
            <a:spLocks noGrp="1"/>
          </p:cNvSpPr>
          <p:nvPr>
            <p:ph type="sldNum" sz="quarter" idx="5"/>
          </p:nvPr>
        </p:nvSpPr>
        <p:spPr/>
        <p:txBody>
          <a:bodyPr/>
          <a:lstStyle/>
          <a:p>
            <a:fld id="{9FB192BF-4476-4238-AA4F-7AAB98F87149}" type="slidenum">
              <a:rPr lang="en-IN" smtClean="0"/>
              <a:t>2</a:t>
            </a:fld>
            <a:endParaRPr lang="en-IN"/>
          </a:p>
        </p:txBody>
      </p:sp>
    </p:spTree>
    <p:extLst>
      <p:ext uri="{BB962C8B-B14F-4D97-AF65-F5344CB8AC3E}">
        <p14:creationId xmlns:p14="http://schemas.microsoft.com/office/powerpoint/2010/main" val="3020430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spcAft>
                <a:spcPts val="1500"/>
              </a:spcAft>
              <a:buNone/>
            </a:pPr>
            <a:r>
              <a:rPr lang="en-US" b="0" i="0" dirty="0">
                <a:solidFill>
                  <a:srgbClr val="000000"/>
                </a:solidFill>
                <a:effectLst/>
                <a:latin typeface="Times New Roman" panose="02020603050405020304" pitchFamily="18" charset="0"/>
              </a:rPr>
              <a:t>Shell creates a </a:t>
            </a:r>
            <a:r>
              <a:rPr lang="en-US" b="0" i="0" u="sng" dirty="0">
                <a:solidFill>
                  <a:srgbClr val="000000"/>
                </a:solidFill>
                <a:effectLst/>
                <a:latin typeface="inherit"/>
                <a:hlinkClick r:id="rId3"/>
              </a:rPr>
              <a:t>Spark context web UI</a:t>
            </a:r>
            <a:r>
              <a:rPr lang="en-US" b="0" i="0" dirty="0">
                <a:solidFill>
                  <a:srgbClr val="000000"/>
                </a:solidFill>
                <a:effectLst/>
                <a:latin typeface="Times New Roman" panose="02020603050405020304" pitchFamily="18" charset="0"/>
              </a:rPr>
              <a:t>, which can be accessed by default from http://localhost:4040.</a:t>
            </a:r>
          </a:p>
          <a:p>
            <a:pPr algn="l" fontAlgn="base">
              <a:spcAft>
                <a:spcPts val="1500"/>
              </a:spcAft>
            </a:pPr>
            <a:r>
              <a:rPr lang="en-US" b="1" i="0" dirty="0">
                <a:solidFill>
                  <a:srgbClr val="000000"/>
                </a:solidFill>
                <a:effectLst/>
                <a:latin typeface="inherit"/>
              </a:rPr>
              <a:t>Note:</a:t>
            </a:r>
            <a:r>
              <a:rPr lang="en-US" b="0" i="0" dirty="0">
                <a:solidFill>
                  <a:srgbClr val="000000"/>
                </a:solidFill>
                <a:effectLst/>
                <a:latin typeface="Times New Roman" panose="02020603050405020304" pitchFamily="18" charset="0"/>
              </a:rPr>
              <a:t> Spark Web UI typically uses port 4040 by default. However, if port 4040 is already in use, Spark will automatically attempt the next available port (4041, 4042, and so on). You can access the Spark Web UI in a web browser by navigating to http://localhost:4040 (or the respective port number if it’s different).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solidFill>
                  <a:srgbClr val="1E73BE"/>
                </a:solidFill>
                <a:effectLst/>
                <a:latin typeface="Times New Roman" panose="02020603050405020304" pitchFamily="18" charset="0"/>
              </a:rPr>
              <a:t>Spark Web UI</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solidFill>
                  <a:srgbClr val="1E73BE"/>
                </a:solidFill>
                <a:effectLst/>
                <a:latin typeface="Times New Roman" panose="02020603050405020304" pitchFamily="18" charset="0"/>
              </a:rPr>
              <a:t>Localhost:4041/jobs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0" i="0" dirty="0">
              <a:solidFill>
                <a:srgbClr val="1E73BE"/>
              </a:solidFill>
              <a:effectLst/>
              <a:latin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9FB192BF-4476-4238-AA4F-7AAB98F87149}" type="slidenum">
              <a:rPr lang="en-IN" smtClean="0"/>
              <a:t>17</a:t>
            </a:fld>
            <a:endParaRPr lang="en-IN"/>
          </a:p>
        </p:txBody>
      </p:sp>
    </p:spTree>
    <p:extLst>
      <p:ext uri="{BB962C8B-B14F-4D97-AF65-F5344CB8AC3E}">
        <p14:creationId xmlns:p14="http://schemas.microsoft.com/office/powerpoint/2010/main" val="1664729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If you are working with a smaller Dataset and don’t have a Spark cluster, but still want to get benefits similar to Spark </a:t>
            </a:r>
            <a:r>
              <a:rPr lang="en-US" b="0" i="0" dirty="0" err="1">
                <a:solidFill>
                  <a:srgbClr val="000000"/>
                </a:solidFill>
                <a:effectLst/>
                <a:latin typeface="Times New Roman" panose="02020603050405020304" pitchFamily="18" charset="0"/>
              </a:rPr>
              <a:t>DataFrame</a:t>
            </a:r>
            <a:r>
              <a:rPr lang="en-US" b="0" i="0" dirty="0">
                <a:solidFill>
                  <a:srgbClr val="000000"/>
                </a:solidFill>
                <a:effectLst/>
                <a:latin typeface="Times New Roman" panose="02020603050405020304" pitchFamily="18" charset="0"/>
              </a:rPr>
              <a:t>, you can use </a:t>
            </a:r>
            <a:r>
              <a:rPr lang="en-US" b="0" i="0" u="sng" dirty="0">
                <a:solidFill>
                  <a:srgbClr val="000000"/>
                </a:solidFill>
                <a:effectLst/>
                <a:latin typeface="Times New Roman" panose="02020603050405020304" pitchFamily="18" charset="0"/>
                <a:hlinkClick r:id="rId3"/>
              </a:rPr>
              <a:t>Python Pandas </a:t>
            </a:r>
            <a:r>
              <a:rPr lang="en-US" b="0" i="0" u="sng" dirty="0" err="1">
                <a:solidFill>
                  <a:srgbClr val="000000"/>
                </a:solidFill>
                <a:effectLst/>
                <a:latin typeface="Times New Roman" panose="02020603050405020304" pitchFamily="18" charset="0"/>
                <a:hlinkClick r:id="rId3"/>
              </a:rPr>
              <a:t>DataFrames</a:t>
            </a:r>
            <a:r>
              <a:rPr lang="en-US" b="0" i="0" dirty="0">
                <a:solidFill>
                  <a:srgbClr val="000000"/>
                </a:solidFill>
                <a:effectLst/>
                <a:latin typeface="Times New Roman" panose="02020603050405020304" pitchFamily="18" charset="0"/>
              </a:rPr>
              <a:t>. The main difference is Pandas </a:t>
            </a:r>
            <a:r>
              <a:rPr lang="en-US" b="0" i="0" dirty="0" err="1">
                <a:solidFill>
                  <a:srgbClr val="000000"/>
                </a:solidFill>
                <a:effectLst/>
                <a:latin typeface="Times New Roman" panose="02020603050405020304" pitchFamily="18" charset="0"/>
              </a:rPr>
              <a:t>DataFrame</a:t>
            </a:r>
            <a:r>
              <a:rPr lang="en-US" b="0" i="0" dirty="0">
                <a:solidFill>
                  <a:srgbClr val="000000"/>
                </a:solidFill>
                <a:effectLst/>
                <a:latin typeface="Times New Roman" panose="02020603050405020304" pitchFamily="18" charset="0"/>
              </a:rPr>
              <a:t> is not distributed and runs on a single node.</a:t>
            </a:r>
            <a:endParaRPr lang="en-IN" dirty="0"/>
          </a:p>
        </p:txBody>
      </p:sp>
      <p:sp>
        <p:nvSpPr>
          <p:cNvPr id="4" name="Slide Number Placeholder 3"/>
          <p:cNvSpPr>
            <a:spLocks noGrp="1"/>
          </p:cNvSpPr>
          <p:nvPr>
            <p:ph type="sldNum" sz="quarter" idx="5"/>
          </p:nvPr>
        </p:nvSpPr>
        <p:spPr/>
        <p:txBody>
          <a:bodyPr/>
          <a:lstStyle/>
          <a:p>
            <a:fld id="{9FB192BF-4476-4238-AA4F-7AAB98F87149}" type="slidenum">
              <a:rPr lang="en-IN" smtClean="0"/>
              <a:t>3</a:t>
            </a:fld>
            <a:endParaRPr lang="en-IN"/>
          </a:p>
        </p:txBody>
      </p:sp>
    </p:spTree>
    <p:extLst>
      <p:ext uri="{BB962C8B-B14F-4D97-AF65-F5344CB8AC3E}">
        <p14:creationId xmlns:p14="http://schemas.microsoft.com/office/powerpoint/2010/main" val="4025736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Additionally, for development, you can use the </a:t>
            </a:r>
            <a:r>
              <a:rPr lang="en-US" b="0" i="0" u="sng" dirty="0">
                <a:solidFill>
                  <a:srgbClr val="000000"/>
                </a:solidFill>
                <a:effectLst/>
                <a:latin typeface="Times New Roman" panose="02020603050405020304" pitchFamily="18" charset="0"/>
                <a:hlinkClick r:id="rId3"/>
              </a:rPr>
              <a:t>Anaconda</a:t>
            </a:r>
            <a:r>
              <a:rPr lang="en-US" b="0" i="0" dirty="0">
                <a:solidFill>
                  <a:srgbClr val="000000"/>
                </a:solidFill>
                <a:effectLst/>
                <a:latin typeface="Times New Roman" panose="02020603050405020304" pitchFamily="18" charset="0"/>
              </a:rPr>
              <a:t> distribution (widely used in the Machine Learning community). The Anaconda distribution is a comprehensive platform for data science and machine learning tasks. It includes a collection of popular open-source software packages and libraries, such as Python, </a:t>
            </a:r>
            <a:r>
              <a:rPr lang="en-US" b="0" i="0" dirty="0" err="1">
                <a:solidFill>
                  <a:srgbClr val="000000"/>
                </a:solidFill>
                <a:effectLst/>
                <a:latin typeface="Times New Roman" panose="02020603050405020304" pitchFamily="18" charset="0"/>
              </a:rPr>
              <a:t>Jupyter</a:t>
            </a:r>
            <a:r>
              <a:rPr lang="en-US" b="0" i="0" dirty="0">
                <a:solidFill>
                  <a:srgbClr val="000000"/>
                </a:solidFill>
                <a:effectLst/>
                <a:latin typeface="Times New Roman" panose="02020603050405020304" pitchFamily="18" charset="0"/>
              </a:rPr>
              <a:t> Notebooks, NumPy, pandas, scikit-learn, and many others.</a:t>
            </a:r>
          </a:p>
          <a:p>
            <a:pPr algn="l" fontAlgn="base">
              <a:spcAft>
                <a:spcPts val="1500"/>
              </a:spcAft>
              <a:buNone/>
            </a:pPr>
            <a:r>
              <a:rPr lang="en-US" b="0" i="0" dirty="0">
                <a:solidFill>
                  <a:srgbClr val="1E73BE"/>
                </a:solidFill>
                <a:effectLst/>
                <a:latin typeface="Times New Roman" panose="02020603050405020304" pitchFamily="18" charset="0"/>
              </a:rPr>
              <a:t>What Version of Python </a:t>
            </a:r>
            <a:r>
              <a:rPr lang="en-US" b="0" i="0" dirty="0" err="1">
                <a:solidFill>
                  <a:srgbClr val="1E73BE"/>
                </a:solidFill>
                <a:effectLst/>
                <a:latin typeface="Times New Roman" panose="02020603050405020304" pitchFamily="18" charset="0"/>
              </a:rPr>
              <a:t>PySpark</a:t>
            </a:r>
            <a:r>
              <a:rPr lang="en-US" b="0" i="0" dirty="0">
                <a:solidFill>
                  <a:srgbClr val="1E73BE"/>
                </a:solidFill>
                <a:effectLst/>
                <a:latin typeface="Times New Roman" panose="02020603050405020304" pitchFamily="18" charset="0"/>
              </a:rPr>
              <a:t> Supports</a:t>
            </a:r>
          </a:p>
          <a:p>
            <a:pPr algn="l" fontAlgn="base">
              <a:spcAft>
                <a:spcPts val="1500"/>
              </a:spcAft>
            </a:pPr>
            <a:r>
              <a:rPr lang="en-US" b="0" i="0" dirty="0" err="1">
                <a:solidFill>
                  <a:srgbClr val="000000"/>
                </a:solidFill>
                <a:effectLst/>
                <a:latin typeface="Times New Roman" panose="02020603050405020304" pitchFamily="18" charset="0"/>
              </a:rPr>
              <a:t>PySpark</a:t>
            </a:r>
            <a:r>
              <a:rPr lang="en-US" b="0" i="0" dirty="0">
                <a:solidFill>
                  <a:srgbClr val="000000"/>
                </a:solidFill>
                <a:effectLst/>
                <a:latin typeface="Times New Roman" panose="02020603050405020304" pitchFamily="18" charset="0"/>
              </a:rPr>
              <a:t> 3.5 supports Python versions 3.8 and newer, along with R version 3.5, Java versions 8, 11, and 17, as well as Scala versions 2.12 and 2.13, and later. However, it’s worth mentioning that starting from Spark 3.5.0, support for Java 8 versions before 8u371 has been deprecated.</a:t>
            </a:r>
          </a:p>
          <a:p>
            <a:endParaRPr lang="en-IN" dirty="0"/>
          </a:p>
        </p:txBody>
      </p:sp>
      <p:sp>
        <p:nvSpPr>
          <p:cNvPr id="4" name="Slide Number Placeholder 3"/>
          <p:cNvSpPr>
            <a:spLocks noGrp="1"/>
          </p:cNvSpPr>
          <p:nvPr>
            <p:ph type="sldNum" sz="quarter" idx="5"/>
          </p:nvPr>
        </p:nvSpPr>
        <p:spPr/>
        <p:txBody>
          <a:bodyPr/>
          <a:lstStyle/>
          <a:p>
            <a:fld id="{9FB192BF-4476-4238-AA4F-7AAB98F87149}" type="slidenum">
              <a:rPr lang="en-IN" smtClean="0"/>
              <a:t>7</a:t>
            </a:fld>
            <a:endParaRPr lang="en-IN"/>
          </a:p>
        </p:txBody>
      </p:sp>
    </p:spTree>
    <p:extLst>
      <p:ext uri="{BB962C8B-B14F-4D97-AF65-F5344CB8AC3E}">
        <p14:creationId xmlns:p14="http://schemas.microsoft.com/office/powerpoint/2010/main" val="3032944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spcBef>
                <a:spcPts val="1125"/>
              </a:spcBef>
              <a:spcAft>
                <a:spcPts val="1125"/>
              </a:spcAft>
              <a:buFont typeface="Arial" panose="020B0604020202020204" pitchFamily="34" charset="0"/>
              <a:buChar char="•"/>
            </a:pPr>
            <a:br>
              <a:rPr lang="en-US" b="1" i="0" dirty="0">
                <a:solidFill>
                  <a:srgbClr val="000000"/>
                </a:solidFill>
                <a:effectLst/>
                <a:latin typeface="inherit"/>
              </a:rPr>
            </a:br>
            <a:r>
              <a:rPr lang="en-US" b="1" i="0" dirty="0">
                <a:solidFill>
                  <a:srgbClr val="000000"/>
                </a:solidFill>
                <a:effectLst/>
                <a:latin typeface="inherit"/>
              </a:rPr>
              <a:t>Python API</a:t>
            </a:r>
            <a:r>
              <a:rPr lang="en-US" b="0" i="0" dirty="0">
                <a:solidFill>
                  <a:srgbClr val="000000"/>
                </a:solidFill>
                <a:effectLst/>
                <a:latin typeface="inherit"/>
              </a:rPr>
              <a:t>: Provides a Python API for interacting with Spark, enabling Python developers to leverage Spark’s distributed computing capabilities.</a:t>
            </a:r>
          </a:p>
          <a:p>
            <a:pPr algn="l" fontAlgn="base">
              <a:spcBef>
                <a:spcPts val="1125"/>
              </a:spcBef>
              <a:spcAft>
                <a:spcPts val="1125"/>
              </a:spcAft>
              <a:buFont typeface="Arial" panose="020B0604020202020204" pitchFamily="34" charset="0"/>
              <a:buChar char="•"/>
            </a:pPr>
            <a:r>
              <a:rPr lang="en-US" b="1" i="0" dirty="0">
                <a:solidFill>
                  <a:srgbClr val="000000"/>
                </a:solidFill>
                <a:effectLst/>
                <a:latin typeface="inherit"/>
              </a:rPr>
              <a:t>Distributed Computing</a:t>
            </a:r>
            <a:r>
              <a:rPr lang="en-US" b="0" i="0" dirty="0">
                <a:solidFill>
                  <a:srgbClr val="000000"/>
                </a:solidFill>
                <a:effectLst/>
                <a:latin typeface="inherit"/>
              </a:rPr>
              <a:t>: </a:t>
            </a:r>
            <a:r>
              <a:rPr lang="en-US" b="0" i="0" dirty="0" err="1">
                <a:solidFill>
                  <a:srgbClr val="000000"/>
                </a:solidFill>
                <a:effectLst/>
                <a:latin typeface="inherit"/>
              </a:rPr>
              <a:t>PySpark</a:t>
            </a:r>
            <a:r>
              <a:rPr lang="en-US" b="0" i="0" dirty="0">
                <a:solidFill>
                  <a:srgbClr val="000000"/>
                </a:solidFill>
                <a:effectLst/>
                <a:latin typeface="inherit"/>
              </a:rPr>
              <a:t> utilizes Spark’s distributed computing framework to process large-scale data across a cluster of machines, enabling parallel execution of tasks.</a:t>
            </a:r>
          </a:p>
          <a:p>
            <a:pPr algn="l" fontAlgn="base">
              <a:spcBef>
                <a:spcPts val="1125"/>
              </a:spcBef>
              <a:spcAft>
                <a:spcPts val="1125"/>
              </a:spcAft>
              <a:buFont typeface="Arial" panose="020B0604020202020204" pitchFamily="34" charset="0"/>
              <a:buChar char="•"/>
            </a:pPr>
            <a:r>
              <a:rPr lang="en-US" b="1" i="0" dirty="0">
                <a:solidFill>
                  <a:srgbClr val="000000"/>
                </a:solidFill>
                <a:effectLst/>
                <a:latin typeface="inherit"/>
              </a:rPr>
              <a:t>Fault Tolerance</a:t>
            </a:r>
            <a:r>
              <a:rPr lang="en-US" b="0" i="0" dirty="0">
                <a:solidFill>
                  <a:srgbClr val="000000"/>
                </a:solidFill>
                <a:effectLst/>
                <a:latin typeface="inherit"/>
              </a:rPr>
              <a:t>: Automatically handles fault tolerance by maintaining resilient distributed datasets (RDDs), which allows it to recover from failures gracefully.</a:t>
            </a:r>
          </a:p>
          <a:p>
            <a:pPr algn="l" fontAlgn="base">
              <a:spcBef>
                <a:spcPts val="1125"/>
              </a:spcBef>
              <a:spcAft>
                <a:spcPts val="1125"/>
              </a:spcAft>
              <a:buFont typeface="Arial" panose="020B0604020202020204" pitchFamily="34" charset="0"/>
              <a:buChar char="•"/>
            </a:pPr>
            <a:r>
              <a:rPr lang="en-US" b="1" i="0" dirty="0">
                <a:solidFill>
                  <a:srgbClr val="000000"/>
                </a:solidFill>
                <a:effectLst/>
                <a:latin typeface="inherit"/>
              </a:rPr>
              <a:t>Lazy Evaluation</a:t>
            </a:r>
            <a:r>
              <a:rPr lang="en-US" b="0" i="0" dirty="0">
                <a:solidFill>
                  <a:srgbClr val="000000"/>
                </a:solidFill>
                <a:effectLst/>
                <a:latin typeface="inherit"/>
              </a:rPr>
              <a:t>: </a:t>
            </a:r>
            <a:r>
              <a:rPr lang="en-US" b="0" i="0" dirty="0" err="1">
                <a:solidFill>
                  <a:srgbClr val="000000"/>
                </a:solidFill>
                <a:effectLst/>
                <a:latin typeface="inherit"/>
              </a:rPr>
              <a:t>PySpark</a:t>
            </a:r>
            <a:r>
              <a:rPr lang="en-US" b="0" i="0" dirty="0">
                <a:solidFill>
                  <a:srgbClr val="000000"/>
                </a:solidFill>
                <a:effectLst/>
                <a:latin typeface="inherit"/>
              </a:rPr>
              <a:t> employs lazy evaluation, meaning transformations on data are not executed immediately but rather stored as a directed acyclic graph (DAG) of computations until an action is triggered.</a:t>
            </a:r>
          </a:p>
          <a:p>
            <a:pPr algn="l" fontAlgn="base">
              <a:spcBef>
                <a:spcPts val="1125"/>
              </a:spcBef>
              <a:spcAft>
                <a:spcPts val="1125"/>
              </a:spcAft>
              <a:buFont typeface="Arial" panose="020B0604020202020204" pitchFamily="34" charset="0"/>
              <a:buChar char="•"/>
            </a:pPr>
            <a:r>
              <a:rPr lang="en-US" b="1" i="0" dirty="0">
                <a:solidFill>
                  <a:srgbClr val="000000"/>
                </a:solidFill>
                <a:effectLst/>
                <a:latin typeface="inherit"/>
              </a:rPr>
              <a:t>Integration with Python Ecosystem</a:t>
            </a:r>
            <a:r>
              <a:rPr lang="en-US" b="0" i="0" dirty="0">
                <a:solidFill>
                  <a:srgbClr val="000000"/>
                </a:solidFill>
                <a:effectLst/>
                <a:latin typeface="inherit"/>
              </a:rPr>
              <a:t>: Seamlessly integrates with the Python ecosystem, allowing users to leverage popular Python libraries such as pandas, NumPy, and scikit-learn for data manipulation and machine learning tasks.</a:t>
            </a:r>
          </a:p>
          <a:p>
            <a:pPr algn="l" fontAlgn="base">
              <a:spcBef>
                <a:spcPts val="1125"/>
              </a:spcBef>
              <a:spcAft>
                <a:spcPts val="1125"/>
              </a:spcAft>
              <a:buFont typeface="Arial" panose="020B0604020202020204" pitchFamily="34" charset="0"/>
              <a:buChar char="•"/>
            </a:pPr>
            <a:r>
              <a:rPr lang="en-US" b="1" i="0" dirty="0">
                <a:solidFill>
                  <a:srgbClr val="000000"/>
                </a:solidFill>
                <a:effectLst/>
                <a:latin typeface="inherit"/>
              </a:rPr>
              <a:t>Interactive Data Analysis</a:t>
            </a:r>
            <a:r>
              <a:rPr lang="en-US" b="0" i="0" dirty="0">
                <a:solidFill>
                  <a:srgbClr val="000000"/>
                </a:solidFill>
                <a:effectLst/>
                <a:latin typeface="inherit"/>
              </a:rPr>
              <a:t>: </a:t>
            </a:r>
            <a:r>
              <a:rPr lang="en-US" b="0" i="0" dirty="0" err="1">
                <a:solidFill>
                  <a:srgbClr val="000000"/>
                </a:solidFill>
                <a:effectLst/>
                <a:latin typeface="inherit"/>
              </a:rPr>
              <a:t>PySpark</a:t>
            </a:r>
            <a:r>
              <a:rPr lang="en-US" b="0" i="0" dirty="0">
                <a:solidFill>
                  <a:srgbClr val="000000"/>
                </a:solidFill>
                <a:effectLst/>
                <a:latin typeface="inherit"/>
              </a:rPr>
              <a:t> is well-suited for interactive data analysis and exploration, thanks to its integration with </a:t>
            </a:r>
            <a:r>
              <a:rPr lang="en-US" b="0" i="0" dirty="0" err="1">
                <a:solidFill>
                  <a:srgbClr val="000000"/>
                </a:solidFill>
                <a:effectLst/>
                <a:latin typeface="inherit"/>
              </a:rPr>
              <a:t>Jupyter</a:t>
            </a:r>
            <a:r>
              <a:rPr lang="en-US" b="0" i="0" dirty="0">
                <a:solidFill>
                  <a:srgbClr val="000000"/>
                </a:solidFill>
                <a:effectLst/>
                <a:latin typeface="inherit"/>
              </a:rPr>
              <a:t> Notebooks and interactive Python shells.</a:t>
            </a:r>
          </a:p>
          <a:p>
            <a:pPr algn="l" fontAlgn="base">
              <a:spcBef>
                <a:spcPts val="1125"/>
              </a:spcBef>
              <a:spcAft>
                <a:spcPts val="1125"/>
              </a:spcAft>
              <a:buFont typeface="Arial" panose="020B0604020202020204" pitchFamily="34" charset="0"/>
              <a:buChar char="•"/>
            </a:pPr>
            <a:r>
              <a:rPr lang="en-US" b="1" i="0" dirty="0">
                <a:solidFill>
                  <a:srgbClr val="000000"/>
                </a:solidFill>
                <a:effectLst/>
                <a:latin typeface="inherit"/>
              </a:rPr>
              <a:t>Machine Learning</a:t>
            </a:r>
            <a:r>
              <a:rPr lang="en-US" b="0" i="0" dirty="0">
                <a:solidFill>
                  <a:srgbClr val="000000"/>
                </a:solidFill>
                <a:effectLst/>
                <a:latin typeface="inherit"/>
              </a:rPr>
              <a:t>: </a:t>
            </a:r>
            <a:r>
              <a:rPr lang="en-US" b="0" i="0" dirty="0" err="1">
                <a:solidFill>
                  <a:srgbClr val="000000"/>
                </a:solidFill>
                <a:effectLst/>
                <a:latin typeface="inherit"/>
              </a:rPr>
              <a:t>PySpark</a:t>
            </a:r>
            <a:r>
              <a:rPr lang="en-US" b="0" i="0" dirty="0">
                <a:solidFill>
                  <a:srgbClr val="000000"/>
                </a:solidFill>
                <a:effectLst/>
                <a:latin typeface="inherit"/>
              </a:rPr>
              <a:t> includes </a:t>
            </a:r>
            <a:r>
              <a:rPr lang="en-US" b="0" i="0" dirty="0" err="1">
                <a:solidFill>
                  <a:srgbClr val="000000"/>
                </a:solidFill>
                <a:effectLst/>
                <a:latin typeface="inherit"/>
              </a:rPr>
              <a:t>MLlib</a:t>
            </a:r>
            <a:r>
              <a:rPr lang="en-US" b="0" i="0" dirty="0">
                <a:solidFill>
                  <a:srgbClr val="000000"/>
                </a:solidFill>
                <a:effectLst/>
                <a:latin typeface="inherit"/>
              </a:rPr>
              <a:t>, Spark’s scalable machine learning library, which provides a wide range of machine learning algorithms for classification, regression, clustering, and more.</a:t>
            </a:r>
          </a:p>
          <a:p>
            <a:pPr algn="l" fontAlgn="base">
              <a:spcBef>
                <a:spcPts val="1125"/>
              </a:spcBef>
              <a:spcAft>
                <a:spcPts val="1125"/>
              </a:spcAft>
              <a:buFont typeface="Arial" panose="020B0604020202020204" pitchFamily="34" charset="0"/>
              <a:buChar char="•"/>
            </a:pPr>
            <a:r>
              <a:rPr lang="en-US" b="1" i="0" dirty="0">
                <a:solidFill>
                  <a:srgbClr val="000000"/>
                </a:solidFill>
                <a:effectLst/>
                <a:latin typeface="inherit"/>
              </a:rPr>
              <a:t>Streaming Processing</a:t>
            </a:r>
            <a:r>
              <a:rPr lang="en-US" b="0" i="0" dirty="0">
                <a:solidFill>
                  <a:srgbClr val="000000"/>
                </a:solidFill>
                <a:effectLst/>
                <a:latin typeface="inherit"/>
              </a:rPr>
              <a:t>: Supports streaming processing through Spark Streaming, enabling real-time data processing and analysis on continuous data streams.</a:t>
            </a:r>
          </a:p>
          <a:p>
            <a:pPr algn="l" fontAlgn="base">
              <a:spcBef>
                <a:spcPts val="1125"/>
              </a:spcBef>
              <a:spcAft>
                <a:spcPts val="1125"/>
              </a:spcAft>
              <a:buFont typeface="Arial" panose="020B0604020202020204" pitchFamily="34" charset="0"/>
              <a:buChar char="•"/>
            </a:pPr>
            <a:r>
              <a:rPr lang="en-US" b="1" i="0" dirty="0">
                <a:solidFill>
                  <a:srgbClr val="000000"/>
                </a:solidFill>
                <a:effectLst/>
                <a:latin typeface="inherit"/>
              </a:rPr>
              <a:t>SQL Support</a:t>
            </a:r>
            <a:r>
              <a:rPr lang="en-US" b="0" i="0" dirty="0">
                <a:solidFill>
                  <a:srgbClr val="000000"/>
                </a:solidFill>
                <a:effectLst/>
                <a:latin typeface="inherit"/>
              </a:rPr>
              <a:t>: Allows users to perform SQL queries on distributed datasets using Spark SQL, providing a familiar interface for working with structured data.</a:t>
            </a:r>
          </a:p>
          <a:p>
            <a:endParaRPr lang="en-IN" dirty="0"/>
          </a:p>
        </p:txBody>
      </p:sp>
      <p:sp>
        <p:nvSpPr>
          <p:cNvPr id="4" name="Slide Number Placeholder 3"/>
          <p:cNvSpPr>
            <a:spLocks noGrp="1"/>
          </p:cNvSpPr>
          <p:nvPr>
            <p:ph type="sldNum" sz="quarter" idx="5"/>
          </p:nvPr>
        </p:nvSpPr>
        <p:spPr/>
        <p:txBody>
          <a:bodyPr/>
          <a:lstStyle/>
          <a:p>
            <a:fld id="{9FB192BF-4476-4238-AA4F-7AAB98F87149}" type="slidenum">
              <a:rPr lang="en-IN" smtClean="0"/>
              <a:t>8</a:t>
            </a:fld>
            <a:endParaRPr lang="en-IN"/>
          </a:p>
        </p:txBody>
      </p:sp>
    </p:spTree>
    <p:extLst>
      <p:ext uri="{BB962C8B-B14F-4D97-AF65-F5344CB8AC3E}">
        <p14:creationId xmlns:p14="http://schemas.microsoft.com/office/powerpoint/2010/main" val="159636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000000"/>
                </a:solidFill>
                <a:effectLst/>
                <a:latin typeface="Times New Roman" panose="02020603050405020304" pitchFamily="18" charset="0"/>
              </a:rPr>
              <a:t>PySpark</a:t>
            </a:r>
            <a:r>
              <a:rPr lang="en-US" b="0" i="0" dirty="0">
                <a:solidFill>
                  <a:srgbClr val="000000"/>
                </a:solidFill>
                <a:effectLst/>
                <a:latin typeface="Times New Roman" panose="02020603050405020304" pitchFamily="18" charset="0"/>
              </a:rPr>
              <a:t> architecture consists of a driver program that coordinates tasks and interacts with a cluster manager to allocate resources. The driver communicates with worker nodes, where tasks are executed within an executor’s JVM. </a:t>
            </a:r>
            <a:r>
              <a:rPr lang="en-US" b="0" i="0" dirty="0" err="1">
                <a:solidFill>
                  <a:srgbClr val="000000"/>
                </a:solidFill>
                <a:effectLst/>
                <a:latin typeface="Times New Roman" panose="02020603050405020304" pitchFamily="18" charset="0"/>
              </a:rPr>
              <a:t>SparkContext</a:t>
            </a:r>
            <a:r>
              <a:rPr lang="en-US" b="0" i="0" dirty="0">
                <a:solidFill>
                  <a:srgbClr val="000000"/>
                </a:solidFill>
                <a:effectLst/>
                <a:latin typeface="Times New Roman" panose="02020603050405020304" pitchFamily="18" charset="0"/>
              </a:rPr>
              <a:t> manages the execution environment, while the </a:t>
            </a:r>
            <a:r>
              <a:rPr lang="en-US" b="0" i="0" dirty="0" err="1">
                <a:solidFill>
                  <a:srgbClr val="000000"/>
                </a:solidFill>
                <a:effectLst/>
                <a:latin typeface="Times New Roman" panose="02020603050405020304" pitchFamily="18" charset="0"/>
              </a:rPr>
              <a:t>DataFrame</a:t>
            </a:r>
            <a:r>
              <a:rPr lang="en-US" b="0" i="0" dirty="0">
                <a:solidFill>
                  <a:srgbClr val="000000"/>
                </a:solidFill>
                <a:effectLst/>
                <a:latin typeface="Times New Roman" panose="02020603050405020304" pitchFamily="18" charset="0"/>
              </a:rPr>
              <a:t> API enables high-level abstraction for data manipulation. </a:t>
            </a:r>
            <a:r>
              <a:rPr lang="en-US" b="0" i="0" dirty="0" err="1">
                <a:solidFill>
                  <a:srgbClr val="000000"/>
                </a:solidFill>
                <a:effectLst/>
                <a:latin typeface="Times New Roman" panose="02020603050405020304" pitchFamily="18" charset="0"/>
              </a:rPr>
              <a:t>SparkSession</a:t>
            </a:r>
            <a:r>
              <a:rPr lang="en-US" b="0" i="0" dirty="0">
                <a:solidFill>
                  <a:srgbClr val="000000"/>
                </a:solidFill>
                <a:effectLst/>
                <a:latin typeface="Times New Roman" panose="02020603050405020304" pitchFamily="18" charset="0"/>
              </a:rPr>
              <a:t> provides a unified entry point for Spark functionality. Underneath, the cluster manager oversees resource allocation and task scheduling across nodes, facilitating parallel computation for processing large-scale data efficiently.</a:t>
            </a:r>
          </a:p>
          <a:p>
            <a:endParaRPr lang="en-US" b="0" i="0" dirty="0">
              <a:solidFill>
                <a:srgbClr val="000000"/>
              </a:solidFill>
              <a:effectLst/>
              <a:latin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9FB192BF-4476-4238-AA4F-7AAB98F87149}" type="slidenum">
              <a:rPr lang="en-IN" smtClean="0"/>
              <a:t>10</a:t>
            </a:fld>
            <a:endParaRPr lang="en-IN"/>
          </a:p>
        </p:txBody>
      </p:sp>
    </p:spTree>
    <p:extLst>
      <p:ext uri="{BB962C8B-B14F-4D97-AF65-F5344CB8AC3E}">
        <p14:creationId xmlns:p14="http://schemas.microsoft.com/office/powerpoint/2010/main" val="3251073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FB192BF-4476-4238-AA4F-7AAB98F87149}" type="slidenum">
              <a:rPr lang="en-IN" smtClean="0"/>
              <a:t>11</a:t>
            </a:fld>
            <a:endParaRPr lang="en-IN"/>
          </a:p>
        </p:txBody>
      </p:sp>
    </p:spTree>
    <p:extLst>
      <p:ext uri="{BB962C8B-B14F-4D97-AF65-F5344CB8AC3E}">
        <p14:creationId xmlns:p14="http://schemas.microsoft.com/office/powerpoint/2010/main" val="3059837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A8390-EE11-9223-CC65-2A5B85A851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48DC06-8752-E51A-D728-6674C566F7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E77A7C-F04A-D3EB-A4AE-6BD0C73373C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4221BD1-9CE7-BB39-253C-12D70477F579}"/>
              </a:ext>
            </a:extLst>
          </p:cNvPr>
          <p:cNvSpPr>
            <a:spLocks noGrp="1"/>
          </p:cNvSpPr>
          <p:nvPr>
            <p:ph type="sldNum" sz="quarter" idx="5"/>
          </p:nvPr>
        </p:nvSpPr>
        <p:spPr/>
        <p:txBody>
          <a:bodyPr/>
          <a:lstStyle/>
          <a:p>
            <a:fld id="{9FB192BF-4476-4238-AA4F-7AAB98F87149}" type="slidenum">
              <a:rPr lang="en-IN" smtClean="0"/>
              <a:t>12</a:t>
            </a:fld>
            <a:endParaRPr lang="en-IN"/>
          </a:p>
        </p:txBody>
      </p:sp>
    </p:spTree>
    <p:extLst>
      <p:ext uri="{BB962C8B-B14F-4D97-AF65-F5344CB8AC3E}">
        <p14:creationId xmlns:p14="http://schemas.microsoft.com/office/powerpoint/2010/main" val="2849568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In Apache Spark, the </a:t>
            </a:r>
            <a:r>
              <a:rPr lang="en-US" b="0" i="0" dirty="0" err="1">
                <a:solidFill>
                  <a:srgbClr val="000000"/>
                </a:solidFill>
                <a:effectLst/>
                <a:latin typeface="Times New Roman" panose="02020603050405020304" pitchFamily="18" charset="0"/>
              </a:rPr>
              <a:t>PySpark</a:t>
            </a:r>
            <a:r>
              <a:rPr lang="en-US" b="0" i="0" dirty="0">
                <a:solidFill>
                  <a:srgbClr val="000000"/>
                </a:solidFill>
                <a:effectLst/>
                <a:latin typeface="Times New Roman" panose="02020603050405020304" pitchFamily="18" charset="0"/>
              </a:rPr>
              <a:t> module enables Python developers to interact with Spark, leveraging its powerful distributed computing capabilities. It provides a Python API that exposes Spark’s functionality, allowing users to write Spark applications using Python programming language.</a:t>
            </a:r>
            <a:endParaRPr lang="en-IN" dirty="0"/>
          </a:p>
        </p:txBody>
      </p:sp>
      <p:sp>
        <p:nvSpPr>
          <p:cNvPr id="4" name="Slide Number Placeholder 3"/>
          <p:cNvSpPr>
            <a:spLocks noGrp="1"/>
          </p:cNvSpPr>
          <p:nvPr>
            <p:ph type="sldNum" sz="quarter" idx="5"/>
          </p:nvPr>
        </p:nvSpPr>
        <p:spPr/>
        <p:txBody>
          <a:bodyPr/>
          <a:lstStyle/>
          <a:p>
            <a:fld id="{9FB192BF-4476-4238-AA4F-7AAB98F87149}" type="slidenum">
              <a:rPr lang="en-IN" smtClean="0"/>
              <a:t>13</a:t>
            </a:fld>
            <a:endParaRPr lang="en-IN"/>
          </a:p>
        </p:txBody>
      </p:sp>
    </p:spTree>
    <p:extLst>
      <p:ext uri="{BB962C8B-B14F-4D97-AF65-F5344CB8AC3E}">
        <p14:creationId xmlns:p14="http://schemas.microsoft.com/office/powerpoint/2010/main" val="2142612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000000"/>
                </a:solidFill>
                <a:effectLst/>
                <a:latin typeface="Times New Roman" panose="02020603050405020304" pitchFamily="18" charset="0"/>
              </a:rPr>
              <a:t>PySpark</a:t>
            </a:r>
            <a:r>
              <a:rPr lang="en-US" b="0" i="0" dirty="0">
                <a:solidFill>
                  <a:srgbClr val="000000"/>
                </a:solidFill>
                <a:effectLst/>
                <a:latin typeface="Times New Roman" panose="02020603050405020304" pitchFamily="18" charset="0"/>
              </a:rPr>
              <a:t> is built on top of the Spark framework, which itself is implemented in Scala and runs on the Java Virtual Machine (JVM). Hence, you need to install a compatible Java version for your Spark version. </a:t>
            </a:r>
            <a:endParaRPr lang="en-IN" dirty="0"/>
          </a:p>
        </p:txBody>
      </p:sp>
      <p:sp>
        <p:nvSpPr>
          <p:cNvPr id="4" name="Slide Number Placeholder 3"/>
          <p:cNvSpPr>
            <a:spLocks noGrp="1"/>
          </p:cNvSpPr>
          <p:nvPr>
            <p:ph type="sldNum" sz="quarter" idx="5"/>
          </p:nvPr>
        </p:nvSpPr>
        <p:spPr/>
        <p:txBody>
          <a:bodyPr/>
          <a:lstStyle/>
          <a:p>
            <a:fld id="{9FB192BF-4476-4238-AA4F-7AAB98F87149}" type="slidenum">
              <a:rPr lang="en-IN" smtClean="0"/>
              <a:t>14</a:t>
            </a:fld>
            <a:endParaRPr lang="en-IN"/>
          </a:p>
        </p:txBody>
      </p:sp>
    </p:spTree>
    <p:extLst>
      <p:ext uri="{BB962C8B-B14F-4D97-AF65-F5344CB8AC3E}">
        <p14:creationId xmlns:p14="http://schemas.microsoft.com/office/powerpoint/2010/main" val="1552914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C51FE-F468-5A16-2BCD-88C9A8D31E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A2255D-B4D4-20BE-8870-727468D478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F7D055-5654-1021-750F-4035D0AAC1B3}"/>
              </a:ext>
            </a:extLst>
          </p:cNvPr>
          <p:cNvSpPr>
            <a:spLocks noGrp="1"/>
          </p:cNvSpPr>
          <p:nvPr>
            <p:ph type="dt" sz="half" idx="10"/>
          </p:nvPr>
        </p:nvSpPr>
        <p:spPr/>
        <p:txBody>
          <a:bodyPr/>
          <a:lstStyle/>
          <a:p>
            <a:fld id="{F9CDDD68-CDED-44A4-BC05-B40ACF596B49}" type="datetimeFigureOut">
              <a:rPr lang="en-IN" smtClean="0"/>
              <a:t>16-04-2025</a:t>
            </a:fld>
            <a:endParaRPr lang="en-IN"/>
          </a:p>
        </p:txBody>
      </p:sp>
      <p:sp>
        <p:nvSpPr>
          <p:cNvPr id="5" name="Footer Placeholder 4">
            <a:extLst>
              <a:ext uri="{FF2B5EF4-FFF2-40B4-BE49-F238E27FC236}">
                <a16:creationId xmlns:a16="http://schemas.microsoft.com/office/drawing/2014/main" id="{CCA18A51-D0D2-2B28-5D3F-95C65C85EC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E9609F-6DBA-E8C9-16C1-5A1A4F994366}"/>
              </a:ext>
            </a:extLst>
          </p:cNvPr>
          <p:cNvSpPr>
            <a:spLocks noGrp="1"/>
          </p:cNvSpPr>
          <p:nvPr>
            <p:ph type="sldNum" sz="quarter" idx="12"/>
          </p:nvPr>
        </p:nvSpPr>
        <p:spPr/>
        <p:txBody>
          <a:bodyPr/>
          <a:lstStyle/>
          <a:p>
            <a:fld id="{C0D0957C-1437-451F-A6B2-537D45AAF636}" type="slidenum">
              <a:rPr lang="en-IN" smtClean="0"/>
              <a:t>‹#›</a:t>
            </a:fld>
            <a:endParaRPr lang="en-IN"/>
          </a:p>
        </p:txBody>
      </p:sp>
    </p:spTree>
    <p:extLst>
      <p:ext uri="{BB962C8B-B14F-4D97-AF65-F5344CB8AC3E}">
        <p14:creationId xmlns:p14="http://schemas.microsoft.com/office/powerpoint/2010/main" val="3579247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05384-0282-AECE-5CB9-F47EC03B9F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C8F3B9-B3E4-8591-4A82-0EF9F67DA0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D08D61-7D97-D9AF-7396-32DFD27FE209}"/>
              </a:ext>
            </a:extLst>
          </p:cNvPr>
          <p:cNvSpPr>
            <a:spLocks noGrp="1"/>
          </p:cNvSpPr>
          <p:nvPr>
            <p:ph type="dt" sz="half" idx="10"/>
          </p:nvPr>
        </p:nvSpPr>
        <p:spPr/>
        <p:txBody>
          <a:bodyPr/>
          <a:lstStyle/>
          <a:p>
            <a:fld id="{F9CDDD68-CDED-44A4-BC05-B40ACF596B49}" type="datetimeFigureOut">
              <a:rPr lang="en-IN" smtClean="0"/>
              <a:t>16-04-2025</a:t>
            </a:fld>
            <a:endParaRPr lang="en-IN"/>
          </a:p>
        </p:txBody>
      </p:sp>
      <p:sp>
        <p:nvSpPr>
          <p:cNvPr id="5" name="Footer Placeholder 4">
            <a:extLst>
              <a:ext uri="{FF2B5EF4-FFF2-40B4-BE49-F238E27FC236}">
                <a16:creationId xmlns:a16="http://schemas.microsoft.com/office/drawing/2014/main" id="{4D01EFBA-34D1-8CBC-88E0-6BED2BE0B0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E0CD38-725F-A771-D068-A10C68ED9A61}"/>
              </a:ext>
            </a:extLst>
          </p:cNvPr>
          <p:cNvSpPr>
            <a:spLocks noGrp="1"/>
          </p:cNvSpPr>
          <p:nvPr>
            <p:ph type="sldNum" sz="quarter" idx="12"/>
          </p:nvPr>
        </p:nvSpPr>
        <p:spPr/>
        <p:txBody>
          <a:bodyPr/>
          <a:lstStyle/>
          <a:p>
            <a:fld id="{C0D0957C-1437-451F-A6B2-537D45AAF636}" type="slidenum">
              <a:rPr lang="en-IN" smtClean="0"/>
              <a:t>‹#›</a:t>
            </a:fld>
            <a:endParaRPr lang="en-IN"/>
          </a:p>
        </p:txBody>
      </p:sp>
    </p:spTree>
    <p:extLst>
      <p:ext uri="{BB962C8B-B14F-4D97-AF65-F5344CB8AC3E}">
        <p14:creationId xmlns:p14="http://schemas.microsoft.com/office/powerpoint/2010/main" val="483259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870F2F-8891-6761-CCCF-CAD5F38454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3B65A9-FA6F-4722-FD1D-59CE2F1751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4E2AD8-4646-319B-39EE-EC9A2E9EF5FB}"/>
              </a:ext>
            </a:extLst>
          </p:cNvPr>
          <p:cNvSpPr>
            <a:spLocks noGrp="1"/>
          </p:cNvSpPr>
          <p:nvPr>
            <p:ph type="dt" sz="half" idx="10"/>
          </p:nvPr>
        </p:nvSpPr>
        <p:spPr/>
        <p:txBody>
          <a:bodyPr/>
          <a:lstStyle/>
          <a:p>
            <a:fld id="{F9CDDD68-CDED-44A4-BC05-B40ACF596B49}" type="datetimeFigureOut">
              <a:rPr lang="en-IN" smtClean="0"/>
              <a:t>16-04-2025</a:t>
            </a:fld>
            <a:endParaRPr lang="en-IN"/>
          </a:p>
        </p:txBody>
      </p:sp>
      <p:sp>
        <p:nvSpPr>
          <p:cNvPr id="5" name="Footer Placeholder 4">
            <a:extLst>
              <a:ext uri="{FF2B5EF4-FFF2-40B4-BE49-F238E27FC236}">
                <a16:creationId xmlns:a16="http://schemas.microsoft.com/office/drawing/2014/main" id="{8DFE9644-5269-7825-1CFC-A837B3C7EF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BC80F7-E92B-8C23-248A-8F6A81E48483}"/>
              </a:ext>
            </a:extLst>
          </p:cNvPr>
          <p:cNvSpPr>
            <a:spLocks noGrp="1"/>
          </p:cNvSpPr>
          <p:nvPr>
            <p:ph type="sldNum" sz="quarter" idx="12"/>
          </p:nvPr>
        </p:nvSpPr>
        <p:spPr/>
        <p:txBody>
          <a:bodyPr/>
          <a:lstStyle/>
          <a:p>
            <a:fld id="{C0D0957C-1437-451F-A6B2-537D45AAF636}" type="slidenum">
              <a:rPr lang="en-IN" smtClean="0"/>
              <a:t>‹#›</a:t>
            </a:fld>
            <a:endParaRPr lang="en-IN"/>
          </a:p>
        </p:txBody>
      </p:sp>
    </p:spTree>
    <p:extLst>
      <p:ext uri="{BB962C8B-B14F-4D97-AF65-F5344CB8AC3E}">
        <p14:creationId xmlns:p14="http://schemas.microsoft.com/office/powerpoint/2010/main" val="3467299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A0C4-C058-5802-F0F1-A9B1A874B9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7B1414-A042-6498-F395-6DFBE6E349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C5DE20-96E6-8A55-1A67-B09B4B09E840}"/>
              </a:ext>
            </a:extLst>
          </p:cNvPr>
          <p:cNvSpPr>
            <a:spLocks noGrp="1"/>
          </p:cNvSpPr>
          <p:nvPr>
            <p:ph type="dt" sz="half" idx="10"/>
          </p:nvPr>
        </p:nvSpPr>
        <p:spPr/>
        <p:txBody>
          <a:bodyPr/>
          <a:lstStyle/>
          <a:p>
            <a:fld id="{F9CDDD68-CDED-44A4-BC05-B40ACF596B49}" type="datetimeFigureOut">
              <a:rPr lang="en-IN" smtClean="0"/>
              <a:t>16-04-2025</a:t>
            </a:fld>
            <a:endParaRPr lang="en-IN"/>
          </a:p>
        </p:txBody>
      </p:sp>
      <p:sp>
        <p:nvSpPr>
          <p:cNvPr id="5" name="Footer Placeholder 4">
            <a:extLst>
              <a:ext uri="{FF2B5EF4-FFF2-40B4-BE49-F238E27FC236}">
                <a16:creationId xmlns:a16="http://schemas.microsoft.com/office/drawing/2014/main" id="{55F25E20-D0E1-F9C9-93BF-B4DF1DDABB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7DB7B1-F56F-92EC-8F57-CA1F612BEA89}"/>
              </a:ext>
            </a:extLst>
          </p:cNvPr>
          <p:cNvSpPr>
            <a:spLocks noGrp="1"/>
          </p:cNvSpPr>
          <p:nvPr>
            <p:ph type="sldNum" sz="quarter" idx="12"/>
          </p:nvPr>
        </p:nvSpPr>
        <p:spPr/>
        <p:txBody>
          <a:bodyPr/>
          <a:lstStyle/>
          <a:p>
            <a:fld id="{C0D0957C-1437-451F-A6B2-537D45AAF636}" type="slidenum">
              <a:rPr lang="en-IN" smtClean="0"/>
              <a:t>‹#›</a:t>
            </a:fld>
            <a:endParaRPr lang="en-IN"/>
          </a:p>
        </p:txBody>
      </p:sp>
    </p:spTree>
    <p:extLst>
      <p:ext uri="{BB962C8B-B14F-4D97-AF65-F5344CB8AC3E}">
        <p14:creationId xmlns:p14="http://schemas.microsoft.com/office/powerpoint/2010/main" val="232980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6971E-189D-DB2E-67A1-D27132A603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09B188-ED6D-1FE7-4288-C1F4F7F32B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BD2543-5BB6-FB05-8541-0233091E2793}"/>
              </a:ext>
            </a:extLst>
          </p:cNvPr>
          <p:cNvSpPr>
            <a:spLocks noGrp="1"/>
          </p:cNvSpPr>
          <p:nvPr>
            <p:ph type="dt" sz="half" idx="10"/>
          </p:nvPr>
        </p:nvSpPr>
        <p:spPr/>
        <p:txBody>
          <a:bodyPr/>
          <a:lstStyle/>
          <a:p>
            <a:fld id="{F9CDDD68-CDED-44A4-BC05-B40ACF596B49}" type="datetimeFigureOut">
              <a:rPr lang="en-IN" smtClean="0"/>
              <a:t>16-04-2025</a:t>
            </a:fld>
            <a:endParaRPr lang="en-IN"/>
          </a:p>
        </p:txBody>
      </p:sp>
      <p:sp>
        <p:nvSpPr>
          <p:cNvPr id="5" name="Footer Placeholder 4">
            <a:extLst>
              <a:ext uri="{FF2B5EF4-FFF2-40B4-BE49-F238E27FC236}">
                <a16:creationId xmlns:a16="http://schemas.microsoft.com/office/drawing/2014/main" id="{68C448A7-78DB-BB2B-A4EF-197A436980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53D6-4F96-6B8C-DC6E-8435045032A3}"/>
              </a:ext>
            </a:extLst>
          </p:cNvPr>
          <p:cNvSpPr>
            <a:spLocks noGrp="1"/>
          </p:cNvSpPr>
          <p:nvPr>
            <p:ph type="sldNum" sz="quarter" idx="12"/>
          </p:nvPr>
        </p:nvSpPr>
        <p:spPr/>
        <p:txBody>
          <a:bodyPr/>
          <a:lstStyle/>
          <a:p>
            <a:fld id="{C0D0957C-1437-451F-A6B2-537D45AAF636}" type="slidenum">
              <a:rPr lang="en-IN" smtClean="0"/>
              <a:t>‹#›</a:t>
            </a:fld>
            <a:endParaRPr lang="en-IN"/>
          </a:p>
        </p:txBody>
      </p:sp>
    </p:spTree>
    <p:extLst>
      <p:ext uri="{BB962C8B-B14F-4D97-AF65-F5344CB8AC3E}">
        <p14:creationId xmlns:p14="http://schemas.microsoft.com/office/powerpoint/2010/main" val="2390146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95871-DC37-DD86-3937-CF5BB86646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4CEC96-316B-08DF-AC5F-7926FF6A9E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BE4972D-593D-B7BC-CF6F-D028A13713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DA2A17-B9B8-B8D6-7725-3C7D93B13942}"/>
              </a:ext>
            </a:extLst>
          </p:cNvPr>
          <p:cNvSpPr>
            <a:spLocks noGrp="1"/>
          </p:cNvSpPr>
          <p:nvPr>
            <p:ph type="dt" sz="half" idx="10"/>
          </p:nvPr>
        </p:nvSpPr>
        <p:spPr/>
        <p:txBody>
          <a:bodyPr/>
          <a:lstStyle/>
          <a:p>
            <a:fld id="{F9CDDD68-CDED-44A4-BC05-B40ACF596B49}" type="datetimeFigureOut">
              <a:rPr lang="en-IN" smtClean="0"/>
              <a:t>16-04-2025</a:t>
            </a:fld>
            <a:endParaRPr lang="en-IN"/>
          </a:p>
        </p:txBody>
      </p:sp>
      <p:sp>
        <p:nvSpPr>
          <p:cNvPr id="6" name="Footer Placeholder 5">
            <a:extLst>
              <a:ext uri="{FF2B5EF4-FFF2-40B4-BE49-F238E27FC236}">
                <a16:creationId xmlns:a16="http://schemas.microsoft.com/office/drawing/2014/main" id="{52FB8054-A4F0-F65B-43F3-220402DCB8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05B1F5-5E83-5C56-3E2A-60161E22A13E}"/>
              </a:ext>
            </a:extLst>
          </p:cNvPr>
          <p:cNvSpPr>
            <a:spLocks noGrp="1"/>
          </p:cNvSpPr>
          <p:nvPr>
            <p:ph type="sldNum" sz="quarter" idx="12"/>
          </p:nvPr>
        </p:nvSpPr>
        <p:spPr/>
        <p:txBody>
          <a:bodyPr/>
          <a:lstStyle/>
          <a:p>
            <a:fld id="{C0D0957C-1437-451F-A6B2-537D45AAF636}" type="slidenum">
              <a:rPr lang="en-IN" smtClean="0"/>
              <a:t>‹#›</a:t>
            </a:fld>
            <a:endParaRPr lang="en-IN"/>
          </a:p>
        </p:txBody>
      </p:sp>
    </p:spTree>
    <p:extLst>
      <p:ext uri="{BB962C8B-B14F-4D97-AF65-F5344CB8AC3E}">
        <p14:creationId xmlns:p14="http://schemas.microsoft.com/office/powerpoint/2010/main" val="3787366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C1A5D-16C6-348F-7204-833A0837D79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3D5A0D-4FD9-9A93-0973-9405655D4C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C87F4B-2B79-D099-A5BD-24ADC5F552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396733-A36D-CF14-E987-E5C9A5FBFD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8F7992-8FA6-909C-07D6-4ED0142ED1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D97E13-B6F9-3E73-7FA7-E965871A9CBC}"/>
              </a:ext>
            </a:extLst>
          </p:cNvPr>
          <p:cNvSpPr>
            <a:spLocks noGrp="1"/>
          </p:cNvSpPr>
          <p:nvPr>
            <p:ph type="dt" sz="half" idx="10"/>
          </p:nvPr>
        </p:nvSpPr>
        <p:spPr/>
        <p:txBody>
          <a:bodyPr/>
          <a:lstStyle/>
          <a:p>
            <a:fld id="{F9CDDD68-CDED-44A4-BC05-B40ACF596B49}" type="datetimeFigureOut">
              <a:rPr lang="en-IN" smtClean="0"/>
              <a:t>16-04-2025</a:t>
            </a:fld>
            <a:endParaRPr lang="en-IN"/>
          </a:p>
        </p:txBody>
      </p:sp>
      <p:sp>
        <p:nvSpPr>
          <p:cNvPr id="8" name="Footer Placeholder 7">
            <a:extLst>
              <a:ext uri="{FF2B5EF4-FFF2-40B4-BE49-F238E27FC236}">
                <a16:creationId xmlns:a16="http://schemas.microsoft.com/office/drawing/2014/main" id="{A6B0FF33-0A64-3AE0-9248-52F88169EE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AACCA1-09AE-48EC-C09E-19667B90DE87}"/>
              </a:ext>
            </a:extLst>
          </p:cNvPr>
          <p:cNvSpPr>
            <a:spLocks noGrp="1"/>
          </p:cNvSpPr>
          <p:nvPr>
            <p:ph type="sldNum" sz="quarter" idx="12"/>
          </p:nvPr>
        </p:nvSpPr>
        <p:spPr/>
        <p:txBody>
          <a:bodyPr/>
          <a:lstStyle/>
          <a:p>
            <a:fld id="{C0D0957C-1437-451F-A6B2-537D45AAF636}" type="slidenum">
              <a:rPr lang="en-IN" smtClean="0"/>
              <a:t>‹#›</a:t>
            </a:fld>
            <a:endParaRPr lang="en-IN"/>
          </a:p>
        </p:txBody>
      </p:sp>
    </p:spTree>
    <p:extLst>
      <p:ext uri="{BB962C8B-B14F-4D97-AF65-F5344CB8AC3E}">
        <p14:creationId xmlns:p14="http://schemas.microsoft.com/office/powerpoint/2010/main" val="174953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AD0F4-DC4A-1E02-3595-4A26608F00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CFBAD5-887E-B3C2-956E-57D219BA0716}"/>
              </a:ext>
            </a:extLst>
          </p:cNvPr>
          <p:cNvSpPr>
            <a:spLocks noGrp="1"/>
          </p:cNvSpPr>
          <p:nvPr>
            <p:ph type="dt" sz="half" idx="10"/>
          </p:nvPr>
        </p:nvSpPr>
        <p:spPr/>
        <p:txBody>
          <a:bodyPr/>
          <a:lstStyle/>
          <a:p>
            <a:fld id="{F9CDDD68-CDED-44A4-BC05-B40ACF596B49}" type="datetimeFigureOut">
              <a:rPr lang="en-IN" smtClean="0"/>
              <a:t>16-04-2025</a:t>
            </a:fld>
            <a:endParaRPr lang="en-IN"/>
          </a:p>
        </p:txBody>
      </p:sp>
      <p:sp>
        <p:nvSpPr>
          <p:cNvPr id="4" name="Footer Placeholder 3">
            <a:extLst>
              <a:ext uri="{FF2B5EF4-FFF2-40B4-BE49-F238E27FC236}">
                <a16:creationId xmlns:a16="http://schemas.microsoft.com/office/drawing/2014/main" id="{E2D677E0-E2BE-DAC4-EFAF-874C99EE01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1860B6-50F9-14BA-DCB8-700544B12719}"/>
              </a:ext>
            </a:extLst>
          </p:cNvPr>
          <p:cNvSpPr>
            <a:spLocks noGrp="1"/>
          </p:cNvSpPr>
          <p:nvPr>
            <p:ph type="sldNum" sz="quarter" idx="12"/>
          </p:nvPr>
        </p:nvSpPr>
        <p:spPr/>
        <p:txBody>
          <a:bodyPr/>
          <a:lstStyle/>
          <a:p>
            <a:fld id="{C0D0957C-1437-451F-A6B2-537D45AAF636}" type="slidenum">
              <a:rPr lang="en-IN" smtClean="0"/>
              <a:t>‹#›</a:t>
            </a:fld>
            <a:endParaRPr lang="en-IN"/>
          </a:p>
        </p:txBody>
      </p:sp>
    </p:spTree>
    <p:extLst>
      <p:ext uri="{BB962C8B-B14F-4D97-AF65-F5344CB8AC3E}">
        <p14:creationId xmlns:p14="http://schemas.microsoft.com/office/powerpoint/2010/main" val="416139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BC9DCD-2B1C-1396-2592-1CBA1EB33351}"/>
              </a:ext>
            </a:extLst>
          </p:cNvPr>
          <p:cNvSpPr>
            <a:spLocks noGrp="1"/>
          </p:cNvSpPr>
          <p:nvPr>
            <p:ph type="dt" sz="half" idx="10"/>
          </p:nvPr>
        </p:nvSpPr>
        <p:spPr/>
        <p:txBody>
          <a:bodyPr/>
          <a:lstStyle/>
          <a:p>
            <a:fld id="{F9CDDD68-CDED-44A4-BC05-B40ACF596B49}" type="datetimeFigureOut">
              <a:rPr lang="en-IN" smtClean="0"/>
              <a:t>16-04-2025</a:t>
            </a:fld>
            <a:endParaRPr lang="en-IN"/>
          </a:p>
        </p:txBody>
      </p:sp>
      <p:sp>
        <p:nvSpPr>
          <p:cNvPr id="3" name="Footer Placeholder 2">
            <a:extLst>
              <a:ext uri="{FF2B5EF4-FFF2-40B4-BE49-F238E27FC236}">
                <a16:creationId xmlns:a16="http://schemas.microsoft.com/office/drawing/2014/main" id="{4C2DA50B-7EB7-5273-AE69-52B8BEE2E5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C9CC98-C47D-6440-EF06-0C88148D9000}"/>
              </a:ext>
            </a:extLst>
          </p:cNvPr>
          <p:cNvSpPr>
            <a:spLocks noGrp="1"/>
          </p:cNvSpPr>
          <p:nvPr>
            <p:ph type="sldNum" sz="quarter" idx="12"/>
          </p:nvPr>
        </p:nvSpPr>
        <p:spPr/>
        <p:txBody>
          <a:bodyPr/>
          <a:lstStyle/>
          <a:p>
            <a:fld id="{C0D0957C-1437-451F-A6B2-537D45AAF636}" type="slidenum">
              <a:rPr lang="en-IN" smtClean="0"/>
              <a:t>‹#›</a:t>
            </a:fld>
            <a:endParaRPr lang="en-IN"/>
          </a:p>
        </p:txBody>
      </p:sp>
    </p:spTree>
    <p:extLst>
      <p:ext uri="{BB962C8B-B14F-4D97-AF65-F5344CB8AC3E}">
        <p14:creationId xmlns:p14="http://schemas.microsoft.com/office/powerpoint/2010/main" val="2735905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E5D34-978B-5926-55E3-F293BD331F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1E4553-8766-CD47-74C9-78F0027B09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4C0156-5A30-B63A-541E-5025E16D71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533D25-6386-67B2-1C31-D970B4AA3845}"/>
              </a:ext>
            </a:extLst>
          </p:cNvPr>
          <p:cNvSpPr>
            <a:spLocks noGrp="1"/>
          </p:cNvSpPr>
          <p:nvPr>
            <p:ph type="dt" sz="half" idx="10"/>
          </p:nvPr>
        </p:nvSpPr>
        <p:spPr/>
        <p:txBody>
          <a:bodyPr/>
          <a:lstStyle/>
          <a:p>
            <a:fld id="{F9CDDD68-CDED-44A4-BC05-B40ACF596B49}" type="datetimeFigureOut">
              <a:rPr lang="en-IN" smtClean="0"/>
              <a:t>16-04-2025</a:t>
            </a:fld>
            <a:endParaRPr lang="en-IN"/>
          </a:p>
        </p:txBody>
      </p:sp>
      <p:sp>
        <p:nvSpPr>
          <p:cNvPr id="6" name="Footer Placeholder 5">
            <a:extLst>
              <a:ext uri="{FF2B5EF4-FFF2-40B4-BE49-F238E27FC236}">
                <a16:creationId xmlns:a16="http://schemas.microsoft.com/office/drawing/2014/main" id="{28326732-050F-D9E3-0ED7-4B4A70FCAA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86A051-7D49-EDFB-CEB5-3B4E0A4F2533}"/>
              </a:ext>
            </a:extLst>
          </p:cNvPr>
          <p:cNvSpPr>
            <a:spLocks noGrp="1"/>
          </p:cNvSpPr>
          <p:nvPr>
            <p:ph type="sldNum" sz="quarter" idx="12"/>
          </p:nvPr>
        </p:nvSpPr>
        <p:spPr/>
        <p:txBody>
          <a:bodyPr/>
          <a:lstStyle/>
          <a:p>
            <a:fld id="{C0D0957C-1437-451F-A6B2-537D45AAF636}" type="slidenum">
              <a:rPr lang="en-IN" smtClean="0"/>
              <a:t>‹#›</a:t>
            </a:fld>
            <a:endParaRPr lang="en-IN"/>
          </a:p>
        </p:txBody>
      </p:sp>
    </p:spTree>
    <p:extLst>
      <p:ext uri="{BB962C8B-B14F-4D97-AF65-F5344CB8AC3E}">
        <p14:creationId xmlns:p14="http://schemas.microsoft.com/office/powerpoint/2010/main" val="395887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30E40-F042-FFA7-E9C5-FDFE6A233D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10B72C-185F-3BDE-AAB4-CDBF199DF9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775E8B-2A1B-D2FE-5D13-D1FCA2881C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EB4B92-C996-76F6-20F7-ED2AB63EE4D5}"/>
              </a:ext>
            </a:extLst>
          </p:cNvPr>
          <p:cNvSpPr>
            <a:spLocks noGrp="1"/>
          </p:cNvSpPr>
          <p:nvPr>
            <p:ph type="dt" sz="half" idx="10"/>
          </p:nvPr>
        </p:nvSpPr>
        <p:spPr/>
        <p:txBody>
          <a:bodyPr/>
          <a:lstStyle/>
          <a:p>
            <a:fld id="{F9CDDD68-CDED-44A4-BC05-B40ACF596B49}" type="datetimeFigureOut">
              <a:rPr lang="en-IN" smtClean="0"/>
              <a:t>16-04-2025</a:t>
            </a:fld>
            <a:endParaRPr lang="en-IN"/>
          </a:p>
        </p:txBody>
      </p:sp>
      <p:sp>
        <p:nvSpPr>
          <p:cNvPr id="6" name="Footer Placeholder 5">
            <a:extLst>
              <a:ext uri="{FF2B5EF4-FFF2-40B4-BE49-F238E27FC236}">
                <a16:creationId xmlns:a16="http://schemas.microsoft.com/office/drawing/2014/main" id="{46F9B700-CF0B-8A92-10E9-B67A0846B7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923191-5C7B-DF09-8942-53A846C99F00}"/>
              </a:ext>
            </a:extLst>
          </p:cNvPr>
          <p:cNvSpPr>
            <a:spLocks noGrp="1"/>
          </p:cNvSpPr>
          <p:nvPr>
            <p:ph type="sldNum" sz="quarter" idx="12"/>
          </p:nvPr>
        </p:nvSpPr>
        <p:spPr/>
        <p:txBody>
          <a:bodyPr/>
          <a:lstStyle/>
          <a:p>
            <a:fld id="{C0D0957C-1437-451F-A6B2-537D45AAF636}" type="slidenum">
              <a:rPr lang="en-IN" smtClean="0"/>
              <a:t>‹#›</a:t>
            </a:fld>
            <a:endParaRPr lang="en-IN"/>
          </a:p>
        </p:txBody>
      </p:sp>
    </p:spTree>
    <p:extLst>
      <p:ext uri="{BB962C8B-B14F-4D97-AF65-F5344CB8AC3E}">
        <p14:creationId xmlns:p14="http://schemas.microsoft.com/office/powerpoint/2010/main" val="1067852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86CC72-89B9-21FC-F5FF-44F0D09025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CBE36F-BEE1-3EEB-ABC6-6434832C73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A10412-15B2-4EB4-E39B-71E1DA9106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DDD68-CDED-44A4-BC05-B40ACF596B49}" type="datetimeFigureOut">
              <a:rPr lang="en-IN" smtClean="0"/>
              <a:t>16-04-2025</a:t>
            </a:fld>
            <a:endParaRPr lang="en-IN"/>
          </a:p>
        </p:txBody>
      </p:sp>
      <p:sp>
        <p:nvSpPr>
          <p:cNvPr id="5" name="Footer Placeholder 4">
            <a:extLst>
              <a:ext uri="{FF2B5EF4-FFF2-40B4-BE49-F238E27FC236}">
                <a16:creationId xmlns:a16="http://schemas.microsoft.com/office/drawing/2014/main" id="{0B24BFC1-E7D4-066A-B735-2101A3D743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151FCC0-C4BB-9C77-30AC-97F81DC12A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0957C-1437-451F-A6B2-537D45AAF636}" type="slidenum">
              <a:rPr lang="en-IN" smtClean="0"/>
              <a:t>‹#›</a:t>
            </a:fld>
            <a:endParaRPr lang="en-IN"/>
          </a:p>
        </p:txBody>
      </p:sp>
    </p:spTree>
    <p:extLst>
      <p:ext uri="{BB962C8B-B14F-4D97-AF65-F5344CB8AC3E}">
        <p14:creationId xmlns:p14="http://schemas.microsoft.com/office/powerpoint/2010/main" val="3461428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steveloughran/winutil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localhost:18080/" TargetMode="External"/><Relationship Id="rId2" Type="http://schemas.openxmlformats.org/officeDocument/2006/relationships/hyperlink" Target="file:///c:\logs\path"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EE27C-E08F-8BD0-7DDF-12EE442FDCA0}"/>
              </a:ext>
            </a:extLst>
          </p:cNvPr>
          <p:cNvSpPr>
            <a:spLocks noGrp="1"/>
          </p:cNvSpPr>
          <p:nvPr>
            <p:ph type="ctrTitle"/>
          </p:nvPr>
        </p:nvSpPr>
        <p:spPr/>
        <p:txBody>
          <a:bodyPr/>
          <a:lstStyle/>
          <a:p>
            <a:r>
              <a:rPr lang="en-IN" dirty="0" err="1"/>
              <a:t>PySpark</a:t>
            </a:r>
            <a:endParaRPr lang="en-IN" dirty="0"/>
          </a:p>
        </p:txBody>
      </p:sp>
      <p:sp>
        <p:nvSpPr>
          <p:cNvPr id="3" name="Subtitle 2">
            <a:extLst>
              <a:ext uri="{FF2B5EF4-FFF2-40B4-BE49-F238E27FC236}">
                <a16:creationId xmlns:a16="http://schemas.microsoft.com/office/drawing/2014/main" id="{17A388F2-6CA9-68F7-3ABC-276E6EE38B1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08950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40B22-7C8B-FE19-5C25-5C77168A8651}"/>
              </a:ext>
            </a:extLst>
          </p:cNvPr>
          <p:cNvSpPr>
            <a:spLocks noGrp="1"/>
          </p:cNvSpPr>
          <p:nvPr>
            <p:ph type="title"/>
          </p:nvPr>
        </p:nvSpPr>
        <p:spPr/>
        <p:txBody>
          <a:bodyPr/>
          <a:lstStyle/>
          <a:p>
            <a:r>
              <a:rPr lang="en-IN" dirty="0"/>
              <a:t>Architecture</a:t>
            </a:r>
          </a:p>
        </p:txBody>
      </p:sp>
      <p:pic>
        <p:nvPicPr>
          <p:cNvPr id="3074" name="Picture 2" descr="spark architecture">
            <a:extLst>
              <a:ext uri="{FF2B5EF4-FFF2-40B4-BE49-F238E27FC236}">
                <a16:creationId xmlns:a16="http://schemas.microsoft.com/office/drawing/2014/main" id="{C9F9C447-B20B-33E6-9CA6-2B1FDA82504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80891" y="1690688"/>
            <a:ext cx="7653559" cy="3672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572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66EF-8445-D39F-EE0D-19A401042061}"/>
              </a:ext>
            </a:extLst>
          </p:cNvPr>
          <p:cNvSpPr>
            <a:spLocks noGrp="1"/>
          </p:cNvSpPr>
          <p:nvPr>
            <p:ph type="title"/>
          </p:nvPr>
        </p:nvSpPr>
        <p:spPr/>
        <p:txBody>
          <a:bodyPr/>
          <a:lstStyle/>
          <a:p>
            <a:r>
              <a:rPr lang="en-IN" dirty="0"/>
              <a:t>Cluster Managers</a:t>
            </a:r>
          </a:p>
        </p:txBody>
      </p:sp>
      <p:sp>
        <p:nvSpPr>
          <p:cNvPr id="3" name="Content Placeholder 2">
            <a:extLst>
              <a:ext uri="{FF2B5EF4-FFF2-40B4-BE49-F238E27FC236}">
                <a16:creationId xmlns:a16="http://schemas.microsoft.com/office/drawing/2014/main" id="{649290C6-0EE5-1F1C-0DE7-0ABA1F99772D}"/>
              </a:ext>
            </a:extLst>
          </p:cNvPr>
          <p:cNvSpPr>
            <a:spLocks noGrp="1"/>
          </p:cNvSpPr>
          <p:nvPr>
            <p:ph idx="1"/>
          </p:nvPr>
        </p:nvSpPr>
        <p:spPr/>
        <p:txBody>
          <a:bodyPr>
            <a:normAutofit fontScale="70000" lnSpcReduction="20000"/>
          </a:bodyPr>
          <a:lstStyle/>
          <a:p>
            <a:r>
              <a:rPr lang="en-US" dirty="0"/>
              <a:t>Cluster managers in </a:t>
            </a:r>
            <a:r>
              <a:rPr lang="en-US" dirty="0" err="1"/>
              <a:t>PySpark</a:t>
            </a:r>
            <a:r>
              <a:rPr lang="en-US" dirty="0"/>
              <a:t> are responsible for resource allocation and task scheduling across nodes in a distributed computing environment. Here’s a brief overview of the different types:</a:t>
            </a:r>
          </a:p>
          <a:p>
            <a:endParaRPr lang="en-US" dirty="0"/>
          </a:p>
          <a:p>
            <a:r>
              <a:rPr lang="en-US" dirty="0"/>
              <a:t>Standalone: The standalone cluster manager is a simple, standalone solution bundled with Spark that manages resources for applications. It’s suitable for small to medium-sized clusters and doesn’t require additional software installation.</a:t>
            </a:r>
          </a:p>
          <a:p>
            <a:r>
              <a:rPr lang="en-US" dirty="0"/>
              <a:t>Mesos: Mesos is a distributed systems kernel that abstracts CPU, memory, storage, and other compute resources across a cluster. </a:t>
            </a:r>
            <a:r>
              <a:rPr lang="en-US" dirty="0" err="1"/>
              <a:t>PySpark</a:t>
            </a:r>
            <a:r>
              <a:rPr lang="en-US" dirty="0"/>
              <a:t> can leverage Mesos as a cluster manager, allowing efficient resource sharing among multiple frameworks like Spark, Hadoop, and others.</a:t>
            </a:r>
          </a:p>
          <a:p>
            <a:r>
              <a:rPr lang="en-US" dirty="0"/>
              <a:t>Hadoop YARN (Yet Another Resource Negotiator): YARN is Hadoop’s resource management layer, responsible for managing and scheduling resources across a Hadoop cluster. </a:t>
            </a:r>
            <a:r>
              <a:rPr lang="en-US" dirty="0" err="1"/>
              <a:t>PySpark</a:t>
            </a:r>
            <a:r>
              <a:rPr lang="en-US" dirty="0"/>
              <a:t> can run on YARN, enabling seamless integration with existing Hadoop ecosystems and leveraging YARN’s resource management capabilities.</a:t>
            </a:r>
          </a:p>
          <a:p>
            <a:r>
              <a:rPr lang="en-US" dirty="0"/>
              <a:t>Kubernetes: Kubernetes is a container orchestration platform that automates deployment, scaling, and management of containerized applications. </a:t>
            </a:r>
            <a:r>
              <a:rPr lang="en-US" dirty="0" err="1"/>
              <a:t>PySpark</a:t>
            </a:r>
            <a:r>
              <a:rPr lang="en-US" dirty="0"/>
              <a:t> can run on Kubernetes, enabling dynamic resource allocation and efficient utilization of resources in containerized environments.</a:t>
            </a:r>
            <a:endParaRPr lang="en-IN" dirty="0"/>
          </a:p>
        </p:txBody>
      </p:sp>
    </p:spTree>
    <p:extLst>
      <p:ext uri="{BB962C8B-B14F-4D97-AF65-F5344CB8AC3E}">
        <p14:creationId xmlns:p14="http://schemas.microsoft.com/office/powerpoint/2010/main" val="1334780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BF92F-B1D5-94E8-2DB8-AC7635BD45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480132-4F6D-E443-0C0C-12D260E93E4D}"/>
              </a:ext>
            </a:extLst>
          </p:cNvPr>
          <p:cNvSpPr>
            <a:spLocks noGrp="1"/>
          </p:cNvSpPr>
          <p:nvPr>
            <p:ph type="title"/>
          </p:nvPr>
        </p:nvSpPr>
        <p:spPr/>
        <p:txBody>
          <a:bodyPr/>
          <a:lstStyle/>
          <a:p>
            <a:r>
              <a:rPr lang="en-IN" dirty="0"/>
              <a:t>Cluster Managers</a:t>
            </a:r>
          </a:p>
        </p:txBody>
      </p:sp>
      <p:sp>
        <p:nvSpPr>
          <p:cNvPr id="3" name="Content Placeholder 2">
            <a:extLst>
              <a:ext uri="{FF2B5EF4-FFF2-40B4-BE49-F238E27FC236}">
                <a16:creationId xmlns:a16="http://schemas.microsoft.com/office/drawing/2014/main" id="{50946AC5-B1E1-8682-7999-B00A43569225}"/>
              </a:ext>
            </a:extLst>
          </p:cNvPr>
          <p:cNvSpPr>
            <a:spLocks noGrp="1"/>
          </p:cNvSpPr>
          <p:nvPr>
            <p:ph idx="1"/>
          </p:nvPr>
        </p:nvSpPr>
        <p:spPr/>
        <p:txBody>
          <a:bodyPr>
            <a:normAutofit/>
          </a:bodyPr>
          <a:lstStyle/>
          <a:p>
            <a:r>
              <a:rPr lang="en-US" sz="2000" dirty="0"/>
              <a:t>local – “local” is a special value used for the master parameter when initializing a </a:t>
            </a:r>
            <a:r>
              <a:rPr lang="en-US" sz="2000" dirty="0" err="1"/>
              <a:t>SparkContext</a:t>
            </a:r>
            <a:r>
              <a:rPr lang="en-US" sz="2000" dirty="0"/>
              <a:t> or </a:t>
            </a:r>
            <a:r>
              <a:rPr lang="en-US" sz="2000" dirty="0" err="1"/>
              <a:t>SparkSession</a:t>
            </a:r>
            <a:r>
              <a:rPr lang="en-US" sz="2000" dirty="0"/>
              <a:t>. When you specify local as the master, it means that Spark will run in local mode, utilizing only a single JVM (Java Virtual Machine) on the local machine where your Python script is executed. This mode is primarily used for development, testing, and debugging purposes</a:t>
            </a:r>
          </a:p>
          <a:p>
            <a:endParaRPr lang="en-US" sz="2000" dirty="0"/>
          </a:p>
          <a:p>
            <a:r>
              <a:rPr lang="en-US" sz="2000" dirty="0"/>
              <a:t>Each cluster manager type offers unique features and benefits, catering to different deployment scenarios and infrastructure requirements. The choice of cluster manager depends on factors such as scalability, resource isolation, integration with existing infrastructure, and ease of management.</a:t>
            </a:r>
          </a:p>
        </p:txBody>
      </p:sp>
    </p:spTree>
    <p:extLst>
      <p:ext uri="{BB962C8B-B14F-4D97-AF65-F5344CB8AC3E}">
        <p14:creationId xmlns:p14="http://schemas.microsoft.com/office/powerpoint/2010/main" val="2461305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7BFA-C61D-5927-4B1B-AB7949128224}"/>
              </a:ext>
            </a:extLst>
          </p:cNvPr>
          <p:cNvSpPr>
            <a:spLocks noGrp="1"/>
          </p:cNvSpPr>
          <p:nvPr>
            <p:ph type="title"/>
          </p:nvPr>
        </p:nvSpPr>
        <p:spPr/>
        <p:txBody>
          <a:bodyPr/>
          <a:lstStyle/>
          <a:p>
            <a:r>
              <a:rPr lang="en-IN" dirty="0" err="1"/>
              <a:t>PySpark</a:t>
            </a:r>
            <a:r>
              <a:rPr lang="en-IN" dirty="0"/>
              <a:t> Modules &amp; Packages</a:t>
            </a:r>
          </a:p>
        </p:txBody>
      </p:sp>
      <p:pic>
        <p:nvPicPr>
          <p:cNvPr id="5" name="Content Placeholder 4">
            <a:extLst>
              <a:ext uri="{FF2B5EF4-FFF2-40B4-BE49-F238E27FC236}">
                <a16:creationId xmlns:a16="http://schemas.microsoft.com/office/drawing/2014/main" id="{F6F959D0-B0A3-1F3A-338C-52A28B9C77B0}"/>
              </a:ext>
            </a:extLst>
          </p:cNvPr>
          <p:cNvPicPr>
            <a:picLocks noGrp="1" noChangeAspect="1"/>
          </p:cNvPicPr>
          <p:nvPr>
            <p:ph idx="1"/>
          </p:nvPr>
        </p:nvPicPr>
        <p:blipFill>
          <a:blip r:embed="rId3"/>
          <a:stretch>
            <a:fillRect/>
          </a:stretch>
        </p:blipFill>
        <p:spPr>
          <a:xfrm>
            <a:off x="6533111" y="3815262"/>
            <a:ext cx="4979633" cy="2677613"/>
          </a:xfrm>
        </p:spPr>
      </p:pic>
      <p:sp>
        <p:nvSpPr>
          <p:cNvPr id="7" name="TextBox 6">
            <a:extLst>
              <a:ext uri="{FF2B5EF4-FFF2-40B4-BE49-F238E27FC236}">
                <a16:creationId xmlns:a16="http://schemas.microsoft.com/office/drawing/2014/main" id="{2A22FCE4-5BCF-B982-37BC-907CE364724B}"/>
              </a:ext>
            </a:extLst>
          </p:cNvPr>
          <p:cNvSpPr txBox="1"/>
          <p:nvPr/>
        </p:nvSpPr>
        <p:spPr>
          <a:xfrm>
            <a:off x="984955" y="1798304"/>
            <a:ext cx="7560734" cy="1754326"/>
          </a:xfrm>
          <a:prstGeom prst="rect">
            <a:avLst/>
          </a:prstGeom>
          <a:noFill/>
        </p:spPr>
        <p:txBody>
          <a:bodyPr wrap="square">
            <a:spAutoFit/>
          </a:bodyPr>
          <a:lstStyle/>
          <a:p>
            <a:pPr marL="285750" indent="-285750">
              <a:buFont typeface="Arial" panose="020B0604020202020204" pitchFamily="34" charset="0"/>
              <a:buChar char="•"/>
            </a:pPr>
            <a:r>
              <a:rPr lang="en-IN" dirty="0"/>
              <a:t>RDD (</a:t>
            </a:r>
            <a:r>
              <a:rPr lang="en-IN" dirty="0" err="1"/>
              <a:t>pyspark.RDD</a:t>
            </a:r>
            <a:r>
              <a:rPr lang="en-IN" dirty="0"/>
              <a:t>)</a:t>
            </a:r>
          </a:p>
          <a:p>
            <a:pPr marL="285750" indent="-285750">
              <a:buFont typeface="Arial" panose="020B0604020202020204" pitchFamily="34" charset="0"/>
              <a:buChar char="•"/>
            </a:pPr>
            <a:r>
              <a:rPr lang="en-IN" dirty="0" err="1"/>
              <a:t>DataFrame</a:t>
            </a:r>
            <a:r>
              <a:rPr lang="en-IN" dirty="0"/>
              <a:t> and SQL (</a:t>
            </a:r>
            <a:r>
              <a:rPr lang="en-IN" dirty="0" err="1"/>
              <a:t>pyspark.sql</a:t>
            </a:r>
            <a:r>
              <a:rPr lang="en-IN" dirty="0"/>
              <a:t>)</a:t>
            </a:r>
          </a:p>
          <a:p>
            <a:pPr marL="285750" indent="-285750">
              <a:buFont typeface="Arial" panose="020B0604020202020204" pitchFamily="34" charset="0"/>
              <a:buChar char="•"/>
            </a:pPr>
            <a:r>
              <a:rPr lang="en-IN" dirty="0"/>
              <a:t>Streaming (</a:t>
            </a:r>
            <a:r>
              <a:rPr lang="en-IN" dirty="0" err="1"/>
              <a:t>pyspark.streaming</a:t>
            </a:r>
            <a:r>
              <a:rPr lang="en-IN" dirty="0"/>
              <a:t>)</a:t>
            </a:r>
          </a:p>
          <a:p>
            <a:pPr marL="285750" indent="-285750">
              <a:buFont typeface="Arial" panose="020B0604020202020204" pitchFamily="34" charset="0"/>
              <a:buChar char="•"/>
            </a:pPr>
            <a:r>
              <a:rPr lang="en-IN" dirty="0" err="1"/>
              <a:t>MLib</a:t>
            </a:r>
            <a:r>
              <a:rPr lang="en-IN" dirty="0"/>
              <a:t> (pyspark.ml, </a:t>
            </a:r>
            <a:r>
              <a:rPr lang="en-IN" dirty="0" err="1"/>
              <a:t>pyspark.mllib</a:t>
            </a:r>
            <a:r>
              <a:rPr lang="en-IN" dirty="0"/>
              <a:t>)</a:t>
            </a:r>
          </a:p>
          <a:p>
            <a:pPr marL="285750" indent="-285750">
              <a:buFont typeface="Arial" panose="020B0604020202020204" pitchFamily="34" charset="0"/>
              <a:buChar char="•"/>
            </a:pPr>
            <a:r>
              <a:rPr lang="en-IN" dirty="0" err="1"/>
              <a:t>GraphFrames</a:t>
            </a:r>
            <a:r>
              <a:rPr lang="en-IN" dirty="0"/>
              <a:t> (</a:t>
            </a:r>
            <a:r>
              <a:rPr lang="en-IN" dirty="0" err="1"/>
              <a:t>GraphFrames</a:t>
            </a:r>
            <a:r>
              <a:rPr lang="en-IN" dirty="0"/>
              <a:t>)</a:t>
            </a:r>
          </a:p>
          <a:p>
            <a:pPr marL="285750" indent="-285750">
              <a:buFont typeface="Arial" panose="020B0604020202020204" pitchFamily="34" charset="0"/>
              <a:buChar char="•"/>
            </a:pPr>
            <a:r>
              <a:rPr lang="en-IN" dirty="0"/>
              <a:t>Resource (</a:t>
            </a:r>
            <a:r>
              <a:rPr lang="en-IN" dirty="0" err="1"/>
              <a:t>pyspark.resource</a:t>
            </a:r>
            <a:r>
              <a:rPr lang="en-IN" dirty="0"/>
              <a:t>) It’s new in </a:t>
            </a:r>
            <a:r>
              <a:rPr lang="en-IN" dirty="0" err="1"/>
              <a:t>PySpark</a:t>
            </a:r>
            <a:r>
              <a:rPr lang="en-IN" dirty="0"/>
              <a:t> 3.0</a:t>
            </a:r>
          </a:p>
        </p:txBody>
      </p:sp>
    </p:spTree>
    <p:extLst>
      <p:ext uri="{BB962C8B-B14F-4D97-AF65-F5344CB8AC3E}">
        <p14:creationId xmlns:p14="http://schemas.microsoft.com/office/powerpoint/2010/main" val="2973017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7935-796E-FBF1-1FEA-11314BA44C2A}"/>
              </a:ext>
            </a:extLst>
          </p:cNvPr>
          <p:cNvSpPr>
            <a:spLocks noGrp="1"/>
          </p:cNvSpPr>
          <p:nvPr>
            <p:ph type="title"/>
          </p:nvPr>
        </p:nvSpPr>
        <p:spPr/>
        <p:txBody>
          <a:bodyPr/>
          <a:lstStyle/>
          <a:p>
            <a:r>
              <a:rPr lang="en-IN" dirty="0"/>
              <a:t>Download &amp; Install </a:t>
            </a:r>
            <a:r>
              <a:rPr lang="en-IN" dirty="0" err="1"/>
              <a:t>PySpark</a:t>
            </a:r>
            <a:endParaRPr lang="en-IN" dirty="0"/>
          </a:p>
        </p:txBody>
      </p:sp>
      <p:sp>
        <p:nvSpPr>
          <p:cNvPr id="3" name="Content Placeholder 2">
            <a:extLst>
              <a:ext uri="{FF2B5EF4-FFF2-40B4-BE49-F238E27FC236}">
                <a16:creationId xmlns:a16="http://schemas.microsoft.com/office/drawing/2014/main" id="{BBFC766F-099C-E909-C0EC-79E0A87DAA8C}"/>
              </a:ext>
            </a:extLst>
          </p:cNvPr>
          <p:cNvSpPr>
            <a:spLocks noGrp="1"/>
          </p:cNvSpPr>
          <p:nvPr>
            <p:ph idx="1"/>
          </p:nvPr>
        </p:nvSpPr>
        <p:spPr/>
        <p:txBody>
          <a:bodyPr/>
          <a:lstStyle/>
          <a:p>
            <a:r>
              <a:rPr lang="en-IN" dirty="0"/>
              <a:t>Install Python or Anaconda distribution</a:t>
            </a:r>
          </a:p>
          <a:p>
            <a:r>
              <a:rPr lang="en-IN" dirty="0"/>
              <a:t>Install Java</a:t>
            </a:r>
          </a:p>
          <a:p>
            <a:r>
              <a:rPr lang="en-IN" dirty="0"/>
              <a:t>Install Apache Spark</a:t>
            </a:r>
          </a:p>
          <a:p>
            <a:endParaRPr lang="en-IN" dirty="0"/>
          </a:p>
        </p:txBody>
      </p:sp>
      <p:pic>
        <p:nvPicPr>
          <p:cNvPr id="7" name="Picture 6">
            <a:extLst>
              <a:ext uri="{FF2B5EF4-FFF2-40B4-BE49-F238E27FC236}">
                <a16:creationId xmlns:a16="http://schemas.microsoft.com/office/drawing/2014/main" id="{329AFE8E-602E-E263-B2B6-1BA876864FDC}"/>
              </a:ext>
            </a:extLst>
          </p:cNvPr>
          <p:cNvPicPr>
            <a:picLocks noChangeAspect="1"/>
          </p:cNvPicPr>
          <p:nvPr/>
        </p:nvPicPr>
        <p:blipFill>
          <a:blip r:embed="rId3"/>
          <a:stretch>
            <a:fillRect/>
          </a:stretch>
        </p:blipFill>
        <p:spPr>
          <a:xfrm>
            <a:off x="4520895" y="3265871"/>
            <a:ext cx="7011008" cy="2911092"/>
          </a:xfrm>
          <a:prstGeom prst="rect">
            <a:avLst/>
          </a:prstGeom>
        </p:spPr>
      </p:pic>
    </p:spTree>
    <p:extLst>
      <p:ext uri="{BB962C8B-B14F-4D97-AF65-F5344CB8AC3E}">
        <p14:creationId xmlns:p14="http://schemas.microsoft.com/office/powerpoint/2010/main" val="2274124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19565-51D9-1083-7068-2D8412727DE5}"/>
              </a:ext>
            </a:extLst>
          </p:cNvPr>
          <p:cNvSpPr>
            <a:spLocks noGrp="1"/>
          </p:cNvSpPr>
          <p:nvPr>
            <p:ph type="title"/>
          </p:nvPr>
        </p:nvSpPr>
        <p:spPr/>
        <p:txBody>
          <a:bodyPr/>
          <a:lstStyle/>
          <a:p>
            <a:r>
              <a:rPr lang="en-IN" dirty="0"/>
              <a:t>Install Apache Spark	</a:t>
            </a:r>
          </a:p>
        </p:txBody>
      </p:sp>
      <p:sp>
        <p:nvSpPr>
          <p:cNvPr id="3" name="Content Placeholder 2">
            <a:extLst>
              <a:ext uri="{FF2B5EF4-FFF2-40B4-BE49-F238E27FC236}">
                <a16:creationId xmlns:a16="http://schemas.microsoft.com/office/drawing/2014/main" id="{0D433F8D-6F40-AFA6-6829-C4CE76115568}"/>
              </a:ext>
            </a:extLst>
          </p:cNvPr>
          <p:cNvSpPr>
            <a:spLocks noGrp="1"/>
          </p:cNvSpPr>
          <p:nvPr>
            <p:ph idx="1"/>
          </p:nvPr>
        </p:nvSpPr>
        <p:spPr/>
        <p:txBody>
          <a:bodyPr>
            <a:normAutofit/>
          </a:bodyPr>
          <a:lstStyle/>
          <a:p>
            <a:r>
              <a:rPr lang="en-US" dirty="0"/>
              <a:t>Once the binary package downloaded, </a:t>
            </a:r>
            <a:r>
              <a:rPr lang="en-US" dirty="0" err="1"/>
              <a:t>untar</a:t>
            </a:r>
            <a:r>
              <a:rPr lang="en-US" dirty="0"/>
              <a:t> the binary using 7zip or any extract tool and copy the folder spark-3.5.0-bin-hadoop3 to c:\apps</a:t>
            </a:r>
          </a:p>
          <a:p>
            <a:endParaRPr lang="en-US" dirty="0"/>
          </a:p>
          <a:p>
            <a:r>
              <a:rPr lang="en-US" dirty="0"/>
              <a:t>Set the below environment variables.</a:t>
            </a:r>
          </a:p>
          <a:p>
            <a:r>
              <a:rPr lang="en-IN" dirty="0"/>
              <a:t>SPARK_HOME  = C:\apps\spark-3.5.0-bin-hadoop3</a:t>
            </a:r>
          </a:p>
          <a:p>
            <a:r>
              <a:rPr lang="en-IN" dirty="0"/>
              <a:t>HADOOP_HOME = C:\apps\spark-3.5.0-bin-hadoop3</a:t>
            </a:r>
          </a:p>
          <a:p>
            <a:r>
              <a:rPr lang="en-IN" dirty="0"/>
              <a:t>PATH = %PATH%;C:\apps\spark-3.0.5-bin-hadoop3\bin</a:t>
            </a:r>
          </a:p>
        </p:txBody>
      </p:sp>
    </p:spTree>
    <p:extLst>
      <p:ext uri="{BB962C8B-B14F-4D97-AF65-F5344CB8AC3E}">
        <p14:creationId xmlns:p14="http://schemas.microsoft.com/office/powerpoint/2010/main" val="3733720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D1BC8-0E68-D092-DE97-6B3620A729FF}"/>
              </a:ext>
            </a:extLst>
          </p:cNvPr>
          <p:cNvSpPr>
            <a:spLocks noGrp="1"/>
          </p:cNvSpPr>
          <p:nvPr>
            <p:ph type="title"/>
          </p:nvPr>
        </p:nvSpPr>
        <p:spPr/>
        <p:txBody>
          <a:bodyPr/>
          <a:lstStyle/>
          <a:p>
            <a:r>
              <a:rPr lang="en-IN" dirty="0"/>
              <a:t>Install winutils.exe</a:t>
            </a:r>
            <a:br>
              <a:rPr lang="en-IN" dirty="0"/>
            </a:br>
            <a:endParaRPr lang="en-IN" dirty="0"/>
          </a:p>
        </p:txBody>
      </p:sp>
      <p:sp>
        <p:nvSpPr>
          <p:cNvPr id="3" name="Content Placeholder 2">
            <a:extLst>
              <a:ext uri="{FF2B5EF4-FFF2-40B4-BE49-F238E27FC236}">
                <a16:creationId xmlns:a16="http://schemas.microsoft.com/office/drawing/2014/main" id="{789E47E1-1284-836D-00B6-82AF0D17FEBE}"/>
              </a:ext>
            </a:extLst>
          </p:cNvPr>
          <p:cNvSpPr>
            <a:spLocks noGrp="1"/>
          </p:cNvSpPr>
          <p:nvPr>
            <p:ph idx="1"/>
          </p:nvPr>
        </p:nvSpPr>
        <p:spPr/>
        <p:txBody>
          <a:bodyPr>
            <a:normAutofit/>
          </a:bodyPr>
          <a:lstStyle/>
          <a:p>
            <a:pPr algn="l" fontAlgn="base">
              <a:spcAft>
                <a:spcPts val="1500"/>
              </a:spcAft>
            </a:pPr>
            <a:r>
              <a:rPr lang="en-US" sz="2000" b="0" i="0" dirty="0">
                <a:solidFill>
                  <a:srgbClr val="000000"/>
                </a:solidFill>
                <a:effectLst/>
              </a:rPr>
              <a:t>Hadoop is not natively supported on Windows, but Spark expects certain Hadoop components, including the Hadoop Distributed File System (HDFS), to be present to run. </a:t>
            </a:r>
            <a:r>
              <a:rPr lang="en-US" sz="2000" b="0" i="0" dirty="0" err="1">
                <a:solidFill>
                  <a:srgbClr val="000000"/>
                </a:solidFill>
                <a:effectLst/>
              </a:rPr>
              <a:t>Winutils</a:t>
            </a:r>
            <a:r>
              <a:rPr lang="en-US" sz="2000" b="0" i="0" dirty="0">
                <a:solidFill>
                  <a:srgbClr val="000000"/>
                </a:solidFill>
                <a:effectLst/>
              </a:rPr>
              <a:t> provides a set of native libraries and executables that emulate Hadoop’s file system API on Windows, allowing Spark to interact with the file system correctly. Without </a:t>
            </a:r>
            <a:r>
              <a:rPr lang="en-US" sz="2000" b="0" i="0" dirty="0" err="1">
                <a:solidFill>
                  <a:srgbClr val="000000"/>
                </a:solidFill>
                <a:effectLst/>
              </a:rPr>
              <a:t>winutils</a:t>
            </a:r>
            <a:r>
              <a:rPr lang="en-US" sz="2000" b="0" i="0" dirty="0">
                <a:solidFill>
                  <a:srgbClr val="000000"/>
                </a:solidFill>
                <a:effectLst/>
              </a:rPr>
              <a:t>, Spark may encounter errors or fail to perform file system operations on Windows platforms.</a:t>
            </a:r>
          </a:p>
          <a:p>
            <a:pPr algn="l" fontAlgn="base">
              <a:spcAft>
                <a:spcPts val="1500"/>
              </a:spcAft>
            </a:pPr>
            <a:r>
              <a:rPr lang="en-US" sz="2000" b="0" i="0" dirty="0">
                <a:solidFill>
                  <a:srgbClr val="000000"/>
                </a:solidFill>
                <a:effectLst/>
              </a:rPr>
              <a:t>Download the appropriate version of winutils.exe from the </a:t>
            </a:r>
            <a:r>
              <a:rPr lang="en-US" sz="2000" b="0" i="0" u="sng" dirty="0" err="1">
                <a:solidFill>
                  <a:srgbClr val="000000"/>
                </a:solidFill>
                <a:effectLst/>
                <a:hlinkClick r:id="rId2"/>
              </a:rPr>
              <a:t>Winutils</a:t>
            </a:r>
            <a:r>
              <a:rPr lang="en-US" sz="2000" b="0" i="0" u="sng" dirty="0">
                <a:solidFill>
                  <a:srgbClr val="000000"/>
                </a:solidFill>
                <a:effectLst/>
                <a:hlinkClick r:id="rId2"/>
              </a:rPr>
              <a:t> GitHub repository</a:t>
            </a:r>
            <a:r>
              <a:rPr lang="en-US" sz="2000" b="0" i="0" dirty="0">
                <a:solidFill>
                  <a:srgbClr val="000000"/>
                </a:solidFill>
                <a:effectLst/>
              </a:rPr>
              <a:t> and place it into the %SPARK_HOME%\bin directory.</a:t>
            </a:r>
          </a:p>
          <a:p>
            <a:endParaRPr lang="en-IN" sz="2000" dirty="0"/>
          </a:p>
        </p:txBody>
      </p:sp>
    </p:spTree>
    <p:extLst>
      <p:ext uri="{BB962C8B-B14F-4D97-AF65-F5344CB8AC3E}">
        <p14:creationId xmlns:p14="http://schemas.microsoft.com/office/powerpoint/2010/main" val="2418153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50A51-F969-73F6-1B3D-35B3F0A9948E}"/>
              </a:ext>
            </a:extLst>
          </p:cNvPr>
          <p:cNvSpPr>
            <a:spLocks noGrp="1"/>
          </p:cNvSpPr>
          <p:nvPr>
            <p:ph type="title"/>
          </p:nvPr>
        </p:nvSpPr>
        <p:spPr/>
        <p:txBody>
          <a:bodyPr/>
          <a:lstStyle/>
          <a:p>
            <a:r>
              <a:rPr lang="en-IN" dirty="0"/>
              <a:t>Validate </a:t>
            </a:r>
            <a:r>
              <a:rPr lang="en-IN" dirty="0" err="1"/>
              <a:t>PySpark</a:t>
            </a:r>
            <a:r>
              <a:rPr lang="en-IN" dirty="0"/>
              <a:t> Install</a:t>
            </a:r>
          </a:p>
        </p:txBody>
      </p:sp>
      <p:sp>
        <p:nvSpPr>
          <p:cNvPr id="3" name="Content Placeholder 2">
            <a:extLst>
              <a:ext uri="{FF2B5EF4-FFF2-40B4-BE49-F238E27FC236}">
                <a16:creationId xmlns:a16="http://schemas.microsoft.com/office/drawing/2014/main" id="{12548DF1-9FDA-41B9-AB72-6B5B759EFA6B}"/>
              </a:ext>
            </a:extLst>
          </p:cNvPr>
          <p:cNvSpPr>
            <a:spLocks noGrp="1"/>
          </p:cNvSpPr>
          <p:nvPr>
            <p:ph idx="1"/>
          </p:nvPr>
        </p:nvSpPr>
        <p:spPr/>
        <p:txBody>
          <a:bodyPr/>
          <a:lstStyle/>
          <a:p>
            <a:r>
              <a:rPr lang="en-US" dirty="0"/>
              <a:t>To validate if the </a:t>
            </a:r>
            <a:r>
              <a:rPr lang="en-US" dirty="0" err="1"/>
              <a:t>PySpark</a:t>
            </a:r>
            <a:r>
              <a:rPr lang="en-US" dirty="0"/>
              <a:t> has been installed correctly. Open the command prompt and type </a:t>
            </a:r>
            <a:r>
              <a:rPr lang="en-US" dirty="0" err="1"/>
              <a:t>pyspark</a:t>
            </a:r>
            <a:r>
              <a:rPr lang="en-US" dirty="0"/>
              <a:t> command to run the </a:t>
            </a:r>
            <a:r>
              <a:rPr lang="en-US" dirty="0" err="1"/>
              <a:t>PySpark</a:t>
            </a:r>
            <a:r>
              <a:rPr lang="en-US" dirty="0"/>
              <a:t> shell.</a:t>
            </a:r>
          </a:p>
          <a:p>
            <a:r>
              <a:rPr lang="en-US" dirty="0"/>
              <a:t>The shell is an interactive environment for running </a:t>
            </a:r>
            <a:r>
              <a:rPr lang="en-US" dirty="0" err="1"/>
              <a:t>PySpark</a:t>
            </a:r>
            <a:r>
              <a:rPr lang="en-US" dirty="0"/>
              <a:t> code. It is a CLI tool that provides a Python interpreter with access to Spark functionalities, enabling users to execute commands, perform data manipulations, and analyze results interactively.</a:t>
            </a:r>
          </a:p>
          <a:p>
            <a:r>
              <a:rPr lang="en-US" dirty="0"/>
              <a:t># Run </a:t>
            </a:r>
            <a:r>
              <a:rPr lang="en-US" dirty="0" err="1"/>
              <a:t>pyspark</a:t>
            </a:r>
            <a:r>
              <a:rPr lang="en-US" dirty="0"/>
              <a:t> shell</a:t>
            </a:r>
          </a:p>
          <a:p>
            <a:r>
              <a:rPr lang="en-US" dirty="0"/>
              <a:t>$SPARK_HOME/</a:t>
            </a:r>
            <a:r>
              <a:rPr lang="en-US" dirty="0" err="1"/>
              <a:t>sbin</a:t>
            </a:r>
            <a:r>
              <a:rPr lang="en-US" dirty="0"/>
              <a:t>/</a:t>
            </a:r>
            <a:r>
              <a:rPr lang="en-US" dirty="0" err="1"/>
              <a:t>pyspark</a:t>
            </a:r>
            <a:endParaRPr lang="en-US" dirty="0"/>
          </a:p>
          <a:p>
            <a:endParaRPr lang="en-IN" dirty="0"/>
          </a:p>
        </p:txBody>
      </p:sp>
    </p:spTree>
    <p:extLst>
      <p:ext uri="{BB962C8B-B14F-4D97-AF65-F5344CB8AC3E}">
        <p14:creationId xmlns:p14="http://schemas.microsoft.com/office/powerpoint/2010/main" val="2121238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1D48E-0430-1A20-13F3-CEB1165A9AC2}"/>
              </a:ext>
            </a:extLst>
          </p:cNvPr>
          <p:cNvSpPr>
            <a:spLocks noGrp="1"/>
          </p:cNvSpPr>
          <p:nvPr>
            <p:ph type="title"/>
          </p:nvPr>
        </p:nvSpPr>
        <p:spPr/>
        <p:txBody>
          <a:bodyPr/>
          <a:lstStyle/>
          <a:p>
            <a:r>
              <a:rPr lang="en-IN" dirty="0"/>
              <a:t>Access Spark History Server</a:t>
            </a:r>
          </a:p>
        </p:txBody>
      </p:sp>
      <p:sp>
        <p:nvSpPr>
          <p:cNvPr id="3" name="Content Placeholder 2">
            <a:extLst>
              <a:ext uri="{FF2B5EF4-FFF2-40B4-BE49-F238E27FC236}">
                <a16:creationId xmlns:a16="http://schemas.microsoft.com/office/drawing/2014/main" id="{0E587078-1D6F-AE8C-378F-DF7AA1CE46DF}"/>
              </a:ext>
            </a:extLst>
          </p:cNvPr>
          <p:cNvSpPr>
            <a:spLocks noGrp="1"/>
          </p:cNvSpPr>
          <p:nvPr>
            <p:ph idx="1"/>
          </p:nvPr>
        </p:nvSpPr>
        <p:spPr/>
        <p:txBody>
          <a:bodyPr>
            <a:normAutofit fontScale="92500" lnSpcReduction="10000"/>
          </a:bodyPr>
          <a:lstStyle/>
          <a:p>
            <a:r>
              <a:rPr lang="en-US" sz="2000" dirty="0"/>
              <a:t>The Spark History Server stores information about completed Spark applications (spark-submit, spark-shell), including logs, metrics, and event timelines. It allows users to view detailed information about past job executions, such as tasks, stages, and configurations, through a web-based user interface.</a:t>
            </a:r>
          </a:p>
          <a:p>
            <a:endParaRPr lang="en-US" sz="2000" dirty="0"/>
          </a:p>
          <a:p>
            <a:r>
              <a:rPr lang="en-US" sz="2000" dirty="0"/>
              <a:t>It serves as a centralized repository for historical job data, promoting transparency, reproducibility, and continuous improvement in Spark application development and operations. Before you start the history server, make sure you set the below config on spark-</a:t>
            </a:r>
            <a:r>
              <a:rPr lang="en-US" sz="2000" dirty="0" err="1"/>
              <a:t>defaults.conf</a:t>
            </a:r>
            <a:endParaRPr lang="en-US" sz="2000" dirty="0"/>
          </a:p>
          <a:p>
            <a:pPr lvl="1"/>
            <a:r>
              <a:rPr lang="en-IN" sz="1600" dirty="0" err="1"/>
              <a:t>spark.eventLog.enabled</a:t>
            </a:r>
            <a:r>
              <a:rPr lang="en-IN" sz="1600" dirty="0"/>
              <a:t> true</a:t>
            </a:r>
          </a:p>
          <a:p>
            <a:pPr lvl="1"/>
            <a:r>
              <a:rPr lang="en-IN" sz="1600" dirty="0" err="1"/>
              <a:t>spark.history.fs.logDirectory</a:t>
            </a:r>
            <a:r>
              <a:rPr lang="en-IN" sz="1600" dirty="0"/>
              <a:t> </a:t>
            </a:r>
            <a:r>
              <a:rPr lang="en-IN" sz="1600" dirty="0">
                <a:hlinkClick r:id="rId2" action="ppaction://hlinkfile"/>
              </a:rPr>
              <a:t>file:///c:/logs/path</a:t>
            </a:r>
            <a:endParaRPr lang="en-IN" sz="1600" dirty="0"/>
          </a:p>
          <a:p>
            <a:r>
              <a:rPr lang="en-US" sz="2000" dirty="0"/>
              <a:t>On Windows, this command is not available hence, run the below command to start in Windows.</a:t>
            </a:r>
          </a:p>
          <a:p>
            <a:pPr lvl="1"/>
            <a:r>
              <a:rPr lang="en-IN" sz="1600" dirty="0"/>
              <a:t># Start history server on windows</a:t>
            </a:r>
          </a:p>
          <a:p>
            <a:pPr lvl="1"/>
            <a:r>
              <a:rPr lang="en-IN" sz="1600" dirty="0"/>
              <a:t>$SPARK_HOME/bin/spark-class.cmd </a:t>
            </a:r>
            <a:r>
              <a:rPr lang="en-IN" sz="1600" dirty="0" err="1"/>
              <a:t>org.apache.spark.deploy.history.HistoryServer</a:t>
            </a:r>
            <a:endParaRPr lang="en-IN" sz="1600" dirty="0"/>
          </a:p>
          <a:p>
            <a:pPr marL="457200" lvl="1" indent="0">
              <a:buNone/>
            </a:pPr>
            <a:endParaRPr lang="en-US" sz="1600" dirty="0"/>
          </a:p>
          <a:p>
            <a:pPr marL="457200" lvl="1" indent="0">
              <a:buNone/>
            </a:pPr>
            <a:r>
              <a:rPr lang="en-US" sz="1600" dirty="0"/>
              <a:t>You can access the History server by accessing </a:t>
            </a:r>
            <a:r>
              <a:rPr lang="en-US" sz="1600" dirty="0">
                <a:hlinkClick r:id="rId3"/>
              </a:rPr>
              <a:t>http://localhost:18080/</a:t>
            </a:r>
            <a:endParaRPr lang="en-US" sz="1600" dirty="0"/>
          </a:p>
          <a:p>
            <a:pPr marL="457200" lvl="1" indent="0">
              <a:buNone/>
            </a:pPr>
            <a:r>
              <a:rPr lang="en-US" sz="1600" dirty="0"/>
              <a:t>It will list all the application IDs you ran in the past. By clicking on each ID, you will get its details.</a:t>
            </a:r>
          </a:p>
          <a:p>
            <a:pPr marL="457200" lvl="1" indent="0">
              <a:buNone/>
            </a:pPr>
            <a:endParaRPr lang="en-US" sz="1600" dirty="0"/>
          </a:p>
          <a:p>
            <a:pPr marL="457200" lvl="1" indent="0">
              <a:buNone/>
            </a:pPr>
            <a:endParaRPr lang="en-IN" sz="1600" dirty="0"/>
          </a:p>
        </p:txBody>
      </p:sp>
    </p:spTree>
    <p:extLst>
      <p:ext uri="{BB962C8B-B14F-4D97-AF65-F5344CB8AC3E}">
        <p14:creationId xmlns:p14="http://schemas.microsoft.com/office/powerpoint/2010/main" val="1687440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90D52-B302-01A4-A4CE-0B7F37C397A8}"/>
              </a:ext>
            </a:extLst>
          </p:cNvPr>
          <p:cNvSpPr>
            <a:spLocks noGrp="1"/>
          </p:cNvSpPr>
          <p:nvPr>
            <p:ph type="title"/>
          </p:nvPr>
        </p:nvSpPr>
        <p:spPr/>
        <p:txBody>
          <a:bodyPr/>
          <a:lstStyle/>
          <a:p>
            <a:r>
              <a:rPr lang="en-IN" dirty="0" err="1"/>
              <a:t>PySpark</a:t>
            </a:r>
            <a:r>
              <a:rPr lang="en-IN" dirty="0"/>
              <a:t> RDD – Resilient Distributed Dataset</a:t>
            </a:r>
          </a:p>
        </p:txBody>
      </p:sp>
      <p:sp>
        <p:nvSpPr>
          <p:cNvPr id="3" name="Content Placeholder 2">
            <a:extLst>
              <a:ext uri="{FF2B5EF4-FFF2-40B4-BE49-F238E27FC236}">
                <a16:creationId xmlns:a16="http://schemas.microsoft.com/office/drawing/2014/main" id="{F937A81E-C811-23FF-7E77-4B5B78733F9A}"/>
              </a:ext>
            </a:extLst>
          </p:cNvPr>
          <p:cNvSpPr>
            <a:spLocks noGrp="1"/>
          </p:cNvSpPr>
          <p:nvPr>
            <p:ph idx="1"/>
          </p:nvPr>
        </p:nvSpPr>
        <p:spPr/>
        <p:txBody>
          <a:bodyPr/>
          <a:lstStyle/>
          <a:p>
            <a:r>
              <a:rPr lang="en-US" dirty="0" err="1"/>
              <a:t>PySpark</a:t>
            </a:r>
            <a:r>
              <a:rPr lang="en-US" dirty="0"/>
              <a:t> RDD (Resilient Distributed Dataset) is a fundamental data structure that is fault-tolerant, immutable, and distributed collections of objects. RDDs are immutable, meaning they cannot be changed once created. Any transformation on an RDD results in a new RDD. Each dataset in RDD is divided into logical partitions, which can be computed on different nodes of the cluster.</a:t>
            </a:r>
            <a:endParaRPr lang="en-IN" dirty="0"/>
          </a:p>
        </p:txBody>
      </p:sp>
    </p:spTree>
    <p:extLst>
      <p:ext uri="{BB962C8B-B14F-4D97-AF65-F5344CB8AC3E}">
        <p14:creationId xmlns:p14="http://schemas.microsoft.com/office/powerpoint/2010/main" val="145166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63440-CE93-271A-D917-5B2059C70B7D}"/>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26655ADA-4470-F81F-DE97-5FD3D729EBA8}"/>
              </a:ext>
            </a:extLst>
          </p:cNvPr>
          <p:cNvSpPr>
            <a:spLocks noGrp="1"/>
          </p:cNvSpPr>
          <p:nvPr>
            <p:ph idx="1"/>
          </p:nvPr>
        </p:nvSpPr>
        <p:spPr/>
        <p:txBody>
          <a:bodyPr/>
          <a:lstStyle/>
          <a:p>
            <a:r>
              <a:rPr lang="en-US" dirty="0" err="1"/>
              <a:t>PySpark</a:t>
            </a:r>
            <a:r>
              <a:rPr lang="en-US" dirty="0"/>
              <a:t> is a powerful open-source framework built on Apache Spark, designed to simplify and accelerate large-scale data processing and analytics tasks.</a:t>
            </a:r>
          </a:p>
          <a:p>
            <a:r>
              <a:rPr lang="en-US" dirty="0"/>
              <a:t> It offers a high-level API for Python programming language, enabling seamless integration with existing Python ecosystems.</a:t>
            </a:r>
            <a:endParaRPr lang="en-IN" dirty="0"/>
          </a:p>
        </p:txBody>
      </p:sp>
    </p:spTree>
    <p:extLst>
      <p:ext uri="{BB962C8B-B14F-4D97-AF65-F5344CB8AC3E}">
        <p14:creationId xmlns:p14="http://schemas.microsoft.com/office/powerpoint/2010/main" val="1281083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1402-CD66-F2DC-C073-1CB54C8F5FBD}"/>
              </a:ext>
            </a:extLst>
          </p:cNvPr>
          <p:cNvSpPr>
            <a:spLocks noGrp="1"/>
          </p:cNvSpPr>
          <p:nvPr>
            <p:ph type="title"/>
          </p:nvPr>
        </p:nvSpPr>
        <p:spPr/>
        <p:txBody>
          <a:bodyPr/>
          <a:lstStyle/>
          <a:p>
            <a:r>
              <a:rPr lang="en-IN" dirty="0"/>
              <a:t>RDD Creation </a:t>
            </a:r>
          </a:p>
        </p:txBody>
      </p:sp>
      <p:sp>
        <p:nvSpPr>
          <p:cNvPr id="3" name="Content Placeholder 2">
            <a:extLst>
              <a:ext uri="{FF2B5EF4-FFF2-40B4-BE49-F238E27FC236}">
                <a16:creationId xmlns:a16="http://schemas.microsoft.com/office/drawing/2014/main" id="{CDDE36AD-2C25-50AC-3CE6-892A59FF3AB9}"/>
              </a:ext>
            </a:extLst>
          </p:cNvPr>
          <p:cNvSpPr>
            <a:spLocks noGrp="1"/>
          </p:cNvSpPr>
          <p:nvPr>
            <p:ph idx="1"/>
          </p:nvPr>
        </p:nvSpPr>
        <p:spPr/>
        <p:txBody>
          <a:bodyPr>
            <a:normAutofit fontScale="92500" lnSpcReduction="10000"/>
          </a:bodyPr>
          <a:lstStyle/>
          <a:p>
            <a:r>
              <a:rPr lang="en-US" sz="2000" dirty="0"/>
              <a:t>In order to create an RDD, first, you need to create a </a:t>
            </a:r>
            <a:r>
              <a:rPr lang="en-US" sz="2000" dirty="0" err="1"/>
              <a:t>SparkSession</a:t>
            </a:r>
            <a:r>
              <a:rPr lang="en-US" sz="2000" dirty="0"/>
              <a:t> which is an entry point to the </a:t>
            </a:r>
            <a:r>
              <a:rPr lang="en-US" sz="2000" dirty="0" err="1"/>
              <a:t>PySpark</a:t>
            </a:r>
            <a:r>
              <a:rPr lang="en-US" sz="2000" dirty="0"/>
              <a:t> application. </a:t>
            </a:r>
          </a:p>
          <a:p>
            <a:r>
              <a:rPr lang="en-US" sz="2000" dirty="0" err="1"/>
              <a:t>SparkSession</a:t>
            </a:r>
            <a:r>
              <a:rPr lang="en-US" sz="2000" dirty="0"/>
              <a:t> can be created using a builder() or </a:t>
            </a:r>
            <a:r>
              <a:rPr lang="en-US" sz="2000" dirty="0" err="1"/>
              <a:t>newSession</a:t>
            </a:r>
            <a:r>
              <a:rPr lang="en-US" sz="2000" dirty="0"/>
              <a:t>() methods of the </a:t>
            </a:r>
            <a:r>
              <a:rPr lang="en-US" sz="2000" dirty="0" err="1"/>
              <a:t>SparkSession</a:t>
            </a:r>
            <a:r>
              <a:rPr lang="en-US" sz="2000" dirty="0"/>
              <a:t>.</a:t>
            </a:r>
          </a:p>
          <a:p>
            <a:r>
              <a:rPr lang="en-US" sz="2000" dirty="0"/>
              <a:t>Spark session internally creates a </a:t>
            </a:r>
            <a:r>
              <a:rPr lang="en-US" sz="2000" dirty="0" err="1"/>
              <a:t>sparkContext</a:t>
            </a:r>
            <a:r>
              <a:rPr lang="en-US" sz="2000" dirty="0"/>
              <a:t> variable of </a:t>
            </a:r>
            <a:r>
              <a:rPr lang="en-US" sz="2000" dirty="0" err="1"/>
              <a:t>SparkContext</a:t>
            </a:r>
            <a:r>
              <a:rPr lang="en-US" sz="2000" dirty="0"/>
              <a:t>. You can create multiple </a:t>
            </a:r>
            <a:r>
              <a:rPr lang="en-US" sz="2000" dirty="0" err="1"/>
              <a:t>SparkSession</a:t>
            </a:r>
            <a:r>
              <a:rPr lang="en-US" sz="2000" dirty="0"/>
              <a:t> objects but only one </a:t>
            </a:r>
            <a:r>
              <a:rPr lang="en-US" sz="2000" dirty="0" err="1"/>
              <a:t>SparkContext</a:t>
            </a:r>
            <a:r>
              <a:rPr lang="en-US" sz="2000" dirty="0"/>
              <a:t> per JVM. In case you want to create another new </a:t>
            </a:r>
            <a:r>
              <a:rPr lang="en-US" sz="2000" dirty="0" err="1"/>
              <a:t>SparkContext</a:t>
            </a:r>
            <a:r>
              <a:rPr lang="en-US" sz="2000" dirty="0"/>
              <a:t>, you should stop the existing </a:t>
            </a:r>
            <a:r>
              <a:rPr lang="en-US" sz="2000" dirty="0" err="1"/>
              <a:t>Sparkcontext</a:t>
            </a:r>
            <a:r>
              <a:rPr lang="en-US" sz="2000" dirty="0"/>
              <a:t> (using stop()) before creating a new one.</a:t>
            </a:r>
          </a:p>
          <a:p>
            <a:pPr marL="0" indent="0">
              <a:buNone/>
            </a:pPr>
            <a:r>
              <a:rPr lang="en-US" sz="2000" dirty="0"/>
              <a:t>Let’s create an RDD from a text file using </a:t>
            </a:r>
            <a:r>
              <a:rPr lang="en-US" sz="2000" dirty="0" err="1"/>
              <a:t>textFile</a:t>
            </a:r>
            <a:r>
              <a:rPr lang="en-US" sz="2000" dirty="0"/>
              <a:t>() function of the </a:t>
            </a:r>
            <a:r>
              <a:rPr lang="en-US" sz="2000" dirty="0" err="1"/>
              <a:t>SparkContext</a:t>
            </a:r>
            <a:r>
              <a:rPr lang="en-US" sz="2000" dirty="0"/>
              <a:t>.</a:t>
            </a:r>
          </a:p>
          <a:p>
            <a:pPr marL="457200" lvl="1" indent="0">
              <a:buNone/>
            </a:pPr>
            <a:r>
              <a:rPr lang="en-IN" sz="1600" dirty="0"/>
              <a:t># Import </a:t>
            </a:r>
            <a:r>
              <a:rPr lang="en-IN" sz="1600" dirty="0" err="1"/>
              <a:t>SparkSession</a:t>
            </a:r>
            <a:endParaRPr lang="en-IN" sz="1600" dirty="0"/>
          </a:p>
          <a:p>
            <a:pPr marL="457200" lvl="1" indent="0">
              <a:buNone/>
            </a:pPr>
            <a:r>
              <a:rPr lang="en-IN" sz="1600" dirty="0"/>
              <a:t>from </a:t>
            </a:r>
            <a:r>
              <a:rPr lang="en-IN" sz="1600" dirty="0" err="1"/>
              <a:t>pyspark.sql</a:t>
            </a:r>
            <a:r>
              <a:rPr lang="en-IN" sz="1600" dirty="0"/>
              <a:t> import </a:t>
            </a:r>
            <a:r>
              <a:rPr lang="en-IN" sz="1600" dirty="0" err="1"/>
              <a:t>SparkSession</a:t>
            </a:r>
            <a:endParaRPr lang="en-IN" sz="1600" dirty="0"/>
          </a:p>
          <a:p>
            <a:pPr marL="457200" lvl="1" indent="0">
              <a:buNone/>
            </a:pPr>
            <a:r>
              <a:rPr lang="en-IN" sz="1600" dirty="0"/>
              <a:t># Create </a:t>
            </a:r>
            <a:r>
              <a:rPr lang="en-IN" sz="1600" dirty="0" err="1"/>
              <a:t>SparkSession</a:t>
            </a:r>
            <a:r>
              <a:rPr lang="en-IN" sz="1600" dirty="0"/>
              <a:t> </a:t>
            </a:r>
          </a:p>
          <a:p>
            <a:pPr marL="457200" lvl="1" indent="0">
              <a:buNone/>
            </a:pPr>
            <a:r>
              <a:rPr lang="en-IN" sz="1600" dirty="0"/>
              <a:t>spark = </a:t>
            </a:r>
            <a:r>
              <a:rPr lang="en-IN" sz="1600" dirty="0" err="1"/>
              <a:t>SparkSession.builder</a:t>
            </a:r>
            <a:r>
              <a:rPr lang="en-IN" sz="1600" dirty="0"/>
              <a:t> .master("local[1]").</a:t>
            </a:r>
            <a:r>
              <a:rPr lang="en-IN" sz="1600" dirty="0" err="1"/>
              <a:t>appName</a:t>
            </a:r>
            <a:r>
              <a:rPr lang="en-IN" sz="1600" dirty="0"/>
              <a:t>(“</a:t>
            </a:r>
            <a:r>
              <a:rPr lang="en-IN" sz="1600" dirty="0" err="1"/>
              <a:t>SparkDemoApp</a:t>
            </a:r>
            <a:r>
              <a:rPr lang="en-IN" sz="1600" dirty="0"/>
              <a:t>") .</a:t>
            </a:r>
            <a:r>
              <a:rPr lang="en-IN" sz="1600" dirty="0" err="1"/>
              <a:t>getOrCreate</a:t>
            </a:r>
            <a:r>
              <a:rPr lang="en-IN" sz="1600" dirty="0"/>
              <a:t>() </a:t>
            </a:r>
          </a:p>
          <a:p>
            <a:pPr marL="457200" lvl="1" indent="0">
              <a:buNone/>
            </a:pPr>
            <a:r>
              <a:rPr lang="en-IN" sz="1600" dirty="0"/>
              <a:t># Create RDD from external Data source</a:t>
            </a:r>
          </a:p>
          <a:p>
            <a:pPr marL="457200" lvl="1" indent="0">
              <a:buNone/>
            </a:pPr>
            <a:r>
              <a:rPr lang="en-IN" sz="1600" dirty="0"/>
              <a:t>rdd2 = </a:t>
            </a:r>
            <a:r>
              <a:rPr lang="en-IN" sz="1600" dirty="0" err="1"/>
              <a:t>spark.sparkContext.textFile</a:t>
            </a:r>
            <a:r>
              <a:rPr lang="en-IN" sz="1600" dirty="0"/>
              <a:t>("/path/test.txt")</a:t>
            </a:r>
          </a:p>
          <a:p>
            <a:r>
              <a:rPr lang="en-US" sz="2000" dirty="0"/>
              <a:t>Once you have an RDD, you can perform transformation and action operations. Any operation you perform on RDD runs in parallel.</a:t>
            </a:r>
            <a:endParaRPr lang="en-IN" sz="2000" dirty="0"/>
          </a:p>
        </p:txBody>
      </p:sp>
    </p:spTree>
    <p:extLst>
      <p:ext uri="{BB962C8B-B14F-4D97-AF65-F5344CB8AC3E}">
        <p14:creationId xmlns:p14="http://schemas.microsoft.com/office/powerpoint/2010/main" val="1226861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321C8-0A35-1DC6-5DC5-4533094E2D4F}"/>
              </a:ext>
            </a:extLst>
          </p:cNvPr>
          <p:cNvSpPr>
            <a:spLocks noGrp="1"/>
          </p:cNvSpPr>
          <p:nvPr>
            <p:ph type="title"/>
          </p:nvPr>
        </p:nvSpPr>
        <p:spPr/>
        <p:txBody>
          <a:bodyPr/>
          <a:lstStyle/>
          <a:p>
            <a:r>
              <a:rPr lang="en-IN" dirty="0"/>
              <a:t>RDD Operations</a:t>
            </a:r>
          </a:p>
        </p:txBody>
      </p:sp>
      <p:sp>
        <p:nvSpPr>
          <p:cNvPr id="3" name="Content Placeholder 2">
            <a:extLst>
              <a:ext uri="{FF2B5EF4-FFF2-40B4-BE49-F238E27FC236}">
                <a16:creationId xmlns:a16="http://schemas.microsoft.com/office/drawing/2014/main" id="{C6B25BC6-9EBA-C576-A51B-9E6BABB6AA6A}"/>
              </a:ext>
            </a:extLst>
          </p:cNvPr>
          <p:cNvSpPr>
            <a:spLocks noGrp="1"/>
          </p:cNvSpPr>
          <p:nvPr>
            <p:ph idx="1"/>
          </p:nvPr>
        </p:nvSpPr>
        <p:spPr/>
        <p:txBody>
          <a:bodyPr>
            <a:normAutofit fontScale="85000" lnSpcReduction="20000"/>
          </a:bodyPr>
          <a:lstStyle/>
          <a:p>
            <a:pPr marL="0" indent="0">
              <a:buNone/>
            </a:pPr>
            <a:r>
              <a:rPr lang="en-US" dirty="0"/>
              <a:t>Two types of operations on RDD-</a:t>
            </a:r>
          </a:p>
          <a:p>
            <a:r>
              <a:rPr lang="en-US" dirty="0"/>
              <a:t>Transformations</a:t>
            </a:r>
          </a:p>
          <a:p>
            <a:pPr lvl="1"/>
            <a:r>
              <a:rPr lang="en-US" dirty="0"/>
              <a:t>RDD transformations in </a:t>
            </a:r>
            <a:r>
              <a:rPr lang="en-US" dirty="0" err="1"/>
              <a:t>PySpark</a:t>
            </a:r>
            <a:r>
              <a:rPr lang="en-US" dirty="0"/>
              <a:t> are lazy operations and they execute only when an action is called on RDD.</a:t>
            </a:r>
          </a:p>
          <a:p>
            <a:pPr lvl="1"/>
            <a:r>
              <a:rPr lang="en-US" dirty="0"/>
              <a:t>Transformation operations are map, filter, </a:t>
            </a:r>
            <a:r>
              <a:rPr lang="en-US" dirty="0" err="1"/>
              <a:t>flatMap</a:t>
            </a:r>
            <a:r>
              <a:rPr lang="en-US" dirty="0"/>
              <a:t>, </a:t>
            </a:r>
            <a:r>
              <a:rPr lang="en-US" dirty="0" err="1"/>
              <a:t>groupByKey</a:t>
            </a:r>
            <a:r>
              <a:rPr lang="en-US" dirty="0"/>
              <a:t>, </a:t>
            </a:r>
            <a:r>
              <a:rPr lang="en-US" dirty="0" err="1"/>
              <a:t>reduceByKey</a:t>
            </a:r>
            <a:r>
              <a:rPr lang="en-US" dirty="0"/>
              <a:t>, join, union, </a:t>
            </a:r>
            <a:r>
              <a:rPr lang="en-US" dirty="0" err="1"/>
              <a:t>sortByKey</a:t>
            </a:r>
            <a:r>
              <a:rPr lang="en-US" dirty="0"/>
              <a:t>, distinct, sample, </a:t>
            </a:r>
            <a:r>
              <a:rPr lang="en-US" dirty="0" err="1"/>
              <a:t>mapPartitions</a:t>
            </a:r>
            <a:r>
              <a:rPr lang="en-US" dirty="0"/>
              <a:t>, and </a:t>
            </a:r>
            <a:r>
              <a:rPr lang="en-US" dirty="0" err="1"/>
              <a:t>aggregateByKey</a:t>
            </a:r>
            <a:r>
              <a:rPr lang="en-US" dirty="0"/>
              <a:t>. These functions transform RDDs by applying computations in a distributed manner across a cluster of machines and return a new RDD</a:t>
            </a:r>
          </a:p>
          <a:p>
            <a:r>
              <a:rPr lang="en-US" dirty="0"/>
              <a:t>Actions</a:t>
            </a:r>
          </a:p>
          <a:p>
            <a:pPr lvl="1"/>
            <a:r>
              <a:rPr lang="en-US" dirty="0"/>
              <a:t>RDD actions in </a:t>
            </a:r>
            <a:r>
              <a:rPr lang="en-US" dirty="0" err="1"/>
              <a:t>PySpark</a:t>
            </a:r>
            <a:r>
              <a:rPr lang="en-US" dirty="0"/>
              <a:t> trigger computations and return results to the Spark driver. </a:t>
            </a:r>
          </a:p>
          <a:p>
            <a:pPr lvl="1"/>
            <a:r>
              <a:rPr lang="en-US" dirty="0"/>
              <a:t>Key actions include collect, count, take, reduce, foreach, first, </a:t>
            </a:r>
            <a:r>
              <a:rPr lang="en-US" dirty="0" err="1"/>
              <a:t>takeOrdered</a:t>
            </a:r>
            <a:r>
              <a:rPr lang="en-US" dirty="0"/>
              <a:t>, </a:t>
            </a:r>
            <a:r>
              <a:rPr lang="en-US" dirty="0" err="1"/>
              <a:t>takeSample</a:t>
            </a:r>
            <a:r>
              <a:rPr lang="en-US" dirty="0"/>
              <a:t>, </a:t>
            </a:r>
            <a:r>
              <a:rPr lang="en-US" dirty="0" err="1"/>
              <a:t>countByKey</a:t>
            </a:r>
            <a:r>
              <a:rPr lang="en-US" dirty="0"/>
              <a:t>, </a:t>
            </a:r>
            <a:r>
              <a:rPr lang="en-US" dirty="0" err="1"/>
              <a:t>saveAsTextFile</a:t>
            </a:r>
            <a:r>
              <a:rPr lang="en-US" dirty="0"/>
              <a:t>, </a:t>
            </a:r>
            <a:r>
              <a:rPr lang="en-US" dirty="0" err="1"/>
              <a:t>saveAsSequenceFile</a:t>
            </a:r>
            <a:r>
              <a:rPr lang="en-US" dirty="0"/>
              <a:t>, </a:t>
            </a:r>
            <a:r>
              <a:rPr lang="en-US" dirty="0" err="1"/>
              <a:t>saveAsObjectFile</a:t>
            </a:r>
            <a:r>
              <a:rPr lang="en-US" dirty="0"/>
              <a:t>, </a:t>
            </a:r>
            <a:r>
              <a:rPr lang="en-US" dirty="0" err="1"/>
              <a:t>foreachPartition</a:t>
            </a:r>
            <a:r>
              <a:rPr lang="en-US" dirty="0"/>
              <a:t>, </a:t>
            </a:r>
            <a:r>
              <a:rPr lang="en-US" dirty="0" err="1"/>
              <a:t>collectAsMap</a:t>
            </a:r>
            <a:r>
              <a:rPr lang="en-US" dirty="0"/>
              <a:t>, aggregate, and fold. </a:t>
            </a:r>
          </a:p>
          <a:p>
            <a:pPr lvl="1"/>
            <a:r>
              <a:rPr lang="en-US" dirty="0"/>
              <a:t>These actions initiate execution and materialize RDD data. Remember any RDD operation that returns non RDD is considered as an action. </a:t>
            </a:r>
          </a:p>
          <a:p>
            <a:endParaRPr lang="en-IN" dirty="0"/>
          </a:p>
        </p:txBody>
      </p:sp>
    </p:spTree>
    <p:extLst>
      <p:ext uri="{BB962C8B-B14F-4D97-AF65-F5344CB8AC3E}">
        <p14:creationId xmlns:p14="http://schemas.microsoft.com/office/powerpoint/2010/main" val="2290230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A7EA6-6F27-EC53-1867-35ECD8D465F8}"/>
              </a:ext>
            </a:extLst>
          </p:cNvPr>
          <p:cNvSpPr>
            <a:spLocks noGrp="1"/>
          </p:cNvSpPr>
          <p:nvPr>
            <p:ph type="title"/>
          </p:nvPr>
        </p:nvSpPr>
        <p:spPr/>
        <p:txBody>
          <a:bodyPr/>
          <a:lstStyle/>
          <a:p>
            <a:r>
              <a:rPr lang="en-IN" dirty="0" err="1"/>
              <a:t>PySpark</a:t>
            </a:r>
            <a:r>
              <a:rPr lang="en-IN" dirty="0"/>
              <a:t> </a:t>
            </a:r>
            <a:r>
              <a:rPr lang="en-IN" dirty="0" err="1"/>
              <a:t>DataFrame</a:t>
            </a:r>
            <a:endParaRPr lang="en-IN" dirty="0"/>
          </a:p>
        </p:txBody>
      </p:sp>
      <p:sp>
        <p:nvSpPr>
          <p:cNvPr id="3" name="Content Placeholder 2">
            <a:extLst>
              <a:ext uri="{FF2B5EF4-FFF2-40B4-BE49-F238E27FC236}">
                <a16:creationId xmlns:a16="http://schemas.microsoft.com/office/drawing/2014/main" id="{48EC9915-9632-B9EA-C382-030E35B55D02}"/>
              </a:ext>
            </a:extLst>
          </p:cNvPr>
          <p:cNvSpPr>
            <a:spLocks noGrp="1"/>
          </p:cNvSpPr>
          <p:nvPr>
            <p:ph idx="1"/>
          </p:nvPr>
        </p:nvSpPr>
        <p:spPr/>
        <p:txBody>
          <a:bodyPr>
            <a:normAutofit/>
          </a:bodyPr>
          <a:lstStyle/>
          <a:p>
            <a:r>
              <a:rPr lang="en-US" sz="2000" dirty="0"/>
              <a:t>A </a:t>
            </a:r>
            <a:r>
              <a:rPr lang="en-US" sz="2000" dirty="0" err="1"/>
              <a:t>DataFrame</a:t>
            </a:r>
            <a:r>
              <a:rPr lang="en-US" sz="2000" dirty="0"/>
              <a:t> is a distributed dataset comprising data arranged in rows and columns with named attributes. </a:t>
            </a:r>
          </a:p>
          <a:p>
            <a:r>
              <a:rPr lang="en-US" sz="2000" dirty="0"/>
              <a:t>It shares similarities with relational database tables or R/Python data frames but incorporates sophisticated optimizations.</a:t>
            </a:r>
          </a:p>
          <a:p>
            <a:r>
              <a:rPr lang="en-US" sz="2000" dirty="0" err="1"/>
              <a:t>PySpark</a:t>
            </a:r>
            <a:r>
              <a:rPr lang="en-US" sz="2000" dirty="0"/>
              <a:t> </a:t>
            </a:r>
            <a:r>
              <a:rPr lang="en-US" sz="2000" dirty="0" err="1"/>
              <a:t>DataFrame</a:t>
            </a:r>
            <a:r>
              <a:rPr lang="en-US" sz="2000" dirty="0"/>
              <a:t> is mostly similar to Pandas </a:t>
            </a:r>
            <a:r>
              <a:rPr lang="en-US" sz="2000" dirty="0" err="1"/>
              <a:t>DataFrame</a:t>
            </a:r>
            <a:r>
              <a:rPr lang="en-US" sz="2000" dirty="0"/>
              <a:t>, with the exception that </a:t>
            </a:r>
            <a:r>
              <a:rPr lang="en-US" sz="2000" dirty="0" err="1"/>
              <a:t>DataFrames</a:t>
            </a:r>
            <a:r>
              <a:rPr lang="en-US" sz="2000" dirty="0"/>
              <a:t> are distributed in the cluster (meaning the data in data frames are stored in different machines in a cluster), and any operations in </a:t>
            </a:r>
            <a:r>
              <a:rPr lang="en-US" sz="2000" dirty="0" err="1"/>
              <a:t>PySpark</a:t>
            </a:r>
            <a:r>
              <a:rPr lang="en-US" sz="2000" dirty="0"/>
              <a:t> execute in parallel on all machines, whereas Panda </a:t>
            </a:r>
            <a:r>
              <a:rPr lang="en-US" sz="2000" dirty="0" err="1"/>
              <a:t>Dataframe</a:t>
            </a:r>
            <a:r>
              <a:rPr lang="en-US" sz="2000" dirty="0"/>
              <a:t> stores and operates on a single machine.</a:t>
            </a:r>
            <a:endParaRPr lang="en-IN" sz="2000" dirty="0"/>
          </a:p>
        </p:txBody>
      </p:sp>
    </p:spTree>
    <p:extLst>
      <p:ext uri="{BB962C8B-B14F-4D97-AF65-F5344CB8AC3E}">
        <p14:creationId xmlns:p14="http://schemas.microsoft.com/office/powerpoint/2010/main" val="178007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884CE-FC60-4C93-7547-150F2BC5F203}"/>
              </a:ext>
            </a:extLst>
          </p:cNvPr>
          <p:cNvSpPr>
            <a:spLocks noGrp="1"/>
          </p:cNvSpPr>
          <p:nvPr>
            <p:ph type="title"/>
          </p:nvPr>
        </p:nvSpPr>
        <p:spPr/>
        <p:txBody>
          <a:bodyPr/>
          <a:lstStyle/>
          <a:p>
            <a:r>
              <a:rPr lang="en-US" dirty="0"/>
              <a:t>Is </a:t>
            </a:r>
            <a:r>
              <a:rPr lang="en-US" dirty="0" err="1"/>
              <a:t>PySpark</a:t>
            </a:r>
            <a:r>
              <a:rPr lang="en-US" dirty="0"/>
              <a:t> faster than pandas?</a:t>
            </a:r>
            <a:endParaRPr lang="en-IN" dirty="0"/>
          </a:p>
        </p:txBody>
      </p:sp>
      <p:sp>
        <p:nvSpPr>
          <p:cNvPr id="3" name="Content Placeholder 2">
            <a:extLst>
              <a:ext uri="{FF2B5EF4-FFF2-40B4-BE49-F238E27FC236}">
                <a16:creationId xmlns:a16="http://schemas.microsoft.com/office/drawing/2014/main" id="{4B7AE9DF-C688-46EF-EFB3-59E7DAF22E08}"/>
              </a:ext>
            </a:extLst>
          </p:cNvPr>
          <p:cNvSpPr>
            <a:spLocks noGrp="1"/>
          </p:cNvSpPr>
          <p:nvPr>
            <p:ph idx="1"/>
          </p:nvPr>
        </p:nvSpPr>
        <p:spPr/>
        <p:txBody>
          <a:bodyPr/>
          <a:lstStyle/>
          <a:p>
            <a:r>
              <a:rPr lang="en-US" dirty="0" err="1"/>
              <a:t>PySpark</a:t>
            </a:r>
            <a:r>
              <a:rPr lang="en-US" dirty="0"/>
              <a:t> is a distributed computing framework well-suited for processing large-scale datasets that exceed the memory capacity of a single machine. It can leverage parallel processing across a cluster of machines, enabling faster computations on massive datasets.</a:t>
            </a:r>
          </a:p>
          <a:p>
            <a:endParaRPr lang="en-US" dirty="0"/>
          </a:p>
          <a:p>
            <a:r>
              <a:rPr lang="en-US" dirty="0"/>
              <a:t>On the other hand, pandas, being a single-machine library, is optimized for smaller to medium-sized datasets that can fit into memory. It typically performs well for data manipulation and analysis tasks on small to medium datasets.</a:t>
            </a:r>
            <a:endParaRPr lang="en-IN" dirty="0"/>
          </a:p>
        </p:txBody>
      </p:sp>
    </p:spTree>
    <p:extLst>
      <p:ext uri="{BB962C8B-B14F-4D97-AF65-F5344CB8AC3E}">
        <p14:creationId xmlns:p14="http://schemas.microsoft.com/office/powerpoint/2010/main" val="144248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6B4A0-3D11-A55E-E2A1-48826AAFC4D8}"/>
              </a:ext>
            </a:extLst>
          </p:cNvPr>
          <p:cNvSpPr>
            <a:spLocks noGrp="1"/>
          </p:cNvSpPr>
          <p:nvPr>
            <p:ph type="title"/>
          </p:nvPr>
        </p:nvSpPr>
        <p:spPr/>
        <p:txBody>
          <a:bodyPr/>
          <a:lstStyle/>
          <a:p>
            <a:r>
              <a:rPr lang="en-IN" dirty="0"/>
              <a:t>Creating </a:t>
            </a:r>
            <a:r>
              <a:rPr lang="en-IN" dirty="0" err="1"/>
              <a:t>DataFrame</a:t>
            </a:r>
            <a:endParaRPr lang="en-IN" dirty="0"/>
          </a:p>
        </p:txBody>
      </p:sp>
      <p:sp>
        <p:nvSpPr>
          <p:cNvPr id="3" name="Content Placeholder 2">
            <a:extLst>
              <a:ext uri="{FF2B5EF4-FFF2-40B4-BE49-F238E27FC236}">
                <a16:creationId xmlns:a16="http://schemas.microsoft.com/office/drawing/2014/main" id="{416CA370-2467-A185-1563-855E4A1CD2E5}"/>
              </a:ext>
            </a:extLst>
          </p:cNvPr>
          <p:cNvSpPr>
            <a:spLocks noGrp="1"/>
          </p:cNvSpPr>
          <p:nvPr>
            <p:ph idx="1"/>
          </p:nvPr>
        </p:nvSpPr>
        <p:spPr/>
        <p:txBody>
          <a:bodyPr>
            <a:normAutofit fontScale="55000" lnSpcReduction="20000"/>
          </a:bodyPr>
          <a:lstStyle/>
          <a:p>
            <a:r>
              <a:rPr lang="en-US" dirty="0"/>
              <a:t>Using a list is one of the simplest ways to create a </a:t>
            </a:r>
            <a:r>
              <a:rPr lang="en-US" dirty="0" err="1"/>
              <a:t>DataFrame</a:t>
            </a:r>
            <a:r>
              <a:rPr lang="en-US" dirty="0"/>
              <a:t>. If you already have an RDD, you can easily convert it to </a:t>
            </a:r>
            <a:r>
              <a:rPr lang="en-US" dirty="0" err="1"/>
              <a:t>DataFrame</a:t>
            </a:r>
            <a:r>
              <a:rPr lang="en-US" dirty="0"/>
              <a:t>. Use </a:t>
            </a:r>
            <a:r>
              <a:rPr lang="en-US" dirty="0" err="1"/>
              <a:t>createDataFrame</a:t>
            </a:r>
            <a:r>
              <a:rPr lang="en-US" dirty="0"/>
              <a:t>() from the </a:t>
            </a:r>
            <a:r>
              <a:rPr lang="en-US" dirty="0" err="1"/>
              <a:t>SparkSession</a:t>
            </a:r>
            <a:r>
              <a:rPr lang="en-US" dirty="0"/>
              <a:t> to create a </a:t>
            </a:r>
            <a:r>
              <a:rPr lang="en-US" dirty="0" err="1"/>
              <a:t>DataFrame</a:t>
            </a:r>
            <a:r>
              <a:rPr lang="en-US" dirty="0"/>
              <a:t>.</a:t>
            </a:r>
          </a:p>
          <a:p>
            <a:pPr marL="0" indent="0">
              <a:buNone/>
            </a:pPr>
            <a:endParaRPr lang="en-IN" dirty="0"/>
          </a:p>
          <a:p>
            <a:pPr marL="0" indent="0">
              <a:buNone/>
            </a:pPr>
            <a:r>
              <a:rPr lang="en-IN" dirty="0"/>
              <a:t># Create </a:t>
            </a:r>
            <a:r>
              <a:rPr lang="en-IN" dirty="0" err="1"/>
              <a:t>DataFrame</a:t>
            </a:r>
            <a:endParaRPr lang="en-IN" dirty="0"/>
          </a:p>
          <a:p>
            <a:pPr marL="0" indent="0">
              <a:buNone/>
            </a:pPr>
            <a:r>
              <a:rPr lang="en-IN" dirty="0"/>
              <a:t>data = [('James','','Smith','1991-04-01','M',3000),</a:t>
            </a:r>
          </a:p>
          <a:p>
            <a:pPr marL="0" indent="0">
              <a:buNone/>
            </a:pPr>
            <a:r>
              <a:rPr lang="en-IN" dirty="0"/>
              <a:t>  ('Michael','Rose','','2000-05-19','M',4000),</a:t>
            </a:r>
          </a:p>
          <a:p>
            <a:pPr marL="0" indent="0">
              <a:buNone/>
            </a:pPr>
            <a:r>
              <a:rPr lang="en-IN" dirty="0"/>
              <a:t>  ('Robert','','Williams','1978-09-05','M',4000),</a:t>
            </a:r>
          </a:p>
          <a:p>
            <a:pPr marL="0" indent="0">
              <a:buNone/>
            </a:pPr>
            <a:r>
              <a:rPr lang="en-IN" dirty="0"/>
              <a:t>  ('Maria','Anne','Jones','1967-12-01','F',4000),</a:t>
            </a:r>
          </a:p>
          <a:p>
            <a:pPr marL="0" indent="0">
              <a:buNone/>
            </a:pPr>
            <a:r>
              <a:rPr lang="en-IN" dirty="0"/>
              <a:t>  ('Jen','Mary','Brown','1980-02-17','F',-1)</a:t>
            </a:r>
          </a:p>
          <a:p>
            <a:pPr marL="0" indent="0">
              <a:buNone/>
            </a:pPr>
            <a:r>
              <a:rPr lang="en-IN" dirty="0"/>
              <a:t>]</a:t>
            </a:r>
          </a:p>
          <a:p>
            <a:pPr marL="0" indent="0">
              <a:buNone/>
            </a:pPr>
            <a:r>
              <a:rPr lang="en-IN" dirty="0"/>
              <a:t>columns = ["</a:t>
            </a:r>
            <a:r>
              <a:rPr lang="en-IN" dirty="0" err="1"/>
              <a:t>firstname</a:t>
            </a:r>
            <a:r>
              <a:rPr lang="en-IN" dirty="0"/>
              <a:t>","</a:t>
            </a:r>
            <a:r>
              <a:rPr lang="en-IN" dirty="0" err="1"/>
              <a:t>middlename</a:t>
            </a:r>
            <a:r>
              <a:rPr lang="en-IN" dirty="0"/>
              <a:t>","</a:t>
            </a:r>
            <a:r>
              <a:rPr lang="en-IN" dirty="0" err="1"/>
              <a:t>lastname</a:t>
            </a:r>
            <a:r>
              <a:rPr lang="en-IN" dirty="0"/>
              <a:t>","</a:t>
            </a:r>
            <a:r>
              <a:rPr lang="en-IN" dirty="0" err="1"/>
              <a:t>dob","gender","salary</a:t>
            </a:r>
            <a:r>
              <a:rPr lang="en-IN" dirty="0"/>
              <a:t>"]</a:t>
            </a:r>
          </a:p>
          <a:p>
            <a:pPr marL="0" indent="0">
              <a:buNone/>
            </a:pPr>
            <a:r>
              <a:rPr lang="en-IN" dirty="0" err="1"/>
              <a:t>df</a:t>
            </a:r>
            <a:r>
              <a:rPr lang="en-IN" dirty="0"/>
              <a:t> = </a:t>
            </a:r>
            <a:r>
              <a:rPr lang="en-IN" dirty="0" err="1"/>
              <a:t>spark.createDataFrame</a:t>
            </a:r>
            <a:r>
              <a:rPr lang="en-IN" dirty="0"/>
              <a:t>(data=data, schema = columns)</a:t>
            </a:r>
          </a:p>
          <a:p>
            <a:pPr marL="0" indent="0">
              <a:buNone/>
            </a:pPr>
            <a:endParaRPr lang="en-IN" dirty="0"/>
          </a:p>
          <a:p>
            <a:pPr marL="0" indent="0">
              <a:buNone/>
            </a:pPr>
            <a:r>
              <a:rPr lang="en-IN" dirty="0"/>
              <a:t>#</a:t>
            </a:r>
            <a:r>
              <a:rPr lang="en-US" dirty="0"/>
              <a:t>Since </a:t>
            </a:r>
            <a:r>
              <a:rPr lang="en-US" dirty="0" err="1"/>
              <a:t>DataFrame</a:t>
            </a:r>
            <a:r>
              <a:rPr lang="en-US" dirty="0"/>
              <a:t> is a tabular format that has names and data types in columns, use </a:t>
            </a:r>
            <a:r>
              <a:rPr lang="en-US" dirty="0" err="1"/>
              <a:t>df.printSchema</a:t>
            </a:r>
            <a:r>
              <a:rPr lang="en-US" dirty="0"/>
              <a:t>() to get the schema of the </a:t>
            </a:r>
            <a:r>
              <a:rPr lang="en-US" dirty="0" err="1"/>
              <a:t>DataFrame</a:t>
            </a:r>
            <a:r>
              <a:rPr lang="en-US" dirty="0"/>
              <a:t>.</a:t>
            </a:r>
          </a:p>
          <a:p>
            <a:pPr marL="0" indent="0">
              <a:buNone/>
            </a:pPr>
            <a:r>
              <a:rPr lang="en-US" dirty="0"/>
              <a:t>To display the </a:t>
            </a:r>
            <a:r>
              <a:rPr lang="en-US" dirty="0" err="1"/>
              <a:t>DataFrame</a:t>
            </a:r>
            <a:r>
              <a:rPr lang="en-US" dirty="0"/>
              <a:t> use </a:t>
            </a:r>
            <a:r>
              <a:rPr lang="en-US" dirty="0" err="1"/>
              <a:t>df.show</a:t>
            </a:r>
            <a:r>
              <a:rPr lang="en-US" dirty="0"/>
              <a:t>() which shows the 20 rows by default.</a:t>
            </a:r>
            <a:endParaRPr lang="en-IN" dirty="0"/>
          </a:p>
        </p:txBody>
      </p:sp>
    </p:spTree>
    <p:extLst>
      <p:ext uri="{BB962C8B-B14F-4D97-AF65-F5344CB8AC3E}">
        <p14:creationId xmlns:p14="http://schemas.microsoft.com/office/powerpoint/2010/main" val="1251030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7195-FE6B-C8AB-D5EA-AE5C90D4CF42}"/>
              </a:ext>
            </a:extLst>
          </p:cNvPr>
          <p:cNvSpPr>
            <a:spLocks noGrp="1"/>
          </p:cNvSpPr>
          <p:nvPr>
            <p:ph type="title"/>
          </p:nvPr>
        </p:nvSpPr>
        <p:spPr/>
        <p:txBody>
          <a:bodyPr/>
          <a:lstStyle/>
          <a:p>
            <a:r>
              <a:rPr lang="en-IN" dirty="0" err="1"/>
              <a:t>Dataframe</a:t>
            </a:r>
            <a:r>
              <a:rPr lang="en-IN" dirty="0"/>
              <a:t> Operations</a:t>
            </a:r>
          </a:p>
        </p:txBody>
      </p:sp>
      <p:sp>
        <p:nvSpPr>
          <p:cNvPr id="3" name="Content Placeholder 2">
            <a:extLst>
              <a:ext uri="{FF2B5EF4-FFF2-40B4-BE49-F238E27FC236}">
                <a16:creationId xmlns:a16="http://schemas.microsoft.com/office/drawing/2014/main" id="{FF7187EE-CA4B-5F41-F0CD-550EEACB1F93}"/>
              </a:ext>
            </a:extLst>
          </p:cNvPr>
          <p:cNvSpPr>
            <a:spLocks noGrp="1"/>
          </p:cNvSpPr>
          <p:nvPr>
            <p:ph idx="1"/>
          </p:nvPr>
        </p:nvSpPr>
        <p:spPr/>
        <p:txBody>
          <a:bodyPr>
            <a:normAutofit lnSpcReduction="10000"/>
          </a:bodyPr>
          <a:lstStyle/>
          <a:p>
            <a:r>
              <a:rPr lang="en-US" dirty="0"/>
              <a:t>Similar to RDD, Transformations and Actions operations are also available in </a:t>
            </a:r>
            <a:r>
              <a:rPr lang="en-US" dirty="0" err="1"/>
              <a:t>DataFrame</a:t>
            </a:r>
            <a:r>
              <a:rPr lang="en-US" dirty="0"/>
              <a:t>. </a:t>
            </a:r>
          </a:p>
          <a:p>
            <a:pPr marL="0" indent="0">
              <a:buNone/>
            </a:pPr>
            <a:r>
              <a:rPr lang="en-US" dirty="0"/>
              <a:t>Below are some examples to learn more about them.</a:t>
            </a:r>
          </a:p>
          <a:p>
            <a:r>
              <a:rPr lang="en-US" dirty="0"/>
              <a:t>Rename column on </a:t>
            </a:r>
            <a:r>
              <a:rPr lang="en-US" dirty="0" err="1"/>
              <a:t>DataFrame</a:t>
            </a:r>
            <a:endParaRPr lang="en-US" dirty="0"/>
          </a:p>
          <a:p>
            <a:r>
              <a:rPr lang="en-US" dirty="0"/>
              <a:t>Add column to </a:t>
            </a:r>
            <a:r>
              <a:rPr lang="en-US" dirty="0" err="1"/>
              <a:t>DataFrame</a:t>
            </a:r>
            <a:endParaRPr lang="en-US" dirty="0"/>
          </a:p>
          <a:p>
            <a:r>
              <a:rPr lang="en-US" dirty="0"/>
              <a:t>Filter rows from </a:t>
            </a:r>
            <a:r>
              <a:rPr lang="en-US" dirty="0" err="1"/>
              <a:t>DataFrame</a:t>
            </a:r>
            <a:endParaRPr lang="en-US" dirty="0"/>
          </a:p>
          <a:p>
            <a:r>
              <a:rPr lang="en-US" dirty="0"/>
              <a:t>Sort </a:t>
            </a:r>
            <a:r>
              <a:rPr lang="en-US" dirty="0" err="1"/>
              <a:t>DataFrame</a:t>
            </a:r>
            <a:r>
              <a:rPr lang="en-US" dirty="0"/>
              <a:t> Rows</a:t>
            </a:r>
          </a:p>
          <a:p>
            <a:r>
              <a:rPr lang="en-US" dirty="0"/>
              <a:t>Using </a:t>
            </a:r>
            <a:r>
              <a:rPr lang="en-US" dirty="0" err="1"/>
              <a:t>xplode</a:t>
            </a:r>
            <a:r>
              <a:rPr lang="en-US" dirty="0"/>
              <a:t> array and map columns to rows</a:t>
            </a:r>
          </a:p>
          <a:p>
            <a:r>
              <a:rPr lang="en-US" dirty="0"/>
              <a:t>Explode nested array into rows</a:t>
            </a:r>
            <a:endParaRPr lang="en-IN" dirty="0"/>
          </a:p>
        </p:txBody>
      </p:sp>
    </p:spTree>
    <p:extLst>
      <p:ext uri="{BB962C8B-B14F-4D97-AF65-F5344CB8AC3E}">
        <p14:creationId xmlns:p14="http://schemas.microsoft.com/office/powerpoint/2010/main" val="3568818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0F8A9-0E09-FFDE-3EC0-FA35AFDC5E6E}"/>
              </a:ext>
            </a:extLst>
          </p:cNvPr>
          <p:cNvSpPr>
            <a:spLocks noGrp="1"/>
          </p:cNvSpPr>
          <p:nvPr>
            <p:ph type="title"/>
          </p:nvPr>
        </p:nvSpPr>
        <p:spPr/>
        <p:txBody>
          <a:bodyPr/>
          <a:lstStyle/>
          <a:p>
            <a:r>
              <a:rPr lang="en-US" dirty="0"/>
              <a:t>Using External Data Sources</a:t>
            </a:r>
            <a:br>
              <a:rPr lang="en-US" dirty="0"/>
            </a:br>
            <a:endParaRPr lang="en-IN" dirty="0"/>
          </a:p>
        </p:txBody>
      </p:sp>
      <p:sp>
        <p:nvSpPr>
          <p:cNvPr id="3" name="Content Placeholder 2">
            <a:extLst>
              <a:ext uri="{FF2B5EF4-FFF2-40B4-BE49-F238E27FC236}">
                <a16:creationId xmlns:a16="http://schemas.microsoft.com/office/drawing/2014/main" id="{A8C18AEC-8B0B-ADC4-E786-BE84BB38FD17}"/>
              </a:ext>
            </a:extLst>
          </p:cNvPr>
          <p:cNvSpPr>
            <a:spLocks noGrp="1"/>
          </p:cNvSpPr>
          <p:nvPr>
            <p:ph idx="1"/>
          </p:nvPr>
        </p:nvSpPr>
        <p:spPr/>
        <p:txBody>
          <a:bodyPr>
            <a:normAutofit fontScale="70000" lnSpcReduction="20000"/>
          </a:bodyPr>
          <a:lstStyle/>
          <a:p>
            <a:r>
              <a:rPr lang="en-US" dirty="0"/>
              <a:t>In real-time applications, Data Frames are created from external sources, such as files from the local system, HDFS, S3 Azure, HBase, MySQL table, etc.</a:t>
            </a:r>
          </a:p>
          <a:p>
            <a:r>
              <a:rPr lang="en-IN" dirty="0"/>
              <a:t>Supported file formats</a:t>
            </a:r>
          </a:p>
          <a:p>
            <a:r>
              <a:rPr lang="en-IN" dirty="0"/>
              <a:t>Apache Spark, by default, supports a rich set of APIs to read and write several file formats.</a:t>
            </a:r>
          </a:p>
          <a:p>
            <a:endParaRPr lang="en-IN" dirty="0"/>
          </a:p>
          <a:p>
            <a:r>
              <a:rPr lang="en-IN" dirty="0"/>
              <a:t>Text Files (.txt)</a:t>
            </a:r>
          </a:p>
          <a:p>
            <a:r>
              <a:rPr lang="en-IN" dirty="0"/>
              <a:t>CSV Files (.csv)</a:t>
            </a:r>
          </a:p>
          <a:p>
            <a:r>
              <a:rPr lang="en-IN" dirty="0"/>
              <a:t>TSV Files (.</a:t>
            </a:r>
            <a:r>
              <a:rPr lang="en-IN" dirty="0" err="1"/>
              <a:t>tsv</a:t>
            </a:r>
            <a:r>
              <a:rPr lang="en-IN" dirty="0"/>
              <a:t>)</a:t>
            </a:r>
          </a:p>
          <a:p>
            <a:r>
              <a:rPr lang="en-IN" dirty="0"/>
              <a:t>Avro Files (.</a:t>
            </a:r>
            <a:r>
              <a:rPr lang="en-IN" dirty="0" err="1"/>
              <a:t>avro</a:t>
            </a:r>
            <a:r>
              <a:rPr lang="en-IN" dirty="0"/>
              <a:t>)</a:t>
            </a:r>
          </a:p>
          <a:p>
            <a:r>
              <a:rPr lang="en-IN" dirty="0"/>
              <a:t>JSON Files (.</a:t>
            </a:r>
            <a:r>
              <a:rPr lang="en-IN" dirty="0" err="1"/>
              <a:t>json</a:t>
            </a:r>
            <a:r>
              <a:rPr lang="en-IN" dirty="0"/>
              <a:t>)</a:t>
            </a:r>
          </a:p>
          <a:p>
            <a:r>
              <a:rPr lang="en-IN" dirty="0"/>
              <a:t>Parquet (.parquet)</a:t>
            </a:r>
          </a:p>
          <a:p>
            <a:r>
              <a:rPr lang="en-IN" dirty="0"/>
              <a:t>ORC Files (.orc)</a:t>
            </a:r>
          </a:p>
          <a:p>
            <a:r>
              <a:rPr lang="en-IN" dirty="0"/>
              <a:t>XML Files and many other formats</a:t>
            </a:r>
          </a:p>
        </p:txBody>
      </p:sp>
    </p:spTree>
    <p:extLst>
      <p:ext uri="{BB962C8B-B14F-4D97-AF65-F5344CB8AC3E}">
        <p14:creationId xmlns:p14="http://schemas.microsoft.com/office/powerpoint/2010/main" val="1811226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49597-829A-8CD5-3F6B-D97BD960369A}"/>
              </a:ext>
            </a:extLst>
          </p:cNvPr>
          <p:cNvSpPr>
            <a:spLocks noGrp="1"/>
          </p:cNvSpPr>
          <p:nvPr>
            <p:ph type="title"/>
          </p:nvPr>
        </p:nvSpPr>
        <p:spPr/>
        <p:txBody>
          <a:bodyPr/>
          <a:lstStyle/>
          <a:p>
            <a:r>
              <a:rPr lang="en-IN" dirty="0"/>
              <a:t>Demo</a:t>
            </a:r>
          </a:p>
        </p:txBody>
      </p:sp>
      <p:sp>
        <p:nvSpPr>
          <p:cNvPr id="3" name="Content Placeholder 2">
            <a:extLst>
              <a:ext uri="{FF2B5EF4-FFF2-40B4-BE49-F238E27FC236}">
                <a16:creationId xmlns:a16="http://schemas.microsoft.com/office/drawing/2014/main" id="{44AE0881-28A1-4FE3-A02D-625360E629CB}"/>
              </a:ext>
            </a:extLst>
          </p:cNvPr>
          <p:cNvSpPr>
            <a:spLocks noGrp="1"/>
          </p:cNvSpPr>
          <p:nvPr>
            <p:ph idx="1"/>
          </p:nvPr>
        </p:nvSpPr>
        <p:spPr/>
        <p:txBody>
          <a:bodyPr>
            <a:normAutofit fontScale="92500" lnSpcReduction="20000"/>
          </a:bodyPr>
          <a:lstStyle/>
          <a:p>
            <a:r>
              <a:rPr lang="en-US" dirty="0"/>
              <a:t>For example, to read a CSV file, use the following.</a:t>
            </a:r>
          </a:p>
          <a:p>
            <a:pPr marL="0" indent="0">
              <a:buNone/>
            </a:pPr>
            <a:r>
              <a:rPr lang="en-IN" dirty="0"/>
              <a:t># Import</a:t>
            </a:r>
          </a:p>
          <a:p>
            <a:pPr marL="0" indent="0">
              <a:buNone/>
            </a:pPr>
            <a:r>
              <a:rPr lang="en-IN" dirty="0"/>
              <a:t>from </a:t>
            </a:r>
            <a:r>
              <a:rPr lang="en-IN" dirty="0" err="1"/>
              <a:t>pyspark.sql</a:t>
            </a:r>
            <a:r>
              <a:rPr lang="en-IN" dirty="0"/>
              <a:t> import </a:t>
            </a:r>
            <a:r>
              <a:rPr lang="en-IN" dirty="0" err="1"/>
              <a:t>SparkSession</a:t>
            </a:r>
            <a:endParaRPr lang="en-IN" dirty="0"/>
          </a:p>
          <a:p>
            <a:pPr marL="0" indent="0">
              <a:buNone/>
            </a:pPr>
            <a:r>
              <a:rPr lang="en-IN" dirty="0"/>
              <a:t># Create </a:t>
            </a:r>
            <a:r>
              <a:rPr lang="en-IN" dirty="0" err="1"/>
              <a:t>SparkSession</a:t>
            </a:r>
            <a:endParaRPr lang="en-IN" dirty="0"/>
          </a:p>
          <a:p>
            <a:pPr marL="0" indent="0">
              <a:buNone/>
            </a:pPr>
            <a:r>
              <a:rPr lang="en-IN" dirty="0"/>
              <a:t>spark = </a:t>
            </a:r>
            <a:r>
              <a:rPr lang="en-IN" dirty="0" err="1"/>
              <a:t>SparkSession.builder</a:t>
            </a:r>
            <a:r>
              <a:rPr lang="en-IN" dirty="0"/>
              <a:t>().master("local[1]")</a:t>
            </a:r>
          </a:p>
          <a:p>
            <a:pPr marL="0" indent="0">
              <a:buNone/>
            </a:pPr>
            <a:r>
              <a:rPr lang="en-IN" dirty="0"/>
              <a:t>          .</a:t>
            </a:r>
            <a:r>
              <a:rPr lang="en-IN" dirty="0" err="1"/>
              <a:t>appName</a:t>
            </a:r>
            <a:r>
              <a:rPr lang="en-IN" dirty="0"/>
              <a:t>("</a:t>
            </a:r>
            <a:r>
              <a:rPr lang="en-IN"/>
              <a:t>SparkDemoApp")</a:t>
            </a:r>
            <a:endParaRPr lang="en-IN" dirty="0"/>
          </a:p>
          <a:p>
            <a:pPr marL="0" indent="0">
              <a:buNone/>
            </a:pPr>
            <a:r>
              <a:rPr lang="en-IN" dirty="0"/>
              <a:t>          .</a:t>
            </a:r>
            <a:r>
              <a:rPr lang="en-IN" dirty="0" err="1"/>
              <a:t>getOrCreate</a:t>
            </a:r>
            <a:r>
              <a:rPr lang="en-IN" dirty="0"/>
              <a:t>()</a:t>
            </a:r>
          </a:p>
          <a:p>
            <a:pPr marL="0" indent="0">
              <a:buNone/>
            </a:pPr>
            <a:r>
              <a:rPr lang="en-IN" dirty="0"/>
              <a:t># Read CSV File</a:t>
            </a:r>
          </a:p>
          <a:p>
            <a:pPr marL="0" indent="0">
              <a:buNone/>
            </a:pPr>
            <a:r>
              <a:rPr lang="en-IN" dirty="0" err="1"/>
              <a:t>df</a:t>
            </a:r>
            <a:r>
              <a:rPr lang="en-IN" dirty="0"/>
              <a:t> = spark.read.csv("/path/zipcodes.csv")</a:t>
            </a:r>
          </a:p>
          <a:p>
            <a:pPr marL="0" indent="0">
              <a:buNone/>
            </a:pPr>
            <a:r>
              <a:rPr lang="en-IN" dirty="0" err="1"/>
              <a:t>df.printSchema</a:t>
            </a:r>
            <a:r>
              <a:rPr lang="en-IN" dirty="0"/>
              <a:t>()</a:t>
            </a:r>
          </a:p>
        </p:txBody>
      </p:sp>
    </p:spTree>
    <p:extLst>
      <p:ext uri="{BB962C8B-B14F-4D97-AF65-F5344CB8AC3E}">
        <p14:creationId xmlns:p14="http://schemas.microsoft.com/office/powerpoint/2010/main" val="1599654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8EB83-F40A-B263-3EF5-FA9BEE298EAD}"/>
              </a:ext>
            </a:extLst>
          </p:cNvPr>
          <p:cNvSpPr>
            <a:spLocks noGrp="1"/>
          </p:cNvSpPr>
          <p:nvPr>
            <p:ph type="title"/>
          </p:nvPr>
        </p:nvSpPr>
        <p:spPr/>
        <p:txBody>
          <a:bodyPr/>
          <a:lstStyle/>
          <a:p>
            <a:r>
              <a:rPr lang="en-IN" dirty="0"/>
              <a:t>What we are going to learn?</a:t>
            </a:r>
          </a:p>
        </p:txBody>
      </p:sp>
      <p:sp>
        <p:nvSpPr>
          <p:cNvPr id="3" name="Content Placeholder 2">
            <a:extLst>
              <a:ext uri="{FF2B5EF4-FFF2-40B4-BE49-F238E27FC236}">
                <a16:creationId xmlns:a16="http://schemas.microsoft.com/office/drawing/2014/main" id="{D671481D-5F08-4668-2765-B00033797A68}"/>
              </a:ext>
            </a:extLst>
          </p:cNvPr>
          <p:cNvSpPr>
            <a:spLocks noGrp="1"/>
          </p:cNvSpPr>
          <p:nvPr>
            <p:ph idx="1"/>
          </p:nvPr>
        </p:nvSpPr>
        <p:spPr/>
        <p:txBody>
          <a:bodyPr>
            <a:normAutofit fontScale="70000" lnSpcReduction="20000"/>
          </a:bodyPr>
          <a:lstStyle/>
          <a:p>
            <a:pPr algn="just" fontAlgn="base">
              <a:spcAft>
                <a:spcPts val="1500"/>
              </a:spcAft>
            </a:pPr>
            <a:r>
              <a:rPr lang="en-US" dirty="0">
                <a:solidFill>
                  <a:srgbClr val="000000"/>
                </a:solidFill>
                <a:latin typeface="Times New Roman" panose="02020603050405020304" pitchFamily="18" charset="0"/>
              </a:rPr>
              <a:t>L</a:t>
            </a:r>
            <a:r>
              <a:rPr lang="en-US" b="0" i="0" dirty="0">
                <a:solidFill>
                  <a:srgbClr val="000000"/>
                </a:solidFill>
                <a:effectLst/>
                <a:latin typeface="Times New Roman" panose="02020603050405020304" pitchFamily="18" charset="0"/>
              </a:rPr>
              <a:t>earn the fundamentals of Spark</a:t>
            </a:r>
          </a:p>
          <a:p>
            <a:pPr algn="just" fontAlgn="base">
              <a:spcAft>
                <a:spcPts val="1500"/>
              </a:spcAft>
            </a:pPr>
            <a:r>
              <a:rPr lang="en-US" dirty="0">
                <a:solidFill>
                  <a:srgbClr val="000000"/>
                </a:solidFill>
                <a:latin typeface="Times New Roman" panose="02020603050405020304" pitchFamily="18" charset="0"/>
              </a:rPr>
              <a:t>H</a:t>
            </a:r>
            <a:r>
              <a:rPr lang="en-US" b="0" i="0" dirty="0">
                <a:solidFill>
                  <a:srgbClr val="000000"/>
                </a:solidFill>
                <a:effectLst/>
                <a:latin typeface="Times New Roman" panose="02020603050405020304" pitchFamily="18" charset="0"/>
              </a:rPr>
              <a:t>ow to create distributed data processing pipelines, and leverage its versatile libraries to transform and analyze large datasets efficiently with examples</a:t>
            </a:r>
          </a:p>
          <a:p>
            <a:pPr algn="just" fontAlgn="base">
              <a:spcAft>
                <a:spcPts val="1500"/>
              </a:spcAft>
            </a:pPr>
            <a:r>
              <a:rPr lang="en-US" dirty="0">
                <a:solidFill>
                  <a:srgbClr val="000000"/>
                </a:solidFill>
                <a:latin typeface="Times New Roman" panose="02020603050405020304" pitchFamily="18" charset="0"/>
              </a:rPr>
              <a:t>W</a:t>
            </a:r>
            <a:r>
              <a:rPr lang="en-US" b="0" i="0" dirty="0">
                <a:solidFill>
                  <a:srgbClr val="000000"/>
                </a:solidFill>
                <a:effectLst/>
                <a:latin typeface="Times New Roman" panose="02020603050405020304" pitchFamily="18" charset="0"/>
              </a:rPr>
              <a:t>hat is </a:t>
            </a:r>
            <a:r>
              <a:rPr lang="en-US" b="0" i="0" dirty="0" err="1">
                <a:solidFill>
                  <a:srgbClr val="000000"/>
                </a:solidFill>
                <a:effectLst/>
                <a:latin typeface="Times New Roman" panose="02020603050405020304" pitchFamily="18" charset="0"/>
              </a:rPr>
              <a:t>PySpark</a:t>
            </a:r>
            <a:endParaRPr lang="en-US" b="0" i="0" dirty="0">
              <a:solidFill>
                <a:srgbClr val="000000"/>
              </a:solidFill>
              <a:effectLst/>
              <a:latin typeface="Times New Roman" panose="02020603050405020304" pitchFamily="18" charset="0"/>
            </a:endParaRPr>
          </a:p>
          <a:p>
            <a:pPr algn="just" fontAlgn="base">
              <a:spcAft>
                <a:spcPts val="1500"/>
              </a:spcAft>
            </a:pPr>
            <a:r>
              <a:rPr lang="en-US" b="0" i="0" dirty="0">
                <a:solidFill>
                  <a:srgbClr val="000000"/>
                </a:solidFill>
                <a:effectLst/>
                <a:latin typeface="Times New Roman" panose="02020603050405020304" pitchFamily="18" charset="0"/>
              </a:rPr>
              <a:t>Features</a:t>
            </a:r>
          </a:p>
          <a:p>
            <a:pPr algn="just" fontAlgn="base">
              <a:spcAft>
                <a:spcPts val="1500"/>
              </a:spcAft>
            </a:pPr>
            <a:r>
              <a:rPr lang="en-US" dirty="0">
                <a:solidFill>
                  <a:srgbClr val="000000"/>
                </a:solidFill>
                <a:latin typeface="Times New Roman" panose="02020603050405020304" pitchFamily="18" charset="0"/>
              </a:rPr>
              <a:t>A</a:t>
            </a:r>
            <a:r>
              <a:rPr lang="en-US" b="0" i="0" dirty="0">
                <a:solidFill>
                  <a:srgbClr val="000000"/>
                </a:solidFill>
                <a:effectLst/>
                <a:latin typeface="Times New Roman" panose="02020603050405020304" pitchFamily="18" charset="0"/>
              </a:rPr>
              <a:t>dvantages</a:t>
            </a:r>
          </a:p>
          <a:p>
            <a:pPr algn="just" fontAlgn="base">
              <a:spcAft>
                <a:spcPts val="1500"/>
              </a:spcAft>
            </a:pPr>
            <a:r>
              <a:rPr lang="en-US" dirty="0">
                <a:solidFill>
                  <a:srgbClr val="000000"/>
                </a:solidFill>
                <a:latin typeface="Times New Roman" panose="02020603050405020304" pitchFamily="18" charset="0"/>
              </a:rPr>
              <a:t>M</a:t>
            </a:r>
            <a:r>
              <a:rPr lang="en-US" b="0" i="0" dirty="0">
                <a:solidFill>
                  <a:srgbClr val="000000"/>
                </a:solidFill>
                <a:effectLst/>
                <a:latin typeface="Times New Roman" panose="02020603050405020304" pitchFamily="18" charset="0"/>
              </a:rPr>
              <a:t>odules</a:t>
            </a:r>
          </a:p>
          <a:p>
            <a:pPr algn="just" fontAlgn="base">
              <a:spcAft>
                <a:spcPts val="1500"/>
              </a:spcAft>
            </a:pPr>
            <a:r>
              <a:rPr lang="en-US" dirty="0">
                <a:solidFill>
                  <a:srgbClr val="000000"/>
                </a:solidFill>
                <a:latin typeface="Times New Roman" panose="02020603050405020304" pitchFamily="18" charset="0"/>
              </a:rPr>
              <a:t>P</a:t>
            </a:r>
            <a:r>
              <a:rPr lang="en-US" b="0" i="0" dirty="0">
                <a:solidFill>
                  <a:srgbClr val="000000"/>
                </a:solidFill>
                <a:effectLst/>
                <a:latin typeface="Times New Roman" panose="02020603050405020304" pitchFamily="18" charset="0"/>
              </a:rPr>
              <a:t>ackages</a:t>
            </a:r>
          </a:p>
          <a:p>
            <a:pPr algn="just" fontAlgn="base">
              <a:spcAft>
                <a:spcPts val="1500"/>
              </a:spcAft>
            </a:pPr>
            <a:r>
              <a:rPr lang="en-US" b="0" i="0" dirty="0">
                <a:solidFill>
                  <a:srgbClr val="000000"/>
                </a:solidFill>
                <a:effectLst/>
                <a:latin typeface="Times New Roman" panose="02020603050405020304" pitchFamily="18" charset="0"/>
              </a:rPr>
              <a:t>How to use  RDD &amp; </a:t>
            </a:r>
            <a:r>
              <a:rPr lang="en-US" b="0" i="0" dirty="0" err="1">
                <a:solidFill>
                  <a:srgbClr val="000000"/>
                </a:solidFill>
                <a:effectLst/>
                <a:latin typeface="Times New Roman" panose="02020603050405020304" pitchFamily="18" charset="0"/>
              </a:rPr>
              <a:t>DataFrame</a:t>
            </a:r>
            <a:r>
              <a:rPr lang="en-US" b="0" i="0" dirty="0">
                <a:solidFill>
                  <a:srgbClr val="000000"/>
                </a:solidFill>
                <a:effectLst/>
                <a:latin typeface="Times New Roman" panose="02020603050405020304" pitchFamily="18" charset="0"/>
              </a:rPr>
              <a:t> with examples</a:t>
            </a:r>
            <a:endParaRPr lang="en-IN" dirty="0"/>
          </a:p>
        </p:txBody>
      </p:sp>
    </p:spTree>
    <p:extLst>
      <p:ext uri="{BB962C8B-B14F-4D97-AF65-F5344CB8AC3E}">
        <p14:creationId xmlns:p14="http://schemas.microsoft.com/office/powerpoint/2010/main" val="1423852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68948-5DAC-CAA3-B812-8B7EFDA61CC7}"/>
              </a:ext>
            </a:extLst>
          </p:cNvPr>
          <p:cNvSpPr>
            <a:spLocks noGrp="1"/>
          </p:cNvSpPr>
          <p:nvPr>
            <p:ph type="title"/>
          </p:nvPr>
        </p:nvSpPr>
        <p:spPr/>
        <p:txBody>
          <a:bodyPr/>
          <a:lstStyle/>
          <a:p>
            <a:r>
              <a:rPr lang="en-IN" dirty="0"/>
              <a:t>What is </a:t>
            </a:r>
            <a:r>
              <a:rPr lang="en-IN" dirty="0" err="1"/>
              <a:t>PySpark</a:t>
            </a:r>
            <a:endParaRPr lang="en-IN" dirty="0"/>
          </a:p>
        </p:txBody>
      </p:sp>
      <p:sp>
        <p:nvSpPr>
          <p:cNvPr id="3" name="Content Placeholder 2">
            <a:extLst>
              <a:ext uri="{FF2B5EF4-FFF2-40B4-BE49-F238E27FC236}">
                <a16:creationId xmlns:a16="http://schemas.microsoft.com/office/drawing/2014/main" id="{A9141880-25C3-485B-B989-8C0DEE060B87}"/>
              </a:ext>
            </a:extLst>
          </p:cNvPr>
          <p:cNvSpPr>
            <a:spLocks noGrp="1"/>
          </p:cNvSpPr>
          <p:nvPr>
            <p:ph idx="1"/>
          </p:nvPr>
        </p:nvSpPr>
        <p:spPr>
          <a:xfrm>
            <a:off x="558801" y="1475670"/>
            <a:ext cx="10902244" cy="4936419"/>
          </a:xfrm>
        </p:spPr>
        <p:txBody>
          <a:bodyPr>
            <a:normAutofit/>
          </a:bodyPr>
          <a:lstStyle/>
          <a:p>
            <a:r>
              <a:rPr lang="en-US" dirty="0" err="1"/>
              <a:t>PySpark</a:t>
            </a:r>
            <a:r>
              <a:rPr lang="en-US" dirty="0"/>
              <a:t> is the Python API for Apache Spark. </a:t>
            </a:r>
          </a:p>
          <a:p>
            <a:r>
              <a:rPr lang="en-US" dirty="0" err="1"/>
              <a:t>PySpark</a:t>
            </a:r>
            <a:r>
              <a:rPr lang="en-US" dirty="0"/>
              <a:t> enables developers to write Spark applications using Python, providing access to Spark’s rich set of features and capabilities through Python language. </a:t>
            </a:r>
          </a:p>
          <a:p>
            <a:r>
              <a:rPr lang="en-US" dirty="0"/>
              <a:t>With its rich set of features, robust performance, and extensive ecosystem, </a:t>
            </a:r>
            <a:r>
              <a:rPr lang="en-US" dirty="0" err="1"/>
              <a:t>PySpark</a:t>
            </a:r>
            <a:r>
              <a:rPr lang="en-US" dirty="0"/>
              <a:t> has become a popular choice for data engineers, data scientists, and developers working with big data and distributed computing.</a:t>
            </a:r>
          </a:p>
          <a:p>
            <a:endParaRPr lang="en-US" dirty="0"/>
          </a:p>
          <a:p>
            <a:r>
              <a:rPr lang="en-US" dirty="0"/>
              <a:t>Apache Spark is Open Source </a:t>
            </a:r>
            <a:r>
              <a:rPr lang="en-US" b="0" i="0" dirty="0">
                <a:solidFill>
                  <a:srgbClr val="000000"/>
                </a:solidFill>
                <a:effectLst/>
                <a:latin typeface="Times New Roman" panose="02020603050405020304" pitchFamily="18" charset="0"/>
              </a:rPr>
              <a:t>unified analytics engine used for large-scale data processing.</a:t>
            </a:r>
          </a:p>
          <a:p>
            <a:endParaRPr lang="en-US" b="0" i="0" dirty="0">
              <a:solidFill>
                <a:srgbClr val="000000"/>
              </a:solidFill>
              <a:effectLst/>
              <a:latin typeface="Times New Roman" panose="02020603050405020304" pitchFamily="18" charset="0"/>
            </a:endParaRPr>
          </a:p>
          <a:p>
            <a:endParaRPr lang="en-US" dirty="0"/>
          </a:p>
          <a:p>
            <a:endParaRPr lang="en-IN" dirty="0"/>
          </a:p>
        </p:txBody>
      </p:sp>
      <p:pic>
        <p:nvPicPr>
          <p:cNvPr id="1026" name="Picture 2" descr="PySpark Tutorial for Beginners">
            <a:extLst>
              <a:ext uri="{FF2B5EF4-FFF2-40B4-BE49-F238E27FC236}">
                <a16:creationId xmlns:a16="http://schemas.microsoft.com/office/drawing/2014/main" id="{D2DC88CD-E046-C071-243A-19B9A61C79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688" y="4375151"/>
            <a:ext cx="6288727" cy="1007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284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40A87-D1DA-374C-4228-D81DBAA1A26D}"/>
              </a:ext>
            </a:extLst>
          </p:cNvPr>
          <p:cNvSpPr>
            <a:spLocks noGrp="1"/>
          </p:cNvSpPr>
          <p:nvPr>
            <p:ph type="title"/>
          </p:nvPr>
        </p:nvSpPr>
        <p:spPr/>
        <p:txBody>
          <a:bodyPr/>
          <a:lstStyle/>
          <a:p>
            <a:r>
              <a:rPr lang="en-IN" dirty="0"/>
              <a:t>What is </a:t>
            </a:r>
            <a:r>
              <a:rPr lang="en-IN" dirty="0" err="1"/>
              <a:t>PySpark</a:t>
            </a:r>
            <a:r>
              <a:rPr lang="en-IN" dirty="0"/>
              <a:t>?</a:t>
            </a:r>
          </a:p>
        </p:txBody>
      </p:sp>
      <p:sp>
        <p:nvSpPr>
          <p:cNvPr id="3" name="Content Placeholder 2">
            <a:extLst>
              <a:ext uri="{FF2B5EF4-FFF2-40B4-BE49-F238E27FC236}">
                <a16:creationId xmlns:a16="http://schemas.microsoft.com/office/drawing/2014/main" id="{E03E6A32-01ED-F5E1-7DE4-745A2114C1F5}"/>
              </a:ext>
            </a:extLst>
          </p:cNvPr>
          <p:cNvSpPr>
            <a:spLocks noGrp="1"/>
          </p:cNvSpPr>
          <p:nvPr>
            <p:ph idx="1"/>
          </p:nvPr>
        </p:nvSpPr>
        <p:spPr/>
        <p:txBody>
          <a:bodyPr>
            <a:normAutofit fontScale="85000" lnSpcReduction="20000"/>
          </a:bodyPr>
          <a:lstStyle/>
          <a:p>
            <a:r>
              <a:rPr lang="en-US" dirty="0"/>
              <a:t>Apache Spark is an open-source unified analytics engine used for large-scale data processing, hereafter referred it as Spark. </a:t>
            </a:r>
          </a:p>
          <a:p>
            <a:r>
              <a:rPr lang="en-US" dirty="0"/>
              <a:t>Spark is designed to be fast, flexible, and easy to use, making it a popular choice for processing large-scale data sets. </a:t>
            </a:r>
          </a:p>
          <a:p>
            <a:r>
              <a:rPr lang="en-US" dirty="0"/>
              <a:t>Spark runs operations on billions and trillions of data on distributed clusters 100 times faster than traditional applications. </a:t>
            </a:r>
          </a:p>
          <a:p>
            <a:r>
              <a:rPr lang="en-US" b="0" i="0" dirty="0">
                <a:solidFill>
                  <a:srgbClr val="000000"/>
                </a:solidFill>
                <a:effectLst/>
                <a:latin typeface="Times New Roman" panose="02020603050405020304" pitchFamily="18" charset="0"/>
              </a:rPr>
              <a:t>Spark can run on </a:t>
            </a:r>
            <a:r>
              <a:rPr lang="en-US" b="1" i="0" dirty="0">
                <a:solidFill>
                  <a:srgbClr val="000000"/>
                </a:solidFill>
                <a:effectLst/>
                <a:latin typeface="Times New Roman" panose="02020603050405020304" pitchFamily="18" charset="0"/>
              </a:rPr>
              <a:t>single-node machines or multi-node machines(Cluster)</a:t>
            </a:r>
            <a:r>
              <a:rPr lang="en-US" b="0" i="0" dirty="0">
                <a:solidFill>
                  <a:srgbClr val="000000"/>
                </a:solidFill>
                <a:effectLst/>
                <a:latin typeface="Times New Roman" panose="02020603050405020304" pitchFamily="18" charset="0"/>
              </a:rPr>
              <a:t>. It was created to address the </a:t>
            </a:r>
            <a:r>
              <a:rPr lang="en-US" b="1" i="0" dirty="0">
                <a:solidFill>
                  <a:srgbClr val="000000"/>
                </a:solidFill>
                <a:effectLst/>
                <a:latin typeface="Times New Roman" panose="02020603050405020304" pitchFamily="18" charset="0"/>
              </a:rPr>
              <a:t>limitations of MapReduce</a:t>
            </a:r>
            <a:r>
              <a:rPr lang="en-US" b="0" i="0" dirty="0">
                <a:solidFill>
                  <a:srgbClr val="000000"/>
                </a:solidFill>
                <a:effectLst/>
                <a:latin typeface="Times New Roman" panose="02020603050405020304" pitchFamily="18" charset="0"/>
              </a:rPr>
              <a:t>, by doing in-memory processing. </a:t>
            </a:r>
          </a:p>
          <a:p>
            <a:r>
              <a:rPr lang="en-US" b="0" i="0" dirty="0">
                <a:solidFill>
                  <a:srgbClr val="000000"/>
                </a:solidFill>
                <a:effectLst/>
                <a:latin typeface="Times New Roman" panose="02020603050405020304" pitchFamily="18" charset="0"/>
              </a:rPr>
              <a:t>Spark reuses data by using an in-memory cache to speed up machine learning algorithms that repeatedly call a function on the same dataset.  This lowers the latency making Spark multiple times faster than MapReduce, especially when doing machine learning, and interactive analytics.  </a:t>
            </a:r>
          </a:p>
          <a:p>
            <a:r>
              <a:rPr lang="en-US" b="0" i="0" dirty="0">
                <a:solidFill>
                  <a:srgbClr val="000000"/>
                </a:solidFill>
                <a:effectLst/>
                <a:latin typeface="Times New Roman" panose="02020603050405020304" pitchFamily="18" charset="0"/>
              </a:rPr>
              <a:t>Apache Spark can also process real-time streaming. </a:t>
            </a:r>
            <a:endParaRPr lang="en-US" dirty="0"/>
          </a:p>
          <a:p>
            <a:endParaRPr lang="en-US" dirty="0"/>
          </a:p>
          <a:p>
            <a:endParaRPr lang="en-IN" dirty="0"/>
          </a:p>
        </p:txBody>
      </p:sp>
    </p:spTree>
    <p:extLst>
      <p:ext uri="{BB962C8B-B14F-4D97-AF65-F5344CB8AC3E}">
        <p14:creationId xmlns:p14="http://schemas.microsoft.com/office/powerpoint/2010/main" val="3477073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C378-6F38-2847-537F-E33C2FC55F7F}"/>
              </a:ext>
            </a:extLst>
          </p:cNvPr>
          <p:cNvSpPr>
            <a:spLocks noGrp="1"/>
          </p:cNvSpPr>
          <p:nvPr>
            <p:ph type="title"/>
          </p:nvPr>
        </p:nvSpPr>
        <p:spPr/>
        <p:txBody>
          <a:bodyPr/>
          <a:lstStyle/>
          <a:p>
            <a:r>
              <a:rPr lang="en-IN" dirty="0"/>
              <a:t>What is </a:t>
            </a:r>
            <a:r>
              <a:rPr lang="en-IN" dirty="0" err="1"/>
              <a:t>PySpark</a:t>
            </a:r>
            <a:r>
              <a:rPr lang="en-IN" dirty="0"/>
              <a:t>?</a:t>
            </a:r>
          </a:p>
        </p:txBody>
      </p:sp>
      <p:sp>
        <p:nvSpPr>
          <p:cNvPr id="3" name="Content Placeholder 2">
            <a:extLst>
              <a:ext uri="{FF2B5EF4-FFF2-40B4-BE49-F238E27FC236}">
                <a16:creationId xmlns:a16="http://schemas.microsoft.com/office/drawing/2014/main" id="{E236ABEB-11CF-1E9E-0019-9EA8887CFF43}"/>
              </a:ext>
            </a:extLst>
          </p:cNvPr>
          <p:cNvSpPr>
            <a:spLocks noGrp="1"/>
          </p:cNvSpPr>
          <p:nvPr>
            <p:ph idx="1"/>
          </p:nvPr>
        </p:nvSpPr>
        <p:spPr/>
        <p:txBody>
          <a:bodyPr>
            <a:normAutofit fontScale="77500" lnSpcReduction="20000"/>
          </a:bodyPr>
          <a:lstStyle/>
          <a:p>
            <a:pPr marL="0" indent="0">
              <a:buNone/>
            </a:pPr>
            <a:r>
              <a:rPr lang="en-US" dirty="0"/>
              <a:t>It is also a multi-language engine, that provides APIs (Application Programming Interfaces) and libraries for several programming languages like Java, Scala, Python, and R, allowing developers to work with Spark using the language they are most comfortable with.</a:t>
            </a:r>
          </a:p>
          <a:p>
            <a:endParaRPr lang="en-US" dirty="0"/>
          </a:p>
          <a:p>
            <a:r>
              <a:rPr lang="en-US" dirty="0"/>
              <a:t>Scala: Spark’s primary and native language is Scala. Many of Spark’s core components are written in Scala, and it provides the most extensive API for Spark.</a:t>
            </a:r>
          </a:p>
          <a:p>
            <a:r>
              <a:rPr lang="en-US" dirty="0"/>
              <a:t>Java: Spark provides a Java API that allows developers to use Spark within Java applications. Java developers can access most of Spark’s functionality through this API.</a:t>
            </a:r>
          </a:p>
          <a:p>
            <a:r>
              <a:rPr lang="en-US" dirty="0"/>
              <a:t>Python: Spark offers a Python API, called </a:t>
            </a:r>
            <a:r>
              <a:rPr lang="en-US" dirty="0" err="1"/>
              <a:t>PySpark</a:t>
            </a:r>
            <a:r>
              <a:rPr lang="en-US" dirty="0"/>
              <a:t>, which is popular among data scientists and developers who prefer Python for data analysis and machine learning tasks. </a:t>
            </a:r>
            <a:r>
              <a:rPr lang="en-US" dirty="0" err="1"/>
              <a:t>PySpark</a:t>
            </a:r>
            <a:r>
              <a:rPr lang="en-US" dirty="0"/>
              <a:t> provides a Pythonic way to interact with Spark.</a:t>
            </a:r>
          </a:p>
          <a:p>
            <a:r>
              <a:rPr lang="en-US" dirty="0"/>
              <a:t>R: Spark also offers an R API, enabling R users to work with Spark data and perform distributed data analysis using their familiar R language.</a:t>
            </a:r>
            <a:endParaRPr lang="en-IN" dirty="0"/>
          </a:p>
        </p:txBody>
      </p:sp>
    </p:spTree>
    <p:extLst>
      <p:ext uri="{BB962C8B-B14F-4D97-AF65-F5344CB8AC3E}">
        <p14:creationId xmlns:p14="http://schemas.microsoft.com/office/powerpoint/2010/main" val="2865149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526A5-3847-5291-0E71-010B50165E99}"/>
              </a:ext>
            </a:extLst>
          </p:cNvPr>
          <p:cNvSpPr>
            <a:spLocks noGrp="1"/>
          </p:cNvSpPr>
          <p:nvPr>
            <p:ph type="title"/>
          </p:nvPr>
        </p:nvSpPr>
        <p:spPr/>
        <p:txBody>
          <a:bodyPr/>
          <a:lstStyle/>
          <a:p>
            <a:r>
              <a:rPr lang="en-IN" dirty="0"/>
              <a:t>Who uses </a:t>
            </a:r>
            <a:r>
              <a:rPr lang="en-IN" dirty="0" err="1"/>
              <a:t>PySpark</a:t>
            </a:r>
            <a:r>
              <a:rPr lang="en-IN" dirty="0"/>
              <a:t>?</a:t>
            </a:r>
          </a:p>
        </p:txBody>
      </p:sp>
      <p:sp>
        <p:nvSpPr>
          <p:cNvPr id="3" name="Content Placeholder 2">
            <a:extLst>
              <a:ext uri="{FF2B5EF4-FFF2-40B4-BE49-F238E27FC236}">
                <a16:creationId xmlns:a16="http://schemas.microsoft.com/office/drawing/2014/main" id="{F0D172B1-7002-4805-D67E-A0FC07023183}"/>
              </a:ext>
            </a:extLst>
          </p:cNvPr>
          <p:cNvSpPr>
            <a:spLocks noGrp="1"/>
          </p:cNvSpPr>
          <p:nvPr>
            <p:ph idx="1"/>
          </p:nvPr>
        </p:nvSpPr>
        <p:spPr/>
        <p:txBody>
          <a:bodyPr/>
          <a:lstStyle/>
          <a:p>
            <a:r>
              <a:rPr lang="en-US" dirty="0" err="1"/>
              <a:t>PySpark</a:t>
            </a:r>
            <a:r>
              <a:rPr lang="en-US" dirty="0"/>
              <a:t> is very well used in the Data Science and Machine Learning community as there are many widely used data science libraries written in Python including NumPy, and TensorFlow. Also used due to its efficient processing of large datasets. </a:t>
            </a:r>
          </a:p>
          <a:p>
            <a:r>
              <a:rPr lang="en-US" dirty="0" err="1"/>
              <a:t>PySpark</a:t>
            </a:r>
            <a:r>
              <a:rPr lang="en-US" dirty="0"/>
              <a:t> has been used by many organizations like Walmart, Trivago, Sanofi, </a:t>
            </a:r>
            <a:r>
              <a:rPr lang="en-US" dirty="0" err="1"/>
              <a:t>Runtastic</a:t>
            </a:r>
            <a:r>
              <a:rPr lang="en-US" dirty="0"/>
              <a:t>, and many more.</a:t>
            </a:r>
          </a:p>
          <a:p>
            <a:r>
              <a:rPr lang="en-US" dirty="0"/>
              <a:t>In real-time, </a:t>
            </a:r>
            <a:r>
              <a:rPr lang="en-US" dirty="0" err="1"/>
              <a:t>PySpark</a:t>
            </a:r>
            <a:r>
              <a:rPr lang="en-US" dirty="0"/>
              <a:t> has been used a lot in the machine learning and data scientists community; thanks to vast Python machine learning libraries.</a:t>
            </a:r>
            <a:endParaRPr lang="en-IN" dirty="0"/>
          </a:p>
        </p:txBody>
      </p:sp>
    </p:spTree>
    <p:extLst>
      <p:ext uri="{BB962C8B-B14F-4D97-AF65-F5344CB8AC3E}">
        <p14:creationId xmlns:p14="http://schemas.microsoft.com/office/powerpoint/2010/main" val="2856637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D22A-669C-8744-6C39-E4E76580C3B6}"/>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4BC421F4-6A0E-957B-0778-B12DC48968A5}"/>
              </a:ext>
            </a:extLst>
          </p:cNvPr>
          <p:cNvSpPr>
            <a:spLocks noGrp="1"/>
          </p:cNvSpPr>
          <p:nvPr>
            <p:ph idx="1"/>
          </p:nvPr>
        </p:nvSpPr>
        <p:spPr/>
        <p:txBody>
          <a:bodyPr>
            <a:normAutofit/>
          </a:bodyPr>
          <a:lstStyle/>
          <a:p>
            <a:endParaRPr lang="en-IN" dirty="0"/>
          </a:p>
        </p:txBody>
      </p:sp>
      <p:pic>
        <p:nvPicPr>
          <p:cNvPr id="5" name="Picture 4">
            <a:extLst>
              <a:ext uri="{FF2B5EF4-FFF2-40B4-BE49-F238E27FC236}">
                <a16:creationId xmlns:a16="http://schemas.microsoft.com/office/drawing/2014/main" id="{232EB392-D67E-9D42-3F14-F60765761189}"/>
              </a:ext>
            </a:extLst>
          </p:cNvPr>
          <p:cNvPicPr>
            <a:picLocks noChangeAspect="1"/>
          </p:cNvPicPr>
          <p:nvPr/>
        </p:nvPicPr>
        <p:blipFill>
          <a:blip r:embed="rId3"/>
          <a:stretch>
            <a:fillRect/>
          </a:stretch>
        </p:blipFill>
        <p:spPr>
          <a:xfrm>
            <a:off x="2325511" y="1385359"/>
            <a:ext cx="6728177" cy="5046133"/>
          </a:xfrm>
          <a:prstGeom prst="rect">
            <a:avLst/>
          </a:prstGeom>
        </p:spPr>
      </p:pic>
    </p:spTree>
    <p:extLst>
      <p:ext uri="{BB962C8B-B14F-4D97-AF65-F5344CB8AC3E}">
        <p14:creationId xmlns:p14="http://schemas.microsoft.com/office/powerpoint/2010/main" val="1260406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EB86-96F2-0434-3591-117FA6E577ED}"/>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D1CDB3D1-2F5D-E92C-6CD5-ECD36F1837C6}"/>
              </a:ext>
            </a:extLst>
          </p:cNvPr>
          <p:cNvSpPr>
            <a:spLocks noGrp="1"/>
          </p:cNvSpPr>
          <p:nvPr>
            <p:ph idx="1"/>
          </p:nvPr>
        </p:nvSpPr>
        <p:spPr/>
        <p:txBody>
          <a:bodyPr>
            <a:normAutofit fontScale="55000" lnSpcReduction="20000"/>
          </a:bodyPr>
          <a:lstStyle/>
          <a:p>
            <a:r>
              <a:rPr lang="en-US" dirty="0"/>
              <a:t>Scalability: </a:t>
            </a:r>
            <a:r>
              <a:rPr lang="en-US" dirty="0" err="1"/>
              <a:t>PySpark</a:t>
            </a:r>
            <a:r>
              <a:rPr lang="en-US" dirty="0"/>
              <a:t> harnesses the power of distributed computing, enabling processing of large-scale datasets across clusters of machines, thus accommodating growing data needs.</a:t>
            </a:r>
          </a:p>
          <a:p>
            <a:r>
              <a:rPr lang="en-US" dirty="0"/>
              <a:t>Performance: By leveraging in-memory computing and parallel processing, </a:t>
            </a:r>
            <a:r>
              <a:rPr lang="en-US" dirty="0" err="1"/>
              <a:t>PySpark</a:t>
            </a:r>
            <a:r>
              <a:rPr lang="en-US" dirty="0"/>
              <a:t> achieves high performance, enabling faster data processing and analysis compared to traditional single-node processing.</a:t>
            </a:r>
          </a:p>
          <a:p>
            <a:r>
              <a:rPr lang="en-US" dirty="0"/>
              <a:t>Ease of Use: Provides a user-friendly Python API, making it accessible to Python developers familiar with the language syntax and ecosystem. It also integrates well with popular Python libraries for data analysis and machine learning.</a:t>
            </a:r>
          </a:p>
          <a:p>
            <a:r>
              <a:rPr lang="en-US" dirty="0"/>
              <a:t>Fault Tolerance: Automatically handles fault tolerance through resilient distributed datasets (RDDs), ensuring data reliability and recovery from failures without manual intervention.</a:t>
            </a:r>
          </a:p>
          <a:p>
            <a:r>
              <a:rPr lang="en-US" dirty="0"/>
              <a:t>Unified Platform: Offers a unified platform for various data processing tasks, including batch processing, interactive data analysis, streaming processing, and machine learning, simplifying development and deployment workflows.</a:t>
            </a:r>
          </a:p>
          <a:p>
            <a:r>
              <a:rPr lang="en-US" dirty="0"/>
              <a:t>Real-time Processing: With Streaming and Structured Streaming, </a:t>
            </a:r>
            <a:r>
              <a:rPr lang="en-US" dirty="0" err="1"/>
              <a:t>PySpark</a:t>
            </a:r>
            <a:r>
              <a:rPr lang="en-US" dirty="0"/>
              <a:t> enables real-time processing of data streams, facilitating timely insights and responses to changing data.</a:t>
            </a:r>
          </a:p>
          <a:p>
            <a:r>
              <a:rPr lang="en-US" dirty="0"/>
              <a:t>Machine Learning Capabilities: Includes </a:t>
            </a:r>
            <a:r>
              <a:rPr lang="en-US" dirty="0" err="1"/>
              <a:t>MLlib</a:t>
            </a:r>
            <a:r>
              <a:rPr lang="en-US" dirty="0"/>
              <a:t>, machine learning library, providing scalable implementations of popular machine learning algorithms, allowing for large-scale model training and deployment.</a:t>
            </a:r>
          </a:p>
          <a:p>
            <a:r>
              <a:rPr lang="en-US" dirty="0"/>
              <a:t>Community and Ecosystem: </a:t>
            </a:r>
            <a:r>
              <a:rPr lang="en-US" dirty="0" err="1"/>
              <a:t>PySpark</a:t>
            </a:r>
            <a:r>
              <a:rPr lang="en-US" dirty="0"/>
              <a:t> benefits from a vibrant community and ecosystem, offering extensive documentation, tutorials, and third-party packages, as well as continuous development and support from the community.</a:t>
            </a:r>
            <a:endParaRPr lang="en-IN" dirty="0"/>
          </a:p>
        </p:txBody>
      </p:sp>
    </p:spTree>
    <p:extLst>
      <p:ext uri="{BB962C8B-B14F-4D97-AF65-F5344CB8AC3E}">
        <p14:creationId xmlns:p14="http://schemas.microsoft.com/office/powerpoint/2010/main" val="3817372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3454</Words>
  <Application>Microsoft Office PowerPoint</Application>
  <PresentationFormat>Widescreen</PresentationFormat>
  <Paragraphs>208</Paragraphs>
  <Slides>27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inherit</vt:lpstr>
      <vt:lpstr>Times New Roman</vt:lpstr>
      <vt:lpstr>Office Theme</vt:lpstr>
      <vt:lpstr>PySpark</vt:lpstr>
      <vt:lpstr>Introduction </vt:lpstr>
      <vt:lpstr>What we are going to learn?</vt:lpstr>
      <vt:lpstr>What is PySpark</vt:lpstr>
      <vt:lpstr>What is PySpark?</vt:lpstr>
      <vt:lpstr>What is PySpark?</vt:lpstr>
      <vt:lpstr>Who uses PySpark?</vt:lpstr>
      <vt:lpstr>Features</vt:lpstr>
      <vt:lpstr>Advantages</vt:lpstr>
      <vt:lpstr>Architecture</vt:lpstr>
      <vt:lpstr>Cluster Managers</vt:lpstr>
      <vt:lpstr>Cluster Managers</vt:lpstr>
      <vt:lpstr>PySpark Modules &amp; Packages</vt:lpstr>
      <vt:lpstr>Download &amp; Install PySpark</vt:lpstr>
      <vt:lpstr>Install Apache Spark </vt:lpstr>
      <vt:lpstr>Install winutils.exe </vt:lpstr>
      <vt:lpstr>Validate PySpark Install</vt:lpstr>
      <vt:lpstr>Access Spark History Server</vt:lpstr>
      <vt:lpstr>PySpark RDD – Resilient Distributed Dataset</vt:lpstr>
      <vt:lpstr>RDD Creation </vt:lpstr>
      <vt:lpstr>RDD Operations</vt:lpstr>
      <vt:lpstr>PySpark DataFrame</vt:lpstr>
      <vt:lpstr>Is PySpark faster than pandas?</vt:lpstr>
      <vt:lpstr>Creating DataFrame</vt:lpstr>
      <vt:lpstr>Dataframe Operations</vt:lpstr>
      <vt:lpstr>Using External Data Sources </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Prabhat Chandra</dc:creator>
  <cp:lastModifiedBy>Prabhat Chandra</cp:lastModifiedBy>
  <cp:revision>1</cp:revision>
  <dcterms:created xsi:type="dcterms:W3CDTF">2025-04-16T01:56:24Z</dcterms:created>
  <dcterms:modified xsi:type="dcterms:W3CDTF">2025-04-16T02:47:35Z</dcterms:modified>
</cp:coreProperties>
</file>