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bhat Chandra" initials="PC" lastIdx="1" clrIdx="0">
    <p:extLst>
      <p:ext uri="{19B8F6BF-5375-455C-9EA6-DF929625EA0E}">
        <p15:presenceInfo xmlns:p15="http://schemas.microsoft.com/office/powerpoint/2012/main" userId="91f786034310fe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20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7-27T12:30:35.855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7637" y="7806942"/>
            <a:ext cx="789455" cy="102006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86839"/>
            <a:ext cx="16256507" cy="6400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82661" y="383933"/>
            <a:ext cx="3600818" cy="4950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04026" y="3045079"/>
            <a:ext cx="3654297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6C6D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9352" y="5120640"/>
            <a:ext cx="11383645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5C8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C6D7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C6D70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6C6D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005C8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C6D7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C6D70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86839"/>
            <a:ext cx="16256507" cy="6400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6C6D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816100" y="1657118"/>
            <a:ext cx="6212840" cy="60617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 u="sng">
                <a:solidFill>
                  <a:srgbClr val="005C8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146283" y="2088235"/>
            <a:ext cx="5224780" cy="5300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6C6D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C6D7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C6D70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8" cy="9144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0" i="0">
                <a:solidFill>
                  <a:srgbClr val="6C6D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C6D7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C6D70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17637" y="7806942"/>
            <a:ext cx="789455" cy="102006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86839"/>
            <a:ext cx="16256507" cy="6400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082661" y="383933"/>
            <a:ext cx="3600818" cy="4950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C6D7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6C6D70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386839"/>
            <a:ext cx="16256507" cy="6400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88757" y="408317"/>
            <a:ext cx="3600818" cy="4950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168" y="591057"/>
            <a:ext cx="15644012" cy="795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6C6D7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9176" y="1565910"/>
            <a:ext cx="14961235" cy="3816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005C8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3777340" y="8704081"/>
            <a:ext cx="104901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6C6D7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3117" y="8503920"/>
            <a:ext cx="3740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513685" y="8702861"/>
            <a:ext cx="2597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6C6D70"/>
                </a:solidFill>
                <a:latin typeface="Arial"/>
                <a:cs typeface="Arial"/>
              </a:defRPr>
            </a:lvl1pPr>
          </a:lstStyle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artifactory.global.standardchartered.com/artifactory/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67983" y="3379978"/>
            <a:ext cx="4837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r>
              <a:rPr sz="48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Essentials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Unix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and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Linux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223" y="1767916"/>
            <a:ext cx="9722485" cy="364362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17500" marR="5080" indent="-304800">
              <a:lnSpc>
                <a:spcPct val="90000"/>
              </a:lnSpc>
              <a:spcBef>
                <a:spcPts val="490"/>
              </a:spcBef>
              <a:buClr>
                <a:srgbClr val="3E9C35"/>
              </a:buClr>
              <a:buFont typeface="Arial"/>
              <a:buChar char="•"/>
              <a:tabLst>
                <a:tab pos="317500" algn="l"/>
                <a:tab pos="4782820" algn="l"/>
                <a:tab pos="7968615" algn="l"/>
              </a:tabLst>
            </a:pP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32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August</a:t>
            </a:r>
            <a:r>
              <a:rPr sz="32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1991</a:t>
            </a:r>
            <a:r>
              <a:rPr sz="32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Linus</a:t>
            </a:r>
            <a:r>
              <a:rPr sz="32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30" dirty="0">
                <a:solidFill>
                  <a:srgbClr val="005C84"/>
                </a:solidFill>
                <a:latin typeface="Calibri"/>
                <a:cs typeface="Calibri"/>
              </a:rPr>
              <a:t>Torvalds,</a:t>
            </a:r>
            <a:r>
              <a:rPr sz="32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then</a:t>
            </a:r>
            <a:r>
              <a:rPr sz="32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an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university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student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from</a:t>
            </a:r>
            <a:r>
              <a:rPr sz="32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Finland,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announced</a:t>
            </a:r>
            <a:r>
              <a:rPr sz="32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32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Linux</a:t>
            </a:r>
            <a:r>
              <a:rPr sz="32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project</a:t>
            </a:r>
            <a:r>
              <a:rPr sz="3200" spc="-10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5C84"/>
                </a:solidFill>
                <a:latin typeface="Calibri"/>
                <a:cs typeface="Calibri"/>
              </a:rPr>
              <a:t>as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	part</a:t>
            </a:r>
            <a:r>
              <a:rPr sz="32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5C84"/>
                </a:solidFill>
                <a:latin typeface="Calibri"/>
                <a:cs typeface="Calibri"/>
              </a:rPr>
              <a:t>of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Free</a:t>
            </a:r>
            <a:r>
              <a:rPr sz="3200" spc="-9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Software</a:t>
            </a:r>
            <a:r>
              <a:rPr sz="32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Foundation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(FSF)</a:t>
            </a:r>
            <a:endParaRPr sz="3200">
              <a:latin typeface="Calibri"/>
              <a:cs typeface="Calibri"/>
            </a:endParaRPr>
          </a:p>
          <a:p>
            <a:pPr marL="316230" indent="-303530">
              <a:lnSpc>
                <a:spcPct val="100000"/>
              </a:lnSpc>
              <a:spcBef>
                <a:spcPts val="910"/>
              </a:spcBef>
              <a:buClr>
                <a:srgbClr val="3E9C35"/>
              </a:buClr>
              <a:buFont typeface="Arial"/>
              <a:buChar char="•"/>
              <a:tabLst>
                <a:tab pos="316230" algn="l"/>
              </a:tabLst>
            </a:pP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Objective</a:t>
            </a:r>
            <a:r>
              <a:rPr sz="32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was</a:t>
            </a:r>
            <a:r>
              <a:rPr sz="32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32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write</a:t>
            </a:r>
            <a:r>
              <a:rPr sz="32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an</a:t>
            </a:r>
            <a:r>
              <a:rPr sz="32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OS</a:t>
            </a:r>
            <a:r>
              <a:rPr sz="32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similar</a:t>
            </a:r>
            <a:r>
              <a:rPr sz="32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32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MINIX.</a:t>
            </a:r>
            <a:endParaRPr sz="3200">
              <a:latin typeface="Calibri"/>
              <a:cs typeface="Calibri"/>
            </a:endParaRPr>
          </a:p>
          <a:p>
            <a:pPr marL="316230" indent="-303530">
              <a:lnSpc>
                <a:spcPct val="100000"/>
              </a:lnSpc>
              <a:spcBef>
                <a:spcPts val="915"/>
              </a:spcBef>
              <a:buClr>
                <a:srgbClr val="3E9C35"/>
              </a:buClr>
              <a:buFont typeface="Arial"/>
              <a:buChar char="•"/>
              <a:tabLst>
                <a:tab pos="316230" algn="l"/>
              </a:tabLst>
            </a:pP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Initial</a:t>
            </a:r>
            <a:r>
              <a:rPr sz="32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Kernel</a:t>
            </a:r>
            <a:r>
              <a:rPr sz="3200" spc="-9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was</a:t>
            </a:r>
            <a:r>
              <a:rPr sz="32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free</a:t>
            </a:r>
            <a:r>
              <a:rPr sz="3200" spc="-10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under</a:t>
            </a:r>
            <a:r>
              <a:rPr sz="32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Open</a:t>
            </a:r>
            <a:r>
              <a:rPr sz="32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Software</a:t>
            </a:r>
            <a:r>
              <a:rPr sz="32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License.</a:t>
            </a:r>
            <a:endParaRPr sz="3200">
              <a:latin typeface="Calibri"/>
              <a:cs typeface="Calibri"/>
            </a:endParaRPr>
          </a:p>
          <a:p>
            <a:pPr marL="316230" marR="1935480" indent="-303530">
              <a:lnSpc>
                <a:spcPts val="3460"/>
              </a:lnSpc>
              <a:spcBef>
                <a:spcPts val="1355"/>
              </a:spcBef>
              <a:buClr>
                <a:srgbClr val="3E9C35"/>
              </a:buClr>
              <a:buFont typeface="Arial"/>
              <a:buChar char="•"/>
              <a:tabLst>
                <a:tab pos="317500" algn="l"/>
              </a:tabLst>
            </a:pP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Linux</a:t>
            </a:r>
            <a:r>
              <a:rPr sz="32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distributions</a:t>
            </a:r>
            <a:r>
              <a:rPr sz="32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are</a:t>
            </a:r>
            <a:r>
              <a:rPr sz="3200" spc="-10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both</a:t>
            </a:r>
            <a:r>
              <a:rPr sz="32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Open</a:t>
            </a:r>
            <a:r>
              <a:rPr sz="3200" spc="-9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Source</a:t>
            </a:r>
            <a:r>
              <a:rPr sz="32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5C84"/>
                </a:solidFill>
                <a:latin typeface="Calibri"/>
                <a:cs typeface="Calibri"/>
              </a:rPr>
              <a:t>and 	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Commercial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98807" y="4177284"/>
            <a:ext cx="2218944" cy="4739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785092" y="2350007"/>
            <a:ext cx="1031748" cy="12679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46735" y="1604772"/>
            <a:ext cx="1392935" cy="4739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360821" y="4228418"/>
            <a:ext cx="1032933" cy="7435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181588" y="5620511"/>
            <a:ext cx="2240280" cy="72237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552932" y="2308860"/>
            <a:ext cx="1533144" cy="11109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110715" y="5620511"/>
            <a:ext cx="1533144" cy="987601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9176" y="690118"/>
            <a:ext cx="282448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16965" algn="l"/>
              </a:tabLst>
            </a:pPr>
            <a:r>
              <a:rPr sz="3200" b="1" spc="-20" dirty="0">
                <a:latin typeface="Arial"/>
                <a:cs typeface="Arial"/>
              </a:rPr>
              <a:t>Unix</a:t>
            </a:r>
            <a:r>
              <a:rPr sz="3200" b="1" dirty="0">
                <a:latin typeface="Arial"/>
                <a:cs typeface="Arial"/>
              </a:rPr>
              <a:t>	Vs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Linux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176" y="1677161"/>
            <a:ext cx="9976485" cy="6554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230" indent="-303530">
              <a:lnSpc>
                <a:spcPct val="100000"/>
              </a:lnSpc>
              <a:spcBef>
                <a:spcPts val="100"/>
              </a:spcBef>
              <a:buClr>
                <a:srgbClr val="3E9C35"/>
              </a:buClr>
              <a:buFont typeface="Arial"/>
              <a:buChar char="•"/>
              <a:tabLst>
                <a:tab pos="316230" algn="l"/>
                <a:tab pos="1245870" algn="l"/>
                <a:tab pos="1682114" algn="l"/>
                <a:tab pos="5250815" algn="l"/>
              </a:tabLst>
            </a:pPr>
            <a:r>
              <a:rPr sz="3200" spc="-20" dirty="0">
                <a:solidFill>
                  <a:srgbClr val="005C84"/>
                </a:solidFill>
                <a:latin typeface="Calibri"/>
                <a:cs typeface="Calibri"/>
              </a:rPr>
              <a:t>Unix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3200" spc="-25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considered</a:t>
            </a:r>
            <a:r>
              <a:rPr sz="32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as</a:t>
            </a:r>
            <a:r>
              <a:rPr sz="32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legacy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	now</a:t>
            </a:r>
            <a:r>
              <a:rPr sz="32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32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5C84"/>
                </a:solidFill>
                <a:latin typeface="Calibri"/>
                <a:cs typeface="Calibri"/>
              </a:rPr>
              <a:t>days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buClr>
                <a:srgbClr val="3E9C35"/>
              </a:buClr>
              <a:buFont typeface="Arial"/>
              <a:buChar char="•"/>
            </a:pPr>
            <a:endParaRPr sz="32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Clr>
                <a:srgbClr val="3E9C35"/>
              </a:buClr>
              <a:buFont typeface="Arial"/>
              <a:buChar char="•"/>
              <a:tabLst>
                <a:tab pos="316865" algn="l"/>
                <a:tab pos="1244600" algn="l"/>
              </a:tabLst>
            </a:pPr>
            <a:r>
              <a:rPr sz="3200" spc="-20" dirty="0">
                <a:solidFill>
                  <a:srgbClr val="005C84"/>
                </a:solidFill>
                <a:latin typeface="Calibri"/>
                <a:cs typeface="Calibri"/>
              </a:rPr>
              <a:t>Unix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	OS</a:t>
            </a:r>
            <a:r>
              <a:rPr sz="32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came</a:t>
            </a:r>
            <a:r>
              <a:rPr sz="32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32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their</a:t>
            </a:r>
            <a:r>
              <a:rPr sz="32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own</a:t>
            </a:r>
            <a:r>
              <a:rPr sz="32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boxes</a:t>
            </a:r>
            <a:r>
              <a:rPr sz="32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–</a:t>
            </a:r>
            <a:r>
              <a:rPr sz="32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Non</a:t>
            </a:r>
            <a:r>
              <a:rPr sz="32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portable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70"/>
              </a:spcBef>
              <a:buClr>
                <a:srgbClr val="3E9C35"/>
              </a:buClr>
              <a:buFont typeface="Arial"/>
              <a:buChar char="•"/>
            </a:pPr>
            <a:endParaRPr sz="3200">
              <a:latin typeface="Calibri"/>
              <a:cs typeface="Calibri"/>
            </a:endParaRPr>
          </a:p>
          <a:p>
            <a:pPr marL="316230" indent="-303530">
              <a:lnSpc>
                <a:spcPct val="100000"/>
              </a:lnSpc>
              <a:buClr>
                <a:srgbClr val="3E9C35"/>
              </a:buClr>
              <a:buFont typeface="Arial"/>
              <a:buChar char="•"/>
              <a:tabLst>
                <a:tab pos="316230" algn="l"/>
              </a:tabLst>
            </a:pP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Cannot</a:t>
            </a:r>
            <a:r>
              <a:rPr sz="32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dual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5C84"/>
                </a:solidFill>
                <a:latin typeface="Calibri"/>
                <a:cs typeface="Calibri"/>
              </a:rPr>
              <a:t>boot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75"/>
              </a:spcBef>
              <a:buClr>
                <a:srgbClr val="3E9C35"/>
              </a:buClr>
              <a:buFont typeface="Arial"/>
              <a:buChar char="•"/>
            </a:pPr>
            <a:endParaRPr sz="3200">
              <a:latin typeface="Calibri"/>
              <a:cs typeface="Calibri"/>
            </a:endParaRPr>
          </a:p>
          <a:p>
            <a:pPr marL="316230" indent="-303530">
              <a:lnSpc>
                <a:spcPct val="100000"/>
              </a:lnSpc>
              <a:buClr>
                <a:srgbClr val="3E9C35"/>
              </a:buClr>
              <a:buFont typeface="Arial"/>
              <a:buChar char="•"/>
              <a:tabLst>
                <a:tab pos="316230" algn="l"/>
                <a:tab pos="3604895" algn="l"/>
              </a:tabLst>
            </a:pP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Do</a:t>
            </a:r>
            <a:r>
              <a:rPr sz="32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not</a:t>
            </a:r>
            <a:r>
              <a:rPr sz="32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understand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	Windows</a:t>
            </a:r>
            <a:r>
              <a:rPr sz="3200" spc="-1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partitions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60"/>
              </a:spcBef>
              <a:buClr>
                <a:srgbClr val="3E9C35"/>
              </a:buClr>
              <a:buFont typeface="Arial"/>
              <a:buChar char="•"/>
            </a:pPr>
            <a:endParaRPr sz="3200">
              <a:latin typeface="Calibri"/>
              <a:cs typeface="Calibri"/>
            </a:endParaRPr>
          </a:p>
          <a:p>
            <a:pPr marL="316230" indent="-303530">
              <a:lnSpc>
                <a:spcPct val="100000"/>
              </a:lnSpc>
              <a:buClr>
                <a:srgbClr val="3E9C35"/>
              </a:buClr>
              <a:buFont typeface="Arial"/>
              <a:buChar char="•"/>
              <a:tabLst>
                <a:tab pos="316230" algn="l"/>
                <a:tab pos="5512435" algn="l"/>
              </a:tabLst>
            </a:pP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32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few</a:t>
            </a:r>
            <a:r>
              <a:rPr sz="3200" spc="-9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key</a:t>
            </a:r>
            <a:r>
              <a:rPr sz="32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differences</a:t>
            </a:r>
            <a:r>
              <a:rPr sz="32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32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kernel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	like</a:t>
            </a:r>
            <a:r>
              <a:rPr sz="3200" spc="-1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streams,</a:t>
            </a:r>
            <a:r>
              <a:rPr sz="3200" spc="-1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threading</a:t>
            </a:r>
            <a:r>
              <a:rPr sz="3200" spc="-1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5C84"/>
                </a:solidFill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70"/>
              </a:spcBef>
              <a:buClr>
                <a:srgbClr val="3E9C35"/>
              </a:buClr>
              <a:buFont typeface="Arial"/>
              <a:buChar char="•"/>
            </a:pPr>
            <a:endParaRPr sz="32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Linux</a:t>
            </a:r>
            <a:r>
              <a:rPr sz="32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are</a:t>
            </a:r>
            <a:r>
              <a:rPr sz="32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UNIX</a:t>
            </a:r>
            <a:r>
              <a:rPr sz="32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5C84"/>
                </a:solidFill>
                <a:latin typeface="Calibri"/>
                <a:cs typeface="Calibri"/>
              </a:rPr>
              <a:t>like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Features</a:t>
            </a:r>
            <a:r>
              <a:rPr sz="3200" b="1" spc="-5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of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*NIX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176" y="1561947"/>
            <a:ext cx="9060180" cy="591375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16230" indent="-303530">
              <a:lnSpc>
                <a:spcPct val="100000"/>
              </a:lnSpc>
              <a:spcBef>
                <a:spcPts val="1010"/>
              </a:spcBef>
              <a:buClr>
                <a:srgbClr val="3E9C35"/>
              </a:buClr>
              <a:buFont typeface="Arial"/>
              <a:buChar char="•"/>
              <a:tabLst>
                <a:tab pos="316230" algn="l"/>
              </a:tabLst>
            </a:pPr>
            <a:r>
              <a:rPr sz="3200" spc="-25" dirty="0">
                <a:solidFill>
                  <a:srgbClr val="005C84"/>
                </a:solidFill>
                <a:latin typeface="Calibri"/>
                <a:cs typeface="Calibri"/>
              </a:rPr>
              <a:t>Multi-</a:t>
            </a:r>
            <a:r>
              <a:rPr sz="3200" spc="-30" dirty="0">
                <a:solidFill>
                  <a:srgbClr val="005C84"/>
                </a:solidFill>
                <a:latin typeface="Calibri"/>
                <a:cs typeface="Calibri"/>
              </a:rPr>
              <a:t>user,</a:t>
            </a:r>
            <a:r>
              <a:rPr sz="32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Time-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sharing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5C84"/>
                </a:solidFill>
                <a:latin typeface="Calibri"/>
                <a:cs typeface="Calibri"/>
              </a:rPr>
              <a:t>OS</a:t>
            </a:r>
            <a:endParaRPr sz="3200">
              <a:latin typeface="Calibri"/>
              <a:cs typeface="Calibri"/>
            </a:endParaRPr>
          </a:p>
          <a:p>
            <a:pPr marL="316230" indent="-303530">
              <a:lnSpc>
                <a:spcPct val="100000"/>
              </a:lnSpc>
              <a:spcBef>
                <a:spcPts val="910"/>
              </a:spcBef>
              <a:buClr>
                <a:srgbClr val="3E9C35"/>
              </a:buClr>
              <a:buFont typeface="Arial"/>
              <a:buChar char="•"/>
              <a:tabLst>
                <a:tab pos="316230" algn="l"/>
              </a:tabLst>
            </a:pPr>
            <a:r>
              <a:rPr sz="3200" spc="-25" dirty="0">
                <a:solidFill>
                  <a:srgbClr val="005C84"/>
                </a:solidFill>
                <a:latin typeface="Calibri"/>
                <a:cs typeface="Calibri"/>
              </a:rPr>
              <a:t>Multi-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tasking</a:t>
            </a:r>
            <a:r>
              <a:rPr sz="32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5C84"/>
                </a:solidFill>
                <a:latin typeface="Calibri"/>
                <a:cs typeface="Calibri"/>
              </a:rPr>
              <a:t>OS</a:t>
            </a:r>
            <a:endParaRPr sz="32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91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Portable</a:t>
            </a:r>
            <a:endParaRPr sz="3200">
              <a:latin typeface="Calibri"/>
              <a:cs typeface="Calibri"/>
            </a:endParaRPr>
          </a:p>
          <a:p>
            <a:pPr marL="316230" indent="-303530">
              <a:lnSpc>
                <a:spcPct val="100000"/>
              </a:lnSpc>
              <a:spcBef>
                <a:spcPts val="925"/>
              </a:spcBef>
              <a:buClr>
                <a:srgbClr val="3E9C35"/>
              </a:buClr>
              <a:buFont typeface="Arial"/>
              <a:buChar char="•"/>
              <a:tabLst>
                <a:tab pos="316230" algn="l"/>
              </a:tabLst>
            </a:pP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Modular</a:t>
            </a:r>
            <a:endParaRPr sz="3200">
              <a:latin typeface="Calibri"/>
              <a:cs typeface="Calibri"/>
            </a:endParaRPr>
          </a:p>
          <a:p>
            <a:pPr marL="316230" indent="-303530">
              <a:lnSpc>
                <a:spcPct val="100000"/>
              </a:lnSpc>
              <a:spcBef>
                <a:spcPts val="910"/>
              </a:spcBef>
              <a:buClr>
                <a:srgbClr val="3E9C35"/>
              </a:buClr>
              <a:buFont typeface="Arial"/>
              <a:buChar char="•"/>
              <a:tabLst>
                <a:tab pos="316230" algn="l"/>
              </a:tabLst>
            </a:pP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Secure</a:t>
            </a:r>
            <a:endParaRPr sz="3200">
              <a:latin typeface="Calibri"/>
              <a:cs typeface="Calibri"/>
            </a:endParaRPr>
          </a:p>
          <a:p>
            <a:pPr marL="316230" indent="-303530">
              <a:lnSpc>
                <a:spcPct val="100000"/>
              </a:lnSpc>
              <a:spcBef>
                <a:spcPts val="915"/>
              </a:spcBef>
              <a:buClr>
                <a:srgbClr val="3E9C35"/>
              </a:buClr>
              <a:buFont typeface="Arial"/>
              <a:buChar char="•"/>
              <a:tabLst>
                <a:tab pos="316230" algn="l"/>
              </a:tabLst>
            </a:pP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Efficient</a:t>
            </a:r>
            <a:r>
              <a:rPr sz="3200" spc="-1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tools</a:t>
            </a:r>
            <a:endParaRPr sz="3200">
              <a:latin typeface="Calibri"/>
              <a:cs typeface="Calibri"/>
            </a:endParaRPr>
          </a:p>
          <a:p>
            <a:pPr marL="316230" indent="-303530">
              <a:lnSpc>
                <a:spcPct val="100000"/>
              </a:lnSpc>
              <a:spcBef>
                <a:spcPts val="925"/>
              </a:spcBef>
              <a:buClr>
                <a:srgbClr val="3E9C35"/>
              </a:buClr>
              <a:buFont typeface="Arial"/>
              <a:buChar char="•"/>
              <a:tabLst>
                <a:tab pos="316230" algn="l"/>
              </a:tabLst>
            </a:pP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Strong</a:t>
            </a:r>
            <a:r>
              <a:rPr sz="3200" spc="-10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text</a:t>
            </a:r>
            <a:r>
              <a:rPr sz="3200" spc="-114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processing</a:t>
            </a:r>
            <a:r>
              <a:rPr sz="3200" spc="-1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capability</a:t>
            </a:r>
            <a:endParaRPr sz="3200">
              <a:latin typeface="Calibri"/>
              <a:cs typeface="Calibri"/>
            </a:endParaRPr>
          </a:p>
          <a:p>
            <a:pPr marL="316230" indent="-303530">
              <a:lnSpc>
                <a:spcPct val="100000"/>
              </a:lnSpc>
              <a:spcBef>
                <a:spcPts val="910"/>
              </a:spcBef>
              <a:buClr>
                <a:srgbClr val="3E9C35"/>
              </a:buClr>
              <a:buFont typeface="Arial"/>
              <a:buChar char="•"/>
              <a:tabLst>
                <a:tab pos="316230" algn="l"/>
              </a:tabLst>
            </a:pP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Simple</a:t>
            </a:r>
            <a:endParaRPr sz="3200">
              <a:latin typeface="Calibri"/>
              <a:cs typeface="Calibri"/>
            </a:endParaRPr>
          </a:p>
          <a:p>
            <a:pPr marL="925830" lvl="1" indent="-304165">
              <a:lnSpc>
                <a:spcPct val="100000"/>
              </a:lnSpc>
              <a:spcBef>
                <a:spcPts val="315"/>
              </a:spcBef>
              <a:buClr>
                <a:srgbClr val="3E9C35"/>
              </a:buClr>
              <a:buFont typeface="Wingdings"/>
              <a:buChar char=""/>
              <a:tabLst>
                <a:tab pos="925830" algn="l"/>
                <a:tab pos="2545715" algn="l"/>
              </a:tabLst>
            </a:pPr>
            <a:r>
              <a:rPr sz="3200" spc="-60" dirty="0">
                <a:solidFill>
                  <a:srgbClr val="005C84"/>
                </a:solidFill>
                <a:latin typeface="Calibri"/>
                <a:cs typeface="Calibri"/>
              </a:rPr>
              <a:t>Text</a:t>
            </a:r>
            <a:r>
              <a:rPr sz="3200" spc="-1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5C84"/>
                </a:solidFill>
                <a:latin typeface="Calibri"/>
                <a:cs typeface="Calibri"/>
              </a:rPr>
              <a:t>files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	for</a:t>
            </a:r>
            <a:r>
              <a:rPr sz="3200" spc="-1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storing</a:t>
            </a:r>
            <a:r>
              <a:rPr sz="3200" spc="-114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5C84"/>
                </a:solidFill>
                <a:latin typeface="Calibri"/>
                <a:cs typeface="Calibri"/>
              </a:rPr>
              <a:t>data</a:t>
            </a:r>
            <a:endParaRPr sz="3200">
              <a:latin typeface="Calibri"/>
              <a:cs typeface="Calibri"/>
            </a:endParaRPr>
          </a:p>
          <a:p>
            <a:pPr marL="925830" lvl="1" indent="-304165">
              <a:lnSpc>
                <a:spcPct val="100000"/>
              </a:lnSpc>
              <a:spcBef>
                <a:spcPts val="325"/>
              </a:spcBef>
              <a:buClr>
                <a:srgbClr val="3E9C35"/>
              </a:buClr>
              <a:buFont typeface="Wingdings"/>
              <a:buChar char=""/>
              <a:tabLst>
                <a:tab pos="925830" algn="l"/>
              </a:tabLst>
            </a:pP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Everything</a:t>
            </a:r>
            <a:r>
              <a:rPr sz="32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32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32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32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–</a:t>
            </a:r>
            <a:r>
              <a:rPr sz="32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devices</a:t>
            </a:r>
            <a:r>
              <a:rPr sz="32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,</a:t>
            </a:r>
            <a:r>
              <a:rPr sz="32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terminals</a:t>
            </a:r>
            <a:r>
              <a:rPr sz="32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,</a:t>
            </a:r>
            <a:r>
              <a:rPr sz="32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memory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5379085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UNIX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/</a:t>
            </a:r>
            <a:r>
              <a:rPr sz="3200" b="1" spc="-1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Linux</a:t>
            </a:r>
            <a:r>
              <a:rPr sz="3200" b="1" spc="-14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Architecture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5707" y="1626107"/>
            <a:ext cx="12124944" cy="591921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10616" y="7809077"/>
            <a:ext cx="610362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52220" algn="l"/>
              </a:tabLst>
            </a:pP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Kernel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	:Responsible</a:t>
            </a:r>
            <a:r>
              <a:rPr sz="32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32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all</a:t>
            </a:r>
            <a:r>
              <a:rPr sz="32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32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major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activities</a:t>
            </a:r>
            <a:r>
              <a:rPr sz="32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32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32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LINUX</a:t>
            </a:r>
            <a:r>
              <a:rPr sz="32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operating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9257538" y="7809077"/>
            <a:ext cx="659638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Shell</a:t>
            </a:r>
            <a:r>
              <a:rPr sz="32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r>
              <a:rPr sz="32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Command</a:t>
            </a:r>
            <a:r>
              <a:rPr sz="32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utility</a:t>
            </a:r>
            <a:r>
              <a:rPr sz="32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programs</a:t>
            </a:r>
            <a:r>
              <a:rPr sz="3200" spc="-9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which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runs</a:t>
            </a:r>
            <a:r>
              <a:rPr sz="32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on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Shell</a:t>
            </a:r>
            <a:r>
              <a:rPr sz="32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interpreter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86839"/>
            <a:ext cx="16256635" cy="7063740"/>
            <a:chOff x="0" y="1386839"/>
            <a:chExt cx="16256635" cy="70637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86839"/>
              <a:ext cx="16256507" cy="640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43200" y="1473707"/>
              <a:ext cx="10668000" cy="697687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Operating</a:t>
            </a:r>
            <a:r>
              <a:rPr sz="3200" b="1" spc="-7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System</a:t>
            </a:r>
            <a:r>
              <a:rPr sz="3200" b="1" spc="-155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Architecture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Starting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 </a:t>
            </a:r>
            <a:r>
              <a:rPr sz="3200" b="1" spc="-10" dirty="0">
                <a:latin typeface="Arial"/>
                <a:cs typeface="Arial"/>
              </a:rPr>
              <a:t>session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176" y="1561947"/>
            <a:ext cx="14684375" cy="452628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316230" indent="-303530">
              <a:lnSpc>
                <a:spcPct val="100000"/>
              </a:lnSpc>
              <a:spcBef>
                <a:spcPts val="1010"/>
              </a:spcBef>
              <a:buClr>
                <a:srgbClr val="3E9C35"/>
              </a:buClr>
              <a:buFont typeface="Arial"/>
              <a:buChar char="•"/>
              <a:tabLst>
                <a:tab pos="316230" algn="l"/>
              </a:tabLst>
            </a:pP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Users</a:t>
            </a:r>
            <a:r>
              <a:rPr sz="32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must</a:t>
            </a:r>
            <a:r>
              <a:rPr sz="32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always</a:t>
            </a:r>
            <a:r>
              <a:rPr sz="32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be</a:t>
            </a:r>
            <a:r>
              <a:rPr sz="32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authenticated</a:t>
            </a:r>
            <a:r>
              <a:rPr sz="32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32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use</a:t>
            </a:r>
            <a:r>
              <a:rPr sz="32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system</a:t>
            </a:r>
            <a:r>
              <a:rPr sz="32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resources</a:t>
            </a:r>
            <a:r>
              <a:rPr sz="3200" spc="-114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on</a:t>
            </a:r>
            <a:r>
              <a:rPr sz="32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20" dirty="0">
                <a:solidFill>
                  <a:srgbClr val="005C84"/>
                </a:solidFill>
                <a:latin typeface="Calibri"/>
                <a:cs typeface="Calibri"/>
              </a:rPr>
              <a:t>UNIX</a:t>
            </a:r>
            <a:endParaRPr sz="3200">
              <a:latin typeface="Calibri"/>
              <a:cs typeface="Calibri"/>
            </a:endParaRPr>
          </a:p>
          <a:p>
            <a:pPr marL="315595" marR="5080" indent="-303530">
              <a:lnSpc>
                <a:spcPts val="3460"/>
              </a:lnSpc>
              <a:spcBef>
                <a:spcPts val="134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  <a:tab pos="8194675" algn="l"/>
              </a:tabLst>
            </a:pP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Getty</a:t>
            </a:r>
            <a:r>
              <a:rPr sz="32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32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32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program</a:t>
            </a:r>
            <a:r>
              <a:rPr sz="32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that</a:t>
            </a:r>
            <a:r>
              <a:rPr sz="32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enables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one</a:t>
            </a:r>
            <a:r>
              <a:rPr sz="32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32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log</a:t>
            </a:r>
            <a:r>
              <a:rPr sz="32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25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	through</a:t>
            </a:r>
            <a:r>
              <a:rPr sz="32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serial</a:t>
            </a:r>
            <a:r>
              <a:rPr sz="32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device</a:t>
            </a:r>
            <a:r>
              <a:rPr sz="32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such</a:t>
            </a:r>
            <a:r>
              <a:rPr sz="32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as</a:t>
            </a:r>
            <a:r>
              <a:rPr sz="32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virtual 	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terminal,</a:t>
            </a:r>
            <a:r>
              <a:rPr sz="32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text</a:t>
            </a:r>
            <a:r>
              <a:rPr sz="32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terminal,</a:t>
            </a:r>
            <a:r>
              <a:rPr sz="32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32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modem</a:t>
            </a:r>
            <a:endParaRPr sz="3200">
              <a:latin typeface="Calibri"/>
              <a:cs typeface="Calibri"/>
            </a:endParaRPr>
          </a:p>
          <a:p>
            <a:pPr marL="315595" marR="733425" indent="-303530">
              <a:lnSpc>
                <a:spcPts val="3460"/>
              </a:lnSpc>
              <a:spcBef>
                <a:spcPts val="129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Once</a:t>
            </a:r>
            <a:r>
              <a:rPr sz="32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username</a:t>
            </a:r>
            <a:r>
              <a:rPr sz="32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32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entered</a:t>
            </a:r>
            <a:r>
              <a:rPr sz="32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,</a:t>
            </a:r>
            <a:r>
              <a:rPr sz="32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getty</a:t>
            </a:r>
            <a:r>
              <a:rPr sz="32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hands</a:t>
            </a:r>
            <a:r>
              <a:rPr sz="32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this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over</a:t>
            </a:r>
            <a:r>
              <a:rPr sz="32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login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program</a:t>
            </a:r>
            <a:r>
              <a:rPr sz="32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which</a:t>
            </a:r>
            <a:r>
              <a:rPr sz="32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asks</a:t>
            </a:r>
            <a:r>
              <a:rPr sz="32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32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50" dirty="0">
                <a:solidFill>
                  <a:srgbClr val="005C84"/>
                </a:solidFill>
                <a:latin typeface="Calibri"/>
                <a:cs typeface="Calibri"/>
              </a:rPr>
              <a:t>a 	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password,</a:t>
            </a:r>
            <a:endParaRPr sz="32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86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Login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checks</a:t>
            </a:r>
            <a:r>
              <a:rPr sz="32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user</a:t>
            </a:r>
            <a:r>
              <a:rPr sz="32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details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/etc/passwd</a:t>
            </a:r>
            <a:r>
              <a:rPr sz="32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32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passwords</a:t>
            </a:r>
            <a:r>
              <a:rPr sz="32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/etc/shadow</a:t>
            </a:r>
            <a:endParaRPr sz="3200">
              <a:latin typeface="Calibri"/>
              <a:cs typeface="Calibri"/>
            </a:endParaRPr>
          </a:p>
          <a:p>
            <a:pPr marL="316230" indent="-303530">
              <a:lnSpc>
                <a:spcPct val="100000"/>
              </a:lnSpc>
              <a:spcBef>
                <a:spcPts val="915"/>
              </a:spcBef>
              <a:buClr>
                <a:srgbClr val="3E9C35"/>
              </a:buClr>
              <a:buFont typeface="Arial"/>
              <a:buChar char="•"/>
              <a:tabLst>
                <a:tab pos="316230" algn="l"/>
              </a:tabLst>
            </a:pP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Once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authentication</a:t>
            </a:r>
            <a:r>
              <a:rPr sz="32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32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completed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starts</a:t>
            </a:r>
            <a:r>
              <a:rPr sz="32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shell,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which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displays</a:t>
            </a:r>
            <a:r>
              <a:rPr sz="32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3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prompt</a:t>
            </a:r>
            <a:endParaRPr sz="3200">
              <a:latin typeface="Calibri"/>
              <a:cs typeface="Calibri"/>
            </a:endParaRPr>
          </a:p>
          <a:p>
            <a:pPr marL="316230" indent="-303530">
              <a:lnSpc>
                <a:spcPct val="100000"/>
              </a:lnSpc>
              <a:spcBef>
                <a:spcPts val="915"/>
              </a:spcBef>
              <a:buClr>
                <a:srgbClr val="3E9C35"/>
              </a:buClr>
              <a:buFont typeface="Arial"/>
              <a:buChar char="•"/>
              <a:tabLst>
                <a:tab pos="316230" algn="l"/>
              </a:tabLst>
            </a:pP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Logging</a:t>
            </a:r>
            <a:r>
              <a:rPr sz="32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out</a:t>
            </a:r>
            <a:r>
              <a:rPr sz="32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with</a:t>
            </a:r>
            <a:r>
              <a:rPr sz="32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exit</a:t>
            </a:r>
            <a:r>
              <a:rPr sz="32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32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ctrl+d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39639" y="3379978"/>
            <a:ext cx="3753485" cy="144335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5400"/>
              </a:lnSpc>
              <a:spcBef>
                <a:spcPts val="560"/>
              </a:spcBef>
            </a:pPr>
            <a:r>
              <a:rPr sz="4800" b="1" spc="-40" dirty="0">
                <a:solidFill>
                  <a:srgbClr val="FFFFFF"/>
                </a:solidFill>
                <a:latin typeface="Arial"/>
                <a:cs typeface="Arial"/>
              </a:rPr>
              <a:t>Module-</a:t>
            </a:r>
            <a:r>
              <a:rPr sz="4800" b="1" spc="-50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File</a:t>
            </a:r>
            <a:r>
              <a:rPr sz="48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39085" y="8702861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25" dirty="0">
                <a:solidFill>
                  <a:srgbClr val="6C6D70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9168" y="872998"/>
            <a:ext cx="23977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7260" algn="l"/>
              </a:tabLst>
            </a:pPr>
            <a:r>
              <a:rPr sz="3200" b="1" spc="-20" dirty="0">
                <a:latin typeface="Arial"/>
                <a:cs typeface="Arial"/>
              </a:rPr>
              <a:t>File</a:t>
            </a:r>
            <a:r>
              <a:rPr sz="3200" b="1" dirty="0">
                <a:latin typeface="Arial"/>
                <a:cs typeface="Arial"/>
              </a:rPr>
              <a:t>	</a:t>
            </a:r>
            <a:r>
              <a:rPr sz="3200" b="1" spc="-10" dirty="0">
                <a:latin typeface="Arial"/>
                <a:cs typeface="Arial"/>
              </a:rPr>
              <a:t>System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9168" y="1611630"/>
            <a:ext cx="15730855" cy="642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4800">
              <a:lnSpc>
                <a:spcPts val="3410"/>
              </a:lnSpc>
              <a:spcBef>
                <a:spcPts val="100"/>
              </a:spcBef>
              <a:buClr>
                <a:srgbClr val="3E9C35"/>
              </a:buClr>
              <a:buFont typeface="Arial"/>
              <a:buChar char="•"/>
              <a:tabLst>
                <a:tab pos="317500" algn="l"/>
              </a:tabLst>
            </a:pP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30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Systems</a:t>
            </a:r>
            <a:endParaRPr sz="3000">
              <a:latin typeface="Calibri"/>
              <a:cs typeface="Calibri"/>
            </a:endParaRPr>
          </a:p>
          <a:p>
            <a:pPr marL="926465" lvl="1" indent="-304165">
              <a:lnSpc>
                <a:spcPts val="3215"/>
              </a:lnSpc>
              <a:buClr>
                <a:srgbClr val="3E9C35"/>
              </a:buClr>
              <a:buFont typeface="Wingdings"/>
              <a:buChar char=""/>
              <a:tabLst>
                <a:tab pos="926465" algn="l"/>
                <a:tab pos="4591685" algn="l"/>
              </a:tabLst>
            </a:pP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30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way</a:t>
            </a:r>
            <a:r>
              <a:rPr sz="30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30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C84"/>
                </a:solidFill>
                <a:latin typeface="Calibri"/>
                <a:cs typeface="Calibri"/>
              </a:rPr>
              <a:t>organize</a:t>
            </a:r>
            <a:r>
              <a:rPr sz="30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C84"/>
                </a:solidFill>
                <a:latin typeface="Calibri"/>
                <a:cs typeface="Calibri"/>
              </a:rPr>
              <a:t>data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	in</a:t>
            </a:r>
            <a:r>
              <a:rPr sz="3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3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C84"/>
                </a:solidFill>
                <a:latin typeface="Calibri"/>
                <a:cs typeface="Calibri"/>
              </a:rPr>
              <a:t>storage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medium</a:t>
            </a:r>
            <a:r>
              <a:rPr sz="3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–</a:t>
            </a:r>
            <a:r>
              <a:rPr sz="30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C84"/>
                </a:solidFill>
                <a:latin typeface="Calibri"/>
                <a:cs typeface="Calibri"/>
              </a:rPr>
              <a:t>storage</a:t>
            </a:r>
            <a:r>
              <a:rPr sz="3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3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retrieval</a:t>
            </a:r>
            <a:endParaRPr sz="3000">
              <a:latin typeface="Calibri"/>
              <a:cs typeface="Calibri"/>
            </a:endParaRPr>
          </a:p>
          <a:p>
            <a:pPr marL="926465" lvl="1" indent="-304165">
              <a:lnSpc>
                <a:spcPts val="3410"/>
              </a:lnSpc>
              <a:buClr>
                <a:srgbClr val="3E9C35"/>
              </a:buClr>
              <a:buFont typeface="Wingdings"/>
              <a:buChar char=""/>
              <a:tabLst>
                <a:tab pos="926465" algn="l"/>
                <a:tab pos="5647055" algn="l"/>
                <a:tab pos="10170160" algn="l"/>
                <a:tab pos="11116945" algn="l"/>
              </a:tabLst>
            </a:pP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Specific</a:t>
            </a:r>
            <a:r>
              <a:rPr sz="30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Operating</a:t>
            </a:r>
            <a:r>
              <a:rPr sz="30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Systems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	-</a:t>
            </a:r>
            <a:r>
              <a:rPr sz="30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DOS</a:t>
            </a:r>
            <a:r>
              <a:rPr sz="3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had</a:t>
            </a:r>
            <a:r>
              <a:rPr sz="3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90" dirty="0">
                <a:solidFill>
                  <a:srgbClr val="005C84"/>
                </a:solidFill>
                <a:latin typeface="Calibri"/>
                <a:cs typeface="Calibri"/>
              </a:rPr>
              <a:t>FAT,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Windows</a:t>
            </a:r>
            <a:r>
              <a:rPr sz="30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5C84"/>
                </a:solidFill>
                <a:latin typeface="Calibri"/>
                <a:cs typeface="Calibri"/>
              </a:rPr>
              <a:t>has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3000" spc="-20" dirty="0">
                <a:solidFill>
                  <a:srgbClr val="005C84"/>
                </a:solidFill>
                <a:latin typeface="Calibri"/>
                <a:cs typeface="Calibri"/>
              </a:rPr>
              <a:t>NTFS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3000" spc="-20" dirty="0">
                <a:solidFill>
                  <a:srgbClr val="005C84"/>
                </a:solidFill>
                <a:latin typeface="Calibri"/>
                <a:cs typeface="Calibri"/>
              </a:rPr>
              <a:t>etc.</a:t>
            </a:r>
            <a:endParaRPr sz="3000">
              <a:latin typeface="Calibri"/>
              <a:cs typeface="Calibri"/>
            </a:endParaRPr>
          </a:p>
          <a:p>
            <a:pPr marL="317500" indent="-304800">
              <a:lnSpc>
                <a:spcPts val="3410"/>
              </a:lnSpc>
              <a:spcBef>
                <a:spcPts val="3445"/>
              </a:spcBef>
              <a:buClr>
                <a:srgbClr val="3E9C35"/>
              </a:buClr>
              <a:buFont typeface="Arial"/>
              <a:buChar char="•"/>
              <a:tabLst>
                <a:tab pos="317500" algn="l"/>
              </a:tabLst>
            </a:pP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*nix</a:t>
            </a:r>
            <a:r>
              <a:rPr sz="3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3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Systems</a:t>
            </a:r>
            <a:endParaRPr sz="3000">
              <a:latin typeface="Calibri"/>
              <a:cs typeface="Calibri"/>
            </a:endParaRPr>
          </a:p>
          <a:p>
            <a:pPr marL="926465" lvl="1" indent="-304165">
              <a:lnSpc>
                <a:spcPts val="3220"/>
              </a:lnSpc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*nix</a:t>
            </a:r>
            <a:r>
              <a:rPr sz="3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looks</a:t>
            </a:r>
            <a:r>
              <a:rPr sz="3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at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all</a:t>
            </a:r>
            <a:r>
              <a:rPr sz="3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disks</a:t>
            </a:r>
            <a:r>
              <a:rPr sz="3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3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storage</a:t>
            </a:r>
            <a:r>
              <a:rPr sz="3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devices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as</a:t>
            </a:r>
            <a:r>
              <a:rPr sz="3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part</a:t>
            </a:r>
            <a:r>
              <a:rPr sz="3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3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one</a:t>
            </a:r>
            <a:r>
              <a:rPr sz="3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filesystem</a:t>
            </a:r>
            <a:endParaRPr sz="3000">
              <a:latin typeface="Calibri"/>
              <a:cs typeface="Calibri"/>
            </a:endParaRPr>
          </a:p>
          <a:p>
            <a:pPr marL="926465" lvl="1" indent="-304165">
              <a:lnSpc>
                <a:spcPts val="3220"/>
              </a:lnSpc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3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top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30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filesystem</a:t>
            </a:r>
            <a:r>
              <a:rPr sz="3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called</a:t>
            </a:r>
            <a:r>
              <a:rPr sz="30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3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"root"</a:t>
            </a:r>
            <a:r>
              <a:rPr sz="3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directory</a:t>
            </a:r>
            <a:r>
              <a:rPr sz="3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3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represented</a:t>
            </a:r>
            <a:r>
              <a:rPr sz="3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by</a:t>
            </a:r>
            <a:r>
              <a:rPr sz="30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3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forward</a:t>
            </a:r>
            <a:r>
              <a:rPr sz="3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slash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5C84"/>
                </a:solidFill>
                <a:latin typeface="Calibri"/>
                <a:cs typeface="Calibri"/>
              </a:rPr>
              <a:t>/.</a:t>
            </a:r>
            <a:endParaRPr sz="3000">
              <a:latin typeface="Calibri"/>
              <a:cs typeface="Calibri"/>
            </a:endParaRPr>
          </a:p>
          <a:p>
            <a:pPr marL="927100" marR="358775" lvl="1" indent="-304800">
              <a:lnSpc>
                <a:spcPct val="70100"/>
              </a:lnSpc>
              <a:spcBef>
                <a:spcPts val="885"/>
              </a:spcBef>
              <a:buClr>
                <a:srgbClr val="3E9C35"/>
              </a:buClr>
              <a:buFont typeface="Wingdings"/>
              <a:buChar char=""/>
              <a:tabLst>
                <a:tab pos="927100" algn="l"/>
              </a:tabLst>
            </a:pP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Each</a:t>
            </a:r>
            <a:r>
              <a:rPr sz="30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5C84"/>
                </a:solidFill>
                <a:latin typeface="Calibri"/>
                <a:cs typeface="Calibri"/>
              </a:rPr>
              <a:t>directory,</a:t>
            </a:r>
            <a:r>
              <a:rPr sz="3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starting</a:t>
            </a:r>
            <a:r>
              <a:rPr sz="3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with</a:t>
            </a:r>
            <a:r>
              <a:rPr sz="30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30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root</a:t>
            </a:r>
            <a:r>
              <a:rPr sz="30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directory</a:t>
            </a:r>
            <a:r>
              <a:rPr sz="30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needs</a:t>
            </a:r>
            <a:r>
              <a:rPr sz="3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30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have</a:t>
            </a:r>
            <a:r>
              <a:rPr sz="3000" spc="-10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3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storage</a:t>
            </a:r>
            <a:r>
              <a:rPr sz="30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device</a:t>
            </a:r>
            <a:r>
              <a:rPr sz="3000" spc="-10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associated</a:t>
            </a:r>
            <a:r>
              <a:rPr sz="3000" spc="-10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C84"/>
                </a:solidFill>
                <a:latin typeface="Calibri"/>
                <a:cs typeface="Calibri"/>
              </a:rPr>
              <a:t>with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it.</a:t>
            </a:r>
            <a:r>
              <a:rPr sz="3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---A</a:t>
            </a:r>
            <a:r>
              <a:rPr sz="3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whole</a:t>
            </a:r>
            <a:r>
              <a:rPr sz="3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disk,</a:t>
            </a:r>
            <a:r>
              <a:rPr sz="30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3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just</a:t>
            </a:r>
            <a:r>
              <a:rPr sz="3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3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partition</a:t>
            </a:r>
            <a:r>
              <a:rPr sz="3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3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3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C84"/>
                </a:solidFill>
                <a:latin typeface="Calibri"/>
                <a:cs typeface="Calibri"/>
              </a:rPr>
              <a:t>disk</a:t>
            </a:r>
            <a:endParaRPr sz="3000">
              <a:latin typeface="Calibri"/>
              <a:cs typeface="Calibri"/>
            </a:endParaRPr>
          </a:p>
          <a:p>
            <a:pPr marL="927100" marR="5080" lvl="1" indent="-304800">
              <a:lnSpc>
                <a:spcPct val="70000"/>
              </a:lnSpc>
              <a:spcBef>
                <a:spcPts val="695"/>
              </a:spcBef>
              <a:buClr>
                <a:srgbClr val="3E9C35"/>
              </a:buClr>
              <a:buFont typeface="Wingdings"/>
              <a:buChar char=""/>
              <a:tabLst>
                <a:tab pos="927100" algn="l"/>
              </a:tabLst>
            </a:pP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Any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subdirectories</a:t>
            </a:r>
            <a:r>
              <a:rPr sz="3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that</a:t>
            </a:r>
            <a:r>
              <a:rPr sz="30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are</a:t>
            </a:r>
            <a:r>
              <a:rPr sz="3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created</a:t>
            </a:r>
            <a:r>
              <a:rPr sz="30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will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use</a:t>
            </a:r>
            <a:r>
              <a:rPr sz="3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3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C84"/>
                </a:solidFill>
                <a:latin typeface="Calibri"/>
                <a:cs typeface="Calibri"/>
              </a:rPr>
              <a:t>storage</a:t>
            </a:r>
            <a:r>
              <a:rPr sz="30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space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assigned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30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their</a:t>
            </a:r>
            <a:r>
              <a:rPr sz="3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parent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directory,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unless</a:t>
            </a:r>
            <a:r>
              <a:rPr sz="30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they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are</a:t>
            </a:r>
            <a:r>
              <a:rPr sz="30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assigned</a:t>
            </a:r>
            <a:r>
              <a:rPr sz="30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their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own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C84"/>
                </a:solidFill>
                <a:latin typeface="Calibri"/>
                <a:cs typeface="Calibri"/>
              </a:rPr>
              <a:t>storage</a:t>
            </a:r>
            <a:r>
              <a:rPr sz="30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space.(for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example</a:t>
            </a:r>
            <a:r>
              <a:rPr sz="3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/usr</a:t>
            </a:r>
            <a:r>
              <a:rPr sz="3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,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/proc</a:t>
            </a:r>
            <a:r>
              <a:rPr sz="3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C84"/>
                </a:solidFill>
                <a:latin typeface="Calibri"/>
                <a:cs typeface="Calibri"/>
              </a:rPr>
              <a:t>etc)</a:t>
            </a:r>
            <a:endParaRPr sz="3000">
              <a:latin typeface="Calibri"/>
              <a:cs typeface="Calibri"/>
            </a:endParaRPr>
          </a:p>
          <a:p>
            <a:pPr marL="926465" lvl="1" indent="-304165">
              <a:lnSpc>
                <a:spcPts val="3040"/>
              </a:lnSpc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Multiple</a:t>
            </a:r>
            <a:r>
              <a:rPr sz="30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Filesystems</a:t>
            </a:r>
            <a:r>
              <a:rPr sz="30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are</a:t>
            </a:r>
            <a:r>
              <a:rPr sz="30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supported</a:t>
            </a:r>
            <a:endParaRPr sz="3000">
              <a:latin typeface="Calibri"/>
              <a:cs typeface="Calibri"/>
            </a:endParaRPr>
          </a:p>
          <a:p>
            <a:pPr marL="926465" lvl="1" indent="-304165">
              <a:lnSpc>
                <a:spcPts val="3220"/>
              </a:lnSpc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Storage</a:t>
            </a:r>
            <a:r>
              <a:rPr sz="30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area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can</a:t>
            </a:r>
            <a:r>
              <a:rPr sz="3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have</a:t>
            </a:r>
            <a:r>
              <a:rPr sz="30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different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Filesystems</a:t>
            </a:r>
            <a:r>
              <a:rPr sz="3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3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can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be</a:t>
            </a:r>
            <a:r>
              <a:rPr sz="30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“added”</a:t>
            </a:r>
            <a:r>
              <a:rPr sz="30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3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3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tree</a:t>
            </a:r>
            <a:r>
              <a:rPr sz="3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structure</a:t>
            </a:r>
            <a:endParaRPr sz="3000">
              <a:latin typeface="Calibri"/>
              <a:cs typeface="Calibri"/>
            </a:endParaRPr>
          </a:p>
          <a:p>
            <a:pPr marL="926465" lvl="1" indent="-304165">
              <a:lnSpc>
                <a:spcPts val="2870"/>
              </a:lnSpc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30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directory</a:t>
            </a:r>
            <a:r>
              <a:rPr sz="3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3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special</a:t>
            </a:r>
            <a:r>
              <a:rPr sz="3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3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which</a:t>
            </a:r>
            <a:r>
              <a:rPr sz="3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contains</a:t>
            </a:r>
            <a:r>
              <a:rPr sz="3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name/inode</a:t>
            </a:r>
            <a:r>
              <a:rPr sz="3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pair</a:t>
            </a:r>
            <a:r>
              <a:rPr sz="3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mapping</a:t>
            </a:r>
            <a:r>
              <a:rPr sz="3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3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files</a:t>
            </a:r>
            <a:r>
              <a:rPr sz="3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“contained”</a:t>
            </a:r>
            <a:endParaRPr sz="3000">
              <a:latin typeface="Calibri"/>
              <a:cs typeface="Calibri"/>
            </a:endParaRPr>
          </a:p>
          <a:p>
            <a:pPr marL="927100">
              <a:lnSpc>
                <a:spcPts val="2875"/>
              </a:lnSpc>
            </a:pP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3000" spc="-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 directory</a:t>
            </a:r>
            <a:endParaRPr sz="3000">
              <a:latin typeface="Calibri"/>
              <a:cs typeface="Calibri"/>
            </a:endParaRPr>
          </a:p>
          <a:p>
            <a:pPr marL="926465" lvl="1" indent="-304165">
              <a:lnSpc>
                <a:spcPts val="3415"/>
              </a:lnSpc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3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root</a:t>
            </a:r>
            <a:r>
              <a:rPr sz="3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directory</a:t>
            </a:r>
            <a:r>
              <a:rPr sz="3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5C84"/>
                </a:solidFill>
                <a:latin typeface="Calibri"/>
                <a:cs typeface="Calibri"/>
              </a:rPr>
              <a:t>“contains”</a:t>
            </a:r>
            <a:r>
              <a:rPr sz="30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all</a:t>
            </a:r>
            <a:r>
              <a:rPr sz="3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3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other</a:t>
            </a:r>
            <a:r>
              <a:rPr sz="3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directories.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86839"/>
            <a:ext cx="16256507" cy="640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539085" y="868842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6C6D70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77340" y="8689644"/>
            <a:ext cx="1049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C6D70"/>
                </a:solidFill>
                <a:latin typeface="Arial"/>
                <a:cs typeface="Arial"/>
              </a:rPr>
              <a:t>Document</a:t>
            </a:r>
            <a:r>
              <a:rPr sz="1200" spc="-7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C6D70"/>
                </a:solidFill>
                <a:latin typeface="Arial"/>
                <a:cs typeface="Arial"/>
              </a:rPr>
              <a:t>Title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File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System</a:t>
            </a:r>
            <a:r>
              <a:rPr sz="3200" b="1" spc="-4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hierarchy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03236" y="1934091"/>
            <a:ext cx="9313509" cy="541186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80212" y="1654505"/>
            <a:ext cx="2775585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Contains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binary </a:t>
            </a:r>
            <a:r>
              <a:rPr sz="2400" dirty="0">
                <a:latin typeface="Calibri"/>
                <a:cs typeface="Calibri"/>
              </a:rPr>
              <a:t>executables,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Common </a:t>
            </a:r>
            <a:r>
              <a:rPr sz="2400" dirty="0">
                <a:latin typeface="Calibri"/>
                <a:cs typeface="Calibri"/>
              </a:rPr>
              <a:t>linux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commands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212" y="3194126"/>
            <a:ext cx="3320415" cy="232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896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Kernel</a:t>
            </a:r>
            <a:r>
              <a:rPr sz="2400" spc="-5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initrd,</a:t>
            </a:r>
            <a:r>
              <a:rPr sz="2400" spc="-6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vmlinux,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grub</a:t>
            </a:r>
            <a:r>
              <a:rPr sz="2400" spc="-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files</a:t>
            </a:r>
            <a:r>
              <a:rPr sz="2400" spc="-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are</a:t>
            </a:r>
            <a:r>
              <a:rPr sz="2400" spc="-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located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under</a:t>
            </a:r>
            <a:r>
              <a:rPr sz="2400" spc="-6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/boot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800"/>
              </a:spcBef>
            </a:pP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terminal</a:t>
            </a:r>
            <a:r>
              <a:rPr sz="2400" spc="-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devices,</a:t>
            </a:r>
            <a:r>
              <a:rPr sz="2400" spc="-6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usb,</a:t>
            </a:r>
            <a:r>
              <a:rPr sz="2400" spc="-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or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any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device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attached</a:t>
            </a:r>
            <a:r>
              <a:rPr sz="2400" spc="-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225" y="5854954"/>
            <a:ext cx="32486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Host-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specific</a:t>
            </a:r>
            <a:r>
              <a:rPr sz="2400" spc="-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system-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wide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configuration</a:t>
            </a:r>
            <a:r>
              <a:rPr sz="2400" spc="-8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files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5315" y="7270495"/>
            <a:ext cx="4488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Users’</a:t>
            </a:r>
            <a:r>
              <a:rPr sz="2400" spc="-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home</a:t>
            </a:r>
            <a:r>
              <a:rPr sz="2400" spc="-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directories,</a:t>
            </a:r>
            <a:r>
              <a:rPr sz="2400" spc="-5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containing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saved</a:t>
            </a:r>
            <a:r>
              <a:rPr sz="2400" spc="-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files,</a:t>
            </a:r>
            <a:r>
              <a:rPr sz="2400" spc="-5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personal</a:t>
            </a:r>
            <a:r>
              <a:rPr sz="2400" spc="-5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settings,</a:t>
            </a:r>
            <a:r>
              <a:rPr sz="2400" spc="-6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26200" y="6446266"/>
            <a:ext cx="111760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Libraries essential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for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26200" y="7909661"/>
            <a:ext cx="9499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in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/bin/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/sbin/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26200" y="7543927"/>
            <a:ext cx="2678430" cy="60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95"/>
              </a:lnSpc>
              <a:spcBef>
                <a:spcPts val="100"/>
              </a:spcBef>
            </a:pP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binaries</a:t>
            </a:r>
            <a:endParaRPr sz="2400">
              <a:latin typeface="Calibri"/>
              <a:cs typeface="Calibri"/>
            </a:endParaRPr>
          </a:p>
          <a:p>
            <a:pPr marL="1162685">
              <a:lnSpc>
                <a:spcPts val="2295"/>
              </a:lnSpc>
            </a:pP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Temporarily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76566" y="8126069"/>
            <a:ext cx="140398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mounted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filesystems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68969" y="6446266"/>
            <a:ext cx="240284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Optional application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software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packages.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686033" y="7501255"/>
            <a:ext cx="28498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Essential</a:t>
            </a:r>
            <a:r>
              <a:rPr sz="2400" spc="-10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system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binaries,</a:t>
            </a:r>
            <a:r>
              <a:rPr sz="2400" spc="-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e.g.,</a:t>
            </a:r>
            <a:r>
              <a:rPr sz="2400" spc="-6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fsck,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init, route.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534647" y="5286502"/>
            <a:ext cx="292798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Temporary</a:t>
            </a:r>
            <a:r>
              <a:rPr sz="2400" spc="-9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files.</a:t>
            </a:r>
            <a:r>
              <a:rPr sz="2400" spc="-9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Often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not</a:t>
            </a:r>
            <a:r>
              <a:rPr sz="2400" spc="-7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preserved</a:t>
            </a:r>
            <a:r>
              <a:rPr sz="2400" spc="-6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between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system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reboots,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 and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may</a:t>
            </a:r>
            <a:r>
              <a:rPr sz="2400" spc="-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severely</a:t>
            </a:r>
            <a:r>
              <a:rPr sz="2400" spc="-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size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restricted.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85197" y="1582673"/>
            <a:ext cx="6532880" cy="3432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8293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Primary</a:t>
            </a:r>
            <a:r>
              <a:rPr sz="2400" spc="-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hierarchy</a:t>
            </a:r>
            <a:r>
              <a:rPr sz="2400" spc="-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root</a:t>
            </a:r>
            <a:r>
              <a:rPr sz="2400" spc="-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root</a:t>
            </a:r>
            <a:r>
              <a:rPr sz="2400" spc="-3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directory</a:t>
            </a:r>
            <a:r>
              <a:rPr sz="2400" spc="-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entire</a:t>
            </a:r>
            <a:r>
              <a:rPr sz="2400" spc="-5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file</a:t>
            </a:r>
            <a:r>
              <a:rPr sz="2400" spc="-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system</a:t>
            </a:r>
            <a:r>
              <a:rPr sz="2400" spc="-5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hierarchy.</a:t>
            </a:r>
            <a:endParaRPr sz="2400">
              <a:latin typeface="Calibri"/>
              <a:cs typeface="Calibri"/>
            </a:endParaRPr>
          </a:p>
          <a:p>
            <a:pPr marL="4152265">
              <a:lnSpc>
                <a:spcPts val="2570"/>
              </a:lnSpc>
            </a:pP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Variable</a:t>
            </a:r>
            <a:r>
              <a:rPr sz="2400" spc="-8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  <a:p>
            <a:pPr marL="4152265">
              <a:lnSpc>
                <a:spcPct val="100000"/>
              </a:lnSpc>
            </a:pP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Files</a:t>
            </a:r>
            <a:endParaRPr sz="2400">
              <a:latin typeface="Calibri"/>
              <a:cs typeface="Calibri"/>
            </a:endParaRPr>
          </a:p>
          <a:p>
            <a:pPr marL="3493135" marR="5080" indent="68580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Secondary</a:t>
            </a:r>
            <a:r>
              <a:rPr sz="2400" spc="-5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hierarchy</a:t>
            </a:r>
            <a:r>
              <a:rPr sz="2400" spc="-4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for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read-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only user</a:t>
            </a:r>
            <a:r>
              <a:rPr sz="2400" spc="5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73139"/>
                </a:solidFill>
                <a:latin typeface="Calibri"/>
                <a:cs typeface="Calibri"/>
              </a:rPr>
              <a:t>data;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contains</a:t>
            </a:r>
            <a:r>
              <a:rPr sz="2400" spc="-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the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majority</a:t>
            </a:r>
            <a:r>
              <a:rPr sz="2400" spc="-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of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(multi-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)user</a:t>
            </a:r>
            <a:r>
              <a:rPr sz="2400" spc="-4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73139"/>
                </a:solidFill>
                <a:latin typeface="Calibri"/>
                <a:cs typeface="Calibri"/>
              </a:rPr>
              <a:t>utilities</a:t>
            </a:r>
            <a:r>
              <a:rPr sz="2400" spc="-30" dirty="0">
                <a:solidFill>
                  <a:srgbClr val="273139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73139"/>
                </a:solidFill>
                <a:latin typeface="Calibri"/>
                <a:cs typeface="Calibri"/>
              </a:rPr>
              <a:t>and </a:t>
            </a:r>
            <a:r>
              <a:rPr sz="2400" spc="-10" dirty="0">
                <a:solidFill>
                  <a:srgbClr val="273139"/>
                </a:solidFill>
                <a:latin typeface="Calibri"/>
                <a:cs typeface="Calibri"/>
              </a:rPr>
              <a:t>applications.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86839"/>
            <a:ext cx="16256507" cy="640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539085" y="868842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6C6D70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77340" y="8689644"/>
            <a:ext cx="1049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C6D70"/>
                </a:solidFill>
                <a:latin typeface="Arial"/>
                <a:cs typeface="Arial"/>
              </a:rPr>
              <a:t>Document</a:t>
            </a:r>
            <a:r>
              <a:rPr sz="1200" spc="-7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C6D70"/>
                </a:solidFill>
                <a:latin typeface="Arial"/>
                <a:cs typeface="Arial"/>
              </a:rPr>
              <a:t>Title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Files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in</a:t>
            </a:r>
            <a:r>
              <a:rPr sz="3200" b="1" spc="-15" dirty="0">
                <a:latin typeface="Arial"/>
                <a:cs typeface="Arial"/>
              </a:rPr>
              <a:t> </a:t>
            </a:r>
            <a:r>
              <a:rPr sz="3200" b="1" spc="-20" dirty="0">
                <a:latin typeface="Arial"/>
                <a:cs typeface="Arial"/>
              </a:rPr>
              <a:t>Unix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112" y="1423162"/>
            <a:ext cx="15564485" cy="6833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9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Ordinary</a:t>
            </a:r>
            <a:r>
              <a:rPr sz="2500" spc="-10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Files</a:t>
            </a:r>
            <a:endParaRPr sz="2500">
              <a:latin typeface="Calibri"/>
              <a:cs typeface="Calibri"/>
            </a:endParaRPr>
          </a:p>
          <a:p>
            <a:pPr marL="926465" lvl="1" indent="-304800">
              <a:lnSpc>
                <a:spcPct val="100000"/>
              </a:lnSpc>
              <a:spcBef>
                <a:spcPts val="95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  <a:tab pos="5554345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text,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executable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programs,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images,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etc.</a:t>
            </a:r>
            <a:endParaRPr sz="25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71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Directories</a:t>
            </a:r>
            <a:endParaRPr sz="2500">
              <a:latin typeface="Calibri"/>
              <a:cs typeface="Calibri"/>
            </a:endParaRPr>
          </a:p>
          <a:p>
            <a:pPr marL="926465" lvl="1" indent="-304800">
              <a:lnSpc>
                <a:spcPct val="100000"/>
              </a:lnSpc>
              <a:spcBef>
                <a:spcPts val="95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Branching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points</a:t>
            </a:r>
            <a:r>
              <a:rPr sz="25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5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hierarchical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tree</a:t>
            </a:r>
            <a:endParaRPr sz="2500">
              <a:latin typeface="Calibri"/>
              <a:cs typeface="Calibri"/>
            </a:endParaRPr>
          </a:p>
          <a:p>
            <a:pPr marL="926465" lvl="1" indent="-304800">
              <a:lnSpc>
                <a:spcPct val="100000"/>
              </a:lnSpc>
              <a:spcBef>
                <a:spcPts val="100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Used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organize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groups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files</a:t>
            </a:r>
            <a:endParaRPr sz="2500">
              <a:latin typeface="Calibri"/>
              <a:cs typeface="Calibri"/>
            </a:endParaRPr>
          </a:p>
          <a:p>
            <a:pPr marL="926465" lvl="1" indent="-304800">
              <a:lnSpc>
                <a:spcPct val="100000"/>
              </a:lnSpc>
              <a:spcBef>
                <a:spcPts val="105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May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contain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ordinary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files,</a:t>
            </a:r>
            <a:r>
              <a:rPr sz="25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special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files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5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other</a:t>
            </a:r>
            <a:r>
              <a:rPr sz="25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directories</a:t>
            </a:r>
            <a:endParaRPr sz="25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70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Special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Files</a:t>
            </a:r>
            <a:endParaRPr sz="2500">
              <a:latin typeface="Calibri"/>
              <a:cs typeface="Calibri"/>
            </a:endParaRPr>
          </a:p>
          <a:p>
            <a:pPr marL="927100" marR="711200" lvl="1" indent="-304800">
              <a:lnSpc>
                <a:spcPts val="2400"/>
              </a:lnSpc>
              <a:spcBef>
                <a:spcPts val="675"/>
              </a:spcBef>
              <a:buClr>
                <a:srgbClr val="3E9C35"/>
              </a:buClr>
              <a:buFont typeface="Wingdings"/>
              <a:buChar char=""/>
              <a:tabLst>
                <a:tab pos="927100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Used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represent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5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real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physical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device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such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as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30" dirty="0">
                <a:solidFill>
                  <a:srgbClr val="005C84"/>
                </a:solidFill>
                <a:latin typeface="Calibri"/>
                <a:cs typeface="Calibri"/>
              </a:rPr>
              <a:t>printer,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tape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drive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terminal,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used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Input/Output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(I/O) operations</a:t>
            </a:r>
            <a:endParaRPr sz="2500">
              <a:latin typeface="Calibri"/>
              <a:cs typeface="Calibri"/>
            </a:endParaRPr>
          </a:p>
          <a:p>
            <a:pPr marL="926465" lvl="1" indent="-304800">
              <a:lnSpc>
                <a:spcPct val="100000"/>
              </a:lnSpc>
              <a:spcBef>
                <a:spcPts val="130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Two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types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I/O: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character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block</a:t>
            </a:r>
            <a:endParaRPr sz="2500">
              <a:latin typeface="Calibri"/>
              <a:cs typeface="Calibri"/>
            </a:endParaRPr>
          </a:p>
          <a:p>
            <a:pPr marL="926465" lvl="1" indent="-304800">
              <a:lnSpc>
                <a:spcPct val="100000"/>
              </a:lnSpc>
              <a:spcBef>
                <a:spcPts val="95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Usually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only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found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under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directories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named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/dev</a:t>
            </a:r>
            <a:endParaRPr sz="25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70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Symbolic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link</a:t>
            </a:r>
            <a:r>
              <a:rPr sz="25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endParaRPr sz="2500">
              <a:latin typeface="Calibri"/>
              <a:cs typeface="Calibri"/>
            </a:endParaRPr>
          </a:p>
          <a:p>
            <a:pPr marL="926465" lvl="1" indent="-304800">
              <a:lnSpc>
                <a:spcPct val="100000"/>
              </a:lnSpc>
              <a:spcBef>
                <a:spcPts val="105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special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which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points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another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endParaRPr sz="25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69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Pipes</a:t>
            </a:r>
            <a:endParaRPr sz="2500">
              <a:latin typeface="Calibri"/>
              <a:cs typeface="Calibri"/>
            </a:endParaRPr>
          </a:p>
          <a:p>
            <a:pPr marL="927100" marR="5080" lvl="1" indent="-304800">
              <a:lnSpc>
                <a:spcPts val="2400"/>
              </a:lnSpc>
              <a:spcBef>
                <a:spcPts val="680"/>
              </a:spcBef>
              <a:buClr>
                <a:srgbClr val="3E9C35"/>
              </a:buClr>
              <a:buFont typeface="Wingdings"/>
              <a:buChar char=""/>
              <a:tabLst>
                <a:tab pos="927100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UNIX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allows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commands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be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linked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together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using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pipe.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pipe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acts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temporary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which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only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exists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hold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data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from</a:t>
            </a:r>
            <a:r>
              <a:rPr sz="25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one</a:t>
            </a:r>
            <a:r>
              <a:rPr sz="25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command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until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it</a:t>
            </a:r>
            <a:r>
              <a:rPr sz="25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25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read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by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another</a:t>
            </a:r>
            <a:endParaRPr sz="2500">
              <a:latin typeface="Calibri"/>
              <a:cs typeface="Calibri"/>
            </a:endParaRPr>
          </a:p>
          <a:p>
            <a:pPr marL="926465" lvl="1" indent="-304800">
              <a:lnSpc>
                <a:spcPct val="100000"/>
              </a:lnSpc>
              <a:spcBef>
                <a:spcPts val="130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25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process</a:t>
            </a:r>
            <a:r>
              <a:rPr sz="25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communication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40513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005784"/>
                </a:solidFill>
                <a:latin typeface="Calibri"/>
                <a:cs typeface="Calibri"/>
              </a:rPr>
              <a:t>Welcome</a:t>
            </a:r>
            <a:r>
              <a:rPr sz="4400" b="1" spc="-65" dirty="0">
                <a:solidFill>
                  <a:srgbClr val="005784"/>
                </a:solidFill>
                <a:latin typeface="Calibri"/>
                <a:cs typeface="Calibri"/>
              </a:rPr>
              <a:t> </a:t>
            </a:r>
            <a:r>
              <a:rPr sz="4400" b="1" spc="-25" dirty="0">
                <a:solidFill>
                  <a:srgbClr val="005784"/>
                </a:solidFill>
                <a:latin typeface="Calibri"/>
                <a:cs typeface="Calibri"/>
              </a:rPr>
              <a:t>to </a:t>
            </a:r>
            <a:r>
              <a:rPr sz="4400" b="1" dirty="0">
                <a:solidFill>
                  <a:srgbClr val="005784"/>
                </a:solidFill>
                <a:latin typeface="Calibri"/>
                <a:cs typeface="Calibri"/>
              </a:rPr>
              <a:t>Linux</a:t>
            </a:r>
            <a:r>
              <a:rPr sz="4400" b="1" spc="-25" dirty="0">
                <a:solidFill>
                  <a:srgbClr val="005784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005784"/>
                </a:solidFill>
                <a:latin typeface="Calibri"/>
                <a:cs typeface="Calibri"/>
              </a:rPr>
              <a:t>Essentials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86839"/>
            <a:ext cx="16256507" cy="640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539085" y="868842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6C6D70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90040" y="8716781"/>
            <a:ext cx="1023619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dirty="0">
                <a:solidFill>
                  <a:srgbClr val="6C6D70"/>
                </a:solidFill>
                <a:latin typeface="Arial"/>
                <a:cs typeface="Arial"/>
              </a:rPr>
              <a:t>Document</a:t>
            </a:r>
            <a:r>
              <a:rPr sz="1200" spc="-7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C6D70"/>
                </a:solidFill>
                <a:latin typeface="Arial"/>
                <a:cs typeface="Arial"/>
              </a:rPr>
              <a:t>Title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Common</a:t>
            </a:r>
            <a:r>
              <a:rPr sz="3200" b="1" spc="-5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File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System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commands</a:t>
            </a:r>
            <a:endParaRPr sz="3200">
              <a:latin typeface="Arial"/>
              <a:cs typeface="Aria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11571" y="1605438"/>
          <a:ext cx="14556104" cy="737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8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4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20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333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0370">
                <a:tc gridSpan="2">
                  <a:txBody>
                    <a:bodyPr/>
                    <a:lstStyle/>
                    <a:p>
                      <a:pPr marL="46990">
                        <a:lnSpc>
                          <a:spcPts val="3155"/>
                        </a:lnSpc>
                        <a:spcBef>
                          <a:spcPts val="55"/>
                        </a:spcBef>
                      </a:pPr>
                      <a:r>
                        <a:rPr sz="2650" b="1" spc="-265" dirty="0">
                          <a:latin typeface="Arial"/>
                          <a:cs typeface="Arial"/>
                        </a:rPr>
                        <a:t>Command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ts val="3155"/>
                        </a:lnSpc>
                        <a:spcBef>
                          <a:spcPts val="55"/>
                        </a:spcBef>
                      </a:pPr>
                      <a:r>
                        <a:rPr sz="2650" b="1" spc="-120" dirty="0">
                          <a:latin typeface="Arial"/>
                          <a:cs typeface="Arial"/>
                        </a:rPr>
                        <a:t>Description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ts val="3155"/>
                        </a:lnSpc>
                        <a:spcBef>
                          <a:spcPts val="55"/>
                        </a:spcBef>
                      </a:pPr>
                      <a:r>
                        <a:rPr sz="2650" b="1" spc="-265" dirty="0">
                          <a:latin typeface="Arial"/>
                          <a:cs typeface="Arial"/>
                        </a:rPr>
                        <a:t>Command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650" spc="-25" dirty="0">
                          <a:latin typeface="Arial"/>
                          <a:cs typeface="Arial"/>
                        </a:rPr>
                        <a:t>cp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650" spc="-14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65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65" dirty="0">
                          <a:latin typeface="Arial"/>
                          <a:cs typeface="Arial"/>
                        </a:rPr>
                        <a:t>copy</a:t>
                      </a:r>
                      <a:r>
                        <a:rPr sz="265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30" dirty="0">
                          <a:latin typeface="Arial"/>
                          <a:cs typeface="Arial"/>
                        </a:rPr>
                        <a:t>files</a:t>
                      </a:r>
                      <a:r>
                        <a:rPr sz="26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3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265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85" dirty="0">
                          <a:latin typeface="Arial"/>
                          <a:cs typeface="Arial"/>
                        </a:rPr>
                        <a:t>source</a:t>
                      </a:r>
                      <a:r>
                        <a:rPr sz="26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6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55" dirty="0">
                          <a:latin typeface="Arial"/>
                          <a:cs typeface="Arial"/>
                        </a:rPr>
                        <a:t>destination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2650" spc="-180" dirty="0">
                          <a:latin typeface="Arial"/>
                          <a:cs typeface="Arial"/>
                        </a:rPr>
                        <a:t>cp</a:t>
                      </a:r>
                      <a:r>
                        <a:rPr sz="265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90" dirty="0">
                          <a:latin typeface="Arial"/>
                          <a:cs typeface="Arial"/>
                        </a:rPr>
                        <a:t>&lt;source&gt;</a:t>
                      </a:r>
                      <a:r>
                        <a:rPr sz="265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90" dirty="0">
                          <a:latin typeface="Arial"/>
                          <a:cs typeface="Arial"/>
                        </a:rPr>
                        <a:t>&lt;destination&gt;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90"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650" spc="-10" dirty="0">
                          <a:latin typeface="Arial"/>
                          <a:cs typeface="Arial"/>
                        </a:rPr>
                        <a:t>mkdir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650" spc="-14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6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75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265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8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35" dirty="0">
                          <a:latin typeface="Arial"/>
                          <a:cs typeface="Arial"/>
                        </a:rPr>
                        <a:t>directory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650" spc="-200" dirty="0">
                          <a:latin typeface="Arial"/>
                          <a:cs typeface="Arial"/>
                        </a:rPr>
                        <a:t>mkdir</a:t>
                      </a:r>
                      <a:r>
                        <a:rPr sz="265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60" dirty="0">
                          <a:latin typeface="Arial"/>
                          <a:cs typeface="Arial"/>
                        </a:rPr>
                        <a:t>&lt;directory&gt;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990"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50" spc="-10" dirty="0">
                          <a:latin typeface="Arial"/>
                          <a:cs typeface="Arial"/>
                        </a:rPr>
                        <a:t>rmdir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50" spc="-14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6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85" dirty="0">
                          <a:latin typeface="Arial"/>
                          <a:cs typeface="Arial"/>
                        </a:rPr>
                        <a:t>delete</a:t>
                      </a:r>
                      <a:r>
                        <a:rPr sz="265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8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6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40" dirty="0">
                          <a:latin typeface="Arial"/>
                          <a:cs typeface="Arial"/>
                        </a:rPr>
                        <a:t>directory,</a:t>
                      </a:r>
                      <a:r>
                        <a:rPr sz="265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60" dirty="0">
                          <a:latin typeface="Arial"/>
                          <a:cs typeface="Arial"/>
                        </a:rPr>
                        <a:t>provided</a:t>
                      </a:r>
                      <a:r>
                        <a:rPr sz="265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204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6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45" dirty="0">
                          <a:latin typeface="Arial"/>
                          <a:cs typeface="Arial"/>
                        </a:rPr>
                        <a:t>directory</a:t>
                      </a:r>
                      <a:r>
                        <a:rPr sz="265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14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65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35" dirty="0">
                          <a:latin typeface="Arial"/>
                          <a:cs typeface="Arial"/>
                        </a:rPr>
                        <a:t>em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50" spc="-175" dirty="0">
                          <a:latin typeface="Arial"/>
                          <a:cs typeface="Arial"/>
                        </a:rPr>
                        <a:t>rmdir</a:t>
                      </a:r>
                      <a:r>
                        <a:rPr sz="265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65" dirty="0">
                          <a:latin typeface="Arial"/>
                          <a:cs typeface="Arial"/>
                        </a:rPr>
                        <a:t>&lt;directory&gt;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55"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50" spc="-280" dirty="0">
                          <a:latin typeface="Arial"/>
                          <a:cs typeface="Arial"/>
                        </a:rPr>
                        <a:t>mv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50" spc="-235" dirty="0">
                          <a:latin typeface="Arial"/>
                          <a:cs typeface="Arial"/>
                        </a:rPr>
                        <a:t>rename</a:t>
                      </a:r>
                      <a:r>
                        <a:rPr sz="265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20" dirty="0">
                          <a:latin typeface="Arial"/>
                          <a:cs typeface="Arial"/>
                        </a:rPr>
                        <a:t>file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50" spc="-240" dirty="0">
                          <a:latin typeface="Arial"/>
                          <a:cs typeface="Arial"/>
                        </a:rPr>
                        <a:t>mv</a:t>
                      </a:r>
                      <a:r>
                        <a:rPr sz="265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90" dirty="0">
                          <a:latin typeface="Arial"/>
                          <a:cs typeface="Arial"/>
                        </a:rPr>
                        <a:t>&lt;source&gt;</a:t>
                      </a:r>
                      <a:r>
                        <a:rPr sz="265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30" dirty="0">
                          <a:latin typeface="Arial"/>
                          <a:cs typeface="Arial"/>
                        </a:rPr>
                        <a:t>&lt;newname&gt;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9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50" spc="-14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6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95" dirty="0">
                          <a:latin typeface="Arial"/>
                          <a:cs typeface="Arial"/>
                        </a:rPr>
                        <a:t>move</a:t>
                      </a:r>
                      <a:r>
                        <a:rPr sz="265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20" dirty="0">
                          <a:latin typeface="Arial"/>
                          <a:cs typeface="Arial"/>
                        </a:rPr>
                        <a:t>file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50" spc="-240" dirty="0">
                          <a:latin typeface="Arial"/>
                          <a:cs typeface="Arial"/>
                        </a:rPr>
                        <a:t>mv</a:t>
                      </a:r>
                      <a:r>
                        <a:rPr sz="265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90" dirty="0">
                          <a:latin typeface="Arial"/>
                          <a:cs typeface="Arial"/>
                        </a:rPr>
                        <a:t>&lt;source&gt;</a:t>
                      </a:r>
                      <a:r>
                        <a:rPr sz="265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65" dirty="0">
                          <a:latin typeface="Arial"/>
                          <a:cs typeface="Arial"/>
                        </a:rPr>
                        <a:t>&lt;destination</a:t>
                      </a:r>
                      <a:r>
                        <a:rPr sz="265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35" dirty="0">
                          <a:latin typeface="Arial"/>
                          <a:cs typeface="Arial"/>
                        </a:rPr>
                        <a:t>directory&gt;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720"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50" spc="-25" dirty="0">
                          <a:latin typeface="Arial"/>
                          <a:cs typeface="Arial"/>
                        </a:rPr>
                        <a:t>cd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50" spc="-14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65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240" dirty="0">
                          <a:latin typeface="Arial"/>
                          <a:cs typeface="Arial"/>
                        </a:rPr>
                        <a:t>change</a:t>
                      </a:r>
                      <a:r>
                        <a:rPr sz="265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35" dirty="0">
                          <a:latin typeface="Arial"/>
                          <a:cs typeface="Arial"/>
                        </a:rPr>
                        <a:t>directory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50" spc="-180" dirty="0">
                          <a:latin typeface="Arial"/>
                          <a:cs typeface="Arial"/>
                        </a:rPr>
                        <a:t>cd</a:t>
                      </a:r>
                      <a:r>
                        <a:rPr sz="265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05" dirty="0">
                          <a:latin typeface="Arial"/>
                          <a:cs typeface="Arial"/>
                        </a:rPr>
                        <a:t>&lt;directorypath&gt;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99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650" spc="-14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65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95" dirty="0">
                          <a:latin typeface="Arial"/>
                          <a:cs typeface="Arial"/>
                        </a:rPr>
                        <a:t>come</a:t>
                      </a:r>
                      <a:r>
                        <a:rPr sz="26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90" dirty="0">
                          <a:latin typeface="Arial"/>
                          <a:cs typeface="Arial"/>
                        </a:rPr>
                        <a:t>back</a:t>
                      </a:r>
                      <a:r>
                        <a:rPr sz="265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2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65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235" dirty="0">
                          <a:latin typeface="Arial"/>
                          <a:cs typeface="Arial"/>
                        </a:rPr>
                        <a:t>HOME</a:t>
                      </a:r>
                      <a:r>
                        <a:rPr sz="265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25" dirty="0">
                          <a:latin typeface="Arial"/>
                          <a:cs typeface="Arial"/>
                        </a:rPr>
                        <a:t>directory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650" spc="-25" dirty="0">
                          <a:latin typeface="Arial"/>
                          <a:cs typeface="Arial"/>
                        </a:rPr>
                        <a:t>cd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990"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50" spc="-25" dirty="0">
                          <a:latin typeface="Arial"/>
                          <a:cs typeface="Arial"/>
                        </a:rPr>
                        <a:t>rm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50" spc="-185" dirty="0">
                          <a:latin typeface="Arial"/>
                          <a:cs typeface="Arial"/>
                        </a:rPr>
                        <a:t>delete</a:t>
                      </a:r>
                      <a:r>
                        <a:rPr sz="265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20" dirty="0">
                          <a:latin typeface="Arial"/>
                          <a:cs typeface="Arial"/>
                        </a:rPr>
                        <a:t>files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50" spc="-215" dirty="0">
                          <a:latin typeface="Arial"/>
                          <a:cs typeface="Arial"/>
                        </a:rPr>
                        <a:t>rm</a:t>
                      </a:r>
                      <a:r>
                        <a:rPr sz="26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0" dirty="0">
                          <a:latin typeface="Arial"/>
                          <a:cs typeface="Arial"/>
                        </a:rPr>
                        <a:t>&lt;file&gt;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720"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50" spc="-25" dirty="0">
                          <a:latin typeface="Arial"/>
                          <a:cs typeface="Arial"/>
                        </a:rPr>
                        <a:t>cat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50" spc="-180" dirty="0">
                          <a:latin typeface="Arial"/>
                          <a:cs typeface="Arial"/>
                        </a:rPr>
                        <a:t>View</a:t>
                      </a:r>
                      <a:r>
                        <a:rPr sz="2650" spc="-1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10" dirty="0">
                          <a:latin typeface="Arial"/>
                          <a:cs typeface="Arial"/>
                        </a:rPr>
                        <a:t>file</a:t>
                      </a:r>
                      <a:r>
                        <a:rPr sz="265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40" dirty="0">
                          <a:latin typeface="Arial"/>
                          <a:cs typeface="Arial"/>
                        </a:rPr>
                        <a:t>content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50" spc="-160" dirty="0">
                          <a:latin typeface="Arial"/>
                          <a:cs typeface="Arial"/>
                        </a:rPr>
                        <a:t>cat</a:t>
                      </a:r>
                      <a:r>
                        <a:rPr sz="265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85" dirty="0">
                          <a:latin typeface="Arial"/>
                          <a:cs typeface="Arial"/>
                        </a:rPr>
                        <a:t>&lt;filename&gt;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990"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650" spc="-25" dirty="0">
                          <a:latin typeface="Arial"/>
                          <a:cs typeface="Arial"/>
                        </a:rPr>
                        <a:t>ls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650" spc="-160" dirty="0">
                          <a:latin typeface="Arial"/>
                          <a:cs typeface="Arial"/>
                        </a:rPr>
                        <a:t>listing</a:t>
                      </a:r>
                      <a:r>
                        <a:rPr sz="265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204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265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90" dirty="0">
                          <a:latin typeface="Arial"/>
                          <a:cs typeface="Arial"/>
                        </a:rPr>
                        <a:t>content</a:t>
                      </a:r>
                      <a:r>
                        <a:rPr sz="265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2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65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25" dirty="0">
                          <a:latin typeface="Arial"/>
                          <a:cs typeface="Arial"/>
                        </a:rPr>
                        <a:t>directory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650" spc="-170" dirty="0">
                          <a:latin typeface="Arial"/>
                          <a:cs typeface="Arial"/>
                        </a:rPr>
                        <a:t>ls</a:t>
                      </a:r>
                      <a:r>
                        <a:rPr sz="265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165" dirty="0">
                          <a:latin typeface="Arial"/>
                          <a:cs typeface="Arial"/>
                        </a:rPr>
                        <a:t>&lt;option&gt;</a:t>
                      </a:r>
                      <a:r>
                        <a:rPr sz="265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60" dirty="0">
                          <a:latin typeface="Arial"/>
                          <a:cs typeface="Arial"/>
                        </a:rPr>
                        <a:t>&lt;directory&gt;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19050">
                      <a:solidFill>
                        <a:srgbClr val="4471C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7990"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50" spc="-20" dirty="0">
                          <a:latin typeface="Arial"/>
                          <a:cs typeface="Arial"/>
                        </a:rPr>
                        <a:t>file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50" spc="-180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265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2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26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650" spc="-20" dirty="0">
                          <a:latin typeface="Arial"/>
                          <a:cs typeface="Arial"/>
                        </a:rPr>
                        <a:t>flle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19050">
                      <a:solidFill>
                        <a:srgbClr val="4471C4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69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650" spc="-110" dirty="0">
                          <a:latin typeface="Arial"/>
                          <a:cs typeface="Arial"/>
                        </a:rPr>
                        <a:t>file </a:t>
                      </a:r>
                      <a:r>
                        <a:rPr sz="2650" spc="-85" dirty="0">
                          <a:latin typeface="Arial"/>
                          <a:cs typeface="Arial"/>
                        </a:rPr>
                        <a:t>&lt;filename&gt;</a:t>
                      </a:r>
                      <a:endParaRPr sz="26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19050">
                      <a:solidFill>
                        <a:srgbClr val="4471C4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4471C4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56360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50" spc="-330" dirty="0">
                          <a:latin typeface="Arial"/>
                          <a:cs typeface="Arial"/>
                        </a:rPr>
                        <a:t>find</a:t>
                      </a:r>
                      <a:endParaRPr sz="27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solidFill>
                      <a:srgbClr val="D9E0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2750" spc="-41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75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390" dirty="0">
                          <a:latin typeface="Arial"/>
                          <a:cs typeface="Arial"/>
                        </a:rPr>
                        <a:t>search</a:t>
                      </a:r>
                      <a:r>
                        <a:rPr sz="2750" spc="-3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4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750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20" dirty="0">
                          <a:latin typeface="Arial"/>
                          <a:cs typeface="Arial"/>
                        </a:rPr>
                        <a:t>file</a:t>
                      </a:r>
                      <a:endParaRPr sz="27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T w="57150">
                      <a:solidFill>
                        <a:srgbClr val="000000"/>
                      </a:solidFill>
                      <a:prstDash val="solid"/>
                    </a:lnT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640" marR="135890">
                        <a:lnSpc>
                          <a:spcPts val="3500"/>
                        </a:lnSpc>
                        <a:spcBef>
                          <a:spcPts val="135"/>
                        </a:spcBef>
                      </a:pPr>
                      <a:r>
                        <a:rPr sz="2750" spc="-310" dirty="0">
                          <a:latin typeface="Arial"/>
                          <a:cs typeface="Arial"/>
                        </a:rPr>
                        <a:t>find</a:t>
                      </a:r>
                      <a:r>
                        <a:rPr sz="275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420" dirty="0">
                          <a:latin typeface="Arial"/>
                          <a:cs typeface="Arial"/>
                        </a:rPr>
                        <a:t>&lt;path&gt;</a:t>
                      </a:r>
                      <a:r>
                        <a:rPr sz="275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28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750" spc="-515" dirty="0">
                          <a:latin typeface="Arial"/>
                          <a:cs typeface="Arial"/>
                        </a:rPr>
                        <a:t>name</a:t>
                      </a:r>
                      <a:r>
                        <a:rPr sz="275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280" dirty="0">
                          <a:latin typeface="Arial"/>
                          <a:cs typeface="Arial"/>
                        </a:rPr>
                        <a:t>&lt;file</a:t>
                      </a:r>
                      <a:r>
                        <a:rPr sz="275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505" dirty="0">
                          <a:latin typeface="Arial"/>
                          <a:cs typeface="Arial"/>
                        </a:rPr>
                        <a:t>name&gt;</a:t>
                      </a:r>
                      <a:r>
                        <a:rPr sz="275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28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750" spc="-365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275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335" dirty="0">
                          <a:latin typeface="Arial"/>
                          <a:cs typeface="Arial"/>
                        </a:rPr>
                        <a:t>&lt;filetype&gt;</a:t>
                      </a:r>
                      <a:r>
                        <a:rPr sz="275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385" dirty="0">
                          <a:latin typeface="Arial"/>
                          <a:cs typeface="Arial"/>
                        </a:rPr>
                        <a:t>&lt;operation&gt; </a:t>
                      </a:r>
                      <a:r>
                        <a:rPr sz="2750" spc="-310" dirty="0">
                          <a:latin typeface="Arial"/>
                          <a:cs typeface="Arial"/>
                        </a:rPr>
                        <a:t>find</a:t>
                      </a:r>
                      <a:r>
                        <a:rPr sz="275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215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275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28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750" spc="-515" dirty="0">
                          <a:latin typeface="Arial"/>
                          <a:cs typeface="Arial"/>
                        </a:rPr>
                        <a:t>name</a:t>
                      </a:r>
                      <a:r>
                        <a:rPr sz="2750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315" dirty="0">
                          <a:latin typeface="Arial"/>
                          <a:cs typeface="Arial"/>
                        </a:rPr>
                        <a:t>"*.java"</a:t>
                      </a:r>
                      <a:r>
                        <a:rPr sz="275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28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750" spc="-365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2750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2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75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28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750" spc="-335" dirty="0">
                          <a:latin typeface="Arial"/>
                          <a:cs typeface="Arial"/>
                        </a:rPr>
                        <a:t>print</a:t>
                      </a:r>
                      <a:endParaRPr sz="2750">
                        <a:latin typeface="Arial"/>
                        <a:cs typeface="Arial"/>
                      </a:endParaRPr>
                    </a:p>
                    <a:p>
                      <a:pPr marL="406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750" spc="-310" dirty="0">
                          <a:latin typeface="Arial"/>
                          <a:cs typeface="Arial"/>
                        </a:rPr>
                        <a:t>find</a:t>
                      </a:r>
                      <a:r>
                        <a:rPr sz="275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28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750" spc="-515" dirty="0">
                          <a:latin typeface="Arial"/>
                          <a:cs typeface="Arial"/>
                        </a:rPr>
                        <a:t>name</a:t>
                      </a:r>
                      <a:r>
                        <a:rPr sz="275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315" dirty="0">
                          <a:latin typeface="Arial"/>
                          <a:cs typeface="Arial"/>
                        </a:rPr>
                        <a:t>"*.java"</a:t>
                      </a:r>
                      <a:r>
                        <a:rPr sz="275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28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750" spc="-365" dirty="0">
                          <a:latin typeface="Arial"/>
                          <a:cs typeface="Arial"/>
                        </a:rPr>
                        <a:t>type</a:t>
                      </a:r>
                      <a:r>
                        <a:rPr sz="2750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215" dirty="0">
                          <a:latin typeface="Arial"/>
                          <a:cs typeface="Arial"/>
                        </a:rPr>
                        <a:t>f</a:t>
                      </a:r>
                      <a:r>
                        <a:rPr sz="275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28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750" spc="-434" dirty="0">
                          <a:latin typeface="Arial"/>
                          <a:cs typeface="Arial"/>
                        </a:rPr>
                        <a:t>exec</a:t>
                      </a:r>
                      <a:r>
                        <a:rPr sz="2750" spc="-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345" dirty="0">
                          <a:latin typeface="Arial"/>
                          <a:cs typeface="Arial"/>
                        </a:rPr>
                        <a:t>cat</a:t>
                      </a:r>
                      <a:r>
                        <a:rPr sz="275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260" dirty="0">
                          <a:latin typeface="Arial"/>
                          <a:cs typeface="Arial"/>
                        </a:rPr>
                        <a:t>{}</a:t>
                      </a:r>
                      <a:r>
                        <a:rPr sz="275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215" dirty="0">
                          <a:latin typeface="Arial"/>
                          <a:cs typeface="Arial"/>
                        </a:rPr>
                        <a:t>\</a:t>
                      </a:r>
                      <a:r>
                        <a:rPr sz="275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50" dirty="0">
                          <a:latin typeface="Arial"/>
                          <a:cs typeface="Arial"/>
                        </a:rPr>
                        <a:t>;</a:t>
                      </a:r>
                      <a:endParaRPr sz="2750">
                        <a:latin typeface="Arial"/>
                        <a:cs typeface="Arial"/>
                      </a:endParaRPr>
                    </a:p>
                  </a:txBody>
                  <a:tcPr marL="0" marR="0" marT="17145" marB="0">
                    <a:lnR w="28575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39370">
                        <a:lnSpc>
                          <a:spcPts val="3270"/>
                        </a:lnSpc>
                      </a:pPr>
                      <a:r>
                        <a:rPr sz="2750" spc="-360" dirty="0">
                          <a:latin typeface="Arial"/>
                          <a:cs typeface="Arial"/>
                        </a:rPr>
                        <a:t>ln</a:t>
                      </a:r>
                      <a:endParaRPr sz="2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</a:tcPr>
                </a:tc>
                <a:tc gridSpan="2">
                  <a:txBody>
                    <a:bodyPr/>
                    <a:lstStyle/>
                    <a:p>
                      <a:pPr marL="40640">
                        <a:lnSpc>
                          <a:spcPts val="3270"/>
                        </a:lnSpc>
                      </a:pPr>
                      <a:r>
                        <a:rPr sz="2750" spc="-365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275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4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750" spc="3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420" dirty="0">
                          <a:latin typeface="Arial"/>
                          <a:cs typeface="Arial"/>
                        </a:rPr>
                        <a:t>hard</a:t>
                      </a:r>
                      <a:r>
                        <a:rPr sz="2750" spc="-2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350" dirty="0">
                          <a:latin typeface="Arial"/>
                          <a:cs typeface="Arial"/>
                        </a:rPr>
                        <a:t>link</a:t>
                      </a:r>
                      <a:endParaRPr sz="2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12700">
                      <a:solidFill>
                        <a:srgbClr val="D3D3D3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640">
                        <a:lnSpc>
                          <a:spcPts val="3270"/>
                        </a:lnSpc>
                      </a:pPr>
                      <a:r>
                        <a:rPr sz="2750" spc="-335" dirty="0">
                          <a:latin typeface="Arial"/>
                          <a:cs typeface="Arial"/>
                        </a:rPr>
                        <a:t>ln</a:t>
                      </a:r>
                      <a:r>
                        <a:rPr sz="2750" spc="-330" dirty="0">
                          <a:latin typeface="Arial"/>
                          <a:cs typeface="Arial"/>
                        </a:rPr>
                        <a:t> &lt;file1&gt;</a:t>
                      </a:r>
                      <a:r>
                        <a:rPr sz="2750" spc="-1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340" dirty="0">
                          <a:latin typeface="Arial"/>
                          <a:cs typeface="Arial"/>
                        </a:rPr>
                        <a:t>&lt;file2&gt;</a:t>
                      </a:r>
                      <a:endParaRPr sz="27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D3D3D3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60375">
                <a:tc>
                  <a:txBody>
                    <a:bodyPr/>
                    <a:lstStyle/>
                    <a:p>
                      <a:pPr marL="3937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750" spc="-335" dirty="0">
                          <a:latin typeface="Arial"/>
                          <a:cs typeface="Arial"/>
                        </a:rPr>
                        <a:t>ln</a:t>
                      </a:r>
                      <a:r>
                        <a:rPr sz="2750" spc="-3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28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750" spc="-425" dirty="0">
                          <a:latin typeface="Arial"/>
                          <a:cs typeface="Arial"/>
                        </a:rPr>
                        <a:t>s</a:t>
                      </a:r>
                      <a:endParaRPr sz="275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750" spc="-370" dirty="0">
                          <a:latin typeface="Arial"/>
                          <a:cs typeface="Arial"/>
                        </a:rPr>
                        <a:t>creates</a:t>
                      </a:r>
                      <a:r>
                        <a:rPr sz="2750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41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2750" spc="-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270" dirty="0">
                          <a:latin typeface="Arial"/>
                          <a:cs typeface="Arial"/>
                        </a:rPr>
                        <a:t>soft</a:t>
                      </a:r>
                      <a:r>
                        <a:rPr sz="2750" spc="-2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350" dirty="0">
                          <a:latin typeface="Arial"/>
                          <a:cs typeface="Arial"/>
                        </a:rPr>
                        <a:t>link</a:t>
                      </a:r>
                      <a:endParaRPr sz="275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06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750" spc="-335" dirty="0">
                          <a:latin typeface="Arial"/>
                          <a:cs typeface="Arial"/>
                        </a:rPr>
                        <a:t>ln</a:t>
                      </a:r>
                      <a:r>
                        <a:rPr sz="2750" spc="-3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28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2750" spc="-375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2750" spc="3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330" dirty="0">
                          <a:latin typeface="Arial"/>
                          <a:cs typeface="Arial"/>
                        </a:rPr>
                        <a:t>&lt;file1&gt;</a:t>
                      </a:r>
                      <a:r>
                        <a:rPr sz="2750" spc="-2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750" spc="-340" dirty="0">
                          <a:latin typeface="Arial"/>
                          <a:cs typeface="Arial"/>
                        </a:rPr>
                        <a:t>&lt;file2&gt;</a:t>
                      </a:r>
                      <a:endParaRPr sz="2750">
                        <a:latin typeface="Arial"/>
                        <a:cs typeface="Arial"/>
                      </a:endParaRPr>
                    </a:p>
                  </a:txBody>
                  <a:tcPr marL="0" marR="0" marT="15875" marB="0">
                    <a:lnR w="28575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D9E0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86839"/>
            <a:ext cx="16256507" cy="640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539085" y="868842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6C6D70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77340" y="8689644"/>
            <a:ext cx="1049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C6D70"/>
                </a:solidFill>
                <a:latin typeface="Arial"/>
                <a:cs typeface="Arial"/>
              </a:rPr>
              <a:t>Document</a:t>
            </a:r>
            <a:r>
              <a:rPr sz="1200" spc="-7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C6D70"/>
                </a:solidFill>
                <a:latin typeface="Arial"/>
                <a:cs typeface="Arial"/>
              </a:rPr>
              <a:t>Title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File</a:t>
            </a:r>
            <a:r>
              <a:rPr spc="50" dirty="0"/>
              <a:t> </a:t>
            </a:r>
            <a:r>
              <a:rPr dirty="0"/>
              <a:t>Access</a:t>
            </a:r>
            <a:r>
              <a:rPr spc="40" dirty="0"/>
              <a:t> </a:t>
            </a:r>
            <a:r>
              <a:rPr spc="-10" dirty="0"/>
              <a:t>Permission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3708" y="1513568"/>
            <a:ext cx="8679180" cy="690245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295"/>
              </a:spcBef>
              <a:buClr>
                <a:srgbClr val="3E9C35"/>
              </a:buClr>
              <a:buFont typeface="Arial"/>
              <a:buChar char="•"/>
              <a:tabLst>
                <a:tab pos="317500" algn="l"/>
              </a:tabLst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Each</a:t>
            </a:r>
            <a:r>
              <a:rPr sz="21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1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1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directory</a:t>
            </a:r>
            <a:r>
              <a:rPr sz="21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1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1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system</a:t>
            </a:r>
            <a:r>
              <a:rPr sz="21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has</a:t>
            </a:r>
            <a:r>
              <a:rPr sz="21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access</a:t>
            </a:r>
            <a:r>
              <a:rPr sz="21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permissions</a:t>
            </a:r>
            <a:endParaRPr sz="2100">
              <a:latin typeface="Calibri"/>
              <a:cs typeface="Calibri"/>
            </a:endParaRPr>
          </a:p>
          <a:p>
            <a:pPr marL="927100" lvl="1" indent="-304800">
              <a:lnSpc>
                <a:spcPct val="100000"/>
              </a:lnSpc>
              <a:spcBef>
                <a:spcPts val="195"/>
              </a:spcBef>
              <a:buClr>
                <a:srgbClr val="3E9C35"/>
              </a:buClr>
              <a:buFont typeface="Wingdings"/>
              <a:buChar char=""/>
              <a:tabLst>
                <a:tab pos="927100" algn="l"/>
              </a:tabLst>
            </a:pPr>
            <a:r>
              <a:rPr sz="2100" spc="-20" dirty="0">
                <a:solidFill>
                  <a:srgbClr val="005C84"/>
                </a:solidFill>
                <a:latin typeface="Calibri"/>
                <a:cs typeface="Calibri"/>
              </a:rPr>
              <a:t>read</a:t>
            </a:r>
            <a:endParaRPr sz="2100">
              <a:latin typeface="Calibri"/>
              <a:cs typeface="Calibri"/>
            </a:endParaRPr>
          </a:p>
          <a:p>
            <a:pPr marL="1536065" lvl="2" indent="-304165">
              <a:lnSpc>
                <a:spcPct val="100000"/>
              </a:lnSpc>
              <a:spcBef>
                <a:spcPts val="204"/>
              </a:spcBef>
              <a:buClr>
                <a:srgbClr val="3E9C35"/>
              </a:buClr>
              <a:buSzPct val="78571"/>
              <a:buFont typeface="Courier New"/>
              <a:buChar char="o"/>
              <a:tabLst>
                <a:tab pos="1536065" algn="l"/>
              </a:tabLst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allows</a:t>
            </a:r>
            <a:r>
              <a:rPr sz="21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user</a:t>
            </a:r>
            <a:r>
              <a:rPr sz="21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view</a:t>
            </a:r>
            <a:r>
              <a:rPr sz="21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1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contents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1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endParaRPr sz="2100">
              <a:latin typeface="Calibri"/>
              <a:cs typeface="Calibri"/>
            </a:endParaRPr>
          </a:p>
          <a:p>
            <a:pPr marL="1536700" marR="5080" lvl="2" indent="-304800">
              <a:lnSpc>
                <a:spcPct val="80000"/>
              </a:lnSpc>
              <a:spcBef>
                <a:spcPts val="695"/>
              </a:spcBef>
              <a:buClr>
                <a:srgbClr val="3E9C35"/>
              </a:buClr>
              <a:buSzPct val="78571"/>
              <a:buFont typeface="Courier New"/>
              <a:buChar char="o"/>
              <a:tabLst>
                <a:tab pos="1536700" algn="l"/>
              </a:tabLst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Read</a:t>
            </a:r>
            <a:r>
              <a:rPr sz="21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permission</a:t>
            </a:r>
            <a:r>
              <a:rPr sz="21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21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1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directory</a:t>
            </a:r>
            <a:r>
              <a:rPr sz="21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allows</a:t>
            </a:r>
            <a:r>
              <a:rPr sz="21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1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user</a:t>
            </a:r>
            <a:r>
              <a:rPr sz="21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1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view</a:t>
            </a:r>
            <a:r>
              <a:rPr sz="21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1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contents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1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100" spc="-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directory.</a:t>
            </a:r>
            <a:endParaRPr sz="2100">
              <a:latin typeface="Calibri"/>
              <a:cs typeface="Calibri"/>
            </a:endParaRPr>
          </a:p>
          <a:p>
            <a:pPr marL="1536065" lvl="2" indent="-304165">
              <a:lnSpc>
                <a:spcPts val="2270"/>
              </a:lnSpc>
              <a:spcBef>
                <a:spcPts val="190"/>
              </a:spcBef>
              <a:buClr>
                <a:srgbClr val="3E9C35"/>
              </a:buClr>
              <a:buSzPct val="78571"/>
              <a:buFont typeface="Courier New"/>
              <a:buChar char="o"/>
              <a:tabLst>
                <a:tab pos="1536065" algn="l"/>
              </a:tabLst>
            </a:pPr>
            <a:r>
              <a:rPr sz="2100" spc="-95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1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view</a:t>
            </a:r>
            <a:r>
              <a:rPr sz="21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contents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1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files</a:t>
            </a:r>
            <a:r>
              <a:rPr sz="21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1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directory</a:t>
            </a:r>
            <a:r>
              <a:rPr sz="21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1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respective</a:t>
            </a:r>
            <a:r>
              <a:rPr sz="21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files</a:t>
            </a:r>
            <a:endParaRPr sz="2100">
              <a:latin typeface="Calibri"/>
              <a:cs typeface="Calibri"/>
            </a:endParaRPr>
          </a:p>
          <a:p>
            <a:pPr marL="1536700">
              <a:lnSpc>
                <a:spcPts val="2270"/>
              </a:lnSpc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must</a:t>
            </a:r>
            <a:r>
              <a:rPr sz="21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have</a:t>
            </a:r>
            <a:r>
              <a:rPr sz="21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read</a:t>
            </a:r>
            <a:r>
              <a:rPr sz="21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permission</a:t>
            </a:r>
            <a:endParaRPr sz="2100">
              <a:latin typeface="Calibri"/>
              <a:cs typeface="Calibri"/>
            </a:endParaRPr>
          </a:p>
          <a:p>
            <a:pPr marL="927100" lvl="1" indent="-304800">
              <a:lnSpc>
                <a:spcPct val="100000"/>
              </a:lnSpc>
              <a:spcBef>
                <a:spcPts val="204"/>
              </a:spcBef>
              <a:buClr>
                <a:srgbClr val="3E9C35"/>
              </a:buClr>
              <a:buFont typeface="Wingdings"/>
              <a:buChar char=""/>
              <a:tabLst>
                <a:tab pos="927100" algn="l"/>
              </a:tabLst>
            </a:pP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write</a:t>
            </a:r>
            <a:endParaRPr sz="2100">
              <a:latin typeface="Calibri"/>
              <a:cs typeface="Calibri"/>
            </a:endParaRPr>
          </a:p>
          <a:p>
            <a:pPr marL="1536065" marR="983615" lvl="2" indent="-304165">
              <a:lnSpc>
                <a:spcPct val="107600"/>
              </a:lnSpc>
              <a:buClr>
                <a:srgbClr val="3E9C35"/>
              </a:buClr>
              <a:buSzPct val="78571"/>
              <a:buFont typeface="Courier New"/>
              <a:buChar char="o"/>
              <a:tabLst>
                <a:tab pos="1715135" algn="l"/>
              </a:tabLst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1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user</a:t>
            </a:r>
            <a:r>
              <a:rPr sz="21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who</a:t>
            </a:r>
            <a:r>
              <a:rPr sz="21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has</a:t>
            </a:r>
            <a:r>
              <a:rPr sz="21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write</a:t>
            </a:r>
            <a:r>
              <a:rPr sz="21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permission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on</a:t>
            </a:r>
            <a:r>
              <a:rPr sz="21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1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can</a:t>
            </a:r>
            <a:r>
              <a:rPr sz="21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change</a:t>
            </a:r>
            <a:r>
              <a:rPr sz="21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005C84"/>
                </a:solidFill>
                <a:latin typeface="Calibri"/>
                <a:cs typeface="Calibri"/>
              </a:rPr>
              <a:t>the 	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contents</a:t>
            </a:r>
            <a:r>
              <a:rPr sz="21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1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endParaRPr sz="2100">
              <a:latin typeface="Calibri"/>
              <a:cs typeface="Calibri"/>
            </a:endParaRPr>
          </a:p>
          <a:p>
            <a:pPr marL="1536065" lvl="2" indent="-304165">
              <a:lnSpc>
                <a:spcPts val="2270"/>
              </a:lnSpc>
              <a:spcBef>
                <a:spcPts val="204"/>
              </a:spcBef>
              <a:buClr>
                <a:srgbClr val="3E9C35"/>
              </a:buClr>
              <a:buSzPct val="78571"/>
              <a:buFont typeface="Courier New"/>
              <a:buChar char="o"/>
              <a:tabLst>
                <a:tab pos="1536065" algn="l"/>
              </a:tabLst>
            </a:pP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Write</a:t>
            </a:r>
            <a:r>
              <a:rPr sz="21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permission</a:t>
            </a:r>
            <a:r>
              <a:rPr sz="21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on</a:t>
            </a:r>
            <a:r>
              <a:rPr sz="21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1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directory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allows</a:t>
            </a:r>
            <a:r>
              <a:rPr sz="21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1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user</a:t>
            </a:r>
            <a:r>
              <a:rPr sz="21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1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change</a:t>
            </a:r>
            <a:r>
              <a:rPr sz="21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endParaRPr sz="2100">
              <a:latin typeface="Calibri"/>
              <a:cs typeface="Calibri"/>
            </a:endParaRPr>
          </a:p>
          <a:p>
            <a:pPr marL="1536700">
              <a:lnSpc>
                <a:spcPts val="2270"/>
              </a:lnSpc>
            </a:pP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contents</a:t>
            </a:r>
            <a:r>
              <a:rPr sz="21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1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directory.</a:t>
            </a:r>
            <a:endParaRPr sz="2100">
              <a:latin typeface="Calibri"/>
              <a:cs typeface="Calibri"/>
            </a:endParaRPr>
          </a:p>
          <a:p>
            <a:pPr marL="1536065" lvl="2" indent="-304165">
              <a:lnSpc>
                <a:spcPct val="100000"/>
              </a:lnSpc>
              <a:spcBef>
                <a:spcPts val="190"/>
              </a:spcBef>
              <a:buClr>
                <a:srgbClr val="3E9C35"/>
              </a:buClr>
              <a:buSzPct val="78571"/>
              <a:buFont typeface="Courier New"/>
              <a:buChar char="o"/>
              <a:tabLst>
                <a:tab pos="1536065" algn="l"/>
              </a:tabLst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1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user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may</a:t>
            </a:r>
            <a:r>
              <a:rPr sz="21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add</a:t>
            </a:r>
            <a:r>
              <a:rPr sz="21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files</a:t>
            </a:r>
            <a:r>
              <a:rPr sz="21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1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delete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existing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files.</a:t>
            </a:r>
            <a:endParaRPr sz="2100">
              <a:latin typeface="Calibri"/>
              <a:cs typeface="Calibri"/>
            </a:endParaRPr>
          </a:p>
          <a:p>
            <a:pPr marL="1536700" marR="160655" lvl="2" indent="-304800">
              <a:lnSpc>
                <a:spcPts val="2020"/>
              </a:lnSpc>
              <a:spcBef>
                <a:spcPts val="675"/>
              </a:spcBef>
              <a:buClr>
                <a:srgbClr val="3E9C35"/>
              </a:buClr>
              <a:buSzPct val="78571"/>
              <a:buFont typeface="Courier New"/>
              <a:buChar char="o"/>
              <a:tabLst>
                <a:tab pos="1536700" algn="l"/>
              </a:tabLst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Changing</a:t>
            </a:r>
            <a:r>
              <a:rPr sz="21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1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contents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1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1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1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1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directory</a:t>
            </a:r>
            <a:r>
              <a:rPr sz="21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depends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on</a:t>
            </a:r>
            <a:r>
              <a:rPr sz="21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write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permissions</a:t>
            </a:r>
            <a:r>
              <a:rPr sz="21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21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respective</a:t>
            </a:r>
            <a:r>
              <a:rPr sz="21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files</a:t>
            </a:r>
            <a:endParaRPr sz="2100">
              <a:latin typeface="Calibri"/>
              <a:cs typeface="Calibri"/>
            </a:endParaRPr>
          </a:p>
          <a:p>
            <a:pPr marL="927100" lvl="1" indent="-304800">
              <a:lnSpc>
                <a:spcPct val="100000"/>
              </a:lnSpc>
              <a:spcBef>
                <a:spcPts val="219"/>
              </a:spcBef>
              <a:buClr>
                <a:srgbClr val="3E9C35"/>
              </a:buClr>
              <a:buFont typeface="Wingdings"/>
              <a:buChar char=""/>
              <a:tabLst>
                <a:tab pos="927100" algn="l"/>
              </a:tabLst>
            </a:pP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execute</a:t>
            </a:r>
            <a:endParaRPr sz="2100">
              <a:latin typeface="Calibri"/>
              <a:cs typeface="Calibri"/>
            </a:endParaRPr>
          </a:p>
          <a:p>
            <a:pPr marL="1536065" lvl="2" indent="-304165">
              <a:lnSpc>
                <a:spcPct val="100000"/>
              </a:lnSpc>
              <a:spcBef>
                <a:spcPts val="190"/>
              </a:spcBef>
              <a:buClr>
                <a:srgbClr val="3E9C35"/>
              </a:buClr>
              <a:buSzPct val="78571"/>
              <a:buFont typeface="Courier New"/>
              <a:buChar char="o"/>
              <a:tabLst>
                <a:tab pos="1536065" algn="l"/>
              </a:tabLst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allows</a:t>
            </a:r>
            <a:r>
              <a:rPr sz="21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user</a:t>
            </a:r>
            <a:r>
              <a:rPr sz="21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use</a:t>
            </a:r>
            <a:r>
              <a:rPr sz="21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filename</a:t>
            </a:r>
            <a:r>
              <a:rPr sz="21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as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system</a:t>
            </a:r>
            <a:r>
              <a:rPr sz="21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command.</a:t>
            </a:r>
            <a:endParaRPr sz="2100">
              <a:latin typeface="Calibri"/>
              <a:cs typeface="Calibri"/>
            </a:endParaRPr>
          </a:p>
          <a:p>
            <a:pPr marL="1536065" lvl="2" indent="-304165">
              <a:lnSpc>
                <a:spcPts val="2270"/>
              </a:lnSpc>
              <a:spcBef>
                <a:spcPts val="195"/>
              </a:spcBef>
              <a:buClr>
                <a:srgbClr val="3E9C35"/>
              </a:buClr>
              <a:buSzPct val="78571"/>
              <a:buFont typeface="Courier New"/>
              <a:buChar char="o"/>
              <a:tabLst>
                <a:tab pos="1536065" algn="l"/>
              </a:tabLst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On</a:t>
            </a:r>
            <a:r>
              <a:rPr sz="21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1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directory</a:t>
            </a:r>
            <a:r>
              <a:rPr sz="21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it</a:t>
            </a:r>
            <a:r>
              <a:rPr sz="21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allows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1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user</a:t>
            </a:r>
            <a:r>
              <a:rPr sz="21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‘search’</a:t>
            </a:r>
            <a:r>
              <a:rPr sz="21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permissions</a:t>
            </a:r>
            <a:r>
              <a:rPr sz="21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on</a:t>
            </a:r>
            <a:r>
              <a:rPr sz="21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endParaRPr sz="2100">
              <a:latin typeface="Calibri"/>
              <a:cs typeface="Calibri"/>
            </a:endParaRPr>
          </a:p>
          <a:p>
            <a:pPr marL="1536700">
              <a:lnSpc>
                <a:spcPts val="2270"/>
              </a:lnSpc>
            </a:pP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directory.</a:t>
            </a:r>
            <a:endParaRPr sz="2100">
              <a:latin typeface="Calibri"/>
              <a:cs typeface="Calibri"/>
            </a:endParaRPr>
          </a:p>
          <a:p>
            <a:pPr marL="1536065" lvl="2" indent="-304165">
              <a:lnSpc>
                <a:spcPct val="100000"/>
              </a:lnSpc>
              <a:spcBef>
                <a:spcPts val="204"/>
              </a:spcBef>
              <a:buClr>
                <a:srgbClr val="3E9C35"/>
              </a:buClr>
              <a:buSzPct val="78571"/>
              <a:buFont typeface="Courier New"/>
              <a:buChar char="o"/>
              <a:tabLst>
                <a:tab pos="1536065" algn="l"/>
              </a:tabLst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user</a:t>
            </a:r>
            <a:r>
              <a:rPr sz="21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can</a:t>
            </a:r>
            <a:r>
              <a:rPr sz="21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copy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files</a:t>
            </a:r>
            <a:r>
              <a:rPr sz="21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into</a:t>
            </a:r>
            <a:r>
              <a:rPr sz="21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directory</a:t>
            </a:r>
            <a:endParaRPr sz="2100">
              <a:latin typeface="Calibri"/>
              <a:cs typeface="Calibri"/>
            </a:endParaRPr>
          </a:p>
          <a:p>
            <a:pPr marL="317500" indent="-304800">
              <a:lnSpc>
                <a:spcPct val="100000"/>
              </a:lnSpc>
              <a:spcBef>
                <a:spcPts val="790"/>
              </a:spcBef>
              <a:buClr>
                <a:srgbClr val="3E9C35"/>
              </a:buClr>
              <a:buFont typeface="Arial"/>
              <a:buChar char="•"/>
              <a:tabLst>
                <a:tab pos="317500" algn="l"/>
              </a:tabLst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ls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–l</a:t>
            </a:r>
            <a:r>
              <a:rPr sz="21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will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give</a:t>
            </a:r>
            <a:r>
              <a:rPr sz="21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detailed</a:t>
            </a:r>
            <a:r>
              <a:rPr sz="21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list</a:t>
            </a:r>
            <a:r>
              <a:rPr sz="21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1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permissions</a:t>
            </a:r>
            <a:r>
              <a:rPr sz="2100" spc="-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21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each</a:t>
            </a:r>
            <a:r>
              <a:rPr sz="21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entry</a:t>
            </a:r>
            <a:r>
              <a:rPr sz="21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1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1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directory</a:t>
            </a:r>
            <a:endParaRPr sz="21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1156" y="4041647"/>
            <a:ext cx="6028944" cy="193090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86839"/>
            <a:ext cx="16256507" cy="640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539085" y="868842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6C6D70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777340" y="8689644"/>
            <a:ext cx="1049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C6D70"/>
                </a:solidFill>
                <a:latin typeface="Arial"/>
                <a:cs typeface="Arial"/>
              </a:rPr>
              <a:t>Document</a:t>
            </a:r>
            <a:r>
              <a:rPr sz="1200" spc="-7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C6D70"/>
                </a:solidFill>
                <a:latin typeface="Arial"/>
                <a:cs typeface="Arial"/>
              </a:rPr>
              <a:t>Title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Changing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permission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176" y="1592072"/>
            <a:ext cx="9554210" cy="46101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6865" marR="161290" indent="-304800">
              <a:lnSpc>
                <a:spcPts val="2700"/>
              </a:lnSpc>
              <a:spcBef>
                <a:spcPts val="434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he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chmod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command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used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change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modes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specified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files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directories</a:t>
            </a:r>
            <a:endParaRPr sz="25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95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permissions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can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be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changed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only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by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owner.</a:t>
            </a:r>
            <a:endParaRPr sz="25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01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access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permissions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can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be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changed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two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ways</a:t>
            </a:r>
            <a:endParaRPr sz="2500">
              <a:latin typeface="Calibri"/>
              <a:cs typeface="Calibri"/>
            </a:endParaRPr>
          </a:p>
          <a:p>
            <a:pPr marL="926465" lvl="1" indent="-304800">
              <a:lnSpc>
                <a:spcPct val="100000"/>
              </a:lnSpc>
              <a:spcBef>
                <a:spcPts val="395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using</a:t>
            </a:r>
            <a:r>
              <a:rPr sz="25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symbolic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mode</a:t>
            </a:r>
            <a:endParaRPr sz="2500">
              <a:latin typeface="Calibri"/>
              <a:cs typeface="Calibri"/>
            </a:endParaRPr>
          </a:p>
          <a:p>
            <a:pPr marL="1535430" marR="93345" lvl="2" indent="-304165">
              <a:lnSpc>
                <a:spcPts val="2700"/>
              </a:lnSpc>
              <a:spcBef>
                <a:spcPts val="735"/>
              </a:spcBef>
              <a:buClr>
                <a:srgbClr val="3E9C35"/>
              </a:buClr>
              <a:buSzPct val="80000"/>
              <a:buFont typeface="Courier New"/>
              <a:buChar char="o"/>
              <a:tabLst>
                <a:tab pos="1536700" algn="l"/>
                <a:tab pos="3176270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Who</a:t>
            </a:r>
            <a:r>
              <a:rPr sz="25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25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affected,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operator</a:t>
            </a:r>
            <a:r>
              <a:rPr sz="2500" spc="-9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indicating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action</a:t>
            </a:r>
            <a:r>
              <a:rPr sz="25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taken,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005C84"/>
                </a:solidFill>
                <a:latin typeface="Calibri"/>
                <a:cs typeface="Calibri"/>
              </a:rPr>
              <a:t>the 	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permission.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	chmod</a:t>
            </a:r>
            <a:r>
              <a:rPr sz="25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[ugo]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[+/-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]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[rwx]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[filename]</a:t>
            </a:r>
            <a:endParaRPr sz="2500">
              <a:latin typeface="Calibri"/>
              <a:cs typeface="Calibri"/>
            </a:endParaRPr>
          </a:p>
          <a:p>
            <a:pPr marL="926465" lvl="1" indent="-304800">
              <a:lnSpc>
                <a:spcPct val="100000"/>
              </a:lnSpc>
              <a:spcBef>
                <a:spcPts val="375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absolute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mode</a:t>
            </a:r>
            <a:endParaRPr sz="2500">
              <a:latin typeface="Calibri"/>
              <a:cs typeface="Calibri"/>
            </a:endParaRPr>
          </a:p>
          <a:p>
            <a:pPr marL="1535430" marR="5080" lvl="2" indent="-304165">
              <a:lnSpc>
                <a:spcPts val="2700"/>
              </a:lnSpc>
              <a:spcBef>
                <a:spcPts val="735"/>
              </a:spcBef>
              <a:buClr>
                <a:srgbClr val="3E9C35"/>
              </a:buClr>
              <a:buSzPct val="80000"/>
              <a:buFont typeface="Courier New"/>
              <a:buChar char="o"/>
              <a:tabLst>
                <a:tab pos="1536700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5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absolute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mode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octal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numbers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are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used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represent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005C84"/>
                </a:solidFill>
                <a:latin typeface="Calibri"/>
                <a:cs typeface="Calibri"/>
              </a:rPr>
              <a:t>the 	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three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kinds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access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permissions.</a:t>
            </a:r>
            <a:endParaRPr sz="2500">
              <a:latin typeface="Calibri"/>
              <a:cs typeface="Calibri"/>
            </a:endParaRPr>
          </a:p>
          <a:p>
            <a:pPr marL="1536065" lvl="2" indent="-304165">
              <a:lnSpc>
                <a:spcPct val="100000"/>
              </a:lnSpc>
              <a:spcBef>
                <a:spcPts val="355"/>
              </a:spcBef>
              <a:buClr>
                <a:srgbClr val="3E9C35"/>
              </a:buClr>
              <a:buSzPct val="80000"/>
              <a:buFont typeface="Courier New"/>
              <a:buChar char="o"/>
              <a:tabLst>
                <a:tab pos="1536065" algn="l"/>
                <a:tab pos="4319905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octal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values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are: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	4</a:t>
            </a:r>
            <a:r>
              <a:rPr sz="25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(read,2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write,1</a:t>
            </a:r>
            <a:r>
              <a:rPr sz="25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execute)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600" y="5120640"/>
            <a:ext cx="4152900" cy="830580"/>
          </a:xfrm>
          <a:prstGeom prst="rect">
            <a:avLst/>
          </a:prstGeom>
          <a:solidFill>
            <a:srgbClr val="005784"/>
          </a:solidFill>
        </p:spPr>
        <p:txBody>
          <a:bodyPr vert="horz" wrap="square" lIns="0" tIns="39369" rIns="0" bIns="0" rtlCol="0">
            <a:spAutoFit/>
          </a:bodyPr>
          <a:lstStyle/>
          <a:p>
            <a:pPr marL="91440" marR="1893570">
              <a:lnSpc>
                <a:spcPct val="100000"/>
              </a:lnSpc>
              <a:spcBef>
                <a:spcPts val="309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chmod</a:t>
            </a:r>
            <a:r>
              <a:rPr sz="24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760</a:t>
            </a:r>
            <a:r>
              <a:rPr sz="2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abc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chmod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uo</a:t>
            </a:r>
            <a:r>
              <a:rPr sz="2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+x</a:t>
            </a:r>
            <a:r>
              <a:rPr sz="24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0726546" y="2555367"/>
          <a:ext cx="5242559" cy="20313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0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0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3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12700">
                      <a:solidFill>
                        <a:srgbClr val="005C84"/>
                      </a:solidFill>
                      <a:prstDash val="solid"/>
                    </a:lnT>
                    <a:lnB w="12700">
                      <a:solidFill>
                        <a:srgbClr val="005C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User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12700">
                      <a:solidFill>
                        <a:srgbClr val="005C84"/>
                      </a:solidFill>
                      <a:prstDash val="solid"/>
                    </a:lnT>
                    <a:lnB w="12700">
                      <a:solidFill>
                        <a:srgbClr val="005C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Group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12700">
                      <a:solidFill>
                        <a:srgbClr val="005C84"/>
                      </a:solidFill>
                      <a:prstDash val="solid"/>
                    </a:lnT>
                    <a:lnB w="12700">
                      <a:solidFill>
                        <a:srgbClr val="005C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24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Others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12700">
                      <a:solidFill>
                        <a:srgbClr val="005C84"/>
                      </a:solidFill>
                      <a:prstDash val="solid"/>
                    </a:lnT>
                    <a:lnB w="12700">
                      <a:solidFill>
                        <a:srgbClr val="005C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Read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12700">
                      <a:solidFill>
                        <a:srgbClr val="005C84"/>
                      </a:solidFill>
                      <a:prstDash val="solid"/>
                    </a:lnT>
                    <a:lnB w="12700">
                      <a:solidFill>
                        <a:srgbClr val="005C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12700">
                      <a:solidFill>
                        <a:srgbClr val="005C84"/>
                      </a:solidFill>
                      <a:prstDash val="solid"/>
                    </a:lnT>
                    <a:lnB w="12700">
                      <a:solidFill>
                        <a:srgbClr val="005C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12700">
                      <a:solidFill>
                        <a:srgbClr val="005C84"/>
                      </a:solidFill>
                      <a:prstDash val="solid"/>
                    </a:lnT>
                    <a:lnB w="12700">
                      <a:solidFill>
                        <a:srgbClr val="005C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12700">
                      <a:solidFill>
                        <a:srgbClr val="005C84"/>
                      </a:solidFill>
                      <a:prstDash val="solid"/>
                    </a:lnT>
                    <a:lnB w="12700">
                      <a:solidFill>
                        <a:srgbClr val="005C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Write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12700">
                      <a:solidFill>
                        <a:srgbClr val="005C84"/>
                      </a:solidFill>
                      <a:prstDash val="solid"/>
                    </a:lnT>
                    <a:lnB w="12700">
                      <a:solidFill>
                        <a:srgbClr val="005C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12700">
                      <a:solidFill>
                        <a:srgbClr val="005C84"/>
                      </a:solidFill>
                      <a:prstDash val="solid"/>
                    </a:lnT>
                    <a:lnB w="12700">
                      <a:solidFill>
                        <a:srgbClr val="005C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12700">
                      <a:solidFill>
                        <a:srgbClr val="005C84"/>
                      </a:solidFill>
                      <a:prstDash val="solid"/>
                    </a:lnT>
                    <a:lnB w="12700">
                      <a:solidFill>
                        <a:srgbClr val="005C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12700">
                      <a:solidFill>
                        <a:srgbClr val="005C84"/>
                      </a:solidFill>
                      <a:prstDash val="solid"/>
                    </a:lnT>
                    <a:lnB w="12700">
                      <a:solidFill>
                        <a:srgbClr val="005C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Execute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12700">
                      <a:solidFill>
                        <a:srgbClr val="005C84"/>
                      </a:solidFill>
                      <a:prstDash val="solid"/>
                    </a:lnT>
                    <a:lnB w="12700">
                      <a:solidFill>
                        <a:srgbClr val="005C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12700">
                      <a:solidFill>
                        <a:srgbClr val="005C84"/>
                      </a:solidFill>
                      <a:prstDash val="solid"/>
                    </a:lnT>
                    <a:lnB w="12700">
                      <a:solidFill>
                        <a:srgbClr val="005C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12700">
                      <a:solidFill>
                        <a:srgbClr val="005C84"/>
                      </a:solidFill>
                      <a:prstDash val="solid"/>
                    </a:lnT>
                    <a:lnB w="12700">
                      <a:solidFill>
                        <a:srgbClr val="005C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12700">
                      <a:solidFill>
                        <a:srgbClr val="005C84"/>
                      </a:solidFill>
                      <a:prstDash val="solid"/>
                    </a:lnT>
                    <a:lnB w="12700">
                      <a:solidFill>
                        <a:srgbClr val="005C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610616" y="6289827"/>
            <a:ext cx="13247369" cy="231267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0"/>
              </a:spcBef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umask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–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set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permissions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globally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05"/>
              </a:spcBef>
              <a:tabLst>
                <a:tab pos="1696720" algn="l"/>
                <a:tab pos="2854960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With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umask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	one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005C84"/>
                </a:solidFill>
                <a:latin typeface="Calibri"/>
                <a:cs typeface="Calibri"/>
              </a:rPr>
              <a:t>can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	specify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default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permission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25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files</a:t>
            </a:r>
            <a:endParaRPr sz="2500">
              <a:latin typeface="Calibri"/>
              <a:cs typeface="Calibri"/>
            </a:endParaRPr>
          </a:p>
          <a:p>
            <a:pPr marL="12700" marR="5080" indent="71120">
              <a:lnSpc>
                <a:spcPct val="150000"/>
              </a:lnSpc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umask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takes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5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number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nnn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which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indicates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what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subtract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from</a:t>
            </a:r>
            <a:r>
              <a:rPr sz="25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full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permission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value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777.</a:t>
            </a:r>
            <a:r>
              <a:rPr sz="2500" spc="6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Umask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022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indicates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0,2,2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be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subtracted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from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7,7,7,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thus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default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permission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5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would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005C84"/>
                </a:solidFill>
                <a:latin typeface="Calibri"/>
                <a:cs typeface="Calibri"/>
              </a:rPr>
              <a:t>be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0616" y="8576868"/>
            <a:ext cx="135318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rwx,r-x,r-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x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539085" y="8702861"/>
            <a:ext cx="19621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25" dirty="0">
                <a:solidFill>
                  <a:srgbClr val="6C6D70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Compressing</a:t>
            </a:r>
            <a:r>
              <a:rPr spc="1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20" dirty="0"/>
              <a:t>file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9176" y="1655216"/>
            <a:ext cx="12492355" cy="39871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495"/>
              </a:spcBef>
              <a:buClr>
                <a:srgbClr val="3E9C35"/>
              </a:buClr>
              <a:buChar char="•"/>
              <a:tabLst>
                <a:tab pos="316865" algn="l"/>
              </a:tabLst>
            </a:pPr>
            <a:r>
              <a:rPr sz="2500" spc="-25" dirty="0">
                <a:solidFill>
                  <a:srgbClr val="005C84"/>
                </a:solidFill>
                <a:latin typeface="Arial"/>
                <a:cs typeface="Arial"/>
              </a:rPr>
              <a:t>tar</a:t>
            </a:r>
            <a:endParaRPr sz="2500">
              <a:latin typeface="Arial"/>
              <a:cs typeface="Arial"/>
            </a:endParaRPr>
          </a:p>
          <a:p>
            <a:pPr marL="926465" lvl="1" indent="-304800">
              <a:lnSpc>
                <a:spcPct val="100000"/>
              </a:lnSpc>
              <a:spcBef>
                <a:spcPts val="395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command</a:t>
            </a:r>
            <a:r>
              <a:rPr sz="25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for</a:t>
            </a:r>
            <a:r>
              <a:rPr sz="25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archiving</a:t>
            </a:r>
            <a:r>
              <a:rPr sz="25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and</a:t>
            </a:r>
            <a:r>
              <a:rPr sz="25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unarchiving</a:t>
            </a:r>
            <a:r>
              <a:rPr sz="25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files</a:t>
            </a:r>
            <a:r>
              <a:rPr sz="25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and</a:t>
            </a:r>
            <a:r>
              <a:rPr sz="25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as</a:t>
            </a:r>
            <a:r>
              <a:rPr sz="25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well</a:t>
            </a:r>
            <a:r>
              <a:rPr sz="25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as</a:t>
            </a:r>
            <a:r>
              <a:rPr sz="25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Arial"/>
                <a:cs typeface="Arial"/>
              </a:rPr>
              <a:t>directories.</a:t>
            </a:r>
            <a:endParaRPr sz="2500">
              <a:latin typeface="Arial"/>
              <a:cs typeface="Arial"/>
            </a:endParaRPr>
          </a:p>
          <a:p>
            <a:pPr marL="926465" lvl="1" indent="-304800">
              <a:lnSpc>
                <a:spcPct val="100000"/>
              </a:lnSpc>
              <a:spcBef>
                <a:spcPts val="395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A</a:t>
            </a:r>
            <a:r>
              <a:rPr sz="2500" spc="-17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.tar</a:t>
            </a:r>
            <a:r>
              <a:rPr sz="25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file</a:t>
            </a:r>
            <a:r>
              <a:rPr sz="25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is</a:t>
            </a:r>
            <a:r>
              <a:rPr sz="25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not</a:t>
            </a:r>
            <a:r>
              <a:rPr sz="25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a</a:t>
            </a:r>
            <a:r>
              <a:rPr sz="25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compressed</a:t>
            </a:r>
            <a:r>
              <a:rPr sz="2500" spc="-20" dirty="0">
                <a:solidFill>
                  <a:srgbClr val="005C84"/>
                </a:solidFill>
                <a:latin typeface="Arial"/>
                <a:cs typeface="Arial"/>
              </a:rPr>
              <a:t> file</a:t>
            </a:r>
            <a:endParaRPr sz="2500">
              <a:latin typeface="Arial"/>
              <a:cs typeface="Arial"/>
            </a:endParaRPr>
          </a:p>
          <a:p>
            <a:pPr marL="926465" lvl="1" indent="-304800">
              <a:lnSpc>
                <a:spcPct val="100000"/>
              </a:lnSpc>
              <a:spcBef>
                <a:spcPts val="409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it</a:t>
            </a:r>
            <a:r>
              <a:rPr sz="25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is</a:t>
            </a:r>
            <a:r>
              <a:rPr sz="25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actually</a:t>
            </a:r>
            <a:r>
              <a:rPr sz="25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a</a:t>
            </a:r>
            <a:r>
              <a:rPr sz="25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collection</a:t>
            </a:r>
            <a:r>
              <a:rPr sz="25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of</a:t>
            </a:r>
            <a:r>
              <a:rPr sz="2500" spc="-1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files</a:t>
            </a:r>
            <a:r>
              <a:rPr sz="25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within</a:t>
            </a:r>
            <a:r>
              <a:rPr sz="25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a</a:t>
            </a:r>
            <a:r>
              <a:rPr sz="25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single</a:t>
            </a:r>
            <a:r>
              <a:rPr sz="25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file</a:t>
            </a:r>
            <a:r>
              <a:rPr sz="25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Arial"/>
                <a:cs typeface="Arial"/>
              </a:rPr>
              <a:t>uncompressed.</a:t>
            </a:r>
            <a:endParaRPr sz="2500">
              <a:latin typeface="Arial"/>
              <a:cs typeface="Arial"/>
            </a:endParaRPr>
          </a:p>
          <a:p>
            <a:pPr marL="926465" lvl="1" indent="-304800">
              <a:lnSpc>
                <a:spcPct val="100000"/>
              </a:lnSpc>
              <a:spcBef>
                <a:spcPts val="400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tar</a:t>
            </a:r>
            <a:r>
              <a:rPr sz="25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Arial"/>
                <a:cs typeface="Arial"/>
              </a:rPr>
              <a:t>-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cvxf archive_name</a:t>
            </a:r>
            <a:r>
              <a:rPr sz="25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file1</a:t>
            </a:r>
            <a:r>
              <a:rPr sz="25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file2</a:t>
            </a:r>
            <a:r>
              <a:rPr sz="25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spc="-25" dirty="0">
                <a:solidFill>
                  <a:srgbClr val="005C84"/>
                </a:solidFill>
                <a:latin typeface="Arial"/>
                <a:cs typeface="Arial"/>
              </a:rPr>
              <a:t>...</a:t>
            </a:r>
            <a:endParaRPr sz="25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994"/>
              </a:spcBef>
              <a:buClr>
                <a:srgbClr val="3E9C35"/>
              </a:buClr>
              <a:buChar char="•"/>
              <a:tabLst>
                <a:tab pos="316865" algn="l"/>
              </a:tabLst>
            </a:pPr>
            <a:r>
              <a:rPr sz="2500" spc="-20" dirty="0">
                <a:solidFill>
                  <a:srgbClr val="005C84"/>
                </a:solidFill>
                <a:latin typeface="Arial"/>
                <a:cs typeface="Arial"/>
              </a:rPr>
              <a:t>gzip</a:t>
            </a:r>
            <a:endParaRPr sz="2500">
              <a:latin typeface="Arial"/>
              <a:cs typeface="Arial"/>
            </a:endParaRPr>
          </a:p>
          <a:p>
            <a:pPr marL="926465" lvl="1" indent="-304800">
              <a:lnSpc>
                <a:spcPct val="100000"/>
              </a:lnSpc>
              <a:spcBef>
                <a:spcPts val="405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Compresses</a:t>
            </a:r>
            <a:r>
              <a:rPr sz="2500" spc="-8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regular</a:t>
            </a:r>
            <a:r>
              <a:rPr sz="2500" spc="-10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files</a:t>
            </a:r>
            <a:r>
              <a:rPr sz="2500" spc="-10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(ignores</a:t>
            </a:r>
            <a:r>
              <a:rPr sz="2500" spc="-8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symbolic</a:t>
            </a:r>
            <a:r>
              <a:rPr sz="2500" spc="-8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Arial"/>
                <a:cs typeface="Arial"/>
              </a:rPr>
              <a:t>link)</a:t>
            </a:r>
            <a:endParaRPr sz="2500">
              <a:latin typeface="Arial"/>
              <a:cs typeface="Arial"/>
            </a:endParaRPr>
          </a:p>
          <a:p>
            <a:pPr marL="926465" lvl="1" indent="-304800">
              <a:lnSpc>
                <a:spcPct val="100000"/>
              </a:lnSpc>
              <a:spcBef>
                <a:spcPts val="400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By</a:t>
            </a:r>
            <a:r>
              <a:rPr sz="25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default,</a:t>
            </a:r>
            <a:r>
              <a:rPr sz="25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gzip</a:t>
            </a:r>
            <a:r>
              <a:rPr sz="25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keeps</a:t>
            </a:r>
            <a:r>
              <a:rPr sz="25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25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original</a:t>
            </a:r>
            <a:r>
              <a:rPr sz="2500" spc="-6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file</a:t>
            </a:r>
            <a:r>
              <a:rPr sz="25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name</a:t>
            </a:r>
            <a:r>
              <a:rPr sz="25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and</a:t>
            </a:r>
            <a:r>
              <a:rPr sz="2500" spc="-6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timestamp</a:t>
            </a:r>
            <a:r>
              <a:rPr sz="25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in</a:t>
            </a:r>
            <a:r>
              <a:rPr sz="25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25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compressed</a:t>
            </a:r>
            <a:r>
              <a:rPr sz="25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Arial"/>
                <a:cs typeface="Arial"/>
              </a:rPr>
              <a:t>file.</a:t>
            </a:r>
            <a:endParaRPr sz="2500">
              <a:latin typeface="Arial"/>
              <a:cs typeface="Arial"/>
            </a:endParaRPr>
          </a:p>
          <a:p>
            <a:pPr marL="926465" lvl="1" indent="-304800">
              <a:lnSpc>
                <a:spcPct val="100000"/>
              </a:lnSpc>
              <a:spcBef>
                <a:spcPts val="395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Compressed</a:t>
            </a:r>
            <a:r>
              <a:rPr sz="25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files</a:t>
            </a:r>
            <a:r>
              <a:rPr sz="25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can</a:t>
            </a:r>
            <a:r>
              <a:rPr sz="25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be</a:t>
            </a:r>
            <a:r>
              <a:rPr sz="25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Arial"/>
                <a:cs typeface="Arial"/>
              </a:rPr>
              <a:t>decompressed</a:t>
            </a:r>
            <a:r>
              <a:rPr sz="25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using</a:t>
            </a:r>
            <a:r>
              <a:rPr sz="25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gzip</a:t>
            </a:r>
            <a:r>
              <a:rPr sz="25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–d</a:t>
            </a:r>
            <a:r>
              <a:rPr sz="25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,</a:t>
            </a:r>
            <a:r>
              <a:rPr sz="25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gunzip</a:t>
            </a:r>
            <a:r>
              <a:rPr sz="25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or</a:t>
            </a:r>
            <a:r>
              <a:rPr sz="2500" spc="-20" dirty="0">
                <a:solidFill>
                  <a:srgbClr val="005C84"/>
                </a:solidFill>
                <a:latin typeface="Arial"/>
                <a:cs typeface="Arial"/>
              </a:rPr>
              <a:t> zcat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39639" y="3379978"/>
            <a:ext cx="2698115" cy="144335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5400"/>
              </a:lnSpc>
              <a:spcBef>
                <a:spcPts val="560"/>
              </a:spcBef>
            </a:pPr>
            <a:r>
              <a:rPr sz="4800" b="1" spc="-40" dirty="0">
                <a:solidFill>
                  <a:srgbClr val="FFFFFF"/>
                </a:solidFill>
                <a:latin typeface="Arial"/>
                <a:cs typeface="Arial"/>
              </a:rPr>
              <a:t>Module-</a:t>
            </a:r>
            <a:r>
              <a:rPr sz="4800" b="1" spc="-50" dirty="0">
                <a:solidFill>
                  <a:srgbClr val="FFFFFF"/>
                </a:solidFill>
                <a:latin typeface="Arial"/>
                <a:cs typeface="Arial"/>
              </a:rPr>
              <a:t>2 </a:t>
            </a: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Utilities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What is</a:t>
            </a:r>
            <a:r>
              <a:rPr spc="-10" dirty="0"/>
              <a:t> Utility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6412" y="1804238"/>
            <a:ext cx="7865109" cy="510603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17500" marR="5080" indent="-304800">
              <a:lnSpc>
                <a:spcPts val="2630"/>
              </a:lnSpc>
              <a:spcBef>
                <a:spcPts val="495"/>
              </a:spcBef>
              <a:buClr>
                <a:srgbClr val="3E9C35"/>
              </a:buClr>
              <a:buChar char="•"/>
              <a:tabLst>
                <a:tab pos="317500" algn="l"/>
              </a:tabLst>
            </a:pP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Unix</a:t>
            </a:r>
            <a:r>
              <a:rPr sz="25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utilities</a:t>
            </a:r>
            <a:r>
              <a:rPr sz="25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are</a:t>
            </a:r>
            <a:r>
              <a:rPr sz="25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“programs”</a:t>
            </a:r>
            <a:r>
              <a:rPr sz="25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which</a:t>
            </a:r>
            <a:r>
              <a:rPr sz="25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performs</a:t>
            </a:r>
            <a:r>
              <a:rPr sz="25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a</a:t>
            </a:r>
            <a:r>
              <a:rPr sz="25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Arial"/>
                <a:cs typeface="Arial"/>
              </a:rPr>
              <a:t>specific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task</a:t>
            </a:r>
            <a:r>
              <a:rPr sz="2500" spc="-6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like</a:t>
            </a:r>
            <a:r>
              <a:rPr sz="2500" spc="-7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sorting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,</a:t>
            </a:r>
            <a:r>
              <a:rPr sz="2500" spc="-6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reversing</a:t>
            </a:r>
            <a:r>
              <a:rPr sz="2500" spc="-7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Arial"/>
                <a:cs typeface="Arial"/>
              </a:rPr>
              <a:t>etc.</a:t>
            </a:r>
            <a:endParaRPr sz="25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040"/>
              </a:spcBef>
              <a:buClr>
                <a:srgbClr val="3E9C35"/>
              </a:buClr>
              <a:buChar char="•"/>
              <a:tabLst>
                <a:tab pos="316865" algn="l"/>
              </a:tabLst>
            </a:pP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Commands</a:t>
            </a:r>
            <a:r>
              <a:rPr sz="2500" spc="-7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work</a:t>
            </a:r>
            <a:r>
              <a:rPr sz="2500" spc="-7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as</a:t>
            </a:r>
            <a:r>
              <a:rPr sz="2500" spc="-8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Arial"/>
                <a:cs typeface="Arial"/>
              </a:rPr>
              <a:t>follows:</a:t>
            </a:r>
            <a:endParaRPr sz="2500">
              <a:latin typeface="Arial"/>
              <a:cs typeface="Arial"/>
            </a:endParaRPr>
          </a:p>
          <a:p>
            <a:pPr marL="926465" lvl="1" indent="-304800">
              <a:lnSpc>
                <a:spcPct val="100000"/>
              </a:lnSpc>
              <a:spcBef>
                <a:spcPts val="395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Accept</a:t>
            </a:r>
            <a:r>
              <a:rPr sz="25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some</a:t>
            </a:r>
            <a:r>
              <a:rPr sz="25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data</a:t>
            </a:r>
            <a:r>
              <a:rPr sz="25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as</a:t>
            </a:r>
            <a:r>
              <a:rPr sz="25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Arial"/>
                <a:cs typeface="Arial"/>
              </a:rPr>
              <a:t>input.</a:t>
            </a:r>
            <a:endParaRPr sz="2500">
              <a:latin typeface="Arial"/>
              <a:cs typeface="Arial"/>
            </a:endParaRPr>
          </a:p>
          <a:p>
            <a:pPr marL="926465" lvl="1" indent="-304800">
              <a:lnSpc>
                <a:spcPct val="100000"/>
              </a:lnSpc>
              <a:spcBef>
                <a:spcPts val="409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Perform</a:t>
            </a:r>
            <a:r>
              <a:rPr sz="25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some</a:t>
            </a:r>
            <a:r>
              <a:rPr sz="25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manipulation</a:t>
            </a:r>
            <a:r>
              <a:rPr sz="2500" spc="-7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on</a:t>
            </a:r>
            <a:r>
              <a:rPr sz="25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25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inputted</a:t>
            </a:r>
            <a:r>
              <a:rPr sz="25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Arial"/>
                <a:cs typeface="Arial"/>
              </a:rPr>
              <a:t>data.</a:t>
            </a:r>
            <a:endParaRPr sz="2500">
              <a:latin typeface="Arial"/>
              <a:cs typeface="Arial"/>
            </a:endParaRPr>
          </a:p>
          <a:p>
            <a:pPr marL="926465" lvl="1" indent="-304800">
              <a:lnSpc>
                <a:spcPct val="100000"/>
              </a:lnSpc>
              <a:spcBef>
                <a:spcPts val="325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Produce</a:t>
            </a:r>
            <a:r>
              <a:rPr sz="2500" spc="-8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some</a:t>
            </a:r>
            <a:r>
              <a:rPr sz="2500" spc="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Arial"/>
                <a:cs typeface="Arial"/>
              </a:rPr>
              <a:t>output.</a:t>
            </a:r>
            <a:endParaRPr sz="2500">
              <a:latin typeface="Arial"/>
              <a:cs typeface="Arial"/>
            </a:endParaRPr>
          </a:p>
          <a:p>
            <a:pPr marL="317500" marR="147320" indent="-304800">
              <a:lnSpc>
                <a:spcPts val="2700"/>
              </a:lnSpc>
              <a:spcBef>
                <a:spcPts val="1410"/>
              </a:spcBef>
              <a:buClr>
                <a:srgbClr val="3E9C35"/>
              </a:buClr>
              <a:buChar char="•"/>
              <a:tabLst>
                <a:tab pos="317500" algn="l"/>
              </a:tabLst>
            </a:pP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Standard</a:t>
            </a:r>
            <a:r>
              <a:rPr sz="2500" spc="-6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devices</a:t>
            </a:r>
            <a:r>
              <a:rPr sz="25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are</a:t>
            </a:r>
            <a:r>
              <a:rPr sz="2500" spc="-6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25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source</a:t>
            </a:r>
            <a:r>
              <a:rPr sz="2500" spc="-6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for</a:t>
            </a:r>
            <a:r>
              <a:rPr sz="25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input/output</a:t>
            </a:r>
            <a:r>
              <a:rPr sz="25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spc="-25" dirty="0">
                <a:solidFill>
                  <a:srgbClr val="005C84"/>
                </a:solidFill>
                <a:latin typeface="Arial"/>
                <a:cs typeface="Arial"/>
              </a:rPr>
              <a:t>and </a:t>
            </a:r>
            <a:r>
              <a:rPr sz="2500" spc="-10" dirty="0">
                <a:solidFill>
                  <a:srgbClr val="005C84"/>
                </a:solidFill>
                <a:latin typeface="Arial"/>
                <a:cs typeface="Arial"/>
              </a:rPr>
              <a:t>error</a:t>
            </a:r>
            <a:endParaRPr sz="2500">
              <a:latin typeface="Arial"/>
              <a:cs typeface="Arial"/>
            </a:endParaRPr>
          </a:p>
          <a:p>
            <a:pPr marL="317500" marR="92075" indent="-304800">
              <a:lnSpc>
                <a:spcPts val="2700"/>
              </a:lnSpc>
              <a:spcBef>
                <a:spcPts val="1305"/>
              </a:spcBef>
              <a:buChar char="•"/>
              <a:tabLst>
                <a:tab pos="317500" algn="l"/>
                <a:tab pos="405765" algn="l"/>
                <a:tab pos="4163060" algn="l"/>
              </a:tabLst>
            </a:pPr>
            <a:r>
              <a:rPr sz="2500" dirty="0">
                <a:solidFill>
                  <a:srgbClr val="3E9C35"/>
                </a:solidFill>
                <a:latin typeface="Arial"/>
                <a:cs typeface="Arial"/>
              </a:rPr>
              <a:t>	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Redirections</a:t>
            </a:r>
            <a:r>
              <a:rPr sz="2500" spc="-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can</a:t>
            </a:r>
            <a:r>
              <a:rPr sz="2500" spc="-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be</a:t>
            </a:r>
            <a:r>
              <a:rPr sz="2500" spc="-1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Arial"/>
                <a:cs typeface="Arial"/>
              </a:rPr>
              <a:t>used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	to</a:t>
            </a:r>
            <a:r>
              <a:rPr sz="25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make</a:t>
            </a:r>
            <a:r>
              <a:rPr sz="25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25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tools</a:t>
            </a:r>
            <a:r>
              <a:rPr sz="25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Arial"/>
                <a:cs typeface="Arial"/>
              </a:rPr>
              <a:t>perform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i/o</a:t>
            </a:r>
            <a:r>
              <a:rPr sz="2500" spc="-6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from</a:t>
            </a:r>
            <a:r>
              <a:rPr sz="25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other</a:t>
            </a:r>
            <a:r>
              <a:rPr sz="25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sources</a:t>
            </a:r>
            <a:r>
              <a:rPr sz="2500" spc="-6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like</a:t>
            </a:r>
            <a:r>
              <a:rPr sz="25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Arial"/>
                <a:cs typeface="Arial"/>
              </a:rPr>
              <a:t>files</a:t>
            </a:r>
            <a:endParaRPr sz="2500">
              <a:latin typeface="Arial"/>
              <a:cs typeface="Arial"/>
            </a:endParaRPr>
          </a:p>
          <a:p>
            <a:pPr marL="317500" marR="236854" indent="-304800">
              <a:lnSpc>
                <a:spcPts val="2700"/>
              </a:lnSpc>
              <a:spcBef>
                <a:spcPts val="1300"/>
              </a:spcBef>
              <a:buClr>
                <a:srgbClr val="3E9C35"/>
              </a:buClr>
              <a:buChar char="•"/>
              <a:tabLst>
                <a:tab pos="317500" algn="l"/>
              </a:tabLst>
            </a:pPr>
            <a:r>
              <a:rPr sz="2500" spc="-30" dirty="0">
                <a:solidFill>
                  <a:srgbClr val="005C84"/>
                </a:solidFill>
                <a:latin typeface="Arial"/>
                <a:cs typeface="Arial"/>
              </a:rPr>
              <a:t>Tools</a:t>
            </a:r>
            <a:r>
              <a:rPr sz="2500" spc="-7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can</a:t>
            </a:r>
            <a:r>
              <a:rPr sz="2500" spc="-8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be</a:t>
            </a:r>
            <a:r>
              <a:rPr sz="2500" spc="-7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combined</a:t>
            </a:r>
            <a:r>
              <a:rPr sz="2500" spc="-8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together</a:t>
            </a:r>
            <a:r>
              <a:rPr sz="2500" spc="-7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to</a:t>
            </a:r>
            <a:r>
              <a:rPr sz="2500" spc="-6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005C84"/>
                </a:solidFill>
                <a:latin typeface="Arial"/>
                <a:cs typeface="Arial"/>
              </a:rPr>
              <a:t>perform</a:t>
            </a:r>
            <a:r>
              <a:rPr sz="25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Arial"/>
                <a:cs typeface="Arial"/>
              </a:rPr>
              <a:t>complex tasks</a:t>
            </a:r>
            <a:endParaRPr sz="2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34600" y="2727960"/>
            <a:ext cx="5095240" cy="3107690"/>
          </a:xfrm>
          <a:prstGeom prst="rect">
            <a:avLst/>
          </a:prstGeom>
          <a:solidFill>
            <a:srgbClr val="0075AF"/>
          </a:solidFill>
        </p:spPr>
        <p:txBody>
          <a:bodyPr vert="horz" wrap="square" lIns="0" tIns="36195" rIns="0" bIns="0" rtlCol="0">
            <a:spAutoFit/>
          </a:bodyPr>
          <a:lstStyle/>
          <a:p>
            <a:pPr marL="92075" marR="2721610">
              <a:lnSpc>
                <a:spcPct val="100000"/>
              </a:lnSpc>
              <a:spcBef>
                <a:spcPts val="285"/>
              </a:spcBef>
              <a:tabLst>
                <a:tab pos="1379855" algn="l"/>
              </a:tabLst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sample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2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sample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800">
              <a:latin typeface="Arial"/>
              <a:cs typeface="Arial"/>
            </a:endParaRPr>
          </a:p>
          <a:p>
            <a:pPr marL="92075" marR="610870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head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sampledata.csv region,uniprice,total</a:t>
            </a:r>
            <a:endParaRPr sz="28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Common</a:t>
            </a:r>
            <a:r>
              <a:rPr spc="-20" dirty="0"/>
              <a:t> </a:t>
            </a:r>
            <a:r>
              <a:rPr spc="-10" dirty="0"/>
              <a:t>Utilities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412" y="1664629"/>
            <a:ext cx="7012940" cy="138430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head</a:t>
            </a:r>
            <a:endParaRPr sz="2500">
              <a:latin typeface="Calibri"/>
              <a:cs typeface="Calibri"/>
            </a:endParaRPr>
          </a:p>
          <a:p>
            <a:pPr marL="12700" marR="5080">
              <a:lnSpc>
                <a:spcPts val="2700"/>
              </a:lnSpc>
              <a:spcBef>
                <a:spcPts val="1340"/>
              </a:spcBef>
              <a:tabLst>
                <a:tab pos="1425575" algn="l"/>
                <a:tab pos="2794000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head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command,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	,will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display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first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N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lines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from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beginning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	a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file,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default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being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10.: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449181" y="2138552"/>
            <a:ext cx="4996815" cy="817880"/>
            <a:chOff x="9449181" y="2138552"/>
            <a:chExt cx="4996815" cy="817880"/>
          </a:xfrm>
        </p:grpSpPr>
        <p:sp>
          <p:nvSpPr>
            <p:cNvPr id="6" name="object 6"/>
            <p:cNvSpPr/>
            <p:nvPr/>
          </p:nvSpPr>
          <p:spPr>
            <a:xfrm>
              <a:off x="9458706" y="2148077"/>
              <a:ext cx="4977765" cy="798830"/>
            </a:xfrm>
            <a:custGeom>
              <a:avLst/>
              <a:gdLst/>
              <a:ahLst/>
              <a:cxnLst/>
              <a:rect l="l" t="t" r="r" b="b"/>
              <a:pathLst>
                <a:path w="4977765" h="798830">
                  <a:moveTo>
                    <a:pt x="4844288" y="0"/>
                  </a:moveTo>
                  <a:lnTo>
                    <a:pt x="133096" y="0"/>
                  </a:lnTo>
                  <a:lnTo>
                    <a:pt x="91017" y="6782"/>
                  </a:lnTo>
                  <a:lnTo>
                    <a:pt x="54479" y="25672"/>
                  </a:lnTo>
                  <a:lnTo>
                    <a:pt x="25672" y="54479"/>
                  </a:lnTo>
                  <a:lnTo>
                    <a:pt x="6782" y="91017"/>
                  </a:lnTo>
                  <a:lnTo>
                    <a:pt x="0" y="133096"/>
                  </a:lnTo>
                  <a:lnTo>
                    <a:pt x="0" y="665480"/>
                  </a:lnTo>
                  <a:lnTo>
                    <a:pt x="6782" y="707558"/>
                  </a:lnTo>
                  <a:lnTo>
                    <a:pt x="25672" y="744096"/>
                  </a:lnTo>
                  <a:lnTo>
                    <a:pt x="54479" y="772903"/>
                  </a:lnTo>
                  <a:lnTo>
                    <a:pt x="91017" y="791793"/>
                  </a:lnTo>
                  <a:lnTo>
                    <a:pt x="133096" y="798576"/>
                  </a:lnTo>
                  <a:lnTo>
                    <a:pt x="4844288" y="798576"/>
                  </a:lnTo>
                  <a:lnTo>
                    <a:pt x="4886366" y="791793"/>
                  </a:lnTo>
                  <a:lnTo>
                    <a:pt x="4922904" y="772903"/>
                  </a:lnTo>
                  <a:lnTo>
                    <a:pt x="4951711" y="744096"/>
                  </a:lnTo>
                  <a:lnTo>
                    <a:pt x="4970601" y="707558"/>
                  </a:lnTo>
                  <a:lnTo>
                    <a:pt x="4977384" y="665480"/>
                  </a:lnTo>
                  <a:lnTo>
                    <a:pt x="4977384" y="133096"/>
                  </a:lnTo>
                  <a:lnTo>
                    <a:pt x="4970601" y="91017"/>
                  </a:lnTo>
                  <a:lnTo>
                    <a:pt x="4951711" y="54479"/>
                  </a:lnTo>
                  <a:lnTo>
                    <a:pt x="4922904" y="25672"/>
                  </a:lnTo>
                  <a:lnTo>
                    <a:pt x="4886366" y="6782"/>
                  </a:lnTo>
                  <a:lnTo>
                    <a:pt x="4844288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458706" y="2148077"/>
              <a:ext cx="4977765" cy="798830"/>
            </a:xfrm>
            <a:custGeom>
              <a:avLst/>
              <a:gdLst/>
              <a:ahLst/>
              <a:cxnLst/>
              <a:rect l="l" t="t" r="r" b="b"/>
              <a:pathLst>
                <a:path w="4977765" h="798830">
                  <a:moveTo>
                    <a:pt x="0" y="133096"/>
                  </a:moveTo>
                  <a:lnTo>
                    <a:pt x="6782" y="91017"/>
                  </a:lnTo>
                  <a:lnTo>
                    <a:pt x="25672" y="54479"/>
                  </a:lnTo>
                  <a:lnTo>
                    <a:pt x="54479" y="25672"/>
                  </a:lnTo>
                  <a:lnTo>
                    <a:pt x="91017" y="6782"/>
                  </a:lnTo>
                  <a:lnTo>
                    <a:pt x="133096" y="0"/>
                  </a:lnTo>
                  <a:lnTo>
                    <a:pt x="4844288" y="0"/>
                  </a:lnTo>
                  <a:lnTo>
                    <a:pt x="4886366" y="6782"/>
                  </a:lnTo>
                  <a:lnTo>
                    <a:pt x="4922904" y="25672"/>
                  </a:lnTo>
                  <a:lnTo>
                    <a:pt x="4951711" y="54479"/>
                  </a:lnTo>
                  <a:lnTo>
                    <a:pt x="4970601" y="91017"/>
                  </a:lnTo>
                  <a:lnTo>
                    <a:pt x="4977384" y="133096"/>
                  </a:lnTo>
                  <a:lnTo>
                    <a:pt x="4977384" y="665480"/>
                  </a:lnTo>
                  <a:lnTo>
                    <a:pt x="4970601" y="707558"/>
                  </a:lnTo>
                  <a:lnTo>
                    <a:pt x="4951711" y="744096"/>
                  </a:lnTo>
                  <a:lnTo>
                    <a:pt x="4922904" y="772903"/>
                  </a:lnTo>
                  <a:lnTo>
                    <a:pt x="4886366" y="791793"/>
                  </a:lnTo>
                  <a:lnTo>
                    <a:pt x="4844288" y="798576"/>
                  </a:lnTo>
                  <a:lnTo>
                    <a:pt x="133096" y="798576"/>
                  </a:lnTo>
                  <a:lnTo>
                    <a:pt x="91017" y="791793"/>
                  </a:lnTo>
                  <a:lnTo>
                    <a:pt x="54479" y="772903"/>
                  </a:lnTo>
                  <a:lnTo>
                    <a:pt x="25672" y="744096"/>
                  </a:lnTo>
                  <a:lnTo>
                    <a:pt x="6782" y="707558"/>
                  </a:lnTo>
                  <a:lnTo>
                    <a:pt x="0" y="665480"/>
                  </a:lnTo>
                  <a:lnTo>
                    <a:pt x="0" y="133096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575672" y="2278507"/>
            <a:ext cx="35001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$head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-5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7852" y="3521202"/>
            <a:ext cx="779653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tail</a:t>
            </a:r>
            <a:endParaRPr sz="25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2794000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head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command,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	,will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display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first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N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from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end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file, default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being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10.: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91268" y="3580257"/>
            <a:ext cx="4996815" cy="817880"/>
            <a:chOff x="9391268" y="3580257"/>
            <a:chExt cx="4996815" cy="817880"/>
          </a:xfrm>
        </p:grpSpPr>
        <p:sp>
          <p:nvSpPr>
            <p:cNvPr id="11" name="object 11"/>
            <p:cNvSpPr/>
            <p:nvPr/>
          </p:nvSpPr>
          <p:spPr>
            <a:xfrm>
              <a:off x="9400793" y="3589782"/>
              <a:ext cx="4977765" cy="798830"/>
            </a:xfrm>
            <a:custGeom>
              <a:avLst/>
              <a:gdLst/>
              <a:ahLst/>
              <a:cxnLst/>
              <a:rect l="l" t="t" r="r" b="b"/>
              <a:pathLst>
                <a:path w="4977765" h="798829">
                  <a:moveTo>
                    <a:pt x="4844288" y="0"/>
                  </a:moveTo>
                  <a:lnTo>
                    <a:pt x="133096" y="0"/>
                  </a:lnTo>
                  <a:lnTo>
                    <a:pt x="91017" y="6782"/>
                  </a:lnTo>
                  <a:lnTo>
                    <a:pt x="54479" y="25672"/>
                  </a:lnTo>
                  <a:lnTo>
                    <a:pt x="25672" y="54479"/>
                  </a:lnTo>
                  <a:lnTo>
                    <a:pt x="6782" y="91017"/>
                  </a:lnTo>
                  <a:lnTo>
                    <a:pt x="0" y="133095"/>
                  </a:lnTo>
                  <a:lnTo>
                    <a:pt x="0" y="665479"/>
                  </a:lnTo>
                  <a:lnTo>
                    <a:pt x="6782" y="707558"/>
                  </a:lnTo>
                  <a:lnTo>
                    <a:pt x="25672" y="744096"/>
                  </a:lnTo>
                  <a:lnTo>
                    <a:pt x="54479" y="772903"/>
                  </a:lnTo>
                  <a:lnTo>
                    <a:pt x="91017" y="791793"/>
                  </a:lnTo>
                  <a:lnTo>
                    <a:pt x="133096" y="798576"/>
                  </a:lnTo>
                  <a:lnTo>
                    <a:pt x="4844288" y="798576"/>
                  </a:lnTo>
                  <a:lnTo>
                    <a:pt x="4886366" y="791793"/>
                  </a:lnTo>
                  <a:lnTo>
                    <a:pt x="4922904" y="772903"/>
                  </a:lnTo>
                  <a:lnTo>
                    <a:pt x="4951711" y="744096"/>
                  </a:lnTo>
                  <a:lnTo>
                    <a:pt x="4970601" y="707558"/>
                  </a:lnTo>
                  <a:lnTo>
                    <a:pt x="4977384" y="665479"/>
                  </a:lnTo>
                  <a:lnTo>
                    <a:pt x="4977384" y="133095"/>
                  </a:lnTo>
                  <a:lnTo>
                    <a:pt x="4970601" y="91017"/>
                  </a:lnTo>
                  <a:lnTo>
                    <a:pt x="4951711" y="54479"/>
                  </a:lnTo>
                  <a:lnTo>
                    <a:pt x="4922904" y="25672"/>
                  </a:lnTo>
                  <a:lnTo>
                    <a:pt x="4886366" y="6782"/>
                  </a:lnTo>
                  <a:lnTo>
                    <a:pt x="4844288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400793" y="3589782"/>
              <a:ext cx="4977765" cy="798830"/>
            </a:xfrm>
            <a:custGeom>
              <a:avLst/>
              <a:gdLst/>
              <a:ahLst/>
              <a:cxnLst/>
              <a:rect l="l" t="t" r="r" b="b"/>
              <a:pathLst>
                <a:path w="4977765" h="798829">
                  <a:moveTo>
                    <a:pt x="0" y="133095"/>
                  </a:moveTo>
                  <a:lnTo>
                    <a:pt x="6782" y="91017"/>
                  </a:lnTo>
                  <a:lnTo>
                    <a:pt x="25672" y="54479"/>
                  </a:lnTo>
                  <a:lnTo>
                    <a:pt x="54479" y="25672"/>
                  </a:lnTo>
                  <a:lnTo>
                    <a:pt x="91017" y="6782"/>
                  </a:lnTo>
                  <a:lnTo>
                    <a:pt x="133096" y="0"/>
                  </a:lnTo>
                  <a:lnTo>
                    <a:pt x="4844288" y="0"/>
                  </a:lnTo>
                  <a:lnTo>
                    <a:pt x="4886366" y="6782"/>
                  </a:lnTo>
                  <a:lnTo>
                    <a:pt x="4922904" y="25672"/>
                  </a:lnTo>
                  <a:lnTo>
                    <a:pt x="4951711" y="54479"/>
                  </a:lnTo>
                  <a:lnTo>
                    <a:pt x="4970601" y="91017"/>
                  </a:lnTo>
                  <a:lnTo>
                    <a:pt x="4977384" y="133095"/>
                  </a:lnTo>
                  <a:lnTo>
                    <a:pt x="4977384" y="665479"/>
                  </a:lnTo>
                  <a:lnTo>
                    <a:pt x="4970601" y="707558"/>
                  </a:lnTo>
                  <a:lnTo>
                    <a:pt x="4951711" y="744096"/>
                  </a:lnTo>
                  <a:lnTo>
                    <a:pt x="4922904" y="772903"/>
                  </a:lnTo>
                  <a:lnTo>
                    <a:pt x="4886366" y="791793"/>
                  </a:lnTo>
                  <a:lnTo>
                    <a:pt x="4844288" y="798576"/>
                  </a:lnTo>
                  <a:lnTo>
                    <a:pt x="133096" y="798576"/>
                  </a:lnTo>
                  <a:lnTo>
                    <a:pt x="91017" y="791793"/>
                  </a:lnTo>
                  <a:lnTo>
                    <a:pt x="54479" y="772903"/>
                  </a:lnTo>
                  <a:lnTo>
                    <a:pt x="25672" y="744096"/>
                  </a:lnTo>
                  <a:lnTo>
                    <a:pt x="6782" y="707558"/>
                  </a:lnTo>
                  <a:lnTo>
                    <a:pt x="0" y="665479"/>
                  </a:lnTo>
                  <a:lnTo>
                    <a:pt x="0" y="133095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518395" y="3720210"/>
            <a:ext cx="311848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$tail</a:t>
            </a:r>
            <a:r>
              <a:rPr sz="3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-5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employee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7852" y="5215890"/>
            <a:ext cx="7646034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more</a:t>
            </a:r>
            <a:endParaRPr sz="25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Displays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content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with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pagination,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more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ore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less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supports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forward</a:t>
            </a:r>
            <a:r>
              <a:rPr sz="25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move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only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9391268" y="5416677"/>
            <a:ext cx="4996815" cy="817880"/>
            <a:chOff x="9391268" y="5416677"/>
            <a:chExt cx="4996815" cy="817880"/>
          </a:xfrm>
        </p:grpSpPr>
        <p:sp>
          <p:nvSpPr>
            <p:cNvPr id="16" name="object 16"/>
            <p:cNvSpPr/>
            <p:nvPr/>
          </p:nvSpPr>
          <p:spPr>
            <a:xfrm>
              <a:off x="9400793" y="5426202"/>
              <a:ext cx="4977765" cy="798830"/>
            </a:xfrm>
            <a:custGeom>
              <a:avLst/>
              <a:gdLst/>
              <a:ahLst/>
              <a:cxnLst/>
              <a:rect l="l" t="t" r="r" b="b"/>
              <a:pathLst>
                <a:path w="4977765" h="798829">
                  <a:moveTo>
                    <a:pt x="4844288" y="0"/>
                  </a:moveTo>
                  <a:lnTo>
                    <a:pt x="133096" y="0"/>
                  </a:lnTo>
                  <a:lnTo>
                    <a:pt x="91017" y="6782"/>
                  </a:lnTo>
                  <a:lnTo>
                    <a:pt x="54479" y="25672"/>
                  </a:lnTo>
                  <a:lnTo>
                    <a:pt x="25672" y="54479"/>
                  </a:lnTo>
                  <a:lnTo>
                    <a:pt x="6782" y="91017"/>
                  </a:lnTo>
                  <a:lnTo>
                    <a:pt x="0" y="133096"/>
                  </a:lnTo>
                  <a:lnTo>
                    <a:pt x="0" y="665480"/>
                  </a:lnTo>
                  <a:lnTo>
                    <a:pt x="6782" y="707558"/>
                  </a:lnTo>
                  <a:lnTo>
                    <a:pt x="25672" y="744096"/>
                  </a:lnTo>
                  <a:lnTo>
                    <a:pt x="54479" y="772903"/>
                  </a:lnTo>
                  <a:lnTo>
                    <a:pt x="91017" y="791793"/>
                  </a:lnTo>
                  <a:lnTo>
                    <a:pt x="133096" y="798576"/>
                  </a:lnTo>
                  <a:lnTo>
                    <a:pt x="4844288" y="798576"/>
                  </a:lnTo>
                  <a:lnTo>
                    <a:pt x="4886366" y="791793"/>
                  </a:lnTo>
                  <a:lnTo>
                    <a:pt x="4922904" y="772903"/>
                  </a:lnTo>
                  <a:lnTo>
                    <a:pt x="4951711" y="744096"/>
                  </a:lnTo>
                  <a:lnTo>
                    <a:pt x="4970601" y="707558"/>
                  </a:lnTo>
                  <a:lnTo>
                    <a:pt x="4977384" y="665480"/>
                  </a:lnTo>
                  <a:lnTo>
                    <a:pt x="4977384" y="133096"/>
                  </a:lnTo>
                  <a:lnTo>
                    <a:pt x="4970601" y="91017"/>
                  </a:lnTo>
                  <a:lnTo>
                    <a:pt x="4951711" y="54479"/>
                  </a:lnTo>
                  <a:lnTo>
                    <a:pt x="4922904" y="25672"/>
                  </a:lnTo>
                  <a:lnTo>
                    <a:pt x="4886366" y="6782"/>
                  </a:lnTo>
                  <a:lnTo>
                    <a:pt x="4844288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400793" y="5426202"/>
              <a:ext cx="4977765" cy="798830"/>
            </a:xfrm>
            <a:custGeom>
              <a:avLst/>
              <a:gdLst/>
              <a:ahLst/>
              <a:cxnLst/>
              <a:rect l="l" t="t" r="r" b="b"/>
              <a:pathLst>
                <a:path w="4977765" h="798829">
                  <a:moveTo>
                    <a:pt x="0" y="133096"/>
                  </a:moveTo>
                  <a:lnTo>
                    <a:pt x="6782" y="91017"/>
                  </a:lnTo>
                  <a:lnTo>
                    <a:pt x="25672" y="54479"/>
                  </a:lnTo>
                  <a:lnTo>
                    <a:pt x="54479" y="25672"/>
                  </a:lnTo>
                  <a:lnTo>
                    <a:pt x="91017" y="6782"/>
                  </a:lnTo>
                  <a:lnTo>
                    <a:pt x="133096" y="0"/>
                  </a:lnTo>
                  <a:lnTo>
                    <a:pt x="4844288" y="0"/>
                  </a:lnTo>
                  <a:lnTo>
                    <a:pt x="4886366" y="6782"/>
                  </a:lnTo>
                  <a:lnTo>
                    <a:pt x="4922904" y="25672"/>
                  </a:lnTo>
                  <a:lnTo>
                    <a:pt x="4951711" y="54479"/>
                  </a:lnTo>
                  <a:lnTo>
                    <a:pt x="4970601" y="91017"/>
                  </a:lnTo>
                  <a:lnTo>
                    <a:pt x="4977384" y="133096"/>
                  </a:lnTo>
                  <a:lnTo>
                    <a:pt x="4977384" y="665480"/>
                  </a:lnTo>
                  <a:lnTo>
                    <a:pt x="4970601" y="707558"/>
                  </a:lnTo>
                  <a:lnTo>
                    <a:pt x="4951711" y="744096"/>
                  </a:lnTo>
                  <a:lnTo>
                    <a:pt x="4922904" y="772903"/>
                  </a:lnTo>
                  <a:lnTo>
                    <a:pt x="4886366" y="791793"/>
                  </a:lnTo>
                  <a:lnTo>
                    <a:pt x="4844288" y="798576"/>
                  </a:lnTo>
                  <a:lnTo>
                    <a:pt x="133096" y="798576"/>
                  </a:lnTo>
                  <a:lnTo>
                    <a:pt x="91017" y="791793"/>
                  </a:lnTo>
                  <a:lnTo>
                    <a:pt x="54479" y="772903"/>
                  </a:lnTo>
                  <a:lnTo>
                    <a:pt x="25672" y="744096"/>
                  </a:lnTo>
                  <a:lnTo>
                    <a:pt x="6782" y="707558"/>
                  </a:lnTo>
                  <a:lnTo>
                    <a:pt x="0" y="665480"/>
                  </a:lnTo>
                  <a:lnTo>
                    <a:pt x="0" y="133096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518395" y="5557265"/>
            <a:ext cx="34366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$more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/etc/passwd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7852" y="6910578"/>
            <a:ext cx="7587615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less</a:t>
            </a:r>
            <a:endParaRPr sz="25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Does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same</a:t>
            </a:r>
            <a:r>
              <a:rPr sz="25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thing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as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more</a:t>
            </a:r>
            <a:r>
              <a:rPr sz="25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but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supports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scrolling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up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005C84"/>
                </a:solidFill>
                <a:latin typeface="Calibri"/>
                <a:cs typeface="Calibri"/>
              </a:rPr>
              <a:t>and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down,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348596" y="7112889"/>
            <a:ext cx="4998085" cy="819150"/>
            <a:chOff x="9348596" y="7112889"/>
            <a:chExt cx="4998085" cy="819150"/>
          </a:xfrm>
        </p:grpSpPr>
        <p:sp>
          <p:nvSpPr>
            <p:cNvPr id="21" name="object 21"/>
            <p:cNvSpPr/>
            <p:nvPr/>
          </p:nvSpPr>
          <p:spPr>
            <a:xfrm>
              <a:off x="9358121" y="7122414"/>
              <a:ext cx="4979035" cy="800100"/>
            </a:xfrm>
            <a:custGeom>
              <a:avLst/>
              <a:gdLst/>
              <a:ahLst/>
              <a:cxnLst/>
              <a:rect l="l" t="t" r="r" b="b"/>
              <a:pathLst>
                <a:path w="4979034" h="800100">
                  <a:moveTo>
                    <a:pt x="4845558" y="0"/>
                  </a:moveTo>
                  <a:lnTo>
                    <a:pt x="133350" y="0"/>
                  </a:lnTo>
                  <a:lnTo>
                    <a:pt x="91196" y="6797"/>
                  </a:lnTo>
                  <a:lnTo>
                    <a:pt x="54589" y="25725"/>
                  </a:lnTo>
                  <a:lnTo>
                    <a:pt x="25725" y="54589"/>
                  </a:lnTo>
                  <a:lnTo>
                    <a:pt x="6797" y="91196"/>
                  </a:lnTo>
                  <a:lnTo>
                    <a:pt x="0" y="133350"/>
                  </a:lnTo>
                  <a:lnTo>
                    <a:pt x="0" y="666750"/>
                  </a:lnTo>
                  <a:lnTo>
                    <a:pt x="6797" y="708903"/>
                  </a:lnTo>
                  <a:lnTo>
                    <a:pt x="25725" y="745510"/>
                  </a:lnTo>
                  <a:lnTo>
                    <a:pt x="54589" y="774374"/>
                  </a:lnTo>
                  <a:lnTo>
                    <a:pt x="91196" y="793302"/>
                  </a:lnTo>
                  <a:lnTo>
                    <a:pt x="133350" y="800100"/>
                  </a:lnTo>
                  <a:lnTo>
                    <a:pt x="4845558" y="800100"/>
                  </a:lnTo>
                  <a:lnTo>
                    <a:pt x="4887711" y="793302"/>
                  </a:lnTo>
                  <a:lnTo>
                    <a:pt x="4924318" y="774374"/>
                  </a:lnTo>
                  <a:lnTo>
                    <a:pt x="4953182" y="745510"/>
                  </a:lnTo>
                  <a:lnTo>
                    <a:pt x="4972110" y="708903"/>
                  </a:lnTo>
                  <a:lnTo>
                    <a:pt x="4978908" y="666750"/>
                  </a:lnTo>
                  <a:lnTo>
                    <a:pt x="4978908" y="133350"/>
                  </a:lnTo>
                  <a:lnTo>
                    <a:pt x="4972110" y="91196"/>
                  </a:lnTo>
                  <a:lnTo>
                    <a:pt x="4953182" y="54589"/>
                  </a:lnTo>
                  <a:lnTo>
                    <a:pt x="4924318" y="25725"/>
                  </a:lnTo>
                  <a:lnTo>
                    <a:pt x="4887711" y="6797"/>
                  </a:lnTo>
                  <a:lnTo>
                    <a:pt x="4845558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58121" y="7122414"/>
              <a:ext cx="4979035" cy="800100"/>
            </a:xfrm>
            <a:custGeom>
              <a:avLst/>
              <a:gdLst/>
              <a:ahLst/>
              <a:cxnLst/>
              <a:rect l="l" t="t" r="r" b="b"/>
              <a:pathLst>
                <a:path w="4979034" h="800100">
                  <a:moveTo>
                    <a:pt x="0" y="133350"/>
                  </a:moveTo>
                  <a:lnTo>
                    <a:pt x="6797" y="91196"/>
                  </a:lnTo>
                  <a:lnTo>
                    <a:pt x="25725" y="54589"/>
                  </a:lnTo>
                  <a:lnTo>
                    <a:pt x="54589" y="25725"/>
                  </a:lnTo>
                  <a:lnTo>
                    <a:pt x="91196" y="6797"/>
                  </a:lnTo>
                  <a:lnTo>
                    <a:pt x="133350" y="0"/>
                  </a:lnTo>
                  <a:lnTo>
                    <a:pt x="4845558" y="0"/>
                  </a:lnTo>
                  <a:lnTo>
                    <a:pt x="4887711" y="6797"/>
                  </a:lnTo>
                  <a:lnTo>
                    <a:pt x="4924318" y="25725"/>
                  </a:lnTo>
                  <a:lnTo>
                    <a:pt x="4953182" y="54589"/>
                  </a:lnTo>
                  <a:lnTo>
                    <a:pt x="4972110" y="91196"/>
                  </a:lnTo>
                  <a:lnTo>
                    <a:pt x="4978908" y="133350"/>
                  </a:lnTo>
                  <a:lnTo>
                    <a:pt x="4978908" y="666750"/>
                  </a:lnTo>
                  <a:lnTo>
                    <a:pt x="4972110" y="708903"/>
                  </a:lnTo>
                  <a:lnTo>
                    <a:pt x="4953182" y="745510"/>
                  </a:lnTo>
                  <a:lnTo>
                    <a:pt x="4924318" y="774374"/>
                  </a:lnTo>
                  <a:lnTo>
                    <a:pt x="4887711" y="793302"/>
                  </a:lnTo>
                  <a:lnTo>
                    <a:pt x="4845558" y="800100"/>
                  </a:lnTo>
                  <a:lnTo>
                    <a:pt x="133350" y="800100"/>
                  </a:lnTo>
                  <a:lnTo>
                    <a:pt x="91196" y="793302"/>
                  </a:lnTo>
                  <a:lnTo>
                    <a:pt x="54589" y="774374"/>
                  </a:lnTo>
                  <a:lnTo>
                    <a:pt x="25725" y="745510"/>
                  </a:lnTo>
                  <a:lnTo>
                    <a:pt x="6797" y="708903"/>
                  </a:lnTo>
                  <a:lnTo>
                    <a:pt x="0" y="666750"/>
                  </a:lnTo>
                  <a:lnTo>
                    <a:pt x="0" y="133350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475978" y="7253985"/>
            <a:ext cx="32340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$less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/etc/passwd</a:t>
            </a:r>
            <a:endParaRPr sz="32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Common</a:t>
            </a:r>
            <a:r>
              <a:rPr spc="-20" dirty="0"/>
              <a:t> </a:t>
            </a:r>
            <a:r>
              <a:rPr spc="-10" dirty="0"/>
              <a:t>Utilities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412" y="1740903"/>
            <a:ext cx="7239000" cy="21844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50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cut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command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retrieves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selected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fields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from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file.</a:t>
            </a:r>
            <a:endParaRPr sz="2500">
              <a:latin typeface="Calibri"/>
              <a:cs typeface="Calibri"/>
            </a:endParaRPr>
          </a:p>
          <a:p>
            <a:pPr marL="926465" lvl="1" indent="-304800">
              <a:lnSpc>
                <a:spcPct val="100000"/>
              </a:lnSpc>
              <a:spcBef>
                <a:spcPts val="400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Options</a:t>
            </a:r>
            <a:r>
              <a:rPr sz="25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endParaRPr sz="2500">
              <a:latin typeface="Calibri"/>
              <a:cs typeface="Calibri"/>
            </a:endParaRPr>
          </a:p>
          <a:p>
            <a:pPr marL="1535430" lvl="2" indent="-304165">
              <a:lnSpc>
                <a:spcPct val="100000"/>
              </a:lnSpc>
              <a:spcBef>
                <a:spcPts val="405"/>
              </a:spcBef>
              <a:buClr>
                <a:srgbClr val="3E9C35"/>
              </a:buClr>
              <a:buSzPct val="80000"/>
              <a:buFont typeface="Courier New"/>
              <a:buChar char="o"/>
              <a:tabLst>
                <a:tab pos="1535430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-c</a:t>
            </a:r>
            <a:r>
              <a:rPr sz="25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selects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columns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specified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by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list</a:t>
            </a:r>
            <a:endParaRPr sz="2500">
              <a:latin typeface="Calibri"/>
              <a:cs typeface="Calibri"/>
            </a:endParaRPr>
          </a:p>
          <a:p>
            <a:pPr marL="1535430" lvl="2" indent="-304165">
              <a:lnSpc>
                <a:spcPct val="100000"/>
              </a:lnSpc>
              <a:spcBef>
                <a:spcPts val="395"/>
              </a:spcBef>
              <a:buClr>
                <a:srgbClr val="3E9C35"/>
              </a:buClr>
              <a:buSzPct val="80000"/>
              <a:buFont typeface="Courier New"/>
              <a:buChar char="o"/>
              <a:tabLst>
                <a:tab pos="1535430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-f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selects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fields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specified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by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list</a:t>
            </a:r>
            <a:endParaRPr sz="2500">
              <a:latin typeface="Calibri"/>
              <a:cs typeface="Calibri"/>
            </a:endParaRPr>
          </a:p>
          <a:p>
            <a:pPr marL="1535430" lvl="2" indent="-304165">
              <a:lnSpc>
                <a:spcPct val="100000"/>
              </a:lnSpc>
              <a:spcBef>
                <a:spcPts val="400"/>
              </a:spcBef>
              <a:buClr>
                <a:srgbClr val="3E9C35"/>
              </a:buClr>
              <a:buSzPct val="80000"/>
              <a:buFont typeface="Courier New"/>
              <a:buChar char="o"/>
              <a:tabLst>
                <a:tab pos="1535430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-d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field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delimiter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(default</a:t>
            </a:r>
            <a:r>
              <a:rPr sz="25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tab</a:t>
            </a:r>
            <a:r>
              <a:rPr sz="2000" spc="-20" dirty="0">
                <a:solidFill>
                  <a:srgbClr val="005C84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852" y="4076522"/>
            <a:ext cx="7468870" cy="3074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sort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command</a:t>
            </a:r>
            <a:r>
              <a:rPr sz="25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useful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sort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ascending</a:t>
            </a:r>
            <a:r>
              <a:rPr sz="25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order.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Options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are: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63855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r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	:</a:t>
            </a:r>
            <a:r>
              <a:rPr sz="25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Reverse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order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19734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n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	: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Numeric</a:t>
            </a:r>
            <a:r>
              <a:rPr sz="25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sort</a:t>
            </a:r>
            <a:endParaRPr sz="2500">
              <a:latin typeface="Calibri"/>
              <a:cs typeface="Calibri"/>
            </a:endParaRPr>
          </a:p>
          <a:p>
            <a:pPr marL="12700" marR="344805">
              <a:lnSpc>
                <a:spcPct val="100000"/>
              </a:lnSpc>
              <a:tabLst>
                <a:tab pos="349885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f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	: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Omit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difference</a:t>
            </a:r>
            <a:r>
              <a:rPr sz="25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between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Upper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lower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0" dirty="0">
                <a:solidFill>
                  <a:srgbClr val="005C84"/>
                </a:solidFill>
                <a:latin typeface="Calibri"/>
                <a:cs typeface="Calibri"/>
              </a:rPr>
              <a:t>case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alphabets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58140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t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	: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Specify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delimiter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(default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space)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396240" algn="l"/>
              </a:tabLst>
            </a:pP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k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	: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specify</a:t>
            </a:r>
            <a:r>
              <a:rPr sz="25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fields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as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primary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secondary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005C84"/>
                </a:solidFill>
                <a:latin typeface="Calibri"/>
                <a:cs typeface="Calibri"/>
              </a:rPr>
              <a:t>key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966072" y="2170557"/>
            <a:ext cx="5505450" cy="956310"/>
            <a:chOff x="8966072" y="2170557"/>
            <a:chExt cx="5505450" cy="956310"/>
          </a:xfrm>
        </p:grpSpPr>
        <p:sp>
          <p:nvSpPr>
            <p:cNvPr id="7" name="object 7"/>
            <p:cNvSpPr/>
            <p:nvPr/>
          </p:nvSpPr>
          <p:spPr>
            <a:xfrm>
              <a:off x="8975597" y="2180082"/>
              <a:ext cx="5486400" cy="937260"/>
            </a:xfrm>
            <a:custGeom>
              <a:avLst/>
              <a:gdLst/>
              <a:ahLst/>
              <a:cxnLst/>
              <a:rect l="l" t="t" r="r" b="b"/>
              <a:pathLst>
                <a:path w="5486400" h="937260">
                  <a:moveTo>
                    <a:pt x="5330190" y="0"/>
                  </a:moveTo>
                  <a:lnTo>
                    <a:pt x="156209" y="0"/>
                  </a:lnTo>
                  <a:lnTo>
                    <a:pt x="106850" y="7967"/>
                  </a:lnTo>
                  <a:lnTo>
                    <a:pt x="63971" y="30150"/>
                  </a:lnTo>
                  <a:lnTo>
                    <a:pt x="30150" y="63971"/>
                  </a:lnTo>
                  <a:lnTo>
                    <a:pt x="7967" y="106850"/>
                  </a:lnTo>
                  <a:lnTo>
                    <a:pt x="0" y="156210"/>
                  </a:lnTo>
                  <a:lnTo>
                    <a:pt x="0" y="781050"/>
                  </a:lnTo>
                  <a:lnTo>
                    <a:pt x="7967" y="830409"/>
                  </a:lnTo>
                  <a:lnTo>
                    <a:pt x="30150" y="873288"/>
                  </a:lnTo>
                  <a:lnTo>
                    <a:pt x="63971" y="907109"/>
                  </a:lnTo>
                  <a:lnTo>
                    <a:pt x="106850" y="929292"/>
                  </a:lnTo>
                  <a:lnTo>
                    <a:pt x="156209" y="937260"/>
                  </a:lnTo>
                  <a:lnTo>
                    <a:pt x="5330190" y="937260"/>
                  </a:lnTo>
                  <a:lnTo>
                    <a:pt x="5379549" y="929292"/>
                  </a:lnTo>
                  <a:lnTo>
                    <a:pt x="5422428" y="907109"/>
                  </a:lnTo>
                  <a:lnTo>
                    <a:pt x="5456249" y="873288"/>
                  </a:lnTo>
                  <a:lnTo>
                    <a:pt x="5478432" y="830409"/>
                  </a:lnTo>
                  <a:lnTo>
                    <a:pt x="5486400" y="781050"/>
                  </a:lnTo>
                  <a:lnTo>
                    <a:pt x="5486400" y="156210"/>
                  </a:lnTo>
                  <a:lnTo>
                    <a:pt x="5478432" y="106850"/>
                  </a:lnTo>
                  <a:lnTo>
                    <a:pt x="5456249" y="63971"/>
                  </a:lnTo>
                  <a:lnTo>
                    <a:pt x="5422428" y="30150"/>
                  </a:lnTo>
                  <a:lnTo>
                    <a:pt x="5379549" y="7967"/>
                  </a:lnTo>
                  <a:lnTo>
                    <a:pt x="5330190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75597" y="2180082"/>
              <a:ext cx="5486400" cy="937260"/>
            </a:xfrm>
            <a:custGeom>
              <a:avLst/>
              <a:gdLst/>
              <a:ahLst/>
              <a:cxnLst/>
              <a:rect l="l" t="t" r="r" b="b"/>
              <a:pathLst>
                <a:path w="5486400" h="937260">
                  <a:moveTo>
                    <a:pt x="0" y="156210"/>
                  </a:moveTo>
                  <a:lnTo>
                    <a:pt x="7967" y="106850"/>
                  </a:lnTo>
                  <a:lnTo>
                    <a:pt x="30150" y="63971"/>
                  </a:lnTo>
                  <a:lnTo>
                    <a:pt x="63971" y="30150"/>
                  </a:lnTo>
                  <a:lnTo>
                    <a:pt x="106850" y="7967"/>
                  </a:lnTo>
                  <a:lnTo>
                    <a:pt x="156209" y="0"/>
                  </a:lnTo>
                  <a:lnTo>
                    <a:pt x="5330190" y="0"/>
                  </a:lnTo>
                  <a:lnTo>
                    <a:pt x="5379549" y="7967"/>
                  </a:lnTo>
                  <a:lnTo>
                    <a:pt x="5422428" y="30150"/>
                  </a:lnTo>
                  <a:lnTo>
                    <a:pt x="5456249" y="63971"/>
                  </a:lnTo>
                  <a:lnTo>
                    <a:pt x="5478432" y="106850"/>
                  </a:lnTo>
                  <a:lnTo>
                    <a:pt x="5486400" y="156210"/>
                  </a:lnTo>
                  <a:lnTo>
                    <a:pt x="5486400" y="781050"/>
                  </a:lnTo>
                  <a:lnTo>
                    <a:pt x="5478432" y="830409"/>
                  </a:lnTo>
                  <a:lnTo>
                    <a:pt x="5456249" y="873288"/>
                  </a:lnTo>
                  <a:lnTo>
                    <a:pt x="5422428" y="907109"/>
                  </a:lnTo>
                  <a:lnTo>
                    <a:pt x="5379549" y="929292"/>
                  </a:lnTo>
                  <a:lnTo>
                    <a:pt x="5330190" y="937260"/>
                  </a:lnTo>
                  <a:lnTo>
                    <a:pt x="156209" y="937260"/>
                  </a:lnTo>
                  <a:lnTo>
                    <a:pt x="106850" y="929292"/>
                  </a:lnTo>
                  <a:lnTo>
                    <a:pt x="63971" y="907109"/>
                  </a:lnTo>
                  <a:lnTo>
                    <a:pt x="30150" y="873288"/>
                  </a:lnTo>
                  <a:lnTo>
                    <a:pt x="7967" y="830409"/>
                  </a:lnTo>
                  <a:lnTo>
                    <a:pt x="0" y="781050"/>
                  </a:lnTo>
                  <a:lnTo>
                    <a:pt x="0" y="156210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99550" y="2379726"/>
            <a:ext cx="44272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cut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–d: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-f2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/etc/passwd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966072" y="4956428"/>
            <a:ext cx="5740400" cy="955040"/>
            <a:chOff x="8966072" y="4956428"/>
            <a:chExt cx="5740400" cy="955040"/>
          </a:xfrm>
        </p:grpSpPr>
        <p:sp>
          <p:nvSpPr>
            <p:cNvPr id="11" name="object 11"/>
            <p:cNvSpPr/>
            <p:nvPr/>
          </p:nvSpPr>
          <p:spPr>
            <a:xfrm>
              <a:off x="8975597" y="4965953"/>
              <a:ext cx="5721350" cy="935990"/>
            </a:xfrm>
            <a:custGeom>
              <a:avLst/>
              <a:gdLst/>
              <a:ahLst/>
              <a:cxnLst/>
              <a:rect l="l" t="t" r="r" b="b"/>
              <a:pathLst>
                <a:path w="5721350" h="935989">
                  <a:moveTo>
                    <a:pt x="5565140" y="0"/>
                  </a:moveTo>
                  <a:lnTo>
                    <a:pt x="155955" y="0"/>
                  </a:lnTo>
                  <a:lnTo>
                    <a:pt x="106671" y="7953"/>
                  </a:lnTo>
                  <a:lnTo>
                    <a:pt x="63861" y="30097"/>
                  </a:lnTo>
                  <a:lnTo>
                    <a:pt x="30097" y="63861"/>
                  </a:lnTo>
                  <a:lnTo>
                    <a:pt x="7953" y="106671"/>
                  </a:lnTo>
                  <a:lnTo>
                    <a:pt x="0" y="155956"/>
                  </a:lnTo>
                  <a:lnTo>
                    <a:pt x="0" y="779780"/>
                  </a:lnTo>
                  <a:lnTo>
                    <a:pt x="7953" y="829064"/>
                  </a:lnTo>
                  <a:lnTo>
                    <a:pt x="30097" y="871874"/>
                  </a:lnTo>
                  <a:lnTo>
                    <a:pt x="63861" y="905638"/>
                  </a:lnTo>
                  <a:lnTo>
                    <a:pt x="106671" y="927782"/>
                  </a:lnTo>
                  <a:lnTo>
                    <a:pt x="155955" y="935736"/>
                  </a:lnTo>
                  <a:lnTo>
                    <a:pt x="5565140" y="935736"/>
                  </a:lnTo>
                  <a:lnTo>
                    <a:pt x="5614424" y="927782"/>
                  </a:lnTo>
                  <a:lnTo>
                    <a:pt x="5657234" y="905638"/>
                  </a:lnTo>
                  <a:lnTo>
                    <a:pt x="5690998" y="871874"/>
                  </a:lnTo>
                  <a:lnTo>
                    <a:pt x="5713142" y="829064"/>
                  </a:lnTo>
                  <a:lnTo>
                    <a:pt x="5721096" y="779780"/>
                  </a:lnTo>
                  <a:lnTo>
                    <a:pt x="5721096" y="155956"/>
                  </a:lnTo>
                  <a:lnTo>
                    <a:pt x="5713142" y="106671"/>
                  </a:lnTo>
                  <a:lnTo>
                    <a:pt x="5690998" y="63861"/>
                  </a:lnTo>
                  <a:lnTo>
                    <a:pt x="5657234" y="30097"/>
                  </a:lnTo>
                  <a:lnTo>
                    <a:pt x="5614424" y="7953"/>
                  </a:lnTo>
                  <a:lnTo>
                    <a:pt x="5565140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975597" y="4965953"/>
              <a:ext cx="5721350" cy="935990"/>
            </a:xfrm>
            <a:custGeom>
              <a:avLst/>
              <a:gdLst/>
              <a:ahLst/>
              <a:cxnLst/>
              <a:rect l="l" t="t" r="r" b="b"/>
              <a:pathLst>
                <a:path w="5721350" h="935989">
                  <a:moveTo>
                    <a:pt x="0" y="155956"/>
                  </a:moveTo>
                  <a:lnTo>
                    <a:pt x="7953" y="106671"/>
                  </a:lnTo>
                  <a:lnTo>
                    <a:pt x="30097" y="63861"/>
                  </a:lnTo>
                  <a:lnTo>
                    <a:pt x="63861" y="30097"/>
                  </a:lnTo>
                  <a:lnTo>
                    <a:pt x="106671" y="7953"/>
                  </a:lnTo>
                  <a:lnTo>
                    <a:pt x="155955" y="0"/>
                  </a:lnTo>
                  <a:lnTo>
                    <a:pt x="5565140" y="0"/>
                  </a:lnTo>
                  <a:lnTo>
                    <a:pt x="5614424" y="7953"/>
                  </a:lnTo>
                  <a:lnTo>
                    <a:pt x="5657234" y="30097"/>
                  </a:lnTo>
                  <a:lnTo>
                    <a:pt x="5690998" y="63861"/>
                  </a:lnTo>
                  <a:lnTo>
                    <a:pt x="5713142" y="106671"/>
                  </a:lnTo>
                  <a:lnTo>
                    <a:pt x="5721096" y="155956"/>
                  </a:lnTo>
                  <a:lnTo>
                    <a:pt x="5721096" y="779780"/>
                  </a:lnTo>
                  <a:lnTo>
                    <a:pt x="5713142" y="829064"/>
                  </a:lnTo>
                  <a:lnTo>
                    <a:pt x="5690998" y="871874"/>
                  </a:lnTo>
                  <a:lnTo>
                    <a:pt x="5657234" y="905638"/>
                  </a:lnTo>
                  <a:lnTo>
                    <a:pt x="5614424" y="927782"/>
                  </a:lnTo>
                  <a:lnTo>
                    <a:pt x="5565140" y="935736"/>
                  </a:lnTo>
                  <a:lnTo>
                    <a:pt x="155955" y="935736"/>
                  </a:lnTo>
                  <a:lnTo>
                    <a:pt x="106671" y="927782"/>
                  </a:lnTo>
                  <a:lnTo>
                    <a:pt x="63861" y="905638"/>
                  </a:lnTo>
                  <a:lnTo>
                    <a:pt x="30097" y="871874"/>
                  </a:lnTo>
                  <a:lnTo>
                    <a:pt x="7953" y="829064"/>
                  </a:lnTo>
                  <a:lnTo>
                    <a:pt x="0" y="779780"/>
                  </a:lnTo>
                  <a:lnTo>
                    <a:pt x="0" y="155956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099550" y="5165216"/>
            <a:ext cx="503555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973580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$sort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–t”,”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-k2n</a:t>
            </a:r>
            <a:r>
              <a:rPr sz="3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/etc/passwd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815637" y="7022401"/>
            <a:ext cx="2237740" cy="1495425"/>
            <a:chOff x="10815637" y="7022401"/>
            <a:chExt cx="2237740" cy="1495425"/>
          </a:xfrm>
        </p:grpSpPr>
        <p:sp>
          <p:nvSpPr>
            <p:cNvPr id="15" name="object 15"/>
            <p:cNvSpPr/>
            <p:nvPr/>
          </p:nvSpPr>
          <p:spPr>
            <a:xfrm>
              <a:off x="10820400" y="7027164"/>
              <a:ext cx="2054860" cy="279400"/>
            </a:xfrm>
            <a:custGeom>
              <a:avLst/>
              <a:gdLst/>
              <a:ahLst/>
              <a:cxnLst/>
              <a:rect l="l" t="t" r="r" b="b"/>
              <a:pathLst>
                <a:path w="2054859" h="279400">
                  <a:moveTo>
                    <a:pt x="2054352" y="0"/>
                  </a:moveTo>
                  <a:lnTo>
                    <a:pt x="173735" y="0"/>
                  </a:lnTo>
                  <a:lnTo>
                    <a:pt x="118847" y="7114"/>
                  </a:lnTo>
                  <a:lnTo>
                    <a:pt x="71158" y="26919"/>
                  </a:lnTo>
                  <a:lnTo>
                    <a:pt x="33540" y="57113"/>
                  </a:lnTo>
                  <a:lnTo>
                    <a:pt x="8863" y="95390"/>
                  </a:lnTo>
                  <a:lnTo>
                    <a:pt x="0" y="139446"/>
                  </a:lnTo>
                  <a:lnTo>
                    <a:pt x="8863" y="183501"/>
                  </a:lnTo>
                  <a:lnTo>
                    <a:pt x="33540" y="221778"/>
                  </a:lnTo>
                  <a:lnTo>
                    <a:pt x="71158" y="251972"/>
                  </a:lnTo>
                  <a:lnTo>
                    <a:pt x="118847" y="271777"/>
                  </a:lnTo>
                  <a:lnTo>
                    <a:pt x="173735" y="278892"/>
                  </a:lnTo>
                  <a:lnTo>
                    <a:pt x="2054352" y="278892"/>
                  </a:lnTo>
                  <a:lnTo>
                    <a:pt x="1999401" y="271777"/>
                  </a:lnTo>
                  <a:lnTo>
                    <a:pt x="1951675" y="251972"/>
                  </a:lnTo>
                  <a:lnTo>
                    <a:pt x="1914037" y="221778"/>
                  </a:lnTo>
                  <a:lnTo>
                    <a:pt x="1889353" y="183501"/>
                  </a:lnTo>
                  <a:lnTo>
                    <a:pt x="1880489" y="139446"/>
                  </a:lnTo>
                  <a:lnTo>
                    <a:pt x="1889353" y="95390"/>
                  </a:lnTo>
                  <a:lnTo>
                    <a:pt x="1914037" y="57113"/>
                  </a:lnTo>
                  <a:lnTo>
                    <a:pt x="1951675" y="26919"/>
                  </a:lnTo>
                  <a:lnTo>
                    <a:pt x="1999401" y="7114"/>
                  </a:lnTo>
                  <a:lnTo>
                    <a:pt x="205435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700889" y="7027164"/>
              <a:ext cx="347980" cy="279400"/>
            </a:xfrm>
            <a:custGeom>
              <a:avLst/>
              <a:gdLst/>
              <a:ahLst/>
              <a:cxnLst/>
              <a:rect l="l" t="t" r="r" b="b"/>
              <a:pathLst>
                <a:path w="347980" h="279400">
                  <a:moveTo>
                    <a:pt x="173862" y="0"/>
                  </a:moveTo>
                  <a:lnTo>
                    <a:pt x="118912" y="7114"/>
                  </a:lnTo>
                  <a:lnTo>
                    <a:pt x="71186" y="26919"/>
                  </a:lnTo>
                  <a:lnTo>
                    <a:pt x="33548" y="57113"/>
                  </a:lnTo>
                  <a:lnTo>
                    <a:pt x="8864" y="95390"/>
                  </a:lnTo>
                  <a:lnTo>
                    <a:pt x="0" y="139446"/>
                  </a:lnTo>
                  <a:lnTo>
                    <a:pt x="8864" y="183501"/>
                  </a:lnTo>
                  <a:lnTo>
                    <a:pt x="33548" y="221778"/>
                  </a:lnTo>
                  <a:lnTo>
                    <a:pt x="71186" y="251972"/>
                  </a:lnTo>
                  <a:lnTo>
                    <a:pt x="118912" y="271777"/>
                  </a:lnTo>
                  <a:lnTo>
                    <a:pt x="173862" y="278892"/>
                  </a:lnTo>
                  <a:lnTo>
                    <a:pt x="228751" y="271777"/>
                  </a:lnTo>
                  <a:lnTo>
                    <a:pt x="276440" y="251972"/>
                  </a:lnTo>
                  <a:lnTo>
                    <a:pt x="314058" y="221778"/>
                  </a:lnTo>
                  <a:lnTo>
                    <a:pt x="338735" y="183501"/>
                  </a:lnTo>
                  <a:lnTo>
                    <a:pt x="347599" y="139446"/>
                  </a:lnTo>
                  <a:lnTo>
                    <a:pt x="338735" y="95390"/>
                  </a:lnTo>
                  <a:lnTo>
                    <a:pt x="314058" y="57113"/>
                  </a:lnTo>
                  <a:lnTo>
                    <a:pt x="276440" y="26919"/>
                  </a:lnTo>
                  <a:lnTo>
                    <a:pt x="228751" y="7114"/>
                  </a:lnTo>
                  <a:lnTo>
                    <a:pt x="173862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820400" y="7027164"/>
              <a:ext cx="2228215" cy="279400"/>
            </a:xfrm>
            <a:custGeom>
              <a:avLst/>
              <a:gdLst/>
              <a:ahLst/>
              <a:cxnLst/>
              <a:rect l="l" t="t" r="r" b="b"/>
              <a:pathLst>
                <a:path w="2228215" h="279400">
                  <a:moveTo>
                    <a:pt x="2054352" y="278892"/>
                  </a:moveTo>
                  <a:lnTo>
                    <a:pt x="1999401" y="271777"/>
                  </a:lnTo>
                  <a:lnTo>
                    <a:pt x="1951675" y="251972"/>
                  </a:lnTo>
                  <a:lnTo>
                    <a:pt x="1914037" y="221778"/>
                  </a:lnTo>
                  <a:lnTo>
                    <a:pt x="1889353" y="183501"/>
                  </a:lnTo>
                  <a:lnTo>
                    <a:pt x="1880489" y="139446"/>
                  </a:lnTo>
                  <a:lnTo>
                    <a:pt x="1889353" y="95390"/>
                  </a:lnTo>
                  <a:lnTo>
                    <a:pt x="1914037" y="57113"/>
                  </a:lnTo>
                  <a:lnTo>
                    <a:pt x="1951675" y="26919"/>
                  </a:lnTo>
                  <a:lnTo>
                    <a:pt x="1999401" y="7114"/>
                  </a:lnTo>
                  <a:lnTo>
                    <a:pt x="2054352" y="0"/>
                  </a:lnTo>
                  <a:lnTo>
                    <a:pt x="2109240" y="7114"/>
                  </a:lnTo>
                  <a:lnTo>
                    <a:pt x="2156929" y="26919"/>
                  </a:lnTo>
                  <a:lnTo>
                    <a:pt x="2194547" y="57113"/>
                  </a:lnTo>
                  <a:lnTo>
                    <a:pt x="2219224" y="95390"/>
                  </a:lnTo>
                  <a:lnTo>
                    <a:pt x="2228088" y="139446"/>
                  </a:lnTo>
                  <a:lnTo>
                    <a:pt x="2219224" y="183501"/>
                  </a:lnTo>
                  <a:lnTo>
                    <a:pt x="2194547" y="221778"/>
                  </a:lnTo>
                  <a:lnTo>
                    <a:pt x="2156929" y="251972"/>
                  </a:lnTo>
                  <a:lnTo>
                    <a:pt x="2109240" y="271777"/>
                  </a:lnTo>
                  <a:lnTo>
                    <a:pt x="2054352" y="278892"/>
                  </a:lnTo>
                  <a:lnTo>
                    <a:pt x="173735" y="278892"/>
                  </a:lnTo>
                  <a:lnTo>
                    <a:pt x="118847" y="271777"/>
                  </a:lnTo>
                  <a:lnTo>
                    <a:pt x="71158" y="251972"/>
                  </a:lnTo>
                  <a:lnTo>
                    <a:pt x="33540" y="221778"/>
                  </a:lnTo>
                  <a:lnTo>
                    <a:pt x="8863" y="183501"/>
                  </a:lnTo>
                  <a:lnTo>
                    <a:pt x="0" y="139446"/>
                  </a:lnTo>
                  <a:lnTo>
                    <a:pt x="8863" y="95390"/>
                  </a:lnTo>
                  <a:lnTo>
                    <a:pt x="33540" y="57113"/>
                  </a:lnTo>
                  <a:lnTo>
                    <a:pt x="71158" y="26919"/>
                  </a:lnTo>
                  <a:lnTo>
                    <a:pt x="118847" y="7114"/>
                  </a:lnTo>
                  <a:lnTo>
                    <a:pt x="173735" y="0"/>
                  </a:lnTo>
                  <a:lnTo>
                    <a:pt x="2054352" y="0"/>
                  </a:lnTo>
                </a:path>
              </a:pathLst>
            </a:custGeom>
            <a:ln w="9524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841480" y="7213092"/>
              <a:ext cx="279400" cy="1300480"/>
            </a:xfrm>
            <a:custGeom>
              <a:avLst/>
              <a:gdLst/>
              <a:ahLst/>
              <a:cxnLst/>
              <a:rect l="l" t="t" r="r" b="b"/>
              <a:pathLst>
                <a:path w="279400" h="1300479">
                  <a:moveTo>
                    <a:pt x="278892" y="0"/>
                  </a:moveTo>
                  <a:lnTo>
                    <a:pt x="273907" y="49447"/>
                  </a:lnTo>
                  <a:lnTo>
                    <a:pt x="259842" y="93867"/>
                  </a:lnTo>
                  <a:lnTo>
                    <a:pt x="238029" y="131492"/>
                  </a:lnTo>
                  <a:lnTo>
                    <a:pt x="209804" y="160556"/>
                  </a:lnTo>
                  <a:lnTo>
                    <a:pt x="176498" y="179290"/>
                  </a:lnTo>
                  <a:lnTo>
                    <a:pt x="139446" y="185927"/>
                  </a:lnTo>
                  <a:lnTo>
                    <a:pt x="102393" y="179290"/>
                  </a:lnTo>
                  <a:lnTo>
                    <a:pt x="69087" y="160556"/>
                  </a:lnTo>
                  <a:lnTo>
                    <a:pt x="40862" y="131492"/>
                  </a:lnTo>
                  <a:lnTo>
                    <a:pt x="19050" y="93867"/>
                  </a:lnTo>
                  <a:lnTo>
                    <a:pt x="4984" y="49447"/>
                  </a:lnTo>
                  <a:lnTo>
                    <a:pt x="0" y="0"/>
                  </a:lnTo>
                  <a:lnTo>
                    <a:pt x="0" y="1114043"/>
                  </a:lnTo>
                  <a:lnTo>
                    <a:pt x="4984" y="1163469"/>
                  </a:lnTo>
                  <a:lnTo>
                    <a:pt x="19050" y="1207882"/>
                  </a:lnTo>
                  <a:lnTo>
                    <a:pt x="40862" y="1245512"/>
                  </a:lnTo>
                  <a:lnTo>
                    <a:pt x="69088" y="1274586"/>
                  </a:lnTo>
                  <a:lnTo>
                    <a:pt x="102393" y="1293330"/>
                  </a:lnTo>
                  <a:lnTo>
                    <a:pt x="139446" y="1299971"/>
                  </a:lnTo>
                  <a:lnTo>
                    <a:pt x="176498" y="1293330"/>
                  </a:lnTo>
                  <a:lnTo>
                    <a:pt x="209804" y="1274586"/>
                  </a:lnTo>
                  <a:lnTo>
                    <a:pt x="238029" y="1245512"/>
                  </a:lnTo>
                  <a:lnTo>
                    <a:pt x="259842" y="1207882"/>
                  </a:lnTo>
                  <a:lnTo>
                    <a:pt x="273907" y="1163469"/>
                  </a:lnTo>
                  <a:lnTo>
                    <a:pt x="278892" y="1114043"/>
                  </a:lnTo>
                  <a:lnTo>
                    <a:pt x="27889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1841480" y="7027164"/>
              <a:ext cx="279400" cy="372110"/>
            </a:xfrm>
            <a:custGeom>
              <a:avLst/>
              <a:gdLst/>
              <a:ahLst/>
              <a:cxnLst/>
              <a:rect l="l" t="t" r="r" b="b"/>
              <a:pathLst>
                <a:path w="279400" h="372109">
                  <a:moveTo>
                    <a:pt x="139446" y="0"/>
                  </a:moveTo>
                  <a:lnTo>
                    <a:pt x="69087" y="25371"/>
                  </a:lnTo>
                  <a:lnTo>
                    <a:pt x="40862" y="54435"/>
                  </a:lnTo>
                  <a:lnTo>
                    <a:pt x="19050" y="92060"/>
                  </a:lnTo>
                  <a:lnTo>
                    <a:pt x="4984" y="136480"/>
                  </a:lnTo>
                  <a:lnTo>
                    <a:pt x="0" y="185928"/>
                  </a:lnTo>
                  <a:lnTo>
                    <a:pt x="4984" y="235375"/>
                  </a:lnTo>
                  <a:lnTo>
                    <a:pt x="19050" y="279795"/>
                  </a:lnTo>
                  <a:lnTo>
                    <a:pt x="40862" y="317420"/>
                  </a:lnTo>
                  <a:lnTo>
                    <a:pt x="69088" y="346484"/>
                  </a:lnTo>
                  <a:lnTo>
                    <a:pt x="102393" y="365218"/>
                  </a:lnTo>
                  <a:lnTo>
                    <a:pt x="139446" y="371856"/>
                  </a:lnTo>
                  <a:lnTo>
                    <a:pt x="176498" y="365218"/>
                  </a:lnTo>
                  <a:lnTo>
                    <a:pt x="209804" y="346484"/>
                  </a:lnTo>
                  <a:lnTo>
                    <a:pt x="238029" y="317420"/>
                  </a:lnTo>
                  <a:lnTo>
                    <a:pt x="259842" y="279795"/>
                  </a:lnTo>
                  <a:lnTo>
                    <a:pt x="273907" y="235375"/>
                  </a:lnTo>
                  <a:lnTo>
                    <a:pt x="278892" y="185928"/>
                  </a:lnTo>
                  <a:lnTo>
                    <a:pt x="273907" y="136480"/>
                  </a:lnTo>
                  <a:lnTo>
                    <a:pt x="259842" y="92060"/>
                  </a:lnTo>
                  <a:lnTo>
                    <a:pt x="238029" y="54435"/>
                  </a:lnTo>
                  <a:lnTo>
                    <a:pt x="209804" y="25371"/>
                  </a:lnTo>
                  <a:lnTo>
                    <a:pt x="176498" y="6637"/>
                  </a:lnTo>
                  <a:lnTo>
                    <a:pt x="139446" y="0"/>
                  </a:lnTo>
                  <a:close/>
                </a:path>
              </a:pathLst>
            </a:custGeom>
            <a:solidFill>
              <a:srgbClr val="C0C0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1841480" y="7027164"/>
              <a:ext cx="279400" cy="1485900"/>
            </a:xfrm>
            <a:custGeom>
              <a:avLst/>
              <a:gdLst/>
              <a:ahLst/>
              <a:cxnLst/>
              <a:rect l="l" t="t" r="r" b="b"/>
              <a:pathLst>
                <a:path w="279400" h="1485900">
                  <a:moveTo>
                    <a:pt x="278892" y="185928"/>
                  </a:moveTo>
                  <a:lnTo>
                    <a:pt x="273907" y="235375"/>
                  </a:lnTo>
                  <a:lnTo>
                    <a:pt x="259842" y="279795"/>
                  </a:lnTo>
                  <a:lnTo>
                    <a:pt x="238029" y="317420"/>
                  </a:lnTo>
                  <a:lnTo>
                    <a:pt x="209804" y="346484"/>
                  </a:lnTo>
                  <a:lnTo>
                    <a:pt x="176498" y="365218"/>
                  </a:lnTo>
                  <a:lnTo>
                    <a:pt x="102393" y="365218"/>
                  </a:lnTo>
                  <a:lnTo>
                    <a:pt x="69088" y="346484"/>
                  </a:lnTo>
                  <a:lnTo>
                    <a:pt x="40862" y="317420"/>
                  </a:lnTo>
                  <a:lnTo>
                    <a:pt x="19050" y="279795"/>
                  </a:lnTo>
                  <a:lnTo>
                    <a:pt x="4984" y="235375"/>
                  </a:lnTo>
                  <a:lnTo>
                    <a:pt x="0" y="185928"/>
                  </a:lnTo>
                  <a:lnTo>
                    <a:pt x="4984" y="136480"/>
                  </a:lnTo>
                  <a:lnTo>
                    <a:pt x="19050" y="92060"/>
                  </a:lnTo>
                  <a:lnTo>
                    <a:pt x="40862" y="54435"/>
                  </a:lnTo>
                  <a:lnTo>
                    <a:pt x="69087" y="25371"/>
                  </a:lnTo>
                  <a:lnTo>
                    <a:pt x="102393" y="6637"/>
                  </a:lnTo>
                  <a:lnTo>
                    <a:pt x="139446" y="0"/>
                  </a:lnTo>
                  <a:lnTo>
                    <a:pt x="176498" y="6637"/>
                  </a:lnTo>
                  <a:lnTo>
                    <a:pt x="209804" y="25371"/>
                  </a:lnTo>
                  <a:lnTo>
                    <a:pt x="238029" y="54435"/>
                  </a:lnTo>
                  <a:lnTo>
                    <a:pt x="259842" y="92060"/>
                  </a:lnTo>
                  <a:lnTo>
                    <a:pt x="273907" y="136480"/>
                  </a:lnTo>
                  <a:lnTo>
                    <a:pt x="278892" y="185928"/>
                  </a:lnTo>
                  <a:lnTo>
                    <a:pt x="278892" y="1299972"/>
                  </a:lnTo>
                  <a:lnTo>
                    <a:pt x="273907" y="1349397"/>
                  </a:lnTo>
                  <a:lnTo>
                    <a:pt x="259842" y="1393810"/>
                  </a:lnTo>
                  <a:lnTo>
                    <a:pt x="238029" y="1431440"/>
                  </a:lnTo>
                  <a:lnTo>
                    <a:pt x="209804" y="1460514"/>
                  </a:lnTo>
                  <a:lnTo>
                    <a:pt x="176498" y="1479258"/>
                  </a:lnTo>
                  <a:lnTo>
                    <a:pt x="139446" y="1485900"/>
                  </a:lnTo>
                  <a:lnTo>
                    <a:pt x="102393" y="1479258"/>
                  </a:lnTo>
                  <a:lnTo>
                    <a:pt x="69088" y="1460514"/>
                  </a:lnTo>
                  <a:lnTo>
                    <a:pt x="40862" y="1431440"/>
                  </a:lnTo>
                  <a:lnTo>
                    <a:pt x="19050" y="1393810"/>
                  </a:lnTo>
                  <a:lnTo>
                    <a:pt x="4984" y="1349397"/>
                  </a:lnTo>
                  <a:lnTo>
                    <a:pt x="0" y="1299972"/>
                  </a:lnTo>
                  <a:lnTo>
                    <a:pt x="0" y="185928"/>
                  </a:lnTo>
                </a:path>
              </a:pathLst>
            </a:custGeom>
            <a:ln w="952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16076" y="7715808"/>
            <a:ext cx="7246620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500" spc="-9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5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display</a:t>
            </a:r>
            <a:r>
              <a:rPr sz="25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contents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employee</a:t>
            </a:r>
            <a:r>
              <a:rPr sz="25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on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screen</a:t>
            </a:r>
            <a:r>
              <a:rPr sz="25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as</a:t>
            </a:r>
            <a:r>
              <a:rPr sz="25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well</a:t>
            </a:r>
            <a:r>
              <a:rPr sz="25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25" dirty="0">
                <a:solidFill>
                  <a:srgbClr val="005C84"/>
                </a:solidFill>
                <a:latin typeface="Calibri"/>
                <a:cs typeface="Calibri"/>
              </a:rPr>
              <a:t>as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save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it</a:t>
            </a:r>
            <a:r>
              <a:rPr sz="25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5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5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005C84"/>
                </a:solidFill>
                <a:latin typeface="Calibri"/>
                <a:cs typeface="Calibri"/>
              </a:rPr>
              <a:t>file: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966072" y="6358509"/>
            <a:ext cx="5162550" cy="499109"/>
            <a:chOff x="8966072" y="6358509"/>
            <a:chExt cx="5162550" cy="499109"/>
          </a:xfrm>
        </p:grpSpPr>
        <p:sp>
          <p:nvSpPr>
            <p:cNvPr id="23" name="object 23"/>
            <p:cNvSpPr/>
            <p:nvPr/>
          </p:nvSpPr>
          <p:spPr>
            <a:xfrm>
              <a:off x="8975597" y="6368034"/>
              <a:ext cx="5143500" cy="480059"/>
            </a:xfrm>
            <a:custGeom>
              <a:avLst/>
              <a:gdLst/>
              <a:ahLst/>
              <a:cxnLst/>
              <a:rect l="l" t="t" r="r" b="b"/>
              <a:pathLst>
                <a:path w="5143500" h="480059">
                  <a:moveTo>
                    <a:pt x="5063490" y="0"/>
                  </a:moveTo>
                  <a:lnTo>
                    <a:pt x="80009" y="0"/>
                  </a:lnTo>
                  <a:lnTo>
                    <a:pt x="48863" y="6286"/>
                  </a:lnTo>
                  <a:lnTo>
                    <a:pt x="23431" y="23431"/>
                  </a:lnTo>
                  <a:lnTo>
                    <a:pt x="6286" y="48863"/>
                  </a:lnTo>
                  <a:lnTo>
                    <a:pt x="0" y="80010"/>
                  </a:lnTo>
                  <a:lnTo>
                    <a:pt x="0" y="400050"/>
                  </a:lnTo>
                  <a:lnTo>
                    <a:pt x="6286" y="431196"/>
                  </a:lnTo>
                  <a:lnTo>
                    <a:pt x="23431" y="456628"/>
                  </a:lnTo>
                  <a:lnTo>
                    <a:pt x="48863" y="473773"/>
                  </a:lnTo>
                  <a:lnTo>
                    <a:pt x="80009" y="480060"/>
                  </a:lnTo>
                  <a:lnTo>
                    <a:pt x="5063490" y="480060"/>
                  </a:lnTo>
                  <a:lnTo>
                    <a:pt x="5094636" y="473773"/>
                  </a:lnTo>
                  <a:lnTo>
                    <a:pt x="5120068" y="456628"/>
                  </a:lnTo>
                  <a:lnTo>
                    <a:pt x="5137213" y="431196"/>
                  </a:lnTo>
                  <a:lnTo>
                    <a:pt x="5143500" y="400050"/>
                  </a:lnTo>
                  <a:lnTo>
                    <a:pt x="5143500" y="80010"/>
                  </a:lnTo>
                  <a:lnTo>
                    <a:pt x="5137213" y="48863"/>
                  </a:lnTo>
                  <a:lnTo>
                    <a:pt x="5120068" y="23431"/>
                  </a:lnTo>
                  <a:lnTo>
                    <a:pt x="5094636" y="6286"/>
                  </a:lnTo>
                  <a:lnTo>
                    <a:pt x="5063490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975597" y="6368034"/>
              <a:ext cx="5143500" cy="480059"/>
            </a:xfrm>
            <a:custGeom>
              <a:avLst/>
              <a:gdLst/>
              <a:ahLst/>
              <a:cxnLst/>
              <a:rect l="l" t="t" r="r" b="b"/>
              <a:pathLst>
                <a:path w="5143500" h="480059">
                  <a:moveTo>
                    <a:pt x="0" y="80010"/>
                  </a:moveTo>
                  <a:lnTo>
                    <a:pt x="6286" y="48863"/>
                  </a:lnTo>
                  <a:lnTo>
                    <a:pt x="23431" y="23431"/>
                  </a:lnTo>
                  <a:lnTo>
                    <a:pt x="48863" y="6286"/>
                  </a:lnTo>
                  <a:lnTo>
                    <a:pt x="80009" y="0"/>
                  </a:lnTo>
                  <a:lnTo>
                    <a:pt x="5063490" y="0"/>
                  </a:lnTo>
                  <a:lnTo>
                    <a:pt x="5094636" y="6286"/>
                  </a:lnTo>
                  <a:lnTo>
                    <a:pt x="5120068" y="23431"/>
                  </a:lnTo>
                  <a:lnTo>
                    <a:pt x="5137213" y="48863"/>
                  </a:lnTo>
                  <a:lnTo>
                    <a:pt x="5143500" y="80010"/>
                  </a:lnTo>
                  <a:lnTo>
                    <a:pt x="5143500" y="400050"/>
                  </a:lnTo>
                  <a:lnTo>
                    <a:pt x="5137213" y="431196"/>
                  </a:lnTo>
                  <a:lnTo>
                    <a:pt x="5120068" y="456628"/>
                  </a:lnTo>
                  <a:lnTo>
                    <a:pt x="5094636" y="473773"/>
                  </a:lnTo>
                  <a:lnTo>
                    <a:pt x="5063490" y="480060"/>
                  </a:lnTo>
                  <a:lnTo>
                    <a:pt x="80009" y="480060"/>
                  </a:lnTo>
                  <a:lnTo>
                    <a:pt x="48863" y="473773"/>
                  </a:lnTo>
                  <a:lnTo>
                    <a:pt x="23431" y="456628"/>
                  </a:lnTo>
                  <a:lnTo>
                    <a:pt x="6286" y="431196"/>
                  </a:lnTo>
                  <a:lnTo>
                    <a:pt x="0" y="400050"/>
                  </a:lnTo>
                  <a:lnTo>
                    <a:pt x="0" y="80010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9077325" y="6326251"/>
            <a:ext cx="41992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75" dirty="0">
                <a:solidFill>
                  <a:srgbClr val="FFFFFF"/>
                </a:solidFill>
                <a:latin typeface="Calibri"/>
                <a:cs typeface="Calibri"/>
              </a:rPr>
              <a:t>$tee</a:t>
            </a:r>
            <a:r>
              <a:rPr sz="32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user.txt</a:t>
            </a: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FFFFFF"/>
                </a:solidFill>
                <a:latin typeface="Calibri"/>
                <a:cs typeface="Calibri"/>
              </a:rPr>
              <a:t>&gt;</a:t>
            </a:r>
            <a:r>
              <a:rPr sz="3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libri"/>
                <a:cs typeface="Calibri"/>
              </a:rPr>
              <a:t>employee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0" name="object 30"/>
          <p:cNvSpPr txBox="1"/>
          <p:nvPr/>
        </p:nvSpPr>
        <p:spPr>
          <a:xfrm>
            <a:off x="11147297" y="8716619"/>
            <a:ext cx="838835" cy="211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90"/>
              </a:lnSpc>
            </a:pPr>
            <a:r>
              <a:rPr sz="1450" dirty="0">
                <a:solidFill>
                  <a:srgbClr val="000E46"/>
                </a:solidFill>
                <a:latin typeface="Calibri"/>
                <a:cs typeface="Calibri"/>
              </a:rPr>
              <a:t>Output</a:t>
            </a:r>
            <a:r>
              <a:rPr sz="1450" spc="-35" dirty="0">
                <a:solidFill>
                  <a:srgbClr val="000E46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000E46"/>
                </a:solidFill>
                <a:latin typeface="Calibri"/>
                <a:cs typeface="Calibri"/>
              </a:rPr>
              <a:t>file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18193" y="6997954"/>
            <a:ext cx="114998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dirty="0">
                <a:solidFill>
                  <a:srgbClr val="000E46"/>
                </a:solidFill>
                <a:latin typeface="Calibri"/>
                <a:cs typeface="Calibri"/>
              </a:rPr>
              <a:t>Standard</a:t>
            </a:r>
            <a:r>
              <a:rPr sz="1450" spc="-45" dirty="0">
                <a:solidFill>
                  <a:srgbClr val="000E46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000E46"/>
                </a:solidFill>
                <a:latin typeface="Calibri"/>
                <a:cs typeface="Calibri"/>
              </a:rPr>
              <a:t>Input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3314426" y="6997954"/>
            <a:ext cx="128841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dirty="0">
                <a:solidFill>
                  <a:srgbClr val="000E46"/>
                </a:solidFill>
                <a:latin typeface="Calibri"/>
                <a:cs typeface="Calibri"/>
              </a:rPr>
              <a:t>Standard</a:t>
            </a:r>
            <a:r>
              <a:rPr sz="1450" spc="-45" dirty="0">
                <a:solidFill>
                  <a:srgbClr val="000E46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000E46"/>
                </a:solidFill>
                <a:latin typeface="Calibri"/>
                <a:cs typeface="Calibri"/>
              </a:rPr>
              <a:t>Output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9085" y="868842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6C6D70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7340" y="8689644"/>
            <a:ext cx="1049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C6D70"/>
                </a:solidFill>
                <a:latin typeface="Arial"/>
                <a:cs typeface="Arial"/>
              </a:rPr>
              <a:t>Document</a:t>
            </a:r>
            <a:r>
              <a:rPr sz="1200" spc="-7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C6D70"/>
                </a:solidFill>
                <a:latin typeface="Arial"/>
                <a:cs typeface="Arial"/>
              </a:rPr>
              <a:t>Title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Common</a:t>
            </a:r>
            <a:r>
              <a:rPr spc="-20" dirty="0"/>
              <a:t> </a:t>
            </a:r>
            <a:r>
              <a:rPr spc="-10" dirty="0"/>
              <a:t>Utilities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6412" y="1781378"/>
            <a:ext cx="7865745" cy="734060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217804">
              <a:lnSpc>
                <a:spcPts val="3130"/>
              </a:lnSpc>
              <a:spcBef>
                <a:spcPts val="500"/>
              </a:spcBef>
            </a:pPr>
            <a:r>
              <a:rPr sz="2900" b="1" dirty="0">
                <a:solidFill>
                  <a:srgbClr val="005C84"/>
                </a:solidFill>
                <a:latin typeface="Calibri"/>
                <a:cs typeface="Calibri"/>
              </a:rPr>
              <a:t>uniq</a:t>
            </a:r>
            <a:r>
              <a:rPr sz="2900" b="1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command</a:t>
            </a:r>
            <a:r>
              <a:rPr sz="29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005C84"/>
                </a:solidFill>
                <a:latin typeface="Calibri"/>
                <a:cs typeface="Calibri"/>
              </a:rPr>
              <a:t>fetches</a:t>
            </a:r>
            <a:r>
              <a:rPr sz="29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only</a:t>
            </a:r>
            <a:r>
              <a:rPr sz="29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one</a:t>
            </a:r>
            <a:r>
              <a:rPr sz="29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copy</a:t>
            </a:r>
            <a:r>
              <a:rPr sz="29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9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005C84"/>
                </a:solidFill>
                <a:latin typeface="Calibri"/>
                <a:cs typeface="Calibri"/>
              </a:rPr>
              <a:t>redundant records</a:t>
            </a:r>
            <a:r>
              <a:rPr sz="29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9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writes</a:t>
            </a:r>
            <a:r>
              <a:rPr sz="29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9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same</a:t>
            </a:r>
            <a:r>
              <a:rPr sz="29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9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standard</a:t>
            </a:r>
            <a:r>
              <a:rPr sz="29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005C84"/>
                </a:solidFill>
                <a:latin typeface="Calibri"/>
                <a:cs typeface="Calibri"/>
              </a:rPr>
              <a:t>output.</a:t>
            </a:r>
            <a:endParaRPr sz="2900">
              <a:latin typeface="Calibri"/>
              <a:cs typeface="Calibri"/>
            </a:endParaRPr>
          </a:p>
          <a:p>
            <a:pPr marL="925830" indent="-304165">
              <a:lnSpc>
                <a:spcPct val="100000"/>
              </a:lnSpc>
              <a:spcBef>
                <a:spcPts val="320"/>
              </a:spcBef>
              <a:buClr>
                <a:srgbClr val="3E9C35"/>
              </a:buClr>
              <a:buFont typeface="Wingdings"/>
              <a:buChar char=""/>
              <a:tabLst>
                <a:tab pos="925830" algn="l"/>
              </a:tabLst>
            </a:pP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–u</a:t>
            </a:r>
            <a:r>
              <a:rPr sz="29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option:</a:t>
            </a:r>
            <a:r>
              <a:rPr sz="29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It</a:t>
            </a:r>
            <a:r>
              <a:rPr sz="29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selects</a:t>
            </a:r>
            <a:r>
              <a:rPr sz="29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only</a:t>
            </a:r>
            <a:r>
              <a:rPr sz="29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005C84"/>
                </a:solidFill>
                <a:latin typeface="Calibri"/>
                <a:cs typeface="Calibri"/>
              </a:rPr>
              <a:t>non-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repeated</a:t>
            </a:r>
            <a:r>
              <a:rPr sz="29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005C84"/>
                </a:solidFill>
                <a:latin typeface="Calibri"/>
                <a:cs typeface="Calibri"/>
              </a:rPr>
              <a:t>lines.</a:t>
            </a:r>
            <a:endParaRPr sz="2900">
              <a:latin typeface="Calibri"/>
              <a:cs typeface="Calibri"/>
            </a:endParaRPr>
          </a:p>
          <a:p>
            <a:pPr marL="926465" marR="5080" indent="-304800">
              <a:lnSpc>
                <a:spcPts val="3130"/>
              </a:lnSpc>
              <a:spcBef>
                <a:spcPts val="745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–d</a:t>
            </a:r>
            <a:r>
              <a:rPr sz="29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option:</a:t>
            </a:r>
            <a:r>
              <a:rPr sz="29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It</a:t>
            </a:r>
            <a:r>
              <a:rPr sz="29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selects</a:t>
            </a:r>
            <a:r>
              <a:rPr sz="29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only</a:t>
            </a:r>
            <a:r>
              <a:rPr sz="29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one</a:t>
            </a:r>
            <a:r>
              <a:rPr sz="29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copy</a:t>
            </a:r>
            <a:r>
              <a:rPr sz="29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9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005C84"/>
                </a:solidFill>
                <a:latin typeface="Calibri"/>
                <a:cs typeface="Calibri"/>
              </a:rPr>
              <a:t>repeated line.</a:t>
            </a:r>
            <a:endParaRPr sz="2900">
              <a:latin typeface="Calibri"/>
              <a:cs typeface="Calibri"/>
            </a:endParaRPr>
          </a:p>
          <a:p>
            <a:pPr marL="925830" indent="-304165">
              <a:lnSpc>
                <a:spcPct val="100000"/>
              </a:lnSpc>
              <a:spcBef>
                <a:spcPts val="305"/>
              </a:spcBef>
              <a:buClr>
                <a:srgbClr val="3E9C35"/>
              </a:buClr>
              <a:buFont typeface="Wingdings"/>
              <a:buChar char=""/>
              <a:tabLst>
                <a:tab pos="925830" algn="l"/>
              </a:tabLst>
            </a:pPr>
            <a:r>
              <a:rPr sz="2900" spc="-1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c</a:t>
            </a:r>
            <a:r>
              <a:rPr sz="29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option:</a:t>
            </a:r>
            <a:r>
              <a:rPr sz="29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It</a:t>
            </a:r>
            <a:r>
              <a:rPr sz="29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gives</a:t>
            </a:r>
            <a:r>
              <a:rPr sz="29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900" spc="-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count</a:t>
            </a:r>
            <a:r>
              <a:rPr sz="29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900" spc="-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900" spc="-10" dirty="0">
                <a:solidFill>
                  <a:srgbClr val="005C84"/>
                </a:solidFill>
                <a:latin typeface="Calibri"/>
                <a:cs typeface="Calibri"/>
              </a:rPr>
              <a:t>occurrences.</a:t>
            </a:r>
            <a:endParaRPr sz="2900">
              <a:latin typeface="Calibri"/>
              <a:cs typeface="Calibri"/>
            </a:endParaRPr>
          </a:p>
          <a:p>
            <a:pPr marL="119380" marR="707390">
              <a:lnSpc>
                <a:spcPts val="2590"/>
              </a:lnSpc>
              <a:spcBef>
                <a:spcPts val="2600"/>
              </a:spcBef>
              <a:tabLst>
                <a:tab pos="1808480" algn="l"/>
              </a:tabLst>
            </a:pPr>
            <a:r>
              <a:rPr sz="2700" b="1" dirty="0">
                <a:solidFill>
                  <a:srgbClr val="005C84"/>
                </a:solidFill>
                <a:latin typeface="Calibri"/>
                <a:cs typeface="Calibri"/>
              </a:rPr>
              <a:t>grep</a:t>
            </a:r>
            <a:r>
              <a:rPr sz="2700" b="1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family</a:t>
            </a:r>
            <a:r>
              <a:rPr sz="27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7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command</a:t>
            </a:r>
            <a:r>
              <a:rPr sz="27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27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used</a:t>
            </a:r>
            <a:r>
              <a:rPr sz="27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27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searching</a:t>
            </a:r>
            <a:r>
              <a:rPr sz="27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5C84"/>
                </a:solidFill>
                <a:latin typeface="Calibri"/>
                <a:cs typeface="Calibri"/>
              </a:rPr>
              <a:t>lines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matching</a:t>
            </a:r>
            <a:r>
              <a:rPr sz="27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spc="-5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	regular</a:t>
            </a:r>
            <a:r>
              <a:rPr sz="27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5C84"/>
                </a:solidFill>
                <a:latin typeface="Calibri"/>
                <a:cs typeface="Calibri"/>
              </a:rPr>
              <a:t>expression</a:t>
            </a:r>
            <a:endParaRPr sz="2700">
              <a:latin typeface="Calibri"/>
              <a:cs typeface="Calibri"/>
            </a:endParaRPr>
          </a:p>
          <a:p>
            <a:pPr marL="197485">
              <a:lnSpc>
                <a:spcPct val="100000"/>
              </a:lnSpc>
              <a:spcBef>
                <a:spcPts val="675"/>
              </a:spcBef>
            </a:pP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Options</a:t>
            </a:r>
            <a:r>
              <a:rPr sz="27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7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spc="-20" dirty="0">
                <a:solidFill>
                  <a:srgbClr val="005C84"/>
                </a:solidFill>
                <a:latin typeface="Calibri"/>
                <a:cs typeface="Calibri"/>
              </a:rPr>
              <a:t>grep:</a:t>
            </a:r>
            <a:endParaRPr sz="2700">
              <a:latin typeface="Calibri"/>
              <a:cs typeface="Calibri"/>
            </a:endParaRPr>
          </a:p>
          <a:p>
            <a:pPr marL="119380">
              <a:lnSpc>
                <a:spcPct val="100000"/>
              </a:lnSpc>
              <a:spcBef>
                <a:spcPts val="660"/>
              </a:spcBef>
              <a:tabLst>
                <a:tab pos="497205" algn="l"/>
              </a:tabLst>
            </a:pPr>
            <a:r>
              <a:rPr sz="2700" spc="-50" dirty="0">
                <a:solidFill>
                  <a:srgbClr val="005C84"/>
                </a:solidFill>
                <a:latin typeface="Calibri"/>
                <a:cs typeface="Calibri"/>
              </a:rPr>
              <a:t>c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	:</a:t>
            </a:r>
            <a:r>
              <a:rPr sz="27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It</a:t>
            </a:r>
            <a:r>
              <a:rPr sz="27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displays</a:t>
            </a:r>
            <a:r>
              <a:rPr sz="27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count</a:t>
            </a:r>
            <a:r>
              <a:rPr sz="27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7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lines</a:t>
            </a:r>
            <a:r>
              <a:rPr sz="27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which</a:t>
            </a:r>
            <a:r>
              <a:rPr sz="27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match</a:t>
            </a:r>
            <a:r>
              <a:rPr sz="27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7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5C84"/>
                </a:solidFill>
                <a:latin typeface="Calibri"/>
                <a:cs typeface="Calibri"/>
              </a:rPr>
              <a:t>pattern.</a:t>
            </a:r>
            <a:endParaRPr sz="2700">
              <a:latin typeface="Calibri"/>
              <a:cs typeface="Calibri"/>
            </a:endParaRPr>
          </a:p>
          <a:p>
            <a:pPr marL="119380" marR="268605">
              <a:lnSpc>
                <a:spcPct val="80000"/>
              </a:lnSpc>
              <a:spcBef>
                <a:spcPts val="1295"/>
              </a:spcBef>
              <a:tabLst>
                <a:tab pos="532130" algn="l"/>
              </a:tabLst>
            </a:pPr>
            <a:r>
              <a:rPr sz="2700" spc="-50" dirty="0">
                <a:solidFill>
                  <a:srgbClr val="005C84"/>
                </a:solidFill>
                <a:latin typeface="Calibri"/>
                <a:cs typeface="Calibri"/>
              </a:rPr>
              <a:t>n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	:</a:t>
            </a:r>
            <a:r>
              <a:rPr sz="2700" spc="-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It</a:t>
            </a:r>
            <a:r>
              <a:rPr sz="2700" spc="-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displays</a:t>
            </a:r>
            <a:r>
              <a:rPr sz="27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lines</a:t>
            </a:r>
            <a:r>
              <a:rPr sz="2700" spc="-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with</a:t>
            </a:r>
            <a:r>
              <a:rPr sz="27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700" spc="-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number</a:t>
            </a:r>
            <a:r>
              <a:rPr sz="27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700" spc="-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7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line</a:t>
            </a:r>
            <a:r>
              <a:rPr sz="2700" spc="-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700" spc="-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spc="-25" dirty="0">
                <a:solidFill>
                  <a:srgbClr val="005C84"/>
                </a:solidFill>
                <a:latin typeface="Calibri"/>
                <a:cs typeface="Calibri"/>
              </a:rPr>
              <a:t>the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text</a:t>
            </a:r>
            <a:r>
              <a:rPr sz="27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7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which</a:t>
            </a:r>
            <a:r>
              <a:rPr sz="27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match</a:t>
            </a:r>
            <a:r>
              <a:rPr sz="27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7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5C84"/>
                </a:solidFill>
                <a:latin typeface="Calibri"/>
                <a:cs typeface="Calibri"/>
              </a:rPr>
              <a:t>pattern.</a:t>
            </a:r>
            <a:endParaRPr sz="2700">
              <a:latin typeface="Calibri"/>
              <a:cs typeface="Calibri"/>
            </a:endParaRPr>
          </a:p>
          <a:p>
            <a:pPr marL="119380" marR="642620">
              <a:lnSpc>
                <a:spcPts val="3900"/>
              </a:lnSpc>
              <a:spcBef>
                <a:spcPts val="229"/>
              </a:spcBef>
              <a:tabLst>
                <a:tab pos="508000" algn="l"/>
              </a:tabLst>
            </a:pPr>
            <a:r>
              <a:rPr sz="2700" spc="-50" dirty="0">
                <a:solidFill>
                  <a:srgbClr val="005C84"/>
                </a:solidFill>
                <a:latin typeface="Calibri"/>
                <a:cs typeface="Calibri"/>
              </a:rPr>
              <a:t>v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	:</a:t>
            </a:r>
            <a:r>
              <a:rPr sz="27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It</a:t>
            </a:r>
            <a:r>
              <a:rPr sz="27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displays</a:t>
            </a:r>
            <a:r>
              <a:rPr sz="27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all</a:t>
            </a:r>
            <a:r>
              <a:rPr sz="27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lines</a:t>
            </a:r>
            <a:r>
              <a:rPr sz="27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which</a:t>
            </a:r>
            <a:r>
              <a:rPr sz="27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do</a:t>
            </a:r>
            <a:r>
              <a:rPr sz="27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not</a:t>
            </a:r>
            <a:r>
              <a:rPr sz="27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match</a:t>
            </a:r>
            <a:r>
              <a:rPr sz="27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5C84"/>
                </a:solidFill>
                <a:latin typeface="Calibri"/>
                <a:cs typeface="Calibri"/>
              </a:rPr>
              <a:t>pattern. </a:t>
            </a:r>
            <a:r>
              <a:rPr sz="2700" spc="-50" dirty="0">
                <a:solidFill>
                  <a:srgbClr val="005C84"/>
                </a:solidFill>
                <a:latin typeface="Calibri"/>
                <a:cs typeface="Calibri"/>
              </a:rPr>
              <a:t>i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700" spc="-6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r>
              <a:rPr sz="27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It</a:t>
            </a:r>
            <a:r>
              <a:rPr sz="27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ignores</a:t>
            </a:r>
            <a:r>
              <a:rPr sz="27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case</a:t>
            </a:r>
            <a:r>
              <a:rPr sz="27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while</a:t>
            </a:r>
            <a:r>
              <a:rPr sz="27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matching</a:t>
            </a:r>
            <a:r>
              <a:rPr sz="27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5C84"/>
                </a:solidFill>
                <a:latin typeface="Calibri"/>
                <a:cs typeface="Calibri"/>
              </a:rPr>
              <a:t>pattern.</a:t>
            </a:r>
            <a:endParaRPr sz="2700">
              <a:latin typeface="Calibri"/>
              <a:cs typeface="Calibri"/>
            </a:endParaRPr>
          </a:p>
          <a:p>
            <a:pPr marL="119380" marR="273685">
              <a:lnSpc>
                <a:spcPts val="2590"/>
              </a:lnSpc>
              <a:spcBef>
                <a:spcPts val="1035"/>
              </a:spcBef>
            </a:pP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-w</a:t>
            </a:r>
            <a:r>
              <a:rPr sz="27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r>
              <a:rPr sz="27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It</a:t>
            </a:r>
            <a:r>
              <a:rPr sz="27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forces</a:t>
            </a:r>
            <a:r>
              <a:rPr sz="27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grep</a:t>
            </a:r>
            <a:r>
              <a:rPr sz="27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7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select</a:t>
            </a:r>
            <a:r>
              <a:rPr sz="27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only</a:t>
            </a:r>
            <a:r>
              <a:rPr sz="27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those</a:t>
            </a:r>
            <a:r>
              <a:rPr sz="27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lines</a:t>
            </a:r>
            <a:r>
              <a:rPr sz="27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5C84"/>
                </a:solidFill>
                <a:latin typeface="Calibri"/>
                <a:cs typeface="Calibri"/>
              </a:rPr>
              <a:t>containing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matches</a:t>
            </a:r>
            <a:r>
              <a:rPr sz="27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that</a:t>
            </a:r>
            <a:r>
              <a:rPr sz="27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form</a:t>
            </a:r>
            <a:r>
              <a:rPr sz="27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005C84"/>
                </a:solidFill>
                <a:latin typeface="Calibri"/>
                <a:cs typeface="Calibri"/>
              </a:rPr>
              <a:t>whole</a:t>
            </a:r>
            <a:r>
              <a:rPr sz="27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005C84"/>
                </a:solidFill>
                <a:latin typeface="Calibri"/>
                <a:cs typeface="Calibri"/>
              </a:rPr>
              <a:t>words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09684" y="2138552"/>
            <a:ext cx="6828790" cy="817880"/>
            <a:chOff x="8909684" y="2138552"/>
            <a:chExt cx="6828790" cy="817880"/>
          </a:xfrm>
        </p:grpSpPr>
        <p:sp>
          <p:nvSpPr>
            <p:cNvPr id="9" name="object 9"/>
            <p:cNvSpPr/>
            <p:nvPr/>
          </p:nvSpPr>
          <p:spPr>
            <a:xfrm>
              <a:off x="8919209" y="2148077"/>
              <a:ext cx="6809740" cy="798830"/>
            </a:xfrm>
            <a:custGeom>
              <a:avLst/>
              <a:gdLst/>
              <a:ahLst/>
              <a:cxnLst/>
              <a:rect l="l" t="t" r="r" b="b"/>
              <a:pathLst>
                <a:path w="6809740" h="798830">
                  <a:moveTo>
                    <a:pt x="6676136" y="0"/>
                  </a:moveTo>
                  <a:lnTo>
                    <a:pt x="133096" y="0"/>
                  </a:lnTo>
                  <a:lnTo>
                    <a:pt x="91017" y="6782"/>
                  </a:lnTo>
                  <a:lnTo>
                    <a:pt x="54479" y="25672"/>
                  </a:lnTo>
                  <a:lnTo>
                    <a:pt x="25672" y="54479"/>
                  </a:lnTo>
                  <a:lnTo>
                    <a:pt x="6782" y="91017"/>
                  </a:lnTo>
                  <a:lnTo>
                    <a:pt x="0" y="133096"/>
                  </a:lnTo>
                  <a:lnTo>
                    <a:pt x="0" y="665480"/>
                  </a:lnTo>
                  <a:lnTo>
                    <a:pt x="6782" y="707558"/>
                  </a:lnTo>
                  <a:lnTo>
                    <a:pt x="25672" y="744096"/>
                  </a:lnTo>
                  <a:lnTo>
                    <a:pt x="54479" y="772903"/>
                  </a:lnTo>
                  <a:lnTo>
                    <a:pt x="91017" y="791793"/>
                  </a:lnTo>
                  <a:lnTo>
                    <a:pt x="133096" y="798576"/>
                  </a:lnTo>
                  <a:lnTo>
                    <a:pt x="6676136" y="798576"/>
                  </a:lnTo>
                  <a:lnTo>
                    <a:pt x="6718214" y="791793"/>
                  </a:lnTo>
                  <a:lnTo>
                    <a:pt x="6754752" y="772903"/>
                  </a:lnTo>
                  <a:lnTo>
                    <a:pt x="6783559" y="744096"/>
                  </a:lnTo>
                  <a:lnTo>
                    <a:pt x="6802449" y="707558"/>
                  </a:lnTo>
                  <a:lnTo>
                    <a:pt x="6809232" y="665480"/>
                  </a:lnTo>
                  <a:lnTo>
                    <a:pt x="6809232" y="133096"/>
                  </a:lnTo>
                  <a:lnTo>
                    <a:pt x="6802449" y="91017"/>
                  </a:lnTo>
                  <a:lnTo>
                    <a:pt x="6783559" y="54479"/>
                  </a:lnTo>
                  <a:lnTo>
                    <a:pt x="6754752" y="25672"/>
                  </a:lnTo>
                  <a:lnTo>
                    <a:pt x="6718214" y="6782"/>
                  </a:lnTo>
                  <a:lnTo>
                    <a:pt x="6676136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19209" y="2148077"/>
              <a:ext cx="6809740" cy="798830"/>
            </a:xfrm>
            <a:custGeom>
              <a:avLst/>
              <a:gdLst/>
              <a:ahLst/>
              <a:cxnLst/>
              <a:rect l="l" t="t" r="r" b="b"/>
              <a:pathLst>
                <a:path w="6809740" h="798830">
                  <a:moveTo>
                    <a:pt x="0" y="133096"/>
                  </a:moveTo>
                  <a:lnTo>
                    <a:pt x="6782" y="91017"/>
                  </a:lnTo>
                  <a:lnTo>
                    <a:pt x="25672" y="54479"/>
                  </a:lnTo>
                  <a:lnTo>
                    <a:pt x="54479" y="25672"/>
                  </a:lnTo>
                  <a:lnTo>
                    <a:pt x="91017" y="6782"/>
                  </a:lnTo>
                  <a:lnTo>
                    <a:pt x="133096" y="0"/>
                  </a:lnTo>
                  <a:lnTo>
                    <a:pt x="6676136" y="0"/>
                  </a:lnTo>
                  <a:lnTo>
                    <a:pt x="6718214" y="6782"/>
                  </a:lnTo>
                  <a:lnTo>
                    <a:pt x="6754752" y="25672"/>
                  </a:lnTo>
                  <a:lnTo>
                    <a:pt x="6783559" y="54479"/>
                  </a:lnTo>
                  <a:lnTo>
                    <a:pt x="6802449" y="91017"/>
                  </a:lnTo>
                  <a:lnTo>
                    <a:pt x="6809232" y="133096"/>
                  </a:lnTo>
                  <a:lnTo>
                    <a:pt x="6809232" y="665480"/>
                  </a:lnTo>
                  <a:lnTo>
                    <a:pt x="6802449" y="707558"/>
                  </a:lnTo>
                  <a:lnTo>
                    <a:pt x="6783559" y="744096"/>
                  </a:lnTo>
                  <a:lnTo>
                    <a:pt x="6754752" y="772903"/>
                  </a:lnTo>
                  <a:lnTo>
                    <a:pt x="6718214" y="791793"/>
                  </a:lnTo>
                  <a:lnTo>
                    <a:pt x="6676136" y="798576"/>
                  </a:lnTo>
                  <a:lnTo>
                    <a:pt x="133096" y="798576"/>
                  </a:lnTo>
                  <a:lnTo>
                    <a:pt x="91017" y="791793"/>
                  </a:lnTo>
                  <a:lnTo>
                    <a:pt x="54479" y="772903"/>
                  </a:lnTo>
                  <a:lnTo>
                    <a:pt x="25672" y="744096"/>
                  </a:lnTo>
                  <a:lnTo>
                    <a:pt x="6782" y="707558"/>
                  </a:lnTo>
                  <a:lnTo>
                    <a:pt x="0" y="665480"/>
                  </a:lnTo>
                  <a:lnTo>
                    <a:pt x="0" y="133096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037701" y="2278507"/>
            <a:ext cx="65322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cut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–d:</a:t>
            </a:r>
            <a:r>
              <a:rPr sz="3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-f2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/etc/passwd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| 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uniq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763381" y="5389245"/>
            <a:ext cx="6826884" cy="1771650"/>
            <a:chOff x="8763381" y="5389245"/>
            <a:chExt cx="6826884" cy="1771650"/>
          </a:xfrm>
        </p:grpSpPr>
        <p:sp>
          <p:nvSpPr>
            <p:cNvPr id="13" name="object 13"/>
            <p:cNvSpPr/>
            <p:nvPr/>
          </p:nvSpPr>
          <p:spPr>
            <a:xfrm>
              <a:off x="8772906" y="5398770"/>
              <a:ext cx="6807834" cy="1752600"/>
            </a:xfrm>
            <a:custGeom>
              <a:avLst/>
              <a:gdLst/>
              <a:ahLst/>
              <a:cxnLst/>
              <a:rect l="l" t="t" r="r" b="b"/>
              <a:pathLst>
                <a:path w="6807834" h="1752600">
                  <a:moveTo>
                    <a:pt x="6515608" y="0"/>
                  </a:moveTo>
                  <a:lnTo>
                    <a:pt x="292100" y="0"/>
                  </a:lnTo>
                  <a:lnTo>
                    <a:pt x="244727" y="3823"/>
                  </a:lnTo>
                  <a:lnTo>
                    <a:pt x="199786" y="14894"/>
                  </a:lnTo>
                  <a:lnTo>
                    <a:pt x="157877" y="32609"/>
                  </a:lnTo>
                  <a:lnTo>
                    <a:pt x="119603" y="56367"/>
                  </a:lnTo>
                  <a:lnTo>
                    <a:pt x="85566" y="85566"/>
                  </a:lnTo>
                  <a:lnTo>
                    <a:pt x="56367" y="119603"/>
                  </a:lnTo>
                  <a:lnTo>
                    <a:pt x="32609" y="157877"/>
                  </a:lnTo>
                  <a:lnTo>
                    <a:pt x="14894" y="199786"/>
                  </a:lnTo>
                  <a:lnTo>
                    <a:pt x="3823" y="244727"/>
                  </a:lnTo>
                  <a:lnTo>
                    <a:pt x="0" y="292100"/>
                  </a:lnTo>
                  <a:lnTo>
                    <a:pt x="0" y="1460499"/>
                  </a:lnTo>
                  <a:lnTo>
                    <a:pt x="3823" y="1507872"/>
                  </a:lnTo>
                  <a:lnTo>
                    <a:pt x="14894" y="1552813"/>
                  </a:lnTo>
                  <a:lnTo>
                    <a:pt x="32609" y="1594722"/>
                  </a:lnTo>
                  <a:lnTo>
                    <a:pt x="56367" y="1632996"/>
                  </a:lnTo>
                  <a:lnTo>
                    <a:pt x="85566" y="1667033"/>
                  </a:lnTo>
                  <a:lnTo>
                    <a:pt x="119603" y="1696232"/>
                  </a:lnTo>
                  <a:lnTo>
                    <a:pt x="157877" y="1719990"/>
                  </a:lnTo>
                  <a:lnTo>
                    <a:pt x="199786" y="1737705"/>
                  </a:lnTo>
                  <a:lnTo>
                    <a:pt x="244727" y="1748776"/>
                  </a:lnTo>
                  <a:lnTo>
                    <a:pt x="292100" y="1752599"/>
                  </a:lnTo>
                  <a:lnTo>
                    <a:pt x="6515608" y="1752599"/>
                  </a:lnTo>
                  <a:lnTo>
                    <a:pt x="6562980" y="1748776"/>
                  </a:lnTo>
                  <a:lnTo>
                    <a:pt x="6607921" y="1737705"/>
                  </a:lnTo>
                  <a:lnTo>
                    <a:pt x="6649830" y="1719990"/>
                  </a:lnTo>
                  <a:lnTo>
                    <a:pt x="6688104" y="1696232"/>
                  </a:lnTo>
                  <a:lnTo>
                    <a:pt x="6722141" y="1667033"/>
                  </a:lnTo>
                  <a:lnTo>
                    <a:pt x="6751340" y="1632996"/>
                  </a:lnTo>
                  <a:lnTo>
                    <a:pt x="6775098" y="1594722"/>
                  </a:lnTo>
                  <a:lnTo>
                    <a:pt x="6792813" y="1552813"/>
                  </a:lnTo>
                  <a:lnTo>
                    <a:pt x="6803884" y="1507872"/>
                  </a:lnTo>
                  <a:lnTo>
                    <a:pt x="6807708" y="1460499"/>
                  </a:lnTo>
                  <a:lnTo>
                    <a:pt x="6807708" y="292100"/>
                  </a:lnTo>
                  <a:lnTo>
                    <a:pt x="6803884" y="244727"/>
                  </a:lnTo>
                  <a:lnTo>
                    <a:pt x="6792813" y="199786"/>
                  </a:lnTo>
                  <a:lnTo>
                    <a:pt x="6775098" y="157877"/>
                  </a:lnTo>
                  <a:lnTo>
                    <a:pt x="6751340" y="119603"/>
                  </a:lnTo>
                  <a:lnTo>
                    <a:pt x="6722141" y="85566"/>
                  </a:lnTo>
                  <a:lnTo>
                    <a:pt x="6688104" y="56367"/>
                  </a:lnTo>
                  <a:lnTo>
                    <a:pt x="6649830" y="32609"/>
                  </a:lnTo>
                  <a:lnTo>
                    <a:pt x="6607921" y="14894"/>
                  </a:lnTo>
                  <a:lnTo>
                    <a:pt x="6562980" y="3823"/>
                  </a:lnTo>
                  <a:lnTo>
                    <a:pt x="6515608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72906" y="5398770"/>
              <a:ext cx="6807834" cy="1752600"/>
            </a:xfrm>
            <a:custGeom>
              <a:avLst/>
              <a:gdLst/>
              <a:ahLst/>
              <a:cxnLst/>
              <a:rect l="l" t="t" r="r" b="b"/>
              <a:pathLst>
                <a:path w="6807834" h="1752600">
                  <a:moveTo>
                    <a:pt x="0" y="292100"/>
                  </a:moveTo>
                  <a:lnTo>
                    <a:pt x="3823" y="244727"/>
                  </a:lnTo>
                  <a:lnTo>
                    <a:pt x="14894" y="199786"/>
                  </a:lnTo>
                  <a:lnTo>
                    <a:pt x="32609" y="157877"/>
                  </a:lnTo>
                  <a:lnTo>
                    <a:pt x="56367" y="119603"/>
                  </a:lnTo>
                  <a:lnTo>
                    <a:pt x="85566" y="85566"/>
                  </a:lnTo>
                  <a:lnTo>
                    <a:pt x="119603" y="56367"/>
                  </a:lnTo>
                  <a:lnTo>
                    <a:pt x="157877" y="32609"/>
                  </a:lnTo>
                  <a:lnTo>
                    <a:pt x="199786" y="14894"/>
                  </a:lnTo>
                  <a:lnTo>
                    <a:pt x="244727" y="3823"/>
                  </a:lnTo>
                  <a:lnTo>
                    <a:pt x="292100" y="0"/>
                  </a:lnTo>
                  <a:lnTo>
                    <a:pt x="6515608" y="0"/>
                  </a:lnTo>
                  <a:lnTo>
                    <a:pt x="6562980" y="3823"/>
                  </a:lnTo>
                  <a:lnTo>
                    <a:pt x="6607921" y="14894"/>
                  </a:lnTo>
                  <a:lnTo>
                    <a:pt x="6649830" y="32609"/>
                  </a:lnTo>
                  <a:lnTo>
                    <a:pt x="6688104" y="56367"/>
                  </a:lnTo>
                  <a:lnTo>
                    <a:pt x="6722141" y="85566"/>
                  </a:lnTo>
                  <a:lnTo>
                    <a:pt x="6751340" y="119603"/>
                  </a:lnTo>
                  <a:lnTo>
                    <a:pt x="6775098" y="157877"/>
                  </a:lnTo>
                  <a:lnTo>
                    <a:pt x="6792813" y="199786"/>
                  </a:lnTo>
                  <a:lnTo>
                    <a:pt x="6803884" y="244727"/>
                  </a:lnTo>
                  <a:lnTo>
                    <a:pt x="6807708" y="292100"/>
                  </a:lnTo>
                  <a:lnTo>
                    <a:pt x="6807708" y="1460499"/>
                  </a:lnTo>
                  <a:lnTo>
                    <a:pt x="6803884" y="1507872"/>
                  </a:lnTo>
                  <a:lnTo>
                    <a:pt x="6792813" y="1552813"/>
                  </a:lnTo>
                  <a:lnTo>
                    <a:pt x="6775098" y="1594722"/>
                  </a:lnTo>
                  <a:lnTo>
                    <a:pt x="6751340" y="1632996"/>
                  </a:lnTo>
                  <a:lnTo>
                    <a:pt x="6722141" y="1667033"/>
                  </a:lnTo>
                  <a:lnTo>
                    <a:pt x="6688104" y="1696232"/>
                  </a:lnTo>
                  <a:lnTo>
                    <a:pt x="6649830" y="1719990"/>
                  </a:lnTo>
                  <a:lnTo>
                    <a:pt x="6607921" y="1737705"/>
                  </a:lnTo>
                  <a:lnTo>
                    <a:pt x="6562980" y="1748776"/>
                  </a:lnTo>
                  <a:lnTo>
                    <a:pt x="6515608" y="1752599"/>
                  </a:lnTo>
                  <a:lnTo>
                    <a:pt x="292100" y="1752599"/>
                  </a:lnTo>
                  <a:lnTo>
                    <a:pt x="244727" y="1748776"/>
                  </a:lnTo>
                  <a:lnTo>
                    <a:pt x="199786" y="1737705"/>
                  </a:lnTo>
                  <a:lnTo>
                    <a:pt x="157877" y="1719990"/>
                  </a:lnTo>
                  <a:lnTo>
                    <a:pt x="119603" y="1696232"/>
                  </a:lnTo>
                  <a:lnTo>
                    <a:pt x="85566" y="1667033"/>
                  </a:lnTo>
                  <a:lnTo>
                    <a:pt x="56367" y="1632996"/>
                  </a:lnTo>
                  <a:lnTo>
                    <a:pt x="32609" y="1594722"/>
                  </a:lnTo>
                  <a:lnTo>
                    <a:pt x="14894" y="1552813"/>
                  </a:lnTo>
                  <a:lnTo>
                    <a:pt x="3823" y="1507872"/>
                  </a:lnTo>
                  <a:lnTo>
                    <a:pt x="0" y="1460499"/>
                  </a:lnTo>
                  <a:lnTo>
                    <a:pt x="0" y="292100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36863" y="5762625"/>
            <a:ext cx="566674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283585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grep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–w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 “Alice”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samplefile.txt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3215005" algn="l"/>
              </a:tabLst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$grep</a:t>
            </a: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–n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“Alice”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samplefile.txt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Common</a:t>
            </a:r>
            <a:r>
              <a:rPr spc="-20" dirty="0"/>
              <a:t> </a:t>
            </a:r>
            <a:r>
              <a:rPr spc="-10" dirty="0"/>
              <a:t>Utilities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56412" y="1530858"/>
            <a:ext cx="7458709" cy="153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230" indent="-303530">
              <a:lnSpc>
                <a:spcPts val="3265"/>
              </a:lnSpc>
              <a:spcBef>
                <a:spcPts val="100"/>
              </a:spcBef>
              <a:buClr>
                <a:srgbClr val="3E9C35"/>
              </a:buClr>
              <a:buChar char="•"/>
              <a:tabLst>
                <a:tab pos="316230" algn="l"/>
                <a:tab pos="1559560" algn="l"/>
              </a:tabLst>
            </a:pP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Since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	most</a:t>
            </a:r>
            <a:r>
              <a:rPr sz="32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of</a:t>
            </a:r>
            <a:r>
              <a:rPr sz="32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32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tools</a:t>
            </a:r>
            <a:r>
              <a:rPr sz="32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are</a:t>
            </a:r>
            <a:r>
              <a:rPr sz="32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designed</a:t>
            </a:r>
            <a:r>
              <a:rPr sz="32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to</a:t>
            </a:r>
            <a:endParaRPr sz="3200">
              <a:latin typeface="Arial"/>
              <a:cs typeface="Arial"/>
            </a:endParaRPr>
          </a:p>
          <a:p>
            <a:pPr marL="317500">
              <a:lnSpc>
                <a:spcPts val="2690"/>
              </a:lnSpc>
            </a:pP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take</a:t>
            </a:r>
            <a:r>
              <a:rPr sz="32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inputs</a:t>
            </a:r>
            <a:r>
              <a:rPr sz="32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from</a:t>
            </a:r>
            <a:r>
              <a:rPr sz="32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standard</a:t>
            </a:r>
            <a:r>
              <a:rPr sz="3200" spc="-6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devices</a:t>
            </a:r>
            <a:r>
              <a:rPr sz="32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and</a:t>
            </a:r>
            <a:endParaRPr sz="3200">
              <a:latin typeface="Arial"/>
              <a:cs typeface="Arial"/>
            </a:endParaRPr>
          </a:p>
          <a:p>
            <a:pPr marL="317500" marR="659130">
              <a:lnSpc>
                <a:spcPct val="70000"/>
              </a:lnSpc>
              <a:spcBef>
                <a:spcPts val="580"/>
              </a:spcBef>
              <a:tabLst>
                <a:tab pos="2032000" algn="l"/>
              </a:tabLst>
            </a:pP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give</a:t>
            </a:r>
            <a:r>
              <a:rPr sz="3200" spc="-6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output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to</a:t>
            </a:r>
            <a:r>
              <a:rPr sz="32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standard</a:t>
            </a:r>
            <a:r>
              <a:rPr sz="32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devices,</a:t>
            </a:r>
            <a:r>
              <a:rPr sz="32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it</a:t>
            </a:r>
            <a:r>
              <a:rPr sz="32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Is 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possible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	to</a:t>
            </a:r>
            <a:r>
              <a:rPr sz="32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“Pipe”</a:t>
            </a:r>
            <a:r>
              <a:rPr sz="32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32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commands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412" y="3060649"/>
            <a:ext cx="7923530" cy="255270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317500" marR="5080" indent="-304800">
              <a:lnSpc>
                <a:spcPct val="70100"/>
              </a:lnSpc>
              <a:spcBef>
                <a:spcPts val="1255"/>
              </a:spcBef>
              <a:buClr>
                <a:srgbClr val="3E9C35"/>
              </a:buClr>
              <a:buChar char="•"/>
              <a:tabLst>
                <a:tab pos="317500" algn="l"/>
                <a:tab pos="1671955" algn="l"/>
              </a:tabLst>
            </a:pP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Piping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	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means</a:t>
            </a:r>
            <a:r>
              <a:rPr sz="3200" spc="1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output</a:t>
            </a:r>
            <a:r>
              <a:rPr sz="32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of</a:t>
            </a:r>
            <a:r>
              <a:rPr sz="32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one</a:t>
            </a:r>
            <a:r>
              <a:rPr sz="3200" spc="-6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command</a:t>
            </a:r>
            <a:r>
              <a:rPr sz="32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can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become</a:t>
            </a:r>
            <a:r>
              <a:rPr sz="32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32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input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to</a:t>
            </a:r>
            <a:r>
              <a:rPr sz="32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32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next.</a:t>
            </a:r>
            <a:endParaRPr sz="3200">
              <a:latin typeface="Arial"/>
              <a:cs typeface="Arial"/>
            </a:endParaRPr>
          </a:p>
          <a:p>
            <a:pPr marL="316230" marR="1054100" indent="-303530">
              <a:lnSpc>
                <a:spcPct val="70000"/>
              </a:lnSpc>
              <a:spcBef>
                <a:spcPts val="1305"/>
              </a:spcBef>
              <a:buClr>
                <a:srgbClr val="3E9C35"/>
              </a:buClr>
              <a:buChar char="•"/>
              <a:tabLst>
                <a:tab pos="317500" algn="l"/>
              </a:tabLst>
            </a:pP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Achieved</a:t>
            </a:r>
            <a:r>
              <a:rPr sz="3200" spc="-7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through</a:t>
            </a:r>
            <a:r>
              <a:rPr sz="32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special</a:t>
            </a:r>
            <a:r>
              <a:rPr sz="3200" spc="-6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files</a:t>
            </a:r>
            <a:r>
              <a:rPr sz="32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called 	“pipes”</a:t>
            </a:r>
            <a:endParaRPr sz="3200">
              <a:latin typeface="Arial"/>
              <a:cs typeface="Arial"/>
            </a:endParaRPr>
          </a:p>
          <a:p>
            <a:pPr marL="316230" marR="241300" indent="-303530">
              <a:lnSpc>
                <a:spcPct val="70000"/>
              </a:lnSpc>
              <a:spcBef>
                <a:spcPts val="1300"/>
              </a:spcBef>
              <a:buClr>
                <a:srgbClr val="3E9C35"/>
              </a:buClr>
              <a:buChar char="•"/>
              <a:tabLst>
                <a:tab pos="317500" algn="l"/>
              </a:tabLst>
            </a:pP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Using</a:t>
            </a:r>
            <a:r>
              <a:rPr sz="32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a</a:t>
            </a:r>
            <a:r>
              <a:rPr sz="32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concept</a:t>
            </a:r>
            <a:r>
              <a:rPr sz="32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of</a:t>
            </a:r>
            <a:r>
              <a:rPr sz="32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piping,</a:t>
            </a:r>
            <a:r>
              <a:rPr sz="32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complex</a:t>
            </a:r>
            <a:r>
              <a:rPr sz="32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tasks 	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can</a:t>
            </a:r>
            <a:r>
              <a:rPr sz="32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be</a:t>
            </a:r>
            <a:r>
              <a:rPr sz="32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achieved.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412" y="6112205"/>
            <a:ext cx="7615555" cy="11976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6865" indent="-304165">
              <a:lnSpc>
                <a:spcPts val="3265"/>
              </a:lnSpc>
              <a:spcBef>
                <a:spcPts val="105"/>
              </a:spcBef>
              <a:buClr>
                <a:srgbClr val="3E9C35"/>
              </a:buClr>
              <a:buChar char="•"/>
              <a:tabLst>
                <a:tab pos="316865" algn="l"/>
              </a:tabLst>
            </a:pPr>
            <a:r>
              <a:rPr sz="3200" spc="-90" dirty="0">
                <a:solidFill>
                  <a:srgbClr val="005C84"/>
                </a:solidFill>
                <a:latin typeface="Arial"/>
                <a:cs typeface="Arial"/>
              </a:rPr>
              <a:t>Too</a:t>
            </a:r>
            <a:r>
              <a:rPr sz="3200" spc="-7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many</a:t>
            </a:r>
            <a:r>
              <a:rPr sz="32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piping</a:t>
            </a:r>
            <a:r>
              <a:rPr sz="3200" spc="-6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can</a:t>
            </a:r>
            <a:r>
              <a:rPr sz="3200" spc="-7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also</a:t>
            </a:r>
            <a:r>
              <a:rPr sz="32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cause</a:t>
            </a:r>
            <a:endParaRPr sz="3200">
              <a:latin typeface="Arial"/>
              <a:cs typeface="Arial"/>
            </a:endParaRPr>
          </a:p>
          <a:p>
            <a:pPr marL="317500" marR="5080">
              <a:lnSpc>
                <a:spcPct val="70000"/>
              </a:lnSpc>
              <a:spcBef>
                <a:spcPts val="575"/>
              </a:spcBef>
            </a:pP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performance</a:t>
            </a:r>
            <a:r>
              <a:rPr sz="3200" spc="-6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overhead,</a:t>
            </a:r>
            <a:r>
              <a:rPr sz="3200" spc="-6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hence</a:t>
            </a:r>
            <a:r>
              <a:rPr sz="32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it</a:t>
            </a:r>
            <a:r>
              <a:rPr sz="32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is</a:t>
            </a:r>
            <a:r>
              <a:rPr sz="32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better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to</a:t>
            </a:r>
            <a:r>
              <a:rPr sz="32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explore</a:t>
            </a:r>
            <a:r>
              <a:rPr sz="32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32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options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first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118729" y="2156841"/>
            <a:ext cx="8015605" cy="817880"/>
            <a:chOff x="8118729" y="2156841"/>
            <a:chExt cx="8015605" cy="817880"/>
          </a:xfrm>
        </p:grpSpPr>
        <p:sp>
          <p:nvSpPr>
            <p:cNvPr id="9" name="object 9"/>
            <p:cNvSpPr/>
            <p:nvPr/>
          </p:nvSpPr>
          <p:spPr>
            <a:xfrm>
              <a:off x="8128254" y="2166366"/>
              <a:ext cx="7996555" cy="798830"/>
            </a:xfrm>
            <a:custGeom>
              <a:avLst/>
              <a:gdLst/>
              <a:ahLst/>
              <a:cxnLst/>
              <a:rect l="l" t="t" r="r" b="b"/>
              <a:pathLst>
                <a:path w="7996555" h="798830">
                  <a:moveTo>
                    <a:pt x="7863332" y="0"/>
                  </a:moveTo>
                  <a:lnTo>
                    <a:pt x="133096" y="0"/>
                  </a:lnTo>
                  <a:lnTo>
                    <a:pt x="91017" y="6782"/>
                  </a:lnTo>
                  <a:lnTo>
                    <a:pt x="54479" y="25672"/>
                  </a:lnTo>
                  <a:lnTo>
                    <a:pt x="25672" y="54479"/>
                  </a:lnTo>
                  <a:lnTo>
                    <a:pt x="6782" y="91017"/>
                  </a:lnTo>
                  <a:lnTo>
                    <a:pt x="0" y="133095"/>
                  </a:lnTo>
                  <a:lnTo>
                    <a:pt x="0" y="665479"/>
                  </a:lnTo>
                  <a:lnTo>
                    <a:pt x="6782" y="707558"/>
                  </a:lnTo>
                  <a:lnTo>
                    <a:pt x="25672" y="744096"/>
                  </a:lnTo>
                  <a:lnTo>
                    <a:pt x="54479" y="772903"/>
                  </a:lnTo>
                  <a:lnTo>
                    <a:pt x="91017" y="791793"/>
                  </a:lnTo>
                  <a:lnTo>
                    <a:pt x="133096" y="798575"/>
                  </a:lnTo>
                  <a:lnTo>
                    <a:pt x="7863332" y="798575"/>
                  </a:lnTo>
                  <a:lnTo>
                    <a:pt x="7905410" y="791793"/>
                  </a:lnTo>
                  <a:lnTo>
                    <a:pt x="7941948" y="772903"/>
                  </a:lnTo>
                  <a:lnTo>
                    <a:pt x="7970755" y="744096"/>
                  </a:lnTo>
                  <a:lnTo>
                    <a:pt x="7989645" y="707558"/>
                  </a:lnTo>
                  <a:lnTo>
                    <a:pt x="7996428" y="665479"/>
                  </a:lnTo>
                  <a:lnTo>
                    <a:pt x="7996428" y="133095"/>
                  </a:lnTo>
                  <a:lnTo>
                    <a:pt x="7989645" y="91017"/>
                  </a:lnTo>
                  <a:lnTo>
                    <a:pt x="7970755" y="54479"/>
                  </a:lnTo>
                  <a:lnTo>
                    <a:pt x="7941948" y="25672"/>
                  </a:lnTo>
                  <a:lnTo>
                    <a:pt x="7905410" y="6782"/>
                  </a:lnTo>
                  <a:lnTo>
                    <a:pt x="7863332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28254" y="2166366"/>
              <a:ext cx="7996555" cy="798830"/>
            </a:xfrm>
            <a:custGeom>
              <a:avLst/>
              <a:gdLst/>
              <a:ahLst/>
              <a:cxnLst/>
              <a:rect l="l" t="t" r="r" b="b"/>
              <a:pathLst>
                <a:path w="7996555" h="798830">
                  <a:moveTo>
                    <a:pt x="0" y="133095"/>
                  </a:moveTo>
                  <a:lnTo>
                    <a:pt x="6782" y="91017"/>
                  </a:lnTo>
                  <a:lnTo>
                    <a:pt x="25672" y="54479"/>
                  </a:lnTo>
                  <a:lnTo>
                    <a:pt x="54479" y="25672"/>
                  </a:lnTo>
                  <a:lnTo>
                    <a:pt x="91017" y="6782"/>
                  </a:lnTo>
                  <a:lnTo>
                    <a:pt x="133096" y="0"/>
                  </a:lnTo>
                  <a:lnTo>
                    <a:pt x="7863332" y="0"/>
                  </a:lnTo>
                  <a:lnTo>
                    <a:pt x="7905410" y="6782"/>
                  </a:lnTo>
                  <a:lnTo>
                    <a:pt x="7941948" y="25672"/>
                  </a:lnTo>
                  <a:lnTo>
                    <a:pt x="7970755" y="54479"/>
                  </a:lnTo>
                  <a:lnTo>
                    <a:pt x="7989645" y="91017"/>
                  </a:lnTo>
                  <a:lnTo>
                    <a:pt x="7996428" y="133095"/>
                  </a:lnTo>
                  <a:lnTo>
                    <a:pt x="7996428" y="665479"/>
                  </a:lnTo>
                  <a:lnTo>
                    <a:pt x="7989645" y="707558"/>
                  </a:lnTo>
                  <a:lnTo>
                    <a:pt x="7970755" y="744096"/>
                  </a:lnTo>
                  <a:lnTo>
                    <a:pt x="7941948" y="772903"/>
                  </a:lnTo>
                  <a:lnTo>
                    <a:pt x="7905410" y="791793"/>
                  </a:lnTo>
                  <a:lnTo>
                    <a:pt x="7863332" y="798575"/>
                  </a:lnTo>
                  <a:lnTo>
                    <a:pt x="133096" y="798575"/>
                  </a:lnTo>
                  <a:lnTo>
                    <a:pt x="91017" y="791793"/>
                  </a:lnTo>
                  <a:lnTo>
                    <a:pt x="54479" y="772903"/>
                  </a:lnTo>
                  <a:lnTo>
                    <a:pt x="25672" y="744096"/>
                  </a:lnTo>
                  <a:lnTo>
                    <a:pt x="6782" y="707558"/>
                  </a:lnTo>
                  <a:lnTo>
                    <a:pt x="0" y="665479"/>
                  </a:lnTo>
                  <a:lnTo>
                    <a:pt x="0" y="133095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246491" y="2329637"/>
            <a:ext cx="678560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28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cut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d”,”</a:t>
            </a:r>
            <a:r>
              <a:rPr sz="28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–f1,2</a:t>
            </a:r>
            <a:r>
              <a:rPr sz="28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/etc/passwd</a:t>
            </a:r>
            <a:r>
              <a:rPr sz="28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sort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–t”,”</a:t>
            </a:r>
            <a:r>
              <a:rPr sz="28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–k1n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86839"/>
            <a:ext cx="16256507" cy="6400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7651" y="772795"/>
            <a:ext cx="32277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6C6D70"/>
                </a:solidFill>
                <a:latin typeface="Arial"/>
                <a:cs typeface="Arial"/>
              </a:rPr>
              <a:t>Linux</a:t>
            </a:r>
            <a:r>
              <a:rPr sz="3200" b="1" spc="-7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6C6D70"/>
                </a:solidFill>
                <a:latin typeface="Arial"/>
                <a:cs typeface="Arial"/>
              </a:rPr>
              <a:t>Essentials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49652" y="1913763"/>
            <a:ext cx="12166600" cy="6163945"/>
            <a:chOff x="2049652" y="1913763"/>
            <a:chExt cx="12166600" cy="6163945"/>
          </a:xfrm>
        </p:grpSpPr>
        <p:sp>
          <p:nvSpPr>
            <p:cNvPr id="8" name="object 8"/>
            <p:cNvSpPr/>
            <p:nvPr/>
          </p:nvSpPr>
          <p:spPr>
            <a:xfrm>
              <a:off x="2056002" y="1920113"/>
              <a:ext cx="1289685" cy="6151245"/>
            </a:xfrm>
            <a:custGeom>
              <a:avLst/>
              <a:gdLst/>
              <a:ahLst/>
              <a:cxnLst/>
              <a:rect l="l" t="t" r="r" b="b"/>
              <a:pathLst>
                <a:path w="1289685" h="6151245">
                  <a:moveTo>
                    <a:pt x="15240" y="0"/>
                  </a:moveTo>
                  <a:lnTo>
                    <a:pt x="49210" y="34342"/>
                  </a:lnTo>
                  <a:lnTo>
                    <a:pt x="82722" y="68966"/>
                  </a:lnTo>
                  <a:lnTo>
                    <a:pt x="115775" y="103867"/>
                  </a:lnTo>
                  <a:lnTo>
                    <a:pt x="148369" y="139042"/>
                  </a:lnTo>
                  <a:lnTo>
                    <a:pt x="180504" y="174487"/>
                  </a:lnTo>
                  <a:lnTo>
                    <a:pt x="212179" y="210198"/>
                  </a:lnTo>
                  <a:lnTo>
                    <a:pt x="243396" y="246171"/>
                  </a:lnTo>
                  <a:lnTo>
                    <a:pt x="274153" y="282403"/>
                  </a:lnTo>
                  <a:lnTo>
                    <a:pt x="304452" y="318889"/>
                  </a:lnTo>
                  <a:lnTo>
                    <a:pt x="334291" y="355626"/>
                  </a:lnTo>
                  <a:lnTo>
                    <a:pt x="363671" y="392610"/>
                  </a:lnTo>
                  <a:lnTo>
                    <a:pt x="392593" y="429837"/>
                  </a:lnTo>
                  <a:lnTo>
                    <a:pt x="421055" y="467303"/>
                  </a:lnTo>
                  <a:lnTo>
                    <a:pt x="449058" y="505004"/>
                  </a:lnTo>
                  <a:lnTo>
                    <a:pt x="476602" y="542937"/>
                  </a:lnTo>
                  <a:lnTo>
                    <a:pt x="503687" y="581098"/>
                  </a:lnTo>
                  <a:lnTo>
                    <a:pt x="530313" y="619483"/>
                  </a:lnTo>
                  <a:lnTo>
                    <a:pt x="556480" y="658088"/>
                  </a:lnTo>
                  <a:lnTo>
                    <a:pt x="582187" y="696909"/>
                  </a:lnTo>
                  <a:lnTo>
                    <a:pt x="607436" y="735943"/>
                  </a:lnTo>
                  <a:lnTo>
                    <a:pt x="632226" y="775185"/>
                  </a:lnTo>
                  <a:lnTo>
                    <a:pt x="656556" y="814633"/>
                  </a:lnTo>
                  <a:lnTo>
                    <a:pt x="680428" y="854281"/>
                  </a:lnTo>
                  <a:lnTo>
                    <a:pt x="703840" y="894126"/>
                  </a:lnTo>
                  <a:lnTo>
                    <a:pt x="726794" y="934165"/>
                  </a:lnTo>
                  <a:lnTo>
                    <a:pt x="749288" y="974393"/>
                  </a:lnTo>
                  <a:lnTo>
                    <a:pt x="771323" y="1014806"/>
                  </a:lnTo>
                  <a:lnTo>
                    <a:pt x="792899" y="1055402"/>
                  </a:lnTo>
                  <a:lnTo>
                    <a:pt x="814016" y="1096175"/>
                  </a:lnTo>
                  <a:lnTo>
                    <a:pt x="834674" y="1137123"/>
                  </a:lnTo>
                  <a:lnTo>
                    <a:pt x="854873" y="1178241"/>
                  </a:lnTo>
                  <a:lnTo>
                    <a:pt x="874613" y="1219526"/>
                  </a:lnTo>
                  <a:lnTo>
                    <a:pt x="893894" y="1260973"/>
                  </a:lnTo>
                  <a:lnTo>
                    <a:pt x="912716" y="1302579"/>
                  </a:lnTo>
                  <a:lnTo>
                    <a:pt x="931078" y="1344340"/>
                  </a:lnTo>
                  <a:lnTo>
                    <a:pt x="948982" y="1386253"/>
                  </a:lnTo>
                  <a:lnTo>
                    <a:pt x="966427" y="1428312"/>
                  </a:lnTo>
                  <a:lnTo>
                    <a:pt x="983412" y="1470516"/>
                  </a:lnTo>
                  <a:lnTo>
                    <a:pt x="999939" y="1512859"/>
                  </a:lnTo>
                  <a:lnTo>
                    <a:pt x="1016006" y="1555338"/>
                  </a:lnTo>
                  <a:lnTo>
                    <a:pt x="1031614" y="1597949"/>
                  </a:lnTo>
                  <a:lnTo>
                    <a:pt x="1046763" y="1640688"/>
                  </a:lnTo>
                  <a:lnTo>
                    <a:pt x="1061454" y="1683552"/>
                  </a:lnTo>
                  <a:lnTo>
                    <a:pt x="1075685" y="1726536"/>
                  </a:lnTo>
                  <a:lnTo>
                    <a:pt x="1089457" y="1769637"/>
                  </a:lnTo>
                  <a:lnTo>
                    <a:pt x="1102770" y="1812851"/>
                  </a:lnTo>
                  <a:lnTo>
                    <a:pt x="1115623" y="1856174"/>
                  </a:lnTo>
                  <a:lnTo>
                    <a:pt x="1128018" y="1899602"/>
                  </a:lnTo>
                  <a:lnTo>
                    <a:pt x="1139954" y="1943132"/>
                  </a:lnTo>
                  <a:lnTo>
                    <a:pt x="1151431" y="1986759"/>
                  </a:lnTo>
                  <a:lnTo>
                    <a:pt x="1162448" y="2030480"/>
                  </a:lnTo>
                  <a:lnTo>
                    <a:pt x="1173007" y="2074291"/>
                  </a:lnTo>
                  <a:lnTo>
                    <a:pt x="1183106" y="2118188"/>
                  </a:lnTo>
                  <a:lnTo>
                    <a:pt x="1192747" y="2162168"/>
                  </a:lnTo>
                  <a:lnTo>
                    <a:pt x="1201928" y="2206226"/>
                  </a:lnTo>
                  <a:lnTo>
                    <a:pt x="1210650" y="2250359"/>
                  </a:lnTo>
                  <a:lnTo>
                    <a:pt x="1218914" y="2294562"/>
                  </a:lnTo>
                  <a:lnTo>
                    <a:pt x="1226718" y="2338833"/>
                  </a:lnTo>
                  <a:lnTo>
                    <a:pt x="1234063" y="2383166"/>
                  </a:lnTo>
                  <a:lnTo>
                    <a:pt x="1240949" y="2427559"/>
                  </a:lnTo>
                  <a:lnTo>
                    <a:pt x="1247376" y="2472008"/>
                  </a:lnTo>
                  <a:lnTo>
                    <a:pt x="1253344" y="2516508"/>
                  </a:lnTo>
                  <a:lnTo>
                    <a:pt x="1258852" y="2561056"/>
                  </a:lnTo>
                  <a:lnTo>
                    <a:pt x="1263902" y="2605648"/>
                  </a:lnTo>
                  <a:lnTo>
                    <a:pt x="1268493" y="2650280"/>
                  </a:lnTo>
                  <a:lnTo>
                    <a:pt x="1272624" y="2694948"/>
                  </a:lnTo>
                  <a:lnTo>
                    <a:pt x="1276297" y="2739649"/>
                  </a:lnTo>
                  <a:lnTo>
                    <a:pt x="1279510" y="2784379"/>
                  </a:lnTo>
                  <a:lnTo>
                    <a:pt x="1282265" y="2829134"/>
                  </a:lnTo>
                  <a:lnTo>
                    <a:pt x="1284560" y="2873910"/>
                  </a:lnTo>
                  <a:lnTo>
                    <a:pt x="1286396" y="2918703"/>
                  </a:lnTo>
                  <a:lnTo>
                    <a:pt x="1287774" y="2963509"/>
                  </a:lnTo>
                  <a:lnTo>
                    <a:pt x="1288692" y="3008325"/>
                  </a:lnTo>
                  <a:lnTo>
                    <a:pt x="1289151" y="3053147"/>
                  </a:lnTo>
                  <a:lnTo>
                    <a:pt x="1289151" y="3097970"/>
                  </a:lnTo>
                  <a:lnTo>
                    <a:pt x="1288692" y="3142792"/>
                  </a:lnTo>
                  <a:lnTo>
                    <a:pt x="1287774" y="3187608"/>
                  </a:lnTo>
                  <a:lnTo>
                    <a:pt x="1286396" y="3232414"/>
                  </a:lnTo>
                  <a:lnTo>
                    <a:pt x="1284560" y="3277207"/>
                  </a:lnTo>
                  <a:lnTo>
                    <a:pt x="1282265" y="3321983"/>
                  </a:lnTo>
                  <a:lnTo>
                    <a:pt x="1279510" y="3366738"/>
                  </a:lnTo>
                  <a:lnTo>
                    <a:pt x="1276297" y="3411468"/>
                  </a:lnTo>
                  <a:lnTo>
                    <a:pt x="1272624" y="3456169"/>
                  </a:lnTo>
                  <a:lnTo>
                    <a:pt x="1268493" y="3500837"/>
                  </a:lnTo>
                  <a:lnTo>
                    <a:pt x="1263902" y="3545469"/>
                  </a:lnTo>
                  <a:lnTo>
                    <a:pt x="1258852" y="3590061"/>
                  </a:lnTo>
                  <a:lnTo>
                    <a:pt x="1253344" y="3634609"/>
                  </a:lnTo>
                  <a:lnTo>
                    <a:pt x="1247376" y="3679109"/>
                  </a:lnTo>
                  <a:lnTo>
                    <a:pt x="1240949" y="3723558"/>
                  </a:lnTo>
                  <a:lnTo>
                    <a:pt x="1234063" y="3767951"/>
                  </a:lnTo>
                  <a:lnTo>
                    <a:pt x="1226718" y="3812284"/>
                  </a:lnTo>
                  <a:lnTo>
                    <a:pt x="1218914" y="3856555"/>
                  </a:lnTo>
                  <a:lnTo>
                    <a:pt x="1210650" y="3900758"/>
                  </a:lnTo>
                  <a:lnTo>
                    <a:pt x="1201928" y="3944891"/>
                  </a:lnTo>
                  <a:lnTo>
                    <a:pt x="1192747" y="3988949"/>
                  </a:lnTo>
                  <a:lnTo>
                    <a:pt x="1183106" y="4032929"/>
                  </a:lnTo>
                  <a:lnTo>
                    <a:pt x="1173007" y="4076826"/>
                  </a:lnTo>
                  <a:lnTo>
                    <a:pt x="1162448" y="4120637"/>
                  </a:lnTo>
                  <a:lnTo>
                    <a:pt x="1151431" y="4164358"/>
                  </a:lnTo>
                  <a:lnTo>
                    <a:pt x="1139954" y="4207985"/>
                  </a:lnTo>
                  <a:lnTo>
                    <a:pt x="1128018" y="4251515"/>
                  </a:lnTo>
                  <a:lnTo>
                    <a:pt x="1115623" y="4294943"/>
                  </a:lnTo>
                  <a:lnTo>
                    <a:pt x="1102770" y="4338266"/>
                  </a:lnTo>
                  <a:lnTo>
                    <a:pt x="1089457" y="4381480"/>
                  </a:lnTo>
                  <a:lnTo>
                    <a:pt x="1075685" y="4424581"/>
                  </a:lnTo>
                  <a:lnTo>
                    <a:pt x="1061454" y="4467565"/>
                  </a:lnTo>
                  <a:lnTo>
                    <a:pt x="1046763" y="4510429"/>
                  </a:lnTo>
                  <a:lnTo>
                    <a:pt x="1031614" y="4553168"/>
                  </a:lnTo>
                  <a:lnTo>
                    <a:pt x="1016006" y="4595779"/>
                  </a:lnTo>
                  <a:lnTo>
                    <a:pt x="999939" y="4638258"/>
                  </a:lnTo>
                  <a:lnTo>
                    <a:pt x="983412" y="4680601"/>
                  </a:lnTo>
                  <a:lnTo>
                    <a:pt x="966427" y="4722805"/>
                  </a:lnTo>
                  <a:lnTo>
                    <a:pt x="948982" y="4764864"/>
                  </a:lnTo>
                  <a:lnTo>
                    <a:pt x="931078" y="4806777"/>
                  </a:lnTo>
                  <a:lnTo>
                    <a:pt x="912716" y="4848538"/>
                  </a:lnTo>
                  <a:lnTo>
                    <a:pt x="893894" y="4890144"/>
                  </a:lnTo>
                  <a:lnTo>
                    <a:pt x="874613" y="4931591"/>
                  </a:lnTo>
                  <a:lnTo>
                    <a:pt x="854873" y="4972876"/>
                  </a:lnTo>
                  <a:lnTo>
                    <a:pt x="834674" y="5013994"/>
                  </a:lnTo>
                  <a:lnTo>
                    <a:pt x="814016" y="5054942"/>
                  </a:lnTo>
                  <a:lnTo>
                    <a:pt x="792899" y="5095715"/>
                  </a:lnTo>
                  <a:lnTo>
                    <a:pt x="771323" y="5136311"/>
                  </a:lnTo>
                  <a:lnTo>
                    <a:pt x="749288" y="5176724"/>
                  </a:lnTo>
                  <a:lnTo>
                    <a:pt x="726794" y="5216952"/>
                  </a:lnTo>
                  <a:lnTo>
                    <a:pt x="703840" y="5256991"/>
                  </a:lnTo>
                  <a:lnTo>
                    <a:pt x="680428" y="5296836"/>
                  </a:lnTo>
                  <a:lnTo>
                    <a:pt x="656556" y="5336484"/>
                  </a:lnTo>
                  <a:lnTo>
                    <a:pt x="632226" y="5375932"/>
                  </a:lnTo>
                  <a:lnTo>
                    <a:pt x="607436" y="5415174"/>
                  </a:lnTo>
                  <a:lnTo>
                    <a:pt x="582187" y="5454208"/>
                  </a:lnTo>
                  <a:lnTo>
                    <a:pt x="556480" y="5493029"/>
                  </a:lnTo>
                  <a:lnTo>
                    <a:pt x="530313" y="5531634"/>
                  </a:lnTo>
                  <a:lnTo>
                    <a:pt x="503687" y="5570019"/>
                  </a:lnTo>
                  <a:lnTo>
                    <a:pt x="476602" y="5608180"/>
                  </a:lnTo>
                  <a:lnTo>
                    <a:pt x="449058" y="5646113"/>
                  </a:lnTo>
                  <a:lnTo>
                    <a:pt x="421055" y="5683814"/>
                  </a:lnTo>
                  <a:lnTo>
                    <a:pt x="392593" y="5721280"/>
                  </a:lnTo>
                  <a:lnTo>
                    <a:pt x="363671" y="5758507"/>
                  </a:lnTo>
                  <a:lnTo>
                    <a:pt x="334291" y="5795491"/>
                  </a:lnTo>
                  <a:lnTo>
                    <a:pt x="304452" y="5832228"/>
                  </a:lnTo>
                  <a:lnTo>
                    <a:pt x="274153" y="5868714"/>
                  </a:lnTo>
                  <a:lnTo>
                    <a:pt x="243396" y="5904946"/>
                  </a:lnTo>
                  <a:lnTo>
                    <a:pt x="212179" y="5940919"/>
                  </a:lnTo>
                  <a:lnTo>
                    <a:pt x="180504" y="5976630"/>
                  </a:lnTo>
                  <a:lnTo>
                    <a:pt x="148369" y="6012075"/>
                  </a:lnTo>
                  <a:lnTo>
                    <a:pt x="115775" y="6047250"/>
                  </a:lnTo>
                  <a:lnTo>
                    <a:pt x="82722" y="6082151"/>
                  </a:lnTo>
                  <a:lnTo>
                    <a:pt x="49210" y="6116775"/>
                  </a:lnTo>
                  <a:lnTo>
                    <a:pt x="15240" y="6151117"/>
                  </a:lnTo>
                  <a:lnTo>
                    <a:pt x="0" y="6135865"/>
                  </a:lnTo>
                  <a:lnTo>
                    <a:pt x="34027" y="6101463"/>
                  </a:lnTo>
                  <a:lnTo>
                    <a:pt x="67592" y="6066777"/>
                  </a:lnTo>
                  <a:lnTo>
                    <a:pt x="100694" y="6031811"/>
                  </a:lnTo>
                  <a:lnTo>
                    <a:pt x="133332" y="5996570"/>
                  </a:lnTo>
                  <a:lnTo>
                    <a:pt x="165508" y="5961056"/>
                  </a:lnTo>
                  <a:lnTo>
                    <a:pt x="197221" y="5925274"/>
                  </a:lnTo>
                  <a:lnTo>
                    <a:pt x="228471" y="5889227"/>
                  </a:lnTo>
                  <a:lnTo>
                    <a:pt x="259258" y="5852920"/>
                  </a:lnTo>
                  <a:lnTo>
                    <a:pt x="289582" y="5816357"/>
                  </a:lnTo>
                  <a:lnTo>
                    <a:pt x="319443" y="5779541"/>
                  </a:lnTo>
                  <a:lnTo>
                    <a:pt x="348841" y="5742476"/>
                  </a:lnTo>
                  <a:lnTo>
                    <a:pt x="377776" y="5705166"/>
                  </a:lnTo>
                  <a:lnTo>
                    <a:pt x="406248" y="5667615"/>
                  </a:lnTo>
                  <a:lnTo>
                    <a:pt x="434257" y="5629827"/>
                  </a:lnTo>
                  <a:lnTo>
                    <a:pt x="461803" y="5591806"/>
                  </a:lnTo>
                  <a:lnTo>
                    <a:pt x="488886" y="5553555"/>
                  </a:lnTo>
                  <a:lnTo>
                    <a:pt x="515506" y="5515079"/>
                  </a:lnTo>
                  <a:lnTo>
                    <a:pt x="541664" y="5476382"/>
                  </a:lnTo>
                  <a:lnTo>
                    <a:pt x="567358" y="5437466"/>
                  </a:lnTo>
                  <a:lnTo>
                    <a:pt x="592589" y="5398337"/>
                  </a:lnTo>
                  <a:lnTo>
                    <a:pt x="617358" y="5358998"/>
                  </a:lnTo>
                  <a:lnTo>
                    <a:pt x="641663" y="5319453"/>
                  </a:lnTo>
                  <a:lnTo>
                    <a:pt x="665506" y="5279706"/>
                  </a:lnTo>
                  <a:lnTo>
                    <a:pt x="688885" y="5239760"/>
                  </a:lnTo>
                  <a:lnTo>
                    <a:pt x="711802" y="5199620"/>
                  </a:lnTo>
                  <a:lnTo>
                    <a:pt x="734256" y="5159290"/>
                  </a:lnTo>
                  <a:lnTo>
                    <a:pt x="756246" y="5118773"/>
                  </a:lnTo>
                  <a:lnTo>
                    <a:pt x="777774" y="5078073"/>
                  </a:lnTo>
                  <a:lnTo>
                    <a:pt x="798839" y="5037195"/>
                  </a:lnTo>
                  <a:lnTo>
                    <a:pt x="819440" y="4996141"/>
                  </a:lnTo>
                  <a:lnTo>
                    <a:pt x="839579" y="4954917"/>
                  </a:lnTo>
                  <a:lnTo>
                    <a:pt x="859255" y="4913525"/>
                  </a:lnTo>
                  <a:lnTo>
                    <a:pt x="878468" y="4871970"/>
                  </a:lnTo>
                  <a:lnTo>
                    <a:pt x="897218" y="4830256"/>
                  </a:lnTo>
                  <a:lnTo>
                    <a:pt x="915505" y="4788386"/>
                  </a:lnTo>
                  <a:lnTo>
                    <a:pt x="933329" y="4746364"/>
                  </a:lnTo>
                  <a:lnTo>
                    <a:pt x="950690" y="4704195"/>
                  </a:lnTo>
                  <a:lnTo>
                    <a:pt x="967588" y="4661882"/>
                  </a:lnTo>
                  <a:lnTo>
                    <a:pt x="984023" y="4619429"/>
                  </a:lnTo>
                  <a:lnTo>
                    <a:pt x="999995" y="4576840"/>
                  </a:lnTo>
                  <a:lnTo>
                    <a:pt x="1015504" y="4534119"/>
                  </a:lnTo>
                  <a:lnTo>
                    <a:pt x="1030551" y="4491269"/>
                  </a:lnTo>
                  <a:lnTo>
                    <a:pt x="1045134" y="4448295"/>
                  </a:lnTo>
                  <a:lnTo>
                    <a:pt x="1059254" y="4405201"/>
                  </a:lnTo>
                  <a:lnTo>
                    <a:pt x="1072911" y="4361990"/>
                  </a:lnTo>
                  <a:lnTo>
                    <a:pt x="1086106" y="4318666"/>
                  </a:lnTo>
                  <a:lnTo>
                    <a:pt x="1098837" y="4275233"/>
                  </a:lnTo>
                  <a:lnTo>
                    <a:pt x="1111106" y="4231695"/>
                  </a:lnTo>
                  <a:lnTo>
                    <a:pt x="1122911" y="4188057"/>
                  </a:lnTo>
                  <a:lnTo>
                    <a:pt x="1134254" y="4144321"/>
                  </a:lnTo>
                  <a:lnTo>
                    <a:pt x="1145133" y="4100491"/>
                  </a:lnTo>
                  <a:lnTo>
                    <a:pt x="1155550" y="4056573"/>
                  </a:lnTo>
                  <a:lnTo>
                    <a:pt x="1165504" y="4012568"/>
                  </a:lnTo>
                  <a:lnTo>
                    <a:pt x="1174994" y="3968482"/>
                  </a:lnTo>
                  <a:lnTo>
                    <a:pt x="1184022" y="3924319"/>
                  </a:lnTo>
                  <a:lnTo>
                    <a:pt x="1192587" y="3880081"/>
                  </a:lnTo>
                  <a:lnTo>
                    <a:pt x="1200689" y="3835774"/>
                  </a:lnTo>
                  <a:lnTo>
                    <a:pt x="1208328" y="3791400"/>
                  </a:lnTo>
                  <a:lnTo>
                    <a:pt x="1215503" y="3746964"/>
                  </a:lnTo>
                  <a:lnTo>
                    <a:pt x="1222216" y="3702470"/>
                  </a:lnTo>
                  <a:lnTo>
                    <a:pt x="1228466" y="3657922"/>
                  </a:lnTo>
                  <a:lnTo>
                    <a:pt x="1234253" y="3613322"/>
                  </a:lnTo>
                  <a:lnTo>
                    <a:pt x="1239577" y="3568677"/>
                  </a:lnTo>
                  <a:lnTo>
                    <a:pt x="1244438" y="3523988"/>
                  </a:lnTo>
                  <a:lnTo>
                    <a:pt x="1248837" y="3479261"/>
                  </a:lnTo>
                  <a:lnTo>
                    <a:pt x="1252772" y="3434498"/>
                  </a:lnTo>
                  <a:lnTo>
                    <a:pt x="1256244" y="3389704"/>
                  </a:lnTo>
                  <a:lnTo>
                    <a:pt x="1259253" y="3344884"/>
                  </a:lnTo>
                  <a:lnTo>
                    <a:pt x="1261799" y="3300039"/>
                  </a:lnTo>
                  <a:lnTo>
                    <a:pt x="1263883" y="3255176"/>
                  </a:lnTo>
                  <a:lnTo>
                    <a:pt x="1265503" y="3210297"/>
                  </a:lnTo>
                  <a:lnTo>
                    <a:pt x="1266661" y="3165406"/>
                  </a:lnTo>
                  <a:lnTo>
                    <a:pt x="1267355" y="3120507"/>
                  </a:lnTo>
                  <a:lnTo>
                    <a:pt x="1267587" y="3075605"/>
                  </a:lnTo>
                  <a:lnTo>
                    <a:pt x="1267355" y="3030702"/>
                  </a:lnTo>
                  <a:lnTo>
                    <a:pt x="1266661" y="2985803"/>
                  </a:lnTo>
                  <a:lnTo>
                    <a:pt x="1265503" y="2940912"/>
                  </a:lnTo>
                  <a:lnTo>
                    <a:pt x="1263883" y="2896033"/>
                  </a:lnTo>
                  <a:lnTo>
                    <a:pt x="1261799" y="2851169"/>
                  </a:lnTo>
                  <a:lnTo>
                    <a:pt x="1259253" y="2806325"/>
                  </a:lnTo>
                  <a:lnTo>
                    <a:pt x="1256244" y="2761504"/>
                  </a:lnTo>
                  <a:lnTo>
                    <a:pt x="1252772" y="2716710"/>
                  </a:lnTo>
                  <a:lnTo>
                    <a:pt x="1248837" y="2671947"/>
                  </a:lnTo>
                  <a:lnTo>
                    <a:pt x="1244438" y="2627219"/>
                  </a:lnTo>
                  <a:lnTo>
                    <a:pt x="1239577" y="2582530"/>
                  </a:lnTo>
                  <a:lnTo>
                    <a:pt x="1234253" y="2537884"/>
                  </a:lnTo>
                  <a:lnTo>
                    <a:pt x="1228466" y="2493284"/>
                  </a:lnTo>
                  <a:lnTo>
                    <a:pt x="1222216" y="2448735"/>
                  </a:lnTo>
                  <a:lnTo>
                    <a:pt x="1215503" y="2404240"/>
                  </a:lnTo>
                  <a:lnTo>
                    <a:pt x="1208328" y="2359804"/>
                  </a:lnTo>
                  <a:lnTo>
                    <a:pt x="1200689" y="2315430"/>
                  </a:lnTo>
                  <a:lnTo>
                    <a:pt x="1192587" y="2271122"/>
                  </a:lnTo>
                  <a:lnTo>
                    <a:pt x="1184022" y="2226883"/>
                  </a:lnTo>
                  <a:lnTo>
                    <a:pt x="1174994" y="2182719"/>
                  </a:lnTo>
                  <a:lnTo>
                    <a:pt x="1165504" y="2138632"/>
                  </a:lnTo>
                  <a:lnTo>
                    <a:pt x="1155550" y="2094627"/>
                  </a:lnTo>
                  <a:lnTo>
                    <a:pt x="1145133" y="2050708"/>
                  </a:lnTo>
                  <a:lnTo>
                    <a:pt x="1134254" y="2006877"/>
                  </a:lnTo>
                  <a:lnTo>
                    <a:pt x="1122911" y="1963141"/>
                  </a:lnTo>
                  <a:lnTo>
                    <a:pt x="1111106" y="1919501"/>
                  </a:lnTo>
                  <a:lnTo>
                    <a:pt x="1098837" y="1875962"/>
                  </a:lnTo>
                  <a:lnTo>
                    <a:pt x="1086106" y="1832528"/>
                  </a:lnTo>
                  <a:lnTo>
                    <a:pt x="1072911" y="1789203"/>
                  </a:lnTo>
                  <a:lnTo>
                    <a:pt x="1059254" y="1745991"/>
                  </a:lnTo>
                  <a:lnTo>
                    <a:pt x="1045134" y="1702895"/>
                  </a:lnTo>
                  <a:lnTo>
                    <a:pt x="1030551" y="1659920"/>
                  </a:lnTo>
                  <a:lnTo>
                    <a:pt x="1015504" y="1617069"/>
                  </a:lnTo>
                  <a:lnTo>
                    <a:pt x="999995" y="1574347"/>
                  </a:lnTo>
                  <a:lnTo>
                    <a:pt x="984023" y="1531757"/>
                  </a:lnTo>
                  <a:lnTo>
                    <a:pt x="967588" y="1489302"/>
                  </a:lnTo>
                  <a:lnTo>
                    <a:pt x="950690" y="1446988"/>
                  </a:lnTo>
                  <a:lnTo>
                    <a:pt x="933329" y="1404817"/>
                  </a:lnTo>
                  <a:lnTo>
                    <a:pt x="915505" y="1362794"/>
                  </a:lnTo>
                  <a:lnTo>
                    <a:pt x="897218" y="1320923"/>
                  </a:lnTo>
                  <a:lnTo>
                    <a:pt x="878468" y="1279207"/>
                  </a:lnTo>
                  <a:lnTo>
                    <a:pt x="859255" y="1237650"/>
                  </a:lnTo>
                  <a:lnTo>
                    <a:pt x="839579" y="1196257"/>
                  </a:lnTo>
                  <a:lnTo>
                    <a:pt x="819440" y="1155031"/>
                  </a:lnTo>
                  <a:lnTo>
                    <a:pt x="798839" y="1113976"/>
                  </a:lnTo>
                  <a:lnTo>
                    <a:pt x="777774" y="1073095"/>
                  </a:lnTo>
                  <a:lnTo>
                    <a:pt x="756246" y="1032394"/>
                  </a:lnTo>
                  <a:lnTo>
                    <a:pt x="734256" y="991875"/>
                  </a:lnTo>
                  <a:lnTo>
                    <a:pt x="711802" y="951543"/>
                  </a:lnTo>
                  <a:lnTo>
                    <a:pt x="688885" y="911401"/>
                  </a:lnTo>
                  <a:lnTo>
                    <a:pt x="665506" y="871453"/>
                  </a:lnTo>
                  <a:lnTo>
                    <a:pt x="641663" y="831704"/>
                  </a:lnTo>
                  <a:lnTo>
                    <a:pt x="617358" y="792157"/>
                  </a:lnTo>
                  <a:lnTo>
                    <a:pt x="592589" y="752816"/>
                  </a:lnTo>
                  <a:lnTo>
                    <a:pt x="567358" y="713685"/>
                  </a:lnTo>
                  <a:lnTo>
                    <a:pt x="541664" y="674767"/>
                  </a:lnTo>
                  <a:lnTo>
                    <a:pt x="515506" y="636068"/>
                  </a:lnTo>
                  <a:lnTo>
                    <a:pt x="488886" y="597589"/>
                  </a:lnTo>
                  <a:lnTo>
                    <a:pt x="461803" y="559336"/>
                  </a:lnTo>
                  <a:lnTo>
                    <a:pt x="434257" y="521313"/>
                  </a:lnTo>
                  <a:lnTo>
                    <a:pt x="406248" y="483523"/>
                  </a:lnTo>
                  <a:lnTo>
                    <a:pt x="377776" y="445969"/>
                  </a:lnTo>
                  <a:lnTo>
                    <a:pt x="348841" y="408657"/>
                  </a:lnTo>
                  <a:lnTo>
                    <a:pt x="319443" y="371590"/>
                  </a:lnTo>
                  <a:lnTo>
                    <a:pt x="289582" y="334771"/>
                  </a:lnTo>
                  <a:lnTo>
                    <a:pt x="259258" y="298205"/>
                  </a:lnTo>
                  <a:lnTo>
                    <a:pt x="228471" y="261896"/>
                  </a:lnTo>
                  <a:lnTo>
                    <a:pt x="197221" y="225847"/>
                  </a:lnTo>
                  <a:lnTo>
                    <a:pt x="165508" y="190062"/>
                  </a:lnTo>
                  <a:lnTo>
                    <a:pt x="133332" y="154546"/>
                  </a:lnTo>
                  <a:lnTo>
                    <a:pt x="100694" y="119301"/>
                  </a:lnTo>
                  <a:lnTo>
                    <a:pt x="67592" y="84333"/>
                  </a:lnTo>
                  <a:lnTo>
                    <a:pt x="34027" y="49644"/>
                  </a:lnTo>
                  <a:lnTo>
                    <a:pt x="0" y="15239"/>
                  </a:lnTo>
                  <a:lnTo>
                    <a:pt x="15240" y="0"/>
                  </a:lnTo>
                  <a:close/>
                </a:path>
              </a:pathLst>
            </a:custGeom>
            <a:ln w="12700">
              <a:solidFill>
                <a:srgbClr val="009F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3451" y="2103120"/>
              <a:ext cx="11736705" cy="681355"/>
            </a:xfrm>
            <a:custGeom>
              <a:avLst/>
              <a:gdLst/>
              <a:ahLst/>
              <a:cxnLst/>
              <a:rect l="l" t="t" r="r" b="b"/>
              <a:pathLst>
                <a:path w="11736705" h="681355">
                  <a:moveTo>
                    <a:pt x="11736324" y="0"/>
                  </a:moveTo>
                  <a:lnTo>
                    <a:pt x="0" y="0"/>
                  </a:lnTo>
                  <a:lnTo>
                    <a:pt x="0" y="681227"/>
                  </a:lnTo>
                  <a:lnTo>
                    <a:pt x="11736324" y="681227"/>
                  </a:lnTo>
                  <a:lnTo>
                    <a:pt x="11736324" y="0"/>
                  </a:lnTo>
                  <a:close/>
                </a:path>
              </a:pathLst>
            </a:custGeom>
            <a:solidFill>
              <a:srgbClr val="009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73451" y="2103120"/>
              <a:ext cx="11736705" cy="681355"/>
            </a:xfrm>
            <a:custGeom>
              <a:avLst/>
              <a:gdLst/>
              <a:ahLst/>
              <a:cxnLst/>
              <a:rect l="l" t="t" r="r" b="b"/>
              <a:pathLst>
                <a:path w="11736705" h="681355">
                  <a:moveTo>
                    <a:pt x="0" y="681227"/>
                  </a:moveTo>
                  <a:lnTo>
                    <a:pt x="11736324" y="681227"/>
                  </a:lnTo>
                  <a:lnTo>
                    <a:pt x="11736324" y="0"/>
                  </a:lnTo>
                  <a:lnTo>
                    <a:pt x="0" y="0"/>
                  </a:lnTo>
                  <a:lnTo>
                    <a:pt x="0" y="68122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001136" y="2110816"/>
            <a:ext cx="3802379" cy="560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solidFill>
                  <a:srgbClr val="FFFFFF"/>
                </a:solidFill>
              </a:rPr>
              <a:t>Introduction</a:t>
            </a:r>
            <a:r>
              <a:rPr sz="3500" spc="-125" dirty="0">
                <a:solidFill>
                  <a:srgbClr val="FFFFFF"/>
                </a:solidFill>
              </a:rPr>
              <a:t> </a:t>
            </a:r>
            <a:r>
              <a:rPr sz="3500" dirty="0">
                <a:solidFill>
                  <a:srgbClr val="FFFFFF"/>
                </a:solidFill>
              </a:rPr>
              <a:t>to</a:t>
            </a:r>
            <a:r>
              <a:rPr sz="3500" spc="-120" dirty="0">
                <a:solidFill>
                  <a:srgbClr val="FFFFFF"/>
                </a:solidFill>
              </a:rPr>
              <a:t> </a:t>
            </a:r>
            <a:r>
              <a:rPr sz="3500" spc="-10" dirty="0">
                <a:solidFill>
                  <a:srgbClr val="FFFFFF"/>
                </a:solidFill>
              </a:rPr>
              <a:t>Linux</a:t>
            </a:r>
            <a:endParaRPr sz="3500"/>
          </a:p>
        </p:txBody>
      </p:sp>
      <p:grpSp>
        <p:nvGrpSpPr>
          <p:cNvPr id="12" name="object 12"/>
          <p:cNvGrpSpPr/>
          <p:nvPr/>
        </p:nvGrpSpPr>
        <p:grpSpPr>
          <a:xfrm>
            <a:off x="2041905" y="2011426"/>
            <a:ext cx="12174220" cy="5882005"/>
            <a:chOff x="2041905" y="2011426"/>
            <a:chExt cx="12174220" cy="5882005"/>
          </a:xfrm>
        </p:grpSpPr>
        <p:sp>
          <p:nvSpPr>
            <p:cNvPr id="13" name="object 13"/>
            <p:cNvSpPr/>
            <p:nvPr/>
          </p:nvSpPr>
          <p:spPr>
            <a:xfrm>
              <a:off x="2048255" y="2017776"/>
              <a:ext cx="850900" cy="852169"/>
            </a:xfrm>
            <a:custGeom>
              <a:avLst/>
              <a:gdLst/>
              <a:ahLst/>
              <a:cxnLst/>
              <a:rect l="l" t="t" r="r" b="b"/>
              <a:pathLst>
                <a:path w="850900" h="852169">
                  <a:moveTo>
                    <a:pt x="425195" y="0"/>
                  </a:moveTo>
                  <a:lnTo>
                    <a:pt x="378867" y="2500"/>
                  </a:lnTo>
                  <a:lnTo>
                    <a:pt x="333983" y="9826"/>
                  </a:lnTo>
                  <a:lnTo>
                    <a:pt x="290803" y="21720"/>
                  </a:lnTo>
                  <a:lnTo>
                    <a:pt x="249587" y="37919"/>
                  </a:lnTo>
                  <a:lnTo>
                    <a:pt x="210594" y="58165"/>
                  </a:lnTo>
                  <a:lnTo>
                    <a:pt x="174083" y="82198"/>
                  </a:lnTo>
                  <a:lnTo>
                    <a:pt x="140314" y="109757"/>
                  </a:lnTo>
                  <a:lnTo>
                    <a:pt x="109546" y="140581"/>
                  </a:lnTo>
                  <a:lnTo>
                    <a:pt x="82039" y="174412"/>
                  </a:lnTo>
                  <a:lnTo>
                    <a:pt x="58053" y="210989"/>
                  </a:lnTo>
                  <a:lnTo>
                    <a:pt x="37845" y="250051"/>
                  </a:lnTo>
                  <a:lnTo>
                    <a:pt x="21677" y="291340"/>
                  </a:lnTo>
                  <a:lnTo>
                    <a:pt x="9807" y="334593"/>
                  </a:lnTo>
                  <a:lnTo>
                    <a:pt x="2495" y="379553"/>
                  </a:lnTo>
                  <a:lnTo>
                    <a:pt x="0" y="425957"/>
                  </a:lnTo>
                  <a:lnTo>
                    <a:pt x="2495" y="472362"/>
                  </a:lnTo>
                  <a:lnTo>
                    <a:pt x="9807" y="517322"/>
                  </a:lnTo>
                  <a:lnTo>
                    <a:pt x="21677" y="560575"/>
                  </a:lnTo>
                  <a:lnTo>
                    <a:pt x="37845" y="601864"/>
                  </a:lnTo>
                  <a:lnTo>
                    <a:pt x="58053" y="640926"/>
                  </a:lnTo>
                  <a:lnTo>
                    <a:pt x="82039" y="677503"/>
                  </a:lnTo>
                  <a:lnTo>
                    <a:pt x="109546" y="711334"/>
                  </a:lnTo>
                  <a:lnTo>
                    <a:pt x="140314" y="742158"/>
                  </a:lnTo>
                  <a:lnTo>
                    <a:pt x="174083" y="769717"/>
                  </a:lnTo>
                  <a:lnTo>
                    <a:pt x="210594" y="793750"/>
                  </a:lnTo>
                  <a:lnTo>
                    <a:pt x="249587" y="813996"/>
                  </a:lnTo>
                  <a:lnTo>
                    <a:pt x="290803" y="830195"/>
                  </a:lnTo>
                  <a:lnTo>
                    <a:pt x="333983" y="842089"/>
                  </a:lnTo>
                  <a:lnTo>
                    <a:pt x="378867" y="849415"/>
                  </a:lnTo>
                  <a:lnTo>
                    <a:pt x="425195" y="851915"/>
                  </a:lnTo>
                  <a:lnTo>
                    <a:pt x="471524" y="849415"/>
                  </a:lnTo>
                  <a:lnTo>
                    <a:pt x="516408" y="842089"/>
                  </a:lnTo>
                  <a:lnTo>
                    <a:pt x="559588" y="830195"/>
                  </a:lnTo>
                  <a:lnTo>
                    <a:pt x="600804" y="813996"/>
                  </a:lnTo>
                  <a:lnTo>
                    <a:pt x="639797" y="793749"/>
                  </a:lnTo>
                  <a:lnTo>
                    <a:pt x="676308" y="769717"/>
                  </a:lnTo>
                  <a:lnTo>
                    <a:pt x="710077" y="742158"/>
                  </a:lnTo>
                  <a:lnTo>
                    <a:pt x="740845" y="711334"/>
                  </a:lnTo>
                  <a:lnTo>
                    <a:pt x="768352" y="677503"/>
                  </a:lnTo>
                  <a:lnTo>
                    <a:pt x="792338" y="640926"/>
                  </a:lnTo>
                  <a:lnTo>
                    <a:pt x="812546" y="601864"/>
                  </a:lnTo>
                  <a:lnTo>
                    <a:pt x="828714" y="560575"/>
                  </a:lnTo>
                  <a:lnTo>
                    <a:pt x="840584" y="517322"/>
                  </a:lnTo>
                  <a:lnTo>
                    <a:pt x="847896" y="472362"/>
                  </a:lnTo>
                  <a:lnTo>
                    <a:pt x="850392" y="425957"/>
                  </a:lnTo>
                  <a:lnTo>
                    <a:pt x="847896" y="379553"/>
                  </a:lnTo>
                  <a:lnTo>
                    <a:pt x="840584" y="334593"/>
                  </a:lnTo>
                  <a:lnTo>
                    <a:pt x="828714" y="291340"/>
                  </a:lnTo>
                  <a:lnTo>
                    <a:pt x="812546" y="250051"/>
                  </a:lnTo>
                  <a:lnTo>
                    <a:pt x="792338" y="210989"/>
                  </a:lnTo>
                  <a:lnTo>
                    <a:pt x="768352" y="174412"/>
                  </a:lnTo>
                  <a:lnTo>
                    <a:pt x="740845" y="140581"/>
                  </a:lnTo>
                  <a:lnTo>
                    <a:pt x="710077" y="109757"/>
                  </a:lnTo>
                  <a:lnTo>
                    <a:pt x="676308" y="82198"/>
                  </a:lnTo>
                  <a:lnTo>
                    <a:pt x="639797" y="58166"/>
                  </a:lnTo>
                  <a:lnTo>
                    <a:pt x="600804" y="37919"/>
                  </a:lnTo>
                  <a:lnTo>
                    <a:pt x="559588" y="21720"/>
                  </a:lnTo>
                  <a:lnTo>
                    <a:pt x="516408" y="9826"/>
                  </a:lnTo>
                  <a:lnTo>
                    <a:pt x="471524" y="2500"/>
                  </a:lnTo>
                  <a:lnTo>
                    <a:pt x="42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048255" y="2017776"/>
              <a:ext cx="850900" cy="852169"/>
            </a:xfrm>
            <a:custGeom>
              <a:avLst/>
              <a:gdLst/>
              <a:ahLst/>
              <a:cxnLst/>
              <a:rect l="l" t="t" r="r" b="b"/>
              <a:pathLst>
                <a:path w="850900" h="852169">
                  <a:moveTo>
                    <a:pt x="0" y="425957"/>
                  </a:moveTo>
                  <a:lnTo>
                    <a:pt x="2495" y="379553"/>
                  </a:lnTo>
                  <a:lnTo>
                    <a:pt x="9807" y="334593"/>
                  </a:lnTo>
                  <a:lnTo>
                    <a:pt x="21677" y="291340"/>
                  </a:lnTo>
                  <a:lnTo>
                    <a:pt x="37845" y="250051"/>
                  </a:lnTo>
                  <a:lnTo>
                    <a:pt x="58053" y="210989"/>
                  </a:lnTo>
                  <a:lnTo>
                    <a:pt x="82039" y="174412"/>
                  </a:lnTo>
                  <a:lnTo>
                    <a:pt x="109546" y="140581"/>
                  </a:lnTo>
                  <a:lnTo>
                    <a:pt x="140314" y="109757"/>
                  </a:lnTo>
                  <a:lnTo>
                    <a:pt x="174083" y="82198"/>
                  </a:lnTo>
                  <a:lnTo>
                    <a:pt x="210594" y="58165"/>
                  </a:lnTo>
                  <a:lnTo>
                    <a:pt x="249587" y="37919"/>
                  </a:lnTo>
                  <a:lnTo>
                    <a:pt x="290803" y="21720"/>
                  </a:lnTo>
                  <a:lnTo>
                    <a:pt x="333983" y="9826"/>
                  </a:lnTo>
                  <a:lnTo>
                    <a:pt x="378867" y="2500"/>
                  </a:lnTo>
                  <a:lnTo>
                    <a:pt x="425195" y="0"/>
                  </a:lnTo>
                  <a:lnTo>
                    <a:pt x="471524" y="2500"/>
                  </a:lnTo>
                  <a:lnTo>
                    <a:pt x="516408" y="9826"/>
                  </a:lnTo>
                  <a:lnTo>
                    <a:pt x="559588" y="21720"/>
                  </a:lnTo>
                  <a:lnTo>
                    <a:pt x="600804" y="37919"/>
                  </a:lnTo>
                  <a:lnTo>
                    <a:pt x="639797" y="58166"/>
                  </a:lnTo>
                  <a:lnTo>
                    <a:pt x="676308" y="82198"/>
                  </a:lnTo>
                  <a:lnTo>
                    <a:pt x="710077" y="109757"/>
                  </a:lnTo>
                  <a:lnTo>
                    <a:pt x="740845" y="140581"/>
                  </a:lnTo>
                  <a:lnTo>
                    <a:pt x="768352" y="174412"/>
                  </a:lnTo>
                  <a:lnTo>
                    <a:pt x="792338" y="210989"/>
                  </a:lnTo>
                  <a:lnTo>
                    <a:pt x="812546" y="250051"/>
                  </a:lnTo>
                  <a:lnTo>
                    <a:pt x="828714" y="291340"/>
                  </a:lnTo>
                  <a:lnTo>
                    <a:pt x="840584" y="334593"/>
                  </a:lnTo>
                  <a:lnTo>
                    <a:pt x="847896" y="379553"/>
                  </a:lnTo>
                  <a:lnTo>
                    <a:pt x="850392" y="425957"/>
                  </a:lnTo>
                  <a:lnTo>
                    <a:pt x="847896" y="472362"/>
                  </a:lnTo>
                  <a:lnTo>
                    <a:pt x="840584" y="517322"/>
                  </a:lnTo>
                  <a:lnTo>
                    <a:pt x="828714" y="560575"/>
                  </a:lnTo>
                  <a:lnTo>
                    <a:pt x="812546" y="601864"/>
                  </a:lnTo>
                  <a:lnTo>
                    <a:pt x="792338" y="640926"/>
                  </a:lnTo>
                  <a:lnTo>
                    <a:pt x="768352" y="677503"/>
                  </a:lnTo>
                  <a:lnTo>
                    <a:pt x="740845" y="711334"/>
                  </a:lnTo>
                  <a:lnTo>
                    <a:pt x="710077" y="742158"/>
                  </a:lnTo>
                  <a:lnTo>
                    <a:pt x="676308" y="769717"/>
                  </a:lnTo>
                  <a:lnTo>
                    <a:pt x="639797" y="793749"/>
                  </a:lnTo>
                  <a:lnTo>
                    <a:pt x="600804" y="813996"/>
                  </a:lnTo>
                  <a:lnTo>
                    <a:pt x="559588" y="830195"/>
                  </a:lnTo>
                  <a:lnTo>
                    <a:pt x="516408" y="842089"/>
                  </a:lnTo>
                  <a:lnTo>
                    <a:pt x="471524" y="849415"/>
                  </a:lnTo>
                  <a:lnTo>
                    <a:pt x="425195" y="851915"/>
                  </a:lnTo>
                  <a:lnTo>
                    <a:pt x="378867" y="849415"/>
                  </a:lnTo>
                  <a:lnTo>
                    <a:pt x="333983" y="842089"/>
                  </a:lnTo>
                  <a:lnTo>
                    <a:pt x="290803" y="830195"/>
                  </a:lnTo>
                  <a:lnTo>
                    <a:pt x="249587" y="813996"/>
                  </a:lnTo>
                  <a:lnTo>
                    <a:pt x="210594" y="793750"/>
                  </a:lnTo>
                  <a:lnTo>
                    <a:pt x="174083" y="769717"/>
                  </a:lnTo>
                  <a:lnTo>
                    <a:pt x="140314" y="742158"/>
                  </a:lnTo>
                  <a:lnTo>
                    <a:pt x="109546" y="711334"/>
                  </a:lnTo>
                  <a:lnTo>
                    <a:pt x="82039" y="677503"/>
                  </a:lnTo>
                  <a:lnTo>
                    <a:pt x="58053" y="640926"/>
                  </a:lnTo>
                  <a:lnTo>
                    <a:pt x="37845" y="601864"/>
                  </a:lnTo>
                  <a:lnTo>
                    <a:pt x="21677" y="560575"/>
                  </a:lnTo>
                  <a:lnTo>
                    <a:pt x="9807" y="517322"/>
                  </a:lnTo>
                  <a:lnTo>
                    <a:pt x="2495" y="472362"/>
                  </a:lnTo>
                  <a:lnTo>
                    <a:pt x="0" y="425957"/>
                  </a:lnTo>
                  <a:close/>
                </a:path>
              </a:pathLst>
            </a:custGeom>
            <a:ln w="12700">
              <a:solidFill>
                <a:srgbClr val="009F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32759" y="3124200"/>
              <a:ext cx="11177270" cy="681355"/>
            </a:xfrm>
            <a:custGeom>
              <a:avLst/>
              <a:gdLst/>
              <a:ahLst/>
              <a:cxnLst/>
              <a:rect l="l" t="t" r="r" b="b"/>
              <a:pathLst>
                <a:path w="11177269" h="681354">
                  <a:moveTo>
                    <a:pt x="11177016" y="0"/>
                  </a:moveTo>
                  <a:lnTo>
                    <a:pt x="0" y="0"/>
                  </a:lnTo>
                  <a:lnTo>
                    <a:pt x="0" y="681227"/>
                  </a:lnTo>
                  <a:lnTo>
                    <a:pt x="11177016" y="681227"/>
                  </a:lnTo>
                  <a:lnTo>
                    <a:pt x="11177016" y="0"/>
                  </a:lnTo>
                  <a:close/>
                </a:path>
              </a:pathLst>
            </a:custGeom>
            <a:solidFill>
              <a:srgbClr val="3E9C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32759" y="3124200"/>
              <a:ext cx="11177270" cy="681355"/>
            </a:xfrm>
            <a:custGeom>
              <a:avLst/>
              <a:gdLst/>
              <a:ahLst/>
              <a:cxnLst/>
              <a:rect l="l" t="t" r="r" b="b"/>
              <a:pathLst>
                <a:path w="11177269" h="681354">
                  <a:moveTo>
                    <a:pt x="0" y="681227"/>
                  </a:moveTo>
                  <a:lnTo>
                    <a:pt x="11177016" y="681227"/>
                  </a:lnTo>
                  <a:lnTo>
                    <a:pt x="11177016" y="0"/>
                  </a:lnTo>
                  <a:lnTo>
                    <a:pt x="0" y="0"/>
                  </a:lnTo>
                  <a:lnTo>
                    <a:pt x="0" y="68122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07563" y="3038856"/>
              <a:ext cx="850900" cy="850900"/>
            </a:xfrm>
            <a:custGeom>
              <a:avLst/>
              <a:gdLst/>
              <a:ahLst/>
              <a:cxnLst/>
              <a:rect l="l" t="t" r="r" b="b"/>
              <a:pathLst>
                <a:path w="850900" h="850900">
                  <a:moveTo>
                    <a:pt x="425196" y="0"/>
                  </a:moveTo>
                  <a:lnTo>
                    <a:pt x="378867" y="2495"/>
                  </a:lnTo>
                  <a:lnTo>
                    <a:pt x="333983" y="9807"/>
                  </a:lnTo>
                  <a:lnTo>
                    <a:pt x="290803" y="21677"/>
                  </a:lnTo>
                  <a:lnTo>
                    <a:pt x="249587" y="37845"/>
                  </a:lnTo>
                  <a:lnTo>
                    <a:pt x="210594" y="58053"/>
                  </a:lnTo>
                  <a:lnTo>
                    <a:pt x="174083" y="82039"/>
                  </a:lnTo>
                  <a:lnTo>
                    <a:pt x="140314" y="109546"/>
                  </a:lnTo>
                  <a:lnTo>
                    <a:pt x="109546" y="140314"/>
                  </a:lnTo>
                  <a:lnTo>
                    <a:pt x="82039" y="174083"/>
                  </a:lnTo>
                  <a:lnTo>
                    <a:pt x="58053" y="210594"/>
                  </a:lnTo>
                  <a:lnTo>
                    <a:pt x="37845" y="249587"/>
                  </a:lnTo>
                  <a:lnTo>
                    <a:pt x="21677" y="290803"/>
                  </a:lnTo>
                  <a:lnTo>
                    <a:pt x="9807" y="333983"/>
                  </a:lnTo>
                  <a:lnTo>
                    <a:pt x="2495" y="378867"/>
                  </a:lnTo>
                  <a:lnTo>
                    <a:pt x="0" y="425196"/>
                  </a:lnTo>
                  <a:lnTo>
                    <a:pt x="2495" y="471524"/>
                  </a:lnTo>
                  <a:lnTo>
                    <a:pt x="9807" y="516408"/>
                  </a:lnTo>
                  <a:lnTo>
                    <a:pt x="21677" y="559588"/>
                  </a:lnTo>
                  <a:lnTo>
                    <a:pt x="37845" y="600804"/>
                  </a:lnTo>
                  <a:lnTo>
                    <a:pt x="58053" y="639797"/>
                  </a:lnTo>
                  <a:lnTo>
                    <a:pt x="82039" y="676308"/>
                  </a:lnTo>
                  <a:lnTo>
                    <a:pt x="109546" y="710077"/>
                  </a:lnTo>
                  <a:lnTo>
                    <a:pt x="140314" y="740845"/>
                  </a:lnTo>
                  <a:lnTo>
                    <a:pt x="174083" y="768352"/>
                  </a:lnTo>
                  <a:lnTo>
                    <a:pt x="210594" y="792338"/>
                  </a:lnTo>
                  <a:lnTo>
                    <a:pt x="249587" y="812546"/>
                  </a:lnTo>
                  <a:lnTo>
                    <a:pt x="290803" y="828714"/>
                  </a:lnTo>
                  <a:lnTo>
                    <a:pt x="333983" y="840584"/>
                  </a:lnTo>
                  <a:lnTo>
                    <a:pt x="378867" y="847896"/>
                  </a:lnTo>
                  <a:lnTo>
                    <a:pt x="425196" y="850392"/>
                  </a:lnTo>
                  <a:lnTo>
                    <a:pt x="471524" y="847896"/>
                  </a:lnTo>
                  <a:lnTo>
                    <a:pt x="516408" y="840584"/>
                  </a:lnTo>
                  <a:lnTo>
                    <a:pt x="559588" y="828714"/>
                  </a:lnTo>
                  <a:lnTo>
                    <a:pt x="600804" y="812546"/>
                  </a:lnTo>
                  <a:lnTo>
                    <a:pt x="639797" y="792338"/>
                  </a:lnTo>
                  <a:lnTo>
                    <a:pt x="676308" y="768352"/>
                  </a:lnTo>
                  <a:lnTo>
                    <a:pt x="710077" y="740845"/>
                  </a:lnTo>
                  <a:lnTo>
                    <a:pt x="740845" y="710077"/>
                  </a:lnTo>
                  <a:lnTo>
                    <a:pt x="768352" y="676308"/>
                  </a:lnTo>
                  <a:lnTo>
                    <a:pt x="792338" y="639797"/>
                  </a:lnTo>
                  <a:lnTo>
                    <a:pt x="812546" y="600804"/>
                  </a:lnTo>
                  <a:lnTo>
                    <a:pt x="828714" y="559588"/>
                  </a:lnTo>
                  <a:lnTo>
                    <a:pt x="840584" y="516408"/>
                  </a:lnTo>
                  <a:lnTo>
                    <a:pt x="847896" y="471524"/>
                  </a:lnTo>
                  <a:lnTo>
                    <a:pt x="850391" y="425196"/>
                  </a:lnTo>
                  <a:lnTo>
                    <a:pt x="847896" y="378867"/>
                  </a:lnTo>
                  <a:lnTo>
                    <a:pt x="840584" y="333983"/>
                  </a:lnTo>
                  <a:lnTo>
                    <a:pt x="828714" y="290803"/>
                  </a:lnTo>
                  <a:lnTo>
                    <a:pt x="812546" y="249587"/>
                  </a:lnTo>
                  <a:lnTo>
                    <a:pt x="792338" y="210594"/>
                  </a:lnTo>
                  <a:lnTo>
                    <a:pt x="768352" y="174083"/>
                  </a:lnTo>
                  <a:lnTo>
                    <a:pt x="740845" y="140314"/>
                  </a:lnTo>
                  <a:lnTo>
                    <a:pt x="710077" y="109546"/>
                  </a:lnTo>
                  <a:lnTo>
                    <a:pt x="676308" y="82039"/>
                  </a:lnTo>
                  <a:lnTo>
                    <a:pt x="639797" y="58053"/>
                  </a:lnTo>
                  <a:lnTo>
                    <a:pt x="600804" y="37845"/>
                  </a:lnTo>
                  <a:lnTo>
                    <a:pt x="559588" y="21677"/>
                  </a:lnTo>
                  <a:lnTo>
                    <a:pt x="516408" y="9807"/>
                  </a:lnTo>
                  <a:lnTo>
                    <a:pt x="471524" y="2495"/>
                  </a:lnTo>
                  <a:lnTo>
                    <a:pt x="4251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07563" y="3038856"/>
              <a:ext cx="850900" cy="850900"/>
            </a:xfrm>
            <a:custGeom>
              <a:avLst/>
              <a:gdLst/>
              <a:ahLst/>
              <a:cxnLst/>
              <a:rect l="l" t="t" r="r" b="b"/>
              <a:pathLst>
                <a:path w="850900" h="850900">
                  <a:moveTo>
                    <a:pt x="0" y="425196"/>
                  </a:moveTo>
                  <a:lnTo>
                    <a:pt x="2495" y="378867"/>
                  </a:lnTo>
                  <a:lnTo>
                    <a:pt x="9807" y="333983"/>
                  </a:lnTo>
                  <a:lnTo>
                    <a:pt x="21677" y="290803"/>
                  </a:lnTo>
                  <a:lnTo>
                    <a:pt x="37845" y="249587"/>
                  </a:lnTo>
                  <a:lnTo>
                    <a:pt x="58053" y="210594"/>
                  </a:lnTo>
                  <a:lnTo>
                    <a:pt x="82039" y="174083"/>
                  </a:lnTo>
                  <a:lnTo>
                    <a:pt x="109546" y="140314"/>
                  </a:lnTo>
                  <a:lnTo>
                    <a:pt x="140314" y="109546"/>
                  </a:lnTo>
                  <a:lnTo>
                    <a:pt x="174083" y="82039"/>
                  </a:lnTo>
                  <a:lnTo>
                    <a:pt x="210594" y="58053"/>
                  </a:lnTo>
                  <a:lnTo>
                    <a:pt x="249587" y="37845"/>
                  </a:lnTo>
                  <a:lnTo>
                    <a:pt x="290803" y="21677"/>
                  </a:lnTo>
                  <a:lnTo>
                    <a:pt x="333983" y="9807"/>
                  </a:lnTo>
                  <a:lnTo>
                    <a:pt x="378867" y="2495"/>
                  </a:lnTo>
                  <a:lnTo>
                    <a:pt x="425196" y="0"/>
                  </a:lnTo>
                  <a:lnTo>
                    <a:pt x="471524" y="2495"/>
                  </a:lnTo>
                  <a:lnTo>
                    <a:pt x="516408" y="9807"/>
                  </a:lnTo>
                  <a:lnTo>
                    <a:pt x="559588" y="21677"/>
                  </a:lnTo>
                  <a:lnTo>
                    <a:pt x="600804" y="37845"/>
                  </a:lnTo>
                  <a:lnTo>
                    <a:pt x="639797" y="58053"/>
                  </a:lnTo>
                  <a:lnTo>
                    <a:pt x="676308" y="82039"/>
                  </a:lnTo>
                  <a:lnTo>
                    <a:pt x="710077" y="109546"/>
                  </a:lnTo>
                  <a:lnTo>
                    <a:pt x="740845" y="140314"/>
                  </a:lnTo>
                  <a:lnTo>
                    <a:pt x="768352" y="174083"/>
                  </a:lnTo>
                  <a:lnTo>
                    <a:pt x="792338" y="210594"/>
                  </a:lnTo>
                  <a:lnTo>
                    <a:pt x="812546" y="249587"/>
                  </a:lnTo>
                  <a:lnTo>
                    <a:pt x="828714" y="290803"/>
                  </a:lnTo>
                  <a:lnTo>
                    <a:pt x="840584" y="333983"/>
                  </a:lnTo>
                  <a:lnTo>
                    <a:pt x="847896" y="378867"/>
                  </a:lnTo>
                  <a:lnTo>
                    <a:pt x="850391" y="425196"/>
                  </a:lnTo>
                  <a:lnTo>
                    <a:pt x="847896" y="471524"/>
                  </a:lnTo>
                  <a:lnTo>
                    <a:pt x="840584" y="516408"/>
                  </a:lnTo>
                  <a:lnTo>
                    <a:pt x="828714" y="559588"/>
                  </a:lnTo>
                  <a:lnTo>
                    <a:pt x="812546" y="600804"/>
                  </a:lnTo>
                  <a:lnTo>
                    <a:pt x="792338" y="639797"/>
                  </a:lnTo>
                  <a:lnTo>
                    <a:pt x="768352" y="676308"/>
                  </a:lnTo>
                  <a:lnTo>
                    <a:pt x="740845" y="710077"/>
                  </a:lnTo>
                  <a:lnTo>
                    <a:pt x="710077" y="740845"/>
                  </a:lnTo>
                  <a:lnTo>
                    <a:pt x="676308" y="768352"/>
                  </a:lnTo>
                  <a:lnTo>
                    <a:pt x="639797" y="792338"/>
                  </a:lnTo>
                  <a:lnTo>
                    <a:pt x="600804" y="812546"/>
                  </a:lnTo>
                  <a:lnTo>
                    <a:pt x="559588" y="828714"/>
                  </a:lnTo>
                  <a:lnTo>
                    <a:pt x="516408" y="840584"/>
                  </a:lnTo>
                  <a:lnTo>
                    <a:pt x="471524" y="847896"/>
                  </a:lnTo>
                  <a:lnTo>
                    <a:pt x="425196" y="850392"/>
                  </a:lnTo>
                  <a:lnTo>
                    <a:pt x="378867" y="847896"/>
                  </a:lnTo>
                  <a:lnTo>
                    <a:pt x="333983" y="840584"/>
                  </a:lnTo>
                  <a:lnTo>
                    <a:pt x="290803" y="828714"/>
                  </a:lnTo>
                  <a:lnTo>
                    <a:pt x="249587" y="812546"/>
                  </a:lnTo>
                  <a:lnTo>
                    <a:pt x="210594" y="792338"/>
                  </a:lnTo>
                  <a:lnTo>
                    <a:pt x="174083" y="768352"/>
                  </a:lnTo>
                  <a:lnTo>
                    <a:pt x="140314" y="740845"/>
                  </a:lnTo>
                  <a:lnTo>
                    <a:pt x="109546" y="710077"/>
                  </a:lnTo>
                  <a:lnTo>
                    <a:pt x="82039" y="676308"/>
                  </a:lnTo>
                  <a:lnTo>
                    <a:pt x="58053" y="639797"/>
                  </a:lnTo>
                  <a:lnTo>
                    <a:pt x="37845" y="600804"/>
                  </a:lnTo>
                  <a:lnTo>
                    <a:pt x="21677" y="559588"/>
                  </a:lnTo>
                  <a:lnTo>
                    <a:pt x="9807" y="516408"/>
                  </a:lnTo>
                  <a:lnTo>
                    <a:pt x="2495" y="471524"/>
                  </a:lnTo>
                  <a:lnTo>
                    <a:pt x="0" y="425196"/>
                  </a:lnTo>
                  <a:close/>
                </a:path>
              </a:pathLst>
            </a:custGeom>
            <a:ln w="12700">
              <a:solidFill>
                <a:srgbClr val="3E9C3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88791" y="4145280"/>
              <a:ext cx="10921365" cy="680085"/>
            </a:xfrm>
            <a:custGeom>
              <a:avLst/>
              <a:gdLst/>
              <a:ahLst/>
              <a:cxnLst/>
              <a:rect l="l" t="t" r="r" b="b"/>
              <a:pathLst>
                <a:path w="10921365" h="680085">
                  <a:moveTo>
                    <a:pt x="10920983" y="0"/>
                  </a:moveTo>
                  <a:lnTo>
                    <a:pt x="0" y="0"/>
                  </a:lnTo>
                  <a:lnTo>
                    <a:pt x="0" y="679703"/>
                  </a:lnTo>
                  <a:lnTo>
                    <a:pt x="10920983" y="679703"/>
                  </a:lnTo>
                  <a:lnTo>
                    <a:pt x="10920983" y="0"/>
                  </a:lnTo>
                  <a:close/>
                </a:path>
              </a:pathLst>
            </a:custGeom>
            <a:solidFill>
              <a:srgbClr val="69BD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88791" y="4145280"/>
              <a:ext cx="10921365" cy="680085"/>
            </a:xfrm>
            <a:custGeom>
              <a:avLst/>
              <a:gdLst/>
              <a:ahLst/>
              <a:cxnLst/>
              <a:rect l="l" t="t" r="r" b="b"/>
              <a:pathLst>
                <a:path w="10921365" h="680085">
                  <a:moveTo>
                    <a:pt x="0" y="679703"/>
                  </a:moveTo>
                  <a:lnTo>
                    <a:pt x="10920983" y="679703"/>
                  </a:lnTo>
                  <a:lnTo>
                    <a:pt x="10920983" y="0"/>
                  </a:lnTo>
                  <a:lnTo>
                    <a:pt x="0" y="0"/>
                  </a:lnTo>
                  <a:lnTo>
                    <a:pt x="0" y="679703"/>
                  </a:lnTo>
                  <a:close/>
                </a:path>
              </a:pathLst>
            </a:custGeom>
            <a:ln w="126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63595" y="4059936"/>
              <a:ext cx="850900" cy="850900"/>
            </a:xfrm>
            <a:custGeom>
              <a:avLst/>
              <a:gdLst/>
              <a:ahLst/>
              <a:cxnLst/>
              <a:rect l="l" t="t" r="r" b="b"/>
              <a:pathLst>
                <a:path w="850900" h="850900">
                  <a:moveTo>
                    <a:pt x="425195" y="0"/>
                  </a:moveTo>
                  <a:lnTo>
                    <a:pt x="378867" y="2495"/>
                  </a:lnTo>
                  <a:lnTo>
                    <a:pt x="333983" y="9807"/>
                  </a:lnTo>
                  <a:lnTo>
                    <a:pt x="290803" y="21677"/>
                  </a:lnTo>
                  <a:lnTo>
                    <a:pt x="249587" y="37845"/>
                  </a:lnTo>
                  <a:lnTo>
                    <a:pt x="210594" y="58053"/>
                  </a:lnTo>
                  <a:lnTo>
                    <a:pt x="174083" y="82039"/>
                  </a:lnTo>
                  <a:lnTo>
                    <a:pt x="140314" y="109546"/>
                  </a:lnTo>
                  <a:lnTo>
                    <a:pt x="109546" y="140314"/>
                  </a:lnTo>
                  <a:lnTo>
                    <a:pt x="82039" y="174083"/>
                  </a:lnTo>
                  <a:lnTo>
                    <a:pt x="58053" y="210594"/>
                  </a:lnTo>
                  <a:lnTo>
                    <a:pt x="37845" y="249587"/>
                  </a:lnTo>
                  <a:lnTo>
                    <a:pt x="21677" y="290803"/>
                  </a:lnTo>
                  <a:lnTo>
                    <a:pt x="9807" y="333983"/>
                  </a:lnTo>
                  <a:lnTo>
                    <a:pt x="2495" y="378867"/>
                  </a:lnTo>
                  <a:lnTo>
                    <a:pt x="0" y="425196"/>
                  </a:lnTo>
                  <a:lnTo>
                    <a:pt x="2495" y="471524"/>
                  </a:lnTo>
                  <a:lnTo>
                    <a:pt x="9807" y="516408"/>
                  </a:lnTo>
                  <a:lnTo>
                    <a:pt x="21677" y="559588"/>
                  </a:lnTo>
                  <a:lnTo>
                    <a:pt x="37845" y="600804"/>
                  </a:lnTo>
                  <a:lnTo>
                    <a:pt x="58053" y="639797"/>
                  </a:lnTo>
                  <a:lnTo>
                    <a:pt x="82039" y="676308"/>
                  </a:lnTo>
                  <a:lnTo>
                    <a:pt x="109546" y="710077"/>
                  </a:lnTo>
                  <a:lnTo>
                    <a:pt x="140314" y="740845"/>
                  </a:lnTo>
                  <a:lnTo>
                    <a:pt x="174083" y="768352"/>
                  </a:lnTo>
                  <a:lnTo>
                    <a:pt x="210594" y="792338"/>
                  </a:lnTo>
                  <a:lnTo>
                    <a:pt x="249587" y="812546"/>
                  </a:lnTo>
                  <a:lnTo>
                    <a:pt x="290803" y="828714"/>
                  </a:lnTo>
                  <a:lnTo>
                    <a:pt x="333983" y="840584"/>
                  </a:lnTo>
                  <a:lnTo>
                    <a:pt x="378867" y="847896"/>
                  </a:lnTo>
                  <a:lnTo>
                    <a:pt x="425195" y="850391"/>
                  </a:lnTo>
                  <a:lnTo>
                    <a:pt x="471524" y="847896"/>
                  </a:lnTo>
                  <a:lnTo>
                    <a:pt x="516408" y="840584"/>
                  </a:lnTo>
                  <a:lnTo>
                    <a:pt x="559588" y="828714"/>
                  </a:lnTo>
                  <a:lnTo>
                    <a:pt x="600804" y="812546"/>
                  </a:lnTo>
                  <a:lnTo>
                    <a:pt x="639797" y="792338"/>
                  </a:lnTo>
                  <a:lnTo>
                    <a:pt x="676308" y="768352"/>
                  </a:lnTo>
                  <a:lnTo>
                    <a:pt x="710077" y="740845"/>
                  </a:lnTo>
                  <a:lnTo>
                    <a:pt x="740845" y="710077"/>
                  </a:lnTo>
                  <a:lnTo>
                    <a:pt x="768352" y="676308"/>
                  </a:lnTo>
                  <a:lnTo>
                    <a:pt x="792338" y="639797"/>
                  </a:lnTo>
                  <a:lnTo>
                    <a:pt x="812546" y="600804"/>
                  </a:lnTo>
                  <a:lnTo>
                    <a:pt x="828714" y="559588"/>
                  </a:lnTo>
                  <a:lnTo>
                    <a:pt x="840584" y="516408"/>
                  </a:lnTo>
                  <a:lnTo>
                    <a:pt x="847896" y="471524"/>
                  </a:lnTo>
                  <a:lnTo>
                    <a:pt x="850392" y="425196"/>
                  </a:lnTo>
                  <a:lnTo>
                    <a:pt x="847896" y="378867"/>
                  </a:lnTo>
                  <a:lnTo>
                    <a:pt x="840584" y="333983"/>
                  </a:lnTo>
                  <a:lnTo>
                    <a:pt x="828714" y="290803"/>
                  </a:lnTo>
                  <a:lnTo>
                    <a:pt x="812546" y="249587"/>
                  </a:lnTo>
                  <a:lnTo>
                    <a:pt x="792338" y="210594"/>
                  </a:lnTo>
                  <a:lnTo>
                    <a:pt x="768352" y="174083"/>
                  </a:lnTo>
                  <a:lnTo>
                    <a:pt x="740845" y="140314"/>
                  </a:lnTo>
                  <a:lnTo>
                    <a:pt x="710077" y="109546"/>
                  </a:lnTo>
                  <a:lnTo>
                    <a:pt x="676308" y="82039"/>
                  </a:lnTo>
                  <a:lnTo>
                    <a:pt x="639797" y="58053"/>
                  </a:lnTo>
                  <a:lnTo>
                    <a:pt x="600804" y="37845"/>
                  </a:lnTo>
                  <a:lnTo>
                    <a:pt x="559588" y="21677"/>
                  </a:lnTo>
                  <a:lnTo>
                    <a:pt x="516408" y="9807"/>
                  </a:lnTo>
                  <a:lnTo>
                    <a:pt x="471524" y="2495"/>
                  </a:lnTo>
                  <a:lnTo>
                    <a:pt x="42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63595" y="4059936"/>
              <a:ext cx="850900" cy="850900"/>
            </a:xfrm>
            <a:custGeom>
              <a:avLst/>
              <a:gdLst/>
              <a:ahLst/>
              <a:cxnLst/>
              <a:rect l="l" t="t" r="r" b="b"/>
              <a:pathLst>
                <a:path w="850900" h="850900">
                  <a:moveTo>
                    <a:pt x="0" y="425196"/>
                  </a:moveTo>
                  <a:lnTo>
                    <a:pt x="2495" y="378867"/>
                  </a:lnTo>
                  <a:lnTo>
                    <a:pt x="9807" y="333983"/>
                  </a:lnTo>
                  <a:lnTo>
                    <a:pt x="21677" y="290803"/>
                  </a:lnTo>
                  <a:lnTo>
                    <a:pt x="37845" y="249587"/>
                  </a:lnTo>
                  <a:lnTo>
                    <a:pt x="58053" y="210594"/>
                  </a:lnTo>
                  <a:lnTo>
                    <a:pt x="82039" y="174083"/>
                  </a:lnTo>
                  <a:lnTo>
                    <a:pt x="109546" y="140314"/>
                  </a:lnTo>
                  <a:lnTo>
                    <a:pt x="140314" y="109546"/>
                  </a:lnTo>
                  <a:lnTo>
                    <a:pt x="174083" y="82039"/>
                  </a:lnTo>
                  <a:lnTo>
                    <a:pt x="210594" y="58053"/>
                  </a:lnTo>
                  <a:lnTo>
                    <a:pt x="249587" y="37845"/>
                  </a:lnTo>
                  <a:lnTo>
                    <a:pt x="290803" y="21677"/>
                  </a:lnTo>
                  <a:lnTo>
                    <a:pt x="333983" y="9807"/>
                  </a:lnTo>
                  <a:lnTo>
                    <a:pt x="378867" y="2495"/>
                  </a:lnTo>
                  <a:lnTo>
                    <a:pt x="425195" y="0"/>
                  </a:lnTo>
                  <a:lnTo>
                    <a:pt x="471524" y="2495"/>
                  </a:lnTo>
                  <a:lnTo>
                    <a:pt x="516408" y="9807"/>
                  </a:lnTo>
                  <a:lnTo>
                    <a:pt x="559588" y="21677"/>
                  </a:lnTo>
                  <a:lnTo>
                    <a:pt x="600804" y="37845"/>
                  </a:lnTo>
                  <a:lnTo>
                    <a:pt x="639797" y="58053"/>
                  </a:lnTo>
                  <a:lnTo>
                    <a:pt x="676308" y="82039"/>
                  </a:lnTo>
                  <a:lnTo>
                    <a:pt x="710077" y="109546"/>
                  </a:lnTo>
                  <a:lnTo>
                    <a:pt x="740845" y="140314"/>
                  </a:lnTo>
                  <a:lnTo>
                    <a:pt x="768352" y="174083"/>
                  </a:lnTo>
                  <a:lnTo>
                    <a:pt x="792338" y="210594"/>
                  </a:lnTo>
                  <a:lnTo>
                    <a:pt x="812546" y="249587"/>
                  </a:lnTo>
                  <a:lnTo>
                    <a:pt x="828714" y="290803"/>
                  </a:lnTo>
                  <a:lnTo>
                    <a:pt x="840584" y="333983"/>
                  </a:lnTo>
                  <a:lnTo>
                    <a:pt x="847896" y="378867"/>
                  </a:lnTo>
                  <a:lnTo>
                    <a:pt x="850392" y="425196"/>
                  </a:lnTo>
                  <a:lnTo>
                    <a:pt x="847896" y="471524"/>
                  </a:lnTo>
                  <a:lnTo>
                    <a:pt x="840584" y="516408"/>
                  </a:lnTo>
                  <a:lnTo>
                    <a:pt x="828714" y="559588"/>
                  </a:lnTo>
                  <a:lnTo>
                    <a:pt x="812546" y="600804"/>
                  </a:lnTo>
                  <a:lnTo>
                    <a:pt x="792338" y="639797"/>
                  </a:lnTo>
                  <a:lnTo>
                    <a:pt x="768352" y="676308"/>
                  </a:lnTo>
                  <a:lnTo>
                    <a:pt x="740845" y="710077"/>
                  </a:lnTo>
                  <a:lnTo>
                    <a:pt x="710077" y="740845"/>
                  </a:lnTo>
                  <a:lnTo>
                    <a:pt x="676308" y="768352"/>
                  </a:lnTo>
                  <a:lnTo>
                    <a:pt x="639797" y="792338"/>
                  </a:lnTo>
                  <a:lnTo>
                    <a:pt x="600804" y="812546"/>
                  </a:lnTo>
                  <a:lnTo>
                    <a:pt x="559588" y="828714"/>
                  </a:lnTo>
                  <a:lnTo>
                    <a:pt x="516408" y="840584"/>
                  </a:lnTo>
                  <a:lnTo>
                    <a:pt x="471524" y="847896"/>
                  </a:lnTo>
                  <a:lnTo>
                    <a:pt x="425195" y="850391"/>
                  </a:lnTo>
                  <a:lnTo>
                    <a:pt x="378867" y="847896"/>
                  </a:lnTo>
                  <a:lnTo>
                    <a:pt x="333983" y="840584"/>
                  </a:lnTo>
                  <a:lnTo>
                    <a:pt x="290803" y="828714"/>
                  </a:lnTo>
                  <a:lnTo>
                    <a:pt x="249587" y="812546"/>
                  </a:lnTo>
                  <a:lnTo>
                    <a:pt x="210594" y="792338"/>
                  </a:lnTo>
                  <a:lnTo>
                    <a:pt x="174083" y="768352"/>
                  </a:lnTo>
                  <a:lnTo>
                    <a:pt x="140314" y="740845"/>
                  </a:lnTo>
                  <a:lnTo>
                    <a:pt x="109546" y="710077"/>
                  </a:lnTo>
                  <a:lnTo>
                    <a:pt x="82039" y="676308"/>
                  </a:lnTo>
                  <a:lnTo>
                    <a:pt x="58053" y="639797"/>
                  </a:lnTo>
                  <a:lnTo>
                    <a:pt x="37845" y="600804"/>
                  </a:lnTo>
                  <a:lnTo>
                    <a:pt x="21677" y="559588"/>
                  </a:lnTo>
                  <a:lnTo>
                    <a:pt x="9807" y="516408"/>
                  </a:lnTo>
                  <a:lnTo>
                    <a:pt x="2495" y="471524"/>
                  </a:lnTo>
                  <a:lnTo>
                    <a:pt x="0" y="425196"/>
                  </a:lnTo>
                  <a:close/>
                </a:path>
              </a:pathLst>
            </a:custGeom>
            <a:ln w="12700">
              <a:solidFill>
                <a:srgbClr val="69BD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288791" y="5164836"/>
              <a:ext cx="10921365" cy="681355"/>
            </a:xfrm>
            <a:custGeom>
              <a:avLst/>
              <a:gdLst/>
              <a:ahLst/>
              <a:cxnLst/>
              <a:rect l="l" t="t" r="r" b="b"/>
              <a:pathLst>
                <a:path w="10921365" h="681354">
                  <a:moveTo>
                    <a:pt x="10920983" y="0"/>
                  </a:moveTo>
                  <a:lnTo>
                    <a:pt x="0" y="0"/>
                  </a:lnTo>
                  <a:lnTo>
                    <a:pt x="0" y="681227"/>
                  </a:lnTo>
                  <a:lnTo>
                    <a:pt x="10920983" y="681227"/>
                  </a:lnTo>
                  <a:lnTo>
                    <a:pt x="10920983" y="0"/>
                  </a:lnTo>
                  <a:close/>
                </a:path>
              </a:pathLst>
            </a:custGeom>
            <a:solidFill>
              <a:srgbClr val="6C6D7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88791" y="5164836"/>
              <a:ext cx="10921365" cy="681355"/>
            </a:xfrm>
            <a:custGeom>
              <a:avLst/>
              <a:gdLst/>
              <a:ahLst/>
              <a:cxnLst/>
              <a:rect l="l" t="t" r="r" b="b"/>
              <a:pathLst>
                <a:path w="10921365" h="681354">
                  <a:moveTo>
                    <a:pt x="0" y="681227"/>
                  </a:moveTo>
                  <a:lnTo>
                    <a:pt x="10920983" y="681227"/>
                  </a:lnTo>
                  <a:lnTo>
                    <a:pt x="10920983" y="0"/>
                  </a:lnTo>
                  <a:lnTo>
                    <a:pt x="0" y="0"/>
                  </a:lnTo>
                  <a:lnTo>
                    <a:pt x="0" y="681227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863595" y="5079492"/>
              <a:ext cx="850900" cy="852169"/>
            </a:xfrm>
            <a:custGeom>
              <a:avLst/>
              <a:gdLst/>
              <a:ahLst/>
              <a:cxnLst/>
              <a:rect l="l" t="t" r="r" b="b"/>
              <a:pathLst>
                <a:path w="850900" h="852170">
                  <a:moveTo>
                    <a:pt x="425195" y="0"/>
                  </a:moveTo>
                  <a:lnTo>
                    <a:pt x="378867" y="2500"/>
                  </a:lnTo>
                  <a:lnTo>
                    <a:pt x="333983" y="9826"/>
                  </a:lnTo>
                  <a:lnTo>
                    <a:pt x="290803" y="21720"/>
                  </a:lnTo>
                  <a:lnTo>
                    <a:pt x="249587" y="37919"/>
                  </a:lnTo>
                  <a:lnTo>
                    <a:pt x="210594" y="58166"/>
                  </a:lnTo>
                  <a:lnTo>
                    <a:pt x="174083" y="82198"/>
                  </a:lnTo>
                  <a:lnTo>
                    <a:pt x="140314" y="109757"/>
                  </a:lnTo>
                  <a:lnTo>
                    <a:pt x="109546" y="140581"/>
                  </a:lnTo>
                  <a:lnTo>
                    <a:pt x="82039" y="174412"/>
                  </a:lnTo>
                  <a:lnTo>
                    <a:pt x="58053" y="210989"/>
                  </a:lnTo>
                  <a:lnTo>
                    <a:pt x="37845" y="250051"/>
                  </a:lnTo>
                  <a:lnTo>
                    <a:pt x="21677" y="291340"/>
                  </a:lnTo>
                  <a:lnTo>
                    <a:pt x="9807" y="334593"/>
                  </a:lnTo>
                  <a:lnTo>
                    <a:pt x="2495" y="379553"/>
                  </a:lnTo>
                  <a:lnTo>
                    <a:pt x="0" y="425958"/>
                  </a:lnTo>
                  <a:lnTo>
                    <a:pt x="2495" y="472362"/>
                  </a:lnTo>
                  <a:lnTo>
                    <a:pt x="9807" y="517322"/>
                  </a:lnTo>
                  <a:lnTo>
                    <a:pt x="21677" y="560575"/>
                  </a:lnTo>
                  <a:lnTo>
                    <a:pt x="37845" y="601864"/>
                  </a:lnTo>
                  <a:lnTo>
                    <a:pt x="58053" y="640926"/>
                  </a:lnTo>
                  <a:lnTo>
                    <a:pt x="82039" y="677503"/>
                  </a:lnTo>
                  <a:lnTo>
                    <a:pt x="109546" y="711334"/>
                  </a:lnTo>
                  <a:lnTo>
                    <a:pt x="140314" y="742158"/>
                  </a:lnTo>
                  <a:lnTo>
                    <a:pt x="174083" y="769717"/>
                  </a:lnTo>
                  <a:lnTo>
                    <a:pt x="210594" y="793750"/>
                  </a:lnTo>
                  <a:lnTo>
                    <a:pt x="249587" y="813996"/>
                  </a:lnTo>
                  <a:lnTo>
                    <a:pt x="290803" y="830195"/>
                  </a:lnTo>
                  <a:lnTo>
                    <a:pt x="333983" y="842089"/>
                  </a:lnTo>
                  <a:lnTo>
                    <a:pt x="378867" y="849415"/>
                  </a:lnTo>
                  <a:lnTo>
                    <a:pt x="425195" y="851916"/>
                  </a:lnTo>
                  <a:lnTo>
                    <a:pt x="471524" y="849415"/>
                  </a:lnTo>
                  <a:lnTo>
                    <a:pt x="516408" y="842089"/>
                  </a:lnTo>
                  <a:lnTo>
                    <a:pt x="559588" y="830195"/>
                  </a:lnTo>
                  <a:lnTo>
                    <a:pt x="600804" y="813996"/>
                  </a:lnTo>
                  <a:lnTo>
                    <a:pt x="639797" y="793749"/>
                  </a:lnTo>
                  <a:lnTo>
                    <a:pt x="676308" y="769717"/>
                  </a:lnTo>
                  <a:lnTo>
                    <a:pt x="710077" y="742158"/>
                  </a:lnTo>
                  <a:lnTo>
                    <a:pt x="740845" y="711334"/>
                  </a:lnTo>
                  <a:lnTo>
                    <a:pt x="768352" y="677503"/>
                  </a:lnTo>
                  <a:lnTo>
                    <a:pt x="792338" y="640926"/>
                  </a:lnTo>
                  <a:lnTo>
                    <a:pt x="812546" y="601864"/>
                  </a:lnTo>
                  <a:lnTo>
                    <a:pt x="828714" y="560575"/>
                  </a:lnTo>
                  <a:lnTo>
                    <a:pt x="840584" y="517322"/>
                  </a:lnTo>
                  <a:lnTo>
                    <a:pt x="847896" y="472362"/>
                  </a:lnTo>
                  <a:lnTo>
                    <a:pt x="850392" y="425958"/>
                  </a:lnTo>
                  <a:lnTo>
                    <a:pt x="847896" y="379553"/>
                  </a:lnTo>
                  <a:lnTo>
                    <a:pt x="840584" y="334593"/>
                  </a:lnTo>
                  <a:lnTo>
                    <a:pt x="828714" y="291340"/>
                  </a:lnTo>
                  <a:lnTo>
                    <a:pt x="812546" y="250051"/>
                  </a:lnTo>
                  <a:lnTo>
                    <a:pt x="792338" y="210989"/>
                  </a:lnTo>
                  <a:lnTo>
                    <a:pt x="768352" y="174412"/>
                  </a:lnTo>
                  <a:lnTo>
                    <a:pt x="740845" y="140581"/>
                  </a:lnTo>
                  <a:lnTo>
                    <a:pt x="710077" y="109757"/>
                  </a:lnTo>
                  <a:lnTo>
                    <a:pt x="676308" y="82198"/>
                  </a:lnTo>
                  <a:lnTo>
                    <a:pt x="639797" y="58165"/>
                  </a:lnTo>
                  <a:lnTo>
                    <a:pt x="600804" y="37919"/>
                  </a:lnTo>
                  <a:lnTo>
                    <a:pt x="559588" y="21720"/>
                  </a:lnTo>
                  <a:lnTo>
                    <a:pt x="516408" y="9826"/>
                  </a:lnTo>
                  <a:lnTo>
                    <a:pt x="471524" y="2500"/>
                  </a:lnTo>
                  <a:lnTo>
                    <a:pt x="42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863595" y="5079492"/>
              <a:ext cx="850900" cy="852169"/>
            </a:xfrm>
            <a:custGeom>
              <a:avLst/>
              <a:gdLst/>
              <a:ahLst/>
              <a:cxnLst/>
              <a:rect l="l" t="t" r="r" b="b"/>
              <a:pathLst>
                <a:path w="850900" h="852170">
                  <a:moveTo>
                    <a:pt x="0" y="425958"/>
                  </a:moveTo>
                  <a:lnTo>
                    <a:pt x="2495" y="379553"/>
                  </a:lnTo>
                  <a:lnTo>
                    <a:pt x="9807" y="334593"/>
                  </a:lnTo>
                  <a:lnTo>
                    <a:pt x="21677" y="291340"/>
                  </a:lnTo>
                  <a:lnTo>
                    <a:pt x="37845" y="250051"/>
                  </a:lnTo>
                  <a:lnTo>
                    <a:pt x="58053" y="210989"/>
                  </a:lnTo>
                  <a:lnTo>
                    <a:pt x="82039" y="174412"/>
                  </a:lnTo>
                  <a:lnTo>
                    <a:pt x="109546" y="140581"/>
                  </a:lnTo>
                  <a:lnTo>
                    <a:pt x="140314" y="109757"/>
                  </a:lnTo>
                  <a:lnTo>
                    <a:pt x="174083" y="82198"/>
                  </a:lnTo>
                  <a:lnTo>
                    <a:pt x="210594" y="58166"/>
                  </a:lnTo>
                  <a:lnTo>
                    <a:pt x="249587" y="37919"/>
                  </a:lnTo>
                  <a:lnTo>
                    <a:pt x="290803" y="21720"/>
                  </a:lnTo>
                  <a:lnTo>
                    <a:pt x="333983" y="9826"/>
                  </a:lnTo>
                  <a:lnTo>
                    <a:pt x="378867" y="2500"/>
                  </a:lnTo>
                  <a:lnTo>
                    <a:pt x="425195" y="0"/>
                  </a:lnTo>
                  <a:lnTo>
                    <a:pt x="471524" y="2500"/>
                  </a:lnTo>
                  <a:lnTo>
                    <a:pt x="516408" y="9826"/>
                  </a:lnTo>
                  <a:lnTo>
                    <a:pt x="559588" y="21720"/>
                  </a:lnTo>
                  <a:lnTo>
                    <a:pt x="600804" y="37919"/>
                  </a:lnTo>
                  <a:lnTo>
                    <a:pt x="639797" y="58165"/>
                  </a:lnTo>
                  <a:lnTo>
                    <a:pt x="676308" y="82198"/>
                  </a:lnTo>
                  <a:lnTo>
                    <a:pt x="710077" y="109757"/>
                  </a:lnTo>
                  <a:lnTo>
                    <a:pt x="740845" y="140581"/>
                  </a:lnTo>
                  <a:lnTo>
                    <a:pt x="768352" y="174412"/>
                  </a:lnTo>
                  <a:lnTo>
                    <a:pt x="792338" y="210989"/>
                  </a:lnTo>
                  <a:lnTo>
                    <a:pt x="812546" y="250051"/>
                  </a:lnTo>
                  <a:lnTo>
                    <a:pt x="828714" y="291340"/>
                  </a:lnTo>
                  <a:lnTo>
                    <a:pt x="840584" y="334593"/>
                  </a:lnTo>
                  <a:lnTo>
                    <a:pt x="847896" y="379553"/>
                  </a:lnTo>
                  <a:lnTo>
                    <a:pt x="850392" y="425958"/>
                  </a:lnTo>
                  <a:lnTo>
                    <a:pt x="847896" y="472362"/>
                  </a:lnTo>
                  <a:lnTo>
                    <a:pt x="840584" y="517322"/>
                  </a:lnTo>
                  <a:lnTo>
                    <a:pt x="828714" y="560575"/>
                  </a:lnTo>
                  <a:lnTo>
                    <a:pt x="812546" y="601864"/>
                  </a:lnTo>
                  <a:lnTo>
                    <a:pt x="792338" y="640926"/>
                  </a:lnTo>
                  <a:lnTo>
                    <a:pt x="768352" y="677503"/>
                  </a:lnTo>
                  <a:lnTo>
                    <a:pt x="740845" y="711334"/>
                  </a:lnTo>
                  <a:lnTo>
                    <a:pt x="710077" y="742158"/>
                  </a:lnTo>
                  <a:lnTo>
                    <a:pt x="676308" y="769717"/>
                  </a:lnTo>
                  <a:lnTo>
                    <a:pt x="639797" y="793749"/>
                  </a:lnTo>
                  <a:lnTo>
                    <a:pt x="600804" y="813996"/>
                  </a:lnTo>
                  <a:lnTo>
                    <a:pt x="559588" y="830195"/>
                  </a:lnTo>
                  <a:lnTo>
                    <a:pt x="516408" y="842089"/>
                  </a:lnTo>
                  <a:lnTo>
                    <a:pt x="471524" y="849415"/>
                  </a:lnTo>
                  <a:lnTo>
                    <a:pt x="425195" y="851916"/>
                  </a:lnTo>
                  <a:lnTo>
                    <a:pt x="378867" y="849415"/>
                  </a:lnTo>
                  <a:lnTo>
                    <a:pt x="333983" y="842089"/>
                  </a:lnTo>
                  <a:lnTo>
                    <a:pt x="290803" y="830195"/>
                  </a:lnTo>
                  <a:lnTo>
                    <a:pt x="249587" y="813996"/>
                  </a:lnTo>
                  <a:lnTo>
                    <a:pt x="210594" y="793750"/>
                  </a:lnTo>
                  <a:lnTo>
                    <a:pt x="174083" y="769717"/>
                  </a:lnTo>
                  <a:lnTo>
                    <a:pt x="140314" y="742158"/>
                  </a:lnTo>
                  <a:lnTo>
                    <a:pt x="109546" y="711334"/>
                  </a:lnTo>
                  <a:lnTo>
                    <a:pt x="82039" y="677503"/>
                  </a:lnTo>
                  <a:lnTo>
                    <a:pt x="58053" y="640926"/>
                  </a:lnTo>
                  <a:lnTo>
                    <a:pt x="37845" y="601864"/>
                  </a:lnTo>
                  <a:lnTo>
                    <a:pt x="21677" y="560575"/>
                  </a:lnTo>
                  <a:lnTo>
                    <a:pt x="9807" y="517322"/>
                  </a:lnTo>
                  <a:lnTo>
                    <a:pt x="2495" y="472362"/>
                  </a:lnTo>
                  <a:lnTo>
                    <a:pt x="0" y="425958"/>
                  </a:lnTo>
                  <a:close/>
                </a:path>
              </a:pathLst>
            </a:custGeom>
            <a:ln w="12700">
              <a:solidFill>
                <a:srgbClr val="6C6D7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32759" y="6185916"/>
              <a:ext cx="11177270" cy="680085"/>
            </a:xfrm>
            <a:custGeom>
              <a:avLst/>
              <a:gdLst/>
              <a:ahLst/>
              <a:cxnLst/>
              <a:rect l="l" t="t" r="r" b="b"/>
              <a:pathLst>
                <a:path w="11177269" h="680084">
                  <a:moveTo>
                    <a:pt x="11177016" y="0"/>
                  </a:moveTo>
                  <a:lnTo>
                    <a:pt x="0" y="0"/>
                  </a:lnTo>
                  <a:lnTo>
                    <a:pt x="0" y="679704"/>
                  </a:lnTo>
                  <a:lnTo>
                    <a:pt x="11177016" y="679704"/>
                  </a:lnTo>
                  <a:lnTo>
                    <a:pt x="11177016" y="0"/>
                  </a:lnTo>
                  <a:close/>
                </a:path>
              </a:pathLst>
            </a:custGeom>
            <a:solidFill>
              <a:srgbClr val="9294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32759" y="6185916"/>
              <a:ext cx="11177270" cy="680085"/>
            </a:xfrm>
            <a:custGeom>
              <a:avLst/>
              <a:gdLst/>
              <a:ahLst/>
              <a:cxnLst/>
              <a:rect l="l" t="t" r="r" b="b"/>
              <a:pathLst>
                <a:path w="11177269" h="680084">
                  <a:moveTo>
                    <a:pt x="0" y="679704"/>
                  </a:moveTo>
                  <a:lnTo>
                    <a:pt x="11177016" y="679704"/>
                  </a:lnTo>
                  <a:lnTo>
                    <a:pt x="11177016" y="0"/>
                  </a:lnTo>
                  <a:lnTo>
                    <a:pt x="0" y="0"/>
                  </a:lnTo>
                  <a:lnTo>
                    <a:pt x="0" y="679704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607563" y="6100572"/>
              <a:ext cx="850900" cy="850900"/>
            </a:xfrm>
            <a:custGeom>
              <a:avLst/>
              <a:gdLst/>
              <a:ahLst/>
              <a:cxnLst/>
              <a:rect l="l" t="t" r="r" b="b"/>
              <a:pathLst>
                <a:path w="850900" h="850900">
                  <a:moveTo>
                    <a:pt x="425196" y="0"/>
                  </a:moveTo>
                  <a:lnTo>
                    <a:pt x="378867" y="2495"/>
                  </a:lnTo>
                  <a:lnTo>
                    <a:pt x="333983" y="9807"/>
                  </a:lnTo>
                  <a:lnTo>
                    <a:pt x="290803" y="21677"/>
                  </a:lnTo>
                  <a:lnTo>
                    <a:pt x="249587" y="37845"/>
                  </a:lnTo>
                  <a:lnTo>
                    <a:pt x="210594" y="58053"/>
                  </a:lnTo>
                  <a:lnTo>
                    <a:pt x="174083" y="82039"/>
                  </a:lnTo>
                  <a:lnTo>
                    <a:pt x="140314" y="109546"/>
                  </a:lnTo>
                  <a:lnTo>
                    <a:pt x="109546" y="140314"/>
                  </a:lnTo>
                  <a:lnTo>
                    <a:pt x="82039" y="174083"/>
                  </a:lnTo>
                  <a:lnTo>
                    <a:pt x="58053" y="210594"/>
                  </a:lnTo>
                  <a:lnTo>
                    <a:pt x="37845" y="249587"/>
                  </a:lnTo>
                  <a:lnTo>
                    <a:pt x="21677" y="290803"/>
                  </a:lnTo>
                  <a:lnTo>
                    <a:pt x="9807" y="333983"/>
                  </a:lnTo>
                  <a:lnTo>
                    <a:pt x="2495" y="378867"/>
                  </a:lnTo>
                  <a:lnTo>
                    <a:pt x="0" y="425195"/>
                  </a:lnTo>
                  <a:lnTo>
                    <a:pt x="2495" y="471524"/>
                  </a:lnTo>
                  <a:lnTo>
                    <a:pt x="9807" y="516408"/>
                  </a:lnTo>
                  <a:lnTo>
                    <a:pt x="21677" y="559588"/>
                  </a:lnTo>
                  <a:lnTo>
                    <a:pt x="37845" y="600804"/>
                  </a:lnTo>
                  <a:lnTo>
                    <a:pt x="58053" y="639797"/>
                  </a:lnTo>
                  <a:lnTo>
                    <a:pt x="82039" y="676308"/>
                  </a:lnTo>
                  <a:lnTo>
                    <a:pt x="109546" y="710077"/>
                  </a:lnTo>
                  <a:lnTo>
                    <a:pt x="140314" y="740845"/>
                  </a:lnTo>
                  <a:lnTo>
                    <a:pt x="174083" y="768352"/>
                  </a:lnTo>
                  <a:lnTo>
                    <a:pt x="210594" y="792338"/>
                  </a:lnTo>
                  <a:lnTo>
                    <a:pt x="249587" y="812546"/>
                  </a:lnTo>
                  <a:lnTo>
                    <a:pt x="290803" y="828714"/>
                  </a:lnTo>
                  <a:lnTo>
                    <a:pt x="333983" y="840584"/>
                  </a:lnTo>
                  <a:lnTo>
                    <a:pt x="378867" y="847896"/>
                  </a:lnTo>
                  <a:lnTo>
                    <a:pt x="425196" y="850391"/>
                  </a:lnTo>
                  <a:lnTo>
                    <a:pt x="471524" y="847896"/>
                  </a:lnTo>
                  <a:lnTo>
                    <a:pt x="516408" y="840584"/>
                  </a:lnTo>
                  <a:lnTo>
                    <a:pt x="559588" y="828714"/>
                  </a:lnTo>
                  <a:lnTo>
                    <a:pt x="600804" y="812546"/>
                  </a:lnTo>
                  <a:lnTo>
                    <a:pt x="639797" y="792338"/>
                  </a:lnTo>
                  <a:lnTo>
                    <a:pt x="676308" y="768352"/>
                  </a:lnTo>
                  <a:lnTo>
                    <a:pt x="710077" y="740845"/>
                  </a:lnTo>
                  <a:lnTo>
                    <a:pt x="740845" y="710077"/>
                  </a:lnTo>
                  <a:lnTo>
                    <a:pt x="768352" y="676308"/>
                  </a:lnTo>
                  <a:lnTo>
                    <a:pt x="792338" y="639797"/>
                  </a:lnTo>
                  <a:lnTo>
                    <a:pt x="812546" y="600804"/>
                  </a:lnTo>
                  <a:lnTo>
                    <a:pt x="828714" y="559588"/>
                  </a:lnTo>
                  <a:lnTo>
                    <a:pt x="840584" y="516408"/>
                  </a:lnTo>
                  <a:lnTo>
                    <a:pt x="847896" y="471524"/>
                  </a:lnTo>
                  <a:lnTo>
                    <a:pt x="850391" y="425195"/>
                  </a:lnTo>
                  <a:lnTo>
                    <a:pt x="847896" y="378867"/>
                  </a:lnTo>
                  <a:lnTo>
                    <a:pt x="840584" y="333983"/>
                  </a:lnTo>
                  <a:lnTo>
                    <a:pt x="828714" y="290803"/>
                  </a:lnTo>
                  <a:lnTo>
                    <a:pt x="812546" y="249587"/>
                  </a:lnTo>
                  <a:lnTo>
                    <a:pt x="792338" y="210594"/>
                  </a:lnTo>
                  <a:lnTo>
                    <a:pt x="768352" y="174083"/>
                  </a:lnTo>
                  <a:lnTo>
                    <a:pt x="740845" y="140314"/>
                  </a:lnTo>
                  <a:lnTo>
                    <a:pt x="710077" y="109546"/>
                  </a:lnTo>
                  <a:lnTo>
                    <a:pt x="676308" y="82039"/>
                  </a:lnTo>
                  <a:lnTo>
                    <a:pt x="639797" y="58053"/>
                  </a:lnTo>
                  <a:lnTo>
                    <a:pt x="600804" y="37845"/>
                  </a:lnTo>
                  <a:lnTo>
                    <a:pt x="559588" y="21677"/>
                  </a:lnTo>
                  <a:lnTo>
                    <a:pt x="516408" y="9807"/>
                  </a:lnTo>
                  <a:lnTo>
                    <a:pt x="471524" y="2495"/>
                  </a:lnTo>
                  <a:lnTo>
                    <a:pt x="4251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07563" y="6100572"/>
              <a:ext cx="850900" cy="850900"/>
            </a:xfrm>
            <a:custGeom>
              <a:avLst/>
              <a:gdLst/>
              <a:ahLst/>
              <a:cxnLst/>
              <a:rect l="l" t="t" r="r" b="b"/>
              <a:pathLst>
                <a:path w="850900" h="850900">
                  <a:moveTo>
                    <a:pt x="0" y="425195"/>
                  </a:moveTo>
                  <a:lnTo>
                    <a:pt x="2495" y="378867"/>
                  </a:lnTo>
                  <a:lnTo>
                    <a:pt x="9807" y="333983"/>
                  </a:lnTo>
                  <a:lnTo>
                    <a:pt x="21677" y="290803"/>
                  </a:lnTo>
                  <a:lnTo>
                    <a:pt x="37845" y="249587"/>
                  </a:lnTo>
                  <a:lnTo>
                    <a:pt x="58053" y="210594"/>
                  </a:lnTo>
                  <a:lnTo>
                    <a:pt x="82039" y="174083"/>
                  </a:lnTo>
                  <a:lnTo>
                    <a:pt x="109546" y="140314"/>
                  </a:lnTo>
                  <a:lnTo>
                    <a:pt x="140314" y="109546"/>
                  </a:lnTo>
                  <a:lnTo>
                    <a:pt x="174083" y="82039"/>
                  </a:lnTo>
                  <a:lnTo>
                    <a:pt x="210594" y="58053"/>
                  </a:lnTo>
                  <a:lnTo>
                    <a:pt x="249587" y="37845"/>
                  </a:lnTo>
                  <a:lnTo>
                    <a:pt x="290803" y="21677"/>
                  </a:lnTo>
                  <a:lnTo>
                    <a:pt x="333983" y="9807"/>
                  </a:lnTo>
                  <a:lnTo>
                    <a:pt x="378867" y="2495"/>
                  </a:lnTo>
                  <a:lnTo>
                    <a:pt x="425196" y="0"/>
                  </a:lnTo>
                  <a:lnTo>
                    <a:pt x="471524" y="2495"/>
                  </a:lnTo>
                  <a:lnTo>
                    <a:pt x="516408" y="9807"/>
                  </a:lnTo>
                  <a:lnTo>
                    <a:pt x="559588" y="21677"/>
                  </a:lnTo>
                  <a:lnTo>
                    <a:pt x="600804" y="37845"/>
                  </a:lnTo>
                  <a:lnTo>
                    <a:pt x="639797" y="58053"/>
                  </a:lnTo>
                  <a:lnTo>
                    <a:pt x="676308" y="82039"/>
                  </a:lnTo>
                  <a:lnTo>
                    <a:pt x="710077" y="109546"/>
                  </a:lnTo>
                  <a:lnTo>
                    <a:pt x="740845" y="140314"/>
                  </a:lnTo>
                  <a:lnTo>
                    <a:pt x="768352" y="174083"/>
                  </a:lnTo>
                  <a:lnTo>
                    <a:pt x="792338" y="210594"/>
                  </a:lnTo>
                  <a:lnTo>
                    <a:pt x="812546" y="249587"/>
                  </a:lnTo>
                  <a:lnTo>
                    <a:pt x="828714" y="290803"/>
                  </a:lnTo>
                  <a:lnTo>
                    <a:pt x="840584" y="333983"/>
                  </a:lnTo>
                  <a:lnTo>
                    <a:pt x="847896" y="378867"/>
                  </a:lnTo>
                  <a:lnTo>
                    <a:pt x="850391" y="425195"/>
                  </a:lnTo>
                  <a:lnTo>
                    <a:pt x="847896" y="471524"/>
                  </a:lnTo>
                  <a:lnTo>
                    <a:pt x="840584" y="516408"/>
                  </a:lnTo>
                  <a:lnTo>
                    <a:pt x="828714" y="559588"/>
                  </a:lnTo>
                  <a:lnTo>
                    <a:pt x="812546" y="600804"/>
                  </a:lnTo>
                  <a:lnTo>
                    <a:pt x="792338" y="639797"/>
                  </a:lnTo>
                  <a:lnTo>
                    <a:pt x="768352" y="676308"/>
                  </a:lnTo>
                  <a:lnTo>
                    <a:pt x="740845" y="710077"/>
                  </a:lnTo>
                  <a:lnTo>
                    <a:pt x="710077" y="740845"/>
                  </a:lnTo>
                  <a:lnTo>
                    <a:pt x="676308" y="768352"/>
                  </a:lnTo>
                  <a:lnTo>
                    <a:pt x="639797" y="792338"/>
                  </a:lnTo>
                  <a:lnTo>
                    <a:pt x="600804" y="812546"/>
                  </a:lnTo>
                  <a:lnTo>
                    <a:pt x="559588" y="828714"/>
                  </a:lnTo>
                  <a:lnTo>
                    <a:pt x="516408" y="840584"/>
                  </a:lnTo>
                  <a:lnTo>
                    <a:pt x="471524" y="847896"/>
                  </a:lnTo>
                  <a:lnTo>
                    <a:pt x="425196" y="850391"/>
                  </a:lnTo>
                  <a:lnTo>
                    <a:pt x="378867" y="847896"/>
                  </a:lnTo>
                  <a:lnTo>
                    <a:pt x="333983" y="840584"/>
                  </a:lnTo>
                  <a:lnTo>
                    <a:pt x="290803" y="828714"/>
                  </a:lnTo>
                  <a:lnTo>
                    <a:pt x="249587" y="812546"/>
                  </a:lnTo>
                  <a:lnTo>
                    <a:pt x="210594" y="792338"/>
                  </a:lnTo>
                  <a:lnTo>
                    <a:pt x="174083" y="768352"/>
                  </a:lnTo>
                  <a:lnTo>
                    <a:pt x="140314" y="740845"/>
                  </a:lnTo>
                  <a:lnTo>
                    <a:pt x="109546" y="710077"/>
                  </a:lnTo>
                  <a:lnTo>
                    <a:pt x="82039" y="676308"/>
                  </a:lnTo>
                  <a:lnTo>
                    <a:pt x="58053" y="639797"/>
                  </a:lnTo>
                  <a:lnTo>
                    <a:pt x="37845" y="600804"/>
                  </a:lnTo>
                  <a:lnTo>
                    <a:pt x="21677" y="559588"/>
                  </a:lnTo>
                  <a:lnTo>
                    <a:pt x="9807" y="516408"/>
                  </a:lnTo>
                  <a:lnTo>
                    <a:pt x="2495" y="471524"/>
                  </a:lnTo>
                  <a:lnTo>
                    <a:pt x="0" y="425195"/>
                  </a:lnTo>
                  <a:close/>
                </a:path>
              </a:pathLst>
            </a:custGeom>
            <a:ln w="12700">
              <a:solidFill>
                <a:srgbClr val="92949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73451" y="7206996"/>
              <a:ext cx="11736705" cy="680085"/>
            </a:xfrm>
            <a:custGeom>
              <a:avLst/>
              <a:gdLst/>
              <a:ahLst/>
              <a:cxnLst/>
              <a:rect l="l" t="t" r="r" b="b"/>
              <a:pathLst>
                <a:path w="11736705" h="680084">
                  <a:moveTo>
                    <a:pt x="11736324" y="0"/>
                  </a:moveTo>
                  <a:lnTo>
                    <a:pt x="0" y="0"/>
                  </a:lnTo>
                  <a:lnTo>
                    <a:pt x="0" y="679703"/>
                  </a:lnTo>
                  <a:lnTo>
                    <a:pt x="11736324" y="679703"/>
                  </a:lnTo>
                  <a:lnTo>
                    <a:pt x="11736324" y="0"/>
                  </a:lnTo>
                  <a:close/>
                </a:path>
              </a:pathLst>
            </a:custGeom>
            <a:solidFill>
              <a:srgbClr val="009F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473451" y="7206996"/>
              <a:ext cx="11736705" cy="680085"/>
            </a:xfrm>
            <a:custGeom>
              <a:avLst/>
              <a:gdLst/>
              <a:ahLst/>
              <a:cxnLst/>
              <a:rect l="l" t="t" r="r" b="b"/>
              <a:pathLst>
                <a:path w="11736705" h="680084">
                  <a:moveTo>
                    <a:pt x="0" y="679703"/>
                  </a:moveTo>
                  <a:lnTo>
                    <a:pt x="11736324" y="679703"/>
                  </a:lnTo>
                  <a:lnTo>
                    <a:pt x="11736324" y="0"/>
                  </a:lnTo>
                  <a:lnTo>
                    <a:pt x="0" y="0"/>
                  </a:lnTo>
                  <a:lnTo>
                    <a:pt x="0" y="679703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3001136" y="3132201"/>
            <a:ext cx="7285355" cy="4642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2135">
              <a:lnSpc>
                <a:spcPct val="100000"/>
              </a:lnSpc>
              <a:spcBef>
                <a:spcPts val="105"/>
              </a:spcBef>
            </a:pP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Introduction</a:t>
            </a:r>
            <a:r>
              <a:rPr sz="3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5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Files</a:t>
            </a:r>
            <a:r>
              <a:rPr sz="3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5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File</a:t>
            </a:r>
            <a:r>
              <a:rPr sz="3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endParaRPr sz="3500">
              <a:latin typeface="Calibri"/>
              <a:cs typeface="Calibri"/>
            </a:endParaRPr>
          </a:p>
          <a:p>
            <a:pPr marL="828040">
              <a:lnSpc>
                <a:spcPct val="100000"/>
              </a:lnSpc>
              <a:spcBef>
                <a:spcPts val="3835"/>
              </a:spcBef>
            </a:pPr>
            <a:r>
              <a:rPr sz="3500" spc="-10" dirty="0">
                <a:solidFill>
                  <a:srgbClr val="FFFFFF"/>
                </a:solidFill>
                <a:latin typeface="Calibri"/>
                <a:cs typeface="Calibri"/>
              </a:rPr>
              <a:t>Utilities</a:t>
            </a:r>
            <a:endParaRPr sz="3500">
              <a:latin typeface="Calibri"/>
              <a:cs typeface="Calibri"/>
            </a:endParaRPr>
          </a:p>
          <a:p>
            <a:pPr marL="572135" marR="1565910" indent="255904">
              <a:lnSpc>
                <a:spcPts val="8040"/>
              </a:lnSpc>
              <a:spcBef>
                <a:spcPts val="900"/>
              </a:spcBef>
            </a:pP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Shell</a:t>
            </a:r>
            <a:r>
              <a:rPr sz="35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scripting</a:t>
            </a:r>
            <a:r>
              <a:rPr sz="35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5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vi</a:t>
            </a:r>
            <a:r>
              <a:rPr sz="35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Calibri"/>
                <a:cs typeface="Calibri"/>
              </a:rPr>
              <a:t>editor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Diagnostics</a:t>
            </a:r>
            <a:r>
              <a:rPr sz="35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5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Calibri"/>
                <a:cs typeface="Calibri"/>
              </a:rPr>
              <a:t>Monitoring</a:t>
            </a:r>
            <a:endParaRPr sz="3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30"/>
              </a:spcBef>
            </a:pPr>
            <a:r>
              <a:rPr sz="3500" spc="-10" dirty="0">
                <a:solidFill>
                  <a:srgbClr val="FFFFFF"/>
                </a:solidFill>
                <a:latin typeface="Calibri"/>
                <a:cs typeface="Calibri"/>
              </a:rPr>
              <a:t>Packages</a:t>
            </a:r>
            <a:r>
              <a:rPr sz="35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35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Calibri"/>
                <a:cs typeface="Calibri"/>
              </a:rPr>
              <a:t>Installations</a:t>
            </a:r>
            <a:endParaRPr sz="35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041905" y="7115302"/>
            <a:ext cx="863600" cy="863600"/>
            <a:chOff x="2041905" y="7115302"/>
            <a:chExt cx="863600" cy="863600"/>
          </a:xfrm>
        </p:grpSpPr>
        <p:sp>
          <p:nvSpPr>
            <p:cNvPr id="35" name="object 35"/>
            <p:cNvSpPr/>
            <p:nvPr/>
          </p:nvSpPr>
          <p:spPr>
            <a:xfrm>
              <a:off x="2048255" y="7121652"/>
              <a:ext cx="850900" cy="850900"/>
            </a:xfrm>
            <a:custGeom>
              <a:avLst/>
              <a:gdLst/>
              <a:ahLst/>
              <a:cxnLst/>
              <a:rect l="l" t="t" r="r" b="b"/>
              <a:pathLst>
                <a:path w="850900" h="850900">
                  <a:moveTo>
                    <a:pt x="425195" y="0"/>
                  </a:moveTo>
                  <a:lnTo>
                    <a:pt x="378867" y="2495"/>
                  </a:lnTo>
                  <a:lnTo>
                    <a:pt x="333983" y="9807"/>
                  </a:lnTo>
                  <a:lnTo>
                    <a:pt x="290803" y="21677"/>
                  </a:lnTo>
                  <a:lnTo>
                    <a:pt x="249587" y="37845"/>
                  </a:lnTo>
                  <a:lnTo>
                    <a:pt x="210594" y="58053"/>
                  </a:lnTo>
                  <a:lnTo>
                    <a:pt x="174083" y="82039"/>
                  </a:lnTo>
                  <a:lnTo>
                    <a:pt x="140314" y="109546"/>
                  </a:lnTo>
                  <a:lnTo>
                    <a:pt x="109546" y="140314"/>
                  </a:lnTo>
                  <a:lnTo>
                    <a:pt x="82039" y="174083"/>
                  </a:lnTo>
                  <a:lnTo>
                    <a:pt x="58053" y="210594"/>
                  </a:lnTo>
                  <a:lnTo>
                    <a:pt x="37845" y="249587"/>
                  </a:lnTo>
                  <a:lnTo>
                    <a:pt x="21677" y="290803"/>
                  </a:lnTo>
                  <a:lnTo>
                    <a:pt x="9807" y="333983"/>
                  </a:lnTo>
                  <a:lnTo>
                    <a:pt x="2495" y="378867"/>
                  </a:lnTo>
                  <a:lnTo>
                    <a:pt x="0" y="425196"/>
                  </a:lnTo>
                  <a:lnTo>
                    <a:pt x="2495" y="471524"/>
                  </a:lnTo>
                  <a:lnTo>
                    <a:pt x="9807" y="516408"/>
                  </a:lnTo>
                  <a:lnTo>
                    <a:pt x="21677" y="559588"/>
                  </a:lnTo>
                  <a:lnTo>
                    <a:pt x="37845" y="600804"/>
                  </a:lnTo>
                  <a:lnTo>
                    <a:pt x="58053" y="639797"/>
                  </a:lnTo>
                  <a:lnTo>
                    <a:pt x="82039" y="676308"/>
                  </a:lnTo>
                  <a:lnTo>
                    <a:pt x="109546" y="710077"/>
                  </a:lnTo>
                  <a:lnTo>
                    <a:pt x="140314" y="740845"/>
                  </a:lnTo>
                  <a:lnTo>
                    <a:pt x="174083" y="768352"/>
                  </a:lnTo>
                  <a:lnTo>
                    <a:pt x="210594" y="792338"/>
                  </a:lnTo>
                  <a:lnTo>
                    <a:pt x="249587" y="812546"/>
                  </a:lnTo>
                  <a:lnTo>
                    <a:pt x="290803" y="828714"/>
                  </a:lnTo>
                  <a:lnTo>
                    <a:pt x="333983" y="840584"/>
                  </a:lnTo>
                  <a:lnTo>
                    <a:pt x="378867" y="847896"/>
                  </a:lnTo>
                  <a:lnTo>
                    <a:pt x="425195" y="850392"/>
                  </a:lnTo>
                  <a:lnTo>
                    <a:pt x="471524" y="847896"/>
                  </a:lnTo>
                  <a:lnTo>
                    <a:pt x="516408" y="840584"/>
                  </a:lnTo>
                  <a:lnTo>
                    <a:pt x="559588" y="828714"/>
                  </a:lnTo>
                  <a:lnTo>
                    <a:pt x="600804" y="812546"/>
                  </a:lnTo>
                  <a:lnTo>
                    <a:pt x="639797" y="792338"/>
                  </a:lnTo>
                  <a:lnTo>
                    <a:pt x="676308" y="768352"/>
                  </a:lnTo>
                  <a:lnTo>
                    <a:pt x="710077" y="740845"/>
                  </a:lnTo>
                  <a:lnTo>
                    <a:pt x="740845" y="710077"/>
                  </a:lnTo>
                  <a:lnTo>
                    <a:pt x="768352" y="676308"/>
                  </a:lnTo>
                  <a:lnTo>
                    <a:pt x="792338" y="639797"/>
                  </a:lnTo>
                  <a:lnTo>
                    <a:pt x="812546" y="600804"/>
                  </a:lnTo>
                  <a:lnTo>
                    <a:pt x="828714" y="559588"/>
                  </a:lnTo>
                  <a:lnTo>
                    <a:pt x="840584" y="516408"/>
                  </a:lnTo>
                  <a:lnTo>
                    <a:pt x="847896" y="471524"/>
                  </a:lnTo>
                  <a:lnTo>
                    <a:pt x="850392" y="425196"/>
                  </a:lnTo>
                  <a:lnTo>
                    <a:pt x="847896" y="378867"/>
                  </a:lnTo>
                  <a:lnTo>
                    <a:pt x="840584" y="333983"/>
                  </a:lnTo>
                  <a:lnTo>
                    <a:pt x="828714" y="290803"/>
                  </a:lnTo>
                  <a:lnTo>
                    <a:pt x="812546" y="249587"/>
                  </a:lnTo>
                  <a:lnTo>
                    <a:pt x="792338" y="210594"/>
                  </a:lnTo>
                  <a:lnTo>
                    <a:pt x="768352" y="174083"/>
                  </a:lnTo>
                  <a:lnTo>
                    <a:pt x="740845" y="140314"/>
                  </a:lnTo>
                  <a:lnTo>
                    <a:pt x="710077" y="109546"/>
                  </a:lnTo>
                  <a:lnTo>
                    <a:pt x="676308" y="82039"/>
                  </a:lnTo>
                  <a:lnTo>
                    <a:pt x="639797" y="58053"/>
                  </a:lnTo>
                  <a:lnTo>
                    <a:pt x="600804" y="37845"/>
                  </a:lnTo>
                  <a:lnTo>
                    <a:pt x="559588" y="21677"/>
                  </a:lnTo>
                  <a:lnTo>
                    <a:pt x="516408" y="9807"/>
                  </a:lnTo>
                  <a:lnTo>
                    <a:pt x="471524" y="2495"/>
                  </a:lnTo>
                  <a:lnTo>
                    <a:pt x="42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048255" y="7121652"/>
              <a:ext cx="850900" cy="850900"/>
            </a:xfrm>
            <a:custGeom>
              <a:avLst/>
              <a:gdLst/>
              <a:ahLst/>
              <a:cxnLst/>
              <a:rect l="l" t="t" r="r" b="b"/>
              <a:pathLst>
                <a:path w="850900" h="850900">
                  <a:moveTo>
                    <a:pt x="0" y="425196"/>
                  </a:moveTo>
                  <a:lnTo>
                    <a:pt x="2495" y="378867"/>
                  </a:lnTo>
                  <a:lnTo>
                    <a:pt x="9807" y="333983"/>
                  </a:lnTo>
                  <a:lnTo>
                    <a:pt x="21677" y="290803"/>
                  </a:lnTo>
                  <a:lnTo>
                    <a:pt x="37845" y="249587"/>
                  </a:lnTo>
                  <a:lnTo>
                    <a:pt x="58053" y="210594"/>
                  </a:lnTo>
                  <a:lnTo>
                    <a:pt x="82039" y="174083"/>
                  </a:lnTo>
                  <a:lnTo>
                    <a:pt x="109546" y="140314"/>
                  </a:lnTo>
                  <a:lnTo>
                    <a:pt x="140314" y="109546"/>
                  </a:lnTo>
                  <a:lnTo>
                    <a:pt x="174083" y="82039"/>
                  </a:lnTo>
                  <a:lnTo>
                    <a:pt x="210594" y="58053"/>
                  </a:lnTo>
                  <a:lnTo>
                    <a:pt x="249587" y="37845"/>
                  </a:lnTo>
                  <a:lnTo>
                    <a:pt x="290803" y="21677"/>
                  </a:lnTo>
                  <a:lnTo>
                    <a:pt x="333983" y="9807"/>
                  </a:lnTo>
                  <a:lnTo>
                    <a:pt x="378867" y="2495"/>
                  </a:lnTo>
                  <a:lnTo>
                    <a:pt x="425195" y="0"/>
                  </a:lnTo>
                  <a:lnTo>
                    <a:pt x="471524" y="2495"/>
                  </a:lnTo>
                  <a:lnTo>
                    <a:pt x="516408" y="9807"/>
                  </a:lnTo>
                  <a:lnTo>
                    <a:pt x="559588" y="21677"/>
                  </a:lnTo>
                  <a:lnTo>
                    <a:pt x="600804" y="37845"/>
                  </a:lnTo>
                  <a:lnTo>
                    <a:pt x="639797" y="58053"/>
                  </a:lnTo>
                  <a:lnTo>
                    <a:pt x="676308" y="82039"/>
                  </a:lnTo>
                  <a:lnTo>
                    <a:pt x="710077" y="109546"/>
                  </a:lnTo>
                  <a:lnTo>
                    <a:pt x="740845" y="140314"/>
                  </a:lnTo>
                  <a:lnTo>
                    <a:pt x="768352" y="174083"/>
                  </a:lnTo>
                  <a:lnTo>
                    <a:pt x="792338" y="210594"/>
                  </a:lnTo>
                  <a:lnTo>
                    <a:pt x="812546" y="249587"/>
                  </a:lnTo>
                  <a:lnTo>
                    <a:pt x="828714" y="290803"/>
                  </a:lnTo>
                  <a:lnTo>
                    <a:pt x="840584" y="333983"/>
                  </a:lnTo>
                  <a:lnTo>
                    <a:pt x="847896" y="378867"/>
                  </a:lnTo>
                  <a:lnTo>
                    <a:pt x="850392" y="425196"/>
                  </a:lnTo>
                  <a:lnTo>
                    <a:pt x="847896" y="471524"/>
                  </a:lnTo>
                  <a:lnTo>
                    <a:pt x="840584" y="516408"/>
                  </a:lnTo>
                  <a:lnTo>
                    <a:pt x="828714" y="559588"/>
                  </a:lnTo>
                  <a:lnTo>
                    <a:pt x="812546" y="600804"/>
                  </a:lnTo>
                  <a:lnTo>
                    <a:pt x="792338" y="639797"/>
                  </a:lnTo>
                  <a:lnTo>
                    <a:pt x="768352" y="676308"/>
                  </a:lnTo>
                  <a:lnTo>
                    <a:pt x="740845" y="710077"/>
                  </a:lnTo>
                  <a:lnTo>
                    <a:pt x="710077" y="740845"/>
                  </a:lnTo>
                  <a:lnTo>
                    <a:pt x="676308" y="768352"/>
                  </a:lnTo>
                  <a:lnTo>
                    <a:pt x="639797" y="792338"/>
                  </a:lnTo>
                  <a:lnTo>
                    <a:pt x="600804" y="812546"/>
                  </a:lnTo>
                  <a:lnTo>
                    <a:pt x="559588" y="828714"/>
                  </a:lnTo>
                  <a:lnTo>
                    <a:pt x="516408" y="840584"/>
                  </a:lnTo>
                  <a:lnTo>
                    <a:pt x="471524" y="847896"/>
                  </a:lnTo>
                  <a:lnTo>
                    <a:pt x="425195" y="850392"/>
                  </a:lnTo>
                  <a:lnTo>
                    <a:pt x="378867" y="847896"/>
                  </a:lnTo>
                  <a:lnTo>
                    <a:pt x="333983" y="840584"/>
                  </a:lnTo>
                  <a:lnTo>
                    <a:pt x="290803" y="828714"/>
                  </a:lnTo>
                  <a:lnTo>
                    <a:pt x="249587" y="812546"/>
                  </a:lnTo>
                  <a:lnTo>
                    <a:pt x="210594" y="792338"/>
                  </a:lnTo>
                  <a:lnTo>
                    <a:pt x="174083" y="768352"/>
                  </a:lnTo>
                  <a:lnTo>
                    <a:pt x="140314" y="740845"/>
                  </a:lnTo>
                  <a:lnTo>
                    <a:pt x="109546" y="710077"/>
                  </a:lnTo>
                  <a:lnTo>
                    <a:pt x="82039" y="676308"/>
                  </a:lnTo>
                  <a:lnTo>
                    <a:pt x="58053" y="639797"/>
                  </a:lnTo>
                  <a:lnTo>
                    <a:pt x="37845" y="600804"/>
                  </a:lnTo>
                  <a:lnTo>
                    <a:pt x="21677" y="559588"/>
                  </a:lnTo>
                  <a:lnTo>
                    <a:pt x="9807" y="516408"/>
                  </a:lnTo>
                  <a:lnTo>
                    <a:pt x="2495" y="471524"/>
                  </a:lnTo>
                  <a:lnTo>
                    <a:pt x="0" y="425196"/>
                  </a:lnTo>
                  <a:close/>
                </a:path>
              </a:pathLst>
            </a:custGeom>
            <a:ln w="12700">
              <a:solidFill>
                <a:srgbClr val="009F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ts val="142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Regular</a:t>
            </a:r>
            <a:r>
              <a:rPr spc="-45" dirty="0"/>
              <a:t> </a:t>
            </a:r>
            <a:r>
              <a:rPr spc="-10" dirty="0"/>
              <a:t>Expressions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5348" y="1543558"/>
          <a:ext cx="8093075" cy="7324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4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88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2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Expression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^</a:t>
                      </a:r>
                      <a:r>
                        <a:rPr sz="2000" spc="-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(Caret)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match</a:t>
                      </a:r>
                      <a:r>
                        <a:rPr sz="2000" spc="9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expression</a:t>
                      </a:r>
                      <a:r>
                        <a:rPr sz="20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start</a:t>
                      </a:r>
                      <a:r>
                        <a:rPr sz="20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1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line,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20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1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^A.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29539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$ 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(Question)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match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expression</a:t>
                      </a:r>
                      <a:r>
                        <a:rPr sz="20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20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1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end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line,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1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A$.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7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75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\</a:t>
                      </a:r>
                      <a:r>
                        <a:rPr sz="2000" spc="-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(Back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Slash)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4625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 marR="1543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turn</a:t>
                      </a:r>
                      <a:r>
                        <a:rPr sz="20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off</a:t>
                      </a:r>
                      <a:r>
                        <a:rPr sz="20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special</a:t>
                      </a:r>
                      <a:r>
                        <a:rPr sz="20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r>
                        <a:rPr sz="20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next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character,</a:t>
                      </a:r>
                      <a:r>
                        <a:rPr sz="2000" spc="-6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as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\^.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[</a:t>
                      </a:r>
                      <a:r>
                        <a:rPr sz="2000" spc="-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]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(Brackets)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 marR="656590">
                        <a:lnSpc>
                          <a:spcPct val="100000"/>
                        </a:lnSpc>
                        <a:spcBef>
                          <a:spcPts val="1875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match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any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enclosed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characters,</a:t>
                      </a:r>
                      <a:r>
                        <a:rPr sz="2000" spc="-7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in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[aeiou].</a:t>
                      </a:r>
                      <a:r>
                        <a:rPr sz="20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Use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Hyphen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"-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"</a:t>
                      </a:r>
                      <a:r>
                        <a:rPr sz="2000" spc="-1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range,</a:t>
                      </a:r>
                      <a:r>
                        <a:rPr sz="20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2000" spc="-1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[0-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9].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38125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738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[^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]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match</a:t>
                      </a:r>
                      <a:r>
                        <a:rPr sz="20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any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r>
                        <a:rPr sz="2000" spc="-6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except</a:t>
                      </a:r>
                      <a:r>
                        <a:rPr sz="20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those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enclosed</a:t>
                      </a:r>
                      <a:r>
                        <a:rPr sz="2000" spc="-5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-1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[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],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as</a:t>
                      </a:r>
                      <a:r>
                        <a:rPr sz="2000" spc="-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000" spc="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[^0-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9].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7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.</a:t>
                      </a:r>
                      <a:r>
                        <a:rPr sz="2000" spc="-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(Period)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match</a:t>
                      </a:r>
                      <a:r>
                        <a:rPr sz="20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single</a:t>
                      </a:r>
                      <a:r>
                        <a:rPr sz="2000" spc="-1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r>
                        <a:rPr sz="2000" spc="-7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any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value,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except</a:t>
                      </a:r>
                      <a:r>
                        <a:rPr sz="2000" spc="-5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end</a:t>
                      </a:r>
                      <a:r>
                        <a:rPr sz="20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of</a:t>
                      </a:r>
                      <a:endParaRPr sz="2000">
                        <a:latin typeface="Arial"/>
                        <a:cs typeface="Arial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line.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7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*</a:t>
                      </a:r>
                      <a:r>
                        <a:rPr sz="2000" spc="-1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(Asterisk)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 marR="5327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match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zero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more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preceding</a:t>
                      </a:r>
                      <a:r>
                        <a:rPr sz="20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r>
                        <a:rPr sz="2000" spc="-6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expression.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92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\{x,y\}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match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2000" spc="-1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occurrences</a:t>
                      </a:r>
                      <a:r>
                        <a:rPr sz="2000" spc="-5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preceding.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7795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2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\{x\}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090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match</a:t>
                      </a:r>
                      <a:r>
                        <a:rPr sz="20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exactly</a:t>
                      </a:r>
                      <a:r>
                        <a:rPr sz="2000" spc="-1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occurrences</a:t>
                      </a:r>
                      <a:r>
                        <a:rPr sz="2000" spc="-5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preceding.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8430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\{x,\}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match</a:t>
                      </a:r>
                      <a:r>
                        <a:rPr sz="20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x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more</a:t>
                      </a:r>
                      <a:r>
                        <a:rPr sz="20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occurrences</a:t>
                      </a:r>
                      <a:r>
                        <a:rPr sz="2000" spc="-6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preceding.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576818" y="1569211"/>
          <a:ext cx="7491730" cy="7052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9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1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845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1530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grep</a:t>
                      </a:r>
                      <a:r>
                        <a:rPr sz="20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“smile“</a:t>
                      </a:r>
                      <a:r>
                        <a:rPr sz="20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6379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939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search</a:t>
                      </a:r>
                      <a:r>
                        <a:rPr sz="20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files</a:t>
                      </a:r>
                      <a:r>
                        <a:rPr sz="2000" spc="-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lines</a:t>
                      </a:r>
                      <a:r>
                        <a:rPr sz="2000" spc="-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‘smile’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6379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530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grep</a:t>
                      </a:r>
                      <a:r>
                        <a:rPr sz="2000" spc="-6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'^smile'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7015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'smile'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start</a:t>
                      </a:r>
                      <a:r>
                        <a:rPr sz="20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line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7015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895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grep</a:t>
                      </a:r>
                      <a:r>
                        <a:rPr sz="2000" spc="-6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'smile$'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7015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'smile'</a:t>
                      </a:r>
                      <a:r>
                        <a:rPr sz="2000" spc="-1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end</a:t>
                      </a:r>
                      <a:r>
                        <a:rPr sz="20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7015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530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grep</a:t>
                      </a:r>
                      <a:r>
                        <a:rPr sz="2000" spc="-6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'^smile$'</a:t>
                      </a:r>
                      <a:r>
                        <a:rPr sz="20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7015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lines</a:t>
                      </a:r>
                      <a:r>
                        <a:rPr sz="20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containing</a:t>
                      </a:r>
                      <a:r>
                        <a:rPr sz="20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only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'smile'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7015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530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grep</a:t>
                      </a:r>
                      <a:r>
                        <a:rPr sz="20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'\^s'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7015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lines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starting</a:t>
                      </a:r>
                      <a:r>
                        <a:rPr sz="20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with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'^s',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"\"</a:t>
                      </a:r>
                      <a:r>
                        <a:rPr sz="20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escapes</a:t>
                      </a:r>
                      <a:r>
                        <a:rPr sz="20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0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^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7015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34390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2039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grep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'[Ss]mile'</a:t>
                      </a:r>
                      <a:r>
                        <a:rPr sz="2000" spc="-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9079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039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search</a:t>
                      </a:r>
                      <a:r>
                        <a:rPr sz="20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‘Smile'</a:t>
                      </a:r>
                      <a:r>
                        <a:rPr sz="2000" spc="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'smile'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59079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11530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950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grep</a:t>
                      </a:r>
                      <a:r>
                        <a:rPr sz="20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'^$'</a:t>
                      </a:r>
                      <a:r>
                        <a:rPr sz="2000" spc="-1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files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7650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950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search</a:t>
                      </a:r>
                      <a:r>
                        <a:rPr sz="20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blank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lines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7650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1530">
                <a:tc>
                  <a:txBody>
                    <a:bodyPr/>
                    <a:lstStyle/>
                    <a:p>
                      <a:pPr marL="61594">
                        <a:lnSpc>
                          <a:spcPct val="100000"/>
                        </a:lnSpc>
                        <a:spcBef>
                          <a:spcPts val="1950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grep</a:t>
                      </a:r>
                      <a:r>
                        <a:rPr sz="2000" spc="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'[0-9][0-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9]'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file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7650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1950"/>
                        </a:spcBef>
                      </a:pP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search</a:t>
                      </a:r>
                      <a:r>
                        <a:rPr sz="20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for</a:t>
                      </a:r>
                      <a:r>
                        <a:rPr sz="20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pairs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0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numeric</a:t>
                      </a:r>
                      <a:r>
                        <a:rPr sz="20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digits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47650" marB="0">
                    <a:lnL w="12700">
                      <a:solidFill>
                        <a:srgbClr val="000E46"/>
                      </a:solidFill>
                      <a:prstDash val="solid"/>
                    </a:lnL>
                    <a:lnR w="12700">
                      <a:solidFill>
                        <a:srgbClr val="000E46"/>
                      </a:solidFill>
                      <a:prstDash val="solid"/>
                    </a:lnR>
                    <a:lnT w="12700">
                      <a:solidFill>
                        <a:srgbClr val="000E46"/>
                      </a:solidFill>
                      <a:prstDash val="solid"/>
                    </a:lnT>
                    <a:lnB w="12700">
                      <a:solidFill>
                        <a:srgbClr val="000E4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39639" y="3379978"/>
            <a:ext cx="86353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Lab</a:t>
            </a:r>
            <a:r>
              <a:rPr sz="48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(File</a:t>
            </a:r>
            <a:r>
              <a:rPr sz="48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4800" b="1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8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utilities)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39639" y="3379978"/>
            <a:ext cx="5656580" cy="144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58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r>
              <a:rPr sz="48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5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ts val="5580"/>
              </a:lnSpc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vi</a:t>
            </a:r>
            <a:r>
              <a:rPr sz="48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Shell</a:t>
            </a:r>
            <a:r>
              <a:rPr sz="4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Scripts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Overview</a:t>
            </a:r>
            <a:r>
              <a:rPr spc="35" dirty="0"/>
              <a:t> </a:t>
            </a:r>
            <a:r>
              <a:rPr dirty="0"/>
              <a:t>–</a:t>
            </a:r>
            <a:r>
              <a:rPr spc="20" dirty="0"/>
              <a:t> </a:t>
            </a:r>
            <a:r>
              <a:rPr dirty="0"/>
              <a:t>vi</a:t>
            </a:r>
            <a:r>
              <a:rPr spc="25" dirty="0"/>
              <a:t> </a:t>
            </a:r>
            <a:r>
              <a:rPr spc="-10" dirty="0"/>
              <a:t>editor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412" y="1507998"/>
            <a:ext cx="6603365" cy="2230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dirty="0">
                <a:solidFill>
                  <a:srgbClr val="005C84"/>
                </a:solidFill>
                <a:latin typeface="Calibri"/>
                <a:cs typeface="Calibri"/>
              </a:rPr>
              <a:t>10</a:t>
            </a:r>
            <a:r>
              <a:rPr sz="3700" spc="-9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005C84"/>
                </a:solidFill>
                <a:latin typeface="Calibri"/>
                <a:cs typeface="Calibri"/>
              </a:rPr>
              <a:t>Reasons</a:t>
            </a:r>
            <a:r>
              <a:rPr sz="37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37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700" dirty="0">
                <a:solidFill>
                  <a:srgbClr val="005C84"/>
                </a:solidFill>
                <a:latin typeface="Calibri"/>
                <a:cs typeface="Calibri"/>
              </a:rPr>
              <a:t>use</a:t>
            </a:r>
            <a:r>
              <a:rPr sz="37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700" spc="-25" dirty="0">
                <a:solidFill>
                  <a:srgbClr val="005C84"/>
                </a:solidFill>
                <a:latin typeface="Calibri"/>
                <a:cs typeface="Calibri"/>
              </a:rPr>
              <a:t>Vi</a:t>
            </a:r>
            <a:endParaRPr sz="37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75"/>
              </a:spcBef>
              <a:buClr>
                <a:srgbClr val="3E9C35"/>
              </a:buClr>
              <a:buAutoNum type="arabicPeriod"/>
              <a:tabLst>
                <a:tab pos="354965" algn="l"/>
              </a:tabLst>
            </a:pP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Vi</a:t>
            </a:r>
            <a:r>
              <a:rPr sz="2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text</a:t>
            </a:r>
            <a:r>
              <a:rPr sz="20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editor</a:t>
            </a:r>
            <a:r>
              <a:rPr sz="2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most</a:t>
            </a:r>
            <a:r>
              <a:rPr sz="2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popular</a:t>
            </a:r>
            <a:r>
              <a:rPr sz="2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editor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Linux</a:t>
            </a:r>
            <a:r>
              <a:rPr sz="2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family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030"/>
              </a:spcBef>
              <a:buClr>
                <a:srgbClr val="3E9C35"/>
              </a:buClr>
              <a:buAutoNum type="arabicPeriod"/>
              <a:tabLst>
                <a:tab pos="354965" algn="l"/>
              </a:tabLst>
            </a:pP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Classic</a:t>
            </a:r>
            <a:r>
              <a:rPr sz="2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text</a:t>
            </a:r>
            <a:r>
              <a:rPr sz="20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editor</a:t>
            </a:r>
            <a:r>
              <a:rPr sz="20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across</a:t>
            </a:r>
            <a:r>
              <a:rPr sz="20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different</a:t>
            </a:r>
            <a:r>
              <a:rPr sz="20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platforms</a:t>
            </a:r>
            <a:r>
              <a:rPr sz="2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000" spc="-9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distribution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014"/>
              </a:spcBef>
              <a:buClr>
                <a:srgbClr val="3E9C35"/>
              </a:buClr>
              <a:buAutoNum type="arabicPeriod"/>
              <a:tabLst>
                <a:tab pos="354965" algn="l"/>
              </a:tabLst>
            </a:pP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Does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not</a:t>
            </a:r>
            <a:r>
              <a:rPr sz="2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require</a:t>
            </a:r>
            <a:r>
              <a:rPr sz="2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graphical</a:t>
            </a:r>
            <a:r>
              <a:rPr sz="2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412" y="3877157"/>
            <a:ext cx="748792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3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000" spc="-25" dirty="0">
                <a:solidFill>
                  <a:srgbClr val="3E9C35"/>
                </a:solidFill>
                <a:latin typeface="Calibri"/>
                <a:cs typeface="Calibri"/>
              </a:rPr>
              <a:t>4.</a:t>
            </a:r>
            <a:r>
              <a:rPr sz="2000" dirty="0">
                <a:solidFill>
                  <a:srgbClr val="3E9C35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Always</a:t>
            </a:r>
            <a:r>
              <a:rPr sz="2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available</a:t>
            </a:r>
            <a:r>
              <a:rPr sz="20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Barely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booted</a:t>
            </a:r>
            <a:r>
              <a:rPr sz="2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5C84"/>
                </a:solidFill>
                <a:latin typeface="Calibri"/>
                <a:cs typeface="Calibri"/>
              </a:rPr>
              <a:t>system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single</a:t>
            </a:r>
            <a:r>
              <a:rPr sz="2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user</a:t>
            </a:r>
            <a:r>
              <a:rPr sz="2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mode</a:t>
            </a:r>
            <a:r>
              <a:rPr sz="2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will</a:t>
            </a:r>
            <a:r>
              <a:rPr sz="2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5C84"/>
                </a:solidFill>
                <a:latin typeface="Calibri"/>
                <a:cs typeface="Calibri"/>
              </a:rPr>
              <a:t>have </a:t>
            </a:r>
            <a:r>
              <a:rPr sz="2000" spc="-25" dirty="0">
                <a:solidFill>
                  <a:srgbClr val="005C84"/>
                </a:solidFill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412" y="4926838"/>
            <a:ext cx="4265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2000" spc="-25" dirty="0">
                <a:solidFill>
                  <a:srgbClr val="3E9C35"/>
                </a:solidFill>
                <a:latin typeface="Calibri"/>
                <a:cs typeface="Calibri"/>
              </a:rPr>
              <a:t>5.</a:t>
            </a:r>
            <a:r>
              <a:rPr sz="2000" dirty="0">
                <a:solidFill>
                  <a:srgbClr val="3E9C35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Uses</a:t>
            </a:r>
            <a:r>
              <a:rPr sz="2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less</a:t>
            </a:r>
            <a:r>
              <a:rPr sz="2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amount</a:t>
            </a:r>
            <a:r>
              <a:rPr sz="20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system</a:t>
            </a:r>
            <a:r>
              <a:rPr sz="2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resources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412" y="5487670"/>
            <a:ext cx="43853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2000" spc="-25" dirty="0">
                <a:solidFill>
                  <a:srgbClr val="3E9C35"/>
                </a:solidFill>
                <a:latin typeface="Calibri"/>
                <a:cs typeface="Calibri"/>
              </a:rPr>
              <a:t>6.</a:t>
            </a:r>
            <a:r>
              <a:rPr sz="2000" dirty="0">
                <a:solidFill>
                  <a:srgbClr val="3E9C35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Run</a:t>
            </a:r>
            <a:r>
              <a:rPr sz="2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shell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commands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without</a:t>
            </a:r>
            <a:r>
              <a:rPr sz="2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leaving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5C84"/>
                </a:solidFill>
                <a:latin typeface="Calibri"/>
                <a:cs typeface="Calibri"/>
              </a:rPr>
              <a:t>vi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412" y="6048502"/>
            <a:ext cx="53879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000" spc="-25" dirty="0">
                <a:solidFill>
                  <a:srgbClr val="3E9C35"/>
                </a:solidFill>
                <a:latin typeface="Calibri"/>
                <a:cs typeface="Calibri"/>
              </a:rPr>
              <a:t>7.</a:t>
            </a:r>
            <a:r>
              <a:rPr sz="2000" dirty="0">
                <a:solidFill>
                  <a:srgbClr val="3E9C35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Multiple</a:t>
            </a:r>
            <a:r>
              <a:rPr sz="20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files</a:t>
            </a:r>
            <a:r>
              <a:rPr sz="2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editing</a:t>
            </a:r>
            <a:r>
              <a:rPr sz="20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with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least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system</a:t>
            </a:r>
            <a:r>
              <a:rPr sz="2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resources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6412" y="6611239"/>
            <a:ext cx="58159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000" spc="-25" dirty="0">
                <a:solidFill>
                  <a:srgbClr val="3E9C35"/>
                </a:solidFill>
                <a:latin typeface="Calibri"/>
                <a:cs typeface="Calibri"/>
              </a:rPr>
              <a:t>8.</a:t>
            </a:r>
            <a:r>
              <a:rPr sz="2000" dirty="0">
                <a:solidFill>
                  <a:srgbClr val="3E9C35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Supports</a:t>
            </a:r>
            <a:r>
              <a:rPr sz="2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all</a:t>
            </a:r>
            <a:r>
              <a:rPr sz="2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programming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languages</a:t>
            </a:r>
            <a:r>
              <a:rPr sz="2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0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formats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412" y="7081240"/>
            <a:ext cx="6246495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3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000" spc="-25" dirty="0">
                <a:solidFill>
                  <a:srgbClr val="3E9C35"/>
                </a:solidFill>
                <a:latin typeface="Calibri"/>
                <a:cs typeface="Calibri"/>
              </a:rPr>
              <a:t>9.</a:t>
            </a:r>
            <a:r>
              <a:rPr sz="2000" dirty="0">
                <a:solidFill>
                  <a:srgbClr val="3E9C35"/>
                </a:solidFill>
                <a:latin typeface="Calibri"/>
                <a:cs typeface="Calibri"/>
              </a:rPr>
              <a:t>	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Very</a:t>
            </a:r>
            <a:r>
              <a:rPr sz="20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mature</a:t>
            </a:r>
            <a:r>
              <a:rPr sz="2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piece</a:t>
            </a:r>
            <a:r>
              <a:rPr sz="2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software,</a:t>
            </a:r>
            <a:r>
              <a:rPr sz="2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having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been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around</a:t>
            </a:r>
            <a:r>
              <a:rPr sz="2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since approximately</a:t>
            </a:r>
            <a:r>
              <a:rPr sz="20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5C84"/>
                </a:solidFill>
                <a:latin typeface="Calibri"/>
                <a:cs typeface="Calibri"/>
              </a:rPr>
              <a:t>1978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6412" y="8128813"/>
            <a:ext cx="26530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E9C35"/>
                </a:solidFill>
                <a:latin typeface="Calibri"/>
                <a:cs typeface="Calibri"/>
              </a:rPr>
              <a:t>10.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Free</a:t>
            </a:r>
            <a:r>
              <a:rPr sz="2000" spc="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000" spc="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Open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Source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786616" y="1760220"/>
            <a:ext cx="1649095" cy="824865"/>
          </a:xfrm>
          <a:custGeom>
            <a:avLst/>
            <a:gdLst/>
            <a:ahLst/>
            <a:cxnLst/>
            <a:rect l="l" t="t" r="r" b="b"/>
            <a:pathLst>
              <a:path w="1649094" h="824864">
                <a:moveTo>
                  <a:pt x="1566545" y="0"/>
                </a:moveTo>
                <a:lnTo>
                  <a:pt x="82423" y="0"/>
                </a:lnTo>
                <a:lnTo>
                  <a:pt x="50363" y="6484"/>
                </a:lnTo>
                <a:lnTo>
                  <a:pt x="24161" y="24161"/>
                </a:lnTo>
                <a:lnTo>
                  <a:pt x="6484" y="50363"/>
                </a:lnTo>
                <a:lnTo>
                  <a:pt x="0" y="82423"/>
                </a:lnTo>
                <a:lnTo>
                  <a:pt x="0" y="742060"/>
                </a:lnTo>
                <a:lnTo>
                  <a:pt x="6484" y="774120"/>
                </a:lnTo>
                <a:lnTo>
                  <a:pt x="24161" y="800322"/>
                </a:lnTo>
                <a:lnTo>
                  <a:pt x="50363" y="817999"/>
                </a:lnTo>
                <a:lnTo>
                  <a:pt x="82423" y="824483"/>
                </a:lnTo>
                <a:lnTo>
                  <a:pt x="1566545" y="824483"/>
                </a:lnTo>
                <a:lnTo>
                  <a:pt x="1598604" y="817999"/>
                </a:lnTo>
                <a:lnTo>
                  <a:pt x="1624806" y="800322"/>
                </a:lnTo>
                <a:lnTo>
                  <a:pt x="1642483" y="774120"/>
                </a:lnTo>
                <a:lnTo>
                  <a:pt x="1648968" y="742060"/>
                </a:lnTo>
                <a:lnTo>
                  <a:pt x="1648968" y="82423"/>
                </a:lnTo>
                <a:lnTo>
                  <a:pt x="1642483" y="50363"/>
                </a:lnTo>
                <a:lnTo>
                  <a:pt x="1624806" y="24161"/>
                </a:lnTo>
                <a:lnTo>
                  <a:pt x="1598604" y="6484"/>
                </a:lnTo>
                <a:lnTo>
                  <a:pt x="1566545" y="0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955526" y="1821637"/>
            <a:ext cx="1311275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46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Command</a:t>
            </a:r>
            <a:endParaRPr sz="2200">
              <a:latin typeface="Arial"/>
              <a:cs typeface="Arial"/>
            </a:endParaRPr>
          </a:p>
          <a:p>
            <a:pPr algn="ctr">
              <a:lnSpc>
                <a:spcPts val="2460"/>
              </a:lnSpc>
            </a:pP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3024485" y="2979801"/>
            <a:ext cx="535940" cy="744855"/>
          </a:xfrm>
          <a:custGeom>
            <a:avLst/>
            <a:gdLst/>
            <a:ahLst/>
            <a:cxnLst/>
            <a:rect l="l" t="t" r="r" b="b"/>
            <a:pathLst>
              <a:path w="535940" h="744854">
                <a:moveTo>
                  <a:pt x="52832" y="0"/>
                </a:moveTo>
                <a:lnTo>
                  <a:pt x="0" y="197231"/>
                </a:lnTo>
                <a:lnTo>
                  <a:pt x="50038" y="168275"/>
                </a:lnTo>
                <a:lnTo>
                  <a:pt x="335661" y="663066"/>
                </a:lnTo>
                <a:lnTo>
                  <a:pt x="285623" y="691896"/>
                </a:lnTo>
                <a:lnTo>
                  <a:pt x="482853" y="744727"/>
                </a:lnTo>
                <a:lnTo>
                  <a:pt x="535686" y="547497"/>
                </a:lnTo>
                <a:lnTo>
                  <a:pt x="485648" y="576452"/>
                </a:lnTo>
                <a:lnTo>
                  <a:pt x="200025" y="81661"/>
                </a:lnTo>
                <a:lnTo>
                  <a:pt x="250063" y="52832"/>
                </a:lnTo>
                <a:lnTo>
                  <a:pt x="52832" y="0"/>
                </a:lnTo>
                <a:close/>
              </a:path>
            </a:pathLst>
          </a:custGeom>
          <a:solidFill>
            <a:srgbClr val="AAB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3149071" y="4119371"/>
            <a:ext cx="1649095" cy="824865"/>
          </a:xfrm>
          <a:custGeom>
            <a:avLst/>
            <a:gdLst/>
            <a:ahLst/>
            <a:cxnLst/>
            <a:rect l="l" t="t" r="r" b="b"/>
            <a:pathLst>
              <a:path w="1649094" h="824864">
                <a:moveTo>
                  <a:pt x="1566545" y="0"/>
                </a:moveTo>
                <a:lnTo>
                  <a:pt x="82423" y="0"/>
                </a:lnTo>
                <a:lnTo>
                  <a:pt x="50363" y="6484"/>
                </a:lnTo>
                <a:lnTo>
                  <a:pt x="24161" y="24161"/>
                </a:lnTo>
                <a:lnTo>
                  <a:pt x="6484" y="50363"/>
                </a:lnTo>
                <a:lnTo>
                  <a:pt x="0" y="82423"/>
                </a:lnTo>
                <a:lnTo>
                  <a:pt x="0" y="742061"/>
                </a:lnTo>
                <a:lnTo>
                  <a:pt x="6484" y="774120"/>
                </a:lnTo>
                <a:lnTo>
                  <a:pt x="24161" y="800322"/>
                </a:lnTo>
                <a:lnTo>
                  <a:pt x="50363" y="817999"/>
                </a:lnTo>
                <a:lnTo>
                  <a:pt x="82423" y="824483"/>
                </a:lnTo>
                <a:lnTo>
                  <a:pt x="1566545" y="824483"/>
                </a:lnTo>
                <a:lnTo>
                  <a:pt x="1598604" y="817999"/>
                </a:lnTo>
                <a:lnTo>
                  <a:pt x="1624806" y="800322"/>
                </a:lnTo>
                <a:lnTo>
                  <a:pt x="1642483" y="774120"/>
                </a:lnTo>
                <a:lnTo>
                  <a:pt x="1648968" y="742061"/>
                </a:lnTo>
                <a:lnTo>
                  <a:pt x="1648968" y="82423"/>
                </a:lnTo>
                <a:lnTo>
                  <a:pt x="1642483" y="50363"/>
                </a:lnTo>
                <a:lnTo>
                  <a:pt x="1624806" y="24161"/>
                </a:lnTo>
                <a:lnTo>
                  <a:pt x="1598604" y="6484"/>
                </a:lnTo>
                <a:lnTo>
                  <a:pt x="1566545" y="0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3612494" y="4182236"/>
            <a:ext cx="724535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46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Insert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ts val="2460"/>
              </a:lnSpc>
            </a:pPr>
            <a:r>
              <a:rPr sz="2200" spc="-2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endParaRPr sz="2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181331" y="4387596"/>
            <a:ext cx="859790" cy="289560"/>
          </a:xfrm>
          <a:custGeom>
            <a:avLst/>
            <a:gdLst/>
            <a:ahLst/>
            <a:cxnLst/>
            <a:rect l="l" t="t" r="r" b="b"/>
            <a:pathLst>
              <a:path w="859790" h="289560">
                <a:moveTo>
                  <a:pt x="714756" y="0"/>
                </a:moveTo>
                <a:lnTo>
                  <a:pt x="714756" y="57912"/>
                </a:lnTo>
                <a:lnTo>
                  <a:pt x="144779" y="57912"/>
                </a:lnTo>
                <a:lnTo>
                  <a:pt x="144779" y="0"/>
                </a:lnTo>
                <a:lnTo>
                  <a:pt x="0" y="144779"/>
                </a:lnTo>
                <a:lnTo>
                  <a:pt x="144779" y="289559"/>
                </a:lnTo>
                <a:lnTo>
                  <a:pt x="144779" y="231648"/>
                </a:lnTo>
                <a:lnTo>
                  <a:pt x="714756" y="231648"/>
                </a:lnTo>
                <a:lnTo>
                  <a:pt x="714756" y="289559"/>
                </a:lnTo>
                <a:lnTo>
                  <a:pt x="859535" y="144779"/>
                </a:lnTo>
                <a:lnTo>
                  <a:pt x="714756" y="0"/>
                </a:lnTo>
                <a:close/>
              </a:path>
            </a:pathLst>
          </a:custGeom>
          <a:solidFill>
            <a:srgbClr val="AAB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424159" y="4119371"/>
            <a:ext cx="1649095" cy="824865"/>
          </a:xfrm>
          <a:custGeom>
            <a:avLst/>
            <a:gdLst/>
            <a:ahLst/>
            <a:cxnLst/>
            <a:rect l="l" t="t" r="r" b="b"/>
            <a:pathLst>
              <a:path w="1649095" h="824864">
                <a:moveTo>
                  <a:pt x="1566545" y="0"/>
                </a:moveTo>
                <a:lnTo>
                  <a:pt x="82423" y="0"/>
                </a:lnTo>
                <a:lnTo>
                  <a:pt x="50363" y="6484"/>
                </a:lnTo>
                <a:lnTo>
                  <a:pt x="24161" y="24161"/>
                </a:lnTo>
                <a:lnTo>
                  <a:pt x="6484" y="50363"/>
                </a:lnTo>
                <a:lnTo>
                  <a:pt x="0" y="82423"/>
                </a:lnTo>
                <a:lnTo>
                  <a:pt x="0" y="742061"/>
                </a:lnTo>
                <a:lnTo>
                  <a:pt x="6484" y="774120"/>
                </a:lnTo>
                <a:lnTo>
                  <a:pt x="24161" y="800322"/>
                </a:lnTo>
                <a:lnTo>
                  <a:pt x="50363" y="817999"/>
                </a:lnTo>
                <a:lnTo>
                  <a:pt x="82423" y="824483"/>
                </a:lnTo>
                <a:lnTo>
                  <a:pt x="1566545" y="824483"/>
                </a:lnTo>
                <a:lnTo>
                  <a:pt x="1598604" y="817999"/>
                </a:lnTo>
                <a:lnTo>
                  <a:pt x="1624806" y="800322"/>
                </a:lnTo>
                <a:lnTo>
                  <a:pt x="1642483" y="774120"/>
                </a:lnTo>
                <a:lnTo>
                  <a:pt x="1648968" y="742061"/>
                </a:lnTo>
                <a:lnTo>
                  <a:pt x="1648968" y="82423"/>
                </a:lnTo>
                <a:lnTo>
                  <a:pt x="1642483" y="50363"/>
                </a:lnTo>
                <a:lnTo>
                  <a:pt x="1624806" y="24161"/>
                </a:lnTo>
                <a:lnTo>
                  <a:pt x="1598604" y="6484"/>
                </a:lnTo>
                <a:lnTo>
                  <a:pt x="1566545" y="0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769854" y="4182236"/>
            <a:ext cx="956944" cy="650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460"/>
              </a:lnSpc>
              <a:spcBef>
                <a:spcPts val="95"/>
              </a:spcBef>
            </a:pP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Escape</a:t>
            </a:r>
            <a:endParaRPr sz="2200">
              <a:latin typeface="Arial"/>
              <a:cs typeface="Arial"/>
            </a:endParaRPr>
          </a:p>
          <a:p>
            <a:pPr marL="99060">
              <a:lnSpc>
                <a:spcPts val="2460"/>
              </a:lnSpc>
            </a:pP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Model</a:t>
            </a:r>
            <a:endParaRPr sz="2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1662029" y="2979801"/>
            <a:ext cx="535940" cy="744855"/>
          </a:xfrm>
          <a:custGeom>
            <a:avLst/>
            <a:gdLst/>
            <a:ahLst/>
            <a:cxnLst/>
            <a:rect l="l" t="t" r="r" b="b"/>
            <a:pathLst>
              <a:path w="535940" h="744854">
                <a:moveTo>
                  <a:pt x="482853" y="0"/>
                </a:moveTo>
                <a:lnTo>
                  <a:pt x="285623" y="52832"/>
                </a:lnTo>
                <a:lnTo>
                  <a:pt x="335661" y="81661"/>
                </a:lnTo>
                <a:lnTo>
                  <a:pt x="50038" y="576452"/>
                </a:lnTo>
                <a:lnTo>
                  <a:pt x="0" y="547497"/>
                </a:lnTo>
                <a:lnTo>
                  <a:pt x="52831" y="744727"/>
                </a:lnTo>
                <a:lnTo>
                  <a:pt x="250063" y="691896"/>
                </a:lnTo>
                <a:lnTo>
                  <a:pt x="200025" y="663066"/>
                </a:lnTo>
                <a:lnTo>
                  <a:pt x="485648" y="168275"/>
                </a:lnTo>
                <a:lnTo>
                  <a:pt x="535686" y="197231"/>
                </a:lnTo>
                <a:lnTo>
                  <a:pt x="482853" y="0"/>
                </a:lnTo>
                <a:close/>
              </a:path>
            </a:pathLst>
          </a:custGeom>
          <a:solidFill>
            <a:srgbClr val="AABC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530842" y="3041650"/>
            <a:ext cx="1651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:w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:wq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:q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:q!</a:t>
            </a:r>
            <a:endParaRPr sz="2400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22" name="object 22"/>
          <p:cNvSpPr txBox="1"/>
          <p:nvPr/>
        </p:nvSpPr>
        <p:spPr>
          <a:xfrm>
            <a:off x="7254240" y="5123688"/>
            <a:ext cx="4394200" cy="2862580"/>
          </a:xfrm>
          <a:prstGeom prst="rect">
            <a:avLst/>
          </a:prstGeom>
          <a:ln w="9525">
            <a:solidFill>
              <a:srgbClr val="0075AF"/>
            </a:solidFill>
          </a:ln>
        </p:spPr>
        <p:txBody>
          <a:bodyPr vert="horz" wrap="square" lIns="0" tIns="2984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35"/>
              </a:spcBef>
            </a:pP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Command</a:t>
            </a:r>
            <a:r>
              <a:rPr sz="2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mode:</a:t>
            </a:r>
            <a:endParaRPr sz="2000">
              <a:latin typeface="Calibri"/>
              <a:cs typeface="Calibri"/>
            </a:endParaRPr>
          </a:p>
          <a:p>
            <a:pPr marL="378460" marR="177800" indent="-287020">
              <a:lnSpc>
                <a:spcPct val="100000"/>
              </a:lnSpc>
              <a:buFont typeface="Arial"/>
              <a:buChar char="•"/>
              <a:tabLst>
                <a:tab pos="378460" algn="l"/>
              </a:tabLst>
            </a:pP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0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vi</a:t>
            </a:r>
            <a:r>
              <a:rPr sz="2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editor</a:t>
            </a:r>
            <a:r>
              <a:rPr sz="2000" spc="-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opens</a:t>
            </a:r>
            <a:r>
              <a:rPr sz="2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this</a:t>
            </a:r>
            <a:r>
              <a:rPr sz="2000" spc="-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mode,</a:t>
            </a:r>
            <a:r>
              <a:rPr sz="2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5C84"/>
                </a:solidFill>
                <a:latin typeface="Calibri"/>
                <a:cs typeface="Calibri"/>
              </a:rPr>
              <a:t>and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it</a:t>
            </a:r>
            <a:r>
              <a:rPr sz="20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only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understands</a:t>
            </a:r>
            <a:r>
              <a:rPr sz="20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commands</a:t>
            </a:r>
            <a:endParaRPr sz="2000">
              <a:latin typeface="Calibri"/>
              <a:cs typeface="Calibri"/>
            </a:endParaRPr>
          </a:p>
          <a:p>
            <a:pPr marL="378460" marR="396875" indent="-287020">
              <a:lnSpc>
                <a:spcPct val="100000"/>
              </a:lnSpc>
              <a:buFont typeface="Arial"/>
              <a:buChar char="•"/>
              <a:tabLst>
                <a:tab pos="378460" algn="l"/>
              </a:tabLst>
            </a:pP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this</a:t>
            </a:r>
            <a:r>
              <a:rPr sz="20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mode,</a:t>
            </a:r>
            <a:r>
              <a:rPr sz="2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you</a:t>
            </a:r>
            <a:r>
              <a:rPr sz="2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can,</a:t>
            </a:r>
            <a:r>
              <a:rPr sz="2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move</a:t>
            </a:r>
            <a:r>
              <a:rPr sz="2000" spc="-25" dirty="0">
                <a:solidFill>
                  <a:srgbClr val="005C84"/>
                </a:solidFill>
                <a:latin typeface="Calibri"/>
                <a:cs typeface="Calibri"/>
              </a:rPr>
              <a:t> the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cursor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cut,</a:t>
            </a:r>
            <a:r>
              <a:rPr sz="2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5C84"/>
                </a:solidFill>
                <a:latin typeface="Calibri"/>
                <a:cs typeface="Calibri"/>
              </a:rPr>
              <a:t>copy,</a:t>
            </a:r>
            <a:r>
              <a:rPr sz="2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paste</a:t>
            </a:r>
            <a:r>
              <a:rPr sz="2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5C84"/>
                </a:solidFill>
                <a:latin typeface="Calibri"/>
                <a:cs typeface="Calibri"/>
              </a:rPr>
              <a:t>text</a:t>
            </a:r>
            <a:endParaRPr sz="2000">
              <a:latin typeface="Calibri"/>
              <a:cs typeface="Calibri"/>
            </a:endParaRPr>
          </a:p>
          <a:p>
            <a:pPr marL="378460" marR="11239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78460" algn="l"/>
              </a:tabLst>
            </a:pP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This</a:t>
            </a:r>
            <a:r>
              <a:rPr sz="20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mode</a:t>
            </a:r>
            <a:r>
              <a:rPr sz="2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also</a:t>
            </a:r>
            <a:r>
              <a:rPr sz="2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saves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changes</a:t>
            </a:r>
            <a:r>
              <a:rPr sz="2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5C84"/>
                </a:solidFill>
                <a:latin typeface="Calibri"/>
                <a:cs typeface="Calibri"/>
              </a:rPr>
              <a:t>you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have</a:t>
            </a:r>
            <a:r>
              <a:rPr sz="2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made</a:t>
            </a:r>
            <a:r>
              <a:rPr sz="2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endParaRPr sz="2000">
              <a:latin typeface="Calibri"/>
              <a:cs typeface="Calibri"/>
            </a:endParaRPr>
          </a:p>
          <a:p>
            <a:pPr marL="378460" marR="485140" indent="-287020">
              <a:lnSpc>
                <a:spcPct val="100000"/>
              </a:lnSpc>
              <a:buFont typeface="Arial"/>
              <a:buChar char="•"/>
              <a:tabLst>
                <a:tab pos="378460" algn="l"/>
              </a:tabLst>
            </a:pP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Commands</a:t>
            </a:r>
            <a:r>
              <a:rPr sz="20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are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case</a:t>
            </a:r>
            <a:r>
              <a:rPr sz="2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sensitive.</a:t>
            </a:r>
            <a:r>
              <a:rPr sz="2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5C84"/>
                </a:solidFill>
                <a:latin typeface="Calibri"/>
                <a:cs typeface="Calibri"/>
              </a:rPr>
              <a:t>You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should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use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right</a:t>
            </a:r>
            <a:r>
              <a:rPr sz="2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letter</a:t>
            </a:r>
            <a:r>
              <a:rPr sz="2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case.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769852" y="4945379"/>
            <a:ext cx="4486910" cy="3785870"/>
          </a:xfrm>
          <a:prstGeom prst="rect">
            <a:avLst/>
          </a:prstGeom>
          <a:ln w="9525">
            <a:solidFill>
              <a:srgbClr val="3E9C35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Insert</a:t>
            </a:r>
            <a:r>
              <a:rPr sz="2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mode:</a:t>
            </a:r>
            <a:endParaRPr sz="2000">
              <a:latin typeface="Calibri"/>
              <a:cs typeface="Calibri"/>
            </a:endParaRPr>
          </a:p>
          <a:p>
            <a:pPr marL="378460" marR="388620" indent="-287020">
              <a:lnSpc>
                <a:spcPct val="100000"/>
              </a:lnSpc>
              <a:buFont typeface="Arial"/>
              <a:buChar char="•"/>
              <a:tabLst>
                <a:tab pos="378460" algn="l"/>
              </a:tabLst>
            </a:pP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This</a:t>
            </a:r>
            <a:r>
              <a:rPr sz="2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mode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inserting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text</a:t>
            </a:r>
            <a:r>
              <a:rPr sz="20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5C84"/>
                </a:solidFill>
                <a:latin typeface="Calibri"/>
                <a:cs typeface="Calibri"/>
              </a:rPr>
              <a:t>the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file.</a:t>
            </a:r>
            <a:endParaRPr sz="2000">
              <a:latin typeface="Calibri"/>
              <a:cs typeface="Calibri"/>
            </a:endParaRPr>
          </a:p>
          <a:p>
            <a:pPr marL="378460" marR="177800" indent="-287020">
              <a:lnSpc>
                <a:spcPct val="100000"/>
              </a:lnSpc>
              <a:buFont typeface="Arial"/>
              <a:buChar char="•"/>
              <a:tabLst>
                <a:tab pos="378460" algn="l"/>
              </a:tabLst>
            </a:pPr>
            <a:r>
              <a:rPr sz="2000" spc="-40" dirty="0">
                <a:solidFill>
                  <a:srgbClr val="005C84"/>
                </a:solidFill>
                <a:latin typeface="Calibri"/>
                <a:cs typeface="Calibri"/>
              </a:rPr>
              <a:t>You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can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switch</a:t>
            </a:r>
            <a:r>
              <a:rPr sz="2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Insert</a:t>
            </a:r>
            <a:r>
              <a:rPr sz="20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5C84"/>
                </a:solidFill>
                <a:latin typeface="Calibri"/>
                <a:cs typeface="Calibri"/>
              </a:rPr>
              <a:t>mode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from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command</a:t>
            </a:r>
            <a:r>
              <a:rPr sz="2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mode</a:t>
            </a:r>
            <a:r>
              <a:rPr sz="2000" spc="3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by</a:t>
            </a:r>
            <a:r>
              <a:rPr sz="2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pressing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'i'</a:t>
            </a:r>
            <a:r>
              <a:rPr sz="2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on</a:t>
            </a:r>
            <a:r>
              <a:rPr sz="2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 keyboard</a:t>
            </a:r>
            <a:endParaRPr sz="2000">
              <a:latin typeface="Calibri"/>
              <a:cs typeface="Calibri"/>
            </a:endParaRPr>
          </a:p>
          <a:p>
            <a:pPr marL="378460" marR="189865" indent="-287020">
              <a:lnSpc>
                <a:spcPct val="100000"/>
              </a:lnSpc>
              <a:buFont typeface="Arial"/>
              <a:buChar char="•"/>
              <a:tabLst>
                <a:tab pos="378460" algn="l"/>
              </a:tabLst>
            </a:pP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Once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you</a:t>
            </a:r>
            <a:r>
              <a:rPr sz="2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are</a:t>
            </a:r>
            <a:r>
              <a:rPr sz="2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Insert</a:t>
            </a:r>
            <a:r>
              <a:rPr sz="2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mode,</a:t>
            </a:r>
            <a:r>
              <a:rPr sz="20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any</a:t>
            </a:r>
            <a:r>
              <a:rPr sz="2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5C84"/>
                </a:solidFill>
                <a:latin typeface="Calibri"/>
                <a:cs typeface="Calibri"/>
              </a:rPr>
              <a:t>key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would</a:t>
            </a:r>
            <a:r>
              <a:rPr sz="2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taken</a:t>
            </a:r>
            <a:r>
              <a:rPr sz="2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as</a:t>
            </a:r>
            <a:r>
              <a:rPr sz="20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an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input</a:t>
            </a:r>
            <a:r>
              <a:rPr sz="2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005C84"/>
                </a:solidFill>
                <a:latin typeface="Calibri"/>
                <a:cs typeface="Calibri"/>
              </a:rPr>
              <a:t>file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on</a:t>
            </a:r>
            <a:r>
              <a:rPr sz="2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which</a:t>
            </a:r>
            <a:r>
              <a:rPr sz="2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you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currently</a:t>
            </a:r>
            <a:r>
              <a:rPr sz="2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working.</a:t>
            </a:r>
            <a:endParaRPr sz="2000">
              <a:latin typeface="Calibri"/>
              <a:cs typeface="Calibri"/>
            </a:endParaRPr>
          </a:p>
          <a:p>
            <a:pPr marL="375285" marR="278765" indent="-283845" algn="just">
              <a:lnSpc>
                <a:spcPct val="100000"/>
              </a:lnSpc>
              <a:buFont typeface="Arial"/>
              <a:buChar char="•"/>
              <a:tabLst>
                <a:tab pos="378460" algn="l"/>
              </a:tabLst>
            </a:pPr>
            <a:r>
              <a:rPr sz="2000" spc="-9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return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command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mode</a:t>
            </a:r>
            <a:r>
              <a:rPr sz="2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5C84"/>
                </a:solidFill>
                <a:latin typeface="Calibri"/>
                <a:cs typeface="Calibri"/>
              </a:rPr>
              <a:t>and 	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save</a:t>
            </a:r>
            <a:r>
              <a:rPr sz="2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changes</a:t>
            </a:r>
            <a:r>
              <a:rPr sz="20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you</a:t>
            </a:r>
            <a:r>
              <a:rPr sz="2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have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made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005C84"/>
                </a:solidFill>
                <a:latin typeface="Calibri"/>
                <a:cs typeface="Calibri"/>
              </a:rPr>
              <a:t>you 	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need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press</a:t>
            </a:r>
            <a:r>
              <a:rPr sz="2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Esc</a:t>
            </a:r>
            <a:r>
              <a:rPr sz="2000" spc="-25" dirty="0">
                <a:solidFill>
                  <a:srgbClr val="005C84"/>
                </a:solidFill>
                <a:latin typeface="Calibri"/>
                <a:cs typeface="Calibri"/>
              </a:rPr>
              <a:t> ke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Getting</a:t>
            </a:r>
            <a:r>
              <a:rPr spc="-45" dirty="0"/>
              <a:t> </a:t>
            </a:r>
            <a:r>
              <a:rPr spc="-10" dirty="0"/>
              <a:t>Started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08" y="1801367"/>
            <a:ext cx="7092696" cy="39349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71043" y="6169532"/>
            <a:ext cx="49244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Initial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Screen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when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opening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editor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619299" y="2032571"/>
            <a:ext cx="7112000" cy="2462530"/>
            <a:chOff x="8619299" y="2032571"/>
            <a:chExt cx="7112000" cy="246253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9792" y="2126985"/>
              <a:ext cx="6939982" cy="2290286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624061" y="2037333"/>
              <a:ext cx="7102475" cy="2453005"/>
            </a:xfrm>
            <a:custGeom>
              <a:avLst/>
              <a:gdLst/>
              <a:ahLst/>
              <a:cxnLst/>
              <a:rect l="l" t="t" r="r" b="b"/>
              <a:pathLst>
                <a:path w="7102475" h="2453004">
                  <a:moveTo>
                    <a:pt x="0" y="2452497"/>
                  </a:moveTo>
                  <a:lnTo>
                    <a:pt x="7102221" y="2452497"/>
                  </a:lnTo>
                  <a:lnTo>
                    <a:pt x="7102221" y="0"/>
                  </a:lnTo>
                  <a:lnTo>
                    <a:pt x="0" y="0"/>
                  </a:lnTo>
                  <a:lnTo>
                    <a:pt x="0" y="2452497"/>
                  </a:lnTo>
                  <a:close/>
                </a:path>
              </a:pathLst>
            </a:custGeom>
            <a:ln w="9524">
              <a:solidFill>
                <a:srgbClr val="0075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8619299" y="5050154"/>
            <a:ext cx="7242809" cy="3110230"/>
            <a:chOff x="8619299" y="5050154"/>
            <a:chExt cx="7242809" cy="311023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28887" y="5077043"/>
              <a:ext cx="7171665" cy="302121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624061" y="5054917"/>
              <a:ext cx="7233284" cy="3100705"/>
            </a:xfrm>
            <a:custGeom>
              <a:avLst/>
              <a:gdLst/>
              <a:ahLst/>
              <a:cxnLst/>
              <a:rect l="l" t="t" r="r" b="b"/>
              <a:pathLst>
                <a:path w="7233284" h="3100704">
                  <a:moveTo>
                    <a:pt x="0" y="3100197"/>
                  </a:moveTo>
                  <a:lnTo>
                    <a:pt x="7233284" y="3100197"/>
                  </a:lnTo>
                  <a:lnTo>
                    <a:pt x="7233284" y="0"/>
                  </a:lnTo>
                  <a:lnTo>
                    <a:pt x="0" y="0"/>
                  </a:lnTo>
                  <a:lnTo>
                    <a:pt x="0" y="3100197"/>
                  </a:lnTo>
                  <a:close/>
                </a:path>
              </a:pathLst>
            </a:custGeom>
            <a:ln w="9525">
              <a:solidFill>
                <a:srgbClr val="0075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Ready</a:t>
            </a:r>
            <a:r>
              <a:rPr spc="-55" dirty="0"/>
              <a:t> </a:t>
            </a:r>
            <a:r>
              <a:rPr spc="-10" dirty="0"/>
              <a:t>Reckoner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5727" y="1814391"/>
            <a:ext cx="10437526" cy="2671433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25487" y="5038978"/>
          <a:ext cx="5419089" cy="2326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2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7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A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:w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Save</a:t>
                      </a:r>
                      <a:r>
                        <a:rPr sz="24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2400" spc="-5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but</a:t>
                      </a:r>
                      <a:r>
                        <a:rPr sz="24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keep</a:t>
                      </a:r>
                      <a:r>
                        <a:rPr sz="24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it</a:t>
                      </a:r>
                      <a:r>
                        <a:rPr sz="24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open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:q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Quit</a:t>
                      </a:r>
                      <a:r>
                        <a:rPr sz="24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without</a:t>
                      </a:r>
                      <a:r>
                        <a:rPr sz="24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saving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:wq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Save</a:t>
                      </a: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file</a:t>
                      </a:r>
                      <a:r>
                        <a:rPr sz="2400" spc="-6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4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quit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:q!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Force</a:t>
                      </a:r>
                      <a:r>
                        <a:rPr sz="2400" spc="-6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quit</a:t>
                      </a:r>
                      <a:r>
                        <a:rPr sz="2400" spc="-5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without</a:t>
                      </a:r>
                      <a:r>
                        <a:rPr sz="2400" spc="-6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saving</a:t>
                      </a:r>
                      <a:r>
                        <a:rPr sz="24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6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file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121650" y="5038978"/>
          <a:ext cx="5812790" cy="2517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9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3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47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A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k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Move</a:t>
                      </a:r>
                      <a:r>
                        <a:rPr sz="2400" spc="-9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cursor</a:t>
                      </a:r>
                      <a:r>
                        <a:rPr sz="2400" spc="-9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up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j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Move</a:t>
                      </a:r>
                      <a:r>
                        <a:rPr sz="2400" spc="-7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cursor</a:t>
                      </a:r>
                      <a:r>
                        <a:rPr sz="2400" spc="-7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down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Move</a:t>
                      </a:r>
                      <a:r>
                        <a:rPr sz="2400" spc="-7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cursor</a:t>
                      </a:r>
                      <a:r>
                        <a:rPr sz="2400" spc="-7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left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514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Move</a:t>
                      </a:r>
                      <a:r>
                        <a:rPr sz="2400" spc="-7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cursor</a:t>
                      </a:r>
                      <a:r>
                        <a:rPr sz="2400" spc="-7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right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Key</a:t>
            </a:r>
            <a:r>
              <a:rPr spc="-110" dirty="0"/>
              <a:t> </a:t>
            </a:r>
            <a:r>
              <a:rPr dirty="0"/>
              <a:t>Stroke</a:t>
            </a:r>
            <a:r>
              <a:rPr spc="-105" dirty="0"/>
              <a:t> </a:t>
            </a:r>
            <a:r>
              <a:rPr spc="-20" dirty="0"/>
              <a:t>Lists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7500" y="1645792"/>
          <a:ext cx="15196184" cy="63277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5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51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Keystrokes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A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i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Insert</a:t>
                      </a:r>
                      <a:r>
                        <a:rPr sz="2400" spc="-6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spc="-7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cursor</a:t>
                      </a:r>
                      <a:r>
                        <a:rPr sz="2400" spc="-6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(goes</a:t>
                      </a:r>
                      <a:r>
                        <a:rPr sz="2400" b="1" spc="-5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2400" b="1" spc="-5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insert</a:t>
                      </a:r>
                      <a:r>
                        <a:rPr sz="2400" b="1" spc="-5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mode)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2400" spc="-1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Write</a:t>
                      </a:r>
                      <a:r>
                        <a:rPr sz="2400" spc="-8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2400" spc="-8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cursor</a:t>
                      </a:r>
                      <a:r>
                        <a:rPr sz="2400" spc="-8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(goes</a:t>
                      </a:r>
                      <a:r>
                        <a:rPr sz="2400" b="1" spc="-7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2400" b="1" spc="-7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insert</a:t>
                      </a:r>
                      <a:r>
                        <a:rPr sz="2400" b="1" spc="-7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mode)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A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1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Write</a:t>
                      </a:r>
                      <a:r>
                        <a:rPr sz="2400" spc="-6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at</a:t>
                      </a:r>
                      <a:r>
                        <a:rPr sz="2400" spc="-5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6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end</a:t>
                      </a:r>
                      <a:r>
                        <a:rPr sz="2400" spc="-6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-5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line</a:t>
                      </a:r>
                      <a:r>
                        <a:rPr sz="2400" spc="-5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(goes</a:t>
                      </a:r>
                      <a:r>
                        <a:rPr sz="2400" b="1" spc="-6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2400" b="1" spc="-4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insert</a:t>
                      </a:r>
                      <a:r>
                        <a:rPr sz="2400" b="1" spc="-6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mode)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2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ESC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2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Terminate</a:t>
                      </a:r>
                      <a:r>
                        <a:rPr sz="2400" spc="-7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insert</a:t>
                      </a:r>
                      <a:r>
                        <a:rPr sz="2400" spc="-7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Undo</a:t>
                      </a:r>
                      <a:r>
                        <a:rPr sz="2400" spc="-4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last</a:t>
                      </a:r>
                      <a:r>
                        <a:rPr sz="2400" spc="-3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change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U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Undo</a:t>
                      </a:r>
                      <a:r>
                        <a:rPr sz="2400" spc="-4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2400" spc="-5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changes</a:t>
                      </a:r>
                      <a:r>
                        <a:rPr sz="2400" spc="-5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400" spc="-5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3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entire</a:t>
                      </a:r>
                      <a:r>
                        <a:rPr sz="2400" spc="-4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line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o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Open</a:t>
                      </a:r>
                      <a:r>
                        <a:rPr sz="2400" spc="-5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4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2400" spc="-4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line</a:t>
                      </a:r>
                      <a:r>
                        <a:rPr sz="2400" spc="-5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(goes</a:t>
                      </a:r>
                      <a:r>
                        <a:rPr sz="2400" b="1" spc="-5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sz="2400" b="1" spc="-4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insert</a:t>
                      </a:r>
                      <a:r>
                        <a:rPr sz="2400" b="1" spc="-4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mode)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33119">
                <a:tc>
                  <a:txBody>
                    <a:bodyPr/>
                    <a:lstStyle/>
                    <a:p>
                      <a:pPr marL="50165" marR="28117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2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dd 3dd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1004316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Delete</a:t>
                      </a:r>
                      <a:r>
                        <a:rPr sz="2400" spc="-10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line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Delete</a:t>
                      </a:r>
                      <a:r>
                        <a:rPr sz="2400" spc="-6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400" spc="-5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lines.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Delete</a:t>
                      </a:r>
                      <a:r>
                        <a:rPr sz="2400" spc="-6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contents</a:t>
                      </a:r>
                      <a:r>
                        <a:rPr sz="2400" spc="-6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-6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line</a:t>
                      </a:r>
                      <a:r>
                        <a:rPr sz="2400" spc="-5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2400" spc="-6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5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cursor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Delete</a:t>
                      </a:r>
                      <a:r>
                        <a:rPr sz="2400" spc="-6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contents</a:t>
                      </a:r>
                      <a:r>
                        <a:rPr sz="2400" spc="-4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-5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5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line</a:t>
                      </a:r>
                      <a:r>
                        <a:rPr sz="2400" spc="-5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after</a:t>
                      </a:r>
                      <a:r>
                        <a:rPr sz="2400" spc="-5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5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cursor</a:t>
                      </a:r>
                      <a:r>
                        <a:rPr sz="2400" spc="-6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2400" spc="-5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insert</a:t>
                      </a:r>
                      <a:r>
                        <a:rPr sz="2400" spc="-4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sz="2400" spc="-6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text.</a:t>
                      </a:r>
                      <a:r>
                        <a:rPr sz="2400" spc="-8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Press</a:t>
                      </a:r>
                      <a:r>
                        <a:rPr sz="2400" spc="-4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ESC</a:t>
                      </a:r>
                      <a:r>
                        <a:rPr sz="2400" spc="-7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r>
                        <a:rPr sz="2400" spc="-6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2400" spc="-7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end</a:t>
                      </a:r>
                      <a:r>
                        <a:rPr sz="2400" spc="-4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insertion.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33119">
                <a:tc>
                  <a:txBody>
                    <a:bodyPr/>
                    <a:lstStyle/>
                    <a:p>
                      <a:pPr marL="50165" marR="27533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spc="-2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dw 4dw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99333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Delete</a:t>
                      </a:r>
                      <a:r>
                        <a:rPr sz="2400" spc="-10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word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Delete</a:t>
                      </a:r>
                      <a:r>
                        <a:rPr sz="2400" spc="-6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400" spc="-55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20" dirty="0">
                          <a:solidFill>
                            <a:srgbClr val="005C84"/>
                          </a:solidFill>
                          <a:latin typeface="Calibri"/>
                          <a:cs typeface="Calibri"/>
                        </a:rPr>
                        <a:t>words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Key</a:t>
            </a:r>
            <a:r>
              <a:rPr spc="-110" dirty="0"/>
              <a:t> </a:t>
            </a:r>
            <a:r>
              <a:rPr dirty="0"/>
              <a:t>Stroke</a:t>
            </a:r>
            <a:r>
              <a:rPr spc="-105" dirty="0"/>
              <a:t> </a:t>
            </a:r>
            <a:r>
              <a:rPr spc="-20" dirty="0"/>
              <a:t>Lists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7500" y="1735708"/>
          <a:ext cx="15403830" cy="54952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9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12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Keystrokes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A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Action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x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Delete</a:t>
                      </a:r>
                      <a:r>
                        <a:rPr sz="24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r>
                        <a:rPr sz="2400" spc="-5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2400" spc="-5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7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cursor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Replace</a:t>
                      </a:r>
                      <a:r>
                        <a:rPr sz="2400" spc="-10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Overwrite</a:t>
                      </a:r>
                      <a:r>
                        <a:rPr sz="2400" spc="-8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characters</a:t>
                      </a:r>
                      <a:r>
                        <a:rPr sz="2400" spc="-6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from</a:t>
                      </a:r>
                      <a:r>
                        <a:rPr sz="2400" spc="-9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cursor</a:t>
                      </a:r>
                      <a:r>
                        <a:rPr sz="2400" spc="-6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onward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Substitute</a:t>
                      </a:r>
                      <a:r>
                        <a:rPr sz="2400" spc="-7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2400" spc="-8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r>
                        <a:rPr sz="2400" spc="-7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under</a:t>
                      </a:r>
                      <a:r>
                        <a:rPr sz="2400" spc="-5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cursor</a:t>
                      </a:r>
                      <a:r>
                        <a:rPr sz="2400" spc="-7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continue</a:t>
                      </a: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7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insert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Substitute</a:t>
                      </a:r>
                      <a:r>
                        <a:rPr sz="2400" spc="-6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entire</a:t>
                      </a:r>
                      <a:r>
                        <a:rPr sz="2400" spc="-5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line</a:t>
                      </a:r>
                      <a:r>
                        <a:rPr sz="24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and</a:t>
                      </a:r>
                      <a:r>
                        <a:rPr sz="2400" spc="-6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begin</a:t>
                      </a:r>
                      <a:r>
                        <a:rPr sz="24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5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insert</a:t>
                      </a: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at</a:t>
                      </a:r>
                      <a:r>
                        <a:rPr sz="2400" spc="-5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7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beginning</a:t>
                      </a:r>
                      <a:r>
                        <a:rPr sz="2400" spc="-1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5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7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~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Change</a:t>
                      </a:r>
                      <a:r>
                        <a:rPr sz="2400" spc="-7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case</a:t>
                      </a:r>
                      <a:r>
                        <a:rPr sz="2400" spc="-8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2400" spc="-8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individual</a:t>
                      </a:r>
                      <a:r>
                        <a:rPr sz="24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2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:/search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Search</a:t>
                      </a:r>
                      <a:r>
                        <a:rPr sz="24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6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file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:line</a:t>
                      </a:r>
                      <a:r>
                        <a:rPr sz="2400" spc="-6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Goto</a:t>
                      </a:r>
                      <a:r>
                        <a:rPr sz="2400" spc="-5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2400" spc="-6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line</a:t>
                      </a: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based</a:t>
                      </a:r>
                      <a:r>
                        <a:rPr sz="24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on</a:t>
                      </a:r>
                      <a:r>
                        <a:rPr sz="24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line</a:t>
                      </a:r>
                      <a:r>
                        <a:rPr sz="24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33119">
                <a:tc>
                  <a:txBody>
                    <a:bodyPr/>
                    <a:lstStyle/>
                    <a:p>
                      <a:pPr marL="50165" marR="285877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yy 3yy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91630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Yank</a:t>
                      </a:r>
                      <a:r>
                        <a:rPr sz="2400" spc="-9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copies</a:t>
                      </a:r>
                      <a:r>
                        <a:rPr sz="2400" spc="-8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one</a:t>
                      </a:r>
                      <a:r>
                        <a:rPr sz="2400" spc="-9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line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Copies</a:t>
                      </a:r>
                      <a:r>
                        <a:rPr sz="24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sz="2400" spc="-6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lines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67359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Paste</a:t>
                      </a:r>
                      <a:r>
                        <a:rPr sz="2400" spc="-6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the</a:t>
                      </a:r>
                      <a:r>
                        <a:rPr sz="2400" spc="-6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copied</a:t>
                      </a:r>
                      <a:r>
                        <a:rPr sz="2400" spc="-4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lines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b="1" dirty="0">
                <a:latin typeface="Calibri"/>
                <a:cs typeface="Calibri"/>
              </a:rPr>
              <a:t>Class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work</a:t>
            </a:r>
            <a:r>
              <a:rPr b="1" spc="1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: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Lab </a:t>
            </a:r>
            <a:r>
              <a:rPr b="1" spc="-50" dirty="0">
                <a:latin typeface="Calibri"/>
                <a:cs typeface="Calibri"/>
              </a:rPr>
              <a:t>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140" y="3624071"/>
            <a:ext cx="15194280" cy="2555875"/>
          </a:xfrm>
          <a:prstGeom prst="rect">
            <a:avLst/>
          </a:prstGeom>
          <a:ln w="9525">
            <a:solidFill>
              <a:srgbClr val="009FDA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 marR="431800">
              <a:lnSpc>
                <a:spcPct val="100000"/>
              </a:lnSpc>
              <a:spcBef>
                <a:spcPts val="310"/>
              </a:spcBef>
            </a:pP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vi</a:t>
            </a:r>
            <a:r>
              <a:rPr sz="20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is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Arial"/>
                <a:cs typeface="Arial"/>
              </a:rPr>
              <a:t>screen-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oriented</a:t>
            </a:r>
            <a:r>
              <a:rPr sz="20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text</a:t>
            </a:r>
            <a:r>
              <a:rPr sz="20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editor</a:t>
            </a:r>
            <a:r>
              <a:rPr sz="20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originally</a:t>
            </a:r>
            <a:r>
              <a:rPr sz="20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created</a:t>
            </a:r>
            <a:r>
              <a:rPr sz="20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for</a:t>
            </a:r>
            <a:r>
              <a:rPr sz="20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Unix</a:t>
            </a:r>
            <a:r>
              <a:rPr sz="20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operating</a:t>
            </a:r>
            <a:r>
              <a:rPr sz="20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system.</a:t>
            </a:r>
            <a:r>
              <a:rPr sz="2000" spc="-8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original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code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for</a:t>
            </a:r>
            <a:r>
              <a:rPr sz="20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vi</a:t>
            </a:r>
            <a:r>
              <a:rPr sz="20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was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written</a:t>
            </a:r>
            <a:r>
              <a:rPr sz="20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by</a:t>
            </a:r>
            <a:r>
              <a:rPr sz="20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Bill Joy</a:t>
            </a:r>
            <a:r>
              <a:rPr sz="20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5C84"/>
                </a:solidFill>
                <a:latin typeface="Arial"/>
                <a:cs typeface="Arial"/>
              </a:rPr>
              <a:t>in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1976.As</a:t>
            </a:r>
            <a:r>
              <a:rPr sz="20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visual</a:t>
            </a:r>
            <a:r>
              <a:rPr sz="20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mode</a:t>
            </a:r>
            <a:r>
              <a:rPr sz="20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for</a:t>
            </a:r>
            <a:r>
              <a:rPr sz="20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line</a:t>
            </a:r>
            <a:r>
              <a:rPr sz="20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editor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called</a:t>
            </a:r>
            <a:r>
              <a:rPr sz="20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ex</a:t>
            </a:r>
            <a:r>
              <a:rPr sz="20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that</a:t>
            </a:r>
            <a:r>
              <a:rPr sz="20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Joy</a:t>
            </a:r>
            <a:r>
              <a:rPr sz="20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had</a:t>
            </a:r>
            <a:r>
              <a:rPr sz="20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written</a:t>
            </a:r>
            <a:r>
              <a:rPr sz="20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with</a:t>
            </a:r>
            <a:r>
              <a:rPr sz="20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Chuck</a:t>
            </a:r>
            <a:r>
              <a:rPr sz="2000" spc="-20" dirty="0">
                <a:solidFill>
                  <a:srgbClr val="005C84"/>
                </a:solidFill>
                <a:latin typeface="Arial"/>
                <a:cs typeface="Arial"/>
              </a:rPr>
              <a:t> Haley.The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name</a:t>
            </a:r>
            <a:r>
              <a:rPr sz="20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"vi"</a:t>
            </a:r>
            <a:r>
              <a:rPr sz="2000" spc="-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is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derived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from</a:t>
            </a:r>
            <a:r>
              <a:rPr sz="20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Arial"/>
                <a:cs typeface="Arial"/>
              </a:rPr>
              <a:t>shortest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unambiguous</a:t>
            </a:r>
            <a:r>
              <a:rPr sz="20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abbreviation</a:t>
            </a:r>
            <a:r>
              <a:rPr sz="20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for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ex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command</a:t>
            </a:r>
            <a:r>
              <a:rPr sz="20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visual.</a:t>
            </a:r>
            <a:r>
              <a:rPr sz="20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Which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switches</a:t>
            </a:r>
            <a:r>
              <a:rPr sz="20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ex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line</a:t>
            </a:r>
            <a:r>
              <a:rPr sz="20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editor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to</a:t>
            </a:r>
            <a:r>
              <a:rPr sz="20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visual mode.In</a:t>
            </a:r>
            <a:r>
              <a:rPr sz="20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addition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various</a:t>
            </a:r>
            <a:r>
              <a:rPr sz="20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005C84"/>
                </a:solidFill>
                <a:latin typeface="Arial"/>
                <a:cs typeface="Arial"/>
              </a:rPr>
              <a:t>non–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free</a:t>
            </a:r>
            <a:r>
              <a:rPr sz="20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software</a:t>
            </a:r>
            <a:r>
              <a:rPr sz="2000" spc="-6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variants</a:t>
            </a:r>
            <a:r>
              <a:rPr sz="20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vi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distributed</a:t>
            </a:r>
            <a:r>
              <a:rPr sz="2000" spc="-6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with</a:t>
            </a:r>
            <a:r>
              <a:rPr sz="20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proprietary</a:t>
            </a:r>
            <a:r>
              <a:rPr sz="2000" spc="-7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implementations</a:t>
            </a:r>
            <a:r>
              <a:rPr sz="20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of</a:t>
            </a:r>
            <a:r>
              <a:rPr sz="20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Unix.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vi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was</a:t>
            </a:r>
            <a:r>
              <a:rPr sz="2000" spc="-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opensourced</a:t>
            </a:r>
            <a:r>
              <a:rPr sz="20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with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OpenSolaris,</a:t>
            </a:r>
            <a:r>
              <a:rPr sz="2000" spc="-6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Arial"/>
                <a:cs typeface="Arial"/>
              </a:rPr>
              <a:t>several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free</a:t>
            </a:r>
            <a:r>
              <a:rPr sz="20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open</a:t>
            </a:r>
            <a:r>
              <a:rPr sz="20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source</a:t>
            </a:r>
            <a:r>
              <a:rPr sz="20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software</a:t>
            </a:r>
            <a:r>
              <a:rPr sz="20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vi</a:t>
            </a:r>
            <a:r>
              <a:rPr sz="2000" spc="-1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clones</a:t>
            </a:r>
            <a:r>
              <a:rPr sz="20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exist.</a:t>
            </a:r>
            <a:r>
              <a:rPr sz="20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Joy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described</a:t>
            </a:r>
            <a:r>
              <a:rPr sz="20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2.0</a:t>
            </a:r>
            <a:r>
              <a:rPr sz="20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(vi)</a:t>
            </a:r>
            <a:r>
              <a:rPr sz="20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as</a:t>
            </a:r>
            <a:r>
              <a:rPr sz="20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very</a:t>
            </a:r>
            <a:r>
              <a:rPr sz="20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large</a:t>
            </a:r>
            <a:r>
              <a:rPr sz="20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program,</a:t>
            </a:r>
            <a:r>
              <a:rPr sz="20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barely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able</a:t>
            </a:r>
            <a:r>
              <a:rPr sz="20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fit</a:t>
            </a:r>
            <a:r>
              <a:rPr sz="20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in</a:t>
            </a:r>
            <a:r>
              <a:rPr sz="20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memory</a:t>
            </a:r>
            <a:r>
              <a:rPr sz="20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005C84"/>
                </a:solidFill>
                <a:latin typeface="Arial"/>
                <a:cs typeface="Arial"/>
              </a:rPr>
              <a:t>a </a:t>
            </a:r>
            <a:r>
              <a:rPr sz="2000" spc="-20" dirty="0">
                <a:solidFill>
                  <a:srgbClr val="005C84"/>
                </a:solidFill>
                <a:latin typeface="Arial"/>
                <a:cs typeface="Arial"/>
              </a:rPr>
              <a:t>PDP-</a:t>
            </a:r>
            <a:r>
              <a:rPr sz="2000" spc="-10" dirty="0">
                <a:solidFill>
                  <a:srgbClr val="005C84"/>
                </a:solidFill>
                <a:latin typeface="Arial"/>
                <a:cs typeface="Arial"/>
              </a:rPr>
              <a:t>11/70.Although</a:t>
            </a:r>
            <a:r>
              <a:rPr sz="2000" spc="-6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vi</a:t>
            </a:r>
            <a:r>
              <a:rPr sz="20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may</a:t>
            </a:r>
            <a:r>
              <a:rPr sz="20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be</a:t>
            </a:r>
            <a:r>
              <a:rPr sz="20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regarded</a:t>
            </a:r>
            <a:r>
              <a:rPr sz="2000" spc="-6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as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small,</a:t>
            </a:r>
            <a:r>
              <a:rPr sz="20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lightweight,</a:t>
            </a:r>
            <a:r>
              <a:rPr sz="20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program</a:t>
            </a:r>
            <a:r>
              <a:rPr sz="20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Arial"/>
                <a:cs typeface="Arial"/>
              </a:rPr>
              <a:t>today,</a:t>
            </a:r>
            <a:r>
              <a:rPr sz="20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it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was</a:t>
            </a:r>
            <a:r>
              <a:rPr sz="20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not</a:t>
            </a:r>
            <a:r>
              <a:rPr sz="20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seen</a:t>
            </a:r>
            <a:r>
              <a:rPr sz="20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that</a:t>
            </a:r>
            <a:r>
              <a:rPr sz="20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way</a:t>
            </a:r>
            <a:r>
              <a:rPr sz="20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early</a:t>
            </a:r>
            <a:r>
              <a:rPr sz="20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in</a:t>
            </a:r>
            <a:r>
              <a:rPr sz="20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its</a:t>
            </a:r>
            <a:r>
              <a:rPr sz="20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Arial"/>
                <a:cs typeface="Arial"/>
              </a:rPr>
              <a:t>history.</a:t>
            </a:r>
            <a:r>
              <a:rPr sz="20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5C84"/>
                </a:solidFill>
                <a:latin typeface="Arial"/>
                <a:cs typeface="Arial"/>
              </a:rPr>
              <a:t>By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version</a:t>
            </a:r>
            <a:r>
              <a:rPr sz="20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3.1,</a:t>
            </a:r>
            <a:r>
              <a:rPr sz="20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shipped</a:t>
            </a:r>
            <a:r>
              <a:rPr sz="20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with</a:t>
            </a:r>
            <a:r>
              <a:rPr sz="20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3BSD</a:t>
            </a:r>
            <a:r>
              <a:rPr sz="20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December</a:t>
            </a:r>
            <a:r>
              <a:rPr sz="2000" spc="-6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1979,</a:t>
            </a:r>
            <a:r>
              <a:rPr sz="20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full</a:t>
            </a:r>
            <a:r>
              <a:rPr sz="20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version</a:t>
            </a:r>
            <a:r>
              <a:rPr sz="20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vi</a:t>
            </a:r>
            <a:r>
              <a:rPr sz="20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was</a:t>
            </a:r>
            <a:r>
              <a:rPr sz="20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no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longer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able</a:t>
            </a:r>
            <a:r>
              <a:rPr sz="20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fit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in</a:t>
            </a:r>
            <a:r>
              <a:rPr sz="20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memory</a:t>
            </a:r>
            <a:r>
              <a:rPr sz="20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of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Arial"/>
                <a:cs typeface="Arial"/>
              </a:rPr>
              <a:t>PDP-</a:t>
            </a:r>
            <a:r>
              <a:rPr sz="2000" spc="-45" dirty="0">
                <a:solidFill>
                  <a:srgbClr val="005C84"/>
                </a:solidFill>
                <a:latin typeface="Arial"/>
                <a:cs typeface="Arial"/>
              </a:rPr>
              <a:t>11</a:t>
            </a:r>
            <a:r>
              <a:rPr sz="20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.</a:t>
            </a:r>
            <a:r>
              <a:rPr sz="2000" spc="-6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005C84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editor</a:t>
            </a:r>
            <a:r>
              <a:rPr sz="20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would</a:t>
            </a:r>
            <a:r>
              <a:rPr sz="20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be</a:t>
            </a:r>
            <a:r>
              <a:rPr sz="20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also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too</a:t>
            </a:r>
            <a:r>
              <a:rPr sz="20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big</a:t>
            </a:r>
            <a:r>
              <a:rPr sz="20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run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on</a:t>
            </a:r>
            <a:r>
              <a:rPr sz="20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PC/IX</a:t>
            </a:r>
            <a:r>
              <a:rPr sz="20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for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20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IBM</a:t>
            </a:r>
            <a:r>
              <a:rPr sz="20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PC</a:t>
            </a:r>
            <a:r>
              <a:rPr sz="20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5C84"/>
                </a:solidFill>
                <a:latin typeface="Arial"/>
                <a:cs typeface="Arial"/>
              </a:rPr>
              <a:t>in</a:t>
            </a:r>
            <a:r>
              <a:rPr sz="20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Arial"/>
                <a:cs typeface="Arial"/>
              </a:rPr>
              <a:t>1984.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6270" y="1965401"/>
            <a:ext cx="7313930" cy="941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8450" algn="l"/>
              </a:tabLst>
            </a:pP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Format</a:t>
            </a:r>
            <a:r>
              <a:rPr sz="2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below</a:t>
            </a:r>
            <a:r>
              <a:rPr sz="2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text</a:t>
            </a:r>
            <a:r>
              <a:rPr sz="2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using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vi</a:t>
            </a:r>
            <a:r>
              <a:rPr sz="2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editor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into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better</a:t>
            </a:r>
            <a:r>
              <a:rPr sz="20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readable</a:t>
            </a:r>
            <a:r>
              <a:rPr sz="2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format</a:t>
            </a:r>
            <a:r>
              <a:rPr sz="2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005C84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405"/>
              </a:spcBef>
              <a:buFont typeface="Wingdings"/>
              <a:buChar char=""/>
              <a:tabLst>
                <a:tab pos="299085" algn="l"/>
              </a:tabLst>
            </a:pP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sample</a:t>
            </a:r>
            <a:r>
              <a:rPr sz="20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output</a:t>
            </a:r>
            <a:r>
              <a:rPr sz="2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shown</a:t>
            </a:r>
            <a:r>
              <a:rPr sz="2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005C84"/>
                </a:solidFill>
                <a:latin typeface="Calibri"/>
                <a:cs typeface="Calibri"/>
              </a:rPr>
              <a:t>next</a:t>
            </a:r>
            <a:r>
              <a:rPr sz="2000" spc="-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005C84"/>
                </a:solidFill>
                <a:latin typeface="Calibri"/>
                <a:cs typeface="Calibri"/>
              </a:rPr>
              <a:t>slide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86839"/>
            <a:ext cx="16256507" cy="6400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b="1" dirty="0">
                <a:latin typeface="Calibri"/>
                <a:cs typeface="Calibri"/>
              </a:rPr>
              <a:t>Class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work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:</a:t>
            </a:r>
            <a:r>
              <a:rPr b="1" spc="-2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Lab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1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–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Sample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Formatted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Text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6967" y="1580388"/>
            <a:ext cx="13478895" cy="688848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39639" y="3379978"/>
            <a:ext cx="4291965" cy="144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580"/>
              </a:lnSpc>
              <a:spcBef>
                <a:spcPts val="100"/>
              </a:spcBef>
            </a:pPr>
            <a:r>
              <a:rPr sz="4800" b="1" spc="-40" dirty="0">
                <a:solidFill>
                  <a:srgbClr val="FFFFFF"/>
                </a:solidFill>
                <a:latin typeface="Arial"/>
                <a:cs typeface="Arial"/>
              </a:rPr>
              <a:t>Module-</a:t>
            </a:r>
            <a:r>
              <a:rPr sz="4800" b="1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ts val="5580"/>
              </a:lnSpc>
            </a:pP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Pre-Requisites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Shell</a:t>
            </a:r>
            <a:r>
              <a:rPr spc="25" dirty="0"/>
              <a:t> </a:t>
            </a:r>
            <a:r>
              <a:rPr spc="-10" dirty="0"/>
              <a:t>Scripting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9176" y="1695450"/>
            <a:ext cx="7978775" cy="588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What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Shell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2400">
              <a:latin typeface="Calibri"/>
              <a:cs typeface="Calibri"/>
            </a:endParaRPr>
          </a:p>
          <a:p>
            <a:pPr marL="389890" indent="-286385">
              <a:lnSpc>
                <a:spcPct val="100000"/>
              </a:lnSpc>
              <a:buFont typeface="Wingdings"/>
              <a:buChar char=""/>
              <a:tabLst>
                <a:tab pos="389890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Shell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2400" spc="-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scripting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language</a:t>
            </a:r>
            <a:endParaRPr sz="2400">
              <a:latin typeface="Calibri"/>
              <a:cs typeface="Calibri"/>
            </a:endParaRPr>
          </a:p>
          <a:p>
            <a:pPr marL="389255" indent="-285750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89255" algn="l"/>
              </a:tabLst>
            </a:pP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Takes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Sequence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commands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execute</a:t>
            </a:r>
            <a:r>
              <a:rPr sz="24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them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interactively</a:t>
            </a:r>
            <a:endParaRPr sz="2400">
              <a:latin typeface="Calibri"/>
              <a:cs typeface="Calibri"/>
            </a:endParaRPr>
          </a:p>
          <a:p>
            <a:pPr marL="389255" indent="-28575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89255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Store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them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4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that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can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be</a:t>
            </a:r>
            <a:r>
              <a:rPr sz="24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invoked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as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389890" indent="-28638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89890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It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can</a:t>
            </a:r>
            <a:r>
              <a:rPr sz="24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also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be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set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run</a:t>
            </a:r>
            <a:r>
              <a:rPr sz="24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as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background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5"/>
              </a:spcBef>
              <a:buClr>
                <a:srgbClr val="005C84"/>
              </a:buClr>
              <a:buFont typeface="Wingdings"/>
              <a:buChar char=""/>
            </a:pPr>
            <a:endParaRPr sz="2400">
              <a:latin typeface="Calibri"/>
              <a:cs typeface="Calibri"/>
            </a:endParaRPr>
          </a:p>
          <a:p>
            <a:pPr marL="389890" indent="-286385">
              <a:lnSpc>
                <a:spcPct val="100000"/>
              </a:lnSpc>
              <a:buFont typeface="Wingdings"/>
              <a:buChar char=""/>
              <a:tabLst>
                <a:tab pos="389890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Acts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as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interface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operating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389255" indent="-28575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89255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Shell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Scripts</a:t>
            </a:r>
            <a:r>
              <a:rPr sz="24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can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help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4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automate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administrative</a:t>
            </a:r>
            <a:r>
              <a:rPr sz="24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tasks</a:t>
            </a:r>
            <a:endParaRPr sz="2400">
              <a:latin typeface="Calibri"/>
              <a:cs typeface="Calibri"/>
            </a:endParaRPr>
          </a:p>
          <a:p>
            <a:pPr marL="389255" indent="-285750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89255" algn="l"/>
              </a:tabLst>
            </a:pP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Encapsulate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complex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configuration</a:t>
            </a:r>
            <a:r>
              <a:rPr sz="24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details</a:t>
            </a:r>
            <a:endParaRPr sz="2400">
              <a:latin typeface="Calibri"/>
              <a:cs typeface="Calibri"/>
            </a:endParaRPr>
          </a:p>
          <a:p>
            <a:pPr marL="389890" indent="-286385">
              <a:lnSpc>
                <a:spcPct val="100000"/>
              </a:lnSpc>
              <a:spcBef>
                <a:spcPts val="1440"/>
              </a:spcBef>
              <a:buFont typeface="Wingdings"/>
              <a:buChar char=""/>
              <a:tabLst>
                <a:tab pos="389890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Get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full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power</a:t>
            </a:r>
            <a:r>
              <a:rPr sz="24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operating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systems</a:t>
            </a:r>
            <a:endParaRPr sz="2400">
              <a:latin typeface="Calibri"/>
              <a:cs typeface="Calibri"/>
            </a:endParaRPr>
          </a:p>
          <a:p>
            <a:pPr marL="389255" indent="-285750">
              <a:lnSpc>
                <a:spcPct val="100000"/>
              </a:lnSpc>
              <a:spcBef>
                <a:spcPts val="1445"/>
              </a:spcBef>
              <a:buFont typeface="Wingdings"/>
              <a:buChar char=""/>
              <a:tabLst>
                <a:tab pos="389255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Ability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combine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crate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your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own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commands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80321" y="1682877"/>
            <a:ext cx="6088380" cy="4471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Where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It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used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Monitoring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system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server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5"/>
              </a:spcBef>
              <a:buFont typeface="Wingdings"/>
              <a:buChar char=""/>
              <a:tabLst>
                <a:tab pos="299085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Performance</a:t>
            </a:r>
            <a:r>
              <a:rPr sz="24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monitoring</a:t>
            </a:r>
            <a:r>
              <a:rPr sz="24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4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troubleshooting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085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Create</a:t>
            </a:r>
            <a:r>
              <a:rPr sz="2400" spc="-10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snapshots</a:t>
            </a:r>
            <a:r>
              <a:rPr sz="24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400" spc="-9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data</a:t>
            </a:r>
            <a:r>
              <a:rPr sz="2400" spc="-10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backups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085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Mange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installations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4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service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start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/</a:t>
            </a:r>
            <a:r>
              <a:rPr sz="24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stop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085" algn="l"/>
              </a:tabLst>
            </a:pP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Trapping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error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system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application</a:t>
            </a:r>
            <a:r>
              <a:rPr sz="24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log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files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085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User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Management</a:t>
            </a:r>
            <a:r>
              <a:rPr sz="24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tracking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440"/>
              </a:spcBef>
              <a:buFont typeface="Wingdings"/>
              <a:buChar char=""/>
              <a:tabLst>
                <a:tab pos="299085" algn="l"/>
              </a:tabLst>
            </a:pP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System</a:t>
            </a:r>
            <a:r>
              <a:rPr sz="2400" spc="-114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process</a:t>
            </a:r>
            <a:r>
              <a:rPr sz="24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management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dirty="0"/>
              <a:t>Exercise</a:t>
            </a:r>
            <a:r>
              <a:rPr spc="-10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How</a:t>
            </a:r>
            <a:r>
              <a:rPr spc="-4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create</a:t>
            </a:r>
            <a:r>
              <a:rPr spc="-25" dirty="0"/>
              <a:t> </a:t>
            </a:r>
            <a:r>
              <a:rPr dirty="0"/>
              <a:t>Shell</a:t>
            </a:r>
            <a:r>
              <a:rPr spc="-10" dirty="0"/>
              <a:t> Script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491" y="2380488"/>
            <a:ext cx="9101328" cy="11902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8491" y="1857755"/>
            <a:ext cx="6457315" cy="462280"/>
          </a:xfrm>
          <a:prstGeom prst="rect">
            <a:avLst/>
          </a:prstGeom>
          <a:ln w="9525">
            <a:solidFill>
              <a:srgbClr val="2252F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latin typeface="Arial"/>
                <a:cs typeface="Arial"/>
              </a:rPr>
              <a:t>Step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1: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Open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new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file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using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vi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editor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203" y="4756403"/>
            <a:ext cx="8854440" cy="397916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8491" y="4277867"/>
            <a:ext cx="4523740" cy="462280"/>
          </a:xfrm>
          <a:prstGeom prst="rect">
            <a:avLst/>
          </a:prstGeom>
          <a:ln w="9525">
            <a:solidFill>
              <a:srgbClr val="2252F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5"/>
              </a:spcBef>
            </a:pPr>
            <a:r>
              <a:rPr sz="2400" dirty="0">
                <a:latin typeface="Arial"/>
                <a:cs typeface="Arial"/>
              </a:rPr>
              <a:t>Step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2: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Write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commands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Lab</a:t>
            </a:r>
            <a:r>
              <a:rPr spc="-15" dirty="0"/>
              <a:t> </a:t>
            </a:r>
            <a:r>
              <a:rPr dirty="0"/>
              <a:t>Exercise</a:t>
            </a:r>
            <a:r>
              <a:rPr spc="-10" dirty="0"/>
              <a:t> </a:t>
            </a:r>
            <a:r>
              <a:rPr dirty="0"/>
              <a:t>–</a:t>
            </a:r>
            <a:r>
              <a:rPr spc="-15" dirty="0"/>
              <a:t> </a:t>
            </a:r>
            <a:r>
              <a:rPr dirty="0"/>
              <a:t>How</a:t>
            </a:r>
            <a:r>
              <a:rPr spc="-40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create</a:t>
            </a:r>
            <a:r>
              <a:rPr spc="-25" dirty="0"/>
              <a:t> </a:t>
            </a:r>
            <a:r>
              <a:rPr dirty="0"/>
              <a:t>Shell</a:t>
            </a:r>
            <a:r>
              <a:rPr spc="-10" dirty="0"/>
              <a:t> Script</a:t>
            </a:r>
          </a:p>
        </p:txBody>
      </p:sp>
      <p:sp>
        <p:nvSpPr>
          <p:cNvPr id="4" name="object 4"/>
          <p:cNvSpPr/>
          <p:nvPr/>
        </p:nvSpPr>
        <p:spPr>
          <a:xfrm>
            <a:off x="257556" y="2182367"/>
            <a:ext cx="4191000" cy="370840"/>
          </a:xfrm>
          <a:custGeom>
            <a:avLst/>
            <a:gdLst/>
            <a:ahLst/>
            <a:cxnLst/>
            <a:rect l="l" t="t" r="r" b="b"/>
            <a:pathLst>
              <a:path w="4191000" h="370839">
                <a:moveTo>
                  <a:pt x="0" y="370331"/>
                </a:moveTo>
                <a:lnTo>
                  <a:pt x="4191000" y="370331"/>
                </a:lnTo>
                <a:lnTo>
                  <a:pt x="4191000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525">
            <a:solidFill>
              <a:srgbClr val="225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35991" y="2209038"/>
            <a:ext cx="39839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Step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3: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executable script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57556" y="4302252"/>
            <a:ext cx="4191000" cy="462280"/>
          </a:xfrm>
          <a:custGeom>
            <a:avLst/>
            <a:gdLst/>
            <a:ahLst/>
            <a:cxnLst/>
            <a:rect l="l" t="t" r="r" b="b"/>
            <a:pathLst>
              <a:path w="4191000" h="462279">
                <a:moveTo>
                  <a:pt x="0" y="461772"/>
                </a:moveTo>
                <a:lnTo>
                  <a:pt x="4191000" y="461772"/>
                </a:lnTo>
                <a:lnTo>
                  <a:pt x="4191000" y="0"/>
                </a:lnTo>
                <a:lnTo>
                  <a:pt x="0" y="0"/>
                </a:lnTo>
                <a:lnTo>
                  <a:pt x="0" y="461772"/>
                </a:lnTo>
                <a:close/>
              </a:path>
            </a:pathLst>
          </a:custGeom>
          <a:ln w="9525">
            <a:solidFill>
              <a:srgbClr val="2252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5991" y="4328286"/>
            <a:ext cx="36690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Step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4: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Run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shell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script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7556" y="2555748"/>
            <a:ext cx="12184380" cy="13716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500" y="4671059"/>
            <a:ext cx="12251436" cy="142951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9176" y="591057"/>
            <a:ext cx="1774189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Variables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0232" y="1742191"/>
            <a:ext cx="7818120" cy="706755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299085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Shell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can</a:t>
            </a:r>
            <a:r>
              <a:rPr sz="28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contain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two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type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variables</a:t>
            </a:r>
            <a:endParaRPr sz="2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299085" algn="l"/>
              </a:tabLst>
            </a:pP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System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variables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(In</a:t>
            </a:r>
            <a:r>
              <a:rPr sz="28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general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Capital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letters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are</a:t>
            </a:r>
            <a:r>
              <a:rPr sz="2800" spc="-9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used)</a:t>
            </a:r>
            <a:endParaRPr sz="2800">
              <a:latin typeface="Calibri"/>
              <a:cs typeface="Calibri"/>
            </a:endParaRPr>
          </a:p>
          <a:p>
            <a:pPr marL="299085" marR="643255" indent="-287020">
              <a:lnSpc>
                <a:spcPct val="15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User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defined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variables</a:t>
            </a:r>
            <a:r>
              <a:rPr sz="28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(For</a:t>
            </a:r>
            <a:r>
              <a:rPr sz="28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example</a:t>
            </a:r>
            <a:r>
              <a:rPr sz="28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title=“hello world”)</a:t>
            </a:r>
            <a:endParaRPr sz="2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680"/>
              </a:spcBef>
              <a:buFont typeface="Arial"/>
              <a:buChar char="•"/>
              <a:tabLst>
                <a:tab pos="299085" algn="l"/>
              </a:tabLst>
            </a:pP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Variables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are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case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sensitive</a:t>
            </a:r>
            <a:endParaRPr sz="2800">
              <a:latin typeface="Calibri"/>
              <a:cs typeface="Calibri"/>
            </a:endParaRPr>
          </a:p>
          <a:p>
            <a:pPr marL="299085" marR="149225" indent="-287020">
              <a:lnSpc>
                <a:spcPct val="150000"/>
              </a:lnSpc>
              <a:buFont typeface="Arial"/>
              <a:buChar char="•"/>
              <a:tabLst>
                <a:tab pos="299085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Do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not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use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space</a:t>
            </a:r>
            <a:r>
              <a:rPr sz="28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special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characters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like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*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?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5C84"/>
                </a:solidFill>
                <a:latin typeface="Calibri"/>
                <a:cs typeface="Calibri"/>
              </a:rPr>
              <a:t>or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space</a:t>
            </a:r>
            <a:endParaRPr sz="2800">
              <a:latin typeface="Calibri"/>
              <a:cs typeface="Calibri"/>
            </a:endParaRPr>
          </a:p>
          <a:p>
            <a:pPr marL="299085" marR="1078865" indent="-287020">
              <a:lnSpc>
                <a:spcPct val="150000"/>
              </a:lnSpc>
              <a:buFont typeface="Arial"/>
              <a:buChar char="•"/>
              <a:tabLst>
                <a:tab pos="299085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echo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can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be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used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display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values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5C84"/>
                </a:solidFill>
                <a:latin typeface="Calibri"/>
                <a:cs typeface="Calibri"/>
              </a:rPr>
              <a:t>the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variable</a:t>
            </a:r>
            <a:endParaRPr sz="2800">
              <a:latin typeface="Calibri"/>
              <a:cs typeface="Calibri"/>
            </a:endParaRPr>
          </a:p>
          <a:p>
            <a:pPr marL="299085" marR="48260" indent="-287020">
              <a:lnSpc>
                <a:spcPts val="5040"/>
              </a:lnSpc>
              <a:spcBef>
                <a:spcPts val="250"/>
              </a:spcBef>
              <a:buFont typeface="Arial"/>
              <a:buChar char="•"/>
              <a:tabLst>
                <a:tab pos="299085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$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symbol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must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be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prefixed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when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using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variables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8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printing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values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(echo</a:t>
            </a:r>
            <a:r>
              <a:rPr sz="28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$title)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Lab2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5116" y="1534414"/>
            <a:ext cx="10184765" cy="2952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930" indent="-31750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"/>
              <a:tabLst>
                <a:tab pos="32893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Problem</a:t>
            </a:r>
            <a:r>
              <a:rPr sz="2800" spc="-1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Statement</a:t>
            </a:r>
            <a:r>
              <a:rPr sz="2800" spc="-1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786130" lvl="1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78613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Create</a:t>
            </a:r>
            <a:r>
              <a:rPr sz="28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Shell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program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that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displays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files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current</a:t>
            </a:r>
            <a:r>
              <a:rPr sz="28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folder</a:t>
            </a:r>
            <a:endParaRPr sz="2800">
              <a:latin typeface="Calibri"/>
              <a:cs typeface="Calibri"/>
            </a:endParaRPr>
          </a:p>
          <a:p>
            <a:pPr marL="786130" lvl="1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78613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Add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custom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title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subtitle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  <a:p>
            <a:pPr marL="786130" lvl="1" indent="-317500">
              <a:lnSpc>
                <a:spcPct val="100000"/>
              </a:lnSpc>
              <a:buSzPct val="96428"/>
              <a:buFont typeface="Wingdings"/>
              <a:buChar char=""/>
              <a:tabLst>
                <a:tab pos="78613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Execute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this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shell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from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any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folder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see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output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25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Note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Expected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output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shown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below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(from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root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folder)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1876" y="4942332"/>
            <a:ext cx="8895588" cy="322935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Interactive</a:t>
            </a:r>
            <a:r>
              <a:rPr spc="-125" dirty="0"/>
              <a:t> </a:t>
            </a:r>
            <a:r>
              <a:rPr spc="-10" dirty="0"/>
              <a:t>Shell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5381" y="1656079"/>
            <a:ext cx="110420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Shell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accept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input</a:t>
            </a:r>
            <a:r>
              <a:rPr sz="28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from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user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two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forms</a:t>
            </a:r>
            <a:endParaRPr sz="2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3641725" algn="l"/>
              </a:tabLst>
            </a:pP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Interactive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8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terminal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	input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using</a:t>
            </a:r>
            <a:r>
              <a:rPr sz="2800" spc="-9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“read”</a:t>
            </a:r>
            <a:r>
              <a:rPr sz="28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statement</a:t>
            </a:r>
            <a:r>
              <a:rPr sz="2800" spc="-10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  <a:tab pos="418084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Command</a:t>
            </a:r>
            <a:r>
              <a:rPr sz="28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line</a:t>
            </a:r>
            <a:r>
              <a:rPr sz="28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arguments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	($0</a:t>
            </a:r>
            <a:r>
              <a:rPr sz="28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,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$1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,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$2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…)</a:t>
            </a:r>
            <a:r>
              <a:rPr sz="28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represents</a:t>
            </a:r>
            <a:r>
              <a:rPr sz="28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each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argument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value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6031" y="6310884"/>
            <a:ext cx="15284196" cy="90525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6031" y="7327392"/>
            <a:ext cx="15284196" cy="134416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56031" y="3669791"/>
            <a:ext cx="15288894" cy="2529840"/>
            <a:chOff x="256031" y="3669791"/>
            <a:chExt cx="15288894" cy="252984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603" y="4850891"/>
              <a:ext cx="15284196" cy="13487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031" y="3669791"/>
              <a:ext cx="15288767" cy="1143000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Branching</a:t>
            </a:r>
            <a:r>
              <a:rPr spc="-5" dirty="0"/>
              <a:t> </a:t>
            </a:r>
            <a:r>
              <a:rPr dirty="0"/>
              <a:t>logic</a:t>
            </a:r>
            <a:r>
              <a:rPr spc="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Case</a:t>
            </a:r>
            <a:r>
              <a:rPr spc="-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597276" y="1819732"/>
            <a:ext cx="77222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9085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Shell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script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can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contain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switching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case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60448" y="3355847"/>
            <a:ext cx="3456940" cy="4514215"/>
          </a:xfrm>
          <a:prstGeom prst="rect">
            <a:avLst/>
          </a:prstGeom>
          <a:ln w="9525">
            <a:solidFill>
              <a:srgbClr val="2252F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512445" marR="200660" indent="-421005">
              <a:lnSpc>
                <a:spcPct val="100000"/>
              </a:lnSpc>
              <a:spcBef>
                <a:spcPts val="300"/>
              </a:spcBef>
            </a:pPr>
            <a:r>
              <a:rPr sz="2400" dirty="0">
                <a:latin typeface="Arial"/>
                <a:cs typeface="Arial"/>
              </a:rPr>
              <a:t>case</a:t>
            </a:r>
            <a:r>
              <a:rPr sz="2400" spc="-25" dirty="0">
                <a:latin typeface="Arial"/>
                <a:cs typeface="Arial"/>
              </a:rPr>
              <a:t> $variable-</a:t>
            </a:r>
            <a:r>
              <a:rPr sz="2400" dirty="0">
                <a:latin typeface="Arial"/>
                <a:cs typeface="Arial"/>
              </a:rPr>
              <a:t>name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pattern1)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command</a:t>
            </a:r>
            <a:endParaRPr sz="24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;;</a:t>
            </a:r>
            <a:endParaRPr sz="2400">
              <a:latin typeface="Arial"/>
              <a:cs typeface="Arial"/>
            </a:endParaRPr>
          </a:p>
          <a:p>
            <a:pPr marL="512445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pattern2)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command</a:t>
            </a:r>
            <a:endParaRPr sz="24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;;</a:t>
            </a:r>
            <a:endParaRPr sz="2400">
              <a:latin typeface="Arial"/>
              <a:cs typeface="Arial"/>
            </a:endParaRPr>
          </a:p>
          <a:p>
            <a:pPr marL="512445" marR="139065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……………………… </a:t>
            </a:r>
            <a:r>
              <a:rPr sz="2400" spc="-20" dirty="0">
                <a:latin typeface="Arial"/>
                <a:cs typeface="Arial"/>
              </a:rPr>
              <a:t>pattern-</a:t>
            </a:r>
            <a:r>
              <a:rPr sz="2400" dirty="0">
                <a:latin typeface="Arial"/>
                <a:cs typeface="Arial"/>
              </a:rPr>
              <a:t>N)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command</a:t>
            </a:r>
            <a:endParaRPr sz="2400">
              <a:latin typeface="Arial"/>
              <a:cs typeface="Arial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Arial"/>
                <a:cs typeface="Arial"/>
              </a:rPr>
              <a:t>;;</a:t>
            </a:r>
            <a:endParaRPr sz="2400">
              <a:latin typeface="Arial"/>
              <a:cs typeface="Arial"/>
            </a:endParaRPr>
          </a:p>
          <a:p>
            <a:pPr marL="92075" marR="1038225" indent="42037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*)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command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;; </a:t>
            </a:r>
            <a:r>
              <a:rPr sz="2400" spc="-20" dirty="0">
                <a:latin typeface="Arial"/>
                <a:cs typeface="Arial"/>
              </a:rPr>
              <a:t>esac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0448" y="2508504"/>
            <a:ext cx="1518285" cy="847725"/>
          </a:xfrm>
          <a:prstGeom prst="rect">
            <a:avLst/>
          </a:prstGeom>
          <a:ln w="9525">
            <a:solidFill>
              <a:srgbClr val="2252FF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00"/>
              </a:spcBef>
            </a:pPr>
            <a:r>
              <a:rPr sz="2400" spc="-10" dirty="0">
                <a:latin typeface="Arial"/>
                <a:cs typeface="Arial"/>
              </a:rPr>
              <a:t>Syntax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71781" y="2459545"/>
            <a:ext cx="4824095" cy="2417445"/>
            <a:chOff x="5871781" y="2459545"/>
            <a:chExt cx="4824095" cy="24174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76544" y="2839211"/>
              <a:ext cx="4818888" cy="20375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76544" y="2464307"/>
              <a:ext cx="2105025" cy="368935"/>
            </a:xfrm>
            <a:custGeom>
              <a:avLst/>
              <a:gdLst/>
              <a:ahLst/>
              <a:cxnLst/>
              <a:rect l="l" t="t" r="r" b="b"/>
              <a:pathLst>
                <a:path w="2105025" h="368935">
                  <a:moveTo>
                    <a:pt x="0" y="368808"/>
                  </a:moveTo>
                  <a:lnTo>
                    <a:pt x="2104644" y="368808"/>
                  </a:lnTo>
                  <a:lnTo>
                    <a:pt x="2104644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524">
              <a:solidFill>
                <a:srgbClr val="000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955284" y="2490038"/>
            <a:ext cx="12090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Example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62471" y="5737859"/>
            <a:ext cx="2105025" cy="370840"/>
          </a:xfrm>
          <a:custGeom>
            <a:avLst/>
            <a:gdLst/>
            <a:ahLst/>
            <a:cxnLst/>
            <a:rect l="l" t="t" r="r" b="b"/>
            <a:pathLst>
              <a:path w="2105025" h="370839">
                <a:moveTo>
                  <a:pt x="0" y="370331"/>
                </a:moveTo>
                <a:lnTo>
                  <a:pt x="2104644" y="370331"/>
                </a:lnTo>
                <a:lnTo>
                  <a:pt x="2104644" y="0"/>
                </a:lnTo>
                <a:lnTo>
                  <a:pt x="0" y="0"/>
                </a:lnTo>
                <a:lnTo>
                  <a:pt x="0" y="370331"/>
                </a:lnTo>
                <a:close/>
              </a:path>
            </a:pathLst>
          </a:custGeom>
          <a:ln w="9525">
            <a:solidFill>
              <a:srgbClr val="000E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41846" y="5765038"/>
            <a:ext cx="9417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19800" y="6108191"/>
            <a:ext cx="7010400" cy="1226820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Class</a:t>
            </a:r>
            <a:r>
              <a:rPr spc="-40" dirty="0"/>
              <a:t> </a:t>
            </a:r>
            <a:r>
              <a:rPr dirty="0"/>
              <a:t>Work</a:t>
            </a:r>
            <a:r>
              <a:rPr spc="-40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spc="-20" dirty="0"/>
              <a:t>Lab3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0616" y="1959101"/>
            <a:ext cx="11023600" cy="343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930" indent="-31750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"/>
              <a:tabLst>
                <a:tab pos="32893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Problem</a:t>
            </a:r>
            <a:r>
              <a:rPr sz="2800" spc="-1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Statement</a:t>
            </a:r>
            <a:r>
              <a:rPr sz="2800" spc="-1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Create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same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data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take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an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existing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application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system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log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endParaRPr sz="2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Create</a:t>
            </a:r>
            <a:r>
              <a:rPr sz="2800" spc="-10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Shell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program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that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reads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display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content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Create</a:t>
            </a:r>
            <a:r>
              <a:rPr sz="2800" spc="-9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shell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program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display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header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content</a:t>
            </a:r>
            <a:endParaRPr sz="2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Create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shell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program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display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last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part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content</a:t>
            </a:r>
            <a:endParaRPr sz="2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Merge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all</a:t>
            </a:r>
            <a:r>
              <a:rPr sz="2800" spc="-9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above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option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into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one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shell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script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using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“case”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60"/>
              </a:spcBef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Note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Expected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output</a:t>
            </a:r>
            <a:r>
              <a:rPr sz="28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shown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below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56919" y="5902071"/>
            <a:ext cx="9820275" cy="2722880"/>
            <a:chOff x="1256919" y="5902071"/>
            <a:chExt cx="9820275" cy="27228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66444" y="5911596"/>
              <a:ext cx="9800844" cy="270357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61681" y="5906833"/>
              <a:ext cx="9810750" cy="2713355"/>
            </a:xfrm>
            <a:custGeom>
              <a:avLst/>
              <a:gdLst/>
              <a:ahLst/>
              <a:cxnLst/>
              <a:rect l="l" t="t" r="r" b="b"/>
              <a:pathLst>
                <a:path w="9810750" h="2713354">
                  <a:moveTo>
                    <a:pt x="0" y="2713101"/>
                  </a:moveTo>
                  <a:lnTo>
                    <a:pt x="9810369" y="2713101"/>
                  </a:lnTo>
                  <a:lnTo>
                    <a:pt x="9810369" y="0"/>
                  </a:lnTo>
                  <a:lnTo>
                    <a:pt x="0" y="0"/>
                  </a:lnTo>
                  <a:lnTo>
                    <a:pt x="0" y="2713101"/>
                  </a:lnTo>
                  <a:close/>
                </a:path>
              </a:pathLst>
            </a:custGeom>
            <a:ln w="9525">
              <a:solidFill>
                <a:srgbClr val="000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Branching</a:t>
            </a:r>
            <a:r>
              <a:rPr spc="-5" dirty="0"/>
              <a:t> </a:t>
            </a:r>
            <a:r>
              <a:rPr dirty="0"/>
              <a:t>logic –</a:t>
            </a:r>
            <a:r>
              <a:rPr spc="-5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2393" y="1758441"/>
            <a:ext cx="61417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/>
              <a:buChar char=""/>
              <a:tabLst>
                <a:tab pos="29845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Shell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script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can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contain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“if”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statement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endParaRPr sz="28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check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8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branch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logic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2039" y="3712464"/>
            <a:ext cx="4330065" cy="4956175"/>
          </a:xfrm>
          <a:prstGeom prst="rect">
            <a:avLst/>
          </a:prstGeom>
          <a:ln w="9525">
            <a:solidFill>
              <a:srgbClr val="2252FF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 marR="2759710">
              <a:lnSpc>
                <a:spcPct val="100000"/>
              </a:lnSpc>
              <a:spcBef>
                <a:spcPts val="310"/>
              </a:spcBef>
            </a:pPr>
            <a:r>
              <a:rPr sz="2400" dirty="0">
                <a:latin typeface="Arial"/>
                <a:cs typeface="Arial"/>
              </a:rPr>
              <a:t>If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condition </a:t>
            </a:r>
            <a:r>
              <a:rPr sz="2400" spc="-20" dirty="0"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 marL="90805" marR="675640" indent="3378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execution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commands </a:t>
            </a:r>
            <a:r>
              <a:rPr sz="2400" dirty="0">
                <a:latin typeface="Arial"/>
                <a:cs typeface="Arial"/>
              </a:rPr>
              <a:t>elif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condition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then</a:t>
            </a:r>
            <a:endParaRPr sz="2400">
              <a:latin typeface="Arial"/>
              <a:cs typeface="Arial"/>
            </a:endParaRPr>
          </a:p>
          <a:p>
            <a:pPr marL="90805" marR="675640" indent="33782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execution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commands </a:t>
            </a:r>
            <a:r>
              <a:rPr sz="2400" spc="-20" dirty="0">
                <a:latin typeface="Arial"/>
                <a:cs typeface="Arial"/>
              </a:rPr>
              <a:t>else</a:t>
            </a:r>
            <a:endParaRPr sz="2400">
              <a:latin typeface="Arial"/>
              <a:cs typeface="Arial"/>
            </a:endParaRPr>
          </a:p>
          <a:p>
            <a:pPr marL="429259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execution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commands</a:t>
            </a:r>
            <a:endParaRPr sz="2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Arial"/>
                <a:cs typeface="Arial"/>
              </a:rPr>
              <a:t>fi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82039" y="2982467"/>
            <a:ext cx="1900555" cy="730250"/>
          </a:xfrm>
          <a:prstGeom prst="rect">
            <a:avLst/>
          </a:prstGeom>
          <a:ln w="9525">
            <a:solidFill>
              <a:srgbClr val="2252F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2400" spc="-10" dirty="0">
                <a:latin typeface="Arial"/>
                <a:cs typeface="Arial"/>
              </a:rPr>
              <a:t>Syntax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696450" y="2059432"/>
          <a:ext cx="6191884" cy="3931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6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89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Mathematical</a:t>
                      </a:r>
                      <a:r>
                        <a:rPr sz="24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Operators</a:t>
                      </a:r>
                      <a:r>
                        <a:rPr sz="2400" b="1" spc="-10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24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shell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12700">
                      <a:solidFill>
                        <a:srgbClr val="005C84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75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eq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2400" spc="-6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equal</a:t>
                      </a:r>
                      <a:r>
                        <a:rPr sz="24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var</a:t>
                      </a:r>
                      <a:r>
                        <a:rPr sz="2400" spc="-5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–eq</a:t>
                      </a: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32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ne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2400" spc="-5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not</a:t>
                      </a:r>
                      <a:r>
                        <a:rPr sz="24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equal</a:t>
                      </a: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597535" indent="8382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var</a:t>
                      </a:r>
                      <a:r>
                        <a:rPr sz="24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–ne 200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lt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24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less</a:t>
                      </a:r>
                      <a:r>
                        <a:rPr sz="2400" spc="-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var</a:t>
                      </a: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–lt</a:t>
                      </a:r>
                      <a:r>
                        <a:rPr sz="24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gt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24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greater </a:t>
                      </a:r>
                      <a:r>
                        <a:rPr sz="24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than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17653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var</a:t>
                      </a:r>
                      <a:r>
                        <a:rPr sz="24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–gt</a:t>
                      </a:r>
                      <a:r>
                        <a:rPr sz="24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spc="-1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le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2400" spc="-5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less</a:t>
                      </a:r>
                      <a:r>
                        <a:rPr sz="24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than</a:t>
                      </a:r>
                      <a:r>
                        <a:rPr sz="24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4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equal</a:t>
                      </a:r>
                      <a:r>
                        <a:rPr sz="2400" spc="-3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tc>
                  <a:txBody>
                    <a:bodyPr/>
                    <a:lstStyle/>
                    <a:p>
                      <a:pPr marR="10604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var</a:t>
                      </a:r>
                      <a:r>
                        <a:rPr sz="24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–le</a:t>
                      </a: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5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2400" spc="-1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ge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5C84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5C84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6639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Is</a:t>
                      </a:r>
                      <a:r>
                        <a:rPr sz="2400" spc="-5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greater</a:t>
                      </a:r>
                      <a:r>
                        <a:rPr sz="2400" spc="-3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than</a:t>
                      </a:r>
                      <a:r>
                        <a:rPr sz="24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24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equal </a:t>
                      </a: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5C84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var</a:t>
                      </a:r>
                      <a:r>
                        <a:rPr sz="2400" spc="-5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–ge</a:t>
                      </a:r>
                      <a:r>
                        <a:rPr sz="2400" spc="-40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400" spc="-25" dirty="0">
                          <a:solidFill>
                            <a:srgbClr val="005C84"/>
                          </a:solidFill>
                          <a:latin typeface="Arial"/>
                          <a:cs typeface="Arial"/>
                        </a:rPr>
                        <a:t>20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5C84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5C84"/>
                      </a:solidFill>
                      <a:prstDash val="solid"/>
                    </a:lnB>
                    <a:solidFill>
                      <a:srgbClr val="E7EB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03307" y="6534911"/>
            <a:ext cx="6190488" cy="218846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Class</a:t>
            </a:r>
            <a:r>
              <a:rPr spc="-40" dirty="0"/>
              <a:t> </a:t>
            </a:r>
            <a:r>
              <a:rPr dirty="0"/>
              <a:t>Work</a:t>
            </a:r>
            <a:r>
              <a:rPr spc="-40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spc="-20" dirty="0"/>
              <a:t>Lab4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7568" y="2064461"/>
            <a:ext cx="13925550" cy="30130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930" indent="-31750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"/>
              <a:tabLst>
                <a:tab pos="32893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Problem</a:t>
            </a:r>
            <a:r>
              <a:rPr sz="28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Statement</a:t>
            </a:r>
            <a:r>
              <a:rPr sz="28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endParaRPr sz="2800" dirty="0">
              <a:latin typeface="Calibri"/>
              <a:cs typeface="Calibri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81280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Create</a:t>
            </a:r>
            <a:r>
              <a:rPr sz="28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Shell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program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that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read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number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as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input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checks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less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than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10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between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11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100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more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than</a:t>
            </a:r>
            <a:r>
              <a:rPr sz="28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5C84"/>
                </a:solidFill>
                <a:latin typeface="Calibri"/>
                <a:cs typeface="Calibri"/>
              </a:rPr>
              <a:t>100</a:t>
            </a:r>
            <a:endParaRPr sz="280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Prints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result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text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format</a:t>
            </a:r>
            <a:endParaRPr sz="2800" dirty="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</a:tabLst>
            </a:pPr>
            <a:r>
              <a:rPr sz="2800" spc="-40" dirty="0">
                <a:solidFill>
                  <a:srgbClr val="005C84"/>
                </a:solidFill>
                <a:latin typeface="Calibri"/>
                <a:cs typeface="Calibri"/>
              </a:rPr>
              <a:t>You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can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use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“If-elif-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fi”</a:t>
            </a:r>
            <a:r>
              <a:rPr sz="28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statement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60"/>
              </a:spcBef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Note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Expected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output</a:t>
            </a:r>
            <a:r>
              <a:rPr sz="28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shown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below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2058" y="5341239"/>
            <a:ext cx="14753590" cy="2894965"/>
            <a:chOff x="472058" y="5341239"/>
            <a:chExt cx="14753590" cy="28949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1583" y="5350764"/>
              <a:ext cx="14734032" cy="28757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6821" y="5346001"/>
              <a:ext cx="14744065" cy="2885440"/>
            </a:xfrm>
            <a:custGeom>
              <a:avLst/>
              <a:gdLst/>
              <a:ahLst/>
              <a:cxnLst/>
              <a:rect l="l" t="t" r="r" b="b"/>
              <a:pathLst>
                <a:path w="14744065" h="2885440">
                  <a:moveTo>
                    <a:pt x="0" y="2885313"/>
                  </a:moveTo>
                  <a:lnTo>
                    <a:pt x="14743557" y="2885313"/>
                  </a:lnTo>
                  <a:lnTo>
                    <a:pt x="14743557" y="0"/>
                  </a:lnTo>
                  <a:lnTo>
                    <a:pt x="0" y="0"/>
                  </a:lnTo>
                  <a:lnTo>
                    <a:pt x="0" y="2885313"/>
                  </a:lnTo>
                  <a:close/>
                </a:path>
              </a:pathLst>
            </a:custGeom>
            <a:ln w="9525">
              <a:solidFill>
                <a:srgbClr val="009F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4429" y="8702861"/>
            <a:ext cx="110489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0" dirty="0">
                <a:solidFill>
                  <a:srgbClr val="6C6D70"/>
                </a:solidFill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9176" y="690118"/>
            <a:ext cx="14363065" cy="3263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solidFill>
                  <a:srgbClr val="6C6D70"/>
                </a:solidFill>
                <a:latin typeface="Arial"/>
                <a:cs typeface="Arial"/>
              </a:rPr>
              <a:t>Need</a:t>
            </a:r>
            <a:r>
              <a:rPr sz="3200" b="1" spc="-35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6C6D70"/>
                </a:solidFill>
                <a:latin typeface="Arial"/>
                <a:cs typeface="Arial"/>
              </a:rPr>
              <a:t>your</a:t>
            </a:r>
            <a:r>
              <a:rPr sz="3200" b="1" spc="-3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3200" b="1" spc="-10" dirty="0">
                <a:solidFill>
                  <a:srgbClr val="6C6D70"/>
                </a:solidFill>
                <a:latin typeface="Arial"/>
                <a:cs typeface="Arial"/>
              </a:rPr>
              <a:t>attention</a:t>
            </a:r>
            <a:endParaRPr sz="32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307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Create</a:t>
            </a:r>
            <a:r>
              <a:rPr sz="36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your</a:t>
            </a:r>
            <a:r>
              <a:rPr sz="36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5C84"/>
                </a:solidFill>
                <a:latin typeface="Calibri"/>
                <a:cs typeface="Calibri"/>
              </a:rPr>
              <a:t>own</a:t>
            </a:r>
            <a:r>
              <a:rPr sz="3600" b="1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5C84"/>
                </a:solidFill>
                <a:latin typeface="Calibri"/>
                <a:cs typeface="Calibri"/>
              </a:rPr>
              <a:t>space</a:t>
            </a:r>
            <a:r>
              <a:rPr sz="3600" b="1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36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work</a:t>
            </a:r>
            <a:r>
              <a:rPr sz="36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on</a:t>
            </a:r>
            <a:r>
              <a:rPr sz="36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your</a:t>
            </a:r>
            <a:r>
              <a:rPr sz="36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own</a:t>
            </a:r>
            <a:r>
              <a:rPr sz="36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005C84"/>
                </a:solidFill>
                <a:latin typeface="Calibri"/>
                <a:cs typeface="Calibri"/>
              </a:rPr>
              <a:t>space</a:t>
            </a:r>
            <a:endParaRPr sz="36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86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While</a:t>
            </a:r>
            <a:r>
              <a:rPr sz="3600" spc="-9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working</a:t>
            </a:r>
            <a:r>
              <a:rPr sz="36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on</a:t>
            </a:r>
            <a:r>
              <a:rPr sz="36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server</a:t>
            </a:r>
            <a:r>
              <a:rPr sz="3600" spc="-10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5C84"/>
                </a:solidFill>
                <a:latin typeface="Calibri"/>
                <a:cs typeface="Calibri"/>
              </a:rPr>
              <a:t>do</a:t>
            </a:r>
            <a:r>
              <a:rPr sz="3600" b="1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5C84"/>
                </a:solidFill>
                <a:latin typeface="Calibri"/>
                <a:cs typeface="Calibri"/>
              </a:rPr>
              <a:t>not</a:t>
            </a:r>
            <a:r>
              <a:rPr sz="3600" b="1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5C84"/>
                </a:solidFill>
                <a:latin typeface="Calibri"/>
                <a:cs typeface="Calibri"/>
              </a:rPr>
              <a:t>step</a:t>
            </a:r>
            <a:r>
              <a:rPr sz="3600" b="1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5C84"/>
                </a:solidFill>
                <a:latin typeface="Calibri"/>
                <a:cs typeface="Calibri"/>
              </a:rPr>
              <a:t>into</a:t>
            </a:r>
            <a:r>
              <a:rPr sz="3600" b="1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5C84"/>
                </a:solidFill>
                <a:latin typeface="Calibri"/>
                <a:cs typeface="Calibri"/>
              </a:rPr>
              <a:t>others</a:t>
            </a:r>
            <a:r>
              <a:rPr sz="3600" b="1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005C84"/>
                </a:solidFill>
                <a:latin typeface="Calibri"/>
                <a:cs typeface="Calibri"/>
              </a:rPr>
              <a:t>Directory</a:t>
            </a:r>
            <a:endParaRPr sz="3600">
              <a:latin typeface="Calibri"/>
              <a:cs typeface="Calibri"/>
            </a:endParaRPr>
          </a:p>
          <a:p>
            <a:pPr marL="316865" marR="5080" indent="-304800">
              <a:lnSpc>
                <a:spcPts val="3890"/>
              </a:lnSpc>
              <a:spcBef>
                <a:spcPts val="135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Please</a:t>
            </a:r>
            <a:r>
              <a:rPr sz="36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use</a:t>
            </a:r>
            <a:r>
              <a:rPr sz="36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5C84"/>
                </a:solidFill>
                <a:latin typeface="Calibri"/>
                <a:cs typeface="Calibri"/>
              </a:rPr>
              <a:t>all</a:t>
            </a:r>
            <a:r>
              <a:rPr sz="3600" b="1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5C84"/>
                </a:solidFill>
                <a:latin typeface="Calibri"/>
                <a:cs typeface="Calibri"/>
              </a:rPr>
              <a:t>commands</a:t>
            </a:r>
            <a:r>
              <a:rPr sz="3600" b="1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05C84"/>
                </a:solidFill>
                <a:latin typeface="Calibri"/>
                <a:cs typeface="Calibri"/>
              </a:rPr>
              <a:t>cautiously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.</a:t>
            </a:r>
            <a:r>
              <a:rPr sz="36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Unless</a:t>
            </a:r>
            <a:r>
              <a:rPr sz="36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asked</a:t>
            </a:r>
            <a:r>
              <a:rPr sz="36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to,</a:t>
            </a:r>
            <a:r>
              <a:rPr sz="36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do</a:t>
            </a:r>
            <a:r>
              <a:rPr sz="36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not</a:t>
            </a:r>
            <a:r>
              <a:rPr sz="36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use</a:t>
            </a:r>
            <a:r>
              <a:rPr sz="36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rm</a:t>
            </a:r>
            <a:r>
              <a:rPr sz="36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/</a:t>
            </a:r>
            <a:r>
              <a:rPr sz="36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005C84"/>
                </a:solidFill>
                <a:latin typeface="Calibri"/>
                <a:cs typeface="Calibri"/>
              </a:rPr>
              <a:t>rmdir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etc.</a:t>
            </a:r>
            <a:r>
              <a:rPr sz="36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Commands</a:t>
            </a:r>
            <a:r>
              <a:rPr sz="36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as</a:t>
            </a:r>
            <a:r>
              <a:rPr sz="36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it</a:t>
            </a:r>
            <a:r>
              <a:rPr sz="36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may</a:t>
            </a:r>
            <a:r>
              <a:rPr sz="36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cause</a:t>
            </a:r>
            <a:r>
              <a:rPr sz="36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Damage</a:t>
            </a:r>
            <a:r>
              <a:rPr sz="36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36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005C84"/>
                </a:solidFill>
                <a:latin typeface="Calibri"/>
                <a:cs typeface="Calibri"/>
              </a:rPr>
              <a:t>others</a:t>
            </a:r>
            <a:r>
              <a:rPr sz="36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005C84"/>
                </a:solidFill>
                <a:latin typeface="Calibri"/>
                <a:cs typeface="Calibri"/>
              </a:rPr>
              <a:t>sessions.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Class</a:t>
            </a:r>
            <a:r>
              <a:rPr spc="-30" dirty="0"/>
              <a:t> </a:t>
            </a:r>
            <a:r>
              <a:rPr dirty="0"/>
              <a:t>Work</a:t>
            </a:r>
            <a:r>
              <a:rPr spc="-3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Lab</a:t>
            </a:r>
            <a:r>
              <a:rPr spc="-25" dirty="0"/>
              <a:t> </a:t>
            </a:r>
            <a:r>
              <a:rPr spc="-50" dirty="0"/>
              <a:t>5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6672" y="1766062"/>
            <a:ext cx="1001585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8930" indent="-317500">
              <a:lnSpc>
                <a:spcPct val="100000"/>
              </a:lnSpc>
              <a:spcBef>
                <a:spcPts val="95"/>
              </a:spcBef>
              <a:buSzPct val="96428"/>
              <a:buFont typeface="Wingdings"/>
              <a:buChar char=""/>
              <a:tabLst>
                <a:tab pos="32893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Problem</a:t>
            </a:r>
            <a:r>
              <a:rPr sz="2800" spc="-1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Statement</a:t>
            </a:r>
            <a:r>
              <a:rPr sz="2800" spc="-1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Create</a:t>
            </a:r>
            <a:r>
              <a:rPr sz="28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Shell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program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that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takes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number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iterates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5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times</a:t>
            </a:r>
            <a:endParaRPr sz="2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Print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welcome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text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each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iteration</a:t>
            </a:r>
            <a:endParaRPr sz="28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AutoNum type="arabicPeriod"/>
              <a:tabLst>
                <a:tab pos="812800" algn="l"/>
              </a:tabLst>
            </a:pP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You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can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use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“while”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loop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practice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60"/>
              </a:spcBef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Note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Expected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output</a:t>
            </a:r>
            <a:r>
              <a:rPr sz="28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shown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below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59866" y="5069966"/>
            <a:ext cx="15048865" cy="3696970"/>
            <a:chOff x="459866" y="5069966"/>
            <a:chExt cx="15048865" cy="36969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9391" y="5079491"/>
              <a:ext cx="15029688" cy="36774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64629" y="5074729"/>
              <a:ext cx="15039340" cy="3687445"/>
            </a:xfrm>
            <a:custGeom>
              <a:avLst/>
              <a:gdLst/>
              <a:ahLst/>
              <a:cxnLst/>
              <a:rect l="l" t="t" r="r" b="b"/>
              <a:pathLst>
                <a:path w="15039340" h="3687445">
                  <a:moveTo>
                    <a:pt x="0" y="3686937"/>
                  </a:moveTo>
                  <a:lnTo>
                    <a:pt x="15039213" y="3686937"/>
                  </a:lnTo>
                  <a:lnTo>
                    <a:pt x="15039213" y="0"/>
                  </a:lnTo>
                  <a:lnTo>
                    <a:pt x="0" y="0"/>
                  </a:lnTo>
                  <a:lnTo>
                    <a:pt x="0" y="3686937"/>
                  </a:lnTo>
                  <a:close/>
                </a:path>
              </a:pathLst>
            </a:custGeom>
            <a:ln w="9525">
              <a:solidFill>
                <a:srgbClr val="009F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Class</a:t>
            </a:r>
            <a:r>
              <a:rPr spc="-30" dirty="0"/>
              <a:t> </a:t>
            </a:r>
            <a:r>
              <a:rPr dirty="0"/>
              <a:t>Work</a:t>
            </a:r>
            <a:r>
              <a:rPr spc="-3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Lab</a:t>
            </a:r>
            <a:r>
              <a:rPr spc="-25" dirty="0"/>
              <a:t> </a:t>
            </a:r>
            <a:r>
              <a:rPr spc="-50" dirty="0"/>
              <a:t>6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10616" y="2135886"/>
            <a:ext cx="564261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Problem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Statement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r>
              <a:rPr sz="28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Create</a:t>
            </a:r>
            <a:r>
              <a:rPr sz="28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spc="-10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Shell program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that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extracts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print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file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names</a:t>
            </a:r>
            <a:r>
              <a:rPr sz="28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from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current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folder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Run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that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shell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from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any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folder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60"/>
              </a:spcBef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Note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Expected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output</a:t>
            </a:r>
            <a:r>
              <a:rPr sz="28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shown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here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42871" y="2012759"/>
            <a:ext cx="6447790" cy="5539105"/>
            <a:chOff x="8242871" y="2012759"/>
            <a:chExt cx="6447790" cy="553910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2459" y="2022348"/>
              <a:ext cx="6428232" cy="551992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247633" y="2017522"/>
              <a:ext cx="6438265" cy="5529580"/>
            </a:xfrm>
            <a:custGeom>
              <a:avLst/>
              <a:gdLst/>
              <a:ahLst/>
              <a:cxnLst/>
              <a:rect l="l" t="t" r="r" b="b"/>
              <a:pathLst>
                <a:path w="6438265" h="5529580">
                  <a:moveTo>
                    <a:pt x="0" y="5529453"/>
                  </a:moveTo>
                  <a:lnTo>
                    <a:pt x="6437757" y="5529453"/>
                  </a:lnTo>
                  <a:lnTo>
                    <a:pt x="6437757" y="0"/>
                  </a:lnTo>
                  <a:lnTo>
                    <a:pt x="0" y="0"/>
                  </a:lnTo>
                  <a:lnTo>
                    <a:pt x="0" y="5529453"/>
                  </a:lnTo>
                  <a:close/>
                </a:path>
              </a:pathLst>
            </a:custGeom>
            <a:ln w="9525">
              <a:solidFill>
                <a:srgbClr val="009F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Class</a:t>
            </a:r>
            <a:r>
              <a:rPr spc="-30" dirty="0"/>
              <a:t> </a:t>
            </a:r>
            <a:r>
              <a:rPr dirty="0"/>
              <a:t>Work</a:t>
            </a:r>
            <a:r>
              <a:rPr spc="-3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Lab</a:t>
            </a:r>
            <a:r>
              <a:rPr spc="-25" dirty="0"/>
              <a:t> </a:t>
            </a:r>
            <a:r>
              <a:rPr spc="-50" dirty="0"/>
              <a:t>7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9473" y="2037968"/>
            <a:ext cx="5004435" cy="3438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Problem</a:t>
            </a:r>
            <a:r>
              <a:rPr sz="2800" spc="-1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Statement</a:t>
            </a:r>
            <a:r>
              <a:rPr sz="2800" spc="-1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Create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data</a:t>
            </a:r>
            <a:r>
              <a:rPr sz="28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8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with</a:t>
            </a:r>
            <a:r>
              <a:rPr sz="28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number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each</a:t>
            </a:r>
            <a:r>
              <a:rPr sz="2800" spc="-25" dirty="0">
                <a:solidFill>
                  <a:srgbClr val="005C84"/>
                </a:solidFill>
                <a:latin typeface="Calibri"/>
                <a:cs typeface="Calibri"/>
              </a:rPr>
              <a:t> row</a:t>
            </a:r>
            <a:endParaRPr sz="2800">
              <a:latin typeface="Calibri"/>
              <a:cs typeface="Calibri"/>
            </a:endParaRPr>
          </a:p>
          <a:p>
            <a:pPr marL="355600" marR="93345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Create</a:t>
            </a:r>
            <a:r>
              <a:rPr sz="28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Shell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program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that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reads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this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data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print</a:t>
            </a:r>
            <a:r>
              <a:rPr sz="28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a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meaning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full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text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based</a:t>
            </a:r>
            <a:r>
              <a:rPr sz="28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on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15"/>
              </a:spcBef>
            </a:pPr>
            <a:endParaRPr sz="2800">
              <a:latin typeface="Calibri"/>
              <a:cs typeface="Calibri"/>
            </a:endParaRPr>
          </a:p>
          <a:p>
            <a:pPr marL="145415">
              <a:lnSpc>
                <a:spcPct val="100000"/>
              </a:lnSpc>
            </a:pPr>
            <a:r>
              <a:rPr sz="2400" spc="-10" dirty="0">
                <a:latin typeface="Arial"/>
                <a:cs typeface="Arial"/>
              </a:rPr>
              <a:t>Input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4423" y="2313432"/>
            <a:ext cx="8046720" cy="61539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876" y="5644896"/>
            <a:ext cx="790955" cy="310591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86839"/>
            <a:ext cx="16256507" cy="6400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790040" y="8716781"/>
            <a:ext cx="695960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10" dirty="0">
                <a:solidFill>
                  <a:srgbClr val="6C6D70"/>
                </a:solidFill>
                <a:latin typeface="Arial"/>
                <a:cs typeface="Arial"/>
              </a:rPr>
              <a:t>Document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Class</a:t>
            </a:r>
            <a:r>
              <a:rPr spc="-30" dirty="0"/>
              <a:t> </a:t>
            </a:r>
            <a:r>
              <a:rPr dirty="0"/>
              <a:t>Work</a:t>
            </a:r>
            <a:r>
              <a:rPr spc="-30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Lab</a:t>
            </a:r>
            <a:r>
              <a:rPr spc="-25" dirty="0"/>
              <a:t> </a:t>
            </a:r>
            <a:r>
              <a:rPr spc="-50" dirty="0"/>
              <a:t>8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6295" y="1902663"/>
            <a:ext cx="129451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Problem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Statement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Read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this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text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print</a:t>
            </a:r>
            <a:r>
              <a:rPr sz="28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records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that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have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exception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with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flag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5C84"/>
                </a:solidFill>
                <a:latin typeface="Calibri"/>
                <a:cs typeface="Calibri"/>
              </a:rPr>
              <a:t>“0”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5775" y="5684139"/>
            <a:ext cx="13989685" cy="3134360"/>
            <a:chOff x="485775" y="5684139"/>
            <a:chExt cx="13989685" cy="31343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" y="5693664"/>
              <a:ext cx="13970508" cy="31150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0537" y="5688901"/>
              <a:ext cx="13980160" cy="3124835"/>
            </a:xfrm>
            <a:custGeom>
              <a:avLst/>
              <a:gdLst/>
              <a:ahLst/>
              <a:cxnLst/>
              <a:rect l="l" t="t" r="r" b="b"/>
              <a:pathLst>
                <a:path w="13980160" h="3124834">
                  <a:moveTo>
                    <a:pt x="0" y="3124581"/>
                  </a:moveTo>
                  <a:lnTo>
                    <a:pt x="13980033" y="3124581"/>
                  </a:lnTo>
                  <a:lnTo>
                    <a:pt x="13980033" y="0"/>
                  </a:lnTo>
                  <a:lnTo>
                    <a:pt x="0" y="0"/>
                  </a:lnTo>
                  <a:lnTo>
                    <a:pt x="0" y="3124581"/>
                  </a:lnTo>
                  <a:close/>
                </a:path>
              </a:pathLst>
            </a:custGeom>
            <a:ln w="9525">
              <a:solidFill>
                <a:srgbClr val="009F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36295" y="3259073"/>
            <a:ext cx="5187315" cy="1976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1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atmlog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01042020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11:40:00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started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ok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user1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txnposted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0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atmlog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01042020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11:42:00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error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failed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user2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Notposted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1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atmlog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01042020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11:42:02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started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ok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user3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txnposted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1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atmlog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01042020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11:42:05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started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ok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user1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txnposted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0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atmlog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01042020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11:43:20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error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failed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user3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Notposted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0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atmlog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01042020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11:45:41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error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failed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user2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Notposted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1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atmlog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01042020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11:46:00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started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ok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user4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txnposted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latin typeface="Arial"/>
                <a:cs typeface="Arial"/>
              </a:rPr>
              <a:t>1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atmlog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01042020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11:48:00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started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ok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user1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txnposted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511405" y="8704081"/>
            <a:ext cx="31496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10" dirty="0">
                <a:solidFill>
                  <a:srgbClr val="6C6D70"/>
                </a:solidFill>
                <a:latin typeface="Arial"/>
                <a:cs typeface="Arial"/>
              </a:rPr>
              <a:t>Title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Functions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3975" y="1746631"/>
            <a:ext cx="11717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99085" algn="l"/>
              </a:tabLst>
            </a:pPr>
            <a:r>
              <a:rPr sz="2400" dirty="0">
                <a:latin typeface="Arial"/>
                <a:cs typeface="Arial"/>
              </a:rPr>
              <a:t>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series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statements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combined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which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represent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callable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function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1876" y="3962400"/>
            <a:ext cx="3621404" cy="2560320"/>
          </a:xfrm>
          <a:prstGeom prst="rect">
            <a:avLst/>
          </a:prstGeom>
          <a:ln w="9525">
            <a:solidFill>
              <a:srgbClr val="2252F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</a:pPr>
            <a:r>
              <a:rPr sz="2400" spc="-10" dirty="0">
                <a:latin typeface="Arial"/>
                <a:cs typeface="Arial"/>
              </a:rPr>
              <a:t>function-</a:t>
            </a:r>
            <a:r>
              <a:rPr sz="2400" dirty="0">
                <a:latin typeface="Arial"/>
                <a:cs typeface="Arial"/>
              </a:rPr>
              <a:t>name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()</a:t>
            </a:r>
            <a:endParaRPr sz="240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  <a:spcBef>
                <a:spcPts val="5"/>
              </a:spcBef>
            </a:pPr>
            <a:r>
              <a:rPr sz="2400" spc="-50" dirty="0">
                <a:latin typeface="Arial"/>
                <a:cs typeface="Arial"/>
              </a:rPr>
              <a:t>{</a:t>
            </a:r>
            <a:endParaRPr sz="2400">
              <a:latin typeface="Arial"/>
              <a:cs typeface="Arial"/>
            </a:endParaRPr>
          </a:p>
          <a:p>
            <a:pPr marL="90805" marR="1338580" indent="252729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statements</a:t>
            </a:r>
            <a:r>
              <a:rPr sz="2400" spc="-9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 </a:t>
            </a:r>
            <a:r>
              <a:rPr sz="2400" spc="-10" dirty="0">
                <a:latin typeface="Arial"/>
                <a:cs typeface="Arial"/>
              </a:rPr>
              <a:t>execution</a:t>
            </a:r>
            <a:endParaRPr sz="240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</a:pPr>
            <a:r>
              <a:rPr sz="2400" spc="-50" dirty="0">
                <a:latin typeface="Arial"/>
                <a:cs typeface="Arial"/>
              </a:rPr>
              <a:t>}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876" y="3150107"/>
            <a:ext cx="2052955" cy="812800"/>
          </a:xfrm>
          <a:prstGeom prst="rect">
            <a:avLst/>
          </a:prstGeom>
          <a:ln w="9525">
            <a:solidFill>
              <a:srgbClr val="2252FF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05"/>
              </a:spcBef>
              <a:tabLst>
                <a:tab pos="1191260" algn="l"/>
              </a:tabLst>
            </a:pPr>
            <a:r>
              <a:rPr sz="2400" spc="-10" dirty="0">
                <a:latin typeface="Arial"/>
                <a:cs typeface="Arial"/>
              </a:rPr>
              <a:t>Syntax</a:t>
            </a:r>
            <a:r>
              <a:rPr sz="2400" dirty="0">
                <a:latin typeface="Arial"/>
                <a:cs typeface="Arial"/>
              </a:rPr>
              <a:t>	-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for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02423" y="2461260"/>
            <a:ext cx="6333744" cy="33726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84135" y="6262115"/>
            <a:ext cx="8543544" cy="107899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Class</a:t>
            </a:r>
            <a:r>
              <a:rPr spc="-40" dirty="0"/>
              <a:t> </a:t>
            </a:r>
            <a:r>
              <a:rPr dirty="0"/>
              <a:t>Work</a:t>
            </a:r>
            <a:r>
              <a:rPr spc="-40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spc="-20" dirty="0"/>
              <a:t>Lab9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" y="1753362"/>
            <a:ext cx="397129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2925445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Problem</a:t>
            </a:r>
            <a:r>
              <a:rPr sz="2800" spc="-1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Statement</a:t>
            </a:r>
            <a:r>
              <a:rPr sz="2800" spc="-1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 Create</a:t>
            </a:r>
            <a:r>
              <a:rPr sz="28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Shell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program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that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takes</a:t>
            </a:r>
            <a:r>
              <a:rPr sz="2800" spc="-10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two</a:t>
            </a:r>
            <a:r>
              <a:rPr sz="2800" spc="-10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numbers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from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user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print</a:t>
            </a:r>
            <a:r>
              <a:rPr sz="28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sum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5C84"/>
                </a:solidFill>
                <a:latin typeface="Calibri"/>
                <a:cs typeface="Calibri"/>
              </a:rPr>
              <a:t>it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81543" y="1623060"/>
            <a:ext cx="8299704" cy="621639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Class</a:t>
            </a:r>
            <a:r>
              <a:rPr spc="-40" dirty="0"/>
              <a:t> </a:t>
            </a:r>
            <a:r>
              <a:rPr dirty="0"/>
              <a:t>Work</a:t>
            </a:r>
            <a:r>
              <a:rPr spc="-40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spc="-10" dirty="0"/>
              <a:t>Lab10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" y="1753362"/>
            <a:ext cx="5725795" cy="5573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Problem</a:t>
            </a:r>
            <a:r>
              <a:rPr sz="2800" spc="-1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Statement</a:t>
            </a:r>
            <a:r>
              <a:rPr sz="2800" spc="-1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Create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set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8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data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files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log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files</a:t>
            </a:r>
            <a:endParaRPr sz="28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Create</a:t>
            </a:r>
            <a:r>
              <a:rPr sz="28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Shell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program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that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takes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option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from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user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on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selection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display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content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60"/>
              </a:spcBef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Note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  <a:p>
            <a:pPr marL="299085" marR="285115" lvl="1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Try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use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function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,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case statements</a:t>
            </a:r>
            <a:r>
              <a:rPr sz="28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,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while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other</a:t>
            </a:r>
            <a:r>
              <a:rPr sz="28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syntax</a:t>
            </a:r>
            <a:endParaRPr sz="2800">
              <a:latin typeface="Calibri"/>
              <a:cs typeface="Calibri"/>
            </a:endParaRPr>
          </a:p>
          <a:p>
            <a:pPr marL="299085" marR="366395" lvl="1" indent="-287020">
              <a:lnSpc>
                <a:spcPct val="100000"/>
              </a:lnSpc>
              <a:spcBef>
                <a:spcPts val="3365"/>
              </a:spcBef>
              <a:buFont typeface="Arial"/>
              <a:buChar char="•"/>
              <a:tabLst>
                <a:tab pos="299085" algn="l"/>
              </a:tabLst>
            </a:pP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Try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avoid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menu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dialog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as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they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may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have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version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distribution specific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24700" y="1798320"/>
            <a:ext cx="8641080" cy="67315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39639" y="3379978"/>
            <a:ext cx="8136890" cy="144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58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r>
              <a:rPr sz="48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5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ts val="5580"/>
              </a:lnSpc>
            </a:pPr>
            <a:r>
              <a:rPr sz="4800" b="1" spc="-20" dirty="0">
                <a:solidFill>
                  <a:srgbClr val="FFFFFF"/>
                </a:solidFill>
                <a:latin typeface="Arial"/>
                <a:cs typeface="Arial"/>
              </a:rPr>
              <a:t>Diagnostics</a:t>
            </a:r>
            <a:r>
              <a:rPr sz="4800" b="1" spc="-2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8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Monitoring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19176" y="591057"/>
            <a:ext cx="1850389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00" spc="-10" dirty="0">
                <a:solidFill>
                  <a:srgbClr val="6C6D70"/>
                </a:solidFill>
                <a:latin typeface="Calibri"/>
                <a:cs typeface="Calibri"/>
              </a:rPr>
              <a:t>Objective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232" y="1794129"/>
            <a:ext cx="1211199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5C84"/>
                </a:solidFill>
              </a:rPr>
              <a:t>The</a:t>
            </a:r>
            <a:r>
              <a:rPr sz="4400" spc="-95" dirty="0">
                <a:solidFill>
                  <a:srgbClr val="005C84"/>
                </a:solidFill>
              </a:rPr>
              <a:t> </a:t>
            </a:r>
            <a:r>
              <a:rPr sz="4400" dirty="0">
                <a:solidFill>
                  <a:srgbClr val="005C84"/>
                </a:solidFill>
              </a:rPr>
              <a:t>Prime</a:t>
            </a:r>
            <a:r>
              <a:rPr sz="4400" spc="-90" dirty="0">
                <a:solidFill>
                  <a:srgbClr val="005C84"/>
                </a:solidFill>
              </a:rPr>
              <a:t> </a:t>
            </a:r>
            <a:r>
              <a:rPr sz="4400" spc="-10" dirty="0">
                <a:solidFill>
                  <a:srgbClr val="005C84"/>
                </a:solidFill>
              </a:rPr>
              <a:t>responsibility</a:t>
            </a:r>
            <a:r>
              <a:rPr sz="4400" spc="-120" dirty="0">
                <a:solidFill>
                  <a:srgbClr val="005C84"/>
                </a:solidFill>
              </a:rPr>
              <a:t> </a:t>
            </a:r>
            <a:r>
              <a:rPr sz="4400" dirty="0">
                <a:solidFill>
                  <a:srgbClr val="005C84"/>
                </a:solidFill>
              </a:rPr>
              <a:t>of</a:t>
            </a:r>
            <a:r>
              <a:rPr sz="4400" spc="-95" dirty="0">
                <a:solidFill>
                  <a:srgbClr val="005C84"/>
                </a:solidFill>
              </a:rPr>
              <a:t> </a:t>
            </a:r>
            <a:r>
              <a:rPr sz="4400" dirty="0">
                <a:solidFill>
                  <a:srgbClr val="005C84"/>
                </a:solidFill>
              </a:rPr>
              <a:t>any</a:t>
            </a:r>
            <a:r>
              <a:rPr sz="4400" spc="-90" dirty="0">
                <a:solidFill>
                  <a:srgbClr val="005C84"/>
                </a:solidFill>
              </a:rPr>
              <a:t> </a:t>
            </a:r>
            <a:r>
              <a:rPr sz="4400" dirty="0">
                <a:solidFill>
                  <a:srgbClr val="005C84"/>
                </a:solidFill>
              </a:rPr>
              <a:t>operating</a:t>
            </a:r>
            <a:r>
              <a:rPr sz="4400" spc="-114" dirty="0">
                <a:solidFill>
                  <a:srgbClr val="005C84"/>
                </a:solidFill>
              </a:rPr>
              <a:t> </a:t>
            </a:r>
            <a:r>
              <a:rPr sz="4400" spc="-10" dirty="0">
                <a:solidFill>
                  <a:srgbClr val="005C84"/>
                </a:solidFill>
              </a:rPr>
              <a:t>system</a:t>
            </a:r>
            <a:r>
              <a:rPr sz="4400" spc="-110" dirty="0">
                <a:solidFill>
                  <a:srgbClr val="005C84"/>
                </a:solidFill>
              </a:rPr>
              <a:t> </a:t>
            </a:r>
            <a:r>
              <a:rPr sz="4400" dirty="0">
                <a:solidFill>
                  <a:srgbClr val="005C84"/>
                </a:solidFill>
              </a:rPr>
              <a:t>is</a:t>
            </a:r>
            <a:r>
              <a:rPr sz="4400" spc="-90" dirty="0">
                <a:solidFill>
                  <a:srgbClr val="005C84"/>
                </a:solidFill>
              </a:rPr>
              <a:t> </a:t>
            </a:r>
            <a:r>
              <a:rPr sz="4400" spc="-25" dirty="0">
                <a:solidFill>
                  <a:srgbClr val="005C84"/>
                </a:solidFill>
              </a:rPr>
              <a:t>to </a:t>
            </a:r>
            <a:r>
              <a:rPr sz="4400" dirty="0">
                <a:solidFill>
                  <a:srgbClr val="005C84"/>
                </a:solidFill>
              </a:rPr>
              <a:t>Manage</a:t>
            </a:r>
            <a:r>
              <a:rPr sz="4400" spc="-110" dirty="0">
                <a:solidFill>
                  <a:srgbClr val="005C84"/>
                </a:solidFill>
              </a:rPr>
              <a:t> </a:t>
            </a:r>
            <a:r>
              <a:rPr sz="4400" dirty="0">
                <a:solidFill>
                  <a:srgbClr val="005C84"/>
                </a:solidFill>
              </a:rPr>
              <a:t>the</a:t>
            </a:r>
            <a:r>
              <a:rPr sz="4400" spc="-114" dirty="0">
                <a:solidFill>
                  <a:srgbClr val="005C84"/>
                </a:solidFill>
              </a:rPr>
              <a:t> </a:t>
            </a:r>
            <a:r>
              <a:rPr sz="4400" dirty="0">
                <a:solidFill>
                  <a:srgbClr val="005C84"/>
                </a:solidFill>
              </a:rPr>
              <a:t>System</a:t>
            </a:r>
            <a:r>
              <a:rPr sz="4400" spc="-130" dirty="0">
                <a:solidFill>
                  <a:srgbClr val="005C84"/>
                </a:solidFill>
              </a:rPr>
              <a:t> </a:t>
            </a:r>
            <a:r>
              <a:rPr sz="4400" dirty="0">
                <a:solidFill>
                  <a:srgbClr val="005C84"/>
                </a:solidFill>
              </a:rPr>
              <a:t>Resources,</a:t>
            </a:r>
            <a:r>
              <a:rPr sz="4400" spc="-105" dirty="0">
                <a:solidFill>
                  <a:srgbClr val="005C84"/>
                </a:solidFill>
              </a:rPr>
              <a:t> </a:t>
            </a:r>
            <a:r>
              <a:rPr sz="4400" spc="-10" dirty="0">
                <a:solidFill>
                  <a:srgbClr val="005C84"/>
                </a:solidFill>
              </a:rPr>
              <a:t>namely,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440232" y="3135630"/>
            <a:ext cx="4480560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010" indent="-203200">
              <a:lnSpc>
                <a:spcPct val="100000"/>
              </a:lnSpc>
              <a:spcBef>
                <a:spcPts val="105"/>
              </a:spcBef>
              <a:buSzPct val="97727"/>
              <a:buFont typeface="Arial"/>
              <a:buChar char="•"/>
              <a:tabLst>
                <a:tab pos="207010" algn="l"/>
              </a:tabLst>
            </a:pPr>
            <a:r>
              <a:rPr sz="4400" spc="-10" dirty="0">
                <a:solidFill>
                  <a:srgbClr val="005C84"/>
                </a:solidFill>
                <a:latin typeface="Calibri"/>
                <a:cs typeface="Calibri"/>
              </a:rPr>
              <a:t>Processor</a:t>
            </a:r>
            <a:r>
              <a:rPr sz="4400" spc="-1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005C84"/>
                </a:solidFill>
                <a:latin typeface="Calibri"/>
                <a:cs typeface="Calibri"/>
              </a:rPr>
              <a:t>(CPU)</a:t>
            </a:r>
            <a:endParaRPr sz="4400">
              <a:latin typeface="Calibri"/>
              <a:cs typeface="Calibri"/>
            </a:endParaRPr>
          </a:p>
          <a:p>
            <a:pPr marL="207010" indent="-203200">
              <a:lnSpc>
                <a:spcPct val="100000"/>
              </a:lnSpc>
              <a:buSzPct val="97727"/>
              <a:buFont typeface="Arial"/>
              <a:buChar char="•"/>
              <a:tabLst>
                <a:tab pos="207010" algn="l"/>
              </a:tabLst>
            </a:pPr>
            <a:r>
              <a:rPr sz="4400" spc="-10" dirty="0">
                <a:solidFill>
                  <a:srgbClr val="005C84"/>
                </a:solidFill>
                <a:latin typeface="Calibri"/>
                <a:cs typeface="Calibri"/>
              </a:rPr>
              <a:t>Memory</a:t>
            </a:r>
            <a:endParaRPr sz="4400">
              <a:latin typeface="Calibri"/>
              <a:cs typeface="Calibri"/>
            </a:endParaRPr>
          </a:p>
          <a:p>
            <a:pPr marL="207010" indent="-203200">
              <a:lnSpc>
                <a:spcPct val="100000"/>
              </a:lnSpc>
              <a:buSzPct val="97727"/>
              <a:buFont typeface="Arial"/>
              <a:buChar char="•"/>
              <a:tabLst>
                <a:tab pos="207010" algn="l"/>
              </a:tabLst>
            </a:pPr>
            <a:r>
              <a:rPr sz="4400" spc="-10" dirty="0">
                <a:solidFill>
                  <a:srgbClr val="005C84"/>
                </a:solidFill>
                <a:latin typeface="Calibri"/>
                <a:cs typeface="Calibri"/>
              </a:rPr>
              <a:t>Storage</a:t>
            </a:r>
            <a:r>
              <a:rPr sz="4400" spc="-1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5C84"/>
                </a:solidFill>
                <a:latin typeface="Calibri"/>
                <a:cs typeface="Calibri"/>
              </a:rPr>
              <a:t>(Disk).</a:t>
            </a:r>
            <a:r>
              <a:rPr sz="4400" spc="-1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4400" spc="-25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endParaRPr sz="4400">
              <a:latin typeface="Calibri"/>
              <a:cs typeface="Calibri"/>
            </a:endParaRPr>
          </a:p>
          <a:p>
            <a:pPr marL="207010" indent="-203200">
              <a:lnSpc>
                <a:spcPct val="100000"/>
              </a:lnSpc>
              <a:buSzPct val="97727"/>
              <a:buFont typeface="Arial"/>
              <a:buChar char="•"/>
              <a:tabLst>
                <a:tab pos="207010" algn="l"/>
              </a:tabLst>
            </a:pPr>
            <a:r>
              <a:rPr sz="4400" spc="-10" dirty="0">
                <a:solidFill>
                  <a:srgbClr val="005C84"/>
                </a:solidFill>
                <a:latin typeface="Calibri"/>
                <a:cs typeface="Calibri"/>
              </a:rPr>
              <a:t>Network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19176" y="591057"/>
            <a:ext cx="1850389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00" spc="-10" dirty="0">
                <a:solidFill>
                  <a:srgbClr val="6C6D70"/>
                </a:solidFill>
                <a:latin typeface="Calibri"/>
                <a:cs typeface="Calibri"/>
              </a:rPr>
              <a:t>Objective</a:t>
            </a:r>
            <a:endParaRPr sz="37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0232" y="1794129"/>
            <a:ext cx="12111990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5C84"/>
                </a:solidFill>
              </a:rPr>
              <a:t>The</a:t>
            </a:r>
            <a:r>
              <a:rPr sz="4400" spc="-95" dirty="0">
                <a:solidFill>
                  <a:srgbClr val="005C84"/>
                </a:solidFill>
              </a:rPr>
              <a:t> </a:t>
            </a:r>
            <a:r>
              <a:rPr sz="4400" dirty="0">
                <a:solidFill>
                  <a:srgbClr val="005C84"/>
                </a:solidFill>
              </a:rPr>
              <a:t>Prime</a:t>
            </a:r>
            <a:r>
              <a:rPr sz="4400" spc="-90" dirty="0">
                <a:solidFill>
                  <a:srgbClr val="005C84"/>
                </a:solidFill>
              </a:rPr>
              <a:t> </a:t>
            </a:r>
            <a:r>
              <a:rPr sz="4400" spc="-10" dirty="0">
                <a:solidFill>
                  <a:srgbClr val="005C84"/>
                </a:solidFill>
              </a:rPr>
              <a:t>responsibility</a:t>
            </a:r>
            <a:r>
              <a:rPr sz="4400" spc="-120" dirty="0">
                <a:solidFill>
                  <a:srgbClr val="005C84"/>
                </a:solidFill>
              </a:rPr>
              <a:t> </a:t>
            </a:r>
            <a:r>
              <a:rPr sz="4400" dirty="0">
                <a:solidFill>
                  <a:srgbClr val="005C84"/>
                </a:solidFill>
              </a:rPr>
              <a:t>of</a:t>
            </a:r>
            <a:r>
              <a:rPr sz="4400" spc="-95" dirty="0">
                <a:solidFill>
                  <a:srgbClr val="005C84"/>
                </a:solidFill>
              </a:rPr>
              <a:t> </a:t>
            </a:r>
            <a:r>
              <a:rPr sz="4400" dirty="0">
                <a:solidFill>
                  <a:srgbClr val="005C84"/>
                </a:solidFill>
              </a:rPr>
              <a:t>any</a:t>
            </a:r>
            <a:r>
              <a:rPr sz="4400" spc="-90" dirty="0">
                <a:solidFill>
                  <a:srgbClr val="005C84"/>
                </a:solidFill>
              </a:rPr>
              <a:t> </a:t>
            </a:r>
            <a:r>
              <a:rPr sz="4400" dirty="0">
                <a:solidFill>
                  <a:srgbClr val="005C84"/>
                </a:solidFill>
              </a:rPr>
              <a:t>operating</a:t>
            </a:r>
            <a:r>
              <a:rPr sz="4400" spc="-114" dirty="0">
                <a:solidFill>
                  <a:srgbClr val="005C84"/>
                </a:solidFill>
              </a:rPr>
              <a:t> </a:t>
            </a:r>
            <a:r>
              <a:rPr sz="4400" spc="-10" dirty="0">
                <a:solidFill>
                  <a:srgbClr val="005C84"/>
                </a:solidFill>
              </a:rPr>
              <a:t>system</a:t>
            </a:r>
            <a:r>
              <a:rPr sz="4400" spc="-110" dirty="0">
                <a:solidFill>
                  <a:srgbClr val="005C84"/>
                </a:solidFill>
              </a:rPr>
              <a:t> </a:t>
            </a:r>
            <a:r>
              <a:rPr sz="4400" dirty="0">
                <a:solidFill>
                  <a:srgbClr val="005C84"/>
                </a:solidFill>
              </a:rPr>
              <a:t>is</a:t>
            </a:r>
            <a:r>
              <a:rPr sz="4400" spc="-90" dirty="0">
                <a:solidFill>
                  <a:srgbClr val="005C84"/>
                </a:solidFill>
              </a:rPr>
              <a:t> </a:t>
            </a:r>
            <a:r>
              <a:rPr sz="4400" spc="-25" dirty="0">
                <a:solidFill>
                  <a:srgbClr val="005C84"/>
                </a:solidFill>
              </a:rPr>
              <a:t>to </a:t>
            </a:r>
            <a:r>
              <a:rPr sz="4400" dirty="0">
                <a:solidFill>
                  <a:srgbClr val="005C84"/>
                </a:solidFill>
              </a:rPr>
              <a:t>Manage</a:t>
            </a:r>
            <a:r>
              <a:rPr sz="4400" spc="-110" dirty="0">
                <a:solidFill>
                  <a:srgbClr val="005C84"/>
                </a:solidFill>
              </a:rPr>
              <a:t> </a:t>
            </a:r>
            <a:r>
              <a:rPr sz="4400" dirty="0">
                <a:solidFill>
                  <a:srgbClr val="005C84"/>
                </a:solidFill>
              </a:rPr>
              <a:t>the</a:t>
            </a:r>
            <a:r>
              <a:rPr sz="4400" spc="-114" dirty="0">
                <a:solidFill>
                  <a:srgbClr val="005C84"/>
                </a:solidFill>
              </a:rPr>
              <a:t> </a:t>
            </a:r>
            <a:r>
              <a:rPr sz="4400" dirty="0">
                <a:solidFill>
                  <a:srgbClr val="005C84"/>
                </a:solidFill>
              </a:rPr>
              <a:t>System</a:t>
            </a:r>
            <a:r>
              <a:rPr sz="4400" spc="-130" dirty="0">
                <a:solidFill>
                  <a:srgbClr val="005C84"/>
                </a:solidFill>
              </a:rPr>
              <a:t> </a:t>
            </a:r>
            <a:r>
              <a:rPr sz="4400" dirty="0">
                <a:solidFill>
                  <a:srgbClr val="005C84"/>
                </a:solidFill>
              </a:rPr>
              <a:t>Resources,</a:t>
            </a:r>
            <a:r>
              <a:rPr sz="4400" spc="-105" dirty="0">
                <a:solidFill>
                  <a:srgbClr val="005C84"/>
                </a:solidFill>
              </a:rPr>
              <a:t> </a:t>
            </a:r>
            <a:r>
              <a:rPr sz="4400" spc="-10" dirty="0">
                <a:solidFill>
                  <a:srgbClr val="005C84"/>
                </a:solidFill>
              </a:rPr>
              <a:t>namely,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440232" y="3135630"/>
            <a:ext cx="4480560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7010" indent="-203200">
              <a:lnSpc>
                <a:spcPct val="100000"/>
              </a:lnSpc>
              <a:spcBef>
                <a:spcPts val="105"/>
              </a:spcBef>
              <a:buSzPct val="97727"/>
              <a:buFont typeface="Arial"/>
              <a:buChar char="•"/>
              <a:tabLst>
                <a:tab pos="207010" algn="l"/>
              </a:tabLst>
            </a:pPr>
            <a:r>
              <a:rPr sz="4400" spc="-10" dirty="0">
                <a:solidFill>
                  <a:srgbClr val="005C84"/>
                </a:solidFill>
                <a:latin typeface="Calibri"/>
                <a:cs typeface="Calibri"/>
              </a:rPr>
              <a:t>Processor</a:t>
            </a:r>
            <a:r>
              <a:rPr sz="4400" spc="-1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005C84"/>
                </a:solidFill>
                <a:latin typeface="Calibri"/>
                <a:cs typeface="Calibri"/>
              </a:rPr>
              <a:t>(CPU)</a:t>
            </a:r>
            <a:endParaRPr sz="4400">
              <a:latin typeface="Calibri"/>
              <a:cs typeface="Calibri"/>
            </a:endParaRPr>
          </a:p>
          <a:p>
            <a:pPr marL="207010" indent="-203200">
              <a:lnSpc>
                <a:spcPct val="100000"/>
              </a:lnSpc>
              <a:buSzPct val="97727"/>
              <a:buFont typeface="Arial"/>
              <a:buChar char="•"/>
              <a:tabLst>
                <a:tab pos="207010" algn="l"/>
              </a:tabLst>
            </a:pPr>
            <a:r>
              <a:rPr sz="4400" spc="-10" dirty="0">
                <a:solidFill>
                  <a:srgbClr val="005C84"/>
                </a:solidFill>
                <a:latin typeface="Calibri"/>
                <a:cs typeface="Calibri"/>
              </a:rPr>
              <a:t>Memory</a:t>
            </a:r>
            <a:endParaRPr sz="4400">
              <a:latin typeface="Calibri"/>
              <a:cs typeface="Calibri"/>
            </a:endParaRPr>
          </a:p>
          <a:p>
            <a:pPr marL="207010" indent="-203200">
              <a:lnSpc>
                <a:spcPct val="100000"/>
              </a:lnSpc>
              <a:buSzPct val="97727"/>
              <a:buFont typeface="Arial"/>
              <a:buChar char="•"/>
              <a:tabLst>
                <a:tab pos="207010" algn="l"/>
              </a:tabLst>
            </a:pPr>
            <a:r>
              <a:rPr sz="4400" spc="-10" dirty="0">
                <a:solidFill>
                  <a:srgbClr val="005C84"/>
                </a:solidFill>
                <a:latin typeface="Calibri"/>
                <a:cs typeface="Calibri"/>
              </a:rPr>
              <a:t>Storage</a:t>
            </a:r>
            <a:r>
              <a:rPr sz="4400" spc="-1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4400" dirty="0">
                <a:solidFill>
                  <a:srgbClr val="005C84"/>
                </a:solidFill>
                <a:latin typeface="Calibri"/>
                <a:cs typeface="Calibri"/>
              </a:rPr>
              <a:t>(Disk).</a:t>
            </a:r>
            <a:r>
              <a:rPr sz="4400" spc="-1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4400" spc="-25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endParaRPr sz="4400">
              <a:latin typeface="Calibri"/>
              <a:cs typeface="Calibri"/>
            </a:endParaRPr>
          </a:p>
          <a:p>
            <a:pPr marL="207010" indent="-203200">
              <a:lnSpc>
                <a:spcPct val="100000"/>
              </a:lnSpc>
              <a:buSzPct val="97727"/>
              <a:buFont typeface="Arial"/>
              <a:buChar char="•"/>
              <a:tabLst>
                <a:tab pos="207010" algn="l"/>
              </a:tabLst>
            </a:pPr>
            <a:r>
              <a:rPr sz="4400" spc="-10" dirty="0">
                <a:solidFill>
                  <a:srgbClr val="005C84"/>
                </a:solidFill>
                <a:latin typeface="Calibri"/>
                <a:cs typeface="Calibri"/>
              </a:rPr>
              <a:t>Network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39639" y="3379978"/>
            <a:ext cx="6127115" cy="144335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>
              <a:lnSpc>
                <a:spcPts val="5400"/>
              </a:lnSpc>
              <a:spcBef>
                <a:spcPts val="560"/>
              </a:spcBef>
            </a:pPr>
            <a:r>
              <a:rPr sz="4800" b="1" spc="-40" dirty="0">
                <a:solidFill>
                  <a:srgbClr val="FFFFFF"/>
                </a:solidFill>
                <a:latin typeface="Arial"/>
                <a:cs typeface="Arial"/>
              </a:rPr>
              <a:t>Module-</a:t>
            </a:r>
            <a:r>
              <a:rPr sz="4800" b="1" spc="-50" dirty="0">
                <a:solidFill>
                  <a:srgbClr val="FFFFFF"/>
                </a:solidFill>
                <a:latin typeface="Arial"/>
                <a:cs typeface="Arial"/>
              </a:rPr>
              <a:t>1 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4800" b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4800" b="1" spc="-1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Linux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Processor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6334" y="1640230"/>
            <a:ext cx="9698990" cy="480885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7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All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Information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available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/proc</a:t>
            </a:r>
            <a:endParaRPr sz="28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97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nproc: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Number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800" spc="-10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processing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units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available</a:t>
            </a:r>
            <a:endParaRPr sz="2800">
              <a:latin typeface="Calibri"/>
              <a:cs typeface="Calibri"/>
            </a:endParaRPr>
          </a:p>
          <a:p>
            <a:pPr marL="927100" marR="5080" lvl="1" indent="-304800">
              <a:lnSpc>
                <a:spcPts val="3020"/>
              </a:lnSpc>
              <a:spcBef>
                <a:spcPts val="745"/>
              </a:spcBef>
              <a:buClr>
                <a:srgbClr val="3E9C35"/>
              </a:buClr>
              <a:buFont typeface="Wingdings"/>
              <a:buChar char=""/>
              <a:tabLst>
                <a:tab pos="927100" algn="l"/>
                <a:tab pos="2275840" algn="l"/>
              </a:tabLst>
            </a:pP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Number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	of</a:t>
            </a:r>
            <a:r>
              <a:rPr sz="28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processing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units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available</a:t>
            </a:r>
            <a:r>
              <a:rPr sz="2800" spc="-9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8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current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process,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which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may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be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less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than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  <a:p>
            <a:pPr marL="926465" lvl="1" indent="-304165">
              <a:lnSpc>
                <a:spcPct val="100000"/>
              </a:lnSpc>
              <a:spcBef>
                <a:spcPts val="320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number</a:t>
            </a:r>
            <a:r>
              <a:rPr sz="28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online</a:t>
            </a:r>
            <a:r>
              <a:rPr sz="28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processors</a:t>
            </a:r>
            <a:endParaRPr sz="28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969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Uptime: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How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long</a:t>
            </a:r>
            <a:r>
              <a:rPr sz="28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system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has</a:t>
            </a:r>
            <a:r>
              <a:rPr sz="28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been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running</a:t>
            </a:r>
            <a:endParaRPr sz="2800">
              <a:latin typeface="Calibri"/>
              <a:cs typeface="Calibri"/>
            </a:endParaRPr>
          </a:p>
          <a:p>
            <a:pPr marL="926465" lvl="1" indent="-304165">
              <a:lnSpc>
                <a:spcPct val="100000"/>
              </a:lnSpc>
              <a:spcBef>
                <a:spcPts val="365"/>
              </a:spcBef>
              <a:buClr>
                <a:srgbClr val="3E9C35"/>
              </a:buClr>
              <a:buFont typeface="Wingdings"/>
              <a:buChar char=""/>
              <a:tabLst>
                <a:tab pos="926465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Gives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current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time,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how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long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927100" marR="140970" lvl="1" indent="-304800">
              <a:lnSpc>
                <a:spcPts val="3020"/>
              </a:lnSpc>
              <a:spcBef>
                <a:spcPts val="745"/>
              </a:spcBef>
              <a:buFont typeface="Wingdings"/>
              <a:buChar char=""/>
              <a:tabLst>
                <a:tab pos="927100" algn="l"/>
                <a:tab pos="1007744" algn="l"/>
                <a:tab pos="6384290" algn="l"/>
              </a:tabLst>
            </a:pPr>
            <a:r>
              <a:rPr sz="2800" dirty="0">
                <a:solidFill>
                  <a:srgbClr val="3E9C35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has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been</a:t>
            </a:r>
            <a:r>
              <a:rPr sz="28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running,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how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many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users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are</a:t>
            </a:r>
            <a:r>
              <a:rPr sz="28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currently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logged</a:t>
            </a:r>
            <a:r>
              <a:rPr sz="28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5C84"/>
                </a:solidFill>
                <a:latin typeface="Calibri"/>
                <a:cs typeface="Calibri"/>
              </a:rPr>
              <a:t>on,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8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system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load</a:t>
            </a:r>
            <a:r>
              <a:rPr sz="2800" spc="-10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averages</a:t>
            </a:r>
            <a:r>
              <a:rPr sz="2800" spc="-9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28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past</a:t>
            </a:r>
            <a:endParaRPr sz="2800">
              <a:latin typeface="Calibri"/>
              <a:cs typeface="Calibri"/>
            </a:endParaRPr>
          </a:p>
          <a:p>
            <a:pPr marL="1493520" lvl="1" indent="-871219">
              <a:lnSpc>
                <a:spcPct val="100000"/>
              </a:lnSpc>
              <a:spcBef>
                <a:spcPts val="330"/>
              </a:spcBef>
              <a:buClr>
                <a:srgbClr val="3E9C35"/>
              </a:buClr>
              <a:buFont typeface="Wingdings"/>
              <a:buChar char=""/>
              <a:tabLst>
                <a:tab pos="149352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1,</a:t>
            </a:r>
            <a:r>
              <a:rPr sz="28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5,</a:t>
            </a:r>
            <a:r>
              <a:rPr sz="28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800" spc="-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15</a:t>
            </a:r>
            <a:r>
              <a:rPr sz="28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minutes.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334" y="6545960"/>
            <a:ext cx="4337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9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`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1060048" y="2981325"/>
            <a:ext cx="3981450" cy="631825"/>
            <a:chOff x="11060048" y="2981325"/>
            <a:chExt cx="3981450" cy="631825"/>
          </a:xfrm>
        </p:grpSpPr>
        <p:sp>
          <p:nvSpPr>
            <p:cNvPr id="7" name="object 7"/>
            <p:cNvSpPr/>
            <p:nvPr/>
          </p:nvSpPr>
          <p:spPr>
            <a:xfrm>
              <a:off x="11069573" y="2990850"/>
              <a:ext cx="3962400" cy="612775"/>
            </a:xfrm>
            <a:custGeom>
              <a:avLst/>
              <a:gdLst/>
              <a:ahLst/>
              <a:cxnLst/>
              <a:rect l="l" t="t" r="r" b="b"/>
              <a:pathLst>
                <a:path w="3962400" h="612775">
                  <a:moveTo>
                    <a:pt x="3860291" y="0"/>
                  </a:moveTo>
                  <a:lnTo>
                    <a:pt x="102107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8"/>
                  </a:lnTo>
                  <a:lnTo>
                    <a:pt x="0" y="510539"/>
                  </a:lnTo>
                  <a:lnTo>
                    <a:pt x="8024" y="550283"/>
                  </a:lnTo>
                  <a:lnTo>
                    <a:pt x="29908" y="582739"/>
                  </a:lnTo>
                  <a:lnTo>
                    <a:pt x="62364" y="604623"/>
                  </a:lnTo>
                  <a:lnTo>
                    <a:pt x="102107" y="612648"/>
                  </a:lnTo>
                  <a:lnTo>
                    <a:pt x="3860291" y="612648"/>
                  </a:lnTo>
                  <a:lnTo>
                    <a:pt x="3900035" y="604623"/>
                  </a:lnTo>
                  <a:lnTo>
                    <a:pt x="3932491" y="582739"/>
                  </a:lnTo>
                  <a:lnTo>
                    <a:pt x="3954375" y="550283"/>
                  </a:lnTo>
                  <a:lnTo>
                    <a:pt x="3962399" y="510539"/>
                  </a:lnTo>
                  <a:lnTo>
                    <a:pt x="3962399" y="102108"/>
                  </a:lnTo>
                  <a:lnTo>
                    <a:pt x="3954375" y="62364"/>
                  </a:lnTo>
                  <a:lnTo>
                    <a:pt x="3932491" y="29908"/>
                  </a:lnTo>
                  <a:lnTo>
                    <a:pt x="3900035" y="8024"/>
                  </a:lnTo>
                  <a:lnTo>
                    <a:pt x="3860291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069573" y="2990850"/>
              <a:ext cx="3962400" cy="612775"/>
            </a:xfrm>
            <a:custGeom>
              <a:avLst/>
              <a:gdLst/>
              <a:ahLst/>
              <a:cxnLst/>
              <a:rect l="l" t="t" r="r" b="b"/>
              <a:pathLst>
                <a:path w="3962400" h="612775">
                  <a:moveTo>
                    <a:pt x="0" y="102108"/>
                  </a:moveTo>
                  <a:lnTo>
                    <a:pt x="8024" y="62364"/>
                  </a:lnTo>
                  <a:lnTo>
                    <a:pt x="29908" y="29908"/>
                  </a:lnTo>
                  <a:lnTo>
                    <a:pt x="62364" y="8024"/>
                  </a:lnTo>
                  <a:lnTo>
                    <a:pt x="102107" y="0"/>
                  </a:lnTo>
                  <a:lnTo>
                    <a:pt x="3860291" y="0"/>
                  </a:lnTo>
                  <a:lnTo>
                    <a:pt x="3900035" y="8024"/>
                  </a:lnTo>
                  <a:lnTo>
                    <a:pt x="3932491" y="29908"/>
                  </a:lnTo>
                  <a:lnTo>
                    <a:pt x="3954375" y="62364"/>
                  </a:lnTo>
                  <a:lnTo>
                    <a:pt x="3962399" y="102108"/>
                  </a:lnTo>
                  <a:lnTo>
                    <a:pt x="3962399" y="510539"/>
                  </a:lnTo>
                  <a:lnTo>
                    <a:pt x="3954375" y="550283"/>
                  </a:lnTo>
                  <a:lnTo>
                    <a:pt x="3932491" y="582739"/>
                  </a:lnTo>
                  <a:lnTo>
                    <a:pt x="3900035" y="604623"/>
                  </a:lnTo>
                  <a:lnTo>
                    <a:pt x="3860291" y="612648"/>
                  </a:lnTo>
                  <a:lnTo>
                    <a:pt x="102107" y="612648"/>
                  </a:lnTo>
                  <a:lnTo>
                    <a:pt x="62364" y="604623"/>
                  </a:lnTo>
                  <a:lnTo>
                    <a:pt x="29908" y="582739"/>
                  </a:lnTo>
                  <a:lnTo>
                    <a:pt x="8024" y="550283"/>
                  </a:lnTo>
                  <a:lnTo>
                    <a:pt x="0" y="510539"/>
                  </a:lnTo>
                  <a:lnTo>
                    <a:pt x="0" y="102108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178920" y="3167887"/>
            <a:ext cx="64706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14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rgbClr val="FFFFFF"/>
                </a:solidFill>
                <a:latin typeface="Arial"/>
                <a:cs typeface="Arial"/>
              </a:rPr>
              <a:t>nproc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060048" y="3950589"/>
            <a:ext cx="3981450" cy="631825"/>
            <a:chOff x="11060048" y="3950589"/>
            <a:chExt cx="3981450" cy="631825"/>
          </a:xfrm>
        </p:grpSpPr>
        <p:sp>
          <p:nvSpPr>
            <p:cNvPr id="11" name="object 11"/>
            <p:cNvSpPr/>
            <p:nvPr/>
          </p:nvSpPr>
          <p:spPr>
            <a:xfrm>
              <a:off x="11069573" y="3960114"/>
              <a:ext cx="3962400" cy="612775"/>
            </a:xfrm>
            <a:custGeom>
              <a:avLst/>
              <a:gdLst/>
              <a:ahLst/>
              <a:cxnLst/>
              <a:rect l="l" t="t" r="r" b="b"/>
              <a:pathLst>
                <a:path w="3962400" h="612775">
                  <a:moveTo>
                    <a:pt x="3860291" y="0"/>
                  </a:moveTo>
                  <a:lnTo>
                    <a:pt x="102107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8"/>
                  </a:lnTo>
                  <a:lnTo>
                    <a:pt x="0" y="510539"/>
                  </a:lnTo>
                  <a:lnTo>
                    <a:pt x="8024" y="550283"/>
                  </a:lnTo>
                  <a:lnTo>
                    <a:pt x="29908" y="582739"/>
                  </a:lnTo>
                  <a:lnTo>
                    <a:pt x="62364" y="604623"/>
                  </a:lnTo>
                  <a:lnTo>
                    <a:pt x="102107" y="612648"/>
                  </a:lnTo>
                  <a:lnTo>
                    <a:pt x="3860291" y="612648"/>
                  </a:lnTo>
                  <a:lnTo>
                    <a:pt x="3900035" y="604623"/>
                  </a:lnTo>
                  <a:lnTo>
                    <a:pt x="3932491" y="582739"/>
                  </a:lnTo>
                  <a:lnTo>
                    <a:pt x="3954375" y="550283"/>
                  </a:lnTo>
                  <a:lnTo>
                    <a:pt x="3962399" y="510539"/>
                  </a:lnTo>
                  <a:lnTo>
                    <a:pt x="3962399" y="102108"/>
                  </a:lnTo>
                  <a:lnTo>
                    <a:pt x="3954375" y="62364"/>
                  </a:lnTo>
                  <a:lnTo>
                    <a:pt x="3932491" y="29908"/>
                  </a:lnTo>
                  <a:lnTo>
                    <a:pt x="3900035" y="8024"/>
                  </a:lnTo>
                  <a:lnTo>
                    <a:pt x="3860291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69573" y="3960114"/>
              <a:ext cx="3962400" cy="612775"/>
            </a:xfrm>
            <a:custGeom>
              <a:avLst/>
              <a:gdLst/>
              <a:ahLst/>
              <a:cxnLst/>
              <a:rect l="l" t="t" r="r" b="b"/>
              <a:pathLst>
                <a:path w="3962400" h="612775">
                  <a:moveTo>
                    <a:pt x="0" y="102108"/>
                  </a:moveTo>
                  <a:lnTo>
                    <a:pt x="8024" y="62364"/>
                  </a:lnTo>
                  <a:lnTo>
                    <a:pt x="29908" y="29908"/>
                  </a:lnTo>
                  <a:lnTo>
                    <a:pt x="62364" y="8024"/>
                  </a:lnTo>
                  <a:lnTo>
                    <a:pt x="102107" y="0"/>
                  </a:lnTo>
                  <a:lnTo>
                    <a:pt x="3860291" y="0"/>
                  </a:lnTo>
                  <a:lnTo>
                    <a:pt x="3900035" y="8024"/>
                  </a:lnTo>
                  <a:lnTo>
                    <a:pt x="3932491" y="29908"/>
                  </a:lnTo>
                  <a:lnTo>
                    <a:pt x="3954375" y="62364"/>
                  </a:lnTo>
                  <a:lnTo>
                    <a:pt x="3962399" y="102108"/>
                  </a:lnTo>
                  <a:lnTo>
                    <a:pt x="3962399" y="510539"/>
                  </a:lnTo>
                  <a:lnTo>
                    <a:pt x="3954375" y="550283"/>
                  </a:lnTo>
                  <a:lnTo>
                    <a:pt x="3932491" y="582739"/>
                  </a:lnTo>
                  <a:lnTo>
                    <a:pt x="3900035" y="604623"/>
                  </a:lnTo>
                  <a:lnTo>
                    <a:pt x="3860291" y="612648"/>
                  </a:lnTo>
                  <a:lnTo>
                    <a:pt x="102107" y="612648"/>
                  </a:lnTo>
                  <a:lnTo>
                    <a:pt x="62364" y="604623"/>
                  </a:lnTo>
                  <a:lnTo>
                    <a:pt x="29908" y="582739"/>
                  </a:lnTo>
                  <a:lnTo>
                    <a:pt x="8024" y="550283"/>
                  </a:lnTo>
                  <a:lnTo>
                    <a:pt x="0" y="510539"/>
                  </a:lnTo>
                  <a:lnTo>
                    <a:pt x="0" y="102108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178920" y="4137786"/>
            <a:ext cx="73977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dirty="0">
                <a:solidFill>
                  <a:srgbClr val="FFFFFF"/>
                </a:solidFill>
                <a:latin typeface="Arial"/>
                <a:cs typeface="Arial"/>
              </a:rPr>
              <a:t>$ </a:t>
            </a:r>
            <a:r>
              <a:rPr sz="1450" spc="-10" dirty="0">
                <a:solidFill>
                  <a:srgbClr val="FFFFFF"/>
                </a:solidFill>
                <a:latin typeface="Arial"/>
                <a:cs typeface="Arial"/>
              </a:rPr>
              <a:t>uptime</a:t>
            </a:r>
            <a:endParaRPr sz="14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060048" y="2216276"/>
            <a:ext cx="3981450" cy="400050"/>
            <a:chOff x="11060048" y="2216276"/>
            <a:chExt cx="3981450" cy="400050"/>
          </a:xfrm>
        </p:grpSpPr>
        <p:sp>
          <p:nvSpPr>
            <p:cNvPr id="15" name="object 15"/>
            <p:cNvSpPr/>
            <p:nvPr/>
          </p:nvSpPr>
          <p:spPr>
            <a:xfrm>
              <a:off x="11069573" y="2225801"/>
              <a:ext cx="3962400" cy="381000"/>
            </a:xfrm>
            <a:custGeom>
              <a:avLst/>
              <a:gdLst/>
              <a:ahLst/>
              <a:cxnLst/>
              <a:rect l="l" t="t" r="r" b="b"/>
              <a:pathLst>
                <a:path w="3962400" h="381000">
                  <a:moveTo>
                    <a:pt x="3898899" y="0"/>
                  </a:moveTo>
                  <a:lnTo>
                    <a:pt x="63500" y="0"/>
                  </a:lnTo>
                  <a:lnTo>
                    <a:pt x="38790" y="4992"/>
                  </a:lnTo>
                  <a:lnTo>
                    <a:pt x="18605" y="18605"/>
                  </a:lnTo>
                  <a:lnTo>
                    <a:pt x="4992" y="38790"/>
                  </a:lnTo>
                  <a:lnTo>
                    <a:pt x="0" y="63500"/>
                  </a:lnTo>
                  <a:lnTo>
                    <a:pt x="0" y="317500"/>
                  </a:lnTo>
                  <a:lnTo>
                    <a:pt x="4992" y="342209"/>
                  </a:lnTo>
                  <a:lnTo>
                    <a:pt x="18605" y="362394"/>
                  </a:lnTo>
                  <a:lnTo>
                    <a:pt x="38790" y="376007"/>
                  </a:lnTo>
                  <a:lnTo>
                    <a:pt x="63500" y="381000"/>
                  </a:lnTo>
                  <a:lnTo>
                    <a:pt x="3898899" y="381000"/>
                  </a:lnTo>
                  <a:lnTo>
                    <a:pt x="3923609" y="376007"/>
                  </a:lnTo>
                  <a:lnTo>
                    <a:pt x="3943794" y="362394"/>
                  </a:lnTo>
                  <a:lnTo>
                    <a:pt x="3957407" y="342209"/>
                  </a:lnTo>
                  <a:lnTo>
                    <a:pt x="3962399" y="317500"/>
                  </a:lnTo>
                  <a:lnTo>
                    <a:pt x="3962399" y="63500"/>
                  </a:lnTo>
                  <a:lnTo>
                    <a:pt x="3957407" y="38790"/>
                  </a:lnTo>
                  <a:lnTo>
                    <a:pt x="3943794" y="18605"/>
                  </a:lnTo>
                  <a:lnTo>
                    <a:pt x="3923609" y="4992"/>
                  </a:lnTo>
                  <a:lnTo>
                    <a:pt x="3898899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069573" y="2225801"/>
              <a:ext cx="3962400" cy="381000"/>
            </a:xfrm>
            <a:custGeom>
              <a:avLst/>
              <a:gdLst/>
              <a:ahLst/>
              <a:cxnLst/>
              <a:rect l="l" t="t" r="r" b="b"/>
              <a:pathLst>
                <a:path w="3962400" h="381000">
                  <a:moveTo>
                    <a:pt x="0" y="63500"/>
                  </a:moveTo>
                  <a:lnTo>
                    <a:pt x="4992" y="38790"/>
                  </a:lnTo>
                  <a:lnTo>
                    <a:pt x="18605" y="18605"/>
                  </a:lnTo>
                  <a:lnTo>
                    <a:pt x="38790" y="4992"/>
                  </a:lnTo>
                  <a:lnTo>
                    <a:pt x="63500" y="0"/>
                  </a:lnTo>
                  <a:lnTo>
                    <a:pt x="3898899" y="0"/>
                  </a:lnTo>
                  <a:lnTo>
                    <a:pt x="3923609" y="4992"/>
                  </a:lnTo>
                  <a:lnTo>
                    <a:pt x="3943794" y="18605"/>
                  </a:lnTo>
                  <a:lnTo>
                    <a:pt x="3957407" y="38790"/>
                  </a:lnTo>
                  <a:lnTo>
                    <a:pt x="3962399" y="63500"/>
                  </a:lnTo>
                  <a:lnTo>
                    <a:pt x="3962399" y="317500"/>
                  </a:lnTo>
                  <a:lnTo>
                    <a:pt x="3957407" y="342209"/>
                  </a:lnTo>
                  <a:lnTo>
                    <a:pt x="3943794" y="362394"/>
                  </a:lnTo>
                  <a:lnTo>
                    <a:pt x="3923609" y="376007"/>
                  </a:lnTo>
                  <a:lnTo>
                    <a:pt x="3898899" y="381000"/>
                  </a:lnTo>
                  <a:lnTo>
                    <a:pt x="63500" y="381000"/>
                  </a:lnTo>
                  <a:lnTo>
                    <a:pt x="38790" y="376007"/>
                  </a:lnTo>
                  <a:lnTo>
                    <a:pt x="18605" y="362394"/>
                  </a:lnTo>
                  <a:lnTo>
                    <a:pt x="4992" y="342209"/>
                  </a:lnTo>
                  <a:lnTo>
                    <a:pt x="0" y="317500"/>
                  </a:lnTo>
                  <a:lnTo>
                    <a:pt x="0" y="63500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081595" y="2287015"/>
            <a:ext cx="3938904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98425">
              <a:lnSpc>
                <a:spcPct val="100000"/>
              </a:lnSpc>
              <a:spcBef>
                <a:spcPts val="110"/>
              </a:spcBef>
            </a:pPr>
            <a:r>
              <a:rPr sz="1450" dirty="0">
                <a:solidFill>
                  <a:srgbClr val="FFFFFF"/>
                </a:solidFill>
                <a:latin typeface="Arial"/>
                <a:cs typeface="Arial"/>
              </a:rPr>
              <a:t>$ ls</a:t>
            </a:r>
            <a:r>
              <a:rPr sz="145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rgbClr val="FFFFFF"/>
                </a:solidFill>
                <a:latin typeface="Arial"/>
                <a:cs typeface="Arial"/>
              </a:rPr>
              <a:t>/proc</a:t>
            </a:r>
            <a:endParaRPr sz="145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60</a:t>
            </a:fld>
            <a:endParaRPr spc="-25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Memory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796" y="3591509"/>
            <a:ext cx="8287384" cy="2080895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316230" marR="783590" indent="-303530">
              <a:lnSpc>
                <a:spcPts val="4040"/>
              </a:lnSpc>
              <a:spcBef>
                <a:spcPts val="1070"/>
              </a:spcBef>
              <a:buClr>
                <a:srgbClr val="3E9C35"/>
              </a:buClr>
              <a:buFont typeface="Arial"/>
              <a:buChar char="•"/>
              <a:tabLst>
                <a:tab pos="317500" algn="l"/>
              </a:tabLst>
            </a:pPr>
            <a:r>
              <a:rPr sz="42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Display</a:t>
            </a:r>
            <a:r>
              <a:rPr sz="4200" b="1" u="sng" spc="-8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42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amount</a:t>
            </a:r>
            <a:r>
              <a:rPr sz="4200" b="1" u="sng" spc="-8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42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of</a:t>
            </a:r>
            <a:r>
              <a:rPr sz="4200" b="1" u="sng" spc="-7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42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free</a:t>
            </a:r>
            <a:r>
              <a:rPr sz="4200" b="1" u="sng" spc="-6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42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and</a:t>
            </a:r>
            <a:r>
              <a:rPr sz="4200" b="1" u="sng" spc="-8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4200" b="1" u="sng" spc="-2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used</a:t>
            </a:r>
            <a:r>
              <a:rPr sz="4200" b="1" spc="-20" dirty="0">
                <a:solidFill>
                  <a:srgbClr val="005C84"/>
                </a:solidFill>
                <a:latin typeface="Calibri"/>
                <a:cs typeface="Calibri"/>
              </a:rPr>
              <a:t> 	</a:t>
            </a:r>
            <a:r>
              <a:rPr sz="42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memory</a:t>
            </a:r>
            <a:r>
              <a:rPr sz="4200" b="1" u="sng" spc="-1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42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in</a:t>
            </a:r>
            <a:r>
              <a:rPr sz="42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42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the</a:t>
            </a:r>
            <a:r>
              <a:rPr sz="4200" b="1" u="sng" spc="-4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42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system</a:t>
            </a:r>
            <a:endParaRPr sz="4200">
              <a:latin typeface="Calibri"/>
              <a:cs typeface="Calibri"/>
            </a:endParaRPr>
          </a:p>
          <a:p>
            <a:pPr marL="317500" marR="5080" indent="-304800">
              <a:lnSpc>
                <a:spcPct val="80000"/>
              </a:lnSpc>
              <a:spcBef>
                <a:spcPts val="1370"/>
              </a:spcBef>
              <a:buClr>
                <a:srgbClr val="3E9C35"/>
              </a:buClr>
              <a:buFont typeface="Arial"/>
              <a:buChar char="•"/>
              <a:tabLst>
                <a:tab pos="317500" algn="l"/>
                <a:tab pos="1124585" algn="l"/>
                <a:tab pos="2515235" algn="l"/>
              </a:tabLst>
            </a:pPr>
            <a:r>
              <a:rPr sz="3000" b="1" spc="-20" dirty="0">
                <a:solidFill>
                  <a:srgbClr val="005C84"/>
                </a:solidFill>
                <a:latin typeface="Calibri"/>
                <a:cs typeface="Calibri"/>
              </a:rPr>
              <a:t>free</a:t>
            </a:r>
            <a:r>
              <a:rPr sz="3000" b="1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displays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	the</a:t>
            </a:r>
            <a:r>
              <a:rPr sz="30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total</a:t>
            </a:r>
            <a:r>
              <a:rPr sz="30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amount</a:t>
            </a:r>
            <a:r>
              <a:rPr sz="3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3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free</a:t>
            </a:r>
            <a:r>
              <a:rPr sz="3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3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20" dirty="0">
                <a:solidFill>
                  <a:srgbClr val="005C84"/>
                </a:solidFill>
                <a:latin typeface="Calibri"/>
                <a:cs typeface="Calibri"/>
              </a:rPr>
              <a:t>used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physical</a:t>
            </a:r>
            <a:r>
              <a:rPr sz="30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30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swap</a:t>
            </a:r>
            <a:r>
              <a:rPr sz="30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memory</a:t>
            </a:r>
            <a:r>
              <a:rPr sz="30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30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3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system,</a:t>
            </a:r>
            <a:r>
              <a:rPr sz="30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as</a:t>
            </a:r>
            <a:r>
              <a:rPr sz="30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well</a:t>
            </a:r>
            <a:r>
              <a:rPr sz="30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25" dirty="0">
                <a:solidFill>
                  <a:srgbClr val="005C84"/>
                </a:solidFill>
                <a:latin typeface="Calibri"/>
                <a:cs typeface="Calibri"/>
              </a:rPr>
              <a:t>as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04195" y="2243683"/>
            <a:ext cx="1553210" cy="114490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000" dirty="0">
                <a:solidFill>
                  <a:srgbClr val="6C6D70"/>
                </a:solidFill>
                <a:latin typeface="Calibri"/>
                <a:cs typeface="Calibri"/>
              </a:rPr>
              <a:t>Useful</a:t>
            </a:r>
            <a:r>
              <a:rPr sz="2000" spc="-85" dirty="0">
                <a:solidFill>
                  <a:srgbClr val="6C6D7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6C6D70"/>
                </a:solidFill>
                <a:latin typeface="Calibri"/>
                <a:cs typeface="Calibri"/>
              </a:rPr>
              <a:t>Options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39725" algn="l"/>
              </a:tabLst>
            </a:pPr>
            <a:r>
              <a:rPr sz="2000" spc="-10" dirty="0">
                <a:solidFill>
                  <a:srgbClr val="6C6D70"/>
                </a:solidFill>
                <a:latin typeface="Calibri"/>
                <a:cs typeface="Calibri"/>
              </a:rPr>
              <a:t>-</a:t>
            </a:r>
            <a:r>
              <a:rPr sz="1600" spc="-50" dirty="0">
                <a:solidFill>
                  <a:srgbClr val="005C84"/>
                </a:solidFill>
                <a:latin typeface="Calibri"/>
                <a:cs typeface="Calibri"/>
              </a:rPr>
              <a:t>b</a:t>
            </a:r>
            <a:r>
              <a:rPr sz="16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1600" spc="-10" dirty="0">
                <a:solidFill>
                  <a:srgbClr val="005C84"/>
                </a:solidFill>
                <a:latin typeface="Calibri"/>
                <a:cs typeface="Calibri"/>
              </a:rPr>
              <a:t>bytes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  <a:tabLst>
                <a:tab pos="339725" algn="l"/>
              </a:tabLst>
            </a:pPr>
            <a:r>
              <a:rPr sz="160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1600" spc="-50" dirty="0">
                <a:solidFill>
                  <a:srgbClr val="005C84"/>
                </a:solidFill>
                <a:latin typeface="Calibri"/>
                <a:cs typeface="Calibri"/>
              </a:rPr>
              <a:t>k</a:t>
            </a:r>
            <a:r>
              <a:rPr sz="16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1600" spc="-10" dirty="0">
                <a:solidFill>
                  <a:srgbClr val="005C84"/>
                </a:solidFill>
                <a:latin typeface="Calibri"/>
                <a:cs typeface="Calibri"/>
              </a:rPr>
              <a:t>kilobytes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04195" y="3436747"/>
            <a:ext cx="12630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005C84"/>
                </a:solidFill>
                <a:latin typeface="Calibri"/>
                <a:cs typeface="Calibri"/>
              </a:rPr>
              <a:t>-m</a:t>
            </a:r>
            <a:r>
              <a:rPr sz="1600" spc="4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5C84"/>
                </a:solidFill>
                <a:latin typeface="Calibri"/>
                <a:cs typeface="Calibri"/>
              </a:rPr>
              <a:t>Megabytes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04195" y="3679977"/>
            <a:ext cx="1771650" cy="12934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99415" algn="l"/>
              </a:tabLst>
            </a:pPr>
            <a:r>
              <a:rPr sz="160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1600" spc="-50" dirty="0">
                <a:solidFill>
                  <a:srgbClr val="005C84"/>
                </a:solidFill>
                <a:latin typeface="Calibri"/>
                <a:cs typeface="Calibri"/>
              </a:rPr>
              <a:t>g</a:t>
            </a:r>
            <a:r>
              <a:rPr sz="16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1600" spc="-10" dirty="0">
                <a:solidFill>
                  <a:srgbClr val="005C84"/>
                </a:solidFill>
                <a:latin typeface="Calibri"/>
                <a:cs typeface="Calibri"/>
              </a:rPr>
              <a:t>gigabytes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10209" algn="l"/>
              </a:tabLst>
            </a:pPr>
            <a:r>
              <a:rPr sz="160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1600" spc="-50" dirty="0">
                <a:solidFill>
                  <a:srgbClr val="005C84"/>
                </a:solidFill>
                <a:latin typeface="Calibri"/>
                <a:cs typeface="Calibri"/>
              </a:rPr>
              <a:t>h</a:t>
            </a:r>
            <a:r>
              <a:rPr sz="1600" dirty="0">
                <a:solidFill>
                  <a:srgbClr val="005C84"/>
                </a:solidFill>
                <a:latin typeface="Calibri"/>
                <a:cs typeface="Calibri"/>
              </a:rPr>
              <a:t>	human</a:t>
            </a:r>
            <a:r>
              <a:rPr sz="16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05C84"/>
                </a:solidFill>
                <a:latin typeface="Calibri"/>
                <a:cs typeface="Calibri"/>
              </a:rPr>
              <a:t>readable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449580" algn="l"/>
              </a:tabLst>
            </a:pPr>
            <a:r>
              <a:rPr sz="160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1600" spc="-50" dirty="0">
                <a:solidFill>
                  <a:srgbClr val="005C84"/>
                </a:solidFill>
                <a:latin typeface="Calibri"/>
                <a:cs typeface="Calibri"/>
              </a:rPr>
              <a:t>w</a:t>
            </a:r>
            <a:r>
              <a:rPr sz="16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1600" spc="-20" dirty="0">
                <a:solidFill>
                  <a:srgbClr val="005C84"/>
                </a:solidFill>
                <a:latin typeface="Calibri"/>
                <a:cs typeface="Calibri"/>
              </a:rPr>
              <a:t>wide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510540" algn="l"/>
              </a:tabLst>
            </a:pPr>
            <a:r>
              <a:rPr sz="160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1600" spc="-50" dirty="0">
                <a:solidFill>
                  <a:srgbClr val="005C84"/>
                </a:solidFill>
                <a:latin typeface="Calibri"/>
                <a:cs typeface="Calibri"/>
              </a:rPr>
              <a:t>t</a:t>
            </a:r>
            <a:r>
              <a:rPr sz="16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1600" spc="-10" dirty="0">
                <a:solidFill>
                  <a:srgbClr val="005C84"/>
                </a:solidFill>
                <a:latin typeface="Calibri"/>
                <a:cs typeface="Calibri"/>
              </a:rPr>
              <a:t>total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47141" y="2577464"/>
            <a:ext cx="4743450" cy="479425"/>
            <a:chOff x="747141" y="2577464"/>
            <a:chExt cx="4743450" cy="479425"/>
          </a:xfrm>
        </p:grpSpPr>
        <p:sp>
          <p:nvSpPr>
            <p:cNvPr id="9" name="object 9"/>
            <p:cNvSpPr/>
            <p:nvPr/>
          </p:nvSpPr>
          <p:spPr>
            <a:xfrm>
              <a:off x="756666" y="2586989"/>
              <a:ext cx="4724400" cy="460375"/>
            </a:xfrm>
            <a:custGeom>
              <a:avLst/>
              <a:gdLst/>
              <a:ahLst/>
              <a:cxnLst/>
              <a:rect l="l" t="t" r="r" b="b"/>
              <a:pathLst>
                <a:path w="4724400" h="460375">
                  <a:moveTo>
                    <a:pt x="4647692" y="0"/>
                  </a:moveTo>
                  <a:lnTo>
                    <a:pt x="76708" y="0"/>
                  </a:lnTo>
                  <a:lnTo>
                    <a:pt x="46848" y="6020"/>
                  </a:lnTo>
                  <a:lnTo>
                    <a:pt x="22466" y="22447"/>
                  </a:lnTo>
                  <a:lnTo>
                    <a:pt x="6027" y="46827"/>
                  </a:lnTo>
                  <a:lnTo>
                    <a:pt x="0" y="76707"/>
                  </a:lnTo>
                  <a:lnTo>
                    <a:pt x="0" y="383539"/>
                  </a:lnTo>
                  <a:lnTo>
                    <a:pt x="6027" y="413420"/>
                  </a:lnTo>
                  <a:lnTo>
                    <a:pt x="22466" y="437800"/>
                  </a:lnTo>
                  <a:lnTo>
                    <a:pt x="46848" y="454227"/>
                  </a:lnTo>
                  <a:lnTo>
                    <a:pt x="76708" y="460247"/>
                  </a:lnTo>
                  <a:lnTo>
                    <a:pt x="4647692" y="460247"/>
                  </a:lnTo>
                  <a:lnTo>
                    <a:pt x="4677572" y="454227"/>
                  </a:lnTo>
                  <a:lnTo>
                    <a:pt x="4701952" y="437800"/>
                  </a:lnTo>
                  <a:lnTo>
                    <a:pt x="4718379" y="413420"/>
                  </a:lnTo>
                  <a:lnTo>
                    <a:pt x="4724400" y="383539"/>
                  </a:lnTo>
                  <a:lnTo>
                    <a:pt x="4724400" y="76707"/>
                  </a:lnTo>
                  <a:lnTo>
                    <a:pt x="4718379" y="46827"/>
                  </a:lnTo>
                  <a:lnTo>
                    <a:pt x="4701952" y="22447"/>
                  </a:lnTo>
                  <a:lnTo>
                    <a:pt x="4677572" y="6020"/>
                  </a:lnTo>
                  <a:lnTo>
                    <a:pt x="4647692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56666" y="2586989"/>
              <a:ext cx="4724400" cy="460375"/>
            </a:xfrm>
            <a:custGeom>
              <a:avLst/>
              <a:gdLst/>
              <a:ahLst/>
              <a:cxnLst/>
              <a:rect l="l" t="t" r="r" b="b"/>
              <a:pathLst>
                <a:path w="4724400" h="460375">
                  <a:moveTo>
                    <a:pt x="0" y="76707"/>
                  </a:moveTo>
                  <a:lnTo>
                    <a:pt x="6027" y="46827"/>
                  </a:lnTo>
                  <a:lnTo>
                    <a:pt x="22466" y="22447"/>
                  </a:lnTo>
                  <a:lnTo>
                    <a:pt x="46848" y="6020"/>
                  </a:lnTo>
                  <a:lnTo>
                    <a:pt x="76708" y="0"/>
                  </a:lnTo>
                  <a:lnTo>
                    <a:pt x="4647692" y="0"/>
                  </a:lnTo>
                  <a:lnTo>
                    <a:pt x="4677572" y="6020"/>
                  </a:lnTo>
                  <a:lnTo>
                    <a:pt x="4701952" y="22447"/>
                  </a:lnTo>
                  <a:lnTo>
                    <a:pt x="4718379" y="46827"/>
                  </a:lnTo>
                  <a:lnTo>
                    <a:pt x="4724400" y="76707"/>
                  </a:lnTo>
                  <a:lnTo>
                    <a:pt x="4724400" y="383539"/>
                  </a:lnTo>
                  <a:lnTo>
                    <a:pt x="4718379" y="413420"/>
                  </a:lnTo>
                  <a:lnTo>
                    <a:pt x="4701952" y="437800"/>
                  </a:lnTo>
                  <a:lnTo>
                    <a:pt x="4677572" y="454227"/>
                  </a:lnTo>
                  <a:lnTo>
                    <a:pt x="4647692" y="460247"/>
                  </a:lnTo>
                  <a:lnTo>
                    <a:pt x="76708" y="460247"/>
                  </a:lnTo>
                  <a:lnTo>
                    <a:pt x="46848" y="454227"/>
                  </a:lnTo>
                  <a:lnTo>
                    <a:pt x="22466" y="437800"/>
                  </a:lnTo>
                  <a:lnTo>
                    <a:pt x="6027" y="413420"/>
                  </a:lnTo>
                  <a:lnTo>
                    <a:pt x="0" y="383539"/>
                  </a:lnTo>
                  <a:lnTo>
                    <a:pt x="0" y="76707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80796" y="1912574"/>
            <a:ext cx="5879465" cy="108077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11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30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All</a:t>
            </a:r>
            <a:r>
              <a:rPr sz="3000" b="1" u="sng" spc="-5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Information</a:t>
            </a:r>
            <a:r>
              <a:rPr sz="3000" b="1" u="sng" spc="-5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is</a:t>
            </a:r>
            <a:r>
              <a:rPr sz="3000" b="1" u="sng" spc="-5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available</a:t>
            </a:r>
            <a:r>
              <a:rPr sz="3000" b="1" u="sng" spc="-3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in</a:t>
            </a:r>
            <a:r>
              <a:rPr sz="3000" b="1" u="sng" spc="-6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/proc</a:t>
            </a:r>
            <a:endParaRPr sz="3000">
              <a:latin typeface="Calibri"/>
              <a:cs typeface="Calibri"/>
            </a:endParaRPr>
          </a:p>
          <a:p>
            <a:pPr marL="488950">
              <a:lnSpc>
                <a:spcPct val="100000"/>
              </a:lnSpc>
              <a:spcBef>
                <a:spcPts val="81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meminfo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99541" y="6512432"/>
            <a:ext cx="4743450" cy="481330"/>
            <a:chOff x="899541" y="6512432"/>
            <a:chExt cx="4743450" cy="481330"/>
          </a:xfrm>
        </p:grpSpPr>
        <p:sp>
          <p:nvSpPr>
            <p:cNvPr id="13" name="object 13"/>
            <p:cNvSpPr/>
            <p:nvPr/>
          </p:nvSpPr>
          <p:spPr>
            <a:xfrm>
              <a:off x="909066" y="6521957"/>
              <a:ext cx="4724400" cy="462280"/>
            </a:xfrm>
            <a:custGeom>
              <a:avLst/>
              <a:gdLst/>
              <a:ahLst/>
              <a:cxnLst/>
              <a:rect l="l" t="t" r="r" b="b"/>
              <a:pathLst>
                <a:path w="4724400" h="462279">
                  <a:moveTo>
                    <a:pt x="4647438" y="0"/>
                  </a:moveTo>
                  <a:lnTo>
                    <a:pt x="76962" y="0"/>
                  </a:lnTo>
                  <a:lnTo>
                    <a:pt x="47004" y="6042"/>
                  </a:lnTo>
                  <a:lnTo>
                    <a:pt x="22540" y="22526"/>
                  </a:lnTo>
                  <a:lnTo>
                    <a:pt x="6047" y="46988"/>
                  </a:lnTo>
                  <a:lnTo>
                    <a:pt x="0" y="76962"/>
                  </a:lnTo>
                  <a:lnTo>
                    <a:pt x="0" y="384810"/>
                  </a:lnTo>
                  <a:lnTo>
                    <a:pt x="6047" y="414783"/>
                  </a:lnTo>
                  <a:lnTo>
                    <a:pt x="22540" y="439245"/>
                  </a:lnTo>
                  <a:lnTo>
                    <a:pt x="47004" y="455729"/>
                  </a:lnTo>
                  <a:lnTo>
                    <a:pt x="76962" y="461772"/>
                  </a:lnTo>
                  <a:lnTo>
                    <a:pt x="4647438" y="461772"/>
                  </a:lnTo>
                  <a:lnTo>
                    <a:pt x="4677411" y="455729"/>
                  </a:lnTo>
                  <a:lnTo>
                    <a:pt x="4701873" y="439245"/>
                  </a:lnTo>
                  <a:lnTo>
                    <a:pt x="4718357" y="414783"/>
                  </a:lnTo>
                  <a:lnTo>
                    <a:pt x="4724400" y="384810"/>
                  </a:lnTo>
                  <a:lnTo>
                    <a:pt x="4724400" y="76962"/>
                  </a:lnTo>
                  <a:lnTo>
                    <a:pt x="4718357" y="46988"/>
                  </a:lnTo>
                  <a:lnTo>
                    <a:pt x="4701873" y="22526"/>
                  </a:lnTo>
                  <a:lnTo>
                    <a:pt x="4677411" y="6042"/>
                  </a:lnTo>
                  <a:lnTo>
                    <a:pt x="4647438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09066" y="6521957"/>
              <a:ext cx="4724400" cy="462280"/>
            </a:xfrm>
            <a:custGeom>
              <a:avLst/>
              <a:gdLst/>
              <a:ahLst/>
              <a:cxnLst/>
              <a:rect l="l" t="t" r="r" b="b"/>
              <a:pathLst>
                <a:path w="4724400" h="462279">
                  <a:moveTo>
                    <a:pt x="0" y="76962"/>
                  </a:moveTo>
                  <a:lnTo>
                    <a:pt x="6047" y="46988"/>
                  </a:lnTo>
                  <a:lnTo>
                    <a:pt x="22540" y="22526"/>
                  </a:lnTo>
                  <a:lnTo>
                    <a:pt x="47004" y="6042"/>
                  </a:lnTo>
                  <a:lnTo>
                    <a:pt x="76962" y="0"/>
                  </a:lnTo>
                  <a:lnTo>
                    <a:pt x="4647438" y="0"/>
                  </a:lnTo>
                  <a:lnTo>
                    <a:pt x="4677411" y="6042"/>
                  </a:lnTo>
                  <a:lnTo>
                    <a:pt x="4701873" y="22526"/>
                  </a:lnTo>
                  <a:lnTo>
                    <a:pt x="4718357" y="46988"/>
                  </a:lnTo>
                  <a:lnTo>
                    <a:pt x="4724400" y="76962"/>
                  </a:lnTo>
                  <a:lnTo>
                    <a:pt x="4724400" y="384810"/>
                  </a:lnTo>
                  <a:lnTo>
                    <a:pt x="4718357" y="414783"/>
                  </a:lnTo>
                  <a:lnTo>
                    <a:pt x="4701873" y="439245"/>
                  </a:lnTo>
                  <a:lnTo>
                    <a:pt x="4677411" y="455729"/>
                  </a:lnTo>
                  <a:lnTo>
                    <a:pt x="4647438" y="461772"/>
                  </a:lnTo>
                  <a:lnTo>
                    <a:pt x="76962" y="461772"/>
                  </a:lnTo>
                  <a:lnTo>
                    <a:pt x="47004" y="455729"/>
                  </a:lnTo>
                  <a:lnTo>
                    <a:pt x="22540" y="439245"/>
                  </a:lnTo>
                  <a:lnTo>
                    <a:pt x="6047" y="414783"/>
                  </a:lnTo>
                  <a:lnTo>
                    <a:pt x="0" y="384810"/>
                  </a:lnTo>
                  <a:lnTo>
                    <a:pt x="0" y="76962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0796" y="5581985"/>
            <a:ext cx="7336155" cy="134747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917575" indent="-904875">
              <a:lnSpc>
                <a:spcPct val="100000"/>
              </a:lnSpc>
              <a:spcBef>
                <a:spcPts val="1195"/>
              </a:spcBef>
              <a:buClr>
                <a:srgbClr val="3E9C35"/>
              </a:buClr>
              <a:buFont typeface="Arial"/>
              <a:buChar char="•"/>
              <a:tabLst>
                <a:tab pos="917575" algn="l"/>
              </a:tabLst>
            </a:pP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3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buffers</a:t>
            </a:r>
            <a:r>
              <a:rPr sz="30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3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caches</a:t>
            </a:r>
            <a:r>
              <a:rPr sz="3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used</a:t>
            </a:r>
            <a:r>
              <a:rPr sz="30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by</a:t>
            </a:r>
            <a:r>
              <a:rPr sz="30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30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005C84"/>
                </a:solidFill>
                <a:latin typeface="Calibri"/>
                <a:cs typeface="Calibri"/>
              </a:rPr>
              <a:t>kernel</a:t>
            </a:r>
            <a:endParaRPr sz="3000">
              <a:latin typeface="Calibri"/>
              <a:cs typeface="Calibri"/>
            </a:endParaRPr>
          </a:p>
          <a:p>
            <a:pPr marL="316865" indent="-304165">
              <a:lnSpc>
                <a:spcPts val="2335"/>
              </a:lnSpc>
              <a:spcBef>
                <a:spcPts val="80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200" spc="-50" dirty="0">
                <a:solidFill>
                  <a:srgbClr val="005C84"/>
                </a:solidFill>
                <a:latin typeface="Calibri"/>
                <a:cs typeface="Calibri"/>
              </a:rPr>
              <a:t>`</a:t>
            </a:r>
            <a:endParaRPr sz="2200">
              <a:latin typeface="Calibri"/>
              <a:cs typeface="Calibri"/>
            </a:endParaRPr>
          </a:p>
          <a:p>
            <a:pPr marL="641350">
              <a:lnSpc>
                <a:spcPts val="2575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free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61</a:t>
            </a:fld>
            <a:endParaRPr spc="-25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Storage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747141" y="4421504"/>
            <a:ext cx="4519930" cy="479425"/>
            <a:chOff x="747141" y="4421504"/>
            <a:chExt cx="4519930" cy="479425"/>
          </a:xfrm>
        </p:grpSpPr>
        <p:sp>
          <p:nvSpPr>
            <p:cNvPr id="6" name="object 6"/>
            <p:cNvSpPr/>
            <p:nvPr/>
          </p:nvSpPr>
          <p:spPr>
            <a:xfrm>
              <a:off x="756666" y="4431029"/>
              <a:ext cx="4500880" cy="460375"/>
            </a:xfrm>
            <a:custGeom>
              <a:avLst/>
              <a:gdLst/>
              <a:ahLst/>
              <a:cxnLst/>
              <a:rect l="l" t="t" r="r" b="b"/>
              <a:pathLst>
                <a:path w="4500880" h="460375">
                  <a:moveTo>
                    <a:pt x="4423664" y="0"/>
                  </a:moveTo>
                  <a:lnTo>
                    <a:pt x="76708" y="0"/>
                  </a:lnTo>
                  <a:lnTo>
                    <a:pt x="46848" y="6020"/>
                  </a:lnTo>
                  <a:lnTo>
                    <a:pt x="22466" y="22447"/>
                  </a:lnTo>
                  <a:lnTo>
                    <a:pt x="6027" y="46827"/>
                  </a:lnTo>
                  <a:lnTo>
                    <a:pt x="0" y="76708"/>
                  </a:lnTo>
                  <a:lnTo>
                    <a:pt x="0" y="383540"/>
                  </a:lnTo>
                  <a:lnTo>
                    <a:pt x="6027" y="413420"/>
                  </a:lnTo>
                  <a:lnTo>
                    <a:pt x="22466" y="437800"/>
                  </a:lnTo>
                  <a:lnTo>
                    <a:pt x="46848" y="454227"/>
                  </a:lnTo>
                  <a:lnTo>
                    <a:pt x="76708" y="460248"/>
                  </a:lnTo>
                  <a:lnTo>
                    <a:pt x="4423664" y="460248"/>
                  </a:lnTo>
                  <a:lnTo>
                    <a:pt x="4453544" y="454227"/>
                  </a:lnTo>
                  <a:lnTo>
                    <a:pt x="4477924" y="437800"/>
                  </a:lnTo>
                  <a:lnTo>
                    <a:pt x="4494351" y="413420"/>
                  </a:lnTo>
                  <a:lnTo>
                    <a:pt x="4500372" y="383540"/>
                  </a:lnTo>
                  <a:lnTo>
                    <a:pt x="4500372" y="76708"/>
                  </a:lnTo>
                  <a:lnTo>
                    <a:pt x="4494351" y="46827"/>
                  </a:lnTo>
                  <a:lnTo>
                    <a:pt x="4477924" y="22447"/>
                  </a:lnTo>
                  <a:lnTo>
                    <a:pt x="4453544" y="6020"/>
                  </a:lnTo>
                  <a:lnTo>
                    <a:pt x="4423664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6666" y="4431029"/>
              <a:ext cx="4500880" cy="460375"/>
            </a:xfrm>
            <a:custGeom>
              <a:avLst/>
              <a:gdLst/>
              <a:ahLst/>
              <a:cxnLst/>
              <a:rect l="l" t="t" r="r" b="b"/>
              <a:pathLst>
                <a:path w="4500880" h="460375">
                  <a:moveTo>
                    <a:pt x="0" y="76708"/>
                  </a:moveTo>
                  <a:lnTo>
                    <a:pt x="6027" y="46827"/>
                  </a:lnTo>
                  <a:lnTo>
                    <a:pt x="22466" y="22447"/>
                  </a:lnTo>
                  <a:lnTo>
                    <a:pt x="46848" y="6020"/>
                  </a:lnTo>
                  <a:lnTo>
                    <a:pt x="76708" y="0"/>
                  </a:lnTo>
                  <a:lnTo>
                    <a:pt x="4423664" y="0"/>
                  </a:lnTo>
                  <a:lnTo>
                    <a:pt x="4453544" y="6020"/>
                  </a:lnTo>
                  <a:lnTo>
                    <a:pt x="4477924" y="22447"/>
                  </a:lnTo>
                  <a:lnTo>
                    <a:pt x="4494351" y="46827"/>
                  </a:lnTo>
                  <a:lnTo>
                    <a:pt x="4500372" y="76708"/>
                  </a:lnTo>
                  <a:lnTo>
                    <a:pt x="4500372" y="383540"/>
                  </a:lnTo>
                  <a:lnTo>
                    <a:pt x="4494351" y="413420"/>
                  </a:lnTo>
                  <a:lnTo>
                    <a:pt x="4477924" y="437800"/>
                  </a:lnTo>
                  <a:lnTo>
                    <a:pt x="4453544" y="454227"/>
                  </a:lnTo>
                  <a:lnTo>
                    <a:pt x="4423664" y="460248"/>
                  </a:lnTo>
                  <a:lnTo>
                    <a:pt x="76708" y="460248"/>
                  </a:lnTo>
                  <a:lnTo>
                    <a:pt x="46848" y="454227"/>
                  </a:lnTo>
                  <a:lnTo>
                    <a:pt x="22466" y="437800"/>
                  </a:lnTo>
                  <a:lnTo>
                    <a:pt x="6027" y="413420"/>
                  </a:lnTo>
                  <a:lnTo>
                    <a:pt x="0" y="383540"/>
                  </a:lnTo>
                  <a:lnTo>
                    <a:pt x="0" y="76708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/>
              <a:t>Useful</a:t>
            </a:r>
            <a:r>
              <a:rPr spc="-90" dirty="0"/>
              <a:t> </a:t>
            </a:r>
            <a:r>
              <a:rPr spc="-10" dirty="0"/>
              <a:t>Options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/>
              <a:t>-</a:t>
            </a:r>
            <a:r>
              <a:rPr sz="2500" dirty="0">
                <a:solidFill>
                  <a:srgbClr val="005C84"/>
                </a:solidFill>
              </a:rPr>
              <a:t>a</a:t>
            </a:r>
            <a:r>
              <a:rPr sz="2500" spc="-25" dirty="0">
                <a:solidFill>
                  <a:srgbClr val="005C84"/>
                </a:solidFill>
              </a:rPr>
              <a:t> all</a:t>
            </a:r>
            <a:endParaRPr sz="2500"/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500" dirty="0">
                <a:solidFill>
                  <a:srgbClr val="005C84"/>
                </a:solidFill>
              </a:rPr>
              <a:t>-B</a:t>
            </a:r>
            <a:r>
              <a:rPr sz="2500" spc="-10" dirty="0">
                <a:solidFill>
                  <a:srgbClr val="005C84"/>
                </a:solidFill>
              </a:rPr>
              <a:t> Block-</a:t>
            </a:r>
            <a:r>
              <a:rPr sz="2500" spc="-20" dirty="0">
                <a:solidFill>
                  <a:srgbClr val="005C84"/>
                </a:solidFill>
              </a:rPr>
              <a:t>size</a:t>
            </a:r>
            <a:endParaRPr sz="2500"/>
          </a:p>
          <a:p>
            <a:pPr marL="340360" marR="5080" indent="-327660">
              <a:lnSpc>
                <a:spcPts val="3300"/>
              </a:lnSpc>
              <a:spcBef>
                <a:spcPts val="160"/>
              </a:spcBef>
            </a:pPr>
            <a:r>
              <a:rPr sz="2500" dirty="0">
                <a:solidFill>
                  <a:srgbClr val="005C84"/>
                </a:solidFill>
              </a:rPr>
              <a:t>--direct</a:t>
            </a:r>
            <a:r>
              <a:rPr sz="2500" spc="-60" dirty="0">
                <a:solidFill>
                  <a:srgbClr val="005C84"/>
                </a:solidFill>
              </a:rPr>
              <a:t> </a:t>
            </a:r>
            <a:r>
              <a:rPr sz="2500" dirty="0">
                <a:solidFill>
                  <a:srgbClr val="005C84"/>
                </a:solidFill>
              </a:rPr>
              <a:t>show</a:t>
            </a:r>
            <a:r>
              <a:rPr sz="2500" spc="-60" dirty="0">
                <a:solidFill>
                  <a:srgbClr val="005C84"/>
                </a:solidFill>
              </a:rPr>
              <a:t> </a:t>
            </a:r>
            <a:r>
              <a:rPr sz="2500" spc="-10" dirty="0">
                <a:solidFill>
                  <a:srgbClr val="005C84"/>
                </a:solidFill>
              </a:rPr>
              <a:t>statistics</a:t>
            </a:r>
            <a:r>
              <a:rPr sz="2500" spc="-60" dirty="0">
                <a:solidFill>
                  <a:srgbClr val="005C84"/>
                </a:solidFill>
              </a:rPr>
              <a:t> </a:t>
            </a:r>
            <a:r>
              <a:rPr sz="2500" dirty="0">
                <a:solidFill>
                  <a:srgbClr val="005C84"/>
                </a:solidFill>
              </a:rPr>
              <a:t>of</a:t>
            </a:r>
            <a:r>
              <a:rPr sz="2500" spc="-60" dirty="0">
                <a:solidFill>
                  <a:srgbClr val="005C84"/>
                </a:solidFill>
              </a:rPr>
              <a:t> </a:t>
            </a:r>
            <a:r>
              <a:rPr sz="2500" dirty="0">
                <a:solidFill>
                  <a:srgbClr val="005C84"/>
                </a:solidFill>
              </a:rPr>
              <a:t>the</a:t>
            </a:r>
            <a:r>
              <a:rPr sz="2500" spc="-55" dirty="0">
                <a:solidFill>
                  <a:srgbClr val="005C84"/>
                </a:solidFill>
              </a:rPr>
              <a:t> </a:t>
            </a:r>
            <a:r>
              <a:rPr sz="2500" dirty="0">
                <a:solidFill>
                  <a:srgbClr val="005C84"/>
                </a:solidFill>
              </a:rPr>
              <a:t>file</a:t>
            </a:r>
            <a:r>
              <a:rPr sz="2500" spc="-40" dirty="0">
                <a:solidFill>
                  <a:srgbClr val="005C84"/>
                </a:solidFill>
              </a:rPr>
              <a:t> </a:t>
            </a:r>
            <a:r>
              <a:rPr sz="2500" spc="-10" dirty="0">
                <a:solidFill>
                  <a:srgbClr val="005C84"/>
                </a:solidFill>
              </a:rPr>
              <a:t>instead </a:t>
            </a:r>
            <a:r>
              <a:rPr sz="2500" dirty="0">
                <a:solidFill>
                  <a:srgbClr val="005C84"/>
                </a:solidFill>
              </a:rPr>
              <a:t>of</a:t>
            </a:r>
            <a:r>
              <a:rPr sz="2500" spc="-10" dirty="0">
                <a:solidFill>
                  <a:srgbClr val="005C84"/>
                </a:solidFill>
              </a:rPr>
              <a:t> mountpoint</a:t>
            </a:r>
            <a:endParaRPr sz="2500"/>
          </a:p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946785" algn="l"/>
                <a:tab pos="2157730" algn="l"/>
              </a:tabLst>
            </a:pPr>
            <a:r>
              <a:rPr sz="2500" dirty="0">
                <a:solidFill>
                  <a:srgbClr val="005C84"/>
                </a:solidFill>
              </a:rPr>
              <a:t>--</a:t>
            </a:r>
            <a:r>
              <a:rPr sz="2500" spc="-10" dirty="0">
                <a:solidFill>
                  <a:srgbClr val="005C84"/>
                </a:solidFill>
              </a:rPr>
              <a:t>total</a:t>
            </a:r>
            <a:r>
              <a:rPr sz="2500" dirty="0">
                <a:solidFill>
                  <a:srgbClr val="005C84"/>
                </a:solidFill>
              </a:rPr>
              <a:t>	</a:t>
            </a:r>
            <a:r>
              <a:rPr sz="2500" spc="-10" dirty="0">
                <a:solidFill>
                  <a:srgbClr val="005C84"/>
                </a:solidFill>
              </a:rPr>
              <a:t>produce</a:t>
            </a:r>
            <a:r>
              <a:rPr sz="2500" dirty="0">
                <a:solidFill>
                  <a:srgbClr val="005C84"/>
                </a:solidFill>
              </a:rPr>
              <a:t>	grand</a:t>
            </a:r>
            <a:r>
              <a:rPr sz="2500" spc="-130" dirty="0">
                <a:solidFill>
                  <a:srgbClr val="005C84"/>
                </a:solidFill>
              </a:rPr>
              <a:t> </a:t>
            </a:r>
            <a:r>
              <a:rPr sz="2500" spc="-10" dirty="0">
                <a:solidFill>
                  <a:srgbClr val="005C84"/>
                </a:solidFill>
              </a:rPr>
              <a:t>totel</a:t>
            </a:r>
            <a:endParaRPr sz="2500"/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632460" algn="l"/>
              </a:tabLst>
            </a:pPr>
            <a:r>
              <a:rPr sz="2500" dirty="0">
                <a:solidFill>
                  <a:srgbClr val="005C84"/>
                </a:solidFill>
              </a:rPr>
              <a:t>-</a:t>
            </a:r>
            <a:r>
              <a:rPr sz="2500" spc="-50" dirty="0">
                <a:solidFill>
                  <a:srgbClr val="005C84"/>
                </a:solidFill>
              </a:rPr>
              <a:t>h</a:t>
            </a:r>
            <a:r>
              <a:rPr sz="2500" dirty="0">
                <a:solidFill>
                  <a:srgbClr val="005C84"/>
                </a:solidFill>
              </a:rPr>
              <a:t>	human</a:t>
            </a:r>
            <a:r>
              <a:rPr sz="2500" spc="-85" dirty="0">
                <a:solidFill>
                  <a:srgbClr val="005C84"/>
                </a:solidFill>
              </a:rPr>
              <a:t> </a:t>
            </a:r>
            <a:r>
              <a:rPr sz="2500" spc="-10" dirty="0">
                <a:solidFill>
                  <a:srgbClr val="005C84"/>
                </a:solidFill>
              </a:rPr>
              <a:t>readable</a:t>
            </a:r>
            <a:endParaRPr sz="2500"/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539750" algn="l"/>
              </a:tabLst>
            </a:pPr>
            <a:r>
              <a:rPr sz="2500" dirty="0">
                <a:solidFill>
                  <a:srgbClr val="005C84"/>
                </a:solidFill>
              </a:rPr>
              <a:t>-</a:t>
            </a:r>
            <a:r>
              <a:rPr sz="2500" spc="-50" dirty="0">
                <a:solidFill>
                  <a:srgbClr val="005C84"/>
                </a:solidFill>
              </a:rPr>
              <a:t>i</a:t>
            </a:r>
            <a:r>
              <a:rPr sz="2500" dirty="0">
                <a:solidFill>
                  <a:srgbClr val="005C84"/>
                </a:solidFill>
              </a:rPr>
              <a:t>	</a:t>
            </a:r>
            <a:r>
              <a:rPr sz="2500" spc="-10" dirty="0">
                <a:solidFill>
                  <a:srgbClr val="005C84"/>
                </a:solidFill>
              </a:rPr>
              <a:t>inodes</a:t>
            </a:r>
            <a:endParaRPr sz="2500"/>
          </a:p>
          <a:p>
            <a:pPr marL="12700">
              <a:lnSpc>
                <a:spcPct val="100000"/>
              </a:lnSpc>
              <a:spcBef>
                <a:spcPts val="305"/>
              </a:spcBef>
              <a:tabLst>
                <a:tab pos="539750" algn="l"/>
              </a:tabLst>
            </a:pPr>
            <a:r>
              <a:rPr sz="2500" dirty="0">
                <a:solidFill>
                  <a:srgbClr val="005C84"/>
                </a:solidFill>
              </a:rPr>
              <a:t>-</a:t>
            </a:r>
            <a:r>
              <a:rPr sz="2500" spc="-50" dirty="0">
                <a:solidFill>
                  <a:srgbClr val="005C84"/>
                </a:solidFill>
              </a:rPr>
              <a:t>l</a:t>
            </a:r>
            <a:r>
              <a:rPr sz="2500" dirty="0">
                <a:solidFill>
                  <a:srgbClr val="005C84"/>
                </a:solidFill>
              </a:rPr>
              <a:t>	</a:t>
            </a:r>
            <a:r>
              <a:rPr sz="2500" spc="-10" dirty="0">
                <a:solidFill>
                  <a:srgbClr val="005C84"/>
                </a:solidFill>
              </a:rPr>
              <a:t>local</a:t>
            </a:r>
            <a:endParaRPr sz="2500"/>
          </a:p>
          <a:p>
            <a:pPr marL="340360" marR="642620" indent="-327660">
              <a:lnSpc>
                <a:spcPct val="110000"/>
              </a:lnSpc>
            </a:pPr>
            <a:r>
              <a:rPr sz="2500" dirty="0">
                <a:solidFill>
                  <a:srgbClr val="005C84"/>
                </a:solidFill>
              </a:rPr>
              <a:t>--</a:t>
            </a:r>
            <a:r>
              <a:rPr sz="2500" spc="-10" dirty="0">
                <a:solidFill>
                  <a:srgbClr val="005C84"/>
                </a:solidFill>
              </a:rPr>
              <a:t>no-</a:t>
            </a:r>
            <a:r>
              <a:rPr sz="2500" dirty="0">
                <a:solidFill>
                  <a:srgbClr val="005C84"/>
                </a:solidFill>
              </a:rPr>
              <a:t>sync</a:t>
            </a:r>
            <a:r>
              <a:rPr sz="2500" spc="-65" dirty="0">
                <a:solidFill>
                  <a:srgbClr val="005C84"/>
                </a:solidFill>
              </a:rPr>
              <a:t> </a:t>
            </a:r>
            <a:r>
              <a:rPr sz="2500" dirty="0">
                <a:solidFill>
                  <a:srgbClr val="005C84"/>
                </a:solidFill>
              </a:rPr>
              <a:t>do</a:t>
            </a:r>
            <a:r>
              <a:rPr sz="2500" spc="-60" dirty="0">
                <a:solidFill>
                  <a:srgbClr val="005C84"/>
                </a:solidFill>
              </a:rPr>
              <a:t> </a:t>
            </a:r>
            <a:r>
              <a:rPr sz="2500" dirty="0">
                <a:solidFill>
                  <a:srgbClr val="005C84"/>
                </a:solidFill>
              </a:rPr>
              <a:t>not</a:t>
            </a:r>
            <a:r>
              <a:rPr sz="2500" spc="-60" dirty="0">
                <a:solidFill>
                  <a:srgbClr val="005C84"/>
                </a:solidFill>
              </a:rPr>
              <a:t> </a:t>
            </a:r>
            <a:r>
              <a:rPr sz="2500" spc="-10" dirty="0">
                <a:solidFill>
                  <a:srgbClr val="005C84"/>
                </a:solidFill>
              </a:rPr>
              <a:t>invoke</a:t>
            </a:r>
            <a:r>
              <a:rPr sz="2500" spc="-55" dirty="0">
                <a:solidFill>
                  <a:srgbClr val="005C84"/>
                </a:solidFill>
              </a:rPr>
              <a:t> </a:t>
            </a:r>
            <a:r>
              <a:rPr sz="2500" dirty="0">
                <a:solidFill>
                  <a:srgbClr val="005C84"/>
                </a:solidFill>
              </a:rPr>
              <a:t>sync</a:t>
            </a:r>
            <a:r>
              <a:rPr sz="2500" spc="-45" dirty="0">
                <a:solidFill>
                  <a:srgbClr val="005C84"/>
                </a:solidFill>
              </a:rPr>
              <a:t> </a:t>
            </a:r>
            <a:r>
              <a:rPr sz="2500" spc="-10" dirty="0">
                <a:solidFill>
                  <a:srgbClr val="005C84"/>
                </a:solidFill>
              </a:rPr>
              <a:t>before getting</a:t>
            </a:r>
            <a:r>
              <a:rPr sz="2500" spc="-80" dirty="0">
                <a:solidFill>
                  <a:srgbClr val="005C84"/>
                </a:solidFill>
              </a:rPr>
              <a:t> </a:t>
            </a:r>
            <a:r>
              <a:rPr sz="2500" dirty="0">
                <a:solidFill>
                  <a:srgbClr val="005C84"/>
                </a:solidFill>
              </a:rPr>
              <a:t>usage</a:t>
            </a:r>
            <a:r>
              <a:rPr sz="2500" spc="-65" dirty="0">
                <a:solidFill>
                  <a:srgbClr val="005C84"/>
                </a:solidFill>
              </a:rPr>
              <a:t> </a:t>
            </a:r>
            <a:r>
              <a:rPr sz="2500" spc="-20" dirty="0">
                <a:solidFill>
                  <a:srgbClr val="005C84"/>
                </a:solidFill>
              </a:rPr>
              <a:t>info</a:t>
            </a:r>
            <a:endParaRPr sz="2500"/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405765" algn="l"/>
              </a:tabLst>
            </a:pPr>
            <a:r>
              <a:rPr sz="2500" dirty="0">
                <a:solidFill>
                  <a:srgbClr val="005C84"/>
                </a:solidFill>
              </a:rPr>
              <a:t>-</a:t>
            </a:r>
            <a:r>
              <a:rPr sz="2500" spc="-50" dirty="0">
                <a:solidFill>
                  <a:srgbClr val="005C84"/>
                </a:solidFill>
              </a:rPr>
              <a:t>T</a:t>
            </a:r>
            <a:r>
              <a:rPr sz="2500" dirty="0">
                <a:solidFill>
                  <a:srgbClr val="005C84"/>
                </a:solidFill>
              </a:rPr>
              <a:t>	print</a:t>
            </a:r>
            <a:r>
              <a:rPr sz="2500" spc="-80" dirty="0">
                <a:solidFill>
                  <a:srgbClr val="005C84"/>
                </a:solidFill>
              </a:rPr>
              <a:t> </a:t>
            </a:r>
            <a:r>
              <a:rPr sz="2500" dirty="0">
                <a:solidFill>
                  <a:srgbClr val="005C84"/>
                </a:solidFill>
              </a:rPr>
              <a:t>file</a:t>
            </a:r>
            <a:r>
              <a:rPr sz="2500" spc="-85" dirty="0">
                <a:solidFill>
                  <a:srgbClr val="005C84"/>
                </a:solidFill>
              </a:rPr>
              <a:t> </a:t>
            </a:r>
            <a:r>
              <a:rPr sz="2500" spc="-10" dirty="0">
                <a:solidFill>
                  <a:srgbClr val="005C84"/>
                </a:solidFill>
              </a:rPr>
              <a:t>system</a:t>
            </a:r>
            <a:r>
              <a:rPr sz="2500" spc="-70" dirty="0">
                <a:solidFill>
                  <a:srgbClr val="005C84"/>
                </a:solidFill>
              </a:rPr>
              <a:t> </a:t>
            </a:r>
            <a:r>
              <a:rPr sz="2500" spc="-20" dirty="0">
                <a:solidFill>
                  <a:srgbClr val="005C84"/>
                </a:solidFill>
              </a:rPr>
              <a:t>type</a:t>
            </a:r>
            <a:endParaRPr sz="2500"/>
          </a:p>
        </p:txBody>
      </p:sp>
      <p:grpSp>
        <p:nvGrpSpPr>
          <p:cNvPr id="9" name="object 9"/>
          <p:cNvGrpSpPr/>
          <p:nvPr/>
        </p:nvGrpSpPr>
        <p:grpSpPr>
          <a:xfrm>
            <a:off x="747141" y="2577464"/>
            <a:ext cx="4743450" cy="479425"/>
            <a:chOff x="747141" y="2577464"/>
            <a:chExt cx="4743450" cy="479425"/>
          </a:xfrm>
        </p:grpSpPr>
        <p:sp>
          <p:nvSpPr>
            <p:cNvPr id="10" name="object 10"/>
            <p:cNvSpPr/>
            <p:nvPr/>
          </p:nvSpPr>
          <p:spPr>
            <a:xfrm>
              <a:off x="756666" y="2586989"/>
              <a:ext cx="4724400" cy="460375"/>
            </a:xfrm>
            <a:custGeom>
              <a:avLst/>
              <a:gdLst/>
              <a:ahLst/>
              <a:cxnLst/>
              <a:rect l="l" t="t" r="r" b="b"/>
              <a:pathLst>
                <a:path w="4724400" h="460375">
                  <a:moveTo>
                    <a:pt x="4647692" y="0"/>
                  </a:moveTo>
                  <a:lnTo>
                    <a:pt x="76708" y="0"/>
                  </a:lnTo>
                  <a:lnTo>
                    <a:pt x="46848" y="6020"/>
                  </a:lnTo>
                  <a:lnTo>
                    <a:pt x="22466" y="22447"/>
                  </a:lnTo>
                  <a:lnTo>
                    <a:pt x="6027" y="46827"/>
                  </a:lnTo>
                  <a:lnTo>
                    <a:pt x="0" y="76707"/>
                  </a:lnTo>
                  <a:lnTo>
                    <a:pt x="0" y="383539"/>
                  </a:lnTo>
                  <a:lnTo>
                    <a:pt x="6027" y="413420"/>
                  </a:lnTo>
                  <a:lnTo>
                    <a:pt x="22466" y="437800"/>
                  </a:lnTo>
                  <a:lnTo>
                    <a:pt x="46848" y="454227"/>
                  </a:lnTo>
                  <a:lnTo>
                    <a:pt x="76708" y="460247"/>
                  </a:lnTo>
                  <a:lnTo>
                    <a:pt x="4647692" y="460247"/>
                  </a:lnTo>
                  <a:lnTo>
                    <a:pt x="4677572" y="454227"/>
                  </a:lnTo>
                  <a:lnTo>
                    <a:pt x="4701952" y="437800"/>
                  </a:lnTo>
                  <a:lnTo>
                    <a:pt x="4718379" y="413420"/>
                  </a:lnTo>
                  <a:lnTo>
                    <a:pt x="4724400" y="383539"/>
                  </a:lnTo>
                  <a:lnTo>
                    <a:pt x="4724400" y="76707"/>
                  </a:lnTo>
                  <a:lnTo>
                    <a:pt x="4718379" y="46827"/>
                  </a:lnTo>
                  <a:lnTo>
                    <a:pt x="4701952" y="22447"/>
                  </a:lnTo>
                  <a:lnTo>
                    <a:pt x="4677572" y="6020"/>
                  </a:lnTo>
                  <a:lnTo>
                    <a:pt x="4647692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6666" y="2586989"/>
              <a:ext cx="4724400" cy="460375"/>
            </a:xfrm>
            <a:custGeom>
              <a:avLst/>
              <a:gdLst/>
              <a:ahLst/>
              <a:cxnLst/>
              <a:rect l="l" t="t" r="r" b="b"/>
              <a:pathLst>
                <a:path w="4724400" h="460375">
                  <a:moveTo>
                    <a:pt x="0" y="76707"/>
                  </a:moveTo>
                  <a:lnTo>
                    <a:pt x="6027" y="46827"/>
                  </a:lnTo>
                  <a:lnTo>
                    <a:pt x="22466" y="22447"/>
                  </a:lnTo>
                  <a:lnTo>
                    <a:pt x="46848" y="6020"/>
                  </a:lnTo>
                  <a:lnTo>
                    <a:pt x="76708" y="0"/>
                  </a:lnTo>
                  <a:lnTo>
                    <a:pt x="4647692" y="0"/>
                  </a:lnTo>
                  <a:lnTo>
                    <a:pt x="4677572" y="6020"/>
                  </a:lnTo>
                  <a:lnTo>
                    <a:pt x="4701952" y="22447"/>
                  </a:lnTo>
                  <a:lnTo>
                    <a:pt x="4718379" y="46827"/>
                  </a:lnTo>
                  <a:lnTo>
                    <a:pt x="4724400" y="76707"/>
                  </a:lnTo>
                  <a:lnTo>
                    <a:pt x="4724400" y="383539"/>
                  </a:lnTo>
                  <a:lnTo>
                    <a:pt x="4718379" y="413420"/>
                  </a:lnTo>
                  <a:lnTo>
                    <a:pt x="4701952" y="437800"/>
                  </a:lnTo>
                  <a:lnTo>
                    <a:pt x="4677572" y="454227"/>
                  </a:lnTo>
                  <a:lnTo>
                    <a:pt x="4647692" y="460247"/>
                  </a:lnTo>
                  <a:lnTo>
                    <a:pt x="76708" y="460247"/>
                  </a:lnTo>
                  <a:lnTo>
                    <a:pt x="46848" y="454227"/>
                  </a:lnTo>
                  <a:lnTo>
                    <a:pt x="22466" y="437800"/>
                  </a:lnTo>
                  <a:lnTo>
                    <a:pt x="6027" y="413420"/>
                  </a:lnTo>
                  <a:lnTo>
                    <a:pt x="0" y="383539"/>
                  </a:lnTo>
                  <a:lnTo>
                    <a:pt x="0" y="76707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47141" y="6884289"/>
            <a:ext cx="3981450" cy="479425"/>
            <a:chOff x="747141" y="6884289"/>
            <a:chExt cx="3981450" cy="479425"/>
          </a:xfrm>
        </p:grpSpPr>
        <p:sp>
          <p:nvSpPr>
            <p:cNvPr id="13" name="object 13"/>
            <p:cNvSpPr/>
            <p:nvPr/>
          </p:nvSpPr>
          <p:spPr>
            <a:xfrm>
              <a:off x="756666" y="6893814"/>
              <a:ext cx="3962400" cy="460375"/>
            </a:xfrm>
            <a:custGeom>
              <a:avLst/>
              <a:gdLst/>
              <a:ahLst/>
              <a:cxnLst/>
              <a:rect l="l" t="t" r="r" b="b"/>
              <a:pathLst>
                <a:path w="3962400" h="460375">
                  <a:moveTo>
                    <a:pt x="3885692" y="0"/>
                  </a:moveTo>
                  <a:lnTo>
                    <a:pt x="76708" y="0"/>
                  </a:lnTo>
                  <a:lnTo>
                    <a:pt x="46848" y="6020"/>
                  </a:lnTo>
                  <a:lnTo>
                    <a:pt x="22466" y="22447"/>
                  </a:lnTo>
                  <a:lnTo>
                    <a:pt x="6027" y="46827"/>
                  </a:lnTo>
                  <a:lnTo>
                    <a:pt x="0" y="76708"/>
                  </a:lnTo>
                  <a:lnTo>
                    <a:pt x="0" y="383540"/>
                  </a:lnTo>
                  <a:lnTo>
                    <a:pt x="6027" y="413420"/>
                  </a:lnTo>
                  <a:lnTo>
                    <a:pt x="22466" y="437800"/>
                  </a:lnTo>
                  <a:lnTo>
                    <a:pt x="46848" y="454227"/>
                  </a:lnTo>
                  <a:lnTo>
                    <a:pt x="76708" y="460248"/>
                  </a:lnTo>
                  <a:lnTo>
                    <a:pt x="3885692" y="460248"/>
                  </a:lnTo>
                  <a:lnTo>
                    <a:pt x="3915572" y="454227"/>
                  </a:lnTo>
                  <a:lnTo>
                    <a:pt x="3939952" y="437800"/>
                  </a:lnTo>
                  <a:lnTo>
                    <a:pt x="3956379" y="413420"/>
                  </a:lnTo>
                  <a:lnTo>
                    <a:pt x="3962400" y="383540"/>
                  </a:lnTo>
                  <a:lnTo>
                    <a:pt x="3962400" y="76708"/>
                  </a:lnTo>
                  <a:lnTo>
                    <a:pt x="3956379" y="46827"/>
                  </a:lnTo>
                  <a:lnTo>
                    <a:pt x="3939952" y="22447"/>
                  </a:lnTo>
                  <a:lnTo>
                    <a:pt x="3915572" y="6020"/>
                  </a:lnTo>
                  <a:lnTo>
                    <a:pt x="3885692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6666" y="6893814"/>
              <a:ext cx="3962400" cy="460375"/>
            </a:xfrm>
            <a:custGeom>
              <a:avLst/>
              <a:gdLst/>
              <a:ahLst/>
              <a:cxnLst/>
              <a:rect l="l" t="t" r="r" b="b"/>
              <a:pathLst>
                <a:path w="3962400" h="460375">
                  <a:moveTo>
                    <a:pt x="0" y="76708"/>
                  </a:moveTo>
                  <a:lnTo>
                    <a:pt x="6027" y="46827"/>
                  </a:lnTo>
                  <a:lnTo>
                    <a:pt x="22466" y="22447"/>
                  </a:lnTo>
                  <a:lnTo>
                    <a:pt x="46848" y="6020"/>
                  </a:lnTo>
                  <a:lnTo>
                    <a:pt x="76708" y="0"/>
                  </a:lnTo>
                  <a:lnTo>
                    <a:pt x="3885692" y="0"/>
                  </a:lnTo>
                  <a:lnTo>
                    <a:pt x="3915572" y="6020"/>
                  </a:lnTo>
                  <a:lnTo>
                    <a:pt x="3939952" y="22447"/>
                  </a:lnTo>
                  <a:lnTo>
                    <a:pt x="3956379" y="46827"/>
                  </a:lnTo>
                  <a:lnTo>
                    <a:pt x="3962400" y="76708"/>
                  </a:lnTo>
                  <a:lnTo>
                    <a:pt x="3962400" y="383540"/>
                  </a:lnTo>
                  <a:lnTo>
                    <a:pt x="3956379" y="413420"/>
                  </a:lnTo>
                  <a:lnTo>
                    <a:pt x="3939952" y="437800"/>
                  </a:lnTo>
                  <a:lnTo>
                    <a:pt x="3915572" y="454227"/>
                  </a:lnTo>
                  <a:lnTo>
                    <a:pt x="3885692" y="460248"/>
                  </a:lnTo>
                  <a:lnTo>
                    <a:pt x="76708" y="460248"/>
                  </a:lnTo>
                  <a:lnTo>
                    <a:pt x="46848" y="454227"/>
                  </a:lnTo>
                  <a:lnTo>
                    <a:pt x="22466" y="437800"/>
                  </a:lnTo>
                  <a:lnTo>
                    <a:pt x="6027" y="413420"/>
                  </a:lnTo>
                  <a:lnTo>
                    <a:pt x="0" y="383540"/>
                  </a:lnTo>
                  <a:lnTo>
                    <a:pt x="0" y="76708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9176" y="1951735"/>
            <a:ext cx="6484620" cy="648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4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Mount</a:t>
            </a:r>
            <a:r>
              <a:rPr sz="2400" b="1" u="sng" spc="-2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a</a:t>
            </a:r>
            <a:r>
              <a:rPr sz="2400" b="1" u="sng" spc="-3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file</a:t>
            </a:r>
            <a:r>
              <a:rPr sz="2400" b="1" u="sng" spc="-1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  <a:p>
            <a:pPr marL="350520">
              <a:lnSpc>
                <a:spcPct val="100000"/>
              </a:lnSpc>
              <a:spcBef>
                <a:spcPts val="224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mount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24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4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Report</a:t>
            </a:r>
            <a:r>
              <a:rPr sz="2400" b="1" u="sng" spc="-6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file</a:t>
            </a:r>
            <a:r>
              <a:rPr sz="2400" b="1" u="sng" spc="-6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system</a:t>
            </a:r>
            <a:r>
              <a:rPr sz="2400" b="1" u="sng" spc="-6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disk</a:t>
            </a:r>
            <a:r>
              <a:rPr sz="2400" b="1" u="sng" spc="-6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space</a:t>
            </a:r>
            <a:r>
              <a:rPr sz="2400" b="1" u="sng" spc="-5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usage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50"/>
              </a:spcBef>
              <a:buClr>
                <a:srgbClr val="3E9C35"/>
              </a:buClr>
              <a:buFont typeface="Arial"/>
              <a:buChar char="•"/>
            </a:pPr>
            <a:endParaRPr sz="2400">
              <a:latin typeface="Calibri"/>
              <a:cs typeface="Calibri"/>
            </a:endParaRPr>
          </a:p>
          <a:p>
            <a:pPr marL="35052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df</a:t>
            </a:r>
            <a:endParaRPr sz="24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84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df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displays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amount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disk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space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available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  <a:p>
            <a:pPr marL="316865" marR="647065" indent="-304800">
              <a:lnSpc>
                <a:spcPts val="2590"/>
              </a:lnSpc>
              <a:spcBef>
                <a:spcPts val="1350"/>
              </a:spcBef>
              <a:buChar char="•"/>
              <a:tabLst>
                <a:tab pos="316865" algn="l"/>
                <a:tab pos="795655" algn="l"/>
              </a:tabLst>
            </a:pPr>
            <a:r>
              <a:rPr sz="2400" dirty="0">
                <a:solidFill>
                  <a:srgbClr val="3E9C35"/>
                </a:solidFill>
                <a:latin typeface="Arial"/>
                <a:cs typeface="Arial"/>
              </a:rPr>
              <a:t>	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system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containing</a:t>
            </a:r>
            <a:r>
              <a:rPr sz="24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each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name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argument.</a:t>
            </a:r>
            <a:endParaRPr sz="24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97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4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Estimate</a:t>
            </a:r>
            <a:r>
              <a:rPr sz="2400" b="1" u="sng" spc="-7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estimate</a:t>
            </a:r>
            <a:r>
              <a:rPr sz="2400" b="1" u="sng" spc="-5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file</a:t>
            </a:r>
            <a:r>
              <a:rPr sz="2400" b="1" u="sng" spc="-6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space</a:t>
            </a:r>
            <a:r>
              <a:rPr sz="2400" b="1" u="sng" spc="-6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usage</a:t>
            </a:r>
            <a:endParaRPr sz="2400">
              <a:latin typeface="Calibri"/>
              <a:cs typeface="Calibri"/>
            </a:endParaRPr>
          </a:p>
          <a:p>
            <a:pPr marL="350520">
              <a:lnSpc>
                <a:spcPct val="100000"/>
              </a:lnSpc>
              <a:spcBef>
                <a:spcPts val="2415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Calibri"/>
                <a:cs typeface="Calibri"/>
              </a:rPr>
              <a:t>du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2400">
              <a:latin typeface="Calibri"/>
              <a:cs typeface="Calibri"/>
            </a:endParaRPr>
          </a:p>
          <a:p>
            <a:pPr marL="316865" indent="-304165">
              <a:lnSpc>
                <a:spcPts val="2735"/>
              </a:lnSpc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Summarize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disk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usage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each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FILE,</a:t>
            </a:r>
            <a:r>
              <a:rPr sz="24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recursively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endParaRPr sz="2400">
              <a:latin typeface="Calibri"/>
              <a:cs typeface="Calibri"/>
            </a:endParaRPr>
          </a:p>
          <a:p>
            <a:pPr marL="316865">
              <a:lnSpc>
                <a:spcPts val="2735"/>
              </a:lnSpc>
            </a:pP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directories.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62</a:t>
            </a:fld>
            <a:endParaRPr spc="-2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Network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9176" y="1678708"/>
            <a:ext cx="4954905" cy="82994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22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Show</a:t>
            </a:r>
            <a:r>
              <a:rPr sz="2200" b="1" u="sng" spc="-7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/</a:t>
            </a:r>
            <a:r>
              <a:rPr sz="2200" b="1" u="sng" spc="-5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manipulate</a:t>
            </a:r>
            <a:r>
              <a:rPr sz="2200" b="1" u="sng" spc="-5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routing,</a:t>
            </a:r>
            <a:r>
              <a:rPr sz="2200" b="1" u="sng" spc="-5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devices,</a:t>
            </a:r>
            <a:r>
              <a:rPr sz="2200" b="1" u="sng" spc="-6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policy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routing</a:t>
            </a:r>
            <a:r>
              <a:rPr sz="2200" b="1" u="sng" spc="-4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and</a:t>
            </a:r>
            <a:r>
              <a:rPr sz="2200" b="1" u="sng" spc="-4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2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tunnel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9176" y="3744428"/>
            <a:ext cx="549910" cy="83121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200" spc="-20" dirty="0">
                <a:solidFill>
                  <a:srgbClr val="005C84"/>
                </a:solidFill>
                <a:latin typeface="Calibri"/>
                <a:cs typeface="Calibri"/>
              </a:rPr>
              <a:t>link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20" dirty="0">
                <a:solidFill>
                  <a:srgbClr val="005C84"/>
                </a:solidFill>
                <a:latin typeface="Calibri"/>
                <a:cs typeface="Calibri"/>
              </a:rPr>
              <a:t>addr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2408" y="3744428"/>
            <a:ext cx="4631055" cy="83121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635"/>
              </a:spcBef>
            </a:pP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network</a:t>
            </a:r>
            <a:r>
              <a:rPr sz="22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5C84"/>
                </a:solidFill>
                <a:latin typeface="Calibri"/>
                <a:cs typeface="Calibri"/>
              </a:rPr>
              <a:t>device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-10" dirty="0">
                <a:solidFill>
                  <a:srgbClr val="005C84"/>
                </a:solidFill>
                <a:latin typeface="Calibri"/>
                <a:cs typeface="Calibri"/>
              </a:rPr>
              <a:t>protocol</a:t>
            </a:r>
            <a:r>
              <a:rPr sz="22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(IP</a:t>
            </a:r>
            <a:r>
              <a:rPr sz="22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2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IPv6)</a:t>
            </a:r>
            <a:r>
              <a:rPr sz="22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address</a:t>
            </a:r>
            <a:r>
              <a:rPr sz="22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on</a:t>
            </a:r>
            <a:r>
              <a:rPr sz="22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2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5C84"/>
                </a:solidFill>
                <a:latin typeface="Calibri"/>
                <a:cs typeface="Calibri"/>
              </a:rPr>
              <a:t>device.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176" y="4550181"/>
            <a:ext cx="5659755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9580" marR="5080" indent="-437515">
              <a:lnSpc>
                <a:spcPct val="120000"/>
              </a:lnSpc>
              <a:spcBef>
                <a:spcPts val="100"/>
              </a:spcBef>
            </a:pP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addelabel</a:t>
            </a:r>
            <a:r>
              <a:rPr sz="22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label</a:t>
            </a:r>
            <a:r>
              <a:rPr sz="22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5C84"/>
                </a:solidFill>
                <a:latin typeface="Calibri"/>
                <a:cs typeface="Calibri"/>
              </a:rPr>
              <a:t>configuration</a:t>
            </a:r>
            <a:r>
              <a:rPr sz="22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22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5C84"/>
                </a:solidFill>
                <a:latin typeface="Calibri"/>
                <a:cs typeface="Calibri"/>
              </a:rPr>
              <a:t>protocol</a:t>
            </a:r>
            <a:r>
              <a:rPr sz="22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5C84"/>
                </a:solidFill>
                <a:latin typeface="Calibri"/>
                <a:cs typeface="Calibri"/>
              </a:rPr>
              <a:t>address selection.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rule</a:t>
            </a:r>
            <a:r>
              <a:rPr sz="22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rule</a:t>
            </a:r>
            <a:r>
              <a:rPr sz="2200" spc="-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200" spc="-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routing</a:t>
            </a:r>
            <a:r>
              <a:rPr sz="22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policy</a:t>
            </a:r>
            <a:r>
              <a:rPr sz="22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5C84"/>
                </a:solidFill>
                <a:latin typeface="Calibri"/>
                <a:cs typeface="Calibri"/>
              </a:rPr>
              <a:t>database.</a:t>
            </a:r>
            <a:endParaRPr sz="2200">
              <a:latin typeface="Calibri"/>
              <a:cs typeface="Calibri"/>
            </a:endParaRPr>
          </a:p>
          <a:p>
            <a:pPr marL="12700" marR="2620010">
              <a:lnSpc>
                <a:spcPct val="120000"/>
              </a:lnSpc>
              <a:spcBef>
                <a:spcPts val="5"/>
              </a:spcBef>
              <a:tabLst>
                <a:tab pos="875030" algn="l"/>
                <a:tab pos="979805" algn="l"/>
              </a:tabLst>
            </a:pP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route</a:t>
            </a:r>
            <a:r>
              <a:rPr sz="22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routing</a:t>
            </a:r>
            <a:r>
              <a:rPr sz="22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table</a:t>
            </a:r>
            <a:r>
              <a:rPr sz="22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5C84"/>
                </a:solidFill>
                <a:latin typeface="Calibri"/>
                <a:cs typeface="Calibri"/>
              </a:rPr>
              <a:t>entry </a:t>
            </a:r>
            <a:r>
              <a:rPr sz="2200" spc="-10" dirty="0">
                <a:solidFill>
                  <a:srgbClr val="005C84"/>
                </a:solidFill>
                <a:latin typeface="Calibri"/>
                <a:cs typeface="Calibri"/>
              </a:rPr>
              <a:t>tunnel</a:t>
            </a: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	tunnel</a:t>
            </a:r>
            <a:r>
              <a:rPr sz="22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over</a:t>
            </a:r>
            <a:r>
              <a:rPr sz="22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005C84"/>
                </a:solidFill>
                <a:latin typeface="Calibri"/>
                <a:cs typeface="Calibri"/>
              </a:rPr>
              <a:t>IP. </a:t>
            </a:r>
            <a:r>
              <a:rPr sz="2200" spc="-10" dirty="0">
                <a:solidFill>
                  <a:srgbClr val="005C84"/>
                </a:solidFill>
                <a:latin typeface="Calibri"/>
                <a:cs typeface="Calibri"/>
              </a:rPr>
              <a:t>mroute</a:t>
            </a: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		</a:t>
            </a:r>
            <a:r>
              <a:rPr sz="2200" spc="-10" dirty="0">
                <a:solidFill>
                  <a:srgbClr val="005C84"/>
                </a:solidFill>
                <a:latin typeface="Calibri"/>
                <a:cs typeface="Calibri"/>
              </a:rPr>
              <a:t>multicast</a:t>
            </a:r>
            <a:r>
              <a:rPr sz="22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5C84"/>
                </a:solidFill>
                <a:latin typeface="Calibri"/>
                <a:cs typeface="Calibri"/>
              </a:rPr>
              <a:t>address.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  <a:tabLst>
                <a:tab pos="1056005" algn="l"/>
              </a:tabLst>
            </a:pPr>
            <a:r>
              <a:rPr sz="2200" spc="-10" dirty="0">
                <a:solidFill>
                  <a:srgbClr val="005C84"/>
                </a:solidFill>
                <a:latin typeface="Calibri"/>
                <a:cs typeface="Calibri"/>
              </a:rPr>
              <a:t>monitor</a:t>
            </a: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	watch</a:t>
            </a:r>
            <a:r>
              <a:rPr sz="22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22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netlink</a:t>
            </a:r>
            <a:r>
              <a:rPr sz="22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5C84"/>
                </a:solidFill>
                <a:latin typeface="Calibri"/>
                <a:cs typeface="Calibri"/>
              </a:rPr>
              <a:t>messages.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781050" algn="l"/>
              </a:tabLst>
            </a:pPr>
            <a:r>
              <a:rPr sz="2200" spc="-10" dirty="0">
                <a:solidFill>
                  <a:srgbClr val="005C84"/>
                </a:solidFill>
                <a:latin typeface="Calibri"/>
                <a:cs typeface="Calibri"/>
              </a:rPr>
              <a:t>token</a:t>
            </a:r>
            <a:r>
              <a:rPr sz="2200" dirty="0">
                <a:solidFill>
                  <a:srgbClr val="005C84"/>
                </a:solidFill>
                <a:latin typeface="Calibri"/>
                <a:cs typeface="Calibri"/>
              </a:rPr>
              <a:t>	manage</a:t>
            </a:r>
            <a:r>
              <a:rPr sz="22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005C84"/>
                </a:solidFill>
                <a:latin typeface="Calibri"/>
                <a:cs typeface="Calibri"/>
              </a:rPr>
              <a:t>tokenized</a:t>
            </a:r>
            <a:r>
              <a:rPr sz="22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5C84"/>
                </a:solidFill>
                <a:latin typeface="Calibri"/>
                <a:cs typeface="Calibri"/>
              </a:rPr>
              <a:t>interface</a:t>
            </a:r>
            <a:r>
              <a:rPr sz="22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005C84"/>
                </a:solidFill>
                <a:latin typeface="Calibri"/>
                <a:cs typeface="Calibri"/>
              </a:rPr>
              <a:t>identifiers.</a:t>
            </a:r>
            <a:endParaRPr sz="2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3112" y="2831973"/>
            <a:ext cx="5302885" cy="633730"/>
            <a:chOff x="523112" y="2831973"/>
            <a:chExt cx="5302885" cy="633730"/>
          </a:xfrm>
        </p:grpSpPr>
        <p:sp>
          <p:nvSpPr>
            <p:cNvPr id="10" name="object 10"/>
            <p:cNvSpPr/>
            <p:nvPr/>
          </p:nvSpPr>
          <p:spPr>
            <a:xfrm>
              <a:off x="532637" y="2841498"/>
              <a:ext cx="5283835" cy="614680"/>
            </a:xfrm>
            <a:custGeom>
              <a:avLst/>
              <a:gdLst/>
              <a:ahLst/>
              <a:cxnLst/>
              <a:rect l="l" t="t" r="r" b="b"/>
              <a:pathLst>
                <a:path w="5283835" h="614679">
                  <a:moveTo>
                    <a:pt x="5181346" y="0"/>
                  </a:moveTo>
                  <a:lnTo>
                    <a:pt x="102362" y="0"/>
                  </a:lnTo>
                  <a:lnTo>
                    <a:pt x="62520" y="8046"/>
                  </a:lnTo>
                  <a:lnTo>
                    <a:pt x="29983" y="29987"/>
                  </a:lnTo>
                  <a:lnTo>
                    <a:pt x="8044" y="62525"/>
                  </a:lnTo>
                  <a:lnTo>
                    <a:pt x="0" y="102362"/>
                  </a:lnTo>
                  <a:lnTo>
                    <a:pt x="0" y="511810"/>
                  </a:lnTo>
                  <a:lnTo>
                    <a:pt x="8044" y="551646"/>
                  </a:lnTo>
                  <a:lnTo>
                    <a:pt x="29983" y="584184"/>
                  </a:lnTo>
                  <a:lnTo>
                    <a:pt x="62520" y="606125"/>
                  </a:lnTo>
                  <a:lnTo>
                    <a:pt x="102362" y="614172"/>
                  </a:lnTo>
                  <a:lnTo>
                    <a:pt x="5181346" y="614172"/>
                  </a:lnTo>
                  <a:lnTo>
                    <a:pt x="5221182" y="606125"/>
                  </a:lnTo>
                  <a:lnTo>
                    <a:pt x="5253720" y="584184"/>
                  </a:lnTo>
                  <a:lnTo>
                    <a:pt x="5275661" y="551646"/>
                  </a:lnTo>
                  <a:lnTo>
                    <a:pt x="5283708" y="511810"/>
                  </a:lnTo>
                  <a:lnTo>
                    <a:pt x="5283708" y="102362"/>
                  </a:lnTo>
                  <a:lnTo>
                    <a:pt x="5275661" y="62525"/>
                  </a:lnTo>
                  <a:lnTo>
                    <a:pt x="5253720" y="29987"/>
                  </a:lnTo>
                  <a:lnTo>
                    <a:pt x="5221182" y="8046"/>
                  </a:lnTo>
                  <a:lnTo>
                    <a:pt x="5181346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2637" y="2841498"/>
              <a:ext cx="5283835" cy="614680"/>
            </a:xfrm>
            <a:custGeom>
              <a:avLst/>
              <a:gdLst/>
              <a:ahLst/>
              <a:cxnLst/>
              <a:rect l="l" t="t" r="r" b="b"/>
              <a:pathLst>
                <a:path w="5283835" h="614679">
                  <a:moveTo>
                    <a:pt x="0" y="102362"/>
                  </a:moveTo>
                  <a:lnTo>
                    <a:pt x="8044" y="62525"/>
                  </a:lnTo>
                  <a:lnTo>
                    <a:pt x="29983" y="29987"/>
                  </a:lnTo>
                  <a:lnTo>
                    <a:pt x="62520" y="8046"/>
                  </a:lnTo>
                  <a:lnTo>
                    <a:pt x="102362" y="0"/>
                  </a:lnTo>
                  <a:lnTo>
                    <a:pt x="5181346" y="0"/>
                  </a:lnTo>
                  <a:lnTo>
                    <a:pt x="5221182" y="8046"/>
                  </a:lnTo>
                  <a:lnTo>
                    <a:pt x="5253720" y="29987"/>
                  </a:lnTo>
                  <a:lnTo>
                    <a:pt x="5275661" y="62525"/>
                  </a:lnTo>
                  <a:lnTo>
                    <a:pt x="5283708" y="102362"/>
                  </a:lnTo>
                  <a:lnTo>
                    <a:pt x="5283708" y="511810"/>
                  </a:lnTo>
                  <a:lnTo>
                    <a:pt x="5275661" y="551646"/>
                  </a:lnTo>
                  <a:lnTo>
                    <a:pt x="5253720" y="584184"/>
                  </a:lnTo>
                  <a:lnTo>
                    <a:pt x="5221182" y="606125"/>
                  </a:lnTo>
                  <a:lnTo>
                    <a:pt x="5181346" y="614172"/>
                  </a:lnTo>
                  <a:lnTo>
                    <a:pt x="102362" y="614172"/>
                  </a:lnTo>
                  <a:lnTo>
                    <a:pt x="62520" y="606125"/>
                  </a:lnTo>
                  <a:lnTo>
                    <a:pt x="29983" y="584184"/>
                  </a:lnTo>
                  <a:lnTo>
                    <a:pt x="8044" y="551646"/>
                  </a:lnTo>
                  <a:lnTo>
                    <a:pt x="0" y="511810"/>
                  </a:lnTo>
                  <a:lnTo>
                    <a:pt x="0" y="102362"/>
                  </a:lnTo>
                  <a:close/>
                </a:path>
              </a:pathLst>
            </a:custGeom>
            <a:ln w="19049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19176" y="2881612"/>
            <a:ext cx="944880" cy="887094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875"/>
              </a:spcBef>
            </a:pPr>
            <a:r>
              <a:rPr sz="195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1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spc="-35" dirty="0">
                <a:solidFill>
                  <a:srgbClr val="FFFFFF"/>
                </a:solidFill>
                <a:latin typeface="Arial"/>
                <a:cs typeface="Arial"/>
              </a:rPr>
              <a:t>ip</a:t>
            </a:r>
            <a:endParaRPr sz="1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23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Objects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63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8116061" y="4503166"/>
            <a:ext cx="110109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-d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details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116061" y="1644497"/>
            <a:ext cx="5657215" cy="447675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650" dirty="0">
                <a:solidFill>
                  <a:srgbClr val="6C6D70"/>
                </a:solidFill>
                <a:latin typeface="Calibri"/>
                <a:cs typeface="Calibri"/>
              </a:rPr>
              <a:t>Useful</a:t>
            </a:r>
            <a:r>
              <a:rPr sz="2650" spc="-50" dirty="0">
                <a:solidFill>
                  <a:srgbClr val="6C6D70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6C6D70"/>
                </a:solidFill>
                <a:latin typeface="Calibri"/>
                <a:cs typeface="Calibri"/>
              </a:rPr>
              <a:t>Options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650" dirty="0">
                <a:solidFill>
                  <a:srgbClr val="6C6D70"/>
                </a:solidFill>
                <a:latin typeface="Calibri"/>
                <a:cs typeface="Calibri"/>
              </a:rPr>
              <a:t>-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h</a:t>
            </a:r>
            <a:r>
              <a:rPr sz="2100" spc="50" dirty="0">
                <a:solidFill>
                  <a:srgbClr val="005C84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human</a:t>
            </a:r>
            <a:r>
              <a:rPr sz="2100" spc="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readable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-b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Read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commands</a:t>
            </a:r>
            <a:r>
              <a:rPr sz="2100" spc="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from</a:t>
            </a:r>
            <a:r>
              <a:rPr sz="2100" spc="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provided</a:t>
            </a:r>
            <a:r>
              <a:rPr sz="2100" spc="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standard</a:t>
            </a:r>
            <a:endParaRPr sz="2100">
              <a:latin typeface="Calibri"/>
              <a:cs typeface="Calibri"/>
            </a:endParaRPr>
          </a:p>
          <a:p>
            <a:pPr marL="340360">
              <a:lnSpc>
                <a:spcPct val="100000"/>
              </a:lnSpc>
              <a:spcBef>
                <a:spcPts val="820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input</a:t>
            </a:r>
            <a:r>
              <a:rPr sz="2100" spc="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100" spc="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invoke</a:t>
            </a:r>
            <a:r>
              <a:rPr sz="2100" spc="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them.</a:t>
            </a:r>
            <a:r>
              <a:rPr sz="2100" spc="49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First</a:t>
            </a:r>
            <a:r>
              <a:rPr sz="2100" spc="-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failure</a:t>
            </a:r>
            <a:r>
              <a:rPr sz="2100" spc="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will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cause</a:t>
            </a:r>
            <a:endParaRPr sz="2100">
              <a:latin typeface="Calibri"/>
              <a:cs typeface="Calibri"/>
            </a:endParaRPr>
          </a:p>
          <a:p>
            <a:pPr marL="879475">
              <a:lnSpc>
                <a:spcPct val="100000"/>
              </a:lnSpc>
              <a:spcBef>
                <a:spcPts val="805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termination of</a:t>
            </a:r>
            <a:r>
              <a:rPr sz="2100" spc="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005C84"/>
                </a:solidFill>
                <a:latin typeface="Calibri"/>
                <a:cs typeface="Calibri"/>
              </a:rPr>
              <a:t>ip.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86715" algn="l"/>
              </a:tabLst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100" spc="-50" dirty="0">
                <a:solidFill>
                  <a:srgbClr val="005C84"/>
                </a:solidFill>
                <a:latin typeface="Calibri"/>
                <a:cs typeface="Calibri"/>
              </a:rPr>
              <a:t>s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	stats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Output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more</a:t>
            </a:r>
            <a:r>
              <a:rPr sz="2100" spc="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information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75"/>
              </a:spcBef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3860" algn="l"/>
              </a:tabLst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100" spc="-50" dirty="0">
                <a:solidFill>
                  <a:srgbClr val="005C84"/>
                </a:solidFill>
                <a:latin typeface="Calibri"/>
                <a:cs typeface="Calibri"/>
              </a:rPr>
              <a:t>l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	Specify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maximum</a:t>
            </a:r>
            <a:r>
              <a:rPr sz="2100" spc="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number</a:t>
            </a:r>
            <a:r>
              <a:rPr sz="2100" spc="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100" spc="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loops</a:t>
            </a:r>
            <a:r>
              <a:rPr sz="2100" spc="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100" spc="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005C84"/>
                </a:solidFill>
                <a:latin typeface="Calibri"/>
                <a:cs typeface="Calibri"/>
              </a:rPr>
              <a:t>'ip</a:t>
            </a:r>
            <a:endParaRPr sz="2100">
              <a:latin typeface="Calibri"/>
              <a:cs typeface="Calibri"/>
            </a:endParaRPr>
          </a:p>
          <a:p>
            <a:pPr marL="340360">
              <a:lnSpc>
                <a:spcPct val="100000"/>
              </a:lnSpc>
              <a:spcBef>
                <a:spcPts val="805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address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flush'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logic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will</a:t>
            </a:r>
            <a:r>
              <a:rPr sz="2100" spc="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attempt</a:t>
            </a:r>
            <a:r>
              <a:rPr sz="2100" spc="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before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giving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005C84"/>
                </a:solidFill>
                <a:latin typeface="Calibri"/>
                <a:cs typeface="Calibri"/>
              </a:rPr>
              <a:t>up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62585" algn="l"/>
              </a:tabLst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100" spc="-50" dirty="0">
                <a:solidFill>
                  <a:srgbClr val="005C84"/>
                </a:solidFill>
                <a:latin typeface="Calibri"/>
                <a:cs typeface="Calibri"/>
              </a:rPr>
              <a:t>f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	pecifies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100" spc="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protocol</a:t>
            </a:r>
            <a:r>
              <a:rPr sz="2100" spc="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family</a:t>
            </a:r>
            <a:r>
              <a:rPr sz="2100" spc="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05C84"/>
                </a:solidFill>
                <a:latin typeface="Calibri"/>
                <a:cs typeface="Calibri"/>
              </a:rPr>
              <a:t>use.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16061" y="6097454"/>
            <a:ext cx="2367915" cy="86995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-o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oneline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  <a:tabLst>
                <a:tab pos="394335" algn="l"/>
              </a:tabLst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100" spc="-50" dirty="0">
                <a:solidFill>
                  <a:srgbClr val="005C84"/>
                </a:solidFill>
                <a:latin typeface="Calibri"/>
                <a:cs typeface="Calibri"/>
              </a:rPr>
              <a:t>c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	use</a:t>
            </a:r>
            <a:r>
              <a:rPr sz="2100" spc="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colour</a:t>
            </a:r>
            <a:r>
              <a:rPr sz="2100" spc="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output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39085" y="8688425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6C6D70"/>
                </a:solidFill>
                <a:latin typeface="Arial"/>
                <a:cs typeface="Arial"/>
              </a:rPr>
              <a:t>64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77340" y="8689644"/>
            <a:ext cx="10490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6C6D70"/>
                </a:solidFill>
                <a:latin typeface="Arial"/>
                <a:cs typeface="Arial"/>
              </a:rPr>
              <a:t>Document</a:t>
            </a:r>
            <a:r>
              <a:rPr sz="1200" spc="-70" dirty="0">
                <a:solidFill>
                  <a:srgbClr val="6C6D7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6C6D70"/>
                </a:solidFill>
                <a:latin typeface="Arial"/>
                <a:cs typeface="Arial"/>
              </a:rPr>
              <a:t>Title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Network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10337" y="3717416"/>
            <a:ext cx="3981450" cy="479425"/>
            <a:chOff x="410337" y="3717416"/>
            <a:chExt cx="3981450" cy="479425"/>
          </a:xfrm>
        </p:grpSpPr>
        <p:sp>
          <p:nvSpPr>
            <p:cNvPr id="8" name="object 8"/>
            <p:cNvSpPr/>
            <p:nvPr/>
          </p:nvSpPr>
          <p:spPr>
            <a:xfrm>
              <a:off x="419862" y="3726941"/>
              <a:ext cx="3962400" cy="460375"/>
            </a:xfrm>
            <a:custGeom>
              <a:avLst/>
              <a:gdLst/>
              <a:ahLst/>
              <a:cxnLst/>
              <a:rect l="l" t="t" r="r" b="b"/>
              <a:pathLst>
                <a:path w="3962400" h="460375">
                  <a:moveTo>
                    <a:pt x="3885691" y="0"/>
                  </a:moveTo>
                  <a:lnTo>
                    <a:pt x="76707" y="0"/>
                  </a:lnTo>
                  <a:lnTo>
                    <a:pt x="46848" y="6020"/>
                  </a:lnTo>
                  <a:lnTo>
                    <a:pt x="22466" y="22447"/>
                  </a:lnTo>
                  <a:lnTo>
                    <a:pt x="6027" y="46827"/>
                  </a:lnTo>
                  <a:lnTo>
                    <a:pt x="0" y="76708"/>
                  </a:lnTo>
                  <a:lnTo>
                    <a:pt x="0" y="383540"/>
                  </a:lnTo>
                  <a:lnTo>
                    <a:pt x="6027" y="413420"/>
                  </a:lnTo>
                  <a:lnTo>
                    <a:pt x="22466" y="437800"/>
                  </a:lnTo>
                  <a:lnTo>
                    <a:pt x="46848" y="454227"/>
                  </a:lnTo>
                  <a:lnTo>
                    <a:pt x="76707" y="460248"/>
                  </a:lnTo>
                  <a:lnTo>
                    <a:pt x="3885691" y="460248"/>
                  </a:lnTo>
                  <a:lnTo>
                    <a:pt x="3915572" y="454227"/>
                  </a:lnTo>
                  <a:lnTo>
                    <a:pt x="3939952" y="437800"/>
                  </a:lnTo>
                  <a:lnTo>
                    <a:pt x="3956379" y="413420"/>
                  </a:lnTo>
                  <a:lnTo>
                    <a:pt x="3962400" y="383540"/>
                  </a:lnTo>
                  <a:lnTo>
                    <a:pt x="3962400" y="76708"/>
                  </a:lnTo>
                  <a:lnTo>
                    <a:pt x="3956379" y="46827"/>
                  </a:lnTo>
                  <a:lnTo>
                    <a:pt x="3939952" y="22447"/>
                  </a:lnTo>
                  <a:lnTo>
                    <a:pt x="3915572" y="6020"/>
                  </a:lnTo>
                  <a:lnTo>
                    <a:pt x="3885691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9862" y="3726941"/>
              <a:ext cx="3962400" cy="460375"/>
            </a:xfrm>
            <a:custGeom>
              <a:avLst/>
              <a:gdLst/>
              <a:ahLst/>
              <a:cxnLst/>
              <a:rect l="l" t="t" r="r" b="b"/>
              <a:pathLst>
                <a:path w="3962400" h="460375">
                  <a:moveTo>
                    <a:pt x="0" y="76708"/>
                  </a:moveTo>
                  <a:lnTo>
                    <a:pt x="6027" y="46827"/>
                  </a:lnTo>
                  <a:lnTo>
                    <a:pt x="22466" y="22447"/>
                  </a:lnTo>
                  <a:lnTo>
                    <a:pt x="46848" y="6020"/>
                  </a:lnTo>
                  <a:lnTo>
                    <a:pt x="76707" y="0"/>
                  </a:lnTo>
                  <a:lnTo>
                    <a:pt x="3885691" y="0"/>
                  </a:lnTo>
                  <a:lnTo>
                    <a:pt x="3915572" y="6020"/>
                  </a:lnTo>
                  <a:lnTo>
                    <a:pt x="3939952" y="22447"/>
                  </a:lnTo>
                  <a:lnTo>
                    <a:pt x="3956379" y="46827"/>
                  </a:lnTo>
                  <a:lnTo>
                    <a:pt x="3962400" y="76708"/>
                  </a:lnTo>
                  <a:lnTo>
                    <a:pt x="3962400" y="383540"/>
                  </a:lnTo>
                  <a:lnTo>
                    <a:pt x="3956379" y="413420"/>
                  </a:lnTo>
                  <a:lnTo>
                    <a:pt x="3939952" y="437800"/>
                  </a:lnTo>
                  <a:lnTo>
                    <a:pt x="3915572" y="454227"/>
                  </a:lnTo>
                  <a:lnTo>
                    <a:pt x="3885691" y="460248"/>
                  </a:lnTo>
                  <a:lnTo>
                    <a:pt x="76707" y="460248"/>
                  </a:lnTo>
                  <a:lnTo>
                    <a:pt x="46848" y="454227"/>
                  </a:lnTo>
                  <a:lnTo>
                    <a:pt x="22466" y="437800"/>
                  </a:lnTo>
                  <a:lnTo>
                    <a:pt x="6027" y="413420"/>
                  </a:lnTo>
                  <a:lnTo>
                    <a:pt x="0" y="383540"/>
                  </a:lnTo>
                  <a:lnTo>
                    <a:pt x="0" y="76708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05790" y="1790191"/>
            <a:ext cx="7941945" cy="726249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17500" marR="5080" indent="-304800">
              <a:lnSpc>
                <a:spcPts val="3030"/>
              </a:lnSpc>
              <a:spcBef>
                <a:spcPts val="470"/>
              </a:spcBef>
              <a:buClr>
                <a:srgbClr val="3E9C35"/>
              </a:buClr>
              <a:buFont typeface="Arial"/>
              <a:buChar char="•"/>
              <a:tabLst>
                <a:tab pos="317500" algn="l"/>
              </a:tabLst>
            </a:pPr>
            <a:r>
              <a:rPr sz="28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Print</a:t>
            </a:r>
            <a:r>
              <a:rPr sz="2800" b="1" u="sng" spc="-10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network</a:t>
            </a:r>
            <a:r>
              <a:rPr sz="2800" b="1" u="sng" spc="-8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connections,</a:t>
            </a:r>
            <a:r>
              <a:rPr sz="2800" b="1" u="sng" spc="-10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routing</a:t>
            </a:r>
            <a:r>
              <a:rPr sz="2800" b="1" u="sng" spc="-9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tables,</a:t>
            </a:r>
            <a:r>
              <a:rPr sz="2800" b="1" u="sng" spc="-9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interface</a:t>
            </a:r>
            <a:r>
              <a:rPr sz="2800" b="1" spc="-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statistics,</a:t>
            </a:r>
            <a:r>
              <a:rPr sz="2800" b="1" u="sng" spc="-6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masquerade</a:t>
            </a:r>
            <a:r>
              <a:rPr sz="2800" b="1" u="sng" spc="-6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connections,</a:t>
            </a:r>
            <a:r>
              <a:rPr sz="2800" b="1" u="sng" spc="-7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and</a:t>
            </a:r>
            <a:r>
              <a:rPr sz="2800" b="1" u="sng" spc="-7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8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multicast</a:t>
            </a:r>
            <a:r>
              <a:rPr sz="2800" b="1" spc="-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memberships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20"/>
              </a:spcBef>
              <a:buClr>
                <a:srgbClr val="3E9C35"/>
              </a:buClr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12636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$</a:t>
            </a:r>
            <a:r>
              <a:rPr sz="2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netstat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Address</a:t>
            </a:r>
            <a:r>
              <a:rPr sz="28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family</a:t>
            </a:r>
            <a:r>
              <a:rPr sz="2800" spc="-10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options</a:t>
            </a:r>
            <a:endParaRPr sz="28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97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  <a:tab pos="707390" algn="l"/>
              </a:tabLst>
            </a:pP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t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--</a:t>
            </a:r>
            <a:r>
              <a:rPr sz="2800" spc="-25" dirty="0">
                <a:solidFill>
                  <a:srgbClr val="005C84"/>
                </a:solidFill>
                <a:latin typeface="Calibri"/>
                <a:cs typeface="Calibri"/>
              </a:rPr>
              <a:t>tcp</a:t>
            </a:r>
            <a:endParaRPr sz="28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96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  <a:tab pos="775970" algn="l"/>
              </a:tabLst>
            </a:pP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u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--</a:t>
            </a:r>
            <a:r>
              <a:rPr sz="2800" spc="-25" dirty="0">
                <a:solidFill>
                  <a:srgbClr val="005C84"/>
                </a:solidFill>
                <a:latin typeface="Calibri"/>
                <a:cs typeface="Calibri"/>
              </a:rPr>
              <a:t>udp</a:t>
            </a:r>
            <a:endParaRPr sz="28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96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  <a:tab pos="751840" algn="l"/>
              </a:tabLst>
            </a:pP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S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--sctp</a:t>
            </a:r>
            <a:endParaRPr sz="28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97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  <a:tab pos="843280" algn="l"/>
              </a:tabLst>
            </a:pP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w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--</a:t>
            </a:r>
            <a:r>
              <a:rPr sz="2800" spc="-25" dirty="0">
                <a:solidFill>
                  <a:srgbClr val="005C84"/>
                </a:solidFill>
                <a:latin typeface="Calibri"/>
                <a:cs typeface="Calibri"/>
              </a:rPr>
              <a:t>raw</a:t>
            </a:r>
            <a:endParaRPr sz="28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96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  <a:tab pos="840105" algn="l"/>
              </a:tabLst>
            </a:pP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--</a:t>
            </a:r>
            <a:r>
              <a:rPr sz="2800" spc="-25" dirty="0">
                <a:solidFill>
                  <a:srgbClr val="005C84"/>
                </a:solidFill>
                <a:latin typeface="Calibri"/>
                <a:cs typeface="Calibri"/>
              </a:rPr>
              <a:t>all</a:t>
            </a:r>
            <a:endParaRPr sz="28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96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  <a:tab pos="775335" algn="l"/>
              </a:tabLst>
            </a:pP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n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numeric</a:t>
            </a:r>
            <a:endParaRPr sz="28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969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W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 wide</a:t>
            </a:r>
            <a:endParaRPr sz="28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96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</a:t>
            </a:r>
            <a:r>
              <a:rPr sz="2800" spc="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program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208389" y="4728209"/>
            <a:ext cx="1231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3225" algn="l"/>
              </a:tabLst>
            </a:pP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d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details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208389" y="1764664"/>
            <a:ext cx="6633209" cy="573278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2400" dirty="0">
                <a:solidFill>
                  <a:srgbClr val="6C6D70"/>
                </a:solidFill>
                <a:latin typeface="Calibri"/>
                <a:cs typeface="Calibri"/>
              </a:rPr>
              <a:t>Useful</a:t>
            </a:r>
            <a:r>
              <a:rPr sz="2400" spc="-70" dirty="0">
                <a:solidFill>
                  <a:srgbClr val="6C6D7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6C6D70"/>
                </a:solidFill>
                <a:latin typeface="Calibri"/>
                <a:cs typeface="Calibri"/>
              </a:rPr>
              <a:t>Options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403225" algn="l"/>
              </a:tabLst>
            </a:pPr>
            <a:r>
              <a:rPr sz="2400" spc="-20" dirty="0">
                <a:solidFill>
                  <a:srgbClr val="6C6D70"/>
                </a:solidFill>
                <a:latin typeface="Calibri"/>
                <a:cs typeface="Calibri"/>
              </a:rPr>
              <a:t>-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h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human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readable</a:t>
            </a:r>
            <a:endParaRPr sz="2400">
              <a:latin typeface="Calibri"/>
              <a:cs typeface="Calibri"/>
            </a:endParaRPr>
          </a:p>
          <a:p>
            <a:pPr marL="339725" marR="461009" indent="-327660">
              <a:lnSpc>
                <a:spcPct val="130000"/>
              </a:lnSpc>
              <a:tabLst>
                <a:tab pos="3336290" algn="l"/>
              </a:tabLst>
            </a:pP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b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Read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commands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from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provided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file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standard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input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invoke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them.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First</a:t>
            </a:r>
            <a:r>
              <a:rPr sz="24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failure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will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cause</a:t>
            </a:r>
            <a:endParaRPr sz="2400">
              <a:latin typeface="Calibri"/>
              <a:cs typeface="Calibri"/>
            </a:endParaRPr>
          </a:p>
          <a:p>
            <a:pPr marL="96774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termination</a:t>
            </a:r>
            <a:r>
              <a:rPr sz="24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ip.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429895" algn="l"/>
              </a:tabLst>
            </a:pP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s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stats</a:t>
            </a:r>
            <a:r>
              <a:rPr sz="24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Output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more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information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2400">
              <a:latin typeface="Calibri"/>
              <a:cs typeface="Calibri"/>
            </a:endParaRPr>
          </a:p>
          <a:p>
            <a:pPr marL="339725" marR="5080" indent="-327660">
              <a:lnSpc>
                <a:spcPct val="130100"/>
              </a:lnSpc>
              <a:spcBef>
                <a:spcPts val="5"/>
              </a:spcBef>
              <a:tabLst>
                <a:tab pos="448309" algn="l"/>
              </a:tabLst>
            </a:pP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l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	Specify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maximum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number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loops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'ip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address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flush'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logic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will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attempt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before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giving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up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  <a:tabLst>
                <a:tab pos="403860" algn="l"/>
              </a:tabLst>
            </a:pP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f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pecifies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protocol</a:t>
            </a:r>
            <a:r>
              <a:rPr sz="24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family</a:t>
            </a:r>
            <a:r>
              <a:rPr sz="24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4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use.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</a:t>
            </a:r>
            <a:r>
              <a:rPr sz="2400" spc="-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oneline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  <a:tabLst>
                <a:tab pos="439420" algn="l"/>
              </a:tabLst>
            </a:pP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c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use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colour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output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Server</a:t>
            </a:r>
            <a:r>
              <a:rPr spc="-15" dirty="0"/>
              <a:t> </a:t>
            </a:r>
            <a:r>
              <a:rPr dirty="0"/>
              <a:t>Diagnostics</a:t>
            </a:r>
            <a:r>
              <a:rPr spc="10" dirty="0"/>
              <a:t> </a:t>
            </a:r>
            <a:r>
              <a:rPr spc="-10" dirty="0"/>
              <a:t>tools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9176" y="1753361"/>
            <a:ext cx="2705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Display</a:t>
            </a:r>
            <a:r>
              <a:rPr sz="2400" b="1" u="sng" spc="-7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Linux</a:t>
            </a:r>
            <a:r>
              <a:rPr sz="2400" b="1" u="sng" spc="-7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9176" y="3070766"/>
            <a:ext cx="7072630" cy="1452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9580" marR="5080" indent="-437515">
              <a:lnSpc>
                <a:spcPct val="130000"/>
              </a:lnSpc>
              <a:spcBef>
                <a:spcPts val="95"/>
              </a:spcBef>
              <a:tabLst>
                <a:tab pos="611505" algn="l"/>
                <a:tab pos="1165860" algn="l"/>
                <a:tab pos="2550795" algn="l"/>
              </a:tabLst>
            </a:pP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top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program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provides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dynamic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real-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time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view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a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running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 system.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It</a:t>
            </a:r>
            <a:r>
              <a:rPr sz="24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can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display</a:t>
            </a:r>
            <a:r>
              <a:rPr sz="24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system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summary information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as</a:t>
            </a:r>
            <a:r>
              <a:rPr sz="24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well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as</a:t>
            </a:r>
            <a:r>
              <a:rPr sz="24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list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processes</a:t>
            </a:r>
            <a:r>
              <a:rPr sz="24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4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threads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6563" y="4497069"/>
            <a:ext cx="6737984" cy="2879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  <a:tabLst>
                <a:tab pos="820419" algn="l"/>
                <a:tab pos="1209675" algn="l"/>
                <a:tab pos="1795145" algn="l"/>
                <a:tab pos="2365375" algn="l"/>
                <a:tab pos="2815590" algn="l"/>
                <a:tab pos="3653790" algn="l"/>
                <a:tab pos="4554220" algn="l"/>
                <a:tab pos="5786755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currently</a:t>
            </a:r>
            <a:r>
              <a:rPr sz="24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being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managed</a:t>
            </a:r>
            <a:r>
              <a:rPr sz="24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by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Linux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kernel.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types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system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summary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information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shown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types,</a:t>
            </a:r>
            <a:r>
              <a:rPr sz="24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order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size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information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displayed</a:t>
            </a:r>
            <a:r>
              <a:rPr sz="24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for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processes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are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all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user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configurable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that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configuration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can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made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persistent</a:t>
            </a:r>
            <a:endParaRPr sz="2400">
              <a:latin typeface="Calibri"/>
              <a:cs typeface="Calibri"/>
            </a:endParaRPr>
          </a:p>
          <a:p>
            <a:pPr marL="53340">
              <a:lnSpc>
                <a:spcPct val="100000"/>
              </a:lnSpc>
              <a:spcBef>
                <a:spcPts val="865"/>
              </a:spcBef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across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restarts.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3112" y="2356485"/>
            <a:ext cx="5302885" cy="633730"/>
            <a:chOff x="523112" y="2356485"/>
            <a:chExt cx="5302885" cy="633730"/>
          </a:xfrm>
        </p:grpSpPr>
        <p:sp>
          <p:nvSpPr>
            <p:cNvPr id="8" name="object 8"/>
            <p:cNvSpPr/>
            <p:nvPr/>
          </p:nvSpPr>
          <p:spPr>
            <a:xfrm>
              <a:off x="532637" y="2366010"/>
              <a:ext cx="5283835" cy="614680"/>
            </a:xfrm>
            <a:custGeom>
              <a:avLst/>
              <a:gdLst/>
              <a:ahLst/>
              <a:cxnLst/>
              <a:rect l="l" t="t" r="r" b="b"/>
              <a:pathLst>
                <a:path w="5283835" h="614680">
                  <a:moveTo>
                    <a:pt x="5181346" y="0"/>
                  </a:moveTo>
                  <a:lnTo>
                    <a:pt x="102362" y="0"/>
                  </a:lnTo>
                  <a:lnTo>
                    <a:pt x="62520" y="8046"/>
                  </a:lnTo>
                  <a:lnTo>
                    <a:pt x="29983" y="29987"/>
                  </a:lnTo>
                  <a:lnTo>
                    <a:pt x="8044" y="62525"/>
                  </a:lnTo>
                  <a:lnTo>
                    <a:pt x="0" y="102362"/>
                  </a:lnTo>
                  <a:lnTo>
                    <a:pt x="0" y="511810"/>
                  </a:lnTo>
                  <a:lnTo>
                    <a:pt x="8044" y="551646"/>
                  </a:lnTo>
                  <a:lnTo>
                    <a:pt x="29983" y="584184"/>
                  </a:lnTo>
                  <a:lnTo>
                    <a:pt x="62520" y="606125"/>
                  </a:lnTo>
                  <a:lnTo>
                    <a:pt x="102362" y="614172"/>
                  </a:lnTo>
                  <a:lnTo>
                    <a:pt x="5181346" y="614172"/>
                  </a:lnTo>
                  <a:lnTo>
                    <a:pt x="5221182" y="606125"/>
                  </a:lnTo>
                  <a:lnTo>
                    <a:pt x="5253720" y="584184"/>
                  </a:lnTo>
                  <a:lnTo>
                    <a:pt x="5275661" y="551646"/>
                  </a:lnTo>
                  <a:lnTo>
                    <a:pt x="5283708" y="511810"/>
                  </a:lnTo>
                  <a:lnTo>
                    <a:pt x="5283708" y="102362"/>
                  </a:lnTo>
                  <a:lnTo>
                    <a:pt x="5275661" y="62525"/>
                  </a:lnTo>
                  <a:lnTo>
                    <a:pt x="5253720" y="29987"/>
                  </a:lnTo>
                  <a:lnTo>
                    <a:pt x="5221182" y="8046"/>
                  </a:lnTo>
                  <a:lnTo>
                    <a:pt x="5181346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2637" y="2366010"/>
              <a:ext cx="5283835" cy="614680"/>
            </a:xfrm>
            <a:custGeom>
              <a:avLst/>
              <a:gdLst/>
              <a:ahLst/>
              <a:cxnLst/>
              <a:rect l="l" t="t" r="r" b="b"/>
              <a:pathLst>
                <a:path w="5283835" h="614680">
                  <a:moveTo>
                    <a:pt x="0" y="102362"/>
                  </a:moveTo>
                  <a:lnTo>
                    <a:pt x="8044" y="62525"/>
                  </a:lnTo>
                  <a:lnTo>
                    <a:pt x="29983" y="29987"/>
                  </a:lnTo>
                  <a:lnTo>
                    <a:pt x="62520" y="8046"/>
                  </a:lnTo>
                  <a:lnTo>
                    <a:pt x="102362" y="0"/>
                  </a:lnTo>
                  <a:lnTo>
                    <a:pt x="5181346" y="0"/>
                  </a:lnTo>
                  <a:lnTo>
                    <a:pt x="5221182" y="8046"/>
                  </a:lnTo>
                  <a:lnTo>
                    <a:pt x="5253720" y="29987"/>
                  </a:lnTo>
                  <a:lnTo>
                    <a:pt x="5275661" y="62525"/>
                  </a:lnTo>
                  <a:lnTo>
                    <a:pt x="5283708" y="102362"/>
                  </a:lnTo>
                  <a:lnTo>
                    <a:pt x="5283708" y="511810"/>
                  </a:lnTo>
                  <a:lnTo>
                    <a:pt x="5275661" y="551646"/>
                  </a:lnTo>
                  <a:lnTo>
                    <a:pt x="5253720" y="584184"/>
                  </a:lnTo>
                  <a:lnTo>
                    <a:pt x="5221182" y="606125"/>
                  </a:lnTo>
                  <a:lnTo>
                    <a:pt x="5181346" y="614172"/>
                  </a:lnTo>
                  <a:lnTo>
                    <a:pt x="102362" y="614172"/>
                  </a:lnTo>
                  <a:lnTo>
                    <a:pt x="62520" y="606125"/>
                  </a:lnTo>
                  <a:lnTo>
                    <a:pt x="29983" y="584184"/>
                  </a:lnTo>
                  <a:lnTo>
                    <a:pt x="8044" y="551646"/>
                  </a:lnTo>
                  <a:lnTo>
                    <a:pt x="0" y="511810"/>
                  </a:lnTo>
                  <a:lnTo>
                    <a:pt x="0" y="102362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40486" y="2504313"/>
            <a:ext cx="57658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195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FFFFFF"/>
                </a:solidFill>
                <a:latin typeface="Arial"/>
                <a:cs typeface="Arial"/>
              </a:rPr>
              <a:t>top</a:t>
            </a:r>
            <a:endParaRPr sz="195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65</a:t>
            </a:fld>
            <a:endParaRPr spc="-25" dirty="0"/>
          </a:p>
        </p:txBody>
      </p:sp>
      <p:sp>
        <p:nvSpPr>
          <p:cNvPr id="11" name="object 11"/>
          <p:cNvSpPr txBox="1"/>
          <p:nvPr/>
        </p:nvSpPr>
        <p:spPr>
          <a:xfrm>
            <a:off x="9720198" y="1644497"/>
            <a:ext cx="2935605" cy="447675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650" dirty="0">
                <a:solidFill>
                  <a:srgbClr val="6C6D70"/>
                </a:solidFill>
                <a:latin typeface="Calibri"/>
                <a:cs typeface="Calibri"/>
              </a:rPr>
              <a:t>Useful</a:t>
            </a:r>
            <a:r>
              <a:rPr sz="2650" spc="-50" dirty="0">
                <a:solidFill>
                  <a:srgbClr val="6C6D70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6C6D70"/>
                </a:solidFill>
                <a:latin typeface="Calibri"/>
                <a:cs typeface="Calibri"/>
              </a:rPr>
              <a:t>Options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650" dirty="0">
                <a:solidFill>
                  <a:srgbClr val="6C6D70"/>
                </a:solidFill>
                <a:latin typeface="Calibri"/>
                <a:cs typeface="Calibri"/>
              </a:rPr>
              <a:t>-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h</a:t>
            </a:r>
            <a:r>
              <a:rPr sz="2100" spc="5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05C84"/>
                </a:solidFill>
                <a:latin typeface="Calibri"/>
                <a:cs typeface="Calibri"/>
              </a:rPr>
              <a:t>help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-v</a:t>
            </a:r>
            <a:r>
              <a:rPr sz="2100" spc="509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version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-b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Batch</a:t>
            </a:r>
            <a:r>
              <a:rPr sz="2100" spc="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Operation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-d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delay</a:t>
            </a:r>
            <a:r>
              <a:rPr sz="2100" spc="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time</a:t>
            </a:r>
            <a:r>
              <a:rPr sz="2100" spc="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05C84"/>
                </a:solidFill>
                <a:latin typeface="Calibri"/>
                <a:cs typeface="Calibri"/>
              </a:rPr>
              <a:t>secs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-I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idle</a:t>
            </a:r>
            <a:r>
              <a:rPr sz="2100" spc="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process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-n</a:t>
            </a:r>
            <a:r>
              <a:rPr sz="2100" spc="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number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100" spc="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iterations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-p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monitors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-s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secure</a:t>
            </a:r>
            <a:r>
              <a:rPr sz="2100" spc="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05C84"/>
                </a:solidFill>
                <a:latin typeface="Calibri"/>
                <a:cs typeface="Calibri"/>
              </a:rPr>
              <a:t>Mode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-w</a:t>
            </a:r>
            <a:r>
              <a:rPr sz="2100" spc="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output</a:t>
            </a:r>
            <a:r>
              <a:rPr sz="2100" spc="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width</a:t>
            </a:r>
            <a:r>
              <a:rPr sz="2100" spc="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overwrite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Server</a:t>
            </a:r>
            <a:r>
              <a:rPr spc="-15" dirty="0"/>
              <a:t> </a:t>
            </a:r>
            <a:r>
              <a:rPr dirty="0"/>
              <a:t>Diagnostics</a:t>
            </a:r>
            <a:r>
              <a:rPr spc="10" dirty="0"/>
              <a:t> </a:t>
            </a:r>
            <a:r>
              <a:rPr spc="-10" dirty="0"/>
              <a:t>tools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25220" y="2303145"/>
            <a:ext cx="5301615" cy="633730"/>
            <a:chOff x="625220" y="2303145"/>
            <a:chExt cx="5301615" cy="633730"/>
          </a:xfrm>
        </p:grpSpPr>
        <p:sp>
          <p:nvSpPr>
            <p:cNvPr id="6" name="object 6"/>
            <p:cNvSpPr/>
            <p:nvPr/>
          </p:nvSpPr>
          <p:spPr>
            <a:xfrm>
              <a:off x="969225" y="2662682"/>
              <a:ext cx="1585595" cy="20320"/>
            </a:xfrm>
            <a:custGeom>
              <a:avLst/>
              <a:gdLst/>
              <a:ahLst/>
              <a:cxnLst/>
              <a:rect l="l" t="t" r="r" b="b"/>
              <a:pathLst>
                <a:path w="1585595" h="20319">
                  <a:moveTo>
                    <a:pt x="1584998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1584998" y="19812"/>
                  </a:lnTo>
                  <a:lnTo>
                    <a:pt x="1584998" y="0"/>
                  </a:lnTo>
                  <a:close/>
                </a:path>
              </a:pathLst>
            </a:custGeom>
            <a:solidFill>
              <a:srgbClr val="005C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4745" y="2312670"/>
              <a:ext cx="5282565" cy="614680"/>
            </a:xfrm>
            <a:custGeom>
              <a:avLst/>
              <a:gdLst/>
              <a:ahLst/>
              <a:cxnLst/>
              <a:rect l="l" t="t" r="r" b="b"/>
              <a:pathLst>
                <a:path w="5282565" h="614680">
                  <a:moveTo>
                    <a:pt x="5179821" y="0"/>
                  </a:moveTo>
                  <a:lnTo>
                    <a:pt x="102362" y="0"/>
                  </a:lnTo>
                  <a:lnTo>
                    <a:pt x="62520" y="8046"/>
                  </a:lnTo>
                  <a:lnTo>
                    <a:pt x="29983" y="29987"/>
                  </a:lnTo>
                  <a:lnTo>
                    <a:pt x="8044" y="62525"/>
                  </a:lnTo>
                  <a:lnTo>
                    <a:pt x="0" y="102361"/>
                  </a:lnTo>
                  <a:lnTo>
                    <a:pt x="0" y="511809"/>
                  </a:lnTo>
                  <a:lnTo>
                    <a:pt x="8044" y="551646"/>
                  </a:lnTo>
                  <a:lnTo>
                    <a:pt x="29983" y="584184"/>
                  </a:lnTo>
                  <a:lnTo>
                    <a:pt x="62520" y="606125"/>
                  </a:lnTo>
                  <a:lnTo>
                    <a:pt x="102362" y="614171"/>
                  </a:lnTo>
                  <a:lnTo>
                    <a:pt x="5179821" y="614171"/>
                  </a:lnTo>
                  <a:lnTo>
                    <a:pt x="5219658" y="606125"/>
                  </a:lnTo>
                  <a:lnTo>
                    <a:pt x="5252196" y="584184"/>
                  </a:lnTo>
                  <a:lnTo>
                    <a:pt x="5274137" y="551646"/>
                  </a:lnTo>
                  <a:lnTo>
                    <a:pt x="5282183" y="511809"/>
                  </a:lnTo>
                  <a:lnTo>
                    <a:pt x="5282183" y="102361"/>
                  </a:lnTo>
                  <a:lnTo>
                    <a:pt x="5274137" y="62525"/>
                  </a:lnTo>
                  <a:lnTo>
                    <a:pt x="5252196" y="29987"/>
                  </a:lnTo>
                  <a:lnTo>
                    <a:pt x="5219658" y="8046"/>
                  </a:lnTo>
                  <a:lnTo>
                    <a:pt x="5179821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4745" y="2312670"/>
              <a:ext cx="5282565" cy="614680"/>
            </a:xfrm>
            <a:custGeom>
              <a:avLst/>
              <a:gdLst/>
              <a:ahLst/>
              <a:cxnLst/>
              <a:rect l="l" t="t" r="r" b="b"/>
              <a:pathLst>
                <a:path w="5282565" h="614680">
                  <a:moveTo>
                    <a:pt x="0" y="102361"/>
                  </a:moveTo>
                  <a:lnTo>
                    <a:pt x="8044" y="62525"/>
                  </a:lnTo>
                  <a:lnTo>
                    <a:pt x="29983" y="29987"/>
                  </a:lnTo>
                  <a:lnTo>
                    <a:pt x="62520" y="8046"/>
                  </a:lnTo>
                  <a:lnTo>
                    <a:pt x="102362" y="0"/>
                  </a:lnTo>
                  <a:lnTo>
                    <a:pt x="5179821" y="0"/>
                  </a:lnTo>
                  <a:lnTo>
                    <a:pt x="5219658" y="8046"/>
                  </a:lnTo>
                  <a:lnTo>
                    <a:pt x="5252196" y="29987"/>
                  </a:lnTo>
                  <a:lnTo>
                    <a:pt x="5274137" y="62525"/>
                  </a:lnTo>
                  <a:lnTo>
                    <a:pt x="5282183" y="102361"/>
                  </a:lnTo>
                  <a:lnTo>
                    <a:pt x="5282183" y="511809"/>
                  </a:lnTo>
                  <a:lnTo>
                    <a:pt x="5274137" y="551646"/>
                  </a:lnTo>
                  <a:lnTo>
                    <a:pt x="5252196" y="584184"/>
                  </a:lnTo>
                  <a:lnTo>
                    <a:pt x="5219658" y="606125"/>
                  </a:lnTo>
                  <a:lnTo>
                    <a:pt x="5179821" y="614171"/>
                  </a:lnTo>
                  <a:lnTo>
                    <a:pt x="102362" y="614171"/>
                  </a:lnTo>
                  <a:lnTo>
                    <a:pt x="62520" y="606125"/>
                  </a:lnTo>
                  <a:lnTo>
                    <a:pt x="29983" y="584184"/>
                  </a:lnTo>
                  <a:lnTo>
                    <a:pt x="8044" y="551646"/>
                  </a:lnTo>
                  <a:lnTo>
                    <a:pt x="0" y="511809"/>
                  </a:lnTo>
                  <a:lnTo>
                    <a:pt x="0" y="102361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6476" y="1725709"/>
            <a:ext cx="4861560" cy="97663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60"/>
              </a:spcBef>
            </a:pPr>
            <a:r>
              <a:rPr sz="24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Collect,</a:t>
            </a:r>
            <a:r>
              <a:rPr sz="2400" b="1" u="sng" spc="-8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report,</a:t>
            </a:r>
            <a:r>
              <a:rPr sz="2400" b="1" u="sng" spc="-7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or</a:t>
            </a:r>
            <a:r>
              <a:rPr sz="2400" b="1" u="sng" spc="-8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save</a:t>
            </a:r>
            <a:r>
              <a:rPr sz="2400" b="1" u="sng" spc="-7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system</a:t>
            </a:r>
            <a:r>
              <a:rPr sz="2400" b="1" u="sng" spc="-7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activity</a:t>
            </a:r>
            <a:endParaRPr sz="2400">
              <a:latin typeface="Calibri"/>
              <a:cs typeface="Calibri"/>
            </a:endParaRPr>
          </a:p>
          <a:p>
            <a:pPr marL="248285">
              <a:lnSpc>
                <a:spcPct val="100000"/>
              </a:lnSpc>
              <a:spcBef>
                <a:spcPts val="865"/>
              </a:spcBef>
            </a:pPr>
            <a:r>
              <a:rPr sz="2925" baseline="-18518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2925" spc="-30" baseline="-1851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25" spc="-1282" baseline="-18518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400" b="1" spc="60" dirty="0">
                <a:solidFill>
                  <a:srgbClr val="005C84"/>
                </a:solidFill>
                <a:latin typeface="Calibri"/>
                <a:cs typeface="Calibri"/>
              </a:rPr>
              <a:t>i</a:t>
            </a:r>
            <a:r>
              <a:rPr sz="2400" b="1" spc="-910" dirty="0">
                <a:solidFill>
                  <a:srgbClr val="005C84"/>
                </a:solidFill>
                <a:latin typeface="Calibri"/>
                <a:cs typeface="Calibri"/>
              </a:rPr>
              <a:t>n</a:t>
            </a:r>
            <a:r>
              <a:rPr sz="2925" spc="-127" baseline="-18518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-570" dirty="0">
                <a:solidFill>
                  <a:srgbClr val="005C84"/>
                </a:solidFill>
                <a:latin typeface="Calibri"/>
                <a:cs typeface="Calibri"/>
              </a:rPr>
              <a:t>f</a:t>
            </a:r>
            <a:r>
              <a:rPr sz="2925" spc="-22" baseline="-18518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400" b="1" spc="60" dirty="0">
                <a:solidFill>
                  <a:srgbClr val="005C84"/>
                </a:solidFill>
                <a:latin typeface="Calibri"/>
                <a:cs typeface="Calibri"/>
              </a:rPr>
              <a:t>orm</a:t>
            </a:r>
            <a:r>
              <a:rPr sz="2400" b="1" spc="4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400" b="1" spc="60" dirty="0">
                <a:solidFill>
                  <a:srgbClr val="005C84"/>
                </a:solidFill>
                <a:latin typeface="Calibri"/>
                <a:cs typeface="Calibri"/>
              </a:rPr>
              <a:t>t</a:t>
            </a:r>
            <a:r>
              <a:rPr sz="2400" b="1" spc="45" dirty="0">
                <a:solidFill>
                  <a:srgbClr val="005C84"/>
                </a:solidFill>
                <a:latin typeface="Calibri"/>
                <a:cs typeface="Calibri"/>
              </a:rPr>
              <a:t>i</a:t>
            </a:r>
            <a:r>
              <a:rPr sz="2400" b="1" spc="55" dirty="0">
                <a:solidFill>
                  <a:srgbClr val="005C84"/>
                </a:solidFill>
                <a:latin typeface="Calibri"/>
                <a:cs typeface="Calibri"/>
              </a:rPr>
              <a:t>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66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519176" y="3627914"/>
            <a:ext cx="6220460" cy="3829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49580" marR="142875" indent="-437515">
              <a:lnSpc>
                <a:spcPct val="130100"/>
              </a:lnSpc>
              <a:spcBef>
                <a:spcPts val="90"/>
              </a:spcBef>
              <a:tabLst>
                <a:tab pos="611505" algn="l"/>
                <a:tab pos="1118870" algn="l"/>
              </a:tabLst>
            </a:pP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sar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command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writes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standard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output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contents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selected</a:t>
            </a:r>
            <a:r>
              <a:rPr sz="24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cumulative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activity counters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operating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 marL="449580" marR="5080" indent="-437515">
              <a:lnSpc>
                <a:spcPct val="130000"/>
              </a:lnSpc>
              <a:tabLst>
                <a:tab pos="1827530" algn="l"/>
                <a:tab pos="2900680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accounting</a:t>
            </a:r>
            <a:r>
              <a:rPr sz="24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system,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based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on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values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count</a:t>
            </a:r>
            <a:r>
              <a:rPr sz="24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interval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parame‐</a:t>
            </a:r>
            <a:endParaRPr sz="2400">
              <a:latin typeface="Calibri"/>
              <a:cs typeface="Calibri"/>
            </a:endParaRPr>
          </a:p>
          <a:p>
            <a:pPr marL="449580" marR="106680" indent="40640">
              <a:lnSpc>
                <a:spcPct val="130000"/>
              </a:lnSpc>
              <a:spcBef>
                <a:spcPts val="5"/>
              </a:spcBef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ters,</a:t>
            </a:r>
            <a:r>
              <a:rPr sz="24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writes</a:t>
            </a:r>
            <a:r>
              <a:rPr sz="24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information</a:t>
            </a:r>
            <a:r>
              <a:rPr sz="24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specified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number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times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spaced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at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specified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intervals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in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seconds.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16061" y="1655166"/>
            <a:ext cx="4776470" cy="6084570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sz="2650" dirty="0">
                <a:solidFill>
                  <a:srgbClr val="6C6D70"/>
                </a:solidFill>
                <a:latin typeface="Calibri"/>
                <a:cs typeface="Calibri"/>
              </a:rPr>
              <a:t>Useful</a:t>
            </a:r>
            <a:r>
              <a:rPr sz="2650" spc="-50" dirty="0">
                <a:solidFill>
                  <a:srgbClr val="6C6D70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6C6D70"/>
                </a:solidFill>
                <a:latin typeface="Calibri"/>
                <a:cs typeface="Calibri"/>
              </a:rPr>
              <a:t>Options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650" dirty="0">
                <a:solidFill>
                  <a:srgbClr val="6C6D70"/>
                </a:solidFill>
                <a:latin typeface="Calibri"/>
                <a:cs typeface="Calibri"/>
              </a:rPr>
              <a:t>-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100" spc="5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reports</a:t>
            </a:r>
            <a:r>
              <a:rPr sz="2100" spc="-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all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parameters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-B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Reports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paging</a:t>
            </a:r>
            <a:r>
              <a:rPr sz="2100" spc="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statistics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-b</a:t>
            </a:r>
            <a:r>
              <a:rPr sz="2100" spc="509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Reports</a:t>
            </a:r>
            <a:r>
              <a:rPr sz="2100" spc="-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I/O</a:t>
            </a:r>
            <a:r>
              <a:rPr sz="2100" spc="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rate</a:t>
            </a:r>
            <a:r>
              <a:rPr sz="2100" spc="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100" spc="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transfer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statistics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-b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Batch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Operation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-d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Report</a:t>
            </a:r>
            <a:r>
              <a:rPr sz="2100" spc="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activity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2100" spc="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each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Block</a:t>
            </a:r>
            <a:r>
              <a:rPr sz="2100" spc="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Device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-e</a:t>
            </a:r>
            <a:r>
              <a:rPr sz="2100" spc="35" dirty="0">
                <a:solidFill>
                  <a:srgbClr val="005C84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Set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ending</a:t>
            </a:r>
            <a:r>
              <a:rPr sz="2100" spc="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time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100" spc="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report</a:t>
            </a:r>
            <a:endParaRPr sz="2100">
              <a:latin typeface="Calibri"/>
              <a:cs typeface="Calibri"/>
            </a:endParaRPr>
          </a:p>
          <a:p>
            <a:pPr marL="340360" marR="205740" indent="-327660">
              <a:lnSpc>
                <a:spcPts val="3080"/>
              </a:lnSpc>
              <a:spcBef>
                <a:spcPts val="190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-F</a:t>
            </a:r>
            <a:r>
              <a:rPr sz="2100" spc="509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Display the</a:t>
            </a:r>
            <a:r>
              <a:rPr sz="2100" spc="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statistics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Current</a:t>
            </a:r>
            <a:r>
              <a:rPr sz="2100" spc="-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Mount FileSystems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-H</a:t>
            </a:r>
            <a:r>
              <a:rPr sz="2100" spc="40" dirty="0">
                <a:solidFill>
                  <a:srgbClr val="005C84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Reports</a:t>
            </a:r>
            <a:r>
              <a:rPr sz="2100" spc="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hugepages</a:t>
            </a:r>
            <a:r>
              <a:rPr sz="2100" spc="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utilization</a:t>
            </a:r>
            <a:r>
              <a:rPr sz="2100" spc="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Statistics</a:t>
            </a:r>
            <a:endParaRPr sz="2100">
              <a:latin typeface="Calibri"/>
              <a:cs typeface="Calibri"/>
            </a:endParaRPr>
          </a:p>
          <a:p>
            <a:pPr marL="340360" marR="5080" indent="-327660">
              <a:lnSpc>
                <a:spcPct val="121900"/>
              </a:lnSpc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-I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Select</a:t>
            </a:r>
            <a:r>
              <a:rPr sz="2100" spc="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data</a:t>
            </a:r>
            <a:r>
              <a:rPr sz="2100" spc="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records at</a:t>
            </a:r>
            <a:r>
              <a:rPr sz="2100" spc="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seconds</a:t>
            </a:r>
            <a:r>
              <a:rPr sz="2100" spc="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as</a:t>
            </a:r>
            <a:r>
              <a:rPr sz="2100" spc="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close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25" dirty="0">
                <a:solidFill>
                  <a:srgbClr val="005C84"/>
                </a:solidFill>
                <a:latin typeface="Calibri"/>
                <a:cs typeface="Calibri"/>
              </a:rPr>
              <a:t>as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possible</a:t>
            </a:r>
            <a:r>
              <a:rPr sz="2100" spc="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100" spc="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100" spc="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number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specified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-m</a:t>
            </a:r>
            <a:r>
              <a:rPr sz="2100" spc="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report</a:t>
            </a:r>
            <a:r>
              <a:rPr sz="2100" spc="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Power</a:t>
            </a:r>
            <a:r>
              <a:rPr sz="2100" spc="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Management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Statistics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-q</a:t>
            </a:r>
            <a:r>
              <a:rPr sz="2100" spc="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report</a:t>
            </a:r>
            <a:r>
              <a:rPr sz="2100" spc="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queue</a:t>
            </a:r>
            <a:r>
              <a:rPr sz="2100" spc="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length</a:t>
            </a:r>
            <a:r>
              <a:rPr sz="2100" spc="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100" spc="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load</a:t>
            </a:r>
            <a:r>
              <a:rPr sz="2100" spc="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averages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-r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report</a:t>
            </a:r>
            <a:r>
              <a:rPr sz="2100" spc="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Memory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utilization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Server</a:t>
            </a:r>
            <a:r>
              <a:rPr spc="-15" dirty="0"/>
              <a:t> </a:t>
            </a:r>
            <a:r>
              <a:rPr dirty="0"/>
              <a:t>Diagnostics</a:t>
            </a:r>
            <a:r>
              <a:rPr spc="10" dirty="0"/>
              <a:t> </a:t>
            </a:r>
            <a:r>
              <a:rPr spc="-10" dirty="0"/>
              <a:t>tools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25220" y="2222373"/>
            <a:ext cx="5301615" cy="633730"/>
            <a:chOff x="625220" y="2222373"/>
            <a:chExt cx="5301615" cy="633730"/>
          </a:xfrm>
        </p:grpSpPr>
        <p:sp>
          <p:nvSpPr>
            <p:cNvPr id="6" name="object 6"/>
            <p:cNvSpPr/>
            <p:nvPr/>
          </p:nvSpPr>
          <p:spPr>
            <a:xfrm>
              <a:off x="634745" y="2231898"/>
              <a:ext cx="5282565" cy="614680"/>
            </a:xfrm>
            <a:custGeom>
              <a:avLst/>
              <a:gdLst/>
              <a:ahLst/>
              <a:cxnLst/>
              <a:rect l="l" t="t" r="r" b="b"/>
              <a:pathLst>
                <a:path w="5282565" h="614680">
                  <a:moveTo>
                    <a:pt x="5179821" y="0"/>
                  </a:moveTo>
                  <a:lnTo>
                    <a:pt x="102362" y="0"/>
                  </a:lnTo>
                  <a:lnTo>
                    <a:pt x="62520" y="8046"/>
                  </a:lnTo>
                  <a:lnTo>
                    <a:pt x="29983" y="29987"/>
                  </a:lnTo>
                  <a:lnTo>
                    <a:pt x="8044" y="62525"/>
                  </a:lnTo>
                  <a:lnTo>
                    <a:pt x="0" y="102361"/>
                  </a:lnTo>
                  <a:lnTo>
                    <a:pt x="0" y="511810"/>
                  </a:lnTo>
                  <a:lnTo>
                    <a:pt x="8044" y="551646"/>
                  </a:lnTo>
                  <a:lnTo>
                    <a:pt x="29983" y="584184"/>
                  </a:lnTo>
                  <a:lnTo>
                    <a:pt x="62520" y="606125"/>
                  </a:lnTo>
                  <a:lnTo>
                    <a:pt x="102362" y="614172"/>
                  </a:lnTo>
                  <a:lnTo>
                    <a:pt x="5179821" y="614172"/>
                  </a:lnTo>
                  <a:lnTo>
                    <a:pt x="5219658" y="606125"/>
                  </a:lnTo>
                  <a:lnTo>
                    <a:pt x="5252196" y="584184"/>
                  </a:lnTo>
                  <a:lnTo>
                    <a:pt x="5274137" y="551646"/>
                  </a:lnTo>
                  <a:lnTo>
                    <a:pt x="5282183" y="511810"/>
                  </a:lnTo>
                  <a:lnTo>
                    <a:pt x="5282183" y="102361"/>
                  </a:lnTo>
                  <a:lnTo>
                    <a:pt x="5274137" y="62525"/>
                  </a:lnTo>
                  <a:lnTo>
                    <a:pt x="5252196" y="29987"/>
                  </a:lnTo>
                  <a:lnTo>
                    <a:pt x="5219658" y="8046"/>
                  </a:lnTo>
                  <a:lnTo>
                    <a:pt x="5179821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4745" y="2231898"/>
              <a:ext cx="5282565" cy="614680"/>
            </a:xfrm>
            <a:custGeom>
              <a:avLst/>
              <a:gdLst/>
              <a:ahLst/>
              <a:cxnLst/>
              <a:rect l="l" t="t" r="r" b="b"/>
              <a:pathLst>
                <a:path w="5282565" h="614680">
                  <a:moveTo>
                    <a:pt x="0" y="102361"/>
                  </a:moveTo>
                  <a:lnTo>
                    <a:pt x="8044" y="62525"/>
                  </a:lnTo>
                  <a:lnTo>
                    <a:pt x="29983" y="29987"/>
                  </a:lnTo>
                  <a:lnTo>
                    <a:pt x="62520" y="8046"/>
                  </a:lnTo>
                  <a:lnTo>
                    <a:pt x="102362" y="0"/>
                  </a:lnTo>
                  <a:lnTo>
                    <a:pt x="5179821" y="0"/>
                  </a:lnTo>
                  <a:lnTo>
                    <a:pt x="5219658" y="8046"/>
                  </a:lnTo>
                  <a:lnTo>
                    <a:pt x="5252196" y="29987"/>
                  </a:lnTo>
                  <a:lnTo>
                    <a:pt x="5274137" y="62525"/>
                  </a:lnTo>
                  <a:lnTo>
                    <a:pt x="5282183" y="102361"/>
                  </a:lnTo>
                  <a:lnTo>
                    <a:pt x="5282183" y="511810"/>
                  </a:lnTo>
                  <a:lnTo>
                    <a:pt x="5274137" y="551646"/>
                  </a:lnTo>
                  <a:lnTo>
                    <a:pt x="5252196" y="584184"/>
                  </a:lnTo>
                  <a:lnTo>
                    <a:pt x="5219658" y="606125"/>
                  </a:lnTo>
                  <a:lnTo>
                    <a:pt x="5179821" y="614172"/>
                  </a:lnTo>
                  <a:lnTo>
                    <a:pt x="102362" y="614172"/>
                  </a:lnTo>
                  <a:lnTo>
                    <a:pt x="62520" y="606125"/>
                  </a:lnTo>
                  <a:lnTo>
                    <a:pt x="29983" y="584184"/>
                  </a:lnTo>
                  <a:lnTo>
                    <a:pt x="8044" y="551646"/>
                  </a:lnTo>
                  <a:lnTo>
                    <a:pt x="0" y="511810"/>
                  </a:lnTo>
                  <a:lnTo>
                    <a:pt x="0" y="102361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19176" y="1753361"/>
            <a:ext cx="6167755" cy="5622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Report</a:t>
            </a:r>
            <a:r>
              <a:rPr sz="2400" b="1" u="sng" spc="-5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virtual</a:t>
            </a:r>
            <a:r>
              <a:rPr sz="2400" b="1" u="sng" spc="-5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memory</a:t>
            </a:r>
            <a:r>
              <a:rPr sz="2400" b="1" u="sng" spc="-75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sng" spc="-10" dirty="0">
                <a:solidFill>
                  <a:srgbClr val="005C84"/>
                </a:solidFill>
                <a:uFill>
                  <a:solidFill>
                    <a:srgbClr val="005C84"/>
                  </a:solidFill>
                </a:uFill>
                <a:latin typeface="Calibri"/>
                <a:cs typeface="Calibri"/>
              </a:rPr>
              <a:t>statistics</a:t>
            </a:r>
            <a:endParaRPr sz="2400">
              <a:latin typeface="Calibri"/>
              <a:cs typeface="Calibri"/>
            </a:endParaRPr>
          </a:p>
          <a:p>
            <a:pPr marL="235585">
              <a:lnSpc>
                <a:spcPct val="100000"/>
              </a:lnSpc>
              <a:spcBef>
                <a:spcPts val="1975"/>
              </a:spcBef>
            </a:pPr>
            <a:r>
              <a:rPr sz="195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1950" spc="-10" dirty="0">
                <a:solidFill>
                  <a:srgbClr val="FFFFFF"/>
                </a:solidFill>
                <a:latin typeface="Arial"/>
                <a:cs typeface="Arial"/>
              </a:rPr>
              <a:t> vmstat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1950">
              <a:latin typeface="Arial"/>
              <a:cs typeface="Arial"/>
            </a:endParaRPr>
          </a:p>
          <a:p>
            <a:pPr marL="449580" marR="5080" indent="-368935">
              <a:lnSpc>
                <a:spcPct val="130000"/>
              </a:lnSpc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vmstat</a:t>
            </a:r>
            <a:r>
              <a:rPr sz="24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reports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information</a:t>
            </a:r>
            <a:r>
              <a:rPr sz="24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about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processes, </a:t>
            </a: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memory,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paging,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block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IO,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traps,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disks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cpu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activity.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2400">
              <a:latin typeface="Calibri"/>
              <a:cs typeface="Calibri"/>
            </a:endParaRPr>
          </a:p>
          <a:p>
            <a:pPr marL="449580" marR="6350" indent="-437515">
              <a:lnSpc>
                <a:spcPct val="130000"/>
              </a:lnSpc>
              <a:tabLst>
                <a:tab pos="1303020" algn="l"/>
                <a:tab pos="2000885" algn="l"/>
                <a:tab pos="2046605" algn="l"/>
                <a:tab pos="2331085" algn="l"/>
                <a:tab pos="2696210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first</a:t>
            </a:r>
            <a:r>
              <a:rPr sz="24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report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produced</a:t>
            </a:r>
            <a:r>
              <a:rPr sz="24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gives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averages</a:t>
            </a:r>
            <a:r>
              <a:rPr sz="24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since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the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last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reboot.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Additional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reports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give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information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	on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sampling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period</a:t>
            </a:r>
            <a:r>
              <a:rPr sz="24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length delay.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The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process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memory</a:t>
            </a:r>
            <a:r>
              <a:rPr sz="24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reports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are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instantaneous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either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case.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67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8116061" y="1644497"/>
            <a:ext cx="5297170" cy="447675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650" dirty="0">
                <a:solidFill>
                  <a:srgbClr val="6C6D70"/>
                </a:solidFill>
                <a:latin typeface="Calibri"/>
                <a:cs typeface="Calibri"/>
              </a:rPr>
              <a:t>Useful</a:t>
            </a:r>
            <a:r>
              <a:rPr sz="2650" spc="-50" dirty="0">
                <a:solidFill>
                  <a:srgbClr val="6C6D70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6C6D70"/>
                </a:solidFill>
                <a:latin typeface="Calibri"/>
                <a:cs typeface="Calibri"/>
              </a:rPr>
              <a:t>Options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650" dirty="0">
                <a:solidFill>
                  <a:srgbClr val="6C6D70"/>
                </a:solidFill>
                <a:latin typeface="Calibri"/>
                <a:cs typeface="Calibri"/>
              </a:rPr>
              <a:t>-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100" spc="35" dirty="0">
                <a:solidFill>
                  <a:srgbClr val="005C84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displayes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active</a:t>
            </a:r>
            <a:r>
              <a:rPr sz="2100" spc="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100" spc="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inactive</a:t>
            </a:r>
            <a:r>
              <a:rPr sz="2100" spc="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memory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-m</a:t>
            </a:r>
            <a:r>
              <a:rPr sz="2100" spc="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displays</a:t>
            </a:r>
            <a:r>
              <a:rPr sz="2100" spc="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slab</a:t>
            </a:r>
            <a:r>
              <a:rPr sz="2100" spc="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information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-n</a:t>
            </a:r>
            <a:r>
              <a:rPr sz="2100" spc="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displays</a:t>
            </a:r>
            <a:r>
              <a:rPr sz="2100" spc="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header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only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once</a:t>
            </a:r>
            <a:r>
              <a:rPr sz="2100" spc="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rather</a:t>
            </a:r>
            <a:r>
              <a:rPr sz="2100" spc="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05C84"/>
                </a:solidFill>
                <a:latin typeface="Calibri"/>
                <a:cs typeface="Calibri"/>
              </a:rPr>
              <a:t>than</a:t>
            </a:r>
            <a:endParaRPr sz="2100">
              <a:latin typeface="Calibri"/>
              <a:cs typeface="Calibri"/>
            </a:endParaRPr>
          </a:p>
          <a:p>
            <a:pPr marL="340360">
              <a:lnSpc>
                <a:spcPct val="100000"/>
              </a:lnSpc>
              <a:spcBef>
                <a:spcPts val="805"/>
              </a:spcBef>
            </a:pP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periodically</a:t>
            </a:r>
            <a:endParaRPr sz="2100">
              <a:latin typeface="Calibri"/>
              <a:cs typeface="Calibri"/>
            </a:endParaRPr>
          </a:p>
          <a:p>
            <a:pPr marL="340360" marR="5080" indent="-327660">
              <a:lnSpc>
                <a:spcPts val="3340"/>
              </a:lnSpc>
              <a:spcBef>
                <a:spcPts val="229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-s</a:t>
            </a:r>
            <a:r>
              <a:rPr sz="2100" spc="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Displays a</a:t>
            </a:r>
            <a:r>
              <a:rPr sz="2100" spc="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table</a:t>
            </a:r>
            <a:r>
              <a:rPr sz="2100" spc="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various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event</a:t>
            </a:r>
            <a:r>
              <a:rPr sz="2100" spc="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counters </a:t>
            </a:r>
            <a:r>
              <a:rPr sz="2100" spc="-25" dirty="0">
                <a:solidFill>
                  <a:srgbClr val="005C84"/>
                </a:solidFill>
                <a:latin typeface="Calibri"/>
                <a:cs typeface="Calibri"/>
              </a:rPr>
              <a:t>and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memory</a:t>
            </a:r>
            <a:r>
              <a:rPr sz="2100" spc="35" dirty="0">
                <a:solidFill>
                  <a:srgbClr val="005C84"/>
                </a:solidFill>
                <a:latin typeface="Calibri"/>
                <a:cs typeface="Calibri"/>
              </a:rPr>
              <a:t> 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statistics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-d</a:t>
            </a:r>
            <a:r>
              <a:rPr sz="2100" spc="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Report</a:t>
            </a:r>
            <a:r>
              <a:rPr sz="2100" spc="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disk</a:t>
            </a:r>
            <a:r>
              <a:rPr sz="2100" spc="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statistics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-p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Detailed</a:t>
            </a:r>
            <a:r>
              <a:rPr sz="2100" spc="-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statistics</a:t>
            </a:r>
            <a:r>
              <a:rPr sz="2100" spc="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about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partition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-t</a:t>
            </a:r>
            <a:r>
              <a:rPr sz="2100" spc="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Append</a:t>
            </a:r>
            <a:r>
              <a:rPr sz="2100" spc="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timestamp</a:t>
            </a:r>
            <a:r>
              <a:rPr sz="2100" spc="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100" spc="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each</a:t>
            </a:r>
            <a:r>
              <a:rPr sz="2100" spc="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05C84"/>
                </a:solidFill>
                <a:latin typeface="Calibri"/>
                <a:cs typeface="Calibri"/>
              </a:rPr>
              <a:t>line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Server</a:t>
            </a:r>
            <a:r>
              <a:rPr spc="-15" dirty="0"/>
              <a:t> </a:t>
            </a:r>
            <a:r>
              <a:rPr dirty="0"/>
              <a:t>Diagnostics</a:t>
            </a:r>
            <a:r>
              <a:rPr spc="10" dirty="0"/>
              <a:t> </a:t>
            </a:r>
            <a:r>
              <a:rPr spc="-10" dirty="0"/>
              <a:t>tools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948052" y="2937129"/>
            <a:ext cx="5301615" cy="633730"/>
            <a:chOff x="1948052" y="2937129"/>
            <a:chExt cx="5301615" cy="633730"/>
          </a:xfrm>
        </p:grpSpPr>
        <p:sp>
          <p:nvSpPr>
            <p:cNvPr id="6" name="object 6"/>
            <p:cNvSpPr/>
            <p:nvPr/>
          </p:nvSpPr>
          <p:spPr>
            <a:xfrm>
              <a:off x="1957577" y="2946654"/>
              <a:ext cx="5282565" cy="614680"/>
            </a:xfrm>
            <a:custGeom>
              <a:avLst/>
              <a:gdLst/>
              <a:ahLst/>
              <a:cxnLst/>
              <a:rect l="l" t="t" r="r" b="b"/>
              <a:pathLst>
                <a:path w="5282565" h="614679">
                  <a:moveTo>
                    <a:pt x="5179822" y="0"/>
                  </a:moveTo>
                  <a:lnTo>
                    <a:pt x="102362" y="0"/>
                  </a:lnTo>
                  <a:lnTo>
                    <a:pt x="62525" y="8046"/>
                  </a:lnTo>
                  <a:lnTo>
                    <a:pt x="29987" y="29987"/>
                  </a:lnTo>
                  <a:lnTo>
                    <a:pt x="8046" y="62525"/>
                  </a:lnTo>
                  <a:lnTo>
                    <a:pt x="0" y="102362"/>
                  </a:lnTo>
                  <a:lnTo>
                    <a:pt x="0" y="511810"/>
                  </a:lnTo>
                  <a:lnTo>
                    <a:pt x="8046" y="551646"/>
                  </a:lnTo>
                  <a:lnTo>
                    <a:pt x="29987" y="584184"/>
                  </a:lnTo>
                  <a:lnTo>
                    <a:pt x="62525" y="606125"/>
                  </a:lnTo>
                  <a:lnTo>
                    <a:pt x="102362" y="614172"/>
                  </a:lnTo>
                  <a:lnTo>
                    <a:pt x="5179822" y="614172"/>
                  </a:lnTo>
                  <a:lnTo>
                    <a:pt x="5219658" y="606125"/>
                  </a:lnTo>
                  <a:lnTo>
                    <a:pt x="5252196" y="584184"/>
                  </a:lnTo>
                  <a:lnTo>
                    <a:pt x="5274137" y="551646"/>
                  </a:lnTo>
                  <a:lnTo>
                    <a:pt x="5282183" y="511810"/>
                  </a:lnTo>
                  <a:lnTo>
                    <a:pt x="5282183" y="102362"/>
                  </a:lnTo>
                  <a:lnTo>
                    <a:pt x="5274137" y="62525"/>
                  </a:lnTo>
                  <a:lnTo>
                    <a:pt x="5252196" y="29987"/>
                  </a:lnTo>
                  <a:lnTo>
                    <a:pt x="5219658" y="8046"/>
                  </a:lnTo>
                  <a:lnTo>
                    <a:pt x="5179822" y="0"/>
                  </a:lnTo>
                  <a:close/>
                </a:path>
              </a:pathLst>
            </a:custGeom>
            <a:solidFill>
              <a:srgbClr val="0077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7577" y="2946654"/>
              <a:ext cx="5282565" cy="614680"/>
            </a:xfrm>
            <a:custGeom>
              <a:avLst/>
              <a:gdLst/>
              <a:ahLst/>
              <a:cxnLst/>
              <a:rect l="l" t="t" r="r" b="b"/>
              <a:pathLst>
                <a:path w="5282565" h="614679">
                  <a:moveTo>
                    <a:pt x="0" y="102362"/>
                  </a:moveTo>
                  <a:lnTo>
                    <a:pt x="8046" y="62525"/>
                  </a:lnTo>
                  <a:lnTo>
                    <a:pt x="29987" y="29987"/>
                  </a:lnTo>
                  <a:lnTo>
                    <a:pt x="62525" y="8046"/>
                  </a:lnTo>
                  <a:lnTo>
                    <a:pt x="102362" y="0"/>
                  </a:lnTo>
                  <a:lnTo>
                    <a:pt x="5179822" y="0"/>
                  </a:lnTo>
                  <a:lnTo>
                    <a:pt x="5219658" y="8046"/>
                  </a:lnTo>
                  <a:lnTo>
                    <a:pt x="5252196" y="29987"/>
                  </a:lnTo>
                  <a:lnTo>
                    <a:pt x="5274137" y="62525"/>
                  </a:lnTo>
                  <a:lnTo>
                    <a:pt x="5282183" y="102362"/>
                  </a:lnTo>
                  <a:lnTo>
                    <a:pt x="5282183" y="511810"/>
                  </a:lnTo>
                  <a:lnTo>
                    <a:pt x="5274137" y="551646"/>
                  </a:lnTo>
                  <a:lnTo>
                    <a:pt x="5252196" y="584184"/>
                  </a:lnTo>
                  <a:lnTo>
                    <a:pt x="5219658" y="606125"/>
                  </a:lnTo>
                  <a:lnTo>
                    <a:pt x="5179822" y="614172"/>
                  </a:lnTo>
                  <a:lnTo>
                    <a:pt x="102362" y="614172"/>
                  </a:lnTo>
                  <a:lnTo>
                    <a:pt x="62525" y="606125"/>
                  </a:lnTo>
                  <a:lnTo>
                    <a:pt x="29987" y="584184"/>
                  </a:lnTo>
                  <a:lnTo>
                    <a:pt x="8046" y="551646"/>
                  </a:lnTo>
                  <a:lnTo>
                    <a:pt x="0" y="511810"/>
                  </a:lnTo>
                  <a:lnTo>
                    <a:pt x="0" y="102362"/>
                  </a:lnTo>
                  <a:close/>
                </a:path>
              </a:pathLst>
            </a:custGeom>
            <a:ln w="1905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dirty="0"/>
              <a:t>Report</a:t>
            </a:r>
            <a:r>
              <a:rPr spc="-45" dirty="0"/>
              <a:t> </a:t>
            </a:r>
            <a:r>
              <a:rPr spc="-10" dirty="0"/>
              <a:t>Central</a:t>
            </a:r>
            <a:r>
              <a:rPr spc="-45" dirty="0"/>
              <a:t> </a:t>
            </a:r>
            <a:r>
              <a:rPr spc="-10" dirty="0"/>
              <a:t>Processing</a:t>
            </a:r>
            <a:r>
              <a:rPr spc="-45" dirty="0"/>
              <a:t> </a:t>
            </a:r>
            <a:r>
              <a:rPr dirty="0"/>
              <a:t>Unit</a:t>
            </a:r>
            <a:r>
              <a:rPr spc="-75" dirty="0"/>
              <a:t> </a:t>
            </a:r>
            <a:r>
              <a:rPr dirty="0"/>
              <a:t>(CPU)</a:t>
            </a:r>
            <a:r>
              <a:rPr spc="-45" dirty="0"/>
              <a:t> </a:t>
            </a:r>
            <a:r>
              <a:rPr spc="-10" dirty="0"/>
              <a:t>statistics</a:t>
            </a:r>
            <a:r>
              <a:rPr spc="-45" dirty="0"/>
              <a:t> </a:t>
            </a:r>
            <a:r>
              <a:rPr spc="-25" dirty="0"/>
              <a:t>and</a:t>
            </a:r>
          </a:p>
          <a:p>
            <a:pPr marL="450215">
              <a:lnSpc>
                <a:spcPct val="100000"/>
              </a:lnSpc>
              <a:spcBef>
                <a:spcPts val="525"/>
              </a:spcBef>
            </a:pPr>
            <a:r>
              <a:rPr dirty="0"/>
              <a:t>input/output</a:t>
            </a:r>
            <a:r>
              <a:rPr spc="-75" dirty="0"/>
              <a:t> </a:t>
            </a:r>
            <a:r>
              <a:rPr spc="-10" dirty="0"/>
              <a:t>statistics</a:t>
            </a:r>
            <a:r>
              <a:rPr spc="-75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devices</a:t>
            </a:r>
            <a:r>
              <a:rPr spc="-80" dirty="0"/>
              <a:t> </a:t>
            </a:r>
            <a:r>
              <a:rPr spc="-25" dirty="0"/>
              <a:t>and</a:t>
            </a: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57834" algn="l"/>
              </a:tabLst>
            </a:pPr>
            <a:r>
              <a:rPr dirty="0"/>
              <a:t>	</a:t>
            </a:r>
            <a:r>
              <a:rPr spc="-10" dirty="0"/>
              <a:t>partitions.</a:t>
            </a:r>
          </a:p>
          <a:p>
            <a:pPr marL="261620">
              <a:lnSpc>
                <a:spcPct val="100000"/>
              </a:lnSpc>
              <a:spcBef>
                <a:spcPts val="1745"/>
              </a:spcBef>
            </a:pPr>
            <a:r>
              <a:rPr sz="1950" b="0" u="none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1950" b="0" u="none" spc="-10" dirty="0">
                <a:solidFill>
                  <a:srgbClr val="FFFFFF"/>
                </a:solidFill>
                <a:latin typeface="Arial"/>
                <a:cs typeface="Arial"/>
              </a:rPr>
              <a:t> iostat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50">
              <a:latin typeface="Arial"/>
              <a:cs typeface="Arial"/>
            </a:endParaRPr>
          </a:p>
          <a:p>
            <a:pPr marL="450215" marR="288290" indent="-373380">
              <a:lnSpc>
                <a:spcPct val="120000"/>
              </a:lnSpc>
              <a:tabLst>
                <a:tab pos="1097280" algn="l"/>
                <a:tab pos="1604010" algn="l"/>
                <a:tab pos="2569845" algn="l"/>
                <a:tab pos="3860800" algn="l"/>
              </a:tabLst>
            </a:pPr>
            <a:r>
              <a:rPr b="0" u="none" dirty="0">
                <a:latin typeface="Calibri"/>
                <a:cs typeface="Calibri"/>
              </a:rPr>
              <a:t>The</a:t>
            </a:r>
            <a:r>
              <a:rPr b="0" u="none" spc="-6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iostat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command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is</a:t>
            </a:r>
            <a:r>
              <a:rPr b="0" u="none" spc="-6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used</a:t>
            </a:r>
            <a:r>
              <a:rPr b="0" u="none" spc="-6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for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monitoring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system </a:t>
            </a:r>
            <a:r>
              <a:rPr b="0" u="none" dirty="0">
                <a:latin typeface="Calibri"/>
                <a:cs typeface="Calibri"/>
              </a:rPr>
              <a:t>input/output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device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loading</a:t>
            </a:r>
            <a:r>
              <a:rPr b="0" u="none" spc="-3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by</a:t>
            </a:r>
            <a:r>
              <a:rPr b="0" u="none" spc="-2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observing</a:t>
            </a:r>
            <a:r>
              <a:rPr b="0" u="none" spc="425" dirty="0">
                <a:latin typeface="Calibri"/>
                <a:cs typeface="Calibri"/>
              </a:rPr>
              <a:t> </a:t>
            </a:r>
            <a:r>
              <a:rPr b="0" u="none" spc="-25" dirty="0">
                <a:latin typeface="Calibri"/>
                <a:cs typeface="Calibri"/>
              </a:rPr>
              <a:t>the </a:t>
            </a:r>
            <a:r>
              <a:rPr b="0" u="none" spc="-20" dirty="0">
                <a:latin typeface="Calibri"/>
                <a:cs typeface="Calibri"/>
              </a:rPr>
              <a:t>time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25" dirty="0">
                <a:latin typeface="Calibri"/>
                <a:cs typeface="Calibri"/>
              </a:rPr>
              <a:t>the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10" dirty="0">
                <a:latin typeface="Calibri"/>
                <a:cs typeface="Calibri"/>
              </a:rPr>
              <a:t>devices</a:t>
            </a:r>
            <a:r>
              <a:rPr b="0" u="none" dirty="0">
                <a:latin typeface="Calibri"/>
                <a:cs typeface="Calibri"/>
              </a:rPr>
              <a:t>	are</a:t>
            </a:r>
            <a:r>
              <a:rPr b="0" u="none" spc="45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active</a:t>
            </a:r>
            <a:r>
              <a:rPr b="0" u="none" dirty="0">
                <a:latin typeface="Calibri"/>
                <a:cs typeface="Calibri"/>
              </a:rPr>
              <a:t>	in</a:t>
            </a:r>
            <a:r>
              <a:rPr b="0" u="none" spc="-6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relation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to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their </a:t>
            </a:r>
            <a:r>
              <a:rPr b="0" u="none" spc="-20" dirty="0">
                <a:latin typeface="Calibri"/>
                <a:cs typeface="Calibri"/>
              </a:rPr>
              <a:t>average</a:t>
            </a:r>
            <a:r>
              <a:rPr b="0" u="none" spc="-6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transfer</a:t>
            </a:r>
            <a:r>
              <a:rPr b="0" u="none" spc="-6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rates.</a:t>
            </a: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b="0" u="none" spc="-1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b="0" u="none" dirty="0">
                <a:latin typeface="Calibri"/>
                <a:cs typeface="Calibri"/>
              </a:rPr>
              <a:t>The</a:t>
            </a:r>
            <a:r>
              <a:rPr b="0" u="none" spc="-8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iostat</a:t>
            </a:r>
            <a:r>
              <a:rPr b="0" u="none" spc="-10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command</a:t>
            </a:r>
            <a:r>
              <a:rPr b="0" u="none" spc="-8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generates</a:t>
            </a:r>
          </a:p>
          <a:p>
            <a:pPr marL="450215" marR="5080" indent="7620">
              <a:lnSpc>
                <a:spcPct val="120000"/>
              </a:lnSpc>
              <a:tabLst>
                <a:tab pos="2385060" algn="l"/>
                <a:tab pos="3213100" algn="l"/>
                <a:tab pos="4726305" algn="l"/>
              </a:tabLst>
            </a:pPr>
            <a:r>
              <a:rPr b="0" u="none" dirty="0">
                <a:latin typeface="Calibri"/>
                <a:cs typeface="Calibri"/>
              </a:rPr>
              <a:t>reports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that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can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be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used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to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change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system configuration</a:t>
            </a:r>
            <a:r>
              <a:rPr b="0" u="none" spc="-20" dirty="0">
                <a:latin typeface="Calibri"/>
                <a:cs typeface="Calibri"/>
              </a:rPr>
              <a:t> </a:t>
            </a:r>
            <a:r>
              <a:rPr b="0" u="none" spc="-25" dirty="0">
                <a:latin typeface="Calibri"/>
                <a:cs typeface="Calibri"/>
              </a:rPr>
              <a:t>to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10" dirty="0">
                <a:latin typeface="Calibri"/>
                <a:cs typeface="Calibri"/>
              </a:rPr>
              <a:t>better</a:t>
            </a:r>
            <a:r>
              <a:rPr b="0" u="none" dirty="0">
                <a:latin typeface="Calibri"/>
                <a:cs typeface="Calibri"/>
              </a:rPr>
              <a:t>	balance</a:t>
            </a:r>
            <a:r>
              <a:rPr b="0" u="none" spc="480" dirty="0">
                <a:latin typeface="Calibri"/>
                <a:cs typeface="Calibri"/>
              </a:rPr>
              <a:t> </a:t>
            </a:r>
            <a:r>
              <a:rPr b="0" u="none" spc="-25" dirty="0">
                <a:latin typeface="Calibri"/>
                <a:cs typeface="Calibri"/>
              </a:rPr>
              <a:t>the</a:t>
            </a:r>
            <a:r>
              <a:rPr b="0" u="none" dirty="0">
                <a:latin typeface="Calibri"/>
                <a:cs typeface="Calibri"/>
              </a:rPr>
              <a:t>	</a:t>
            </a:r>
            <a:r>
              <a:rPr b="0" u="none" spc="-10" dirty="0">
                <a:latin typeface="Calibri"/>
                <a:cs typeface="Calibri"/>
              </a:rPr>
              <a:t>input/output </a:t>
            </a:r>
            <a:r>
              <a:rPr b="0" u="none" spc="-20" dirty="0">
                <a:latin typeface="Calibri"/>
                <a:cs typeface="Calibri"/>
              </a:rPr>
              <a:t>load</a:t>
            </a:r>
          </a:p>
          <a:p>
            <a:pPr marL="457834">
              <a:lnSpc>
                <a:spcPct val="100000"/>
              </a:lnSpc>
              <a:spcBef>
                <a:spcPts val="530"/>
              </a:spcBef>
            </a:pPr>
            <a:r>
              <a:rPr b="0" u="none" dirty="0">
                <a:latin typeface="Calibri"/>
                <a:cs typeface="Calibri"/>
              </a:rPr>
              <a:t>between</a:t>
            </a:r>
            <a:r>
              <a:rPr b="0" u="none" spc="-10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physical</a:t>
            </a:r>
            <a:r>
              <a:rPr b="0" u="none" spc="-114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disks.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68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8116061" y="1644497"/>
            <a:ext cx="5468620" cy="363220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650" dirty="0">
                <a:solidFill>
                  <a:srgbClr val="6C6D70"/>
                </a:solidFill>
                <a:latin typeface="Calibri"/>
                <a:cs typeface="Calibri"/>
              </a:rPr>
              <a:t>Useful</a:t>
            </a:r>
            <a:r>
              <a:rPr sz="2650" spc="-50" dirty="0">
                <a:solidFill>
                  <a:srgbClr val="6C6D70"/>
                </a:solidFill>
                <a:latin typeface="Calibri"/>
                <a:cs typeface="Calibri"/>
              </a:rPr>
              <a:t> </a:t>
            </a:r>
            <a:r>
              <a:rPr sz="2650" spc="-10" dirty="0">
                <a:solidFill>
                  <a:srgbClr val="6C6D70"/>
                </a:solidFill>
                <a:latin typeface="Calibri"/>
                <a:cs typeface="Calibri"/>
              </a:rPr>
              <a:t>Options</a:t>
            </a: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2650" dirty="0">
                <a:solidFill>
                  <a:srgbClr val="6C6D70"/>
                </a:solidFill>
                <a:latin typeface="Calibri"/>
                <a:cs typeface="Calibri"/>
              </a:rPr>
              <a:t>-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c</a:t>
            </a:r>
            <a:r>
              <a:rPr sz="2100" spc="5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displays</a:t>
            </a:r>
            <a:r>
              <a:rPr sz="2100" spc="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CPU</a:t>
            </a:r>
            <a:r>
              <a:rPr sz="2100" spc="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utilization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-d</a:t>
            </a:r>
            <a:r>
              <a:rPr sz="2100" spc="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displays</a:t>
            </a:r>
            <a:r>
              <a:rPr sz="2100" spc="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device</a:t>
            </a:r>
            <a:r>
              <a:rPr sz="2100" spc="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utilization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-h</a:t>
            </a:r>
            <a:r>
              <a:rPr sz="2100" spc="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human</a:t>
            </a:r>
            <a:r>
              <a:rPr sz="2100" spc="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readable</a:t>
            </a:r>
            <a:r>
              <a:rPr sz="2100" spc="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device</a:t>
            </a:r>
            <a:r>
              <a:rPr sz="2100" spc="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utilization</a:t>
            </a:r>
            <a:endParaRPr sz="2100">
              <a:latin typeface="Calibri"/>
              <a:cs typeface="Calibri"/>
            </a:endParaRPr>
          </a:p>
          <a:p>
            <a:pPr marL="340360" marR="5080" indent="-327660">
              <a:lnSpc>
                <a:spcPct val="131900"/>
              </a:lnSpc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-p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displays statistics for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block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devices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100" spc="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all</a:t>
            </a:r>
            <a:r>
              <a:rPr sz="2100" spc="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their partitions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-t</a:t>
            </a:r>
            <a:r>
              <a:rPr sz="2100" spc="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Print</a:t>
            </a:r>
            <a:r>
              <a:rPr sz="2100" spc="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100" spc="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time</a:t>
            </a:r>
            <a:r>
              <a:rPr sz="2100" spc="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each</a:t>
            </a:r>
            <a:r>
              <a:rPr sz="2100" spc="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report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 displayed.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-x</a:t>
            </a:r>
            <a:r>
              <a:rPr sz="2100" spc="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displays</a:t>
            </a:r>
            <a:r>
              <a:rPr sz="2100" spc="-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extended</a:t>
            </a:r>
            <a:r>
              <a:rPr sz="2100" spc="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statistics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239639" y="3379978"/>
            <a:ext cx="7484745" cy="144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58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Module</a:t>
            </a:r>
            <a:r>
              <a:rPr sz="4800" b="1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5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4800">
              <a:latin typeface="Arial"/>
              <a:cs typeface="Arial"/>
            </a:endParaRPr>
          </a:p>
          <a:p>
            <a:pPr marL="12700">
              <a:lnSpc>
                <a:spcPts val="5580"/>
              </a:lnSpc>
            </a:pP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Packages</a:t>
            </a:r>
            <a:r>
              <a:rPr sz="48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4800" b="1" spc="-1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800" b="1" spc="-10" dirty="0">
                <a:solidFill>
                  <a:srgbClr val="FFFFFF"/>
                </a:solidFill>
                <a:latin typeface="Arial"/>
                <a:cs typeface="Arial"/>
              </a:rPr>
              <a:t>Installation</a:t>
            </a:r>
            <a:endParaRPr sz="4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386839"/>
            <a:ext cx="16256635" cy="3850004"/>
            <a:chOff x="0" y="1386839"/>
            <a:chExt cx="16256635" cy="385000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386839"/>
              <a:ext cx="16256507" cy="6400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72315" y="4111751"/>
              <a:ext cx="2234183" cy="111861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672315" y="4111751"/>
              <a:ext cx="2234565" cy="1118870"/>
            </a:xfrm>
            <a:custGeom>
              <a:avLst/>
              <a:gdLst/>
              <a:ahLst/>
              <a:cxnLst/>
              <a:rect l="l" t="t" r="r" b="b"/>
              <a:pathLst>
                <a:path w="2234565" h="1118870">
                  <a:moveTo>
                    <a:pt x="0" y="1118615"/>
                  </a:moveTo>
                  <a:lnTo>
                    <a:pt x="2234183" y="1118615"/>
                  </a:lnTo>
                  <a:lnTo>
                    <a:pt x="2234183" y="0"/>
                  </a:lnTo>
                  <a:lnTo>
                    <a:pt x="0" y="0"/>
                  </a:lnTo>
                  <a:lnTo>
                    <a:pt x="0" y="1118615"/>
                  </a:lnTo>
                  <a:close/>
                </a:path>
              </a:pathLst>
            </a:custGeom>
            <a:ln w="12700">
              <a:solidFill>
                <a:srgbClr val="005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Arial"/>
                <a:cs typeface="Arial"/>
              </a:rPr>
              <a:t>What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is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an</a:t>
            </a:r>
            <a:r>
              <a:rPr sz="3200" b="1" spc="-3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Operating</a:t>
            </a:r>
            <a:r>
              <a:rPr sz="3200" b="1" spc="-45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System</a:t>
            </a:r>
            <a:r>
              <a:rPr sz="3200" b="1" spc="-25" dirty="0">
                <a:latin typeface="Arial"/>
                <a:cs typeface="Arial"/>
              </a:rPr>
              <a:t> </a:t>
            </a:r>
            <a:r>
              <a:rPr sz="3200" b="1" spc="-50" dirty="0">
                <a:latin typeface="Arial"/>
                <a:cs typeface="Arial"/>
              </a:rPr>
              <a:t>?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6963" y="1620229"/>
            <a:ext cx="8741410" cy="323405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55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  <a:tab pos="3355975" algn="l"/>
              </a:tabLst>
            </a:pP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32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software</a:t>
            </a:r>
            <a:r>
              <a:rPr sz="32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which</a:t>
            </a: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3200" spc="-20" dirty="0">
                <a:solidFill>
                  <a:srgbClr val="005C84"/>
                </a:solidFill>
                <a:latin typeface="Calibri"/>
                <a:cs typeface="Calibri"/>
              </a:rPr>
              <a:t>will</a:t>
            </a:r>
            <a:endParaRPr sz="3200">
              <a:latin typeface="Calibri"/>
              <a:cs typeface="Calibri"/>
            </a:endParaRPr>
          </a:p>
          <a:p>
            <a:pPr marL="927100" lvl="1" indent="-304800">
              <a:lnSpc>
                <a:spcPct val="100000"/>
              </a:lnSpc>
              <a:spcBef>
                <a:spcPts val="390"/>
              </a:spcBef>
              <a:buClr>
                <a:srgbClr val="3E9C35"/>
              </a:buClr>
              <a:buFont typeface="Wingdings"/>
              <a:buChar char=""/>
              <a:tabLst>
                <a:tab pos="92710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Manage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all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parts</a:t>
            </a:r>
            <a:r>
              <a:rPr sz="28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system</a:t>
            </a:r>
            <a:endParaRPr sz="2800">
              <a:latin typeface="Calibri"/>
              <a:cs typeface="Calibri"/>
            </a:endParaRPr>
          </a:p>
          <a:p>
            <a:pPr marL="927100" marR="5080" lvl="1" indent="-304800">
              <a:lnSpc>
                <a:spcPts val="3020"/>
              </a:lnSpc>
              <a:spcBef>
                <a:spcPts val="745"/>
              </a:spcBef>
              <a:buClr>
                <a:srgbClr val="3E9C35"/>
              </a:buClr>
              <a:buFont typeface="Wingdings"/>
              <a:buChar char=""/>
              <a:tabLst>
                <a:tab pos="927100" algn="l"/>
                <a:tab pos="353060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Keeps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track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5C84"/>
                </a:solidFill>
                <a:latin typeface="Calibri"/>
                <a:cs typeface="Calibri"/>
              </a:rPr>
              <a:t>all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components</a:t>
            </a:r>
            <a:r>
              <a:rPr sz="28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system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ensure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correct</a:t>
            </a:r>
            <a:r>
              <a:rPr sz="28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usage</a:t>
            </a:r>
            <a:endParaRPr sz="2800">
              <a:latin typeface="Calibri"/>
              <a:cs typeface="Calibri"/>
            </a:endParaRPr>
          </a:p>
          <a:p>
            <a:pPr marL="927100" marR="1068070" lvl="1" indent="-304800">
              <a:lnSpc>
                <a:spcPts val="3020"/>
              </a:lnSpc>
              <a:spcBef>
                <a:spcPts val="705"/>
              </a:spcBef>
              <a:buClr>
                <a:srgbClr val="3E9C35"/>
              </a:buClr>
              <a:buFont typeface="Wingdings"/>
              <a:buChar char=""/>
              <a:tabLst>
                <a:tab pos="927100" algn="l"/>
                <a:tab pos="2094230" algn="l"/>
                <a:tab pos="5308600" algn="l"/>
                <a:tab pos="6330315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Acts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5C84"/>
                </a:solidFill>
                <a:latin typeface="Calibri"/>
                <a:cs typeface="Calibri"/>
              </a:rPr>
              <a:t>as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	sort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8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shield</a:t>
            </a:r>
            <a:r>
              <a:rPr sz="2800" spc="-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or</a:t>
            </a:r>
            <a:r>
              <a:rPr sz="28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layer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which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	hides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05C84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complexity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8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underlying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hardware,</a:t>
            </a:r>
            <a:endParaRPr sz="2800">
              <a:latin typeface="Calibri"/>
              <a:cs typeface="Calibri"/>
            </a:endParaRPr>
          </a:p>
          <a:p>
            <a:pPr marL="927100" lvl="1" indent="-304800">
              <a:lnSpc>
                <a:spcPct val="100000"/>
              </a:lnSpc>
              <a:spcBef>
                <a:spcPts val="330"/>
              </a:spcBef>
              <a:buClr>
                <a:srgbClr val="3E9C35"/>
              </a:buClr>
              <a:buFont typeface="Wingdings"/>
              <a:buChar char=""/>
              <a:tabLst>
                <a:tab pos="927100" algn="l"/>
                <a:tab pos="2326005" algn="l"/>
                <a:tab pos="4144010" algn="l"/>
              </a:tabLst>
            </a:pP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Presents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	a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simplified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interface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6963" y="5357585"/>
            <a:ext cx="3452495" cy="104648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408940" indent="-396240">
              <a:lnSpc>
                <a:spcPct val="100000"/>
              </a:lnSpc>
              <a:spcBef>
                <a:spcPts val="550"/>
              </a:spcBef>
              <a:buClr>
                <a:srgbClr val="3E9C35"/>
              </a:buClr>
              <a:buFont typeface="Arial"/>
              <a:buChar char="•"/>
              <a:tabLst>
                <a:tab pos="408940" algn="l"/>
              </a:tabLst>
            </a:pPr>
            <a:r>
              <a:rPr sz="3200" dirty="0">
                <a:solidFill>
                  <a:srgbClr val="005C84"/>
                </a:solidFill>
                <a:latin typeface="Calibri"/>
                <a:cs typeface="Calibri"/>
              </a:rPr>
              <a:t>OS</a:t>
            </a:r>
            <a:r>
              <a:rPr sz="32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Calibri"/>
                <a:cs typeface="Calibri"/>
              </a:rPr>
              <a:t>Types</a:t>
            </a:r>
            <a:endParaRPr sz="3200">
              <a:latin typeface="Calibri"/>
              <a:cs typeface="Calibri"/>
            </a:endParaRPr>
          </a:p>
          <a:p>
            <a:pPr marL="927100" lvl="1" indent="-304800">
              <a:lnSpc>
                <a:spcPct val="100000"/>
              </a:lnSpc>
              <a:spcBef>
                <a:spcPts val="390"/>
              </a:spcBef>
              <a:buClr>
                <a:srgbClr val="3E9C35"/>
              </a:buClr>
              <a:buFont typeface="Wingdings"/>
              <a:buChar char=""/>
              <a:tabLst>
                <a:tab pos="927100" algn="l"/>
                <a:tab pos="2273935" algn="l"/>
              </a:tabLst>
            </a:pP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Desktop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Systems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60813" y="5952490"/>
            <a:ext cx="21024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73200" algn="l"/>
              </a:tabLst>
            </a:pP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example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800" spc="-25" dirty="0">
                <a:solidFill>
                  <a:srgbClr val="005C84"/>
                </a:solidFill>
                <a:latin typeface="Calibri"/>
                <a:cs typeface="Calibri"/>
              </a:rPr>
              <a:t>DOS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56868" y="6378981"/>
            <a:ext cx="7539990" cy="9702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459"/>
              </a:spcBef>
              <a:buClr>
                <a:srgbClr val="3E9C35"/>
              </a:buClr>
              <a:buFont typeface="Wingdings"/>
              <a:buChar char=""/>
              <a:tabLst>
                <a:tab pos="316865" algn="l"/>
                <a:tab pos="5097145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Distributed</a:t>
            </a:r>
            <a:r>
              <a:rPr sz="2800" spc="-114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Operating</a:t>
            </a:r>
            <a:r>
              <a:rPr sz="2800" spc="-1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Systems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	Windows,</a:t>
            </a:r>
            <a:r>
              <a:rPr sz="2800" spc="-1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Novell</a:t>
            </a:r>
            <a:endParaRPr sz="28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360"/>
              </a:spcBef>
              <a:buClr>
                <a:srgbClr val="3E9C35"/>
              </a:buClr>
              <a:buFont typeface="Wingdings"/>
              <a:buChar char=""/>
              <a:tabLst>
                <a:tab pos="316865" algn="l"/>
                <a:tab pos="5826760" algn="l"/>
              </a:tabLst>
            </a:pP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Multiprogramming</a:t>
            </a:r>
            <a:r>
              <a:rPr sz="2800" spc="-1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Operating</a:t>
            </a:r>
            <a:r>
              <a:rPr sz="2800" spc="-1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System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	- 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UNIX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891009" y="4410583"/>
            <a:ext cx="17976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94005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005C84"/>
                </a:solidFill>
                <a:latin typeface="Arial"/>
                <a:cs typeface="Arial"/>
              </a:rPr>
              <a:t>HARDWARE </a:t>
            </a:r>
            <a:r>
              <a:rPr sz="1600" b="1" spc="-30" dirty="0">
                <a:solidFill>
                  <a:srgbClr val="005C84"/>
                </a:solidFill>
                <a:latin typeface="Arial"/>
                <a:cs typeface="Arial"/>
              </a:rPr>
              <a:t>CPU,,MEMORY,HD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940542" y="2843529"/>
            <a:ext cx="2248535" cy="1130300"/>
            <a:chOff x="10940542" y="2843529"/>
            <a:chExt cx="2248535" cy="113030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46892" y="2849879"/>
              <a:ext cx="2235707" cy="111709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946892" y="2849879"/>
              <a:ext cx="2235835" cy="1117600"/>
            </a:xfrm>
            <a:custGeom>
              <a:avLst/>
              <a:gdLst/>
              <a:ahLst/>
              <a:cxnLst/>
              <a:rect l="l" t="t" r="r" b="b"/>
              <a:pathLst>
                <a:path w="2235834" h="1117600">
                  <a:moveTo>
                    <a:pt x="0" y="1117091"/>
                  </a:moveTo>
                  <a:lnTo>
                    <a:pt x="2235707" y="1117091"/>
                  </a:lnTo>
                  <a:lnTo>
                    <a:pt x="2235707" y="0"/>
                  </a:lnTo>
                  <a:lnTo>
                    <a:pt x="0" y="0"/>
                  </a:lnTo>
                  <a:lnTo>
                    <a:pt x="0" y="1117091"/>
                  </a:lnTo>
                  <a:close/>
                </a:path>
              </a:pathLst>
            </a:custGeom>
            <a:ln w="12700">
              <a:solidFill>
                <a:srgbClr val="005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355069" y="3104515"/>
            <a:ext cx="1420495" cy="596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979" marR="5080" indent="-208915">
              <a:lnSpc>
                <a:spcPct val="101099"/>
              </a:lnSpc>
              <a:spcBef>
                <a:spcPts val="95"/>
              </a:spcBef>
            </a:pPr>
            <a:r>
              <a:rPr sz="1850" b="1" spc="-10" dirty="0">
                <a:solidFill>
                  <a:srgbClr val="005C84"/>
                </a:solidFill>
                <a:latin typeface="Arial"/>
                <a:cs typeface="Arial"/>
              </a:rPr>
              <a:t>OPERATING SYSTEM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154157" y="1487169"/>
            <a:ext cx="2247265" cy="1130300"/>
            <a:chOff x="10154157" y="1487169"/>
            <a:chExt cx="2247265" cy="113030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60507" y="1493519"/>
              <a:ext cx="2234183" cy="111709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160507" y="1493519"/>
              <a:ext cx="2234565" cy="1117600"/>
            </a:xfrm>
            <a:custGeom>
              <a:avLst/>
              <a:gdLst/>
              <a:ahLst/>
              <a:cxnLst/>
              <a:rect l="l" t="t" r="r" b="b"/>
              <a:pathLst>
                <a:path w="2234565" h="1117600">
                  <a:moveTo>
                    <a:pt x="0" y="1117092"/>
                  </a:moveTo>
                  <a:lnTo>
                    <a:pt x="2234183" y="1117092"/>
                  </a:lnTo>
                  <a:lnTo>
                    <a:pt x="2234183" y="0"/>
                  </a:lnTo>
                  <a:lnTo>
                    <a:pt x="0" y="0"/>
                  </a:lnTo>
                  <a:lnTo>
                    <a:pt x="0" y="1117092"/>
                  </a:lnTo>
                  <a:close/>
                </a:path>
              </a:pathLst>
            </a:custGeom>
            <a:ln w="12700">
              <a:solidFill>
                <a:srgbClr val="005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301096" y="1848688"/>
            <a:ext cx="19570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005C84"/>
                </a:solidFill>
                <a:latin typeface="Arial"/>
                <a:cs typeface="Arial"/>
              </a:rPr>
              <a:t>End</a:t>
            </a:r>
            <a:r>
              <a:rPr sz="2400" b="1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5C84"/>
                </a:solidFill>
                <a:latin typeface="Arial"/>
                <a:cs typeface="Arial"/>
              </a:rPr>
              <a:t>user</a:t>
            </a:r>
            <a:r>
              <a:rPr sz="2400" b="1" spc="-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005C84"/>
                </a:solidFill>
                <a:latin typeface="Arial"/>
                <a:cs typeface="Arial"/>
              </a:rPr>
              <a:t>app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1880850" y="2252217"/>
            <a:ext cx="1435100" cy="2189480"/>
            <a:chOff x="11880850" y="2252217"/>
            <a:chExt cx="1435100" cy="2189480"/>
          </a:xfrm>
        </p:grpSpPr>
        <p:sp>
          <p:nvSpPr>
            <p:cNvPr id="23" name="object 23"/>
            <p:cNvSpPr/>
            <p:nvPr/>
          </p:nvSpPr>
          <p:spPr>
            <a:xfrm>
              <a:off x="11887200" y="2258567"/>
              <a:ext cx="711835" cy="777240"/>
            </a:xfrm>
            <a:custGeom>
              <a:avLst/>
              <a:gdLst/>
              <a:ahLst/>
              <a:cxnLst/>
              <a:rect l="l" t="t" r="r" b="b"/>
              <a:pathLst>
                <a:path w="711834" h="777239">
                  <a:moveTo>
                    <a:pt x="533780" y="0"/>
                  </a:moveTo>
                  <a:lnTo>
                    <a:pt x="177926" y="0"/>
                  </a:lnTo>
                  <a:lnTo>
                    <a:pt x="177926" y="421385"/>
                  </a:lnTo>
                  <a:lnTo>
                    <a:pt x="0" y="421385"/>
                  </a:lnTo>
                  <a:lnTo>
                    <a:pt x="355853" y="777239"/>
                  </a:lnTo>
                  <a:lnTo>
                    <a:pt x="711707" y="421385"/>
                  </a:lnTo>
                  <a:lnTo>
                    <a:pt x="533780" y="421385"/>
                  </a:lnTo>
                  <a:lnTo>
                    <a:pt x="533780" y="0"/>
                  </a:lnTo>
                  <a:close/>
                </a:path>
              </a:pathLst>
            </a:custGeom>
            <a:solidFill>
              <a:srgbClr val="007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1887200" y="2258567"/>
              <a:ext cx="711835" cy="777240"/>
            </a:xfrm>
            <a:custGeom>
              <a:avLst/>
              <a:gdLst/>
              <a:ahLst/>
              <a:cxnLst/>
              <a:rect l="l" t="t" r="r" b="b"/>
              <a:pathLst>
                <a:path w="711834" h="777239">
                  <a:moveTo>
                    <a:pt x="0" y="421385"/>
                  </a:moveTo>
                  <a:lnTo>
                    <a:pt x="177926" y="421385"/>
                  </a:lnTo>
                  <a:lnTo>
                    <a:pt x="177926" y="0"/>
                  </a:lnTo>
                  <a:lnTo>
                    <a:pt x="533780" y="0"/>
                  </a:lnTo>
                  <a:lnTo>
                    <a:pt x="533780" y="421385"/>
                  </a:lnTo>
                  <a:lnTo>
                    <a:pt x="711707" y="421385"/>
                  </a:lnTo>
                  <a:lnTo>
                    <a:pt x="355853" y="777239"/>
                  </a:lnTo>
                  <a:lnTo>
                    <a:pt x="0" y="421385"/>
                  </a:lnTo>
                  <a:close/>
                </a:path>
              </a:pathLst>
            </a:custGeom>
            <a:ln w="12700">
              <a:solidFill>
                <a:srgbClr val="005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2598908" y="3657600"/>
              <a:ext cx="710565" cy="777240"/>
            </a:xfrm>
            <a:custGeom>
              <a:avLst/>
              <a:gdLst/>
              <a:ahLst/>
              <a:cxnLst/>
              <a:rect l="l" t="t" r="r" b="b"/>
              <a:pathLst>
                <a:path w="710565" h="777239">
                  <a:moveTo>
                    <a:pt x="532638" y="0"/>
                  </a:moveTo>
                  <a:lnTo>
                    <a:pt x="177546" y="0"/>
                  </a:lnTo>
                  <a:lnTo>
                    <a:pt x="177546" y="422148"/>
                  </a:lnTo>
                  <a:lnTo>
                    <a:pt x="0" y="422148"/>
                  </a:lnTo>
                  <a:lnTo>
                    <a:pt x="355092" y="777239"/>
                  </a:lnTo>
                  <a:lnTo>
                    <a:pt x="710184" y="422148"/>
                  </a:lnTo>
                  <a:lnTo>
                    <a:pt x="532638" y="422148"/>
                  </a:lnTo>
                  <a:lnTo>
                    <a:pt x="532638" y="0"/>
                  </a:lnTo>
                  <a:close/>
                </a:path>
              </a:pathLst>
            </a:custGeom>
            <a:solidFill>
              <a:srgbClr val="0075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2598908" y="3657600"/>
              <a:ext cx="710565" cy="777240"/>
            </a:xfrm>
            <a:custGeom>
              <a:avLst/>
              <a:gdLst/>
              <a:ahLst/>
              <a:cxnLst/>
              <a:rect l="l" t="t" r="r" b="b"/>
              <a:pathLst>
                <a:path w="710565" h="777239">
                  <a:moveTo>
                    <a:pt x="0" y="422148"/>
                  </a:moveTo>
                  <a:lnTo>
                    <a:pt x="177546" y="422148"/>
                  </a:lnTo>
                  <a:lnTo>
                    <a:pt x="177546" y="0"/>
                  </a:lnTo>
                  <a:lnTo>
                    <a:pt x="532638" y="0"/>
                  </a:lnTo>
                  <a:lnTo>
                    <a:pt x="532638" y="422148"/>
                  </a:lnTo>
                  <a:lnTo>
                    <a:pt x="710184" y="422148"/>
                  </a:lnTo>
                  <a:lnTo>
                    <a:pt x="355092" y="777239"/>
                  </a:lnTo>
                  <a:lnTo>
                    <a:pt x="0" y="422148"/>
                  </a:lnTo>
                  <a:close/>
                </a:path>
              </a:pathLst>
            </a:custGeom>
            <a:ln w="12700">
              <a:solidFill>
                <a:srgbClr val="0053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Software</a:t>
            </a:r>
            <a:r>
              <a:rPr spc="-75" dirty="0"/>
              <a:t> </a:t>
            </a:r>
            <a:r>
              <a:rPr spc="-10" dirty="0"/>
              <a:t>packages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12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  <a:tab pos="3602990" algn="l"/>
              </a:tabLst>
            </a:pPr>
            <a:r>
              <a:rPr spc="-10" dirty="0"/>
              <a:t>Packages</a:t>
            </a:r>
            <a:r>
              <a:rPr spc="-90" dirty="0"/>
              <a:t> </a:t>
            </a:r>
            <a:r>
              <a:rPr dirty="0"/>
              <a:t>are</a:t>
            </a:r>
            <a:r>
              <a:rPr spc="-60" dirty="0"/>
              <a:t> </a:t>
            </a:r>
            <a:r>
              <a:rPr spc="-10" dirty="0"/>
              <a:t>compressed</a:t>
            </a:r>
            <a:r>
              <a:rPr dirty="0"/>
              <a:t>	</a:t>
            </a:r>
            <a:r>
              <a:rPr spc="-10" dirty="0"/>
              <a:t>archive</a:t>
            </a:r>
            <a:r>
              <a:rPr spc="-4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all</a:t>
            </a:r>
            <a:r>
              <a:rPr spc="-5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files</a:t>
            </a:r>
            <a:r>
              <a:rPr spc="-40" dirty="0"/>
              <a:t> </a:t>
            </a:r>
            <a:r>
              <a:rPr spc="-10" dirty="0"/>
              <a:t>related</a:t>
            </a:r>
            <a:r>
              <a:rPr spc="-5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particular</a:t>
            </a:r>
            <a:r>
              <a:rPr spc="-45" dirty="0"/>
              <a:t> </a:t>
            </a:r>
            <a:r>
              <a:rPr spc="-10" dirty="0"/>
              <a:t>software</a:t>
            </a:r>
          </a:p>
          <a:p>
            <a:pPr marL="316865" indent="-304165">
              <a:lnSpc>
                <a:spcPct val="100000"/>
              </a:lnSpc>
              <a:spcBef>
                <a:spcPts val="1019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  <a:tab pos="7508240" algn="l"/>
              </a:tabLst>
            </a:pPr>
            <a:r>
              <a:rPr dirty="0"/>
              <a:t>They</a:t>
            </a:r>
            <a:r>
              <a:rPr spc="-40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spc="-10" dirty="0"/>
              <a:t>contain</a:t>
            </a:r>
            <a:r>
              <a:rPr spc="-50" dirty="0"/>
              <a:t> </a:t>
            </a:r>
            <a:r>
              <a:rPr dirty="0"/>
              <a:t>OS</a:t>
            </a:r>
            <a:r>
              <a:rPr spc="-40" dirty="0"/>
              <a:t> </a:t>
            </a:r>
            <a:r>
              <a:rPr dirty="0"/>
              <a:t>instructions</a:t>
            </a:r>
            <a:r>
              <a:rPr spc="-6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well</a:t>
            </a:r>
            <a:r>
              <a:rPr spc="-35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spc="-10" dirty="0"/>
              <a:t>dependencies</a:t>
            </a:r>
            <a:r>
              <a:rPr dirty="0"/>
              <a:t>	on</a:t>
            </a:r>
            <a:r>
              <a:rPr spc="-35" dirty="0"/>
              <a:t> </a:t>
            </a:r>
            <a:r>
              <a:rPr dirty="0"/>
              <a:t>other</a:t>
            </a:r>
            <a:r>
              <a:rPr spc="-40" dirty="0"/>
              <a:t> </a:t>
            </a:r>
            <a:r>
              <a:rPr spc="-10" dirty="0"/>
              <a:t>packages</a:t>
            </a:r>
          </a:p>
          <a:p>
            <a:pPr marL="316865" indent="-304165">
              <a:lnSpc>
                <a:spcPct val="100000"/>
              </a:lnSpc>
              <a:spcBef>
                <a:spcPts val="100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  <a:tab pos="3185795" algn="l"/>
              </a:tabLst>
            </a:pPr>
            <a:r>
              <a:rPr dirty="0"/>
              <a:t>Common</a:t>
            </a:r>
            <a:r>
              <a:rPr spc="-60" dirty="0"/>
              <a:t> </a:t>
            </a:r>
            <a:r>
              <a:rPr dirty="0"/>
              <a:t>type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linux</a:t>
            </a:r>
            <a:r>
              <a:rPr dirty="0"/>
              <a:t>	packages</a:t>
            </a:r>
            <a:r>
              <a:rPr spc="-50" dirty="0"/>
              <a:t> </a:t>
            </a:r>
            <a:r>
              <a:rPr dirty="0"/>
              <a:t>are</a:t>
            </a:r>
            <a:r>
              <a:rPr spc="-35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dirty="0"/>
              <a:t>rpm,</a:t>
            </a:r>
            <a:r>
              <a:rPr spc="-35" dirty="0"/>
              <a:t> </a:t>
            </a:r>
            <a:r>
              <a:rPr dirty="0"/>
              <a:t>deb,</a:t>
            </a:r>
            <a:r>
              <a:rPr spc="-45" dirty="0"/>
              <a:t> </a:t>
            </a:r>
            <a:r>
              <a:rPr dirty="0"/>
              <a:t>tgz</a:t>
            </a:r>
            <a:r>
              <a:rPr spc="-50" dirty="0"/>
              <a:t> </a:t>
            </a:r>
            <a:r>
              <a:rPr spc="-20" dirty="0"/>
              <a:t>etc.</a:t>
            </a:r>
          </a:p>
          <a:p>
            <a:pPr marL="316865" marR="5080" indent="-304800">
              <a:lnSpc>
                <a:spcPts val="2590"/>
              </a:lnSpc>
              <a:spcBef>
                <a:spcPts val="134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  <a:tab pos="9984740" algn="l"/>
              </a:tabLst>
            </a:pPr>
            <a:r>
              <a:rPr dirty="0"/>
              <a:t>Most</a:t>
            </a:r>
            <a:r>
              <a:rPr spc="-75" dirty="0"/>
              <a:t> </a:t>
            </a:r>
            <a:r>
              <a:rPr dirty="0"/>
              <a:t>linux</a:t>
            </a:r>
            <a:r>
              <a:rPr spc="-55" dirty="0"/>
              <a:t> </a:t>
            </a:r>
            <a:r>
              <a:rPr dirty="0"/>
              <a:t>distributions</a:t>
            </a:r>
            <a:r>
              <a:rPr spc="-80" dirty="0"/>
              <a:t> </a:t>
            </a:r>
            <a:r>
              <a:rPr dirty="0"/>
              <a:t>have</a:t>
            </a:r>
            <a:r>
              <a:rPr spc="-60" dirty="0"/>
              <a:t> </a:t>
            </a:r>
            <a:r>
              <a:rPr dirty="0"/>
              <a:t>package</a:t>
            </a:r>
            <a:r>
              <a:rPr spc="-70" dirty="0"/>
              <a:t> </a:t>
            </a:r>
            <a:r>
              <a:rPr dirty="0"/>
              <a:t>managers</a:t>
            </a:r>
            <a:r>
              <a:rPr spc="-9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install</a:t>
            </a:r>
            <a:r>
              <a:rPr spc="-85" dirty="0"/>
              <a:t> </a:t>
            </a:r>
            <a:r>
              <a:rPr dirty="0"/>
              <a:t>,</a:t>
            </a:r>
            <a:r>
              <a:rPr spc="-60" dirty="0"/>
              <a:t> </a:t>
            </a:r>
            <a:r>
              <a:rPr dirty="0"/>
              <a:t>update</a:t>
            </a:r>
            <a:r>
              <a:rPr spc="-6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delete</a:t>
            </a:r>
            <a:r>
              <a:rPr dirty="0"/>
              <a:t>	packages</a:t>
            </a:r>
            <a:r>
              <a:rPr spc="-80" dirty="0"/>
              <a:t> </a:t>
            </a:r>
            <a:r>
              <a:rPr dirty="0"/>
              <a:t>,</a:t>
            </a:r>
            <a:r>
              <a:rPr spc="-8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spc="-10" dirty="0"/>
              <a:t>example</a:t>
            </a:r>
            <a:r>
              <a:rPr spc="-75" dirty="0"/>
              <a:t> </a:t>
            </a:r>
            <a:r>
              <a:rPr dirty="0"/>
              <a:t>RedHat</a:t>
            </a:r>
            <a:r>
              <a:rPr spc="-80" dirty="0"/>
              <a:t> </a:t>
            </a:r>
            <a:r>
              <a:rPr dirty="0"/>
              <a:t>has</a:t>
            </a:r>
            <a:r>
              <a:rPr spc="-70" dirty="0"/>
              <a:t> </a:t>
            </a:r>
            <a:r>
              <a:rPr spc="-20" dirty="0"/>
              <a:t>yum, </a:t>
            </a:r>
            <a:r>
              <a:rPr dirty="0"/>
              <a:t>Debian</a:t>
            </a:r>
            <a:r>
              <a:rPr spc="-65" dirty="0"/>
              <a:t> </a:t>
            </a:r>
            <a:r>
              <a:rPr dirty="0"/>
              <a:t>has</a:t>
            </a:r>
            <a:r>
              <a:rPr spc="-65" dirty="0"/>
              <a:t> </a:t>
            </a:r>
            <a:r>
              <a:rPr dirty="0"/>
              <a:t>apt</a:t>
            </a:r>
            <a:r>
              <a:rPr spc="-70" dirty="0"/>
              <a:t> </a:t>
            </a:r>
            <a:r>
              <a:rPr spc="-25" dirty="0"/>
              <a:t>etc</a:t>
            </a:r>
          </a:p>
          <a:p>
            <a:pPr marL="316865" indent="-304165">
              <a:lnSpc>
                <a:spcPct val="100000"/>
              </a:lnSpc>
              <a:spcBef>
                <a:spcPts val="98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dirty="0"/>
              <a:t>Each</a:t>
            </a:r>
            <a:r>
              <a:rPr spc="-65" dirty="0"/>
              <a:t> </a:t>
            </a:r>
            <a:r>
              <a:rPr dirty="0"/>
              <a:t>package</a:t>
            </a:r>
            <a:r>
              <a:rPr spc="-75" dirty="0"/>
              <a:t> </a:t>
            </a:r>
            <a:r>
              <a:rPr dirty="0"/>
              <a:t>manager</a:t>
            </a:r>
            <a:r>
              <a:rPr spc="-60" dirty="0"/>
              <a:t> </a:t>
            </a:r>
            <a:r>
              <a:rPr spc="-10" dirty="0"/>
              <a:t>understands</a:t>
            </a:r>
            <a:r>
              <a:rPr spc="-7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specific</a:t>
            </a:r>
            <a:r>
              <a:rPr spc="-60" dirty="0"/>
              <a:t> </a:t>
            </a:r>
            <a:r>
              <a:rPr dirty="0"/>
              <a:t>format</a:t>
            </a:r>
            <a:r>
              <a:rPr spc="-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packages</a:t>
            </a:r>
            <a:r>
              <a:rPr spc="-65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dirty="0"/>
              <a:t>for</a:t>
            </a:r>
            <a:r>
              <a:rPr spc="-55" dirty="0"/>
              <a:t> </a:t>
            </a:r>
            <a:r>
              <a:rPr spc="-10" dirty="0"/>
              <a:t>example</a:t>
            </a:r>
            <a:r>
              <a:rPr spc="-60" dirty="0"/>
              <a:t> </a:t>
            </a:r>
            <a:r>
              <a:rPr dirty="0"/>
              <a:t>yum</a:t>
            </a:r>
            <a:r>
              <a:rPr spc="-60" dirty="0"/>
              <a:t> </a:t>
            </a:r>
            <a:r>
              <a:rPr spc="-10" dirty="0"/>
              <a:t>understands</a:t>
            </a:r>
            <a:r>
              <a:rPr spc="-70" dirty="0"/>
              <a:t> </a:t>
            </a:r>
            <a:r>
              <a:rPr dirty="0"/>
              <a:t>rpm</a:t>
            </a:r>
            <a:r>
              <a:rPr spc="-60" dirty="0"/>
              <a:t> </a:t>
            </a:r>
            <a:r>
              <a:rPr spc="-20" dirty="0"/>
              <a:t>etc.</a:t>
            </a:r>
          </a:p>
          <a:p>
            <a:pPr marL="316865" indent="-304165">
              <a:lnSpc>
                <a:spcPct val="100000"/>
              </a:lnSpc>
              <a:spcBef>
                <a:spcPts val="100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  <a:tab pos="3516629" algn="l"/>
              </a:tabLst>
            </a:pPr>
            <a:r>
              <a:rPr spc="-10" dirty="0"/>
              <a:t>Package</a:t>
            </a:r>
            <a:r>
              <a:rPr spc="-85" dirty="0"/>
              <a:t> </a:t>
            </a:r>
            <a:r>
              <a:rPr dirty="0"/>
              <a:t>manager</a:t>
            </a:r>
            <a:r>
              <a:rPr spc="-65" dirty="0"/>
              <a:t> </a:t>
            </a:r>
            <a:r>
              <a:rPr spc="-10" dirty="0"/>
              <a:t>“pulls”</a:t>
            </a:r>
            <a:r>
              <a:rPr dirty="0"/>
              <a:t>	the</a:t>
            </a:r>
            <a:r>
              <a:rPr spc="-70" dirty="0"/>
              <a:t> </a:t>
            </a:r>
            <a:r>
              <a:rPr spc="-10" dirty="0"/>
              <a:t>relevant</a:t>
            </a:r>
            <a:r>
              <a:rPr spc="-45" dirty="0"/>
              <a:t> </a:t>
            </a:r>
            <a:r>
              <a:rPr dirty="0"/>
              <a:t>packages</a:t>
            </a:r>
            <a:r>
              <a:rPr spc="-60" dirty="0"/>
              <a:t> </a:t>
            </a:r>
            <a:r>
              <a:rPr dirty="0"/>
              <a:t>from</a:t>
            </a:r>
            <a:r>
              <a:rPr spc="-7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10" dirty="0"/>
              <a:t>central</a:t>
            </a:r>
            <a:r>
              <a:rPr spc="-70" dirty="0"/>
              <a:t> </a:t>
            </a:r>
            <a:r>
              <a:rPr spc="-10" dirty="0"/>
              <a:t>repository</a:t>
            </a:r>
          </a:p>
          <a:p>
            <a:pPr marL="316865" indent="-304165">
              <a:lnSpc>
                <a:spcPct val="100000"/>
              </a:lnSpc>
              <a:spcBef>
                <a:spcPts val="101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pc="-10" dirty="0"/>
              <a:t>Configured</a:t>
            </a:r>
            <a:r>
              <a:rPr spc="-40" dirty="0"/>
              <a:t> </a:t>
            </a:r>
            <a:r>
              <a:rPr spc="-10" dirty="0"/>
              <a:t>Repositories</a:t>
            </a:r>
            <a:r>
              <a:rPr spc="-50" dirty="0"/>
              <a:t> </a:t>
            </a:r>
            <a:r>
              <a:rPr dirty="0"/>
              <a:t>can</a:t>
            </a:r>
            <a:r>
              <a:rPr spc="-5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listed</a:t>
            </a:r>
            <a:r>
              <a:rPr spc="-50" dirty="0"/>
              <a:t> </a:t>
            </a:r>
            <a:r>
              <a:rPr dirty="0"/>
              <a:t>using</a:t>
            </a:r>
            <a:r>
              <a:rPr spc="-4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command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768" y="5888735"/>
            <a:ext cx="5165090" cy="585470"/>
          </a:xfrm>
          <a:prstGeom prst="rect">
            <a:avLst/>
          </a:prstGeom>
          <a:solidFill>
            <a:srgbClr val="0077A2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  <a:tabLst>
                <a:tab pos="541655" algn="l"/>
                <a:tab pos="1646555" algn="l"/>
              </a:tabLst>
            </a:pP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sudo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yum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repolist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2176" y="5841491"/>
            <a:ext cx="7060692" cy="26228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70</a:t>
            </a:fld>
            <a:endParaRPr spc="-25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Software</a:t>
            </a:r>
            <a:r>
              <a:rPr spc="-75" dirty="0"/>
              <a:t> </a:t>
            </a:r>
            <a:r>
              <a:rPr spc="-10" dirty="0"/>
              <a:t>packages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12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  <a:tab pos="3602990" algn="l"/>
              </a:tabLst>
            </a:pPr>
            <a:r>
              <a:rPr spc="-10" dirty="0"/>
              <a:t>Packages</a:t>
            </a:r>
            <a:r>
              <a:rPr spc="-90" dirty="0"/>
              <a:t> </a:t>
            </a:r>
            <a:r>
              <a:rPr dirty="0"/>
              <a:t>are</a:t>
            </a:r>
            <a:r>
              <a:rPr spc="-60" dirty="0"/>
              <a:t> </a:t>
            </a:r>
            <a:r>
              <a:rPr spc="-10" dirty="0"/>
              <a:t>compressed</a:t>
            </a:r>
            <a:r>
              <a:rPr dirty="0"/>
              <a:t>	</a:t>
            </a:r>
            <a:r>
              <a:rPr spc="-10" dirty="0"/>
              <a:t>archive</a:t>
            </a:r>
            <a:r>
              <a:rPr spc="-4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all</a:t>
            </a:r>
            <a:r>
              <a:rPr spc="-5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files</a:t>
            </a:r>
            <a:r>
              <a:rPr spc="-40" dirty="0"/>
              <a:t> </a:t>
            </a:r>
            <a:r>
              <a:rPr spc="-10" dirty="0"/>
              <a:t>related</a:t>
            </a:r>
            <a:r>
              <a:rPr spc="-5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particular</a:t>
            </a:r>
            <a:r>
              <a:rPr spc="-45" dirty="0"/>
              <a:t> </a:t>
            </a:r>
            <a:r>
              <a:rPr spc="-10" dirty="0"/>
              <a:t>software</a:t>
            </a:r>
          </a:p>
          <a:p>
            <a:pPr marL="316865" indent="-304165">
              <a:lnSpc>
                <a:spcPct val="100000"/>
              </a:lnSpc>
              <a:spcBef>
                <a:spcPts val="1019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  <a:tab pos="7508240" algn="l"/>
              </a:tabLst>
            </a:pPr>
            <a:r>
              <a:rPr dirty="0"/>
              <a:t>They</a:t>
            </a:r>
            <a:r>
              <a:rPr spc="-40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spc="-10" dirty="0"/>
              <a:t>contain</a:t>
            </a:r>
            <a:r>
              <a:rPr spc="-50" dirty="0"/>
              <a:t> </a:t>
            </a:r>
            <a:r>
              <a:rPr dirty="0"/>
              <a:t>OS</a:t>
            </a:r>
            <a:r>
              <a:rPr spc="-40" dirty="0"/>
              <a:t> </a:t>
            </a:r>
            <a:r>
              <a:rPr dirty="0"/>
              <a:t>instructions</a:t>
            </a:r>
            <a:r>
              <a:rPr spc="-60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well</a:t>
            </a:r>
            <a:r>
              <a:rPr spc="-35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spc="-10" dirty="0"/>
              <a:t>dependencies</a:t>
            </a:r>
            <a:r>
              <a:rPr dirty="0"/>
              <a:t>	on</a:t>
            </a:r>
            <a:r>
              <a:rPr spc="-35" dirty="0"/>
              <a:t> </a:t>
            </a:r>
            <a:r>
              <a:rPr dirty="0"/>
              <a:t>other</a:t>
            </a:r>
            <a:r>
              <a:rPr spc="-40" dirty="0"/>
              <a:t> </a:t>
            </a:r>
            <a:r>
              <a:rPr spc="-10" dirty="0"/>
              <a:t>packages</a:t>
            </a:r>
          </a:p>
          <a:p>
            <a:pPr marL="316865" indent="-304165">
              <a:lnSpc>
                <a:spcPct val="100000"/>
              </a:lnSpc>
              <a:spcBef>
                <a:spcPts val="100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  <a:tab pos="3185795" algn="l"/>
              </a:tabLst>
            </a:pPr>
            <a:r>
              <a:rPr dirty="0"/>
              <a:t>Common</a:t>
            </a:r>
            <a:r>
              <a:rPr spc="-60" dirty="0"/>
              <a:t> </a:t>
            </a:r>
            <a:r>
              <a:rPr dirty="0"/>
              <a:t>type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linux</a:t>
            </a:r>
            <a:r>
              <a:rPr dirty="0"/>
              <a:t>	packages</a:t>
            </a:r>
            <a:r>
              <a:rPr spc="-50" dirty="0"/>
              <a:t> </a:t>
            </a:r>
            <a:r>
              <a:rPr dirty="0"/>
              <a:t>are</a:t>
            </a:r>
            <a:r>
              <a:rPr spc="-35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dirty="0"/>
              <a:t>rpm,</a:t>
            </a:r>
            <a:r>
              <a:rPr spc="-35" dirty="0"/>
              <a:t> </a:t>
            </a:r>
            <a:r>
              <a:rPr dirty="0"/>
              <a:t>deb,</a:t>
            </a:r>
            <a:r>
              <a:rPr spc="-45" dirty="0"/>
              <a:t> </a:t>
            </a:r>
            <a:r>
              <a:rPr dirty="0"/>
              <a:t>tgz</a:t>
            </a:r>
            <a:r>
              <a:rPr spc="-50" dirty="0"/>
              <a:t> </a:t>
            </a:r>
            <a:r>
              <a:rPr spc="-20" dirty="0"/>
              <a:t>etc.</a:t>
            </a:r>
          </a:p>
          <a:p>
            <a:pPr marL="316865" marR="5080" indent="-304800">
              <a:lnSpc>
                <a:spcPts val="2590"/>
              </a:lnSpc>
              <a:spcBef>
                <a:spcPts val="134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  <a:tab pos="9984740" algn="l"/>
              </a:tabLst>
            </a:pPr>
            <a:r>
              <a:rPr dirty="0"/>
              <a:t>Most</a:t>
            </a:r>
            <a:r>
              <a:rPr spc="-75" dirty="0"/>
              <a:t> </a:t>
            </a:r>
            <a:r>
              <a:rPr dirty="0"/>
              <a:t>linux</a:t>
            </a:r>
            <a:r>
              <a:rPr spc="-55" dirty="0"/>
              <a:t> </a:t>
            </a:r>
            <a:r>
              <a:rPr dirty="0"/>
              <a:t>distributions</a:t>
            </a:r>
            <a:r>
              <a:rPr spc="-80" dirty="0"/>
              <a:t> </a:t>
            </a:r>
            <a:r>
              <a:rPr dirty="0"/>
              <a:t>have</a:t>
            </a:r>
            <a:r>
              <a:rPr spc="-60" dirty="0"/>
              <a:t> </a:t>
            </a:r>
            <a:r>
              <a:rPr dirty="0"/>
              <a:t>package</a:t>
            </a:r>
            <a:r>
              <a:rPr spc="-70" dirty="0"/>
              <a:t> </a:t>
            </a:r>
            <a:r>
              <a:rPr dirty="0"/>
              <a:t>managers</a:t>
            </a:r>
            <a:r>
              <a:rPr spc="-9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install</a:t>
            </a:r>
            <a:r>
              <a:rPr spc="-85" dirty="0"/>
              <a:t> </a:t>
            </a:r>
            <a:r>
              <a:rPr dirty="0"/>
              <a:t>,</a:t>
            </a:r>
            <a:r>
              <a:rPr spc="-60" dirty="0"/>
              <a:t> </a:t>
            </a:r>
            <a:r>
              <a:rPr dirty="0"/>
              <a:t>update</a:t>
            </a:r>
            <a:r>
              <a:rPr spc="-6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delete</a:t>
            </a:r>
            <a:r>
              <a:rPr dirty="0"/>
              <a:t>	packages</a:t>
            </a:r>
            <a:r>
              <a:rPr spc="-80" dirty="0"/>
              <a:t> </a:t>
            </a:r>
            <a:r>
              <a:rPr dirty="0"/>
              <a:t>,</a:t>
            </a:r>
            <a:r>
              <a:rPr spc="-80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spc="-10" dirty="0"/>
              <a:t>example</a:t>
            </a:r>
            <a:r>
              <a:rPr spc="-75" dirty="0"/>
              <a:t> </a:t>
            </a:r>
            <a:r>
              <a:rPr dirty="0"/>
              <a:t>RedHat</a:t>
            </a:r>
            <a:r>
              <a:rPr spc="-80" dirty="0"/>
              <a:t> </a:t>
            </a:r>
            <a:r>
              <a:rPr dirty="0"/>
              <a:t>has</a:t>
            </a:r>
            <a:r>
              <a:rPr spc="-70" dirty="0"/>
              <a:t> </a:t>
            </a:r>
            <a:r>
              <a:rPr spc="-20" dirty="0"/>
              <a:t>yum, </a:t>
            </a:r>
            <a:r>
              <a:rPr dirty="0"/>
              <a:t>Debian</a:t>
            </a:r>
            <a:r>
              <a:rPr spc="-65" dirty="0"/>
              <a:t> </a:t>
            </a:r>
            <a:r>
              <a:rPr dirty="0"/>
              <a:t>has</a:t>
            </a:r>
            <a:r>
              <a:rPr spc="-65" dirty="0"/>
              <a:t> </a:t>
            </a:r>
            <a:r>
              <a:rPr dirty="0"/>
              <a:t>apt</a:t>
            </a:r>
            <a:r>
              <a:rPr spc="-70" dirty="0"/>
              <a:t> </a:t>
            </a:r>
            <a:r>
              <a:rPr spc="-25" dirty="0"/>
              <a:t>etc</a:t>
            </a:r>
          </a:p>
          <a:p>
            <a:pPr marL="316865" indent="-304165">
              <a:lnSpc>
                <a:spcPct val="100000"/>
              </a:lnSpc>
              <a:spcBef>
                <a:spcPts val="98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dirty="0"/>
              <a:t>Each</a:t>
            </a:r>
            <a:r>
              <a:rPr spc="-65" dirty="0"/>
              <a:t> </a:t>
            </a:r>
            <a:r>
              <a:rPr dirty="0"/>
              <a:t>package</a:t>
            </a:r>
            <a:r>
              <a:rPr spc="-75" dirty="0"/>
              <a:t> </a:t>
            </a:r>
            <a:r>
              <a:rPr dirty="0"/>
              <a:t>manager</a:t>
            </a:r>
            <a:r>
              <a:rPr spc="-60" dirty="0"/>
              <a:t> </a:t>
            </a:r>
            <a:r>
              <a:rPr spc="-10" dirty="0"/>
              <a:t>understands</a:t>
            </a:r>
            <a:r>
              <a:rPr spc="-7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specific</a:t>
            </a:r>
            <a:r>
              <a:rPr spc="-60" dirty="0"/>
              <a:t> </a:t>
            </a:r>
            <a:r>
              <a:rPr dirty="0"/>
              <a:t>format</a:t>
            </a:r>
            <a:r>
              <a:rPr spc="-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packages</a:t>
            </a:r>
            <a:r>
              <a:rPr spc="-65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dirty="0"/>
              <a:t>for</a:t>
            </a:r>
            <a:r>
              <a:rPr spc="-55" dirty="0"/>
              <a:t> </a:t>
            </a:r>
            <a:r>
              <a:rPr spc="-10" dirty="0"/>
              <a:t>example</a:t>
            </a:r>
            <a:r>
              <a:rPr spc="-60" dirty="0"/>
              <a:t> </a:t>
            </a:r>
            <a:r>
              <a:rPr dirty="0"/>
              <a:t>yum</a:t>
            </a:r>
            <a:r>
              <a:rPr spc="-60" dirty="0"/>
              <a:t> </a:t>
            </a:r>
            <a:r>
              <a:rPr spc="-10" dirty="0"/>
              <a:t>understands</a:t>
            </a:r>
            <a:r>
              <a:rPr spc="-70" dirty="0"/>
              <a:t> </a:t>
            </a:r>
            <a:r>
              <a:rPr dirty="0"/>
              <a:t>rpm</a:t>
            </a:r>
            <a:r>
              <a:rPr spc="-60" dirty="0"/>
              <a:t> </a:t>
            </a:r>
            <a:r>
              <a:rPr spc="-20" dirty="0"/>
              <a:t>etc.</a:t>
            </a:r>
          </a:p>
          <a:p>
            <a:pPr marL="316865" indent="-304165">
              <a:lnSpc>
                <a:spcPct val="100000"/>
              </a:lnSpc>
              <a:spcBef>
                <a:spcPts val="100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  <a:tab pos="3516629" algn="l"/>
              </a:tabLst>
            </a:pPr>
            <a:r>
              <a:rPr spc="-10" dirty="0"/>
              <a:t>Package</a:t>
            </a:r>
            <a:r>
              <a:rPr spc="-85" dirty="0"/>
              <a:t> </a:t>
            </a:r>
            <a:r>
              <a:rPr dirty="0"/>
              <a:t>manager</a:t>
            </a:r>
            <a:r>
              <a:rPr spc="-65" dirty="0"/>
              <a:t> </a:t>
            </a:r>
            <a:r>
              <a:rPr spc="-10" dirty="0"/>
              <a:t>“pulls”</a:t>
            </a:r>
            <a:r>
              <a:rPr dirty="0"/>
              <a:t>	the</a:t>
            </a:r>
            <a:r>
              <a:rPr spc="-70" dirty="0"/>
              <a:t> </a:t>
            </a:r>
            <a:r>
              <a:rPr spc="-10" dirty="0"/>
              <a:t>relevant</a:t>
            </a:r>
            <a:r>
              <a:rPr spc="-45" dirty="0"/>
              <a:t> </a:t>
            </a:r>
            <a:r>
              <a:rPr dirty="0"/>
              <a:t>packages</a:t>
            </a:r>
            <a:r>
              <a:rPr spc="-60" dirty="0"/>
              <a:t> </a:t>
            </a:r>
            <a:r>
              <a:rPr dirty="0"/>
              <a:t>from</a:t>
            </a:r>
            <a:r>
              <a:rPr spc="-7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10" dirty="0"/>
              <a:t>central</a:t>
            </a:r>
            <a:r>
              <a:rPr spc="-70" dirty="0"/>
              <a:t> </a:t>
            </a:r>
            <a:r>
              <a:rPr spc="-10" dirty="0"/>
              <a:t>repository</a:t>
            </a:r>
          </a:p>
          <a:p>
            <a:pPr marL="316865" indent="-304165">
              <a:lnSpc>
                <a:spcPct val="100000"/>
              </a:lnSpc>
              <a:spcBef>
                <a:spcPts val="101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pc="-10" dirty="0"/>
              <a:t>Configured</a:t>
            </a:r>
            <a:r>
              <a:rPr spc="-40" dirty="0"/>
              <a:t> </a:t>
            </a:r>
            <a:r>
              <a:rPr spc="-10" dirty="0"/>
              <a:t>Repositories</a:t>
            </a:r>
            <a:r>
              <a:rPr spc="-50" dirty="0"/>
              <a:t> </a:t>
            </a:r>
            <a:r>
              <a:rPr dirty="0"/>
              <a:t>can</a:t>
            </a:r>
            <a:r>
              <a:rPr spc="-50" dirty="0"/>
              <a:t> </a:t>
            </a:r>
            <a:r>
              <a:rPr dirty="0"/>
              <a:t>be</a:t>
            </a:r>
            <a:r>
              <a:rPr spc="-35" dirty="0"/>
              <a:t> </a:t>
            </a:r>
            <a:r>
              <a:rPr dirty="0"/>
              <a:t>listed</a:t>
            </a:r>
            <a:r>
              <a:rPr spc="-50" dirty="0"/>
              <a:t> </a:t>
            </a:r>
            <a:r>
              <a:rPr dirty="0"/>
              <a:t>using</a:t>
            </a:r>
            <a:r>
              <a:rPr spc="-4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command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10768" y="5888735"/>
            <a:ext cx="5165090" cy="585470"/>
          </a:xfrm>
          <a:prstGeom prst="rect">
            <a:avLst/>
          </a:prstGeom>
          <a:solidFill>
            <a:srgbClr val="0077A2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80"/>
              </a:spcBef>
              <a:tabLst>
                <a:tab pos="541655" algn="l"/>
                <a:tab pos="1646555" algn="l"/>
              </a:tabLst>
            </a:pP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sudo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yum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repolist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2176" y="5841491"/>
            <a:ext cx="7060692" cy="262280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71</a:t>
            </a:fld>
            <a:endParaRPr spc="-25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Installing</a:t>
            </a:r>
            <a:r>
              <a:rPr spc="-55" dirty="0"/>
              <a:t> </a:t>
            </a:r>
            <a:r>
              <a:rPr spc="-10" dirty="0"/>
              <a:t>package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43480" y="1630380"/>
            <a:ext cx="2853690" cy="84010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61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Using</a:t>
            </a:r>
            <a:r>
              <a:rPr sz="2400" spc="-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yum</a:t>
            </a:r>
            <a:endParaRPr sz="2400">
              <a:latin typeface="Calibri"/>
              <a:cs typeface="Calibri"/>
            </a:endParaRPr>
          </a:p>
          <a:p>
            <a:pPr marL="927100" lvl="1" indent="-304800">
              <a:lnSpc>
                <a:spcPct val="100000"/>
              </a:lnSpc>
              <a:spcBef>
                <a:spcPts val="495"/>
              </a:spcBef>
              <a:buClr>
                <a:srgbClr val="3E9C35"/>
              </a:buClr>
              <a:buFont typeface="Wingdings"/>
              <a:buChar char=""/>
              <a:tabLst>
                <a:tab pos="927100" algn="l"/>
              </a:tabLst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Command</a:t>
            </a:r>
            <a:r>
              <a:rPr sz="2100" spc="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Syntax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7770" y="2119121"/>
            <a:ext cx="3601720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80670" algn="l"/>
              </a:tabLst>
            </a:pPr>
            <a:r>
              <a:rPr sz="2100" spc="-50" dirty="0">
                <a:solidFill>
                  <a:srgbClr val="005C84"/>
                </a:solidFill>
                <a:latin typeface="Calibri"/>
                <a:cs typeface="Calibri"/>
              </a:rPr>
              <a:t>-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	yum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&lt;options&gt;</a:t>
            </a:r>
            <a:r>
              <a:rPr sz="2100" spc="25" dirty="0">
                <a:solidFill>
                  <a:srgbClr val="005C84"/>
                </a:solidFill>
                <a:latin typeface="Calibri"/>
                <a:cs typeface="Calibri"/>
              </a:rPr>
              <a:t> 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&lt;commands&gt;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43480" y="2507095"/>
            <a:ext cx="3615054" cy="839469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61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Some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common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commands</a:t>
            </a:r>
            <a:endParaRPr sz="2400">
              <a:latin typeface="Calibri"/>
              <a:cs typeface="Calibri"/>
            </a:endParaRPr>
          </a:p>
          <a:p>
            <a:pPr marL="927100" lvl="1" indent="-304800">
              <a:lnSpc>
                <a:spcPct val="100000"/>
              </a:lnSpc>
              <a:spcBef>
                <a:spcPts val="490"/>
              </a:spcBef>
              <a:buClr>
                <a:srgbClr val="3E9C35"/>
              </a:buClr>
              <a:buFont typeface="Wingdings"/>
              <a:buChar char=""/>
              <a:tabLst>
                <a:tab pos="927100" algn="l"/>
              </a:tabLst>
            </a:pPr>
            <a:r>
              <a:rPr sz="2100" spc="-5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1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get</a:t>
            </a:r>
            <a:r>
              <a:rPr sz="21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20" dirty="0">
                <a:solidFill>
                  <a:srgbClr val="005C84"/>
                </a:solidFill>
                <a:latin typeface="Calibri"/>
                <a:cs typeface="Calibri"/>
              </a:rPr>
              <a:t>help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53080" y="5284978"/>
            <a:ext cx="310959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35"/>
              </a:spcBef>
              <a:buClr>
                <a:srgbClr val="3E9C35"/>
              </a:buClr>
              <a:buFont typeface="Wingdings"/>
              <a:buChar char=""/>
              <a:tabLst>
                <a:tab pos="317500" algn="l"/>
              </a:tabLst>
            </a:pPr>
            <a:r>
              <a:rPr sz="2100" spc="-5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100" spc="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update</a:t>
            </a:r>
            <a:r>
              <a:rPr sz="2100" spc="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all</a:t>
            </a:r>
            <a:r>
              <a:rPr sz="2100" spc="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repositories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53080" y="6429197"/>
            <a:ext cx="2326005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35"/>
              </a:spcBef>
              <a:buClr>
                <a:srgbClr val="3E9C35"/>
              </a:buClr>
              <a:buFont typeface="Wingdings"/>
              <a:buChar char=""/>
              <a:tabLst>
                <a:tab pos="317500" algn="l"/>
              </a:tabLst>
            </a:pPr>
            <a:r>
              <a:rPr sz="2100" spc="-5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1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install</a:t>
            </a:r>
            <a:r>
              <a:rPr sz="21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software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3080" y="7574406"/>
            <a:ext cx="2693035" cy="3511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35"/>
              </a:spcBef>
              <a:buClr>
                <a:srgbClr val="3E9C35"/>
              </a:buClr>
              <a:buFont typeface="Wingdings"/>
              <a:buChar char=""/>
              <a:tabLst>
                <a:tab pos="317500" algn="l"/>
              </a:tabLst>
            </a:pPr>
            <a:r>
              <a:rPr sz="2100" spc="-5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100" spc="-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remove</a:t>
            </a:r>
            <a:r>
              <a:rPr sz="2100" spc="-2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100" spc="4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package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41092" y="3454908"/>
            <a:ext cx="3657600" cy="584200"/>
          </a:xfrm>
          <a:prstGeom prst="rect">
            <a:avLst/>
          </a:prstGeom>
          <a:solidFill>
            <a:srgbClr val="0077A2"/>
          </a:solidFill>
        </p:spPr>
        <p:txBody>
          <a:bodyPr vert="horz" wrap="square" lIns="0" tIns="342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  <a:tabLst>
                <a:tab pos="542925" algn="l"/>
                <a:tab pos="1647825" algn="l"/>
              </a:tabLst>
            </a:pP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sudo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yum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--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help</a:t>
            </a:r>
            <a:endParaRPr sz="3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627376" y="4507991"/>
            <a:ext cx="5962015" cy="585470"/>
          </a:xfrm>
          <a:custGeom>
            <a:avLst/>
            <a:gdLst/>
            <a:ahLst/>
            <a:cxnLst/>
            <a:rect l="l" t="t" r="r" b="b"/>
            <a:pathLst>
              <a:path w="5962015" h="585470">
                <a:moveTo>
                  <a:pt x="5961887" y="0"/>
                </a:moveTo>
                <a:lnTo>
                  <a:pt x="0" y="0"/>
                </a:lnTo>
                <a:lnTo>
                  <a:pt x="0" y="585215"/>
                </a:lnTo>
                <a:lnTo>
                  <a:pt x="5961887" y="585215"/>
                </a:lnTo>
                <a:lnTo>
                  <a:pt x="5961887" y="0"/>
                </a:lnTo>
                <a:close/>
              </a:path>
            </a:pathLst>
          </a:custGeom>
          <a:solidFill>
            <a:srgbClr val="0077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53080" y="4097525"/>
            <a:ext cx="2752090" cy="115633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470"/>
              </a:spcBef>
              <a:buClr>
                <a:srgbClr val="3E9C35"/>
              </a:buClr>
              <a:buFont typeface="Wingdings"/>
              <a:buChar char=""/>
              <a:tabLst>
                <a:tab pos="317500" algn="l"/>
              </a:tabLst>
            </a:pP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List</a:t>
            </a:r>
            <a:r>
              <a:rPr sz="2100" spc="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installed</a:t>
            </a:r>
            <a:r>
              <a:rPr sz="2100" spc="-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packages</a:t>
            </a:r>
            <a:endParaRPr sz="2100">
              <a:latin typeface="Calibri"/>
              <a:cs typeface="Calibri"/>
            </a:endParaRPr>
          </a:p>
          <a:p>
            <a:pPr marL="166370">
              <a:lnSpc>
                <a:spcPts val="3400"/>
              </a:lnSpc>
              <a:spcBef>
                <a:spcPts val="520"/>
              </a:spcBef>
              <a:tabLst>
                <a:tab pos="617220" algn="l"/>
                <a:tab pos="1722120" algn="l"/>
              </a:tabLst>
            </a:pP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sudo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yum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ts val="2080"/>
              </a:lnSpc>
            </a:pPr>
            <a:r>
              <a:rPr sz="2100" spc="-50" dirty="0">
                <a:solidFill>
                  <a:srgbClr val="005C84"/>
                </a:solidFill>
                <a:latin typeface="Calibri"/>
                <a:cs typeface="Calibri"/>
              </a:rPr>
              <a:t>T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72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5369869" y="4529785"/>
            <a:ext cx="151701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installed</a:t>
            </a:r>
            <a:endParaRPr sz="3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27376" y="5753100"/>
            <a:ext cx="5962015" cy="584200"/>
          </a:xfrm>
          <a:prstGeom prst="rect">
            <a:avLst/>
          </a:prstGeom>
          <a:solidFill>
            <a:srgbClr val="0077A2"/>
          </a:solidFill>
        </p:spPr>
        <p:txBody>
          <a:bodyPr vert="horz" wrap="square" lIns="0" tIns="3429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  <a:tabLst>
                <a:tab pos="542925" algn="l"/>
                <a:tab pos="1647825" algn="l"/>
                <a:tab pos="2754630" algn="l"/>
              </a:tabLst>
            </a:pP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sudo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yum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update</a:t>
            </a:r>
            <a:endParaRPr sz="3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41092" y="6989064"/>
            <a:ext cx="5948680" cy="585470"/>
          </a:xfrm>
          <a:prstGeom prst="rect">
            <a:avLst/>
          </a:prstGeom>
          <a:solidFill>
            <a:srgbClr val="0077A2"/>
          </a:solidFill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  <a:tabLst>
                <a:tab pos="542925" algn="l"/>
                <a:tab pos="1647825" algn="l"/>
                <a:tab pos="2753360" algn="l"/>
              </a:tabLst>
            </a:pP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sudo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yum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emacs</a:t>
            </a:r>
            <a:endParaRPr sz="3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41092" y="8043671"/>
            <a:ext cx="5948680" cy="585470"/>
          </a:xfrm>
          <a:prstGeom prst="rect">
            <a:avLst/>
          </a:prstGeom>
          <a:solidFill>
            <a:srgbClr val="0077A2"/>
          </a:solidFill>
        </p:spPr>
        <p:txBody>
          <a:bodyPr vert="horz" wrap="square" lIns="0" tIns="3556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  <a:tabLst>
                <a:tab pos="542925" algn="l"/>
                <a:tab pos="1647825" algn="l"/>
                <a:tab pos="2753360" algn="l"/>
              </a:tabLst>
            </a:pP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20" dirty="0">
                <a:solidFill>
                  <a:srgbClr val="FFFFFF"/>
                </a:solidFill>
                <a:latin typeface="Arial"/>
                <a:cs typeface="Arial"/>
              </a:rPr>
              <a:t>sudo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yum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remove</a:t>
            </a:r>
            <a:r>
              <a:rPr sz="3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emacs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73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130"/>
              </a:spcBef>
            </a:pPr>
            <a:r>
              <a:rPr dirty="0"/>
              <a:t>Using</a:t>
            </a:r>
            <a:r>
              <a:rPr spc="30" dirty="0"/>
              <a:t> </a:t>
            </a:r>
            <a:r>
              <a:rPr spc="-25" dirty="0"/>
              <a:t>rpm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9176" y="1565910"/>
            <a:ext cx="8925560" cy="151003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12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RPM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another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tool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managing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packages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Red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Hat</a:t>
            </a:r>
            <a:endParaRPr sz="24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019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Rpm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allows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multiple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versions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software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be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installed.</a:t>
            </a:r>
            <a:endParaRPr sz="24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00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relevant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package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needs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be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downloaded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first</a:t>
            </a:r>
            <a:r>
              <a:rPr sz="24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then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installed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775" y="3107893"/>
            <a:ext cx="2443480" cy="351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35"/>
              </a:spcBef>
              <a:buClr>
                <a:srgbClr val="3E9C35"/>
              </a:buClr>
              <a:buFont typeface="Wingdings"/>
              <a:buChar char=""/>
              <a:tabLst>
                <a:tab pos="316865" algn="l"/>
              </a:tabLst>
            </a:pPr>
            <a:r>
              <a:rPr sz="2100" spc="-5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100" spc="-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install</a:t>
            </a:r>
            <a:r>
              <a:rPr sz="21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100" spc="-1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005C84"/>
                </a:solidFill>
                <a:latin typeface="Calibri"/>
                <a:cs typeface="Calibri"/>
              </a:rPr>
              <a:t>package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176" y="4307585"/>
            <a:ext cx="2847975" cy="101346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11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400" spc="-11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update</a:t>
            </a:r>
            <a:r>
              <a:rPr sz="24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package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sz="2400" spc="-50" dirty="0">
                <a:solidFill>
                  <a:srgbClr val="3E9C35"/>
                </a:solidFill>
                <a:latin typeface="Arial"/>
                <a:cs typeface="Arial"/>
              </a:rPr>
              <a:t>•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9176" y="5791378"/>
            <a:ext cx="8822690" cy="1012825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10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Note</a:t>
            </a:r>
            <a:r>
              <a:rPr sz="24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: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1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download</a:t>
            </a:r>
            <a:r>
              <a:rPr sz="24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we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can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use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tools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like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wget</a:t>
            </a:r>
            <a:endParaRPr sz="2400" dirty="0">
              <a:latin typeface="Calibri"/>
              <a:cs typeface="Calibri"/>
            </a:endParaRPr>
          </a:p>
          <a:p>
            <a:pPr marL="216535">
              <a:lnSpc>
                <a:spcPct val="100000"/>
              </a:lnSpc>
              <a:spcBef>
                <a:spcPts val="1005"/>
              </a:spcBef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wget</a:t>
            </a:r>
            <a:r>
              <a:rPr sz="2400" spc="1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u="sng" spc="-20" dirty="0">
                <a:solidFill>
                  <a:srgbClr val="6C6D70"/>
                </a:solidFill>
                <a:uFill>
                  <a:solidFill>
                    <a:srgbClr val="6C6D70"/>
                  </a:solidFill>
                </a:uFill>
                <a:latin typeface="Calibri"/>
                <a:cs typeface="Calibri"/>
                <a:hlinkClick r:id="rId2"/>
              </a:rPr>
              <a:t>https://</a:t>
            </a:r>
            <a:r>
              <a:rPr lang="en-IN" sz="2400" u="sng" spc="-20" dirty="0">
                <a:solidFill>
                  <a:srgbClr val="6C6D70"/>
                </a:solidFill>
                <a:uFill>
                  <a:solidFill>
                    <a:srgbClr val="6C6D70"/>
                  </a:solidFill>
                </a:uFill>
                <a:latin typeface="Calibri"/>
                <a:cs typeface="Calibri"/>
                <a:hlinkClick r:id="rId2"/>
              </a:rPr>
              <a:t>&lt;</a:t>
            </a:r>
            <a:r>
              <a:rPr lang="en-IN" sz="2400" u="sng" spc="-20" dirty="0" err="1">
                <a:solidFill>
                  <a:srgbClr val="6C6D70"/>
                </a:solidFill>
                <a:uFill>
                  <a:solidFill>
                    <a:srgbClr val="6C6D70"/>
                  </a:solidFill>
                </a:uFill>
                <a:latin typeface="Calibri"/>
                <a:cs typeface="Calibri"/>
                <a:hlinkClick r:id="rId2"/>
              </a:rPr>
              <a:t>url</a:t>
            </a:r>
            <a:r>
              <a:rPr lang="en-IN" sz="2400" u="sng" spc="-20" dirty="0">
                <a:solidFill>
                  <a:srgbClr val="6C6D70"/>
                </a:solidFill>
                <a:uFill>
                  <a:solidFill>
                    <a:srgbClr val="6C6D70"/>
                  </a:solidFill>
                </a:uFill>
                <a:latin typeface="Calibri"/>
                <a:cs typeface="Calibri"/>
                <a:hlinkClick r:id="rId2"/>
              </a:rPr>
              <a:t>&gt;</a:t>
            </a:r>
            <a:r>
              <a:rPr sz="2400" u="sng" spc="-20" dirty="0">
                <a:solidFill>
                  <a:srgbClr val="6C6D70"/>
                </a:solidFill>
                <a:uFill>
                  <a:solidFill>
                    <a:srgbClr val="6C6D70"/>
                  </a:solidFill>
                </a:uFill>
                <a:latin typeface="Calibri"/>
                <a:cs typeface="Calibri"/>
                <a:hlinkClick r:id="rId2"/>
              </a:rPr>
              <a:t>/</a:t>
            </a:r>
            <a:r>
              <a:rPr sz="2400" spc="120" dirty="0">
                <a:solidFill>
                  <a:srgbClr val="6C6D7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005C84"/>
                </a:solidFill>
                <a:latin typeface="Calibri"/>
                <a:cs typeface="Calibri"/>
              </a:rPr>
              <a:t>....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424416" y="3119627"/>
            <a:ext cx="6300470" cy="1076325"/>
          </a:xfrm>
          <a:prstGeom prst="rect">
            <a:avLst/>
          </a:prstGeom>
          <a:solidFill>
            <a:srgbClr val="0077A2"/>
          </a:solidFill>
        </p:spPr>
        <p:txBody>
          <a:bodyPr vert="horz" wrap="square" lIns="0" tIns="33655" rIns="0" bIns="0" rtlCol="0">
            <a:spAutoFit/>
          </a:bodyPr>
          <a:lstStyle/>
          <a:p>
            <a:pPr marL="92075" marR="514984">
              <a:lnSpc>
                <a:spcPct val="100000"/>
              </a:lnSpc>
              <a:spcBef>
                <a:spcPts val="265"/>
              </a:spcBef>
              <a:tabLst>
                <a:tab pos="543560" algn="l"/>
                <a:tab pos="2888615" algn="l"/>
              </a:tabLst>
            </a:pP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sudo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rpm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–i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jdk-8u161-linux- x64.rpm</a:t>
            </a:r>
            <a:endParaRPr sz="3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24416" y="4994147"/>
            <a:ext cx="6503034" cy="585470"/>
          </a:xfrm>
          <a:prstGeom prst="rect">
            <a:avLst/>
          </a:prstGeom>
          <a:solidFill>
            <a:srgbClr val="0077A2"/>
          </a:solidFill>
        </p:spPr>
        <p:txBody>
          <a:bodyPr vert="horz" wrap="square" lIns="0" tIns="3492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75"/>
              </a:spcBef>
              <a:tabLst>
                <a:tab pos="543560" algn="l"/>
              </a:tabLst>
            </a:pP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sudo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rpm</a:t>
            </a:r>
            <a:r>
              <a:rPr sz="3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–U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9176" y="591057"/>
            <a:ext cx="3004820" cy="594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957705" algn="l"/>
              </a:tabLst>
            </a:pPr>
            <a:r>
              <a:rPr spc="-10" dirty="0"/>
              <a:t>Installing</a:t>
            </a:r>
            <a:r>
              <a:rPr dirty="0"/>
              <a:t>	</a:t>
            </a:r>
            <a:r>
              <a:rPr spc="-50" dirty="0"/>
              <a:t>tar.gz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9176" y="1565910"/>
            <a:ext cx="9954895" cy="151003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120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Installation</a:t>
            </a:r>
            <a:r>
              <a:rPr sz="24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of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.tar.gz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files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2400" spc="-4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fully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manual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activity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requiring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configuration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setup.</a:t>
            </a:r>
            <a:endParaRPr sz="24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019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  <a:tab pos="3739515" algn="l"/>
                <a:tab pos="5043805" algn="l"/>
              </a:tabLst>
            </a:pP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The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tar.gz</a:t>
            </a:r>
            <a:r>
              <a:rPr sz="24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files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needs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005C84"/>
                </a:solidFill>
                <a:latin typeface="Calibri"/>
                <a:cs typeface="Calibri"/>
              </a:rPr>
              <a:t>be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extracted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and</a:t>
            </a:r>
            <a:r>
              <a:rPr sz="24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then</a:t>
            </a:r>
            <a:r>
              <a:rPr sz="24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configured</a:t>
            </a:r>
            <a:r>
              <a:rPr sz="24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for</a:t>
            </a:r>
            <a:r>
              <a:rPr sz="24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installation</a:t>
            </a:r>
            <a:endParaRPr sz="24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00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  <a:tab pos="1122045" algn="l"/>
                <a:tab pos="4593590" algn="l"/>
              </a:tabLst>
            </a:pP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Steps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to</a:t>
            </a:r>
            <a:r>
              <a:rPr sz="24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install</a:t>
            </a:r>
            <a:r>
              <a:rPr sz="24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docker</a:t>
            </a:r>
            <a:r>
              <a:rPr sz="24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package</a:t>
            </a:r>
            <a:r>
              <a:rPr sz="24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400" dirty="0">
                <a:solidFill>
                  <a:srgbClr val="005C84"/>
                </a:solidFill>
                <a:latin typeface="Calibri"/>
                <a:cs typeface="Calibri"/>
              </a:rPr>
              <a:t>	</a:t>
            </a:r>
            <a:r>
              <a:rPr sz="2400" spc="-10" dirty="0">
                <a:solidFill>
                  <a:srgbClr val="005C84"/>
                </a:solidFill>
                <a:latin typeface="Calibri"/>
                <a:cs typeface="Calibri"/>
              </a:rPr>
              <a:t>testbox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40507" y="3770376"/>
            <a:ext cx="6196965" cy="1569720"/>
          </a:xfrm>
          <a:custGeom>
            <a:avLst/>
            <a:gdLst/>
            <a:ahLst/>
            <a:cxnLst/>
            <a:rect l="l" t="t" r="r" b="b"/>
            <a:pathLst>
              <a:path w="6196965" h="1569720">
                <a:moveTo>
                  <a:pt x="6196584" y="0"/>
                </a:moveTo>
                <a:lnTo>
                  <a:pt x="0" y="0"/>
                </a:lnTo>
                <a:lnTo>
                  <a:pt x="0" y="1569720"/>
                </a:lnTo>
                <a:lnTo>
                  <a:pt x="6196584" y="1569720"/>
                </a:lnTo>
                <a:lnTo>
                  <a:pt x="6196584" y="0"/>
                </a:lnTo>
                <a:close/>
              </a:path>
            </a:pathLst>
          </a:custGeom>
          <a:solidFill>
            <a:srgbClr val="0075A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631694" y="3792727"/>
            <a:ext cx="5363210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63880" algn="l"/>
              </a:tabLst>
            </a:pP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tar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zxvf</a:t>
            </a:r>
            <a:r>
              <a:rPr sz="3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docker-18.09.1.tgz</a:t>
            </a:r>
            <a:endParaRPr sz="3200">
              <a:latin typeface="Arial"/>
              <a:cs typeface="Arial"/>
            </a:endParaRPr>
          </a:p>
          <a:p>
            <a:pPr marL="112395">
              <a:lnSpc>
                <a:spcPct val="100000"/>
              </a:lnSpc>
              <a:tabLst>
                <a:tab pos="563245" algn="l"/>
              </a:tabLst>
            </a:pP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sudo</a:t>
            </a: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cp</a:t>
            </a:r>
            <a:r>
              <a:rPr sz="3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docker/*</a:t>
            </a:r>
            <a:r>
              <a:rPr sz="3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/usr/bin/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tabLst>
                <a:tab pos="563245" algn="l"/>
              </a:tabLst>
            </a:pP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$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	sudo</a:t>
            </a: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dockerd</a:t>
            </a:r>
            <a:r>
              <a:rPr sz="3200" spc="-50" dirty="0">
                <a:solidFill>
                  <a:srgbClr val="FFFFFF"/>
                </a:solidFill>
                <a:latin typeface="Arial"/>
                <a:cs typeface="Arial"/>
              </a:rPr>
              <a:t> &amp;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74</a:t>
            </a:fld>
            <a:endParaRPr spc="-25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6256508" cy="9144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67881" y="3606800"/>
            <a:ext cx="2922270" cy="71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50" b="1" dirty="0">
                <a:solidFill>
                  <a:srgbClr val="FFFFFF"/>
                </a:solidFill>
                <a:latin typeface="Arial"/>
                <a:cs typeface="Arial"/>
              </a:rPr>
              <a:t>Thank</a:t>
            </a:r>
            <a:r>
              <a:rPr sz="455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50" b="1" spc="-80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endParaRPr sz="45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320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Arial"/>
                <a:cs typeface="Arial"/>
              </a:rPr>
              <a:t>UNIX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OS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6023" y="1580845"/>
            <a:ext cx="7628890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17500" marR="5080" indent="-304800">
              <a:lnSpc>
                <a:spcPts val="3030"/>
              </a:lnSpc>
              <a:spcBef>
                <a:spcPts val="475"/>
              </a:spcBef>
              <a:buClr>
                <a:srgbClr val="3E9C35"/>
              </a:buClr>
              <a:buFont typeface="Arial"/>
              <a:buChar char="•"/>
              <a:tabLst>
                <a:tab pos="31750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It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is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Multi-user,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multi-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tasking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centralized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Operating System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6023" y="3064255"/>
            <a:ext cx="8256905" cy="303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95"/>
              </a:spcBef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Uses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time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slice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800" spc="-7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manage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multiple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tasks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60"/>
              </a:spcBef>
              <a:buClr>
                <a:srgbClr val="3E9C35"/>
              </a:buClr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317500" marR="5080" indent="-304800">
              <a:lnSpc>
                <a:spcPts val="3020"/>
              </a:lnSpc>
              <a:buClr>
                <a:srgbClr val="3E9C35"/>
              </a:buClr>
              <a:buFont typeface="Arial"/>
              <a:buChar char="•"/>
              <a:tabLst>
                <a:tab pos="317500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OS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runs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in</a:t>
            </a:r>
            <a:r>
              <a:rPr sz="2800" spc="-6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host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and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users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connect</a:t>
            </a:r>
            <a:r>
              <a:rPr sz="2800" spc="-4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this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host</a:t>
            </a:r>
            <a:r>
              <a:rPr sz="2800" spc="-3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using</a:t>
            </a:r>
            <a:r>
              <a:rPr sz="2800" spc="-50" dirty="0">
                <a:solidFill>
                  <a:srgbClr val="005C84"/>
                </a:solidFill>
                <a:latin typeface="Calibri"/>
                <a:cs typeface="Calibri"/>
              </a:rPr>
              <a:t> a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terminal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25"/>
              </a:spcBef>
              <a:buClr>
                <a:srgbClr val="3E9C35"/>
              </a:buClr>
              <a:buFont typeface="Arial"/>
              <a:buChar char="•"/>
            </a:pPr>
            <a:endParaRPr sz="28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buClr>
                <a:srgbClr val="3E9C35"/>
              </a:buClr>
              <a:buFont typeface="Arial"/>
              <a:buChar char="•"/>
              <a:tabLst>
                <a:tab pos="316865" algn="l"/>
              </a:tabLst>
            </a:pP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Unix</a:t>
            </a:r>
            <a:r>
              <a:rPr sz="2800" spc="-9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terminals</a:t>
            </a:r>
            <a:r>
              <a:rPr sz="2800" spc="-9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are</a:t>
            </a:r>
            <a:r>
              <a:rPr sz="2800" spc="-9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“dumb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terminals”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6023" y="6743522"/>
            <a:ext cx="8580755" cy="836294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17500" marR="5080" indent="-304800">
              <a:lnSpc>
                <a:spcPts val="3030"/>
              </a:lnSpc>
              <a:spcBef>
                <a:spcPts val="475"/>
              </a:spcBef>
              <a:buClr>
                <a:srgbClr val="3E9C35"/>
              </a:buClr>
              <a:buFont typeface="Arial"/>
              <a:buChar char="•"/>
              <a:tabLst>
                <a:tab pos="317500" algn="l"/>
              </a:tabLst>
            </a:pPr>
            <a:r>
              <a:rPr sz="2800" spc="-30" dirty="0">
                <a:solidFill>
                  <a:srgbClr val="005C84"/>
                </a:solidFill>
                <a:latin typeface="Calibri"/>
                <a:cs typeface="Calibri"/>
              </a:rPr>
              <a:t>Terminal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Emulators</a:t>
            </a:r>
            <a:r>
              <a:rPr sz="2800" spc="-7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like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putty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are</a:t>
            </a:r>
            <a:r>
              <a:rPr sz="2800" spc="-9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used</a:t>
            </a:r>
            <a:r>
              <a:rPr sz="2800" spc="-5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800" spc="-8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connect</a:t>
            </a:r>
            <a:r>
              <a:rPr sz="2800" spc="-65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to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05C84"/>
                </a:solidFill>
                <a:latin typeface="Calibri"/>
                <a:cs typeface="Calibri"/>
              </a:rPr>
              <a:t>Unix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HOST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05C84"/>
                </a:solidFill>
                <a:latin typeface="Calibri"/>
                <a:cs typeface="Calibri"/>
              </a:rPr>
              <a:t>from</a:t>
            </a:r>
            <a:r>
              <a:rPr sz="2800" spc="-80" dirty="0">
                <a:solidFill>
                  <a:srgbClr val="005C84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05C84"/>
                </a:solidFill>
                <a:latin typeface="Calibri"/>
                <a:cs typeface="Calibri"/>
              </a:rPr>
              <a:t>PC/Laptops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584914" y="2258178"/>
            <a:ext cx="4135120" cy="3381375"/>
            <a:chOff x="9584914" y="2258178"/>
            <a:chExt cx="4135120" cy="3381375"/>
          </a:xfrm>
        </p:grpSpPr>
        <p:sp>
          <p:nvSpPr>
            <p:cNvPr id="8" name="object 8"/>
            <p:cNvSpPr/>
            <p:nvPr/>
          </p:nvSpPr>
          <p:spPr>
            <a:xfrm>
              <a:off x="9584906" y="2258186"/>
              <a:ext cx="4135120" cy="3338195"/>
            </a:xfrm>
            <a:custGeom>
              <a:avLst/>
              <a:gdLst/>
              <a:ahLst/>
              <a:cxnLst/>
              <a:rect l="l" t="t" r="r" b="b"/>
              <a:pathLst>
                <a:path w="4135119" h="3338195">
                  <a:moveTo>
                    <a:pt x="1004506" y="1893112"/>
                  </a:moveTo>
                  <a:lnTo>
                    <a:pt x="1004493" y="1817738"/>
                  </a:lnTo>
                  <a:lnTo>
                    <a:pt x="1004493" y="1390586"/>
                  </a:lnTo>
                  <a:lnTo>
                    <a:pt x="1004493" y="1365465"/>
                  </a:lnTo>
                  <a:lnTo>
                    <a:pt x="1000531" y="1345946"/>
                  </a:lnTo>
                  <a:lnTo>
                    <a:pt x="989749" y="1329969"/>
                  </a:lnTo>
                  <a:lnTo>
                    <a:pt x="973772" y="1319174"/>
                  </a:lnTo>
                  <a:lnTo>
                    <a:pt x="954278" y="1315212"/>
                  </a:lnTo>
                  <a:lnTo>
                    <a:pt x="929157" y="1315212"/>
                  </a:lnTo>
                  <a:lnTo>
                    <a:pt x="929157" y="1390586"/>
                  </a:lnTo>
                  <a:lnTo>
                    <a:pt x="929157" y="1817738"/>
                  </a:lnTo>
                  <a:lnTo>
                    <a:pt x="226009" y="1817738"/>
                  </a:lnTo>
                  <a:lnTo>
                    <a:pt x="226009" y="1390586"/>
                  </a:lnTo>
                  <a:lnTo>
                    <a:pt x="929157" y="1390586"/>
                  </a:lnTo>
                  <a:lnTo>
                    <a:pt x="929157" y="1315212"/>
                  </a:lnTo>
                  <a:lnTo>
                    <a:pt x="200901" y="1315212"/>
                  </a:lnTo>
                  <a:lnTo>
                    <a:pt x="181394" y="1319174"/>
                  </a:lnTo>
                  <a:lnTo>
                    <a:pt x="165430" y="1329969"/>
                  </a:lnTo>
                  <a:lnTo>
                    <a:pt x="154635" y="1345946"/>
                  </a:lnTo>
                  <a:lnTo>
                    <a:pt x="150672" y="1365465"/>
                  </a:lnTo>
                  <a:lnTo>
                    <a:pt x="150672" y="1893112"/>
                  </a:lnTo>
                  <a:lnTo>
                    <a:pt x="1004506" y="1893112"/>
                  </a:lnTo>
                  <a:close/>
                </a:path>
                <a:path w="4135119" h="3338195">
                  <a:moveTo>
                    <a:pt x="1004506" y="577900"/>
                  </a:moveTo>
                  <a:lnTo>
                    <a:pt x="1004493" y="502526"/>
                  </a:lnTo>
                  <a:lnTo>
                    <a:pt x="1004493" y="75374"/>
                  </a:lnTo>
                  <a:lnTo>
                    <a:pt x="1004493" y="50253"/>
                  </a:lnTo>
                  <a:lnTo>
                    <a:pt x="1000531" y="30734"/>
                  </a:lnTo>
                  <a:lnTo>
                    <a:pt x="989749" y="14757"/>
                  </a:lnTo>
                  <a:lnTo>
                    <a:pt x="973772" y="3962"/>
                  </a:lnTo>
                  <a:lnTo>
                    <a:pt x="954278" y="0"/>
                  </a:lnTo>
                  <a:lnTo>
                    <a:pt x="929157" y="0"/>
                  </a:lnTo>
                  <a:lnTo>
                    <a:pt x="929157" y="75374"/>
                  </a:lnTo>
                  <a:lnTo>
                    <a:pt x="929157" y="502526"/>
                  </a:lnTo>
                  <a:lnTo>
                    <a:pt x="226009" y="502526"/>
                  </a:lnTo>
                  <a:lnTo>
                    <a:pt x="226009" y="75374"/>
                  </a:lnTo>
                  <a:lnTo>
                    <a:pt x="929157" y="75374"/>
                  </a:lnTo>
                  <a:lnTo>
                    <a:pt x="929157" y="0"/>
                  </a:lnTo>
                  <a:lnTo>
                    <a:pt x="200901" y="0"/>
                  </a:lnTo>
                  <a:lnTo>
                    <a:pt x="181394" y="3962"/>
                  </a:lnTo>
                  <a:lnTo>
                    <a:pt x="165430" y="14757"/>
                  </a:lnTo>
                  <a:lnTo>
                    <a:pt x="154635" y="30734"/>
                  </a:lnTo>
                  <a:lnTo>
                    <a:pt x="150672" y="50253"/>
                  </a:lnTo>
                  <a:lnTo>
                    <a:pt x="150672" y="577900"/>
                  </a:lnTo>
                  <a:lnTo>
                    <a:pt x="1004506" y="577900"/>
                  </a:lnTo>
                  <a:close/>
                </a:path>
                <a:path w="4135119" h="3338195">
                  <a:moveTo>
                    <a:pt x="1155179" y="628154"/>
                  </a:moveTo>
                  <a:lnTo>
                    <a:pt x="652919" y="628154"/>
                  </a:lnTo>
                  <a:lnTo>
                    <a:pt x="652919" y="648258"/>
                  </a:lnTo>
                  <a:lnTo>
                    <a:pt x="647903" y="653275"/>
                  </a:lnTo>
                  <a:lnTo>
                    <a:pt x="507276" y="653275"/>
                  </a:lnTo>
                  <a:lnTo>
                    <a:pt x="502246" y="648258"/>
                  </a:lnTo>
                  <a:lnTo>
                    <a:pt x="502246" y="628154"/>
                  </a:lnTo>
                  <a:lnTo>
                    <a:pt x="0" y="628154"/>
                  </a:lnTo>
                  <a:lnTo>
                    <a:pt x="0" y="653275"/>
                  </a:lnTo>
                  <a:lnTo>
                    <a:pt x="3962" y="672795"/>
                  </a:lnTo>
                  <a:lnTo>
                    <a:pt x="14757" y="688771"/>
                  </a:lnTo>
                  <a:lnTo>
                    <a:pt x="30721" y="699566"/>
                  </a:lnTo>
                  <a:lnTo>
                    <a:pt x="50228" y="703529"/>
                  </a:lnTo>
                  <a:lnTo>
                    <a:pt x="1104950" y="703529"/>
                  </a:lnTo>
                  <a:lnTo>
                    <a:pt x="1124445" y="699566"/>
                  </a:lnTo>
                  <a:lnTo>
                    <a:pt x="1140421" y="688771"/>
                  </a:lnTo>
                  <a:lnTo>
                    <a:pt x="1151216" y="672795"/>
                  </a:lnTo>
                  <a:lnTo>
                    <a:pt x="1155179" y="653275"/>
                  </a:lnTo>
                  <a:lnTo>
                    <a:pt x="1155179" y="628154"/>
                  </a:lnTo>
                  <a:close/>
                </a:path>
                <a:path w="4135119" h="3338195">
                  <a:moveTo>
                    <a:pt x="1409890" y="3337864"/>
                  </a:moveTo>
                  <a:lnTo>
                    <a:pt x="1409877" y="3262490"/>
                  </a:lnTo>
                  <a:lnTo>
                    <a:pt x="1409877" y="2835338"/>
                  </a:lnTo>
                  <a:lnTo>
                    <a:pt x="1409877" y="2810218"/>
                  </a:lnTo>
                  <a:lnTo>
                    <a:pt x="1405915" y="2790698"/>
                  </a:lnTo>
                  <a:lnTo>
                    <a:pt x="1395133" y="2774721"/>
                  </a:lnTo>
                  <a:lnTo>
                    <a:pt x="1379156" y="2763926"/>
                  </a:lnTo>
                  <a:lnTo>
                    <a:pt x="1359662" y="2759964"/>
                  </a:lnTo>
                  <a:lnTo>
                    <a:pt x="1334541" y="2759964"/>
                  </a:lnTo>
                  <a:lnTo>
                    <a:pt x="1334541" y="2835338"/>
                  </a:lnTo>
                  <a:lnTo>
                    <a:pt x="1334541" y="3262490"/>
                  </a:lnTo>
                  <a:lnTo>
                    <a:pt x="631393" y="3262490"/>
                  </a:lnTo>
                  <a:lnTo>
                    <a:pt x="631393" y="2835338"/>
                  </a:lnTo>
                  <a:lnTo>
                    <a:pt x="1334541" y="2835338"/>
                  </a:lnTo>
                  <a:lnTo>
                    <a:pt x="1334541" y="2759964"/>
                  </a:lnTo>
                  <a:lnTo>
                    <a:pt x="606285" y="2759964"/>
                  </a:lnTo>
                  <a:lnTo>
                    <a:pt x="586778" y="2763926"/>
                  </a:lnTo>
                  <a:lnTo>
                    <a:pt x="570814" y="2774721"/>
                  </a:lnTo>
                  <a:lnTo>
                    <a:pt x="560019" y="2790698"/>
                  </a:lnTo>
                  <a:lnTo>
                    <a:pt x="556056" y="2810218"/>
                  </a:lnTo>
                  <a:lnTo>
                    <a:pt x="556056" y="3337864"/>
                  </a:lnTo>
                  <a:lnTo>
                    <a:pt x="1409890" y="3337864"/>
                  </a:lnTo>
                  <a:close/>
                </a:path>
                <a:path w="4135119" h="3338195">
                  <a:moveTo>
                    <a:pt x="4134993" y="725322"/>
                  </a:moveTo>
                  <a:lnTo>
                    <a:pt x="4130370" y="696709"/>
                  </a:lnTo>
                  <a:lnTo>
                    <a:pt x="4117784" y="673277"/>
                  </a:lnTo>
                  <a:lnTo>
                    <a:pt x="4099153" y="657453"/>
                  </a:lnTo>
                  <a:lnTo>
                    <a:pt x="4076420" y="651637"/>
                  </a:lnTo>
                  <a:lnTo>
                    <a:pt x="4047121" y="651637"/>
                  </a:lnTo>
                  <a:lnTo>
                    <a:pt x="4047121" y="762165"/>
                  </a:lnTo>
                  <a:lnTo>
                    <a:pt x="4047121" y="1351648"/>
                  </a:lnTo>
                  <a:lnTo>
                    <a:pt x="3344214" y="1351648"/>
                  </a:lnTo>
                  <a:lnTo>
                    <a:pt x="3344214" y="762165"/>
                  </a:lnTo>
                  <a:lnTo>
                    <a:pt x="4047121" y="762165"/>
                  </a:lnTo>
                  <a:lnTo>
                    <a:pt x="4047121" y="651637"/>
                  </a:lnTo>
                  <a:lnTo>
                    <a:pt x="3314928" y="651637"/>
                  </a:lnTo>
                  <a:lnTo>
                    <a:pt x="3292183" y="657453"/>
                  </a:lnTo>
                  <a:lnTo>
                    <a:pt x="3273552" y="673277"/>
                  </a:lnTo>
                  <a:lnTo>
                    <a:pt x="3260966" y="696709"/>
                  </a:lnTo>
                  <a:lnTo>
                    <a:pt x="3256343" y="725322"/>
                  </a:lnTo>
                  <a:lnTo>
                    <a:pt x="3256343" y="1388491"/>
                  </a:lnTo>
                  <a:lnTo>
                    <a:pt x="3273552" y="1440522"/>
                  </a:lnTo>
                  <a:lnTo>
                    <a:pt x="3314928" y="1462163"/>
                  </a:lnTo>
                  <a:lnTo>
                    <a:pt x="3607803" y="1462176"/>
                  </a:lnTo>
                  <a:lnTo>
                    <a:pt x="3607803" y="1572691"/>
                  </a:lnTo>
                  <a:lnTo>
                    <a:pt x="3476015" y="1572691"/>
                  </a:lnTo>
                  <a:lnTo>
                    <a:pt x="3476015" y="1683219"/>
                  </a:lnTo>
                  <a:lnTo>
                    <a:pt x="3915333" y="1683219"/>
                  </a:lnTo>
                  <a:lnTo>
                    <a:pt x="3915333" y="1572691"/>
                  </a:lnTo>
                  <a:lnTo>
                    <a:pt x="3783533" y="1572691"/>
                  </a:lnTo>
                  <a:lnTo>
                    <a:pt x="3783533" y="1462176"/>
                  </a:lnTo>
                  <a:lnTo>
                    <a:pt x="4076420" y="1462176"/>
                  </a:lnTo>
                  <a:lnTo>
                    <a:pt x="4099166" y="1456359"/>
                  </a:lnTo>
                  <a:lnTo>
                    <a:pt x="4117784" y="1440522"/>
                  </a:lnTo>
                  <a:lnTo>
                    <a:pt x="4130370" y="1417091"/>
                  </a:lnTo>
                  <a:lnTo>
                    <a:pt x="4134993" y="1388491"/>
                  </a:lnTo>
                  <a:lnTo>
                    <a:pt x="4134993" y="1351648"/>
                  </a:lnTo>
                  <a:lnTo>
                    <a:pt x="4134993" y="762165"/>
                  </a:lnTo>
                  <a:lnTo>
                    <a:pt x="4134993" y="7253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565891" y="2683763"/>
              <a:ext cx="2336800" cy="2952115"/>
            </a:xfrm>
            <a:custGeom>
              <a:avLst/>
              <a:gdLst/>
              <a:ahLst/>
              <a:cxnLst/>
              <a:rect l="l" t="t" r="r" b="b"/>
              <a:pathLst>
                <a:path w="2336800" h="2952115">
                  <a:moveTo>
                    <a:pt x="7619" y="0"/>
                  </a:moveTo>
                  <a:lnTo>
                    <a:pt x="2283459" y="1103122"/>
                  </a:lnTo>
                </a:path>
                <a:path w="2336800" h="2952115">
                  <a:moveTo>
                    <a:pt x="2100072" y="2951988"/>
                  </a:moveTo>
                  <a:lnTo>
                    <a:pt x="2303272" y="1123188"/>
                  </a:lnTo>
                </a:path>
                <a:path w="2336800" h="2952115">
                  <a:moveTo>
                    <a:pt x="0" y="1256157"/>
                  </a:moveTo>
                  <a:lnTo>
                    <a:pt x="2336800" y="1103376"/>
                  </a:lnTo>
                </a:path>
                <a:path w="2336800" h="2952115">
                  <a:moveTo>
                    <a:pt x="473963" y="2466721"/>
                  </a:moveTo>
                  <a:lnTo>
                    <a:pt x="2235073" y="1132332"/>
                  </a:lnTo>
                </a:path>
              </a:pathLst>
            </a:custGeom>
            <a:ln w="6350">
              <a:solidFill>
                <a:srgbClr val="0075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3778479" y="2909819"/>
            <a:ext cx="410209" cy="1031875"/>
          </a:xfrm>
          <a:custGeom>
            <a:avLst/>
            <a:gdLst/>
            <a:ahLst/>
            <a:cxnLst/>
            <a:rect l="l" t="t" r="r" b="b"/>
            <a:pathLst>
              <a:path w="410209" h="1031875">
                <a:moveTo>
                  <a:pt x="351457" y="0"/>
                </a:moveTo>
                <a:lnTo>
                  <a:pt x="58576" y="0"/>
                </a:lnTo>
                <a:lnTo>
                  <a:pt x="17206" y="21644"/>
                </a:lnTo>
                <a:lnTo>
                  <a:pt x="0" y="73684"/>
                </a:lnTo>
                <a:lnTo>
                  <a:pt x="0" y="957900"/>
                </a:lnTo>
                <a:lnTo>
                  <a:pt x="17207" y="1009939"/>
                </a:lnTo>
                <a:lnTo>
                  <a:pt x="58577" y="1031584"/>
                </a:lnTo>
                <a:lnTo>
                  <a:pt x="351458" y="1031584"/>
                </a:lnTo>
                <a:lnTo>
                  <a:pt x="374202" y="1025770"/>
                </a:lnTo>
                <a:lnTo>
                  <a:pt x="392827" y="1009940"/>
                </a:lnTo>
                <a:lnTo>
                  <a:pt x="405412" y="986510"/>
                </a:lnTo>
                <a:lnTo>
                  <a:pt x="410034" y="957900"/>
                </a:lnTo>
                <a:lnTo>
                  <a:pt x="410034" y="921057"/>
                </a:lnTo>
                <a:lnTo>
                  <a:pt x="205017" y="921057"/>
                </a:lnTo>
                <a:lnTo>
                  <a:pt x="187650" y="916826"/>
                </a:lnTo>
                <a:lnTo>
                  <a:pt x="173715" y="905169"/>
                </a:lnTo>
                <a:lnTo>
                  <a:pt x="164448" y="887640"/>
                </a:lnTo>
                <a:lnTo>
                  <a:pt x="161085" y="865794"/>
                </a:lnTo>
                <a:lnTo>
                  <a:pt x="164448" y="843948"/>
                </a:lnTo>
                <a:lnTo>
                  <a:pt x="173715" y="826419"/>
                </a:lnTo>
                <a:lnTo>
                  <a:pt x="187650" y="814762"/>
                </a:lnTo>
                <a:lnTo>
                  <a:pt x="205017" y="810530"/>
                </a:lnTo>
                <a:lnTo>
                  <a:pt x="410034" y="810531"/>
                </a:lnTo>
                <a:lnTo>
                  <a:pt x="410034" y="368423"/>
                </a:lnTo>
                <a:lnTo>
                  <a:pt x="58576" y="368423"/>
                </a:lnTo>
                <a:lnTo>
                  <a:pt x="58576" y="257896"/>
                </a:lnTo>
                <a:lnTo>
                  <a:pt x="410033" y="257896"/>
                </a:lnTo>
                <a:lnTo>
                  <a:pt x="410033" y="184211"/>
                </a:lnTo>
                <a:lnTo>
                  <a:pt x="58576" y="184211"/>
                </a:lnTo>
                <a:lnTo>
                  <a:pt x="58576" y="73684"/>
                </a:lnTo>
                <a:lnTo>
                  <a:pt x="410033" y="73684"/>
                </a:lnTo>
                <a:lnTo>
                  <a:pt x="405411" y="45074"/>
                </a:lnTo>
                <a:lnTo>
                  <a:pt x="392827" y="21644"/>
                </a:lnTo>
                <a:lnTo>
                  <a:pt x="374201" y="5814"/>
                </a:lnTo>
                <a:lnTo>
                  <a:pt x="351457" y="0"/>
                </a:lnTo>
                <a:close/>
              </a:path>
              <a:path w="410209" h="1031875">
                <a:moveTo>
                  <a:pt x="410034" y="810531"/>
                </a:moveTo>
                <a:lnTo>
                  <a:pt x="205017" y="810530"/>
                </a:lnTo>
                <a:lnTo>
                  <a:pt x="222384" y="814762"/>
                </a:lnTo>
                <a:lnTo>
                  <a:pt x="236319" y="826419"/>
                </a:lnTo>
                <a:lnTo>
                  <a:pt x="245586" y="843948"/>
                </a:lnTo>
                <a:lnTo>
                  <a:pt x="248949" y="865794"/>
                </a:lnTo>
                <a:lnTo>
                  <a:pt x="245586" y="887640"/>
                </a:lnTo>
                <a:lnTo>
                  <a:pt x="236319" y="905169"/>
                </a:lnTo>
                <a:lnTo>
                  <a:pt x="222384" y="916826"/>
                </a:lnTo>
                <a:lnTo>
                  <a:pt x="205017" y="921057"/>
                </a:lnTo>
                <a:lnTo>
                  <a:pt x="410034" y="921057"/>
                </a:lnTo>
                <a:lnTo>
                  <a:pt x="410034" y="810531"/>
                </a:lnTo>
                <a:close/>
              </a:path>
              <a:path w="410209" h="1031875">
                <a:moveTo>
                  <a:pt x="410033" y="257896"/>
                </a:moveTo>
                <a:lnTo>
                  <a:pt x="351457" y="257896"/>
                </a:lnTo>
                <a:lnTo>
                  <a:pt x="351457" y="368423"/>
                </a:lnTo>
                <a:lnTo>
                  <a:pt x="410034" y="368423"/>
                </a:lnTo>
                <a:lnTo>
                  <a:pt x="410033" y="257896"/>
                </a:lnTo>
                <a:close/>
              </a:path>
              <a:path w="410209" h="1031875">
                <a:moveTo>
                  <a:pt x="410033" y="73684"/>
                </a:moveTo>
                <a:lnTo>
                  <a:pt x="351457" y="73684"/>
                </a:lnTo>
                <a:lnTo>
                  <a:pt x="351457" y="184211"/>
                </a:lnTo>
                <a:lnTo>
                  <a:pt x="410033" y="184211"/>
                </a:lnTo>
                <a:lnTo>
                  <a:pt x="410033" y="736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990297" y="5646298"/>
            <a:ext cx="1155700" cy="75565"/>
          </a:xfrm>
          <a:custGeom>
            <a:avLst/>
            <a:gdLst/>
            <a:ahLst/>
            <a:cxnLst/>
            <a:rect l="l" t="t" r="r" b="b"/>
            <a:pathLst>
              <a:path w="1155700" h="75564">
                <a:moveTo>
                  <a:pt x="1155172" y="0"/>
                </a:moveTo>
                <a:lnTo>
                  <a:pt x="652923" y="0"/>
                </a:lnTo>
                <a:lnTo>
                  <a:pt x="652923" y="20101"/>
                </a:lnTo>
                <a:lnTo>
                  <a:pt x="647901" y="25126"/>
                </a:lnTo>
                <a:lnTo>
                  <a:pt x="507271" y="25126"/>
                </a:lnTo>
                <a:lnTo>
                  <a:pt x="502249" y="20101"/>
                </a:lnTo>
                <a:lnTo>
                  <a:pt x="502249" y="0"/>
                </a:lnTo>
                <a:lnTo>
                  <a:pt x="0" y="0"/>
                </a:lnTo>
                <a:lnTo>
                  <a:pt x="3963" y="44638"/>
                </a:lnTo>
                <a:lnTo>
                  <a:pt x="50224" y="75378"/>
                </a:lnTo>
                <a:lnTo>
                  <a:pt x="1104947" y="75379"/>
                </a:lnTo>
                <a:lnTo>
                  <a:pt x="1124449" y="71413"/>
                </a:lnTo>
                <a:lnTo>
                  <a:pt x="1140419" y="60617"/>
                </a:lnTo>
                <a:lnTo>
                  <a:pt x="1151209" y="44638"/>
                </a:lnTo>
                <a:lnTo>
                  <a:pt x="1155172" y="25126"/>
                </a:lnTo>
                <a:lnTo>
                  <a:pt x="1155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2160272" y="5772522"/>
            <a:ext cx="854075" cy="578485"/>
          </a:xfrm>
          <a:custGeom>
            <a:avLst/>
            <a:gdLst/>
            <a:ahLst/>
            <a:cxnLst/>
            <a:rect l="l" t="t" r="r" b="b"/>
            <a:pathLst>
              <a:path w="854075" h="578485">
                <a:moveTo>
                  <a:pt x="803598" y="0"/>
                </a:moveTo>
                <a:lnTo>
                  <a:pt x="50224" y="0"/>
                </a:lnTo>
                <a:lnTo>
                  <a:pt x="30723" y="3965"/>
                </a:lnTo>
                <a:lnTo>
                  <a:pt x="14753" y="14761"/>
                </a:lnTo>
                <a:lnTo>
                  <a:pt x="3963" y="30740"/>
                </a:lnTo>
                <a:lnTo>
                  <a:pt x="0" y="50252"/>
                </a:lnTo>
                <a:lnTo>
                  <a:pt x="0" y="577904"/>
                </a:lnTo>
                <a:lnTo>
                  <a:pt x="853823" y="577904"/>
                </a:lnTo>
                <a:lnTo>
                  <a:pt x="853823" y="502525"/>
                </a:lnTo>
                <a:lnTo>
                  <a:pt x="75337" y="502525"/>
                </a:lnTo>
                <a:lnTo>
                  <a:pt x="75337" y="75378"/>
                </a:lnTo>
                <a:lnTo>
                  <a:pt x="853823" y="75378"/>
                </a:lnTo>
                <a:lnTo>
                  <a:pt x="853823" y="50252"/>
                </a:lnTo>
                <a:lnTo>
                  <a:pt x="849860" y="30740"/>
                </a:lnTo>
                <a:lnTo>
                  <a:pt x="839069" y="14761"/>
                </a:lnTo>
                <a:lnTo>
                  <a:pt x="823099" y="3965"/>
                </a:lnTo>
                <a:lnTo>
                  <a:pt x="803598" y="0"/>
                </a:lnTo>
                <a:close/>
              </a:path>
              <a:path w="854075" h="578485">
                <a:moveTo>
                  <a:pt x="853823" y="75378"/>
                </a:moveTo>
                <a:lnTo>
                  <a:pt x="778486" y="75378"/>
                </a:lnTo>
                <a:lnTo>
                  <a:pt x="778486" y="502525"/>
                </a:lnTo>
                <a:lnTo>
                  <a:pt x="853823" y="502525"/>
                </a:lnTo>
                <a:lnTo>
                  <a:pt x="853823" y="753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2009597" y="6400678"/>
            <a:ext cx="1155700" cy="75565"/>
          </a:xfrm>
          <a:custGeom>
            <a:avLst/>
            <a:gdLst/>
            <a:ahLst/>
            <a:cxnLst/>
            <a:rect l="l" t="t" r="r" b="b"/>
            <a:pathLst>
              <a:path w="1155700" h="75564">
                <a:moveTo>
                  <a:pt x="1155172" y="0"/>
                </a:moveTo>
                <a:lnTo>
                  <a:pt x="652923" y="0"/>
                </a:lnTo>
                <a:lnTo>
                  <a:pt x="652923" y="20101"/>
                </a:lnTo>
                <a:lnTo>
                  <a:pt x="647901" y="25126"/>
                </a:lnTo>
                <a:lnTo>
                  <a:pt x="507271" y="25126"/>
                </a:lnTo>
                <a:lnTo>
                  <a:pt x="502249" y="20101"/>
                </a:lnTo>
                <a:lnTo>
                  <a:pt x="502249" y="0"/>
                </a:lnTo>
                <a:lnTo>
                  <a:pt x="0" y="0"/>
                </a:lnTo>
                <a:lnTo>
                  <a:pt x="3963" y="44638"/>
                </a:lnTo>
                <a:lnTo>
                  <a:pt x="50224" y="75378"/>
                </a:lnTo>
                <a:lnTo>
                  <a:pt x="1104948" y="75378"/>
                </a:lnTo>
                <a:lnTo>
                  <a:pt x="1124449" y="71413"/>
                </a:lnTo>
                <a:lnTo>
                  <a:pt x="1140419" y="60617"/>
                </a:lnTo>
                <a:lnTo>
                  <a:pt x="1151209" y="44638"/>
                </a:lnTo>
                <a:lnTo>
                  <a:pt x="1155172" y="25126"/>
                </a:lnTo>
                <a:lnTo>
                  <a:pt x="1155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84914" y="4201546"/>
            <a:ext cx="1155700" cy="75565"/>
          </a:xfrm>
          <a:custGeom>
            <a:avLst/>
            <a:gdLst/>
            <a:ahLst/>
            <a:cxnLst/>
            <a:rect l="l" t="t" r="r" b="b"/>
            <a:pathLst>
              <a:path w="1155700" h="75564">
                <a:moveTo>
                  <a:pt x="1155172" y="0"/>
                </a:moveTo>
                <a:lnTo>
                  <a:pt x="652923" y="0"/>
                </a:lnTo>
                <a:lnTo>
                  <a:pt x="652923" y="20101"/>
                </a:lnTo>
                <a:lnTo>
                  <a:pt x="647901" y="25126"/>
                </a:lnTo>
                <a:lnTo>
                  <a:pt x="507271" y="25126"/>
                </a:lnTo>
                <a:lnTo>
                  <a:pt x="502249" y="20101"/>
                </a:lnTo>
                <a:lnTo>
                  <a:pt x="502249" y="0"/>
                </a:lnTo>
                <a:lnTo>
                  <a:pt x="0" y="0"/>
                </a:lnTo>
                <a:lnTo>
                  <a:pt x="3963" y="44638"/>
                </a:lnTo>
                <a:lnTo>
                  <a:pt x="50224" y="75378"/>
                </a:lnTo>
                <a:lnTo>
                  <a:pt x="1104947" y="75379"/>
                </a:lnTo>
                <a:lnTo>
                  <a:pt x="1124449" y="71413"/>
                </a:lnTo>
                <a:lnTo>
                  <a:pt x="1140419" y="60617"/>
                </a:lnTo>
                <a:lnTo>
                  <a:pt x="1151209" y="44638"/>
                </a:lnTo>
                <a:lnTo>
                  <a:pt x="1155172" y="25126"/>
                </a:lnTo>
                <a:lnTo>
                  <a:pt x="11551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332969" y="6427470"/>
            <a:ext cx="1109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5C84"/>
                </a:solidFill>
                <a:latin typeface="Arial"/>
                <a:cs typeface="Arial"/>
              </a:rPr>
              <a:t>terminal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16" name="object 16"/>
          <p:cNvSpPr txBox="1"/>
          <p:nvPr/>
        </p:nvSpPr>
        <p:spPr>
          <a:xfrm>
            <a:off x="13274420" y="2489403"/>
            <a:ext cx="651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5C84"/>
                </a:solidFill>
                <a:latin typeface="Arial"/>
                <a:cs typeface="Arial"/>
              </a:rPr>
              <a:t>Host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754" y="32384"/>
            <a:ext cx="5892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0078D6"/>
                </a:solidFill>
                <a:latin typeface="Arial"/>
                <a:cs typeface="Arial"/>
              </a:rPr>
              <a:t>INTERNAL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Document</a:t>
            </a:r>
            <a:r>
              <a:rPr spc="-70" dirty="0"/>
              <a:t> </a:t>
            </a:r>
            <a:r>
              <a:rPr spc="-10" dirty="0"/>
              <a:t>Title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5323" y="684657"/>
            <a:ext cx="64998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27860" algn="l"/>
              </a:tabLst>
            </a:pPr>
            <a:r>
              <a:rPr sz="3200" b="1" dirty="0">
                <a:latin typeface="Arial"/>
                <a:cs typeface="Arial"/>
              </a:rPr>
              <a:t>Origin</a:t>
            </a:r>
            <a:r>
              <a:rPr sz="3200" b="1" spc="-30" dirty="0">
                <a:latin typeface="Arial"/>
                <a:cs typeface="Arial"/>
              </a:rPr>
              <a:t> </a:t>
            </a:r>
            <a:r>
              <a:rPr sz="3200" b="1" spc="-25" dirty="0">
                <a:latin typeface="Arial"/>
                <a:cs typeface="Arial"/>
              </a:rPr>
              <a:t>of</a:t>
            </a:r>
            <a:r>
              <a:rPr sz="3200" b="1" dirty="0">
                <a:latin typeface="Arial"/>
                <a:cs typeface="Arial"/>
              </a:rPr>
              <a:t>	UNIX</a:t>
            </a:r>
            <a:r>
              <a:rPr sz="3200" b="1" spc="-20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Operating</a:t>
            </a:r>
            <a:r>
              <a:rPr sz="3200" b="1" spc="-60" dirty="0">
                <a:latin typeface="Arial"/>
                <a:cs typeface="Arial"/>
              </a:rPr>
              <a:t> </a:t>
            </a:r>
            <a:r>
              <a:rPr sz="3200" b="1" spc="-10" dirty="0">
                <a:latin typeface="Arial"/>
                <a:cs typeface="Arial"/>
              </a:rPr>
              <a:t>System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4408" y="1605152"/>
            <a:ext cx="14444980" cy="6187440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315595" marR="455930" indent="-303530">
              <a:lnSpc>
                <a:spcPts val="3070"/>
              </a:lnSpc>
              <a:spcBef>
                <a:spcPts val="844"/>
              </a:spcBef>
              <a:buClr>
                <a:srgbClr val="3E9C35"/>
              </a:buClr>
              <a:buChar char="•"/>
              <a:tabLst>
                <a:tab pos="316865" algn="l"/>
              </a:tabLst>
            </a:pP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UNIX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has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evolved</a:t>
            </a:r>
            <a:r>
              <a:rPr sz="32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over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past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many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years,</a:t>
            </a:r>
            <a:r>
              <a:rPr sz="32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from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its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conceptual</a:t>
            </a:r>
            <a:r>
              <a:rPr sz="32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state</a:t>
            </a:r>
            <a:r>
              <a:rPr sz="32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into</a:t>
            </a:r>
            <a:r>
              <a:rPr sz="32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50" dirty="0">
                <a:solidFill>
                  <a:srgbClr val="005C84"/>
                </a:solidFill>
                <a:latin typeface="Arial"/>
                <a:cs typeface="Arial"/>
              </a:rPr>
              <a:t>a 	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powerful</a:t>
            </a:r>
            <a:r>
              <a:rPr sz="3200" spc="-7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and</a:t>
            </a:r>
            <a:r>
              <a:rPr sz="32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effective</a:t>
            </a:r>
            <a:r>
              <a:rPr sz="32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OS</a:t>
            </a:r>
            <a:endParaRPr sz="32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570"/>
              </a:spcBef>
              <a:buClr>
                <a:srgbClr val="3E9C35"/>
              </a:buClr>
              <a:buChar char="•"/>
              <a:tabLst>
                <a:tab pos="316865" algn="l"/>
              </a:tabLst>
            </a:pP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UNIX</a:t>
            </a:r>
            <a:r>
              <a:rPr sz="32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evolved</a:t>
            </a:r>
            <a:r>
              <a:rPr sz="32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from</a:t>
            </a:r>
            <a:r>
              <a:rPr sz="32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a</a:t>
            </a:r>
            <a:r>
              <a:rPr sz="32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early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 time-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sharing</a:t>
            </a:r>
            <a:r>
              <a:rPr sz="32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OS</a:t>
            </a:r>
            <a:r>
              <a:rPr sz="32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called</a:t>
            </a:r>
            <a:r>
              <a:rPr sz="32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MULTICS.</a:t>
            </a:r>
            <a:endParaRPr sz="3200">
              <a:latin typeface="Arial"/>
              <a:cs typeface="Arial"/>
            </a:endParaRPr>
          </a:p>
          <a:p>
            <a:pPr marL="315595" marR="1170940" indent="-303530">
              <a:lnSpc>
                <a:spcPts val="3070"/>
              </a:lnSpc>
              <a:spcBef>
                <a:spcPts val="1275"/>
              </a:spcBef>
              <a:buClr>
                <a:srgbClr val="3E9C35"/>
              </a:buClr>
              <a:buChar char="•"/>
              <a:tabLst>
                <a:tab pos="316865" algn="l"/>
                <a:tab pos="6784340" algn="l"/>
              </a:tabLst>
            </a:pP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Ken</a:t>
            </a:r>
            <a:r>
              <a:rPr sz="3200" spc="-8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Thompson,</a:t>
            </a:r>
            <a:r>
              <a:rPr sz="32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Dennis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Ritchie</a:t>
            </a:r>
            <a:r>
              <a:rPr sz="3200" spc="-7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etc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	of</a:t>
            </a:r>
            <a:r>
              <a:rPr sz="3200" spc="-2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45" dirty="0">
                <a:solidFill>
                  <a:srgbClr val="005C84"/>
                </a:solidFill>
                <a:latin typeface="Arial"/>
                <a:cs typeface="Arial"/>
              </a:rPr>
              <a:t>AT&amp;T</a:t>
            </a:r>
            <a:r>
              <a:rPr sz="3200" spc="-10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of</a:t>
            </a:r>
            <a:r>
              <a:rPr sz="32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Bell</a:t>
            </a:r>
            <a:r>
              <a:rPr sz="32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Laboratories</a:t>
            </a:r>
            <a:r>
              <a:rPr sz="32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are</a:t>
            </a:r>
            <a:r>
              <a:rPr sz="3200" spc="-6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key 	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contributors</a:t>
            </a:r>
            <a:r>
              <a:rPr sz="32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of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UNIX</a:t>
            </a:r>
            <a:r>
              <a:rPr sz="3200" spc="-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OS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design</a:t>
            </a:r>
            <a:r>
              <a:rPr sz="3200" spc="-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in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early</a:t>
            </a:r>
            <a:r>
              <a:rPr sz="3200" spc="-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5C84"/>
                </a:solidFill>
                <a:latin typeface="Arial"/>
                <a:cs typeface="Arial"/>
              </a:rPr>
              <a:t>70’s</a:t>
            </a:r>
            <a:endParaRPr sz="3200">
              <a:latin typeface="Arial"/>
              <a:cs typeface="Arial"/>
            </a:endParaRPr>
          </a:p>
          <a:p>
            <a:pPr marL="316865" marR="927100" indent="-304800">
              <a:lnSpc>
                <a:spcPts val="3070"/>
              </a:lnSpc>
              <a:spcBef>
                <a:spcPts val="1300"/>
              </a:spcBef>
              <a:buClr>
                <a:srgbClr val="3E9C35"/>
              </a:buClr>
              <a:buChar char="•"/>
              <a:tabLst>
                <a:tab pos="316865" algn="l"/>
              </a:tabLst>
            </a:pP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Originally</a:t>
            </a:r>
            <a:r>
              <a:rPr sz="32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written</a:t>
            </a:r>
            <a:r>
              <a:rPr sz="32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in</a:t>
            </a:r>
            <a:r>
              <a:rPr sz="32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assembly</a:t>
            </a:r>
            <a:r>
              <a:rPr sz="32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language,</a:t>
            </a:r>
            <a:r>
              <a:rPr sz="32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32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core</a:t>
            </a:r>
            <a:r>
              <a:rPr sz="32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of</a:t>
            </a:r>
            <a:r>
              <a:rPr sz="32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32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UNIX</a:t>
            </a:r>
            <a:r>
              <a:rPr sz="32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system</a:t>
            </a:r>
            <a:r>
              <a:rPr sz="32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was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recoded</a:t>
            </a:r>
            <a:r>
              <a:rPr sz="32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in</a:t>
            </a:r>
            <a:r>
              <a:rPr sz="32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‘C’</a:t>
            </a:r>
            <a:r>
              <a:rPr sz="3200" spc="-1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in</a:t>
            </a:r>
            <a:r>
              <a:rPr sz="32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1973,after</a:t>
            </a:r>
            <a:r>
              <a:rPr sz="32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Dennis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Ritchie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came</a:t>
            </a:r>
            <a:r>
              <a:rPr sz="32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up</a:t>
            </a:r>
            <a:r>
              <a:rPr sz="32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with</a:t>
            </a:r>
            <a:r>
              <a:rPr sz="32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‘C’</a:t>
            </a:r>
            <a:r>
              <a:rPr sz="3200" spc="-1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language</a:t>
            </a:r>
            <a:endParaRPr sz="3200">
              <a:latin typeface="Arial"/>
              <a:cs typeface="Arial"/>
            </a:endParaRPr>
          </a:p>
          <a:p>
            <a:pPr marL="315595" marR="588010" indent="-303530">
              <a:lnSpc>
                <a:spcPts val="3070"/>
              </a:lnSpc>
              <a:spcBef>
                <a:spcPts val="1315"/>
              </a:spcBef>
              <a:buClr>
                <a:srgbClr val="3E9C35"/>
              </a:buClr>
              <a:buChar char="•"/>
              <a:tabLst>
                <a:tab pos="316865" algn="l"/>
              </a:tabLst>
            </a:pP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In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1977,</a:t>
            </a:r>
            <a:r>
              <a:rPr sz="32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Berkeley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campus</a:t>
            </a:r>
            <a:r>
              <a:rPr sz="32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of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32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University</a:t>
            </a:r>
            <a:r>
              <a:rPr sz="3200" spc="-4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of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California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made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first</a:t>
            </a:r>
            <a:r>
              <a:rPr sz="3200" spc="-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BSD 	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release</a:t>
            </a:r>
            <a:endParaRPr sz="3200">
              <a:latin typeface="Arial"/>
              <a:cs typeface="Arial"/>
            </a:endParaRPr>
          </a:p>
          <a:p>
            <a:pPr marL="315595" marR="5080" indent="-303530">
              <a:lnSpc>
                <a:spcPts val="3070"/>
              </a:lnSpc>
              <a:spcBef>
                <a:spcPts val="1300"/>
              </a:spcBef>
              <a:buClr>
                <a:srgbClr val="3E9C35"/>
              </a:buClr>
              <a:buChar char="•"/>
              <a:tabLst>
                <a:tab pos="316865" algn="l"/>
              </a:tabLst>
            </a:pP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Ideas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and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code</a:t>
            </a:r>
            <a:r>
              <a:rPr sz="32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from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Berkeley</a:t>
            </a:r>
            <a:r>
              <a:rPr sz="32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Unix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(including</a:t>
            </a:r>
            <a:r>
              <a:rPr sz="32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the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vi(1)</a:t>
            </a:r>
            <a:r>
              <a:rPr sz="32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editor)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were</a:t>
            </a:r>
            <a:r>
              <a:rPr sz="32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fed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back</a:t>
            </a:r>
            <a:r>
              <a:rPr sz="3200" spc="-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to 	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Bell</a:t>
            </a:r>
            <a:r>
              <a:rPr sz="3200" spc="-1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5C84"/>
                </a:solidFill>
                <a:latin typeface="Arial"/>
                <a:cs typeface="Arial"/>
              </a:rPr>
              <a:t>Labs</a:t>
            </a:r>
            <a:endParaRPr sz="3200">
              <a:latin typeface="Arial"/>
              <a:cs typeface="Arial"/>
            </a:endParaRPr>
          </a:p>
          <a:p>
            <a:pPr marL="315595" marR="873760" indent="-303530">
              <a:lnSpc>
                <a:spcPts val="3070"/>
              </a:lnSpc>
              <a:spcBef>
                <a:spcPts val="1300"/>
              </a:spcBef>
              <a:buClr>
                <a:srgbClr val="3E9C35"/>
              </a:buClr>
              <a:buChar char="•"/>
              <a:tabLst>
                <a:tab pos="316865" algn="l"/>
                <a:tab pos="6851015" algn="l"/>
              </a:tabLst>
            </a:pP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First</a:t>
            </a:r>
            <a:r>
              <a:rPr sz="32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Commercial</a:t>
            </a:r>
            <a:r>
              <a:rPr sz="3200" spc="-5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Release</a:t>
            </a:r>
            <a:r>
              <a:rPr sz="3200" spc="-6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–</a:t>
            </a:r>
            <a:r>
              <a:rPr sz="3200" spc="-3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005C84"/>
                </a:solidFill>
                <a:latin typeface="Arial"/>
                <a:cs typeface="Arial"/>
              </a:rPr>
              <a:t>1980’s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	as</a:t>
            </a:r>
            <a:r>
              <a:rPr sz="3200" spc="-22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45" dirty="0">
                <a:solidFill>
                  <a:srgbClr val="005C84"/>
                </a:solidFill>
                <a:latin typeface="Arial"/>
                <a:cs typeface="Arial"/>
              </a:rPr>
              <a:t>AT&amp;T</a:t>
            </a:r>
            <a:r>
              <a:rPr sz="3200" spc="-9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System</a:t>
            </a:r>
            <a:r>
              <a:rPr sz="3200" spc="-6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V</a:t>
            </a:r>
            <a:r>
              <a:rPr sz="3200" spc="-3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UNIX</a:t>
            </a:r>
            <a:r>
              <a:rPr sz="32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,followed</a:t>
            </a:r>
            <a:r>
              <a:rPr sz="3200" spc="-4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by 	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SCO,</a:t>
            </a:r>
            <a:r>
              <a:rPr sz="3200" spc="-2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Sun</a:t>
            </a:r>
            <a:r>
              <a:rPr sz="3200" spc="-50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005C84"/>
                </a:solidFill>
                <a:latin typeface="Arial"/>
                <a:cs typeface="Arial"/>
              </a:rPr>
              <a:t>Microsystems,IBM</a:t>
            </a:r>
            <a:r>
              <a:rPr sz="3200" spc="-75" dirty="0">
                <a:solidFill>
                  <a:srgbClr val="005C84"/>
                </a:solidFill>
                <a:latin typeface="Arial"/>
                <a:cs typeface="Arial"/>
              </a:rPr>
              <a:t> </a:t>
            </a:r>
            <a:r>
              <a:rPr sz="3200" spc="-20" dirty="0">
                <a:solidFill>
                  <a:srgbClr val="005C84"/>
                </a:solidFill>
                <a:latin typeface="Arial"/>
                <a:cs typeface="Arial"/>
              </a:rPr>
              <a:t>etc.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C6D7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6241</Words>
  <Application>Microsoft Office PowerPoint</Application>
  <PresentationFormat>Custom</PresentationFormat>
  <Paragraphs>1053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Courier New</vt:lpstr>
      <vt:lpstr>Times New Roman</vt:lpstr>
      <vt:lpstr>Wingdings</vt:lpstr>
      <vt:lpstr>Office Theme</vt:lpstr>
      <vt:lpstr>Linux Essentials</vt:lpstr>
      <vt:lpstr>Welcome to Linux Essentials</vt:lpstr>
      <vt:lpstr>Introduction to Linux</vt:lpstr>
      <vt:lpstr>Module-0 Pre-Requisites</vt:lpstr>
      <vt:lpstr>PowerPoint Presentation</vt:lpstr>
      <vt:lpstr>Module-1 Introduction to Linux</vt:lpstr>
      <vt:lpstr>What is an Operating System ?</vt:lpstr>
      <vt:lpstr>UNIX OS</vt:lpstr>
      <vt:lpstr>Origin of UNIX Operating System</vt:lpstr>
      <vt:lpstr>Unix and Linux</vt:lpstr>
      <vt:lpstr>Unix Vs Linux</vt:lpstr>
      <vt:lpstr>Features of *NIX OS</vt:lpstr>
      <vt:lpstr>UNIX / Linux Architecture</vt:lpstr>
      <vt:lpstr>Operating System Architecture</vt:lpstr>
      <vt:lpstr>Starting a session</vt:lpstr>
      <vt:lpstr>Module-2 File Systems</vt:lpstr>
      <vt:lpstr>File System</vt:lpstr>
      <vt:lpstr>File System hierarchy</vt:lpstr>
      <vt:lpstr>Files in Unix</vt:lpstr>
      <vt:lpstr>Common File System commands</vt:lpstr>
      <vt:lpstr>File Access Permission</vt:lpstr>
      <vt:lpstr>Changing permission</vt:lpstr>
      <vt:lpstr>Compressing the file</vt:lpstr>
      <vt:lpstr>Module-2 Utilities</vt:lpstr>
      <vt:lpstr>What is Utility</vt:lpstr>
      <vt:lpstr>Common Utilities</vt:lpstr>
      <vt:lpstr>Common Utilities</vt:lpstr>
      <vt:lpstr>Common Utilities</vt:lpstr>
      <vt:lpstr>Common Utilities</vt:lpstr>
      <vt:lpstr>Regular Expressions</vt:lpstr>
      <vt:lpstr>Lab (File System and utilities)</vt:lpstr>
      <vt:lpstr>Module 4 vi and Shell Scripts</vt:lpstr>
      <vt:lpstr>Overview – vi editor</vt:lpstr>
      <vt:lpstr>Getting Started</vt:lpstr>
      <vt:lpstr>Ready Reckoner</vt:lpstr>
      <vt:lpstr>Key Stroke Lists</vt:lpstr>
      <vt:lpstr>Key Stroke Lists</vt:lpstr>
      <vt:lpstr>Class work : Lab 1</vt:lpstr>
      <vt:lpstr>Class work : Lab 1 – Sample Formatted Text</vt:lpstr>
      <vt:lpstr>Shell Scripting</vt:lpstr>
      <vt:lpstr>Lab Exercise – How to create Shell Script</vt:lpstr>
      <vt:lpstr>Lab Exercise – How to create Shell Script</vt:lpstr>
      <vt:lpstr>Variables</vt:lpstr>
      <vt:lpstr>Lab2</vt:lpstr>
      <vt:lpstr>Interactive Shell</vt:lpstr>
      <vt:lpstr>Branching logic – Case statement</vt:lpstr>
      <vt:lpstr>Class Work – Lab3</vt:lpstr>
      <vt:lpstr>Branching logic – If statement</vt:lpstr>
      <vt:lpstr>Class Work – Lab4</vt:lpstr>
      <vt:lpstr>Class Work – Lab 5</vt:lpstr>
      <vt:lpstr>Class Work – Lab 6</vt:lpstr>
      <vt:lpstr>Class Work – Lab 7</vt:lpstr>
      <vt:lpstr>Class Work – Lab 8</vt:lpstr>
      <vt:lpstr>Functions</vt:lpstr>
      <vt:lpstr>Class Work – Lab9</vt:lpstr>
      <vt:lpstr>Class Work – Lab10</vt:lpstr>
      <vt:lpstr>Module 5 Diagnostics And Monitoring</vt:lpstr>
      <vt:lpstr>The Prime responsibility of any operating system is to Manage the System Resources, namely,</vt:lpstr>
      <vt:lpstr>The Prime responsibility of any operating system is to Manage the System Resources, namely,</vt:lpstr>
      <vt:lpstr>Processor</vt:lpstr>
      <vt:lpstr>Memory</vt:lpstr>
      <vt:lpstr>Storage</vt:lpstr>
      <vt:lpstr>Network</vt:lpstr>
      <vt:lpstr>Network</vt:lpstr>
      <vt:lpstr>Server Diagnostics tools</vt:lpstr>
      <vt:lpstr>Server Diagnostics tools</vt:lpstr>
      <vt:lpstr>Server Diagnostics tools</vt:lpstr>
      <vt:lpstr>Server Diagnostics tools</vt:lpstr>
      <vt:lpstr>Module 6 Packages and Installation</vt:lpstr>
      <vt:lpstr>Software packages</vt:lpstr>
      <vt:lpstr>Software packages</vt:lpstr>
      <vt:lpstr>Installing package</vt:lpstr>
      <vt:lpstr>Using rpm</vt:lpstr>
      <vt:lpstr>Installing tar.gz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and Cassandra Essentials</dc:title>
  <dc:creator>Pal, Bhavna Shyamlal</dc:creator>
  <cp:lastModifiedBy>Prabhat Chandra</cp:lastModifiedBy>
  <cp:revision>2</cp:revision>
  <dcterms:created xsi:type="dcterms:W3CDTF">2025-07-27T06:58:17Z</dcterms:created>
  <dcterms:modified xsi:type="dcterms:W3CDTF">2025-07-27T07:07:21Z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2025-07-27T00:00:00Z</vt:filetime>
  </property>
  <property fmtid="{D5CDD505-2E9C-101B-9397-08002B2CF9AE}" pid="5" name="MSIP_Label_840e60c6-cef6-4cc0-a98d-364c7249d74b_ActionId">
    <vt:lpwstr>27f51e22-0969-44e5-8332-f398b05e08b8</vt:lpwstr>
  </property>
  <property fmtid="{D5CDD505-2E9C-101B-9397-08002B2CF9AE}" pid="6" name="MSIP_Label_840e60c6-cef6-4cc0-a98d-364c7249d74b_ContentBits">
    <vt:lpwstr>1</vt:lpwstr>
  </property>
  <property fmtid="{D5CDD505-2E9C-101B-9397-08002B2CF9AE}" pid="7" name="MSIP_Label_840e60c6-cef6-4cc0-a98d-364c7249d74b_Enabled">
    <vt:lpwstr>true</vt:lpwstr>
  </property>
  <property fmtid="{D5CDD505-2E9C-101B-9397-08002B2CF9AE}" pid="8" name="MSIP_Label_840e60c6-cef6-4cc0-a98d-364c7249d74b_Method">
    <vt:lpwstr>Privileged</vt:lpwstr>
  </property>
  <property fmtid="{D5CDD505-2E9C-101B-9397-08002B2CF9AE}" pid="9" name="MSIP_Label_840e60c6-cef6-4cc0-a98d-364c7249d74b_SiteId">
    <vt:lpwstr>b44900f1-2def-4c3b-9ec6-9020d604e19e</vt:lpwstr>
  </property>
  <property fmtid="{D5CDD505-2E9C-101B-9397-08002B2CF9AE}" pid="10" name="Producer">
    <vt:lpwstr>3-Heights(TM) PDF Security Shell 4.8.25.2 (http://www.pdf-tools.com)</vt:lpwstr>
  </property>
</Properties>
</file>