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142" y="516077"/>
            <a:ext cx="1108171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8593" y="1224788"/>
            <a:ext cx="9804400" cy="3920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2384"/>
            <a:ext cx="12192000" cy="6858000"/>
          </a:xfrm>
          <a:prstGeom prst="rect">
            <a:avLst/>
          </a:prstGeom>
          <a:noFill/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48101" y="2522041"/>
            <a:ext cx="61633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Database</a:t>
            </a:r>
            <a:r>
              <a:rPr sz="4200" spc="-140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Fundamentals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FFFF"/>
                </a:solidFill>
              </a:rPr>
              <a:t>ER </a:t>
            </a:r>
            <a:r>
              <a:rPr sz="5000" spc="-10" dirty="0">
                <a:solidFill>
                  <a:srgbClr val="FFFFFF"/>
                </a:solidFill>
              </a:rPr>
              <a:t>Diagram</a:t>
            </a:r>
            <a:endParaRPr sz="5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23597-31E4-A315-DD37-7A9900A3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593" y="1224788"/>
            <a:ext cx="9804400" cy="1107996"/>
          </a:xfrm>
        </p:spPr>
        <p:txBody>
          <a:bodyPr/>
          <a:lstStyle/>
          <a:p>
            <a:pPr algn="ctr"/>
            <a:r>
              <a:rPr lang="en-IN" sz="7200" dirty="0"/>
              <a:t>ER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Symbols</a:t>
            </a:r>
            <a:r>
              <a:rPr spc="-25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ER</a:t>
            </a:r>
            <a:r>
              <a:rPr spc="-20" dirty="0"/>
              <a:t> </a:t>
            </a:r>
            <a:r>
              <a:rPr spc="-10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744" y="1370203"/>
            <a:ext cx="8752840" cy="1948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Clr>
                <a:srgbClr val="43C548"/>
              </a:buClr>
              <a:buSzPct val="129545"/>
              <a:buFont typeface="Arial"/>
              <a:buChar char="•"/>
              <a:tabLst>
                <a:tab pos="240029" algn="l"/>
              </a:tabLst>
            </a:pPr>
            <a:r>
              <a:rPr sz="2200" b="1" dirty="0">
                <a:solidFill>
                  <a:srgbClr val="585858"/>
                </a:solidFill>
                <a:latin typeface="Arial"/>
                <a:cs typeface="Arial"/>
              </a:rPr>
              <a:t>Rectangles:</a:t>
            </a:r>
            <a:r>
              <a:rPr sz="2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Rectangles</a:t>
            </a:r>
            <a:r>
              <a:rPr sz="22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represent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Entities</a:t>
            </a:r>
            <a:r>
              <a:rPr sz="22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2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22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Model.</a:t>
            </a:r>
            <a:endParaRPr sz="22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45"/>
              </a:spcBef>
              <a:buClr>
                <a:srgbClr val="43C548"/>
              </a:buClr>
              <a:buSzPct val="129545"/>
              <a:buFont typeface="Arial"/>
              <a:buChar char="•"/>
              <a:tabLst>
                <a:tab pos="240029" algn="l"/>
              </a:tabLst>
            </a:pPr>
            <a:r>
              <a:rPr sz="2200" b="1" dirty="0">
                <a:solidFill>
                  <a:srgbClr val="585858"/>
                </a:solidFill>
                <a:latin typeface="Arial"/>
                <a:cs typeface="Arial"/>
              </a:rPr>
              <a:t>Ellipses:</a:t>
            </a:r>
            <a:r>
              <a:rPr sz="22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Ellipses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represent</a:t>
            </a:r>
            <a:r>
              <a:rPr sz="22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Attributes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Model.</a:t>
            </a:r>
            <a:endParaRPr sz="22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30"/>
              </a:spcBef>
              <a:buClr>
                <a:srgbClr val="43C548"/>
              </a:buClr>
              <a:buSzPct val="129545"/>
              <a:buFont typeface="Arial"/>
              <a:buChar char="•"/>
              <a:tabLst>
                <a:tab pos="240029" algn="l"/>
              </a:tabLst>
            </a:pPr>
            <a:r>
              <a:rPr sz="2200" b="1" dirty="0">
                <a:solidFill>
                  <a:srgbClr val="585858"/>
                </a:solidFill>
                <a:latin typeface="Arial"/>
                <a:cs typeface="Arial"/>
              </a:rPr>
              <a:t>Diamond:</a:t>
            </a:r>
            <a:r>
              <a:rPr sz="22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Diamonds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represent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Relationships</a:t>
            </a:r>
            <a:r>
              <a:rPr sz="22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among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Entities.</a:t>
            </a:r>
            <a:endParaRPr sz="2200">
              <a:latin typeface="Arial"/>
              <a:cs typeface="Arial"/>
            </a:endParaRPr>
          </a:p>
          <a:p>
            <a:pPr marL="239395" marR="5080" indent="-227329">
              <a:lnSpc>
                <a:spcPts val="2380"/>
              </a:lnSpc>
              <a:spcBef>
                <a:spcPts val="1030"/>
              </a:spcBef>
              <a:buClr>
                <a:srgbClr val="43C548"/>
              </a:buClr>
              <a:buSzPct val="129545"/>
              <a:buFont typeface="Arial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585858"/>
                </a:solidFill>
                <a:latin typeface="Arial"/>
                <a:cs typeface="Arial"/>
              </a:rPr>
              <a:t>Lines:</a:t>
            </a:r>
            <a:r>
              <a:rPr sz="22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Lines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represent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attributes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entities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entity</a:t>
            </a:r>
            <a:r>
              <a:rPr sz="22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sets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other 	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relationship</a:t>
            </a:r>
            <a:r>
              <a:rPr sz="22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types.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75838" y="4223765"/>
            <a:ext cx="1137285" cy="407034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1638" y="4234434"/>
            <a:ext cx="1152525" cy="445134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550"/>
              </a:spcBef>
            </a:pP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Loan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3385" y="3801617"/>
            <a:ext cx="2230120" cy="1300480"/>
          </a:xfrm>
          <a:custGeom>
            <a:avLst/>
            <a:gdLst/>
            <a:ahLst/>
            <a:cxnLst/>
            <a:rect l="l" t="t" r="r" b="b"/>
            <a:pathLst>
              <a:path w="2230120" h="1300479">
                <a:moveTo>
                  <a:pt x="0" y="649985"/>
                </a:moveTo>
                <a:lnTo>
                  <a:pt x="1114805" y="0"/>
                </a:lnTo>
                <a:lnTo>
                  <a:pt x="2229612" y="649985"/>
                </a:lnTo>
                <a:lnTo>
                  <a:pt x="1114805" y="1299971"/>
                </a:lnTo>
                <a:lnTo>
                  <a:pt x="0" y="64998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0263" y="4286757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borrower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3394" y="3611626"/>
            <a:ext cx="6780530" cy="848360"/>
            <a:chOff x="993394" y="3611626"/>
            <a:chExt cx="6780530" cy="848360"/>
          </a:xfrm>
        </p:grpSpPr>
        <p:sp>
          <p:nvSpPr>
            <p:cNvPr id="11" name="object 11"/>
            <p:cNvSpPr/>
            <p:nvPr/>
          </p:nvSpPr>
          <p:spPr>
            <a:xfrm>
              <a:off x="4411979" y="4425696"/>
              <a:ext cx="3358515" cy="31115"/>
            </a:xfrm>
            <a:custGeom>
              <a:avLst/>
              <a:gdLst/>
              <a:ahLst/>
              <a:cxnLst/>
              <a:rect l="l" t="t" r="r" b="b"/>
              <a:pathLst>
                <a:path w="3358515" h="31114">
                  <a:moveTo>
                    <a:pt x="0" y="0"/>
                  </a:moveTo>
                  <a:lnTo>
                    <a:pt x="581279" y="25018"/>
                  </a:lnTo>
                </a:path>
                <a:path w="3358515" h="31114">
                  <a:moveTo>
                    <a:pt x="2810255" y="25907"/>
                  </a:moveTo>
                  <a:lnTo>
                    <a:pt x="3358388" y="3098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744" y="3617976"/>
              <a:ext cx="2014855" cy="364490"/>
            </a:xfrm>
            <a:custGeom>
              <a:avLst/>
              <a:gdLst/>
              <a:ahLst/>
              <a:cxnLst/>
              <a:rect l="l" t="t" r="r" b="b"/>
              <a:pathLst>
                <a:path w="2014855" h="364489">
                  <a:moveTo>
                    <a:pt x="0" y="182118"/>
                  </a:moveTo>
                  <a:lnTo>
                    <a:pt x="24281" y="142191"/>
                  </a:lnTo>
                  <a:lnTo>
                    <a:pt x="65826" y="117223"/>
                  </a:lnTo>
                  <a:lnTo>
                    <a:pt x="125838" y="93904"/>
                  </a:lnTo>
                  <a:lnTo>
                    <a:pt x="202761" y="72516"/>
                  </a:lnTo>
                  <a:lnTo>
                    <a:pt x="247077" y="62633"/>
                  </a:lnTo>
                  <a:lnTo>
                    <a:pt x="295036" y="53340"/>
                  </a:lnTo>
                  <a:lnTo>
                    <a:pt x="346444" y="44669"/>
                  </a:lnTo>
                  <a:lnTo>
                    <a:pt x="401106" y="36657"/>
                  </a:lnTo>
                  <a:lnTo>
                    <a:pt x="458828" y="29339"/>
                  </a:lnTo>
                  <a:lnTo>
                    <a:pt x="519413" y="22750"/>
                  </a:lnTo>
                  <a:lnTo>
                    <a:pt x="582669" y="16926"/>
                  </a:lnTo>
                  <a:lnTo>
                    <a:pt x="648400" y="11900"/>
                  </a:lnTo>
                  <a:lnTo>
                    <a:pt x="716411" y="7710"/>
                  </a:lnTo>
                  <a:lnTo>
                    <a:pt x="786507" y="4389"/>
                  </a:lnTo>
                  <a:lnTo>
                    <a:pt x="858495" y="1974"/>
                  </a:lnTo>
                  <a:lnTo>
                    <a:pt x="932178" y="499"/>
                  </a:lnTo>
                  <a:lnTo>
                    <a:pt x="1007363" y="0"/>
                  </a:lnTo>
                  <a:lnTo>
                    <a:pt x="1082549" y="499"/>
                  </a:lnTo>
                  <a:lnTo>
                    <a:pt x="1156232" y="1974"/>
                  </a:lnTo>
                  <a:lnTo>
                    <a:pt x="1228220" y="4389"/>
                  </a:lnTo>
                  <a:lnTo>
                    <a:pt x="1298316" y="7710"/>
                  </a:lnTo>
                  <a:lnTo>
                    <a:pt x="1366327" y="11900"/>
                  </a:lnTo>
                  <a:lnTo>
                    <a:pt x="1432058" y="16926"/>
                  </a:lnTo>
                  <a:lnTo>
                    <a:pt x="1495314" y="22750"/>
                  </a:lnTo>
                  <a:lnTo>
                    <a:pt x="1555899" y="29339"/>
                  </a:lnTo>
                  <a:lnTo>
                    <a:pt x="1613621" y="36657"/>
                  </a:lnTo>
                  <a:lnTo>
                    <a:pt x="1668283" y="44669"/>
                  </a:lnTo>
                  <a:lnTo>
                    <a:pt x="1719691" y="53340"/>
                  </a:lnTo>
                  <a:lnTo>
                    <a:pt x="1767650" y="62633"/>
                  </a:lnTo>
                  <a:lnTo>
                    <a:pt x="1811966" y="72516"/>
                  </a:lnTo>
                  <a:lnTo>
                    <a:pt x="1852444" y="82951"/>
                  </a:lnTo>
                  <a:lnTo>
                    <a:pt x="1921106" y="105340"/>
                  </a:lnTo>
                  <a:lnTo>
                    <a:pt x="1972080" y="129518"/>
                  </a:lnTo>
                  <a:lnTo>
                    <a:pt x="2003806" y="155205"/>
                  </a:lnTo>
                  <a:lnTo>
                    <a:pt x="2014728" y="182118"/>
                  </a:lnTo>
                  <a:lnTo>
                    <a:pt x="2011965" y="195710"/>
                  </a:lnTo>
                  <a:lnTo>
                    <a:pt x="1972080" y="234717"/>
                  </a:lnTo>
                  <a:lnTo>
                    <a:pt x="1921106" y="258895"/>
                  </a:lnTo>
                  <a:lnTo>
                    <a:pt x="1852444" y="281284"/>
                  </a:lnTo>
                  <a:lnTo>
                    <a:pt x="1811966" y="291719"/>
                  </a:lnTo>
                  <a:lnTo>
                    <a:pt x="1767650" y="301602"/>
                  </a:lnTo>
                  <a:lnTo>
                    <a:pt x="1719691" y="310895"/>
                  </a:lnTo>
                  <a:lnTo>
                    <a:pt x="1668283" y="319566"/>
                  </a:lnTo>
                  <a:lnTo>
                    <a:pt x="1613621" y="327578"/>
                  </a:lnTo>
                  <a:lnTo>
                    <a:pt x="1555899" y="334896"/>
                  </a:lnTo>
                  <a:lnTo>
                    <a:pt x="1495314" y="341485"/>
                  </a:lnTo>
                  <a:lnTo>
                    <a:pt x="1432058" y="347309"/>
                  </a:lnTo>
                  <a:lnTo>
                    <a:pt x="1366327" y="352335"/>
                  </a:lnTo>
                  <a:lnTo>
                    <a:pt x="1298316" y="356525"/>
                  </a:lnTo>
                  <a:lnTo>
                    <a:pt x="1228220" y="359846"/>
                  </a:lnTo>
                  <a:lnTo>
                    <a:pt x="1156232" y="362261"/>
                  </a:lnTo>
                  <a:lnTo>
                    <a:pt x="1082549" y="363736"/>
                  </a:lnTo>
                  <a:lnTo>
                    <a:pt x="1007363" y="364236"/>
                  </a:lnTo>
                  <a:lnTo>
                    <a:pt x="932178" y="363736"/>
                  </a:lnTo>
                  <a:lnTo>
                    <a:pt x="858495" y="362261"/>
                  </a:lnTo>
                  <a:lnTo>
                    <a:pt x="786507" y="359846"/>
                  </a:lnTo>
                  <a:lnTo>
                    <a:pt x="716411" y="356525"/>
                  </a:lnTo>
                  <a:lnTo>
                    <a:pt x="648400" y="352335"/>
                  </a:lnTo>
                  <a:lnTo>
                    <a:pt x="582669" y="347309"/>
                  </a:lnTo>
                  <a:lnTo>
                    <a:pt x="519413" y="341485"/>
                  </a:lnTo>
                  <a:lnTo>
                    <a:pt x="458828" y="334896"/>
                  </a:lnTo>
                  <a:lnTo>
                    <a:pt x="401106" y="327578"/>
                  </a:lnTo>
                  <a:lnTo>
                    <a:pt x="346444" y="319566"/>
                  </a:lnTo>
                  <a:lnTo>
                    <a:pt x="295036" y="310895"/>
                  </a:lnTo>
                  <a:lnTo>
                    <a:pt x="247077" y="301602"/>
                  </a:lnTo>
                  <a:lnTo>
                    <a:pt x="202761" y="291719"/>
                  </a:lnTo>
                  <a:lnTo>
                    <a:pt x="162283" y="281284"/>
                  </a:lnTo>
                  <a:lnTo>
                    <a:pt x="93621" y="258895"/>
                  </a:lnTo>
                  <a:lnTo>
                    <a:pt x="42647" y="234717"/>
                  </a:lnTo>
                  <a:lnTo>
                    <a:pt x="10921" y="209030"/>
                  </a:lnTo>
                  <a:lnTo>
                    <a:pt x="0" y="18211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97253" y="3636391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Customer_Id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63811" y="3546347"/>
            <a:ext cx="1506220" cy="379730"/>
          </a:xfrm>
          <a:custGeom>
            <a:avLst/>
            <a:gdLst/>
            <a:ahLst/>
            <a:cxnLst/>
            <a:rect l="l" t="t" r="r" b="b"/>
            <a:pathLst>
              <a:path w="1506220" h="379729">
                <a:moveTo>
                  <a:pt x="0" y="189737"/>
                </a:moveTo>
                <a:lnTo>
                  <a:pt x="13574" y="153687"/>
                </a:lnTo>
                <a:lnTo>
                  <a:pt x="52616" y="119918"/>
                </a:lnTo>
                <a:lnTo>
                  <a:pt x="114602" y="89067"/>
                </a:lnTo>
                <a:lnTo>
                  <a:pt x="153410" y="74935"/>
                </a:lnTo>
                <a:lnTo>
                  <a:pt x="197007" y="61772"/>
                </a:lnTo>
                <a:lnTo>
                  <a:pt x="245078" y="49656"/>
                </a:lnTo>
                <a:lnTo>
                  <a:pt x="297308" y="38667"/>
                </a:lnTo>
                <a:lnTo>
                  <a:pt x="353381" y="28886"/>
                </a:lnTo>
                <a:lnTo>
                  <a:pt x="412981" y="20391"/>
                </a:lnTo>
                <a:lnTo>
                  <a:pt x="475794" y="13262"/>
                </a:lnTo>
                <a:lnTo>
                  <a:pt x="541503" y="7579"/>
                </a:lnTo>
                <a:lnTo>
                  <a:pt x="609793" y="3421"/>
                </a:lnTo>
                <a:lnTo>
                  <a:pt x="680349" y="868"/>
                </a:lnTo>
                <a:lnTo>
                  <a:pt x="752856" y="0"/>
                </a:lnTo>
                <a:lnTo>
                  <a:pt x="825362" y="868"/>
                </a:lnTo>
                <a:lnTo>
                  <a:pt x="895918" y="3421"/>
                </a:lnTo>
                <a:lnTo>
                  <a:pt x="964208" y="7579"/>
                </a:lnTo>
                <a:lnTo>
                  <a:pt x="1029917" y="13262"/>
                </a:lnTo>
                <a:lnTo>
                  <a:pt x="1092730" y="20391"/>
                </a:lnTo>
                <a:lnTo>
                  <a:pt x="1152330" y="28886"/>
                </a:lnTo>
                <a:lnTo>
                  <a:pt x="1208403" y="38667"/>
                </a:lnTo>
                <a:lnTo>
                  <a:pt x="1260633" y="49656"/>
                </a:lnTo>
                <a:lnTo>
                  <a:pt x="1308704" y="61772"/>
                </a:lnTo>
                <a:lnTo>
                  <a:pt x="1352301" y="74935"/>
                </a:lnTo>
                <a:lnTo>
                  <a:pt x="1391109" y="89067"/>
                </a:lnTo>
                <a:lnTo>
                  <a:pt x="1453095" y="119918"/>
                </a:lnTo>
                <a:lnTo>
                  <a:pt x="1492137" y="153687"/>
                </a:lnTo>
                <a:lnTo>
                  <a:pt x="1505712" y="189737"/>
                </a:lnTo>
                <a:lnTo>
                  <a:pt x="1502265" y="208008"/>
                </a:lnTo>
                <a:lnTo>
                  <a:pt x="1475641" y="242998"/>
                </a:lnTo>
                <a:lnTo>
                  <a:pt x="1424812" y="275387"/>
                </a:lnTo>
                <a:lnTo>
                  <a:pt x="1352301" y="304540"/>
                </a:lnTo>
                <a:lnTo>
                  <a:pt x="1308704" y="317703"/>
                </a:lnTo>
                <a:lnTo>
                  <a:pt x="1260633" y="329819"/>
                </a:lnTo>
                <a:lnTo>
                  <a:pt x="1208403" y="340808"/>
                </a:lnTo>
                <a:lnTo>
                  <a:pt x="1152330" y="350589"/>
                </a:lnTo>
                <a:lnTo>
                  <a:pt x="1092730" y="359084"/>
                </a:lnTo>
                <a:lnTo>
                  <a:pt x="1029917" y="366213"/>
                </a:lnTo>
                <a:lnTo>
                  <a:pt x="964208" y="371896"/>
                </a:lnTo>
                <a:lnTo>
                  <a:pt x="895918" y="376054"/>
                </a:lnTo>
                <a:lnTo>
                  <a:pt x="825362" y="378607"/>
                </a:lnTo>
                <a:lnTo>
                  <a:pt x="752856" y="379475"/>
                </a:lnTo>
                <a:lnTo>
                  <a:pt x="680349" y="378607"/>
                </a:lnTo>
                <a:lnTo>
                  <a:pt x="609793" y="376054"/>
                </a:lnTo>
                <a:lnTo>
                  <a:pt x="541503" y="371896"/>
                </a:lnTo>
                <a:lnTo>
                  <a:pt x="475794" y="366213"/>
                </a:lnTo>
                <a:lnTo>
                  <a:pt x="412981" y="359084"/>
                </a:lnTo>
                <a:lnTo>
                  <a:pt x="353381" y="350589"/>
                </a:lnTo>
                <a:lnTo>
                  <a:pt x="297308" y="340808"/>
                </a:lnTo>
                <a:lnTo>
                  <a:pt x="245078" y="329819"/>
                </a:lnTo>
                <a:lnTo>
                  <a:pt x="197007" y="317703"/>
                </a:lnTo>
                <a:lnTo>
                  <a:pt x="153410" y="304540"/>
                </a:lnTo>
                <a:lnTo>
                  <a:pt x="114602" y="290408"/>
                </a:lnTo>
                <a:lnTo>
                  <a:pt x="52616" y="259557"/>
                </a:lnTo>
                <a:lnTo>
                  <a:pt x="13574" y="225788"/>
                </a:lnTo>
                <a:lnTo>
                  <a:pt x="0" y="1897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86290" y="3571494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20811" y="2936748"/>
            <a:ext cx="1786255" cy="407034"/>
          </a:xfrm>
          <a:custGeom>
            <a:avLst/>
            <a:gdLst/>
            <a:ahLst/>
            <a:cxnLst/>
            <a:rect l="l" t="t" r="r" b="b"/>
            <a:pathLst>
              <a:path w="1786254" h="407035">
                <a:moveTo>
                  <a:pt x="0" y="203453"/>
                </a:moveTo>
                <a:lnTo>
                  <a:pt x="25952" y="154551"/>
                </a:lnTo>
                <a:lnTo>
                  <a:pt x="70175" y="124247"/>
                </a:lnTo>
                <a:lnTo>
                  <a:pt x="133791" y="96269"/>
                </a:lnTo>
                <a:lnTo>
                  <a:pt x="172297" y="83283"/>
                </a:lnTo>
                <a:lnTo>
                  <a:pt x="214962" y="71035"/>
                </a:lnTo>
                <a:lnTo>
                  <a:pt x="261556" y="59578"/>
                </a:lnTo>
                <a:lnTo>
                  <a:pt x="311850" y="48964"/>
                </a:lnTo>
                <a:lnTo>
                  <a:pt x="365613" y="39246"/>
                </a:lnTo>
                <a:lnTo>
                  <a:pt x="422617" y="30474"/>
                </a:lnTo>
                <a:lnTo>
                  <a:pt x="482630" y="22703"/>
                </a:lnTo>
                <a:lnTo>
                  <a:pt x="545425" y="15984"/>
                </a:lnTo>
                <a:lnTo>
                  <a:pt x="610770" y="10369"/>
                </a:lnTo>
                <a:lnTo>
                  <a:pt x="678436" y="5911"/>
                </a:lnTo>
                <a:lnTo>
                  <a:pt x="748194" y="2662"/>
                </a:lnTo>
                <a:lnTo>
                  <a:pt x="819813" y="674"/>
                </a:lnTo>
                <a:lnTo>
                  <a:pt x="893064" y="0"/>
                </a:lnTo>
                <a:lnTo>
                  <a:pt x="966314" y="674"/>
                </a:lnTo>
                <a:lnTo>
                  <a:pt x="1037933" y="2662"/>
                </a:lnTo>
                <a:lnTo>
                  <a:pt x="1107691" y="5911"/>
                </a:lnTo>
                <a:lnTo>
                  <a:pt x="1175357" y="10369"/>
                </a:lnTo>
                <a:lnTo>
                  <a:pt x="1240702" y="15984"/>
                </a:lnTo>
                <a:lnTo>
                  <a:pt x="1303497" y="22703"/>
                </a:lnTo>
                <a:lnTo>
                  <a:pt x="1363510" y="30474"/>
                </a:lnTo>
                <a:lnTo>
                  <a:pt x="1420514" y="39246"/>
                </a:lnTo>
                <a:lnTo>
                  <a:pt x="1474277" y="48964"/>
                </a:lnTo>
                <a:lnTo>
                  <a:pt x="1524571" y="59578"/>
                </a:lnTo>
                <a:lnTo>
                  <a:pt x="1571165" y="71035"/>
                </a:lnTo>
                <a:lnTo>
                  <a:pt x="1613830" y="83283"/>
                </a:lnTo>
                <a:lnTo>
                  <a:pt x="1652336" y="96269"/>
                </a:lnTo>
                <a:lnTo>
                  <a:pt x="1715952" y="124247"/>
                </a:lnTo>
                <a:lnTo>
                  <a:pt x="1760175" y="154551"/>
                </a:lnTo>
                <a:lnTo>
                  <a:pt x="1783167" y="186763"/>
                </a:lnTo>
                <a:lnTo>
                  <a:pt x="1786128" y="203453"/>
                </a:lnTo>
                <a:lnTo>
                  <a:pt x="1783167" y="220144"/>
                </a:lnTo>
                <a:lnTo>
                  <a:pt x="1760175" y="252356"/>
                </a:lnTo>
                <a:lnTo>
                  <a:pt x="1715952" y="282660"/>
                </a:lnTo>
                <a:lnTo>
                  <a:pt x="1652336" y="310638"/>
                </a:lnTo>
                <a:lnTo>
                  <a:pt x="1613830" y="323624"/>
                </a:lnTo>
                <a:lnTo>
                  <a:pt x="1571165" y="335872"/>
                </a:lnTo>
                <a:lnTo>
                  <a:pt x="1524571" y="347329"/>
                </a:lnTo>
                <a:lnTo>
                  <a:pt x="1474277" y="357943"/>
                </a:lnTo>
                <a:lnTo>
                  <a:pt x="1420514" y="367661"/>
                </a:lnTo>
                <a:lnTo>
                  <a:pt x="1363510" y="376433"/>
                </a:lnTo>
                <a:lnTo>
                  <a:pt x="1303497" y="384204"/>
                </a:lnTo>
                <a:lnTo>
                  <a:pt x="1240702" y="390923"/>
                </a:lnTo>
                <a:lnTo>
                  <a:pt x="1175357" y="396538"/>
                </a:lnTo>
                <a:lnTo>
                  <a:pt x="1107691" y="400996"/>
                </a:lnTo>
                <a:lnTo>
                  <a:pt x="1037933" y="404245"/>
                </a:lnTo>
                <a:lnTo>
                  <a:pt x="966314" y="406233"/>
                </a:lnTo>
                <a:lnTo>
                  <a:pt x="893064" y="406907"/>
                </a:lnTo>
                <a:lnTo>
                  <a:pt x="819813" y="406233"/>
                </a:lnTo>
                <a:lnTo>
                  <a:pt x="748194" y="404245"/>
                </a:lnTo>
                <a:lnTo>
                  <a:pt x="678436" y="400996"/>
                </a:lnTo>
                <a:lnTo>
                  <a:pt x="610770" y="396538"/>
                </a:lnTo>
                <a:lnTo>
                  <a:pt x="545425" y="390923"/>
                </a:lnTo>
                <a:lnTo>
                  <a:pt x="482630" y="384204"/>
                </a:lnTo>
                <a:lnTo>
                  <a:pt x="422617" y="376433"/>
                </a:lnTo>
                <a:lnTo>
                  <a:pt x="365613" y="367661"/>
                </a:lnTo>
                <a:lnTo>
                  <a:pt x="311850" y="357943"/>
                </a:lnTo>
                <a:lnTo>
                  <a:pt x="261556" y="347329"/>
                </a:lnTo>
                <a:lnTo>
                  <a:pt x="214962" y="335872"/>
                </a:lnTo>
                <a:lnTo>
                  <a:pt x="172297" y="323624"/>
                </a:lnTo>
                <a:lnTo>
                  <a:pt x="133791" y="310638"/>
                </a:lnTo>
                <a:lnTo>
                  <a:pt x="70175" y="282660"/>
                </a:lnTo>
                <a:lnTo>
                  <a:pt x="25952" y="252356"/>
                </a:lnTo>
                <a:lnTo>
                  <a:pt x="2960" y="220144"/>
                </a:lnTo>
                <a:lnTo>
                  <a:pt x="0" y="2034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31732" y="2976117"/>
            <a:ext cx="76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Loan_Id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1214" y="2695701"/>
            <a:ext cx="2870200" cy="765810"/>
            <a:chOff x="2601214" y="2695701"/>
            <a:chExt cx="2870200" cy="765810"/>
          </a:xfrm>
        </p:grpSpPr>
        <p:sp>
          <p:nvSpPr>
            <p:cNvPr id="19" name="object 19"/>
            <p:cNvSpPr/>
            <p:nvPr/>
          </p:nvSpPr>
          <p:spPr>
            <a:xfrm>
              <a:off x="3989832" y="2702051"/>
              <a:ext cx="1475740" cy="407034"/>
            </a:xfrm>
            <a:custGeom>
              <a:avLst/>
              <a:gdLst/>
              <a:ahLst/>
              <a:cxnLst/>
              <a:rect l="l" t="t" r="r" b="b"/>
              <a:pathLst>
                <a:path w="1475739" h="407035">
                  <a:moveTo>
                    <a:pt x="0" y="203453"/>
                  </a:moveTo>
                  <a:lnTo>
                    <a:pt x="13298" y="164784"/>
                  </a:lnTo>
                  <a:lnTo>
                    <a:pt x="51547" y="128568"/>
                  </a:lnTo>
                  <a:lnTo>
                    <a:pt x="112274" y="95486"/>
                  </a:lnTo>
                  <a:lnTo>
                    <a:pt x="150294" y="80333"/>
                  </a:lnTo>
                  <a:lnTo>
                    <a:pt x="193007" y="66219"/>
                  </a:lnTo>
                  <a:lnTo>
                    <a:pt x="240103" y="53229"/>
                  </a:lnTo>
                  <a:lnTo>
                    <a:pt x="291275" y="41449"/>
                  </a:lnTo>
                  <a:lnTo>
                    <a:pt x="346212" y="30963"/>
                  </a:lnTo>
                  <a:lnTo>
                    <a:pt x="404606" y="21857"/>
                  </a:lnTo>
                  <a:lnTo>
                    <a:pt x="466148" y="14215"/>
                  </a:lnTo>
                  <a:lnTo>
                    <a:pt x="530529" y="8124"/>
                  </a:lnTo>
                  <a:lnTo>
                    <a:pt x="597440" y="3667"/>
                  </a:lnTo>
                  <a:lnTo>
                    <a:pt x="666572" y="931"/>
                  </a:lnTo>
                  <a:lnTo>
                    <a:pt x="737615" y="0"/>
                  </a:lnTo>
                  <a:lnTo>
                    <a:pt x="808659" y="931"/>
                  </a:lnTo>
                  <a:lnTo>
                    <a:pt x="877791" y="3667"/>
                  </a:lnTo>
                  <a:lnTo>
                    <a:pt x="944702" y="8124"/>
                  </a:lnTo>
                  <a:lnTo>
                    <a:pt x="1009083" y="14215"/>
                  </a:lnTo>
                  <a:lnTo>
                    <a:pt x="1070625" y="21857"/>
                  </a:lnTo>
                  <a:lnTo>
                    <a:pt x="1129019" y="30963"/>
                  </a:lnTo>
                  <a:lnTo>
                    <a:pt x="1183956" y="41449"/>
                  </a:lnTo>
                  <a:lnTo>
                    <a:pt x="1235128" y="53229"/>
                  </a:lnTo>
                  <a:lnTo>
                    <a:pt x="1282224" y="66219"/>
                  </a:lnTo>
                  <a:lnTo>
                    <a:pt x="1324937" y="80333"/>
                  </a:lnTo>
                  <a:lnTo>
                    <a:pt x="1362957" y="95486"/>
                  </a:lnTo>
                  <a:lnTo>
                    <a:pt x="1423684" y="128568"/>
                  </a:lnTo>
                  <a:lnTo>
                    <a:pt x="1461933" y="164784"/>
                  </a:lnTo>
                  <a:lnTo>
                    <a:pt x="1475231" y="203453"/>
                  </a:lnTo>
                  <a:lnTo>
                    <a:pt x="1471855" y="223052"/>
                  </a:lnTo>
                  <a:lnTo>
                    <a:pt x="1445773" y="260580"/>
                  </a:lnTo>
                  <a:lnTo>
                    <a:pt x="1395976" y="295315"/>
                  </a:lnTo>
                  <a:lnTo>
                    <a:pt x="1324937" y="326574"/>
                  </a:lnTo>
                  <a:lnTo>
                    <a:pt x="1282224" y="340688"/>
                  </a:lnTo>
                  <a:lnTo>
                    <a:pt x="1235128" y="353678"/>
                  </a:lnTo>
                  <a:lnTo>
                    <a:pt x="1183956" y="365458"/>
                  </a:lnTo>
                  <a:lnTo>
                    <a:pt x="1129019" y="375944"/>
                  </a:lnTo>
                  <a:lnTo>
                    <a:pt x="1070625" y="385050"/>
                  </a:lnTo>
                  <a:lnTo>
                    <a:pt x="1009083" y="392692"/>
                  </a:lnTo>
                  <a:lnTo>
                    <a:pt x="944702" y="398783"/>
                  </a:lnTo>
                  <a:lnTo>
                    <a:pt x="877791" y="403240"/>
                  </a:lnTo>
                  <a:lnTo>
                    <a:pt x="808659" y="405976"/>
                  </a:lnTo>
                  <a:lnTo>
                    <a:pt x="737615" y="406908"/>
                  </a:lnTo>
                  <a:lnTo>
                    <a:pt x="666572" y="405976"/>
                  </a:lnTo>
                  <a:lnTo>
                    <a:pt x="597440" y="403240"/>
                  </a:lnTo>
                  <a:lnTo>
                    <a:pt x="530529" y="398783"/>
                  </a:lnTo>
                  <a:lnTo>
                    <a:pt x="466148" y="392692"/>
                  </a:lnTo>
                  <a:lnTo>
                    <a:pt x="404606" y="385050"/>
                  </a:lnTo>
                  <a:lnTo>
                    <a:pt x="346212" y="375944"/>
                  </a:lnTo>
                  <a:lnTo>
                    <a:pt x="291275" y="365458"/>
                  </a:lnTo>
                  <a:lnTo>
                    <a:pt x="240103" y="353678"/>
                  </a:lnTo>
                  <a:lnTo>
                    <a:pt x="193007" y="340688"/>
                  </a:lnTo>
                  <a:lnTo>
                    <a:pt x="150294" y="326574"/>
                  </a:lnTo>
                  <a:lnTo>
                    <a:pt x="112274" y="311421"/>
                  </a:lnTo>
                  <a:lnTo>
                    <a:pt x="51547" y="278339"/>
                  </a:lnTo>
                  <a:lnTo>
                    <a:pt x="13298" y="242123"/>
                  </a:lnTo>
                  <a:lnTo>
                    <a:pt x="0" y="20345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07564" y="3090671"/>
              <a:ext cx="1572895" cy="364490"/>
            </a:xfrm>
            <a:custGeom>
              <a:avLst/>
              <a:gdLst/>
              <a:ahLst/>
              <a:cxnLst/>
              <a:rect l="l" t="t" r="r" b="b"/>
              <a:pathLst>
                <a:path w="1572895" h="364489">
                  <a:moveTo>
                    <a:pt x="786384" y="0"/>
                  </a:moveTo>
                  <a:lnTo>
                    <a:pt x="714802" y="744"/>
                  </a:lnTo>
                  <a:lnTo>
                    <a:pt x="645022" y="2934"/>
                  </a:lnTo>
                  <a:lnTo>
                    <a:pt x="577320" y="6505"/>
                  </a:lnTo>
                  <a:lnTo>
                    <a:pt x="511976" y="11393"/>
                  </a:lnTo>
                  <a:lnTo>
                    <a:pt x="449265" y="17534"/>
                  </a:lnTo>
                  <a:lnTo>
                    <a:pt x="389466" y="24863"/>
                  </a:lnTo>
                  <a:lnTo>
                    <a:pt x="332856" y="33317"/>
                  </a:lnTo>
                  <a:lnTo>
                    <a:pt x="279713" y="42830"/>
                  </a:lnTo>
                  <a:lnTo>
                    <a:pt x="230314" y="53340"/>
                  </a:lnTo>
                  <a:lnTo>
                    <a:pt x="184937" y="64780"/>
                  </a:lnTo>
                  <a:lnTo>
                    <a:pt x="143858" y="77087"/>
                  </a:lnTo>
                  <a:lnTo>
                    <a:pt x="107357" y="90198"/>
                  </a:lnTo>
                  <a:lnTo>
                    <a:pt x="49194" y="118569"/>
                  </a:lnTo>
                  <a:lnTo>
                    <a:pt x="12668" y="149381"/>
                  </a:lnTo>
                  <a:lnTo>
                    <a:pt x="0" y="182117"/>
                  </a:lnTo>
                  <a:lnTo>
                    <a:pt x="3213" y="198694"/>
                  </a:lnTo>
                  <a:lnTo>
                    <a:pt x="28088" y="230533"/>
                  </a:lnTo>
                  <a:lnTo>
                    <a:pt x="75710" y="260189"/>
                  </a:lnTo>
                  <a:lnTo>
                    <a:pt x="143858" y="287148"/>
                  </a:lnTo>
                  <a:lnTo>
                    <a:pt x="184937" y="299455"/>
                  </a:lnTo>
                  <a:lnTo>
                    <a:pt x="230314" y="310895"/>
                  </a:lnTo>
                  <a:lnTo>
                    <a:pt x="279713" y="321405"/>
                  </a:lnTo>
                  <a:lnTo>
                    <a:pt x="332856" y="330918"/>
                  </a:lnTo>
                  <a:lnTo>
                    <a:pt x="389466" y="339372"/>
                  </a:lnTo>
                  <a:lnTo>
                    <a:pt x="449265" y="346701"/>
                  </a:lnTo>
                  <a:lnTo>
                    <a:pt x="511976" y="352842"/>
                  </a:lnTo>
                  <a:lnTo>
                    <a:pt x="577320" y="357730"/>
                  </a:lnTo>
                  <a:lnTo>
                    <a:pt x="645022" y="361301"/>
                  </a:lnTo>
                  <a:lnTo>
                    <a:pt x="714802" y="363491"/>
                  </a:lnTo>
                  <a:lnTo>
                    <a:pt x="786384" y="364236"/>
                  </a:lnTo>
                  <a:lnTo>
                    <a:pt x="857965" y="363491"/>
                  </a:lnTo>
                  <a:lnTo>
                    <a:pt x="927745" y="361301"/>
                  </a:lnTo>
                  <a:lnTo>
                    <a:pt x="995447" y="357730"/>
                  </a:lnTo>
                  <a:lnTo>
                    <a:pt x="1060791" y="352842"/>
                  </a:lnTo>
                  <a:lnTo>
                    <a:pt x="1123502" y="346701"/>
                  </a:lnTo>
                  <a:lnTo>
                    <a:pt x="1183301" y="339372"/>
                  </a:lnTo>
                  <a:lnTo>
                    <a:pt x="1239911" y="330918"/>
                  </a:lnTo>
                  <a:lnTo>
                    <a:pt x="1293054" y="321405"/>
                  </a:lnTo>
                  <a:lnTo>
                    <a:pt x="1342453" y="310895"/>
                  </a:lnTo>
                  <a:lnTo>
                    <a:pt x="1387830" y="299455"/>
                  </a:lnTo>
                  <a:lnTo>
                    <a:pt x="1428909" y="287148"/>
                  </a:lnTo>
                  <a:lnTo>
                    <a:pt x="1465410" y="274037"/>
                  </a:lnTo>
                  <a:lnTo>
                    <a:pt x="1523573" y="245666"/>
                  </a:lnTo>
                  <a:lnTo>
                    <a:pt x="1560099" y="214854"/>
                  </a:lnTo>
                  <a:lnTo>
                    <a:pt x="1572768" y="182117"/>
                  </a:lnTo>
                  <a:lnTo>
                    <a:pt x="1569554" y="165541"/>
                  </a:lnTo>
                  <a:lnTo>
                    <a:pt x="1544679" y="133702"/>
                  </a:lnTo>
                  <a:lnTo>
                    <a:pt x="1497057" y="104046"/>
                  </a:lnTo>
                  <a:lnTo>
                    <a:pt x="1428909" y="77087"/>
                  </a:lnTo>
                  <a:lnTo>
                    <a:pt x="1387830" y="64780"/>
                  </a:lnTo>
                  <a:lnTo>
                    <a:pt x="1342453" y="53339"/>
                  </a:lnTo>
                  <a:lnTo>
                    <a:pt x="1293054" y="42830"/>
                  </a:lnTo>
                  <a:lnTo>
                    <a:pt x="1239911" y="33317"/>
                  </a:lnTo>
                  <a:lnTo>
                    <a:pt x="1183301" y="24863"/>
                  </a:lnTo>
                  <a:lnTo>
                    <a:pt x="1123502" y="17534"/>
                  </a:lnTo>
                  <a:lnTo>
                    <a:pt x="1060791" y="11393"/>
                  </a:lnTo>
                  <a:lnTo>
                    <a:pt x="995447" y="6505"/>
                  </a:lnTo>
                  <a:lnTo>
                    <a:pt x="927745" y="2934"/>
                  </a:lnTo>
                  <a:lnTo>
                    <a:pt x="857965" y="744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7564" y="3090671"/>
              <a:ext cx="1572895" cy="364490"/>
            </a:xfrm>
            <a:custGeom>
              <a:avLst/>
              <a:gdLst/>
              <a:ahLst/>
              <a:cxnLst/>
              <a:rect l="l" t="t" r="r" b="b"/>
              <a:pathLst>
                <a:path w="1572895" h="364489">
                  <a:moveTo>
                    <a:pt x="0" y="182117"/>
                  </a:moveTo>
                  <a:lnTo>
                    <a:pt x="28088" y="133702"/>
                  </a:lnTo>
                  <a:lnTo>
                    <a:pt x="75710" y="104046"/>
                  </a:lnTo>
                  <a:lnTo>
                    <a:pt x="143858" y="77087"/>
                  </a:lnTo>
                  <a:lnTo>
                    <a:pt x="184937" y="64780"/>
                  </a:lnTo>
                  <a:lnTo>
                    <a:pt x="230314" y="53340"/>
                  </a:lnTo>
                  <a:lnTo>
                    <a:pt x="279713" y="42830"/>
                  </a:lnTo>
                  <a:lnTo>
                    <a:pt x="332856" y="33317"/>
                  </a:lnTo>
                  <a:lnTo>
                    <a:pt x="389466" y="24863"/>
                  </a:lnTo>
                  <a:lnTo>
                    <a:pt x="449265" y="17534"/>
                  </a:lnTo>
                  <a:lnTo>
                    <a:pt x="511976" y="11393"/>
                  </a:lnTo>
                  <a:lnTo>
                    <a:pt x="577320" y="6505"/>
                  </a:lnTo>
                  <a:lnTo>
                    <a:pt x="645022" y="2934"/>
                  </a:lnTo>
                  <a:lnTo>
                    <a:pt x="714802" y="744"/>
                  </a:lnTo>
                  <a:lnTo>
                    <a:pt x="786384" y="0"/>
                  </a:lnTo>
                  <a:lnTo>
                    <a:pt x="857965" y="744"/>
                  </a:lnTo>
                  <a:lnTo>
                    <a:pt x="927745" y="2934"/>
                  </a:lnTo>
                  <a:lnTo>
                    <a:pt x="995447" y="6505"/>
                  </a:lnTo>
                  <a:lnTo>
                    <a:pt x="1060791" y="11393"/>
                  </a:lnTo>
                  <a:lnTo>
                    <a:pt x="1123502" y="17534"/>
                  </a:lnTo>
                  <a:lnTo>
                    <a:pt x="1183301" y="24863"/>
                  </a:lnTo>
                  <a:lnTo>
                    <a:pt x="1239911" y="33317"/>
                  </a:lnTo>
                  <a:lnTo>
                    <a:pt x="1293054" y="42830"/>
                  </a:lnTo>
                  <a:lnTo>
                    <a:pt x="1342453" y="53339"/>
                  </a:lnTo>
                  <a:lnTo>
                    <a:pt x="1387830" y="64780"/>
                  </a:lnTo>
                  <a:lnTo>
                    <a:pt x="1428909" y="77087"/>
                  </a:lnTo>
                  <a:lnTo>
                    <a:pt x="1465410" y="90198"/>
                  </a:lnTo>
                  <a:lnTo>
                    <a:pt x="1523573" y="118569"/>
                  </a:lnTo>
                  <a:lnTo>
                    <a:pt x="1560099" y="149381"/>
                  </a:lnTo>
                  <a:lnTo>
                    <a:pt x="1572768" y="182117"/>
                  </a:lnTo>
                  <a:lnTo>
                    <a:pt x="1569554" y="198694"/>
                  </a:lnTo>
                  <a:lnTo>
                    <a:pt x="1544679" y="230533"/>
                  </a:lnTo>
                  <a:lnTo>
                    <a:pt x="1497057" y="260189"/>
                  </a:lnTo>
                  <a:lnTo>
                    <a:pt x="1428909" y="287148"/>
                  </a:lnTo>
                  <a:lnTo>
                    <a:pt x="1387830" y="299455"/>
                  </a:lnTo>
                  <a:lnTo>
                    <a:pt x="1342453" y="310895"/>
                  </a:lnTo>
                  <a:lnTo>
                    <a:pt x="1293054" y="321405"/>
                  </a:lnTo>
                  <a:lnTo>
                    <a:pt x="1239911" y="330918"/>
                  </a:lnTo>
                  <a:lnTo>
                    <a:pt x="1183301" y="339372"/>
                  </a:lnTo>
                  <a:lnTo>
                    <a:pt x="1123502" y="346701"/>
                  </a:lnTo>
                  <a:lnTo>
                    <a:pt x="1060791" y="352842"/>
                  </a:lnTo>
                  <a:lnTo>
                    <a:pt x="995447" y="357730"/>
                  </a:lnTo>
                  <a:lnTo>
                    <a:pt x="927745" y="361301"/>
                  </a:lnTo>
                  <a:lnTo>
                    <a:pt x="857965" y="363491"/>
                  </a:lnTo>
                  <a:lnTo>
                    <a:pt x="786384" y="364236"/>
                  </a:lnTo>
                  <a:lnTo>
                    <a:pt x="714802" y="363491"/>
                  </a:lnTo>
                  <a:lnTo>
                    <a:pt x="645022" y="361301"/>
                  </a:lnTo>
                  <a:lnTo>
                    <a:pt x="577320" y="357730"/>
                  </a:lnTo>
                  <a:lnTo>
                    <a:pt x="511976" y="352842"/>
                  </a:lnTo>
                  <a:lnTo>
                    <a:pt x="449265" y="346701"/>
                  </a:lnTo>
                  <a:lnTo>
                    <a:pt x="389466" y="339372"/>
                  </a:lnTo>
                  <a:lnTo>
                    <a:pt x="332856" y="330918"/>
                  </a:lnTo>
                  <a:lnTo>
                    <a:pt x="279713" y="321405"/>
                  </a:lnTo>
                  <a:lnTo>
                    <a:pt x="230314" y="310895"/>
                  </a:lnTo>
                  <a:lnTo>
                    <a:pt x="184937" y="299455"/>
                  </a:lnTo>
                  <a:lnTo>
                    <a:pt x="143858" y="287148"/>
                  </a:lnTo>
                  <a:lnTo>
                    <a:pt x="107357" y="274037"/>
                  </a:lnTo>
                  <a:lnTo>
                    <a:pt x="49194" y="245666"/>
                  </a:lnTo>
                  <a:lnTo>
                    <a:pt x="12668" y="214854"/>
                  </a:lnTo>
                  <a:lnTo>
                    <a:pt x="0" y="1821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4273" y="1296475"/>
            <a:ext cx="6886575" cy="2112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0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0665" algn="l"/>
              </a:tabLst>
            </a:pPr>
            <a:r>
              <a:rPr sz="2400" spc="8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40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spc="125" dirty="0">
                <a:solidFill>
                  <a:srgbClr val="585858"/>
                </a:solidFill>
                <a:latin typeface="Gill Sans MT"/>
                <a:cs typeface="Gill Sans MT"/>
              </a:rPr>
              <a:t>Loan</a:t>
            </a:r>
            <a:r>
              <a:rPr sz="240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spc="145" dirty="0">
                <a:solidFill>
                  <a:srgbClr val="585858"/>
                </a:solidFill>
                <a:latin typeface="Gill Sans MT"/>
                <a:cs typeface="Gill Sans MT"/>
              </a:rPr>
              <a:t>Management,</a:t>
            </a:r>
            <a:endParaRPr sz="2400">
              <a:latin typeface="Gill Sans MT"/>
              <a:cs typeface="Gill Sans MT"/>
            </a:endParaRPr>
          </a:p>
          <a:p>
            <a:pPr marL="696595" lvl="1" indent="-227329">
              <a:lnSpc>
                <a:spcPct val="100000"/>
              </a:lnSpc>
              <a:spcBef>
                <a:spcPts val="280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6595" algn="l"/>
              </a:tabLst>
            </a:pPr>
            <a:r>
              <a:rPr sz="2000" spc="80" dirty="0">
                <a:solidFill>
                  <a:srgbClr val="585858"/>
                </a:solidFill>
                <a:latin typeface="Gill Sans MT"/>
                <a:cs typeface="Gill Sans MT"/>
              </a:rPr>
              <a:t>Entities</a:t>
            </a:r>
            <a:r>
              <a:rPr sz="200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585858"/>
                </a:solidFill>
                <a:latin typeface="Gill Sans MT"/>
                <a:cs typeface="Gill Sans MT"/>
              </a:rPr>
              <a:t>:</a:t>
            </a:r>
            <a:r>
              <a:rPr sz="200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Gill Sans MT"/>
                <a:cs typeface="Gill Sans MT"/>
              </a:rPr>
              <a:t>customer</a:t>
            </a:r>
            <a:r>
              <a:rPr sz="200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200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80" dirty="0">
                <a:solidFill>
                  <a:srgbClr val="585858"/>
                </a:solidFill>
                <a:latin typeface="Gill Sans MT"/>
                <a:cs typeface="Gill Sans MT"/>
              </a:rPr>
              <a:t>loan</a:t>
            </a:r>
            <a:endParaRPr sz="2000">
              <a:latin typeface="Gill Sans MT"/>
              <a:cs typeface="Gill Sans MT"/>
            </a:endParaRPr>
          </a:p>
          <a:p>
            <a:pPr marL="696595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6595" algn="l"/>
              </a:tabLst>
            </a:pPr>
            <a:r>
              <a:rPr sz="2000" dirty="0">
                <a:solidFill>
                  <a:srgbClr val="585858"/>
                </a:solidFill>
                <a:latin typeface="Gill Sans MT"/>
                <a:cs typeface="Gill Sans MT"/>
              </a:rPr>
              <a:t>Attributes</a:t>
            </a:r>
            <a:r>
              <a:rPr sz="200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585858"/>
                </a:solidFill>
                <a:latin typeface="Gill Sans MT"/>
                <a:cs typeface="Gill Sans MT"/>
              </a:rPr>
              <a:t>:</a:t>
            </a:r>
            <a:r>
              <a:rPr sz="2000" spc="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585858"/>
                </a:solidFill>
                <a:latin typeface="Gill Sans MT"/>
                <a:cs typeface="Gill Sans MT"/>
              </a:rPr>
              <a:t>Customer_Id,</a:t>
            </a:r>
            <a:r>
              <a:rPr sz="2000" spc="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Gill Sans MT"/>
                <a:cs typeface="Gill Sans MT"/>
              </a:rPr>
              <a:t>Name,</a:t>
            </a:r>
            <a:r>
              <a:rPr sz="2000" spc="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Gill Sans MT"/>
                <a:cs typeface="Gill Sans MT"/>
              </a:rPr>
              <a:t>Age,</a:t>
            </a:r>
            <a:r>
              <a:rPr sz="2000" spc="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Gill Sans MT"/>
                <a:cs typeface="Gill Sans MT"/>
              </a:rPr>
              <a:t>Loan_Id</a:t>
            </a:r>
            <a:r>
              <a:rPr sz="2000" spc="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2000" spc="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Gill Sans MT"/>
                <a:cs typeface="Gill Sans MT"/>
              </a:rPr>
              <a:t>Type</a:t>
            </a:r>
            <a:endParaRPr sz="2000">
              <a:latin typeface="Gill Sans MT"/>
              <a:cs typeface="Gill Sans MT"/>
            </a:endParaRPr>
          </a:p>
          <a:p>
            <a:pPr marL="696595" lvl="1" indent="-227329">
              <a:lnSpc>
                <a:spcPct val="100000"/>
              </a:lnSpc>
              <a:spcBef>
                <a:spcPts val="250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6595" algn="l"/>
              </a:tabLst>
            </a:pPr>
            <a:r>
              <a:rPr sz="2000" spc="65" dirty="0">
                <a:solidFill>
                  <a:srgbClr val="585858"/>
                </a:solidFill>
                <a:latin typeface="Gill Sans MT"/>
                <a:cs typeface="Gill Sans MT"/>
              </a:rPr>
              <a:t>Relation:</a:t>
            </a:r>
            <a:r>
              <a:rPr sz="200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Gill Sans MT"/>
                <a:cs typeface="Gill Sans MT"/>
              </a:rPr>
              <a:t>Borrower</a:t>
            </a:r>
            <a:endParaRPr sz="2000">
              <a:latin typeface="Gill Sans MT"/>
              <a:cs typeface="Gill Sans MT"/>
            </a:endParaRPr>
          </a:p>
          <a:p>
            <a:pPr marL="1342390" algn="ctr">
              <a:lnSpc>
                <a:spcPct val="100000"/>
              </a:lnSpc>
              <a:spcBef>
                <a:spcPts val="165"/>
              </a:spcBef>
            </a:pPr>
            <a:r>
              <a:rPr sz="1800" spc="-25" dirty="0">
                <a:solidFill>
                  <a:srgbClr val="585858"/>
                </a:solidFill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  <a:p>
            <a:pPr marR="1319530" algn="ctr">
              <a:lnSpc>
                <a:spcPct val="100000"/>
              </a:lnSpc>
              <a:spcBef>
                <a:spcPts val="735"/>
              </a:spcBef>
            </a:pP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46947" y="3343655"/>
            <a:ext cx="1570990" cy="890269"/>
          </a:xfrm>
          <a:custGeom>
            <a:avLst/>
            <a:gdLst/>
            <a:ahLst/>
            <a:cxnLst/>
            <a:rect l="l" t="t" r="r" b="b"/>
            <a:pathLst>
              <a:path w="1570990" h="890270">
                <a:moveTo>
                  <a:pt x="0" y="889000"/>
                </a:moveTo>
                <a:lnTo>
                  <a:pt x="567435" y="0"/>
                </a:lnTo>
              </a:path>
              <a:path w="1570990" h="890270">
                <a:moveTo>
                  <a:pt x="0" y="889762"/>
                </a:moveTo>
                <a:lnTo>
                  <a:pt x="1570608" y="58216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4472" y="3108960"/>
            <a:ext cx="1713230" cy="1113790"/>
          </a:xfrm>
          <a:custGeom>
            <a:avLst/>
            <a:gdLst/>
            <a:ahLst/>
            <a:cxnLst/>
            <a:rect l="l" t="t" r="r" b="b"/>
            <a:pathLst>
              <a:path w="1713229" h="1113789">
                <a:moveTo>
                  <a:pt x="0" y="691895"/>
                </a:moveTo>
                <a:lnTo>
                  <a:pt x="829182" y="1113535"/>
                </a:lnTo>
              </a:path>
              <a:path w="1713229" h="1113789">
                <a:moveTo>
                  <a:pt x="379475" y="345948"/>
                </a:moveTo>
                <a:lnTo>
                  <a:pt x="828039" y="1113535"/>
                </a:lnTo>
              </a:path>
              <a:path w="1713229" h="1113789">
                <a:moveTo>
                  <a:pt x="1713102" y="0"/>
                </a:moveTo>
                <a:lnTo>
                  <a:pt x="826007" y="111366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>
                <a:solidFill>
                  <a:srgbClr val="FFFFFF"/>
                </a:solidFill>
              </a:rPr>
              <a:t>Normalaization</a:t>
            </a:r>
            <a:endParaRPr sz="50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CD5A4C-4189-0B46-7EFB-732C294B1E4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923330"/>
          </a:xfrm>
        </p:spPr>
        <p:txBody>
          <a:bodyPr/>
          <a:lstStyle/>
          <a:p>
            <a:pPr algn="ctr"/>
            <a:r>
              <a:rPr lang="en-IN" sz="6000" dirty="0"/>
              <a:t>Normalization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Normalization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9863455" cy="274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Normalization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process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organizing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Normalization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minimize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redundancy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relation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set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relations.</a:t>
            </a:r>
            <a:endParaRPr sz="2400">
              <a:latin typeface="Arial"/>
              <a:cs typeface="Arial"/>
            </a:endParaRPr>
          </a:p>
          <a:p>
            <a:pPr marL="241300" marR="528320" indent="-228600">
              <a:lnSpc>
                <a:spcPts val="2590"/>
              </a:lnSpc>
              <a:spcBef>
                <a:spcPts val="10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also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eliminate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undesirable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characteristics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Insertion,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Update,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Deletion</a:t>
            </a: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Anomalies.</a:t>
            </a:r>
            <a:endParaRPr sz="2400">
              <a:latin typeface="Arial"/>
              <a:cs typeface="Arial"/>
            </a:endParaRPr>
          </a:p>
          <a:p>
            <a:pPr marL="241300" marR="88265" indent="-228600">
              <a:lnSpc>
                <a:spcPts val="2590"/>
              </a:lnSpc>
              <a:spcBef>
                <a:spcPts val="101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Normalization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divides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larger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smaller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links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them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using relationships.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Normal</a:t>
            </a:r>
            <a:r>
              <a:rPr spc="-15" dirty="0"/>
              <a:t> </a:t>
            </a:r>
            <a:r>
              <a:rPr spc="-10" dirty="0"/>
              <a:t>Forms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9710420" cy="2493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Normal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forms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eliminate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reduce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redundancy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database tables.</a:t>
            </a:r>
            <a:endParaRPr sz="2400">
              <a:latin typeface="Arial"/>
              <a:cs typeface="Arial"/>
            </a:endParaRPr>
          </a:p>
          <a:p>
            <a:pPr marL="241300" marR="7620" indent="-228600">
              <a:lnSpc>
                <a:spcPct val="90000"/>
              </a:lnSpc>
              <a:spcBef>
                <a:spcPts val="96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systems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(DBMS),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normal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forms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series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guidelines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help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ensure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design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efficient,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organized,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free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anomalies.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There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several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levels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normalization,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its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own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guidelines,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known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normal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forms.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First</a:t>
            </a:r>
            <a:r>
              <a:rPr spc="-25" dirty="0"/>
              <a:t> </a:t>
            </a:r>
            <a:r>
              <a:rPr dirty="0"/>
              <a:t>Normal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0" dirty="0"/>
              <a:t> </a:t>
            </a:r>
            <a:r>
              <a:rPr spc="-10" dirty="0"/>
              <a:t>(1NF)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43076"/>
            <a:ext cx="9204325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relation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1NF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contains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atomic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states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attribute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cannot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hold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multiple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values.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must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hold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only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single-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valued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attribute.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First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Normal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Form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(1NF)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does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eliminate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redundancy,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but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rather,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it’s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eliminates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repeating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groups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6710" y="3151758"/>
            <a:ext cx="3462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0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0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without</a:t>
            </a:r>
            <a:r>
              <a:rPr sz="2000" b="1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585858"/>
                </a:solidFill>
                <a:latin typeface="Arial"/>
                <a:cs typeface="Arial"/>
              </a:rPr>
              <a:t>1NF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9514" y="3133420"/>
            <a:ext cx="30664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0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000" b="1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000" b="1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585858"/>
                </a:solidFill>
                <a:latin typeface="Arial"/>
                <a:cs typeface="Arial"/>
              </a:rPr>
              <a:t>1NF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1425" y="3698366"/>
          <a:ext cx="4439920" cy="22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Emp_Phone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John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7273445698,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9064738238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Harry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8574783832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Sam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7390372389,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8589830302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22084" y="3677411"/>
          <a:ext cx="3860799" cy="238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Emp_Phone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John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7273445698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John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9064738238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Harry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8574783832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Sam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7390372389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Sam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8589830302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593" y="231470"/>
            <a:ext cx="5945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Second</a:t>
            </a:r>
            <a:r>
              <a:rPr spc="-20" dirty="0"/>
              <a:t> </a:t>
            </a:r>
            <a:r>
              <a:rPr dirty="0"/>
              <a:t>Normal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5" dirty="0"/>
              <a:t> </a:t>
            </a:r>
            <a:r>
              <a:rPr spc="-10" dirty="0"/>
              <a:t>(2NF)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711" y="939471"/>
            <a:ext cx="4406900" cy="16922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said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2NF,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240029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meets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conditions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95"/>
              </a:spcBef>
              <a:buClr>
                <a:srgbClr val="43C548"/>
              </a:buClr>
              <a:buSzPct val="130555"/>
              <a:buChar char="•"/>
              <a:tabLst>
                <a:tab pos="240029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Move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redundant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separate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table</a:t>
            </a:r>
            <a:endParaRPr sz="1800">
              <a:latin typeface="Arial"/>
              <a:cs typeface="Arial"/>
            </a:endParaRPr>
          </a:p>
          <a:p>
            <a:pPr marL="240029" marR="19050" indent="-227329">
              <a:lnSpc>
                <a:spcPts val="1939"/>
              </a:lnSpc>
              <a:spcBef>
                <a:spcPts val="1030"/>
              </a:spcBef>
              <a:buClr>
                <a:srgbClr val="43C548"/>
              </a:buClr>
              <a:buSzPct val="130555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relationship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tables 	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foreign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keys.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44311" y="1288414"/>
          <a:ext cx="5511798" cy="173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Salary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Dept_name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Aarav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25000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IT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India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Sarah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30000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HR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China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Tyra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40000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HR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China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Lai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35000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IT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India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84225" y="3552063"/>
            <a:ext cx="5168265" cy="1879600"/>
            <a:chOff x="784225" y="3552063"/>
            <a:chExt cx="5168265" cy="1879600"/>
          </a:xfrm>
        </p:grpSpPr>
        <p:sp>
          <p:nvSpPr>
            <p:cNvPr id="9" name="object 9"/>
            <p:cNvSpPr/>
            <p:nvPr/>
          </p:nvSpPr>
          <p:spPr>
            <a:xfrm>
              <a:off x="809625" y="3564762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906" y="0"/>
                  </a:moveTo>
                  <a:lnTo>
                    <a:pt x="3878326" y="0"/>
                  </a:lnTo>
                  <a:lnTo>
                    <a:pt x="1681861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681861" y="370840"/>
                  </a:lnTo>
                  <a:lnTo>
                    <a:pt x="3878326" y="370840"/>
                  </a:lnTo>
                  <a:lnTo>
                    <a:pt x="5116906" y="370840"/>
                  </a:lnTo>
                  <a:lnTo>
                    <a:pt x="51169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5" y="3935615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906" y="0"/>
                  </a:moveTo>
                  <a:lnTo>
                    <a:pt x="3878326" y="0"/>
                  </a:lnTo>
                  <a:lnTo>
                    <a:pt x="1681861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681861" y="370827"/>
                  </a:lnTo>
                  <a:lnTo>
                    <a:pt x="3878326" y="370827"/>
                  </a:lnTo>
                  <a:lnTo>
                    <a:pt x="5116906" y="370827"/>
                  </a:lnTo>
                  <a:lnTo>
                    <a:pt x="5116906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5" y="4306442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906" y="0"/>
                  </a:moveTo>
                  <a:lnTo>
                    <a:pt x="3878326" y="0"/>
                  </a:lnTo>
                  <a:lnTo>
                    <a:pt x="1681861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681861" y="370840"/>
                  </a:lnTo>
                  <a:lnTo>
                    <a:pt x="3878326" y="370840"/>
                  </a:lnTo>
                  <a:lnTo>
                    <a:pt x="5116906" y="370840"/>
                  </a:lnTo>
                  <a:lnTo>
                    <a:pt x="5116906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625" y="4677295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906" y="0"/>
                  </a:moveTo>
                  <a:lnTo>
                    <a:pt x="3878326" y="0"/>
                  </a:lnTo>
                  <a:lnTo>
                    <a:pt x="1681861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681861" y="370827"/>
                  </a:lnTo>
                  <a:lnTo>
                    <a:pt x="3878326" y="370827"/>
                  </a:lnTo>
                  <a:lnTo>
                    <a:pt x="5116906" y="370827"/>
                  </a:lnTo>
                  <a:lnTo>
                    <a:pt x="5116906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25" y="5048122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906" y="0"/>
                  </a:moveTo>
                  <a:lnTo>
                    <a:pt x="3878326" y="0"/>
                  </a:lnTo>
                  <a:lnTo>
                    <a:pt x="1681861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681861" y="370840"/>
                  </a:lnTo>
                  <a:lnTo>
                    <a:pt x="3878326" y="370840"/>
                  </a:lnTo>
                  <a:lnTo>
                    <a:pt x="5116906" y="370840"/>
                  </a:lnTo>
                  <a:lnTo>
                    <a:pt x="5116906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1485" y="3558413"/>
              <a:ext cx="2196465" cy="1866900"/>
            </a:xfrm>
            <a:custGeom>
              <a:avLst/>
              <a:gdLst/>
              <a:ahLst/>
              <a:cxnLst/>
              <a:rect l="l" t="t" r="r" b="b"/>
              <a:pathLst>
                <a:path w="2196465" h="1866900">
                  <a:moveTo>
                    <a:pt x="0" y="0"/>
                  </a:moveTo>
                  <a:lnTo>
                    <a:pt x="0" y="1866900"/>
                  </a:lnTo>
                </a:path>
                <a:path w="2196465" h="1866900">
                  <a:moveTo>
                    <a:pt x="2196465" y="0"/>
                  </a:moveTo>
                  <a:lnTo>
                    <a:pt x="2196465" y="18669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275" y="3935603"/>
              <a:ext cx="5130165" cy="0"/>
            </a:xfrm>
            <a:custGeom>
              <a:avLst/>
              <a:gdLst/>
              <a:ahLst/>
              <a:cxnLst/>
              <a:rect l="l" t="t" r="r" b="b"/>
              <a:pathLst>
                <a:path w="5130165">
                  <a:moveTo>
                    <a:pt x="0" y="0"/>
                  </a:moveTo>
                  <a:lnTo>
                    <a:pt x="5129657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275" y="3558413"/>
              <a:ext cx="5130165" cy="1866900"/>
            </a:xfrm>
            <a:custGeom>
              <a:avLst/>
              <a:gdLst/>
              <a:ahLst/>
              <a:cxnLst/>
              <a:rect l="l" t="t" r="r" b="b"/>
              <a:pathLst>
                <a:path w="5130165" h="1866900">
                  <a:moveTo>
                    <a:pt x="0" y="748030"/>
                  </a:moveTo>
                  <a:lnTo>
                    <a:pt x="5129657" y="748030"/>
                  </a:lnTo>
                </a:path>
                <a:path w="5130165" h="1866900">
                  <a:moveTo>
                    <a:pt x="0" y="1118870"/>
                  </a:moveTo>
                  <a:lnTo>
                    <a:pt x="5129657" y="1118870"/>
                  </a:lnTo>
                </a:path>
                <a:path w="5130165" h="1866900">
                  <a:moveTo>
                    <a:pt x="0" y="1489710"/>
                  </a:moveTo>
                  <a:lnTo>
                    <a:pt x="5129657" y="1489710"/>
                  </a:lnTo>
                </a:path>
                <a:path w="5130165" h="1866900">
                  <a:moveTo>
                    <a:pt x="6350" y="0"/>
                  </a:moveTo>
                  <a:lnTo>
                    <a:pt x="6350" y="1866900"/>
                  </a:lnTo>
                </a:path>
                <a:path w="5130165" h="1866900">
                  <a:moveTo>
                    <a:pt x="5123307" y="0"/>
                  </a:moveTo>
                  <a:lnTo>
                    <a:pt x="5123307" y="1866900"/>
                  </a:lnTo>
                </a:path>
                <a:path w="5130165" h="1866900">
                  <a:moveTo>
                    <a:pt x="0" y="6350"/>
                  </a:moveTo>
                  <a:lnTo>
                    <a:pt x="5129657" y="6350"/>
                  </a:lnTo>
                </a:path>
                <a:path w="5130165" h="1866900">
                  <a:moveTo>
                    <a:pt x="0" y="1860550"/>
                  </a:moveTo>
                  <a:lnTo>
                    <a:pt x="5129657" y="18605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69543" y="3564763"/>
          <a:ext cx="4642485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Aarav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Sarah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Tyra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Lai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653656" y="3649217"/>
            <a:ext cx="4208145" cy="0"/>
          </a:xfrm>
          <a:custGeom>
            <a:avLst/>
            <a:gdLst/>
            <a:ahLst/>
            <a:cxnLst/>
            <a:rect l="l" t="t" r="r" b="b"/>
            <a:pathLst>
              <a:path w="4208145">
                <a:moveTo>
                  <a:pt x="0" y="0"/>
                </a:moveTo>
                <a:lnTo>
                  <a:pt x="42076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3656" y="4761738"/>
            <a:ext cx="4208145" cy="0"/>
          </a:xfrm>
          <a:custGeom>
            <a:avLst/>
            <a:gdLst/>
            <a:ahLst/>
            <a:cxnLst/>
            <a:rect l="l" t="t" r="r" b="b"/>
            <a:pathLst>
              <a:path w="4208145">
                <a:moveTo>
                  <a:pt x="0" y="0"/>
                </a:moveTo>
                <a:lnTo>
                  <a:pt x="42076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3652" y="893445"/>
            <a:ext cx="335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–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Dept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4789" y="3099942"/>
            <a:ext cx="266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2NF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653656" y="3176016"/>
          <a:ext cx="434213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391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14033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sz="1800" spc="-7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Table</a:t>
                      </a:r>
                      <a:r>
                        <a:rPr sz="18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after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Dept_Name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2NF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Loaction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 marR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IT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India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 marR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HR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China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289292" y="3168395"/>
            <a:ext cx="0" cy="480695"/>
          </a:xfrm>
          <a:custGeom>
            <a:avLst/>
            <a:gdLst/>
            <a:ahLst/>
            <a:cxnLst/>
            <a:rect l="l" t="t" r="r" b="b"/>
            <a:pathLst>
              <a:path h="480695">
                <a:moveTo>
                  <a:pt x="0" y="0"/>
                </a:moveTo>
                <a:lnTo>
                  <a:pt x="0" y="48018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869179" y="3172841"/>
            <a:ext cx="2419350" cy="373380"/>
            <a:chOff x="4869179" y="3172841"/>
            <a:chExt cx="2419350" cy="373380"/>
          </a:xfrm>
        </p:grpSpPr>
        <p:sp>
          <p:nvSpPr>
            <p:cNvPr id="25" name="object 25"/>
            <p:cNvSpPr/>
            <p:nvPr/>
          </p:nvSpPr>
          <p:spPr>
            <a:xfrm>
              <a:off x="4907279" y="3176016"/>
              <a:ext cx="2381250" cy="0"/>
            </a:xfrm>
            <a:custGeom>
              <a:avLst/>
              <a:gdLst/>
              <a:ahLst/>
              <a:cxnLst/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69179" y="3186684"/>
              <a:ext cx="76200" cy="359410"/>
            </a:xfrm>
            <a:custGeom>
              <a:avLst/>
              <a:gdLst/>
              <a:ahLst/>
              <a:cxnLst/>
              <a:rect l="l" t="t" r="r" b="b"/>
              <a:pathLst>
                <a:path w="76200" h="359410">
                  <a:moveTo>
                    <a:pt x="31750" y="282828"/>
                  </a:moveTo>
                  <a:lnTo>
                    <a:pt x="0" y="282828"/>
                  </a:lnTo>
                  <a:lnTo>
                    <a:pt x="38100" y="359028"/>
                  </a:lnTo>
                  <a:lnTo>
                    <a:pt x="69850" y="295528"/>
                  </a:lnTo>
                  <a:lnTo>
                    <a:pt x="31750" y="295528"/>
                  </a:lnTo>
                  <a:lnTo>
                    <a:pt x="31750" y="282828"/>
                  </a:lnTo>
                  <a:close/>
                </a:path>
                <a:path w="76200" h="359410">
                  <a:moveTo>
                    <a:pt x="44450" y="0"/>
                  </a:moveTo>
                  <a:lnTo>
                    <a:pt x="31750" y="0"/>
                  </a:lnTo>
                  <a:lnTo>
                    <a:pt x="31750" y="295528"/>
                  </a:lnTo>
                  <a:lnTo>
                    <a:pt x="44450" y="295528"/>
                  </a:lnTo>
                  <a:lnTo>
                    <a:pt x="44450" y="0"/>
                  </a:lnTo>
                  <a:close/>
                </a:path>
                <a:path w="76200" h="359410">
                  <a:moveTo>
                    <a:pt x="76200" y="282828"/>
                  </a:moveTo>
                  <a:lnTo>
                    <a:pt x="44450" y="282828"/>
                  </a:lnTo>
                  <a:lnTo>
                    <a:pt x="44450" y="295528"/>
                  </a:lnTo>
                  <a:lnTo>
                    <a:pt x="69850" y="295528"/>
                  </a:lnTo>
                  <a:lnTo>
                    <a:pt x="76200" y="282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88593" y="5766003"/>
            <a:ext cx="973455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*we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need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break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2,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move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redundant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department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(DeptName,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Location)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into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it's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own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table.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link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tables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other,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 DeptId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foreign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key.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tables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below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2NF.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593" y="231470"/>
            <a:ext cx="5436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Third</a:t>
            </a:r>
            <a:r>
              <a:rPr spc="-15" dirty="0"/>
              <a:t> </a:t>
            </a:r>
            <a:r>
              <a:rPr dirty="0"/>
              <a:t>Normal</a:t>
            </a:r>
            <a:r>
              <a:rPr spc="-10" dirty="0"/>
              <a:t> </a:t>
            </a:r>
            <a:r>
              <a:rPr dirty="0"/>
              <a:t>Form</a:t>
            </a:r>
            <a:r>
              <a:rPr spc="-10" dirty="0"/>
              <a:t> (3NF)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16955" y="1087882"/>
          <a:ext cx="5807707" cy="173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Salary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Annual_salary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Aarav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25000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300000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Sarah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30000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360000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Tyra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40000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480000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Lai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35000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420000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53706" y="3382390"/>
            <a:ext cx="5168265" cy="1879600"/>
            <a:chOff x="953706" y="3382390"/>
            <a:chExt cx="5168265" cy="1879600"/>
          </a:xfrm>
        </p:grpSpPr>
        <p:sp>
          <p:nvSpPr>
            <p:cNvPr id="8" name="object 8"/>
            <p:cNvSpPr/>
            <p:nvPr/>
          </p:nvSpPr>
          <p:spPr>
            <a:xfrm>
              <a:off x="979106" y="3395090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893" y="0"/>
                  </a:moveTo>
                  <a:lnTo>
                    <a:pt x="3278568" y="0"/>
                  </a:lnTo>
                  <a:lnTo>
                    <a:pt x="1383157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383093" y="370840"/>
                  </a:lnTo>
                  <a:lnTo>
                    <a:pt x="3278568" y="370840"/>
                  </a:lnTo>
                  <a:lnTo>
                    <a:pt x="5116893" y="370840"/>
                  </a:lnTo>
                  <a:lnTo>
                    <a:pt x="51168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9106" y="3765930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893" y="0"/>
                  </a:moveTo>
                  <a:lnTo>
                    <a:pt x="3278568" y="0"/>
                  </a:lnTo>
                  <a:lnTo>
                    <a:pt x="1383157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383093" y="370840"/>
                  </a:lnTo>
                  <a:lnTo>
                    <a:pt x="3278568" y="370840"/>
                  </a:lnTo>
                  <a:lnTo>
                    <a:pt x="5116893" y="370840"/>
                  </a:lnTo>
                  <a:lnTo>
                    <a:pt x="5116893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9106" y="4136783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893" y="0"/>
                  </a:moveTo>
                  <a:lnTo>
                    <a:pt x="3278568" y="0"/>
                  </a:lnTo>
                  <a:lnTo>
                    <a:pt x="1383157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383093" y="370827"/>
                  </a:lnTo>
                  <a:lnTo>
                    <a:pt x="3278568" y="370827"/>
                  </a:lnTo>
                  <a:lnTo>
                    <a:pt x="5116893" y="370827"/>
                  </a:lnTo>
                  <a:lnTo>
                    <a:pt x="5116893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9106" y="4507610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893" y="0"/>
                  </a:moveTo>
                  <a:lnTo>
                    <a:pt x="3278568" y="0"/>
                  </a:lnTo>
                  <a:lnTo>
                    <a:pt x="1383157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383093" y="370840"/>
                  </a:lnTo>
                  <a:lnTo>
                    <a:pt x="3278568" y="370840"/>
                  </a:lnTo>
                  <a:lnTo>
                    <a:pt x="5116893" y="370840"/>
                  </a:lnTo>
                  <a:lnTo>
                    <a:pt x="5116893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9106" y="4878450"/>
              <a:ext cx="5117465" cy="370840"/>
            </a:xfrm>
            <a:custGeom>
              <a:avLst/>
              <a:gdLst/>
              <a:ahLst/>
              <a:cxnLst/>
              <a:rect l="l" t="t" r="r" b="b"/>
              <a:pathLst>
                <a:path w="5117465" h="370839">
                  <a:moveTo>
                    <a:pt x="5116893" y="0"/>
                  </a:moveTo>
                  <a:lnTo>
                    <a:pt x="3278568" y="0"/>
                  </a:lnTo>
                  <a:lnTo>
                    <a:pt x="1383157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383093" y="370840"/>
                  </a:lnTo>
                  <a:lnTo>
                    <a:pt x="3278568" y="370840"/>
                  </a:lnTo>
                  <a:lnTo>
                    <a:pt x="5116893" y="370840"/>
                  </a:lnTo>
                  <a:lnTo>
                    <a:pt x="5116893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200" y="3388740"/>
              <a:ext cx="1895475" cy="1866900"/>
            </a:xfrm>
            <a:custGeom>
              <a:avLst/>
              <a:gdLst/>
              <a:ahLst/>
              <a:cxnLst/>
              <a:rect l="l" t="t" r="r" b="b"/>
              <a:pathLst>
                <a:path w="1895475" h="1866900">
                  <a:moveTo>
                    <a:pt x="0" y="0"/>
                  </a:moveTo>
                  <a:lnTo>
                    <a:pt x="0" y="1866900"/>
                  </a:lnTo>
                </a:path>
                <a:path w="1895475" h="1866900">
                  <a:moveTo>
                    <a:pt x="1895475" y="0"/>
                  </a:moveTo>
                  <a:lnTo>
                    <a:pt x="1895475" y="18669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2756" y="3765930"/>
              <a:ext cx="5130165" cy="0"/>
            </a:xfrm>
            <a:custGeom>
              <a:avLst/>
              <a:gdLst/>
              <a:ahLst/>
              <a:cxnLst/>
              <a:rect l="l" t="t" r="r" b="b"/>
              <a:pathLst>
                <a:path w="5130165">
                  <a:moveTo>
                    <a:pt x="0" y="0"/>
                  </a:moveTo>
                  <a:lnTo>
                    <a:pt x="512959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2756" y="3388740"/>
              <a:ext cx="5130165" cy="1866900"/>
            </a:xfrm>
            <a:custGeom>
              <a:avLst/>
              <a:gdLst/>
              <a:ahLst/>
              <a:cxnLst/>
              <a:rect l="l" t="t" r="r" b="b"/>
              <a:pathLst>
                <a:path w="5130165" h="1866900">
                  <a:moveTo>
                    <a:pt x="0" y="748030"/>
                  </a:moveTo>
                  <a:lnTo>
                    <a:pt x="5129593" y="748030"/>
                  </a:lnTo>
                </a:path>
                <a:path w="5130165" h="1866900">
                  <a:moveTo>
                    <a:pt x="0" y="1118870"/>
                  </a:moveTo>
                  <a:lnTo>
                    <a:pt x="5129593" y="1118870"/>
                  </a:lnTo>
                </a:path>
                <a:path w="5130165" h="1866900">
                  <a:moveTo>
                    <a:pt x="0" y="1489710"/>
                  </a:moveTo>
                  <a:lnTo>
                    <a:pt x="5129593" y="1489710"/>
                  </a:lnTo>
                </a:path>
                <a:path w="5130165" h="1866900">
                  <a:moveTo>
                    <a:pt x="6350" y="0"/>
                  </a:moveTo>
                  <a:lnTo>
                    <a:pt x="6350" y="1866900"/>
                  </a:lnTo>
                </a:path>
                <a:path w="5130165" h="1866900">
                  <a:moveTo>
                    <a:pt x="5123243" y="0"/>
                  </a:moveTo>
                  <a:lnTo>
                    <a:pt x="5123243" y="1866900"/>
                  </a:lnTo>
                </a:path>
                <a:path w="5130165" h="1866900">
                  <a:moveTo>
                    <a:pt x="0" y="6350"/>
                  </a:moveTo>
                  <a:lnTo>
                    <a:pt x="5129593" y="6350"/>
                  </a:lnTo>
                </a:path>
                <a:path w="5130165" h="1866900">
                  <a:moveTo>
                    <a:pt x="0" y="1860550"/>
                  </a:moveTo>
                  <a:lnTo>
                    <a:pt x="5129593" y="18605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39012" y="3395090"/>
          <a:ext cx="4041775" cy="185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Aarav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Sarah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Tyra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Lai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6823075" y="3479546"/>
            <a:ext cx="4208145" cy="0"/>
          </a:xfrm>
          <a:custGeom>
            <a:avLst/>
            <a:gdLst/>
            <a:ahLst/>
            <a:cxnLst/>
            <a:rect l="l" t="t" r="r" b="b"/>
            <a:pathLst>
              <a:path w="4208145">
                <a:moveTo>
                  <a:pt x="0" y="0"/>
                </a:moveTo>
                <a:lnTo>
                  <a:pt x="420763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3075" y="4592065"/>
            <a:ext cx="4208145" cy="0"/>
          </a:xfrm>
          <a:custGeom>
            <a:avLst/>
            <a:gdLst/>
            <a:ahLst/>
            <a:cxnLst/>
            <a:rect l="l" t="t" r="r" b="b"/>
            <a:pathLst>
              <a:path w="4208145">
                <a:moveTo>
                  <a:pt x="0" y="0"/>
                </a:moveTo>
                <a:lnTo>
                  <a:pt x="420763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39" y="1249856"/>
            <a:ext cx="4490085" cy="198056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said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3NF,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240029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Meets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all the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conditions of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1NF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2NF</a:t>
            </a:r>
            <a:endParaRPr sz="1800">
              <a:latin typeface="Arial"/>
              <a:cs typeface="Arial"/>
            </a:endParaRPr>
          </a:p>
          <a:p>
            <a:pPr marL="240029" marR="5080" indent="-227329">
              <a:lnSpc>
                <a:spcPct val="90000"/>
              </a:lnSpc>
              <a:spcBef>
                <a:spcPts val="1005"/>
              </a:spcBef>
              <a:buClr>
                <a:srgbClr val="43C548"/>
              </a:buClr>
              <a:buSzPct val="130555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Does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contain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columns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(attributes)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that 	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fully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dependent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upon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primary 	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R="173990" algn="ctr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2NF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23075" y="3006851"/>
          <a:ext cx="4342130" cy="158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32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14033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Dept_Id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sz="1800" spc="-6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Table</a:t>
                      </a:r>
                      <a:r>
                        <a:rPr sz="18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after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Dept_Name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2NF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Loaction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 marR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IT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India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 marR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HR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China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355205" y="756665"/>
            <a:ext cx="1665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697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58456" y="2999232"/>
            <a:ext cx="0" cy="480695"/>
          </a:xfrm>
          <a:custGeom>
            <a:avLst/>
            <a:gdLst/>
            <a:ahLst/>
            <a:cxnLst/>
            <a:rect l="l" t="t" r="r" b="b"/>
            <a:pathLst>
              <a:path h="480695">
                <a:moveTo>
                  <a:pt x="0" y="0"/>
                </a:moveTo>
                <a:lnTo>
                  <a:pt x="0" y="48018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038344" y="3003676"/>
            <a:ext cx="2419350" cy="371475"/>
            <a:chOff x="5038344" y="3003676"/>
            <a:chExt cx="2419350" cy="371475"/>
          </a:xfrm>
        </p:grpSpPr>
        <p:sp>
          <p:nvSpPr>
            <p:cNvPr id="24" name="object 24"/>
            <p:cNvSpPr/>
            <p:nvPr/>
          </p:nvSpPr>
          <p:spPr>
            <a:xfrm>
              <a:off x="5076444" y="3006851"/>
              <a:ext cx="2381250" cy="0"/>
            </a:xfrm>
            <a:custGeom>
              <a:avLst/>
              <a:gdLst/>
              <a:ahLst/>
              <a:cxnLst/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38344" y="3015995"/>
              <a:ext cx="76200" cy="359410"/>
            </a:xfrm>
            <a:custGeom>
              <a:avLst/>
              <a:gdLst/>
              <a:ahLst/>
              <a:cxnLst/>
              <a:rect l="l" t="t" r="r" b="b"/>
              <a:pathLst>
                <a:path w="76200" h="359410">
                  <a:moveTo>
                    <a:pt x="31750" y="282828"/>
                  </a:moveTo>
                  <a:lnTo>
                    <a:pt x="0" y="282828"/>
                  </a:lnTo>
                  <a:lnTo>
                    <a:pt x="38100" y="359028"/>
                  </a:lnTo>
                  <a:lnTo>
                    <a:pt x="69850" y="295528"/>
                  </a:lnTo>
                  <a:lnTo>
                    <a:pt x="31750" y="295528"/>
                  </a:lnTo>
                  <a:lnTo>
                    <a:pt x="31750" y="282828"/>
                  </a:lnTo>
                  <a:close/>
                </a:path>
                <a:path w="76200" h="359410">
                  <a:moveTo>
                    <a:pt x="44450" y="0"/>
                  </a:moveTo>
                  <a:lnTo>
                    <a:pt x="31750" y="0"/>
                  </a:lnTo>
                  <a:lnTo>
                    <a:pt x="31750" y="295528"/>
                  </a:lnTo>
                  <a:lnTo>
                    <a:pt x="44450" y="295528"/>
                  </a:lnTo>
                  <a:lnTo>
                    <a:pt x="44450" y="0"/>
                  </a:lnTo>
                  <a:close/>
                </a:path>
                <a:path w="76200" h="359410">
                  <a:moveTo>
                    <a:pt x="76200" y="282828"/>
                  </a:moveTo>
                  <a:lnTo>
                    <a:pt x="44450" y="282828"/>
                  </a:lnTo>
                  <a:lnTo>
                    <a:pt x="44450" y="295528"/>
                  </a:lnTo>
                  <a:lnTo>
                    <a:pt x="69850" y="295528"/>
                  </a:lnTo>
                  <a:lnTo>
                    <a:pt x="76200" y="282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64793" y="5526430"/>
            <a:ext cx="98037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*The</a:t>
            </a:r>
            <a:r>
              <a:rPr sz="16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AnnualSalary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also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dependent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column.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fact,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compute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AnnualSalary,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multiply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12.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Since</a:t>
            </a:r>
            <a:r>
              <a:rPr sz="16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AnnualSalary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fully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dependent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key,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computed,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remove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16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table,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then,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adhere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3NF.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>
                <a:solidFill>
                  <a:srgbClr val="FFFFFF"/>
                </a:solidFill>
              </a:rPr>
              <a:t>Indexing</a:t>
            </a:r>
            <a:endParaRPr sz="50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9A7E43-948D-CCEE-DB30-123DCC6CFBD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015663"/>
          </a:xfrm>
        </p:spPr>
        <p:txBody>
          <a:bodyPr/>
          <a:lstStyle/>
          <a:p>
            <a:pPr algn="ctr"/>
            <a:r>
              <a:rPr lang="en-IN" sz="6600" dirty="0"/>
              <a:t>Indexing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8223" y="622808"/>
            <a:ext cx="345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25" dirty="0"/>
              <a:t> </a:t>
            </a:r>
            <a:r>
              <a:rPr spc="-10" dirty="0"/>
              <a:t>Content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07464" y="1336547"/>
            <a:ext cx="7616190" cy="5036185"/>
            <a:chOff x="1807464" y="1336547"/>
            <a:chExt cx="7616190" cy="50361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7464" y="1336547"/>
              <a:ext cx="1070610" cy="50360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164" y="1496555"/>
              <a:ext cx="7319009" cy="38939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6524" y="1496555"/>
              <a:ext cx="403110" cy="4015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8504" y="2215857"/>
              <a:ext cx="6884670" cy="389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0864" y="2215883"/>
              <a:ext cx="401586" cy="40158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7772" y="2935211"/>
              <a:ext cx="6645402" cy="38939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8608" y="2935211"/>
              <a:ext cx="401586" cy="40158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0256" y="3622535"/>
              <a:ext cx="6570726" cy="4838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6604" y="3546335"/>
              <a:ext cx="617982" cy="6164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6728" y="4331195"/>
              <a:ext cx="6646926" cy="4854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8608" y="4373867"/>
              <a:ext cx="401586" cy="4015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38984" y="5050510"/>
              <a:ext cx="6884670" cy="485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40864" y="5091645"/>
              <a:ext cx="401586" cy="4031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4644" y="5769863"/>
              <a:ext cx="7319009" cy="48540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446147" y="1469516"/>
            <a:ext cx="3566795" cy="471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DBMS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685165" marR="857250" indent="-239395">
              <a:lnSpc>
                <a:spcPct val="1966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Diagram Normalization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  <a:p>
            <a:pPr marL="715010">
              <a:lnSpc>
                <a:spcPct val="100000"/>
              </a:lnSpc>
              <a:spcBef>
                <a:spcPts val="271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"/>
              <a:cs typeface="Arial"/>
            </a:endParaRPr>
          </a:p>
          <a:p>
            <a:pPr marL="464820"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-DML,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DDL,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DQL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Sub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75688" y="5103863"/>
            <a:ext cx="627380" cy="1007110"/>
            <a:chOff x="2075688" y="5103863"/>
            <a:chExt cx="627380" cy="100711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75688" y="5916167"/>
              <a:ext cx="66293" cy="19430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1240" y="5103863"/>
              <a:ext cx="401586" cy="4015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Index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9458325" cy="30949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index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Server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structure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associated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view</a:t>
            </a:r>
            <a:endParaRPr sz="2400">
              <a:latin typeface="Arial"/>
              <a:cs typeface="Arial"/>
            </a:endParaRPr>
          </a:p>
          <a:p>
            <a:pPr marL="241300" marR="433070" indent="-228600">
              <a:lnSpc>
                <a:spcPts val="2590"/>
              </a:lnSpc>
              <a:spcBef>
                <a:spcPts val="10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Index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speeds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up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retrieval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rows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columns.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Indexes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put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internally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visible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user.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There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two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types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indexes: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Clustered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54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Non-clustered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Clustered </a:t>
            </a:r>
            <a:r>
              <a:rPr spc="-10" dirty="0"/>
              <a:t>Index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43076"/>
            <a:ext cx="10363200" cy="22129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Clustered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indexes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unique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index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per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uses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organize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within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clustered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index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stored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increasing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order,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also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order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holds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memory.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Clustered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indexes do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explicitly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declared.</a:t>
            </a:r>
            <a:endParaRPr sz="18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Created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when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created.</a:t>
            </a:r>
            <a:endParaRPr sz="18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7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sorted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ascending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order.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458" y="3746364"/>
            <a:ext cx="8423255" cy="25628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03504" y="2468879"/>
            <a:ext cx="10985500" cy="3691254"/>
            <a:chOff x="603504" y="2468879"/>
            <a:chExt cx="10985500" cy="36912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3334" y="5634126"/>
              <a:ext cx="407405" cy="525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504" y="2468879"/>
              <a:ext cx="10984992" cy="3677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Non</a:t>
            </a:r>
            <a:r>
              <a:rPr spc="-50" dirty="0"/>
              <a:t> </a:t>
            </a:r>
            <a:r>
              <a:rPr dirty="0"/>
              <a:t>Clustered</a:t>
            </a:r>
            <a:r>
              <a:rPr spc="-65" dirty="0"/>
              <a:t> </a:t>
            </a:r>
            <a:r>
              <a:rPr spc="-10" dirty="0"/>
              <a:t>Index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93" y="1220215"/>
            <a:ext cx="958659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spc="65" dirty="0">
                <a:solidFill>
                  <a:srgbClr val="273139"/>
                </a:solidFill>
                <a:latin typeface="Arial"/>
                <a:cs typeface="Arial"/>
              </a:rPr>
              <a:t>Non-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clustered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indexes</a:t>
            </a:r>
            <a:r>
              <a:rPr sz="2400" spc="-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are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sorted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references</a:t>
            </a:r>
            <a:r>
              <a:rPr sz="2400" spc="-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273139"/>
                </a:solidFill>
                <a:latin typeface="Arial"/>
                <a:cs typeface="Arial"/>
              </a:rPr>
              <a:t>for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specific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field,</a:t>
            </a:r>
            <a:r>
              <a:rPr sz="2400" spc="-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273139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main</a:t>
            </a:r>
            <a:r>
              <a:rPr sz="2400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table,</a:t>
            </a:r>
            <a:r>
              <a:rPr sz="2400" spc="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273139"/>
                </a:solidFill>
                <a:latin typeface="Arial"/>
                <a:cs typeface="Arial"/>
              </a:rPr>
              <a:t>that</a:t>
            </a:r>
            <a:r>
              <a:rPr sz="2400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273139"/>
                </a:solidFill>
                <a:latin typeface="Arial"/>
                <a:cs typeface="Arial"/>
              </a:rPr>
              <a:t>hold</a:t>
            </a:r>
            <a:r>
              <a:rPr sz="2400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pointers</a:t>
            </a:r>
            <a:r>
              <a:rPr sz="2400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back</a:t>
            </a:r>
            <a:r>
              <a:rPr sz="2400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273139"/>
                </a:solidFill>
                <a:latin typeface="Arial"/>
                <a:cs typeface="Arial"/>
              </a:rPr>
              <a:t>to</a:t>
            </a:r>
            <a:r>
              <a:rPr sz="2400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2400" spc="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original</a:t>
            </a:r>
            <a:r>
              <a:rPr sz="2400" spc="6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entries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273139"/>
                </a:solidFill>
                <a:latin typeface="Arial"/>
                <a:cs typeface="Arial"/>
              </a:rPr>
              <a:t>of</a:t>
            </a:r>
            <a:r>
              <a:rPr sz="2400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3334" y="5634126"/>
            <a:ext cx="407405" cy="5259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9810" y="513473"/>
            <a:ext cx="2062661" cy="3365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spc="-70" dirty="0"/>
              <a:t> </a:t>
            </a:r>
            <a:r>
              <a:rPr dirty="0"/>
              <a:t>Should</a:t>
            </a:r>
            <a:r>
              <a:rPr spc="-65" dirty="0"/>
              <a:t> </a:t>
            </a:r>
            <a:r>
              <a:rPr dirty="0"/>
              <a:t>Indexes</a:t>
            </a:r>
            <a:r>
              <a:rPr spc="-70" dirty="0"/>
              <a:t> </a:t>
            </a:r>
            <a:r>
              <a:rPr dirty="0"/>
              <a:t>be</a:t>
            </a:r>
            <a:r>
              <a:rPr spc="-65" dirty="0"/>
              <a:t> </a:t>
            </a:r>
            <a:r>
              <a:rPr spc="-10" dirty="0"/>
              <a:t>Created?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20215"/>
            <a:ext cx="9747250" cy="274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spc="14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400" spc="-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column</a:t>
            </a:r>
            <a:r>
              <a:rPr sz="2400" spc="-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contains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273139"/>
                </a:solidFill>
                <a:latin typeface="Arial"/>
                <a:cs typeface="Arial"/>
              </a:rPr>
              <a:t>wide</a:t>
            </a:r>
            <a:r>
              <a:rPr sz="2400" spc="-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range</a:t>
            </a:r>
            <a:r>
              <a:rPr sz="2400" spc="-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273139"/>
                </a:solidFill>
                <a:latin typeface="Arial"/>
                <a:cs typeface="Arial"/>
              </a:rPr>
              <a:t>of</a:t>
            </a:r>
            <a:r>
              <a:rPr sz="2400" spc="-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spc="14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column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does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273139"/>
                </a:solidFill>
                <a:latin typeface="Arial"/>
                <a:cs typeface="Arial"/>
              </a:rPr>
              <a:t>not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contain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large number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273139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273139"/>
                </a:solidFill>
                <a:latin typeface="Arial"/>
                <a:cs typeface="Arial"/>
              </a:rPr>
              <a:t>null</a:t>
            </a:r>
            <a:r>
              <a:rPr sz="2400" spc="-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One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or more</a:t>
            </a:r>
            <a:r>
              <a:rPr sz="2400" spc="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columns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are</a:t>
            </a:r>
            <a:r>
              <a:rPr sz="2400" spc="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273139"/>
                </a:solidFill>
                <a:latin typeface="Arial"/>
                <a:cs typeface="Arial"/>
              </a:rPr>
              <a:t>frequently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used</a:t>
            </a:r>
            <a:r>
              <a:rPr sz="2400" spc="-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together</a:t>
            </a:r>
            <a:r>
              <a:rPr sz="2400" spc="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where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or</a:t>
            </a:r>
            <a:r>
              <a:rPr sz="2400" spc="-5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400" spc="-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join</a:t>
            </a:r>
            <a:r>
              <a:rPr sz="2400" spc="-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condition.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spc="140" dirty="0">
                <a:solidFill>
                  <a:srgbClr val="273139"/>
                </a:solidFill>
                <a:latin typeface="Arial"/>
                <a:cs typeface="Arial"/>
              </a:rPr>
              <a:t>We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can </a:t>
            </a:r>
            <a:r>
              <a:rPr sz="2400" spc="-45" dirty="0">
                <a:solidFill>
                  <a:srgbClr val="273139"/>
                </a:solidFill>
                <a:latin typeface="Arial"/>
                <a:cs typeface="Arial"/>
              </a:rPr>
              <a:t>see</a:t>
            </a:r>
            <a:r>
              <a:rPr sz="2400" spc="-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here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273139"/>
                </a:solidFill>
                <a:latin typeface="Arial"/>
                <a:cs typeface="Arial"/>
              </a:rPr>
              <a:t>that</a:t>
            </a:r>
            <a:r>
              <a:rPr sz="2400" spc="-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273139"/>
                </a:solidFill>
                <a:latin typeface="Arial"/>
                <a:cs typeface="Arial"/>
              </a:rPr>
              <a:t>table</a:t>
            </a:r>
            <a:r>
              <a:rPr sz="2400" spc="-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has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data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stored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ordered</a:t>
            </a:r>
            <a:r>
              <a:rPr sz="2400" spc="-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by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incrementing</a:t>
            </a:r>
            <a:r>
              <a:rPr sz="2400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id</a:t>
            </a:r>
            <a:r>
              <a:rPr sz="2400" spc="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based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on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order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2400" spc="5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which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data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was</a:t>
            </a:r>
            <a:r>
              <a:rPr sz="2400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added.</a:t>
            </a:r>
            <a:r>
              <a:rPr sz="2400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273139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Index</a:t>
            </a:r>
            <a:r>
              <a:rPr sz="2400" spc="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has</a:t>
            </a:r>
            <a:r>
              <a:rPr sz="2400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names</a:t>
            </a:r>
            <a:r>
              <a:rPr sz="2400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stored</a:t>
            </a:r>
            <a:r>
              <a:rPr sz="2400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2400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3139"/>
                </a:solidFill>
                <a:latin typeface="Arial"/>
                <a:cs typeface="Arial"/>
              </a:rPr>
              <a:t>alphabetical</a:t>
            </a:r>
            <a:r>
              <a:rPr sz="2400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Arial"/>
                <a:cs typeface="Arial"/>
              </a:rPr>
              <a:t>order.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>
                <a:solidFill>
                  <a:srgbClr val="FFFFFF"/>
                </a:solidFill>
              </a:rPr>
              <a:t>PostgreSQL</a:t>
            </a:r>
            <a:endParaRPr sz="50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48BA97-2568-3F07-329B-D299B47DF6A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015663"/>
          </a:xfrm>
        </p:spPr>
        <p:txBody>
          <a:bodyPr/>
          <a:lstStyle/>
          <a:p>
            <a:pPr algn="ctr"/>
            <a:r>
              <a:rPr lang="en-IN" sz="6600" dirty="0" err="1"/>
              <a:t>Postgesql</a:t>
            </a:r>
            <a:endParaRPr lang="en-IN" sz="6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PostgreSQL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0029" marR="213995" indent="-227329">
              <a:lnSpc>
                <a:spcPts val="2380"/>
              </a:lnSpc>
              <a:spcBef>
                <a:spcPts val="390"/>
              </a:spcBef>
              <a:buClr>
                <a:srgbClr val="43C548"/>
              </a:buClr>
              <a:buSzPct val="129545"/>
              <a:buFont typeface="Arial"/>
              <a:buChar char="•"/>
              <a:tabLst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PostgreSQL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also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known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Postgres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free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open-</a:t>
            </a:r>
            <a:r>
              <a:rPr sz="2200" dirty="0">
                <a:latin typeface="Arial"/>
                <a:cs typeface="Arial"/>
              </a:rPr>
              <a:t>source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relational 	</a:t>
            </a:r>
            <a:r>
              <a:rPr sz="2200" dirty="0">
                <a:latin typeface="Arial"/>
                <a:cs typeface="Arial"/>
              </a:rPr>
              <a:t>database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management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system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(RDBMS)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335"/>
              </a:lnSpc>
            </a:pPr>
            <a:r>
              <a:rPr sz="2200" dirty="0">
                <a:latin typeface="Arial"/>
                <a:cs typeface="Arial"/>
              </a:rPr>
              <a:t>emphasizing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extensibility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technical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standards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compliance.</a:t>
            </a:r>
            <a:endParaRPr sz="22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45"/>
              </a:spcBef>
              <a:buClr>
                <a:srgbClr val="43C548"/>
              </a:buClr>
              <a:buSzPct val="129545"/>
              <a:buChar char="•"/>
              <a:tabLst>
                <a:tab pos="240029" algn="l"/>
              </a:tabLst>
            </a:pPr>
            <a:r>
              <a:rPr sz="2200" spc="-10" dirty="0">
                <a:latin typeface="Arial"/>
                <a:cs typeface="Arial"/>
              </a:rPr>
              <a:t>PostgreSQL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dynamic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websites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web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apps.</a:t>
            </a:r>
            <a:endParaRPr sz="22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35"/>
              </a:spcBef>
              <a:buClr>
                <a:srgbClr val="43C548"/>
              </a:buClr>
              <a:buSzPct val="129545"/>
              <a:buChar char="•"/>
              <a:tabLst>
                <a:tab pos="240029" algn="l"/>
              </a:tabLst>
            </a:pPr>
            <a:r>
              <a:rPr sz="2200" dirty="0">
                <a:latin typeface="Arial"/>
                <a:cs typeface="Arial"/>
              </a:rPr>
              <a:t>PostgreSQL's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write-</a:t>
            </a:r>
            <a:r>
              <a:rPr sz="2200" dirty="0">
                <a:latin typeface="Arial"/>
                <a:cs typeface="Arial"/>
              </a:rPr>
              <a:t>ahead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logging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makes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highly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fault-</a:t>
            </a:r>
            <a:r>
              <a:rPr sz="2200" dirty="0">
                <a:latin typeface="Arial"/>
                <a:cs typeface="Arial"/>
              </a:rPr>
              <a:t>tolerant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240029" marR="417195" indent="-227329">
              <a:lnSpc>
                <a:spcPts val="2380"/>
              </a:lnSpc>
              <a:spcBef>
                <a:spcPts val="1025"/>
              </a:spcBef>
              <a:buClr>
                <a:srgbClr val="43C548"/>
              </a:buClr>
              <a:buSzPct val="129545"/>
              <a:buChar char="•"/>
              <a:tabLst>
                <a:tab pos="241300" algn="l"/>
              </a:tabLst>
            </a:pPr>
            <a:r>
              <a:rPr sz="2200" spc="-10" dirty="0">
                <a:latin typeface="Arial"/>
                <a:cs typeface="Arial"/>
              </a:rPr>
              <a:t>PostgreSQL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source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code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freely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available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under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open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source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license. 	</a:t>
            </a:r>
            <a:r>
              <a:rPr sz="2200" dirty="0">
                <a:latin typeface="Arial"/>
                <a:cs typeface="Arial"/>
              </a:rPr>
              <a:t>This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allows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freedom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use,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modify,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implement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per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your 	</a:t>
            </a:r>
            <a:r>
              <a:rPr sz="2200" dirty="0">
                <a:latin typeface="Arial"/>
                <a:cs typeface="Arial"/>
              </a:rPr>
              <a:t>business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needs.</a:t>
            </a:r>
            <a:endParaRPr sz="2200">
              <a:latin typeface="Arial"/>
              <a:cs typeface="Arial"/>
            </a:endParaRPr>
          </a:p>
          <a:p>
            <a:pPr marL="240029" marR="5080" indent="-227329">
              <a:lnSpc>
                <a:spcPts val="2380"/>
              </a:lnSpc>
              <a:spcBef>
                <a:spcPts val="1000"/>
              </a:spcBef>
              <a:buClr>
                <a:srgbClr val="43C548"/>
              </a:buClr>
              <a:buSzPct val="129545"/>
              <a:buChar char="•"/>
              <a:tabLst>
                <a:tab pos="241300" algn="l"/>
              </a:tabLst>
            </a:pPr>
            <a:r>
              <a:rPr sz="2200" spc="-10" dirty="0">
                <a:latin typeface="Arial"/>
                <a:cs typeface="Arial"/>
              </a:rPr>
              <a:t>PostgreSQL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supports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geographic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objects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location-based 	</a:t>
            </a:r>
            <a:r>
              <a:rPr sz="2200" dirty="0">
                <a:latin typeface="Arial"/>
                <a:cs typeface="Arial"/>
              </a:rPr>
              <a:t>services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geographic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information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593" y="473202"/>
            <a:ext cx="484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Supported</a:t>
            </a:r>
            <a:r>
              <a:rPr spc="-70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spc="-20" dirty="0"/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43076"/>
            <a:ext cx="5464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PostgreSQL</a:t>
            </a: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supports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following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types: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1546961"/>
            <a:ext cx="5005705" cy="36398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65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Text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Types</a:t>
            </a: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(char(4),text)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Numeric</a:t>
            </a: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Types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(decimal,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integer,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numeric)</a:t>
            </a:r>
            <a:endParaRPr sz="2000">
              <a:latin typeface="Arial"/>
              <a:cs typeface="Arial"/>
            </a:endParaRPr>
          </a:p>
          <a:p>
            <a:pPr marL="240029" marR="384175" indent="-227965">
              <a:lnSpc>
                <a:spcPct val="131500"/>
              </a:lnSpc>
              <a:buClr>
                <a:srgbClr val="43C548"/>
              </a:buClr>
              <a:buSzPct val="90000"/>
              <a:buChar char="–"/>
              <a:tabLst>
                <a:tab pos="9271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Dates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Times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(timestamp/time</a:t>
            </a: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with/ 	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without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time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zone,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date)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Boolean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(boolean)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XML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JSON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Bits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Binary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28" y="1575790"/>
            <a:ext cx="5117465" cy="36385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5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your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Temporal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UUID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JSON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Clr>
                <a:srgbClr val="43C548"/>
              </a:buClr>
              <a:buSzPct val="90000"/>
              <a:buChar char="–"/>
              <a:tabLst>
                <a:tab pos="24066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Special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types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storing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network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address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geometric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database</a:t>
            </a:r>
            <a:r>
              <a:rPr spc="-30" dirty="0"/>
              <a:t> </a:t>
            </a:r>
            <a:r>
              <a:rPr dirty="0"/>
              <a:t>server</a:t>
            </a:r>
            <a:r>
              <a:rPr spc="-50" dirty="0"/>
              <a:t> </a:t>
            </a:r>
            <a:r>
              <a:rPr spc="-10" dirty="0"/>
              <a:t>connection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4293" y="1306829"/>
            <a:ext cx="5453380" cy="32213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0029" marR="135890" indent="-227329">
              <a:lnSpc>
                <a:spcPts val="2380"/>
              </a:lnSpc>
              <a:spcBef>
                <a:spcPts val="390"/>
              </a:spcBef>
              <a:buClr>
                <a:srgbClr val="43C548"/>
              </a:buClr>
              <a:buSzPct val="129545"/>
              <a:buChar char="•"/>
              <a:tabLst>
                <a:tab pos="241300" algn="l"/>
              </a:tabLst>
            </a:pPr>
            <a:r>
              <a:rPr sz="2200" spc="-12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PostgreSQL</a:t>
            </a:r>
            <a:r>
              <a:rPr sz="22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your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machine,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Arial"/>
                <a:cs typeface="Arial"/>
              </a:rPr>
              <a:t>you 	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need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2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install:</a:t>
            </a:r>
            <a:endParaRPr sz="22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PostgreSQL</a:t>
            </a: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96595" marR="5080" lvl="1" indent="-227329">
              <a:lnSpc>
                <a:spcPct val="90000"/>
              </a:lnSpc>
              <a:spcBef>
                <a:spcPts val="490"/>
              </a:spcBef>
              <a:buClr>
                <a:srgbClr val="43C548"/>
              </a:buClr>
              <a:buSzPct val="70000"/>
              <a:buChar char="–"/>
              <a:tabLst>
                <a:tab pos="6985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graphical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tool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administer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manage 	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DB.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pgAdmin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most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popular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tool 	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GUI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Tool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PostgreSQL</a:t>
            </a:r>
            <a:endParaRPr sz="2000">
              <a:latin typeface="Arial"/>
              <a:cs typeface="Arial"/>
            </a:endParaRPr>
          </a:p>
          <a:p>
            <a:pPr marL="240029" marR="31750" indent="-227329">
              <a:lnSpc>
                <a:spcPts val="2380"/>
              </a:lnSpc>
              <a:spcBef>
                <a:spcPts val="1030"/>
              </a:spcBef>
              <a:buClr>
                <a:srgbClr val="43C548"/>
              </a:buClr>
              <a:buSzPct val="129545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successful</a:t>
            </a:r>
            <a:r>
              <a:rPr sz="22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installation,</a:t>
            </a:r>
            <a:r>
              <a:rPr sz="22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2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launch 	PostgreSQL</a:t>
            </a:r>
            <a:r>
              <a:rPr sz="22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go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Start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Menu</a:t>
            </a:r>
            <a:r>
              <a:rPr sz="22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search 	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pgAdmin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once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this,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Arial"/>
                <a:cs typeface="Arial"/>
              </a:rPr>
              <a:t>will 	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open</a:t>
            </a:r>
            <a:r>
              <a:rPr sz="22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pgAdmin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homepage.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20167" y="1419923"/>
            <a:ext cx="5314950" cy="4152265"/>
            <a:chOff x="6420167" y="1419923"/>
            <a:chExt cx="5314950" cy="41522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755" y="1429512"/>
              <a:ext cx="5295900" cy="41330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24929" y="1424686"/>
              <a:ext cx="5305425" cy="4142740"/>
            </a:xfrm>
            <a:custGeom>
              <a:avLst/>
              <a:gdLst/>
              <a:ahLst/>
              <a:cxnLst/>
              <a:rect l="l" t="t" r="r" b="b"/>
              <a:pathLst>
                <a:path w="5305425" h="4142740">
                  <a:moveTo>
                    <a:pt x="0" y="4142613"/>
                  </a:moveTo>
                  <a:lnTo>
                    <a:pt x="5305425" y="4142613"/>
                  </a:lnTo>
                  <a:lnTo>
                    <a:pt x="5305425" y="0"/>
                  </a:lnTo>
                  <a:lnTo>
                    <a:pt x="0" y="0"/>
                  </a:lnTo>
                  <a:lnTo>
                    <a:pt x="0" y="41426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Postgres</a:t>
            </a:r>
            <a:r>
              <a:rPr spc="-35" dirty="0"/>
              <a:t> </a:t>
            </a:r>
            <a:r>
              <a:rPr spc="-25" dirty="0"/>
              <a:t>SQL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93698"/>
            <a:ext cx="5320030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Click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Servers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&gt;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Postgre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4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10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left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Enter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super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user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password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during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installation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click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OK.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3777233"/>
            <a:ext cx="401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320040" algn="l"/>
              </a:tabLst>
            </a:pP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You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Dashboard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18643" y="1378775"/>
            <a:ext cx="2306955" cy="715645"/>
            <a:chOff x="6418643" y="1378775"/>
            <a:chExt cx="2306955" cy="7156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8231" y="1388364"/>
              <a:ext cx="2287523" cy="5543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23405" y="1383538"/>
              <a:ext cx="2297430" cy="706120"/>
            </a:xfrm>
            <a:custGeom>
              <a:avLst/>
              <a:gdLst/>
              <a:ahLst/>
              <a:cxnLst/>
              <a:rect l="l" t="t" r="r" b="b"/>
              <a:pathLst>
                <a:path w="2297429" h="706119">
                  <a:moveTo>
                    <a:pt x="0" y="705993"/>
                  </a:moveTo>
                  <a:lnTo>
                    <a:pt x="2297049" y="705993"/>
                  </a:lnTo>
                  <a:lnTo>
                    <a:pt x="2297049" y="0"/>
                  </a:lnTo>
                  <a:lnTo>
                    <a:pt x="0" y="0"/>
                  </a:lnTo>
                  <a:lnTo>
                    <a:pt x="0" y="705993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18643" y="2157539"/>
            <a:ext cx="4187190" cy="1576705"/>
            <a:chOff x="6418643" y="2157539"/>
            <a:chExt cx="4187190" cy="157670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8231" y="2167127"/>
              <a:ext cx="4168140" cy="15154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23405" y="2162301"/>
              <a:ext cx="4177665" cy="1567180"/>
            </a:xfrm>
            <a:custGeom>
              <a:avLst/>
              <a:gdLst/>
              <a:ahLst/>
              <a:cxnLst/>
              <a:rect l="l" t="t" r="r" b="b"/>
              <a:pathLst>
                <a:path w="4177665" h="1567179">
                  <a:moveTo>
                    <a:pt x="0" y="1567053"/>
                  </a:moveTo>
                  <a:lnTo>
                    <a:pt x="4177665" y="1567053"/>
                  </a:lnTo>
                  <a:lnTo>
                    <a:pt x="4177665" y="0"/>
                  </a:lnTo>
                  <a:lnTo>
                    <a:pt x="0" y="0"/>
                  </a:lnTo>
                  <a:lnTo>
                    <a:pt x="0" y="1567053"/>
                  </a:lnTo>
                  <a:close/>
                </a:path>
              </a:pathLst>
            </a:custGeom>
            <a:ln w="952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418643" y="3798951"/>
            <a:ext cx="4187190" cy="2456180"/>
            <a:chOff x="6418643" y="3798951"/>
            <a:chExt cx="4187190" cy="245618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8231" y="3808476"/>
              <a:ext cx="4168140" cy="24368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23405" y="3803713"/>
              <a:ext cx="4177665" cy="2446655"/>
            </a:xfrm>
            <a:custGeom>
              <a:avLst/>
              <a:gdLst/>
              <a:ahLst/>
              <a:cxnLst/>
              <a:rect l="l" t="t" r="r" b="b"/>
              <a:pathLst>
                <a:path w="4177665" h="2446654">
                  <a:moveTo>
                    <a:pt x="0" y="2446401"/>
                  </a:moveTo>
                  <a:lnTo>
                    <a:pt x="4177665" y="2446401"/>
                  </a:lnTo>
                  <a:lnTo>
                    <a:pt x="4177665" y="0"/>
                  </a:lnTo>
                  <a:lnTo>
                    <a:pt x="0" y="0"/>
                  </a:lnTo>
                  <a:lnTo>
                    <a:pt x="0" y="2446401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15" dirty="0"/>
              <a:t> </a:t>
            </a:r>
            <a:r>
              <a:rPr spc="-25" dirty="0"/>
              <a:t>DB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544" y="981455"/>
            <a:ext cx="3877055" cy="1837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6544" y="3095244"/>
            <a:ext cx="5286756" cy="24475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5142" y="1293698"/>
            <a:ext cx="487997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Right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click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Databases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click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create-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&gt;Database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142" y="2991688"/>
            <a:ext cx="499808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Enter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name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click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ok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DB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4064" y="3023057"/>
            <a:ext cx="49002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FFFF"/>
                </a:solidFill>
              </a:rPr>
              <a:t>DBMS </a:t>
            </a:r>
            <a:r>
              <a:rPr sz="5000" spc="-10" dirty="0">
                <a:solidFill>
                  <a:srgbClr val="FFFFFF"/>
                </a:solidFill>
              </a:rPr>
              <a:t>Overview</a:t>
            </a:r>
            <a:endParaRPr sz="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593" y="492378"/>
            <a:ext cx="481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Accessing</a:t>
            </a:r>
            <a:r>
              <a:rPr spc="-50" dirty="0"/>
              <a:t> </a:t>
            </a:r>
            <a:r>
              <a:rPr dirty="0"/>
              <a:t>Query</a:t>
            </a:r>
            <a:r>
              <a:rPr spc="-15" dirty="0"/>
              <a:t> </a:t>
            </a:r>
            <a:r>
              <a:rPr spc="-50" dirty="0"/>
              <a:t>Tool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94094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Right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click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base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Query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tool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get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4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Query Editor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2220467"/>
            <a:ext cx="3543300" cy="38343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411" y="2220467"/>
            <a:ext cx="6047232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758" y="2880817"/>
            <a:ext cx="13328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SQL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6846570" cy="38474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121920" indent="-228600">
              <a:lnSpc>
                <a:spcPct val="90000"/>
              </a:lnSpc>
              <a:spcBef>
                <a:spcPts val="38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SQL(Structured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Query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Language)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query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language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store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retrieve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MySQL,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MS</a:t>
            </a:r>
            <a:r>
              <a:rPr sz="24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Access,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4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Server,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Oracle,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Sybase,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Informix,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Postgres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SQL</a:t>
            </a:r>
            <a:r>
              <a:rPr sz="24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Commands</a:t>
            </a:r>
            <a:r>
              <a:rPr sz="24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are</a:t>
            </a:r>
            <a:r>
              <a:rPr sz="2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divided</a:t>
            </a:r>
            <a:r>
              <a:rPr sz="2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into</a:t>
            </a:r>
            <a:r>
              <a:rPr sz="24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five</a:t>
            </a:r>
            <a:r>
              <a:rPr sz="2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broad</a:t>
            </a:r>
            <a:r>
              <a:rPr sz="2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0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DDL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(Data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Definition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Language)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DML</a:t>
            </a:r>
            <a:r>
              <a:rPr sz="20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(Data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Manipulation</a:t>
            </a:r>
            <a:r>
              <a:rPr sz="20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Language)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54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DQL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(Data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Query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Language)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DCL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(Data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Control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Language)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TCL</a:t>
            </a:r>
            <a:r>
              <a:rPr sz="20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(Transaction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Control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Language)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643" y="1304544"/>
            <a:ext cx="3485388" cy="23240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SQL</a:t>
            </a:r>
            <a:r>
              <a:rPr spc="-70" dirty="0"/>
              <a:t> </a:t>
            </a:r>
            <a:r>
              <a:rPr spc="-10" dirty="0"/>
              <a:t>Commands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036" y="1138427"/>
            <a:ext cx="8449595" cy="515928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623" y="3023057"/>
            <a:ext cx="35553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>
                <a:solidFill>
                  <a:srgbClr val="FFFFFF"/>
                </a:solidFill>
              </a:rPr>
              <a:t>Constraints</a:t>
            </a:r>
            <a:endParaRPr sz="5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01336"/>
            <a:ext cx="9129395" cy="47726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95"/>
              </a:spcBef>
              <a:buClr>
                <a:srgbClr val="43C548"/>
              </a:buClr>
              <a:buSzPct val="69444"/>
              <a:buChar char="–"/>
              <a:tabLst>
                <a:tab pos="7620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cannot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NULL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465"/>
              </a:spcBef>
              <a:buClr>
                <a:srgbClr val="43C548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UNIQUE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380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different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125"/>
              </a:spcBef>
              <a:buClr>
                <a:srgbClr val="43C548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20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combination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NULL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UNIQUE.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Uniquely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identifies each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row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160"/>
              </a:spcBef>
              <a:buClr>
                <a:srgbClr val="43C548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lr>
                <a:srgbClr val="43C548"/>
              </a:buClr>
              <a:buSzPct val="130555"/>
              <a:buChar char="•"/>
              <a:tabLst>
                <a:tab pos="240029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FOREIGN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Prevents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actions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would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destroy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links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155"/>
              </a:spcBef>
              <a:buClr>
                <a:srgbClr val="43C548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lr>
                <a:srgbClr val="43C548"/>
              </a:buClr>
              <a:buSzPct val="130555"/>
              <a:buChar char="•"/>
              <a:tabLst>
                <a:tab pos="240029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CHECK</a:t>
            </a:r>
            <a:endParaRPr sz="18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Ensures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satisfies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specific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1455" y="2724911"/>
            <a:ext cx="7486015" cy="321564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039"/>
              </a:lnSpc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Empno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numeric(5)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pkey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key,</a:t>
            </a:r>
            <a:endParaRPr sz="1800">
              <a:latin typeface="Arial"/>
              <a:cs typeface="Arial"/>
            </a:endParaRPr>
          </a:p>
          <a:p>
            <a:pPr marL="1005205" marR="1662430">
              <a:lnSpc>
                <a:spcPct val="126099"/>
              </a:lnSpc>
              <a:spcBef>
                <a:spcPts val="1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firstname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varchar(15)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E_nn1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null,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lastname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varchar(20),</a:t>
            </a:r>
            <a:endParaRPr sz="1800">
              <a:latin typeface="Arial"/>
              <a:cs typeface="Arial"/>
            </a:endParaRPr>
          </a:p>
          <a:p>
            <a:pPr marL="1005205" marR="161290">
              <a:lnSpc>
                <a:spcPts val="2740"/>
              </a:lnSpc>
              <a:spcBef>
                <a:spcPts val="17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numeric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E_chk1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check(age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&gt;18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&lt;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60)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numeric,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city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varchar(20)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E_nn2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null,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state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varchar(20)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E_nn3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null,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Deptno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numeric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fkey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references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Dept(Deptno));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455" y="1304544"/>
            <a:ext cx="10591800" cy="1115695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Dept(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Deptno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numeric(5)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pkey_depno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key,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Deptname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varchar(10)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ukey_depname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unique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nnull_deptname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null);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3240" y="3023057"/>
            <a:ext cx="13322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5" dirty="0">
                <a:solidFill>
                  <a:srgbClr val="FFFFFF"/>
                </a:solidFill>
                <a:latin typeface="Arial"/>
                <a:cs typeface="Arial"/>
              </a:rPr>
              <a:t>DDL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DDL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3345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Definition</a:t>
            </a:r>
            <a:r>
              <a:rPr spc="-50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made</a:t>
            </a:r>
            <a:r>
              <a:rPr spc="-50" dirty="0"/>
              <a:t> </a:t>
            </a:r>
            <a:r>
              <a:rPr dirty="0"/>
              <a:t>up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SQL</a:t>
            </a:r>
            <a:r>
              <a:rPr spc="-55" dirty="0"/>
              <a:t> </a:t>
            </a:r>
            <a:r>
              <a:rPr dirty="0"/>
              <a:t>commands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spc="-20" dirty="0"/>
              <a:t>used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design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database</a:t>
            </a:r>
            <a:r>
              <a:rPr spc="-60" dirty="0"/>
              <a:t> </a:t>
            </a:r>
            <a:r>
              <a:rPr spc="-10" dirty="0"/>
              <a:t>structure.</a:t>
            </a:r>
          </a:p>
          <a:p>
            <a:pPr marL="241300" marR="142240" indent="-228600">
              <a:lnSpc>
                <a:spcPts val="2590"/>
              </a:lnSpc>
              <a:spcBef>
                <a:spcPts val="1015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70" dirty="0"/>
              <a:t> </a:t>
            </a:r>
            <a:r>
              <a:rPr dirty="0"/>
              <a:t>simply</a:t>
            </a:r>
            <a:r>
              <a:rPr spc="-55" dirty="0"/>
              <a:t> </a:t>
            </a:r>
            <a:r>
              <a:rPr dirty="0"/>
              <a:t>handles</a:t>
            </a:r>
            <a:r>
              <a:rPr spc="-50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schema</a:t>
            </a:r>
            <a:r>
              <a:rPr spc="-70" dirty="0"/>
              <a:t> </a:t>
            </a:r>
            <a:r>
              <a:rPr dirty="0"/>
              <a:t>descriptions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used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construct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dirty="0"/>
              <a:t>modify</a:t>
            </a:r>
            <a:r>
              <a:rPr spc="-6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structure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database</a:t>
            </a:r>
            <a:r>
              <a:rPr spc="-40" dirty="0"/>
              <a:t> </a:t>
            </a:r>
            <a:r>
              <a:rPr dirty="0"/>
              <a:t>objects</a:t>
            </a:r>
            <a:r>
              <a:rPr spc="-5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database.</a:t>
            </a:r>
          </a:p>
          <a:p>
            <a:pPr marL="241300" marR="667385" indent="-228600">
              <a:lnSpc>
                <a:spcPts val="2590"/>
              </a:lnSpc>
              <a:spcBef>
                <a:spcPts val="1000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60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define</a:t>
            </a:r>
            <a:r>
              <a:rPr spc="-3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database</a:t>
            </a:r>
            <a:r>
              <a:rPr spc="-35" dirty="0"/>
              <a:t> </a:t>
            </a:r>
            <a:r>
              <a:rPr dirty="0"/>
              <a:t>schema.</a:t>
            </a:r>
            <a:r>
              <a:rPr spc="-70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spc="-10" dirty="0"/>
              <a:t>allows </a:t>
            </a:r>
            <a:r>
              <a:rPr dirty="0"/>
              <a:t>adding/modifying/deleting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logical</a:t>
            </a:r>
            <a:r>
              <a:rPr spc="-40" dirty="0"/>
              <a:t> </a:t>
            </a:r>
            <a:r>
              <a:rPr dirty="0"/>
              <a:t>structures</a:t>
            </a:r>
            <a:r>
              <a:rPr spc="-50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spc="-10" dirty="0"/>
              <a:t>contain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20" dirty="0"/>
              <a:t>data</a:t>
            </a: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CREATE</a:t>
            </a:r>
            <a:r>
              <a:rPr sz="20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create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database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its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ALTER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alters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structure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existing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databases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DROP</a:t>
            </a:r>
            <a:r>
              <a:rPr sz="20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delete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objects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databases</a:t>
            </a:r>
            <a:endParaRPr sz="2000">
              <a:latin typeface="Calibri"/>
              <a:cs typeface="Calibri"/>
            </a:endParaRPr>
          </a:p>
          <a:p>
            <a:pPr marL="697230" marR="5080" lvl="1" indent="-227329">
              <a:lnSpc>
                <a:spcPts val="2160"/>
              </a:lnSpc>
              <a:spcBef>
                <a:spcPts val="52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8500" algn="l"/>
              </a:tabLst>
            </a:pP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TRUNCATE</a:t>
            </a:r>
            <a:r>
              <a:rPr sz="20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remove</a:t>
            </a:r>
            <a:r>
              <a:rPr sz="20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records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table,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including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memory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allocated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records 	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removed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10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0" dirty="0"/>
              <a:t>Create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46124"/>
            <a:ext cx="9894570" cy="1197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 algn="just">
              <a:lnSpc>
                <a:spcPct val="106900"/>
              </a:lnSpc>
              <a:spcBef>
                <a:spcPts val="9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creating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table,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must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define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structure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adding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ames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columns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providing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size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stored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columns.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244" y="2756916"/>
            <a:ext cx="3420110" cy="2822575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006475" marR="154940" indent="-724535">
              <a:lnSpc>
                <a:spcPts val="2950"/>
              </a:lnSpc>
              <a:spcBef>
                <a:spcPts val="22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"tablename"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(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"column1"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"data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type",</a:t>
            </a:r>
            <a:endParaRPr sz="18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"column2"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"data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type",</a:t>
            </a:r>
            <a:endParaRPr sz="18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"column3"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"data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type“</a:t>
            </a:r>
            <a:endParaRPr sz="18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790"/>
              </a:spcBef>
            </a:pP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4944" y="2782823"/>
            <a:ext cx="6677025" cy="282702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20"/>
              </a:lnSpc>
            </a:pPr>
            <a:r>
              <a:rPr sz="1500" b="1" spc="-1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endParaRPr sz="15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15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5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5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endParaRPr sz="1500">
              <a:latin typeface="Arial"/>
              <a:cs typeface="Arial"/>
            </a:endParaRPr>
          </a:p>
          <a:p>
            <a:pPr marL="1006475" marR="1647825">
              <a:lnSpc>
                <a:spcPts val="2270"/>
              </a:lnSpc>
              <a:spcBef>
                <a:spcPts val="140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Empno</a:t>
            </a:r>
            <a:r>
              <a:rPr sz="15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numeric(5)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5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pkey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15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Arial"/>
                <a:cs typeface="Arial"/>
              </a:rPr>
              <a:t>key,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firstname</a:t>
            </a:r>
            <a:r>
              <a:rPr sz="15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varchar(15)</a:t>
            </a:r>
            <a:r>
              <a:rPr sz="15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5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E_nn1</a:t>
            </a:r>
            <a:r>
              <a:rPr sz="15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5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null,</a:t>
            </a:r>
            <a:endParaRPr sz="15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lastname</a:t>
            </a:r>
            <a:r>
              <a:rPr sz="15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varchar(20),</a:t>
            </a:r>
            <a:endParaRPr sz="1500">
              <a:latin typeface="Arial"/>
              <a:cs typeface="Arial"/>
            </a:endParaRPr>
          </a:p>
          <a:p>
            <a:pPr marL="1006475" marR="399415">
              <a:lnSpc>
                <a:spcPts val="2270"/>
              </a:lnSpc>
              <a:spcBef>
                <a:spcPts val="140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5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numeric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5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E_chk1</a:t>
            </a:r>
            <a:r>
              <a:rPr sz="15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check(age</a:t>
            </a:r>
            <a:r>
              <a:rPr sz="15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&gt;18</a:t>
            </a:r>
            <a:r>
              <a:rPr sz="15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5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&lt;</a:t>
            </a:r>
            <a:r>
              <a:rPr sz="15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60)</a:t>
            </a:r>
            <a:r>
              <a:rPr sz="15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numeric,</a:t>
            </a:r>
            <a:endParaRPr sz="15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address</a:t>
            </a:r>
            <a:r>
              <a:rPr sz="15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varchar(20)</a:t>
            </a:r>
            <a:r>
              <a:rPr sz="15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5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E_nn3</a:t>
            </a:r>
            <a:r>
              <a:rPr sz="15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null,</a:t>
            </a:r>
            <a:endParaRPr sz="15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Deptno</a:t>
            </a:r>
            <a:r>
              <a:rPr sz="15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numeric</a:t>
            </a:r>
            <a:r>
              <a:rPr sz="15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5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fkey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references</a:t>
            </a:r>
            <a:r>
              <a:rPr sz="15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Dept(Deptno));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593" y="473202"/>
            <a:ext cx="137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DBMS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150696"/>
            <a:ext cx="9893935" cy="243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organized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collection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structured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information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stored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computer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usually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controlled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DBMS.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Systems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(DBMS)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software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systems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store,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retrieve,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run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queries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307340" indent="-294640">
              <a:lnSpc>
                <a:spcPct val="100000"/>
              </a:lnSpc>
              <a:spcBef>
                <a:spcPts val="685"/>
              </a:spcBef>
              <a:buClr>
                <a:srgbClr val="43C548"/>
              </a:buClr>
              <a:buSzPct val="129166"/>
              <a:buChar char="•"/>
              <a:tabLst>
                <a:tab pos="30734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DBMS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serves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interface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end-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user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00702" y="3985951"/>
            <a:ext cx="4865370" cy="1605915"/>
            <a:chOff x="4600702" y="3985951"/>
            <a:chExt cx="4865370" cy="16059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8739" y="3985951"/>
              <a:ext cx="1366901" cy="16058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07052" y="4378452"/>
              <a:ext cx="2400300" cy="809625"/>
            </a:xfrm>
            <a:custGeom>
              <a:avLst/>
              <a:gdLst/>
              <a:ahLst/>
              <a:cxnLst/>
              <a:rect l="l" t="t" r="r" b="b"/>
              <a:pathLst>
                <a:path w="2400300" h="809625">
                  <a:moveTo>
                    <a:pt x="2265426" y="0"/>
                  </a:moveTo>
                  <a:lnTo>
                    <a:pt x="134874" y="0"/>
                  </a:lnTo>
                  <a:lnTo>
                    <a:pt x="92220" y="6870"/>
                  </a:lnTo>
                  <a:lnTo>
                    <a:pt x="55193" y="26005"/>
                  </a:lnTo>
                  <a:lnTo>
                    <a:pt x="26005" y="55193"/>
                  </a:lnTo>
                  <a:lnTo>
                    <a:pt x="6870" y="92220"/>
                  </a:lnTo>
                  <a:lnTo>
                    <a:pt x="0" y="134874"/>
                  </a:lnTo>
                  <a:lnTo>
                    <a:pt x="0" y="674370"/>
                  </a:lnTo>
                  <a:lnTo>
                    <a:pt x="6870" y="717023"/>
                  </a:lnTo>
                  <a:lnTo>
                    <a:pt x="26005" y="754050"/>
                  </a:lnTo>
                  <a:lnTo>
                    <a:pt x="55193" y="783238"/>
                  </a:lnTo>
                  <a:lnTo>
                    <a:pt x="92220" y="802373"/>
                  </a:lnTo>
                  <a:lnTo>
                    <a:pt x="134874" y="809244"/>
                  </a:lnTo>
                  <a:lnTo>
                    <a:pt x="2265426" y="809244"/>
                  </a:lnTo>
                  <a:lnTo>
                    <a:pt x="2308079" y="802373"/>
                  </a:lnTo>
                  <a:lnTo>
                    <a:pt x="2345106" y="783238"/>
                  </a:lnTo>
                  <a:lnTo>
                    <a:pt x="2374294" y="754050"/>
                  </a:lnTo>
                  <a:lnTo>
                    <a:pt x="2393429" y="717023"/>
                  </a:lnTo>
                  <a:lnTo>
                    <a:pt x="2400300" y="674370"/>
                  </a:lnTo>
                  <a:lnTo>
                    <a:pt x="2400300" y="134874"/>
                  </a:lnTo>
                  <a:lnTo>
                    <a:pt x="2393429" y="92220"/>
                  </a:lnTo>
                  <a:lnTo>
                    <a:pt x="2374294" y="55193"/>
                  </a:lnTo>
                  <a:lnTo>
                    <a:pt x="2345106" y="26005"/>
                  </a:lnTo>
                  <a:lnTo>
                    <a:pt x="2308079" y="6870"/>
                  </a:lnTo>
                  <a:lnTo>
                    <a:pt x="2265426" y="0"/>
                  </a:lnTo>
                  <a:close/>
                </a:path>
              </a:pathLst>
            </a:custGeom>
            <a:solidFill>
              <a:srgbClr val="25A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7052" y="4378452"/>
              <a:ext cx="2400300" cy="809625"/>
            </a:xfrm>
            <a:custGeom>
              <a:avLst/>
              <a:gdLst/>
              <a:ahLst/>
              <a:cxnLst/>
              <a:rect l="l" t="t" r="r" b="b"/>
              <a:pathLst>
                <a:path w="2400300" h="809625">
                  <a:moveTo>
                    <a:pt x="0" y="134874"/>
                  </a:moveTo>
                  <a:lnTo>
                    <a:pt x="6870" y="92220"/>
                  </a:lnTo>
                  <a:lnTo>
                    <a:pt x="26005" y="55193"/>
                  </a:lnTo>
                  <a:lnTo>
                    <a:pt x="55193" y="26005"/>
                  </a:lnTo>
                  <a:lnTo>
                    <a:pt x="92220" y="6870"/>
                  </a:lnTo>
                  <a:lnTo>
                    <a:pt x="134874" y="0"/>
                  </a:lnTo>
                  <a:lnTo>
                    <a:pt x="2265426" y="0"/>
                  </a:lnTo>
                  <a:lnTo>
                    <a:pt x="2308079" y="6870"/>
                  </a:lnTo>
                  <a:lnTo>
                    <a:pt x="2345106" y="26005"/>
                  </a:lnTo>
                  <a:lnTo>
                    <a:pt x="2374294" y="55193"/>
                  </a:lnTo>
                  <a:lnTo>
                    <a:pt x="2393429" y="92220"/>
                  </a:lnTo>
                  <a:lnTo>
                    <a:pt x="2400300" y="134874"/>
                  </a:lnTo>
                  <a:lnTo>
                    <a:pt x="2400300" y="674370"/>
                  </a:lnTo>
                  <a:lnTo>
                    <a:pt x="2393429" y="717023"/>
                  </a:lnTo>
                  <a:lnTo>
                    <a:pt x="2374294" y="754050"/>
                  </a:lnTo>
                  <a:lnTo>
                    <a:pt x="2345106" y="783238"/>
                  </a:lnTo>
                  <a:lnTo>
                    <a:pt x="2308079" y="802373"/>
                  </a:lnTo>
                  <a:lnTo>
                    <a:pt x="2265426" y="809244"/>
                  </a:lnTo>
                  <a:lnTo>
                    <a:pt x="134874" y="809244"/>
                  </a:lnTo>
                  <a:lnTo>
                    <a:pt x="92220" y="802373"/>
                  </a:lnTo>
                  <a:lnTo>
                    <a:pt x="55193" y="783238"/>
                  </a:lnTo>
                  <a:lnTo>
                    <a:pt x="26005" y="754050"/>
                  </a:lnTo>
                  <a:lnTo>
                    <a:pt x="6870" y="717023"/>
                  </a:lnTo>
                  <a:lnTo>
                    <a:pt x="0" y="674370"/>
                  </a:lnTo>
                  <a:lnTo>
                    <a:pt x="0" y="134874"/>
                  </a:lnTo>
                  <a:close/>
                </a:path>
              </a:pathLst>
            </a:custGeom>
            <a:ln w="12699">
              <a:solidFill>
                <a:srgbClr val="25A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79263" y="4501388"/>
            <a:ext cx="1058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61588" y="4744211"/>
            <a:ext cx="4505960" cy="106680"/>
          </a:xfrm>
          <a:custGeom>
            <a:avLst/>
            <a:gdLst/>
            <a:ahLst/>
            <a:cxnLst/>
            <a:rect l="l" t="t" r="r" b="b"/>
            <a:pathLst>
              <a:path w="4505959" h="106679">
                <a:moveTo>
                  <a:pt x="1073658" y="38100"/>
                </a:moveTo>
                <a:lnTo>
                  <a:pt x="1060958" y="31750"/>
                </a:lnTo>
                <a:lnTo>
                  <a:pt x="997458" y="0"/>
                </a:lnTo>
                <a:lnTo>
                  <a:pt x="997458" y="31750"/>
                </a:lnTo>
                <a:lnTo>
                  <a:pt x="0" y="31750"/>
                </a:lnTo>
                <a:lnTo>
                  <a:pt x="0" y="44450"/>
                </a:lnTo>
                <a:lnTo>
                  <a:pt x="997458" y="44450"/>
                </a:lnTo>
                <a:lnTo>
                  <a:pt x="997458" y="76200"/>
                </a:lnTo>
                <a:lnTo>
                  <a:pt x="1060958" y="44450"/>
                </a:lnTo>
                <a:lnTo>
                  <a:pt x="1073658" y="38100"/>
                </a:lnTo>
                <a:close/>
              </a:path>
              <a:path w="4505959" h="106679">
                <a:moveTo>
                  <a:pt x="4505706" y="68580"/>
                </a:moveTo>
                <a:lnTo>
                  <a:pt x="4493006" y="62230"/>
                </a:lnTo>
                <a:lnTo>
                  <a:pt x="4429506" y="30480"/>
                </a:lnTo>
                <a:lnTo>
                  <a:pt x="4429506" y="62230"/>
                </a:lnTo>
                <a:lnTo>
                  <a:pt x="3432048" y="62230"/>
                </a:lnTo>
                <a:lnTo>
                  <a:pt x="3432048" y="74930"/>
                </a:lnTo>
                <a:lnTo>
                  <a:pt x="4429506" y="74930"/>
                </a:lnTo>
                <a:lnTo>
                  <a:pt x="4429506" y="106680"/>
                </a:lnTo>
                <a:lnTo>
                  <a:pt x="4493006" y="74930"/>
                </a:lnTo>
                <a:lnTo>
                  <a:pt x="4505706" y="6858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148" y="4002023"/>
            <a:ext cx="1560576" cy="156057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585707" y="475043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105" dirty="0"/>
              <a:t> </a:t>
            </a:r>
            <a:r>
              <a:rPr dirty="0"/>
              <a:t>-</a:t>
            </a:r>
            <a:r>
              <a:rPr spc="-180" dirty="0"/>
              <a:t> </a:t>
            </a:r>
            <a:r>
              <a:rPr spc="-20" dirty="0"/>
              <a:t>Alter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6069" y="2758313"/>
            <a:ext cx="9780270" cy="3353435"/>
            <a:chOff x="806069" y="2758313"/>
            <a:chExt cx="9780270" cy="3353435"/>
          </a:xfrm>
        </p:grpSpPr>
        <p:sp>
          <p:nvSpPr>
            <p:cNvPr id="7" name="object 7"/>
            <p:cNvSpPr/>
            <p:nvPr/>
          </p:nvSpPr>
          <p:spPr>
            <a:xfrm>
              <a:off x="809244" y="2761488"/>
              <a:ext cx="9773920" cy="3347085"/>
            </a:xfrm>
            <a:custGeom>
              <a:avLst/>
              <a:gdLst/>
              <a:ahLst/>
              <a:cxnLst/>
              <a:rect l="l" t="t" r="r" b="b"/>
              <a:pathLst>
                <a:path w="9773920" h="3347085">
                  <a:moveTo>
                    <a:pt x="9773412" y="0"/>
                  </a:moveTo>
                  <a:lnTo>
                    <a:pt x="0" y="0"/>
                  </a:lnTo>
                  <a:lnTo>
                    <a:pt x="0" y="3346704"/>
                  </a:lnTo>
                  <a:lnTo>
                    <a:pt x="9773412" y="3346704"/>
                  </a:lnTo>
                  <a:lnTo>
                    <a:pt x="97734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244" y="2761488"/>
              <a:ext cx="9773920" cy="3347085"/>
            </a:xfrm>
            <a:custGeom>
              <a:avLst/>
              <a:gdLst/>
              <a:ahLst/>
              <a:cxnLst/>
              <a:rect l="l" t="t" r="r" b="b"/>
              <a:pathLst>
                <a:path w="9773920" h="3347085">
                  <a:moveTo>
                    <a:pt x="0" y="3346704"/>
                  </a:moveTo>
                  <a:lnTo>
                    <a:pt x="9773412" y="3346704"/>
                  </a:lnTo>
                  <a:lnTo>
                    <a:pt x="9773412" y="0"/>
                  </a:lnTo>
                  <a:lnTo>
                    <a:pt x="0" y="0"/>
                  </a:lnTo>
                  <a:lnTo>
                    <a:pt x="0" y="334670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8593" y="1204976"/>
            <a:ext cx="9592310" cy="4848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modify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structure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command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to:</a:t>
            </a:r>
            <a:endParaRPr sz="20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Add,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drop,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Modify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columns,</a:t>
            </a:r>
            <a:endParaRPr sz="18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add,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drop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modify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constraints</a:t>
            </a:r>
            <a:endParaRPr sz="1800" dirty="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795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240029" algn="l"/>
              </a:tabLst>
            </a:pPr>
            <a:r>
              <a:rPr sz="18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Add</a:t>
            </a:r>
            <a:r>
              <a:rPr sz="1800" b="1" u="sng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a</a:t>
            </a:r>
            <a:r>
              <a:rPr sz="1800" b="1" u="sng" spc="-4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Column</a:t>
            </a:r>
            <a:r>
              <a:rPr sz="18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927100" marR="1325245">
              <a:lnSpc>
                <a:spcPts val="2950"/>
              </a:lnSpc>
              <a:spcBef>
                <a:spcPts val="220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&lt;Table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Name&gt;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Column_name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Column_definition Example: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experience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numeric(3);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800" dirty="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lr>
                <a:srgbClr val="43C548"/>
              </a:buClr>
              <a:buSzPct val="130555"/>
              <a:buFont typeface="Arial"/>
              <a:buChar char="•"/>
              <a:tabLst>
                <a:tab pos="240029" algn="l"/>
              </a:tabLst>
            </a:pPr>
            <a:r>
              <a:rPr sz="18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Modify</a:t>
            </a:r>
            <a:r>
              <a:rPr sz="1800" b="1" u="sng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a</a:t>
            </a:r>
            <a:r>
              <a:rPr sz="1800" b="1" u="sng" spc="-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column</a:t>
            </a:r>
            <a:r>
              <a:rPr sz="18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927100" marR="5080">
              <a:lnSpc>
                <a:spcPct val="136100"/>
              </a:lnSpc>
              <a:spcBef>
                <a:spcPts val="10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&lt;Table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Name&gt;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column_name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column_definition; Example:</a:t>
            </a:r>
            <a:r>
              <a:rPr sz="18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numeric(15,2);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&lt;Table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Name&gt;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rename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&lt;column_name&gt;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&lt;new_name&gt;;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 alter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numeric(15,2);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3334" y="5634126"/>
            <a:ext cx="407405" cy="5259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9810" y="513473"/>
            <a:ext cx="2062661" cy="3365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85" dirty="0"/>
              <a:t> </a:t>
            </a:r>
            <a:r>
              <a:rPr spc="-10" dirty="0"/>
              <a:t>Alter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872" y="1304544"/>
            <a:ext cx="10063480" cy="4506595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18770" indent="-227329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318770" algn="l"/>
              </a:tabLst>
            </a:pPr>
            <a:r>
              <a:rPr sz="18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Drop</a:t>
            </a:r>
            <a:r>
              <a:rPr sz="1800" b="1" u="sng" spc="-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a</a:t>
            </a:r>
            <a:r>
              <a:rPr sz="1800" b="1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column:</a:t>
            </a:r>
            <a:endParaRPr sz="1800">
              <a:latin typeface="Arial"/>
              <a:cs typeface="Arial"/>
            </a:endParaRPr>
          </a:p>
          <a:p>
            <a:pPr marL="1005840" marR="2818130">
              <a:lnSpc>
                <a:spcPts val="2950"/>
              </a:lnSpc>
              <a:spcBef>
                <a:spcPts val="22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r>
              <a:rPr sz="18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&lt;TableName&gt;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Drop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column_name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r>
              <a:rPr sz="18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 DROP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800">
              <a:latin typeface="Arial"/>
              <a:cs typeface="Arial"/>
            </a:endParaRPr>
          </a:p>
          <a:p>
            <a:pPr marL="318770" indent="-227329">
              <a:lnSpc>
                <a:spcPct val="100000"/>
              </a:lnSpc>
              <a:buClr>
                <a:srgbClr val="43C548"/>
              </a:buClr>
              <a:buSzPct val="130555"/>
              <a:buFont typeface="Arial"/>
              <a:buChar char="•"/>
              <a:tabLst>
                <a:tab pos="318770" algn="l"/>
              </a:tabLst>
            </a:pPr>
            <a:r>
              <a:rPr sz="18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Add</a:t>
            </a:r>
            <a:r>
              <a:rPr sz="1800" b="1" u="sng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constraint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r>
              <a:rPr sz="18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Pkey1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PRIMARY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(empno);</a:t>
            </a:r>
            <a:endParaRPr sz="1800">
              <a:latin typeface="Arial"/>
              <a:cs typeface="Arial"/>
            </a:endParaRPr>
          </a:p>
          <a:p>
            <a:pPr marL="1920875" marR="109220" indent="-915035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fkey1 foreign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key(fkey_deptno)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references DEPT(deptno)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1800">
              <a:latin typeface="Arial"/>
              <a:cs typeface="Arial"/>
            </a:endParaRPr>
          </a:p>
          <a:p>
            <a:pPr marL="318770" indent="-227329">
              <a:lnSpc>
                <a:spcPct val="100000"/>
              </a:lnSpc>
              <a:buClr>
                <a:srgbClr val="43C548"/>
              </a:buClr>
              <a:buSzPct val="130555"/>
              <a:buFont typeface="Arial"/>
              <a:buChar char="•"/>
              <a:tabLst>
                <a:tab pos="318770" algn="l"/>
              </a:tabLst>
            </a:pPr>
            <a:r>
              <a:rPr sz="18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Drop</a:t>
            </a:r>
            <a:r>
              <a:rPr sz="1800" b="1" u="sng" spc="-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Constraints</a:t>
            </a:r>
            <a:endParaRPr sz="1800">
              <a:latin typeface="Arial"/>
              <a:cs typeface="Arial"/>
            </a:endParaRPr>
          </a:p>
          <a:p>
            <a:pPr marL="1005840" marR="3056255">
              <a:lnSpc>
                <a:spcPct val="136100"/>
              </a:lnSpc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r>
              <a:rPr sz="18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Drop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pkey2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Alter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drop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constraint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fkey_deptno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10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drop</a:t>
            </a:r>
            <a:r>
              <a:rPr spc="-4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truncate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196826"/>
            <a:ext cx="7353300" cy="14458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1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Delete: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structure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50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its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contents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will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recovered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after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carefully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3678947"/>
            <a:ext cx="4561205" cy="11099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Truncate: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Deletes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Changes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permanent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7611" y="2724911"/>
            <a:ext cx="3609340" cy="78994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59817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Drop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0115" y="2724911"/>
            <a:ext cx="3610610" cy="78994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3721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Drop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Dept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972811"/>
            <a:ext cx="3610610" cy="78994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216535" algn="ctr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TRUNCATE</a:t>
            </a:r>
            <a:r>
              <a:rPr sz="16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6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tablename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5628" y="4972811"/>
            <a:ext cx="3610610" cy="78994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TRUNCATE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dept;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091" y="3023057"/>
            <a:ext cx="14027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5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SQL</a:t>
            </a:r>
            <a:r>
              <a:rPr spc="-55" dirty="0"/>
              <a:t> </a:t>
            </a:r>
            <a:r>
              <a:rPr dirty="0"/>
              <a:t>commands</a:t>
            </a:r>
            <a:r>
              <a:rPr spc="-45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deal</a:t>
            </a:r>
            <a:r>
              <a:rPr spc="-3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manipulating</a:t>
            </a:r>
            <a:r>
              <a:rPr spc="-5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database</a:t>
            </a:r>
            <a:r>
              <a:rPr spc="-40" dirty="0"/>
              <a:t> </a:t>
            </a:r>
            <a:r>
              <a:rPr spc="-25" dirty="0"/>
              <a:t>are </a:t>
            </a:r>
            <a:r>
              <a:rPr dirty="0"/>
              <a:t>classified</a:t>
            </a:r>
            <a:r>
              <a:rPr spc="-5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DML</a:t>
            </a:r>
            <a:r>
              <a:rPr spc="-45" dirty="0"/>
              <a:t> </a:t>
            </a:r>
            <a:r>
              <a:rPr dirty="0"/>
              <a:t>(Data</a:t>
            </a:r>
            <a:r>
              <a:rPr spc="-55" dirty="0"/>
              <a:t> </a:t>
            </a:r>
            <a:r>
              <a:rPr spc="-10" dirty="0"/>
              <a:t>Manipulation</a:t>
            </a:r>
            <a:r>
              <a:rPr spc="-45" dirty="0"/>
              <a:t> </a:t>
            </a:r>
            <a:r>
              <a:rPr dirty="0"/>
              <a:t>Language),</a:t>
            </a:r>
            <a:r>
              <a:rPr spc="-50" dirty="0"/>
              <a:t> </a:t>
            </a:r>
            <a:r>
              <a:rPr dirty="0"/>
              <a:t>which</a:t>
            </a:r>
            <a:r>
              <a:rPr spc="-50" dirty="0"/>
              <a:t> </a:t>
            </a:r>
            <a:r>
              <a:rPr spc="-10" dirty="0"/>
              <a:t>covers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majority</a:t>
            </a:r>
            <a:r>
              <a:rPr spc="-50" dirty="0"/>
              <a:t> </a:t>
            </a:r>
            <a:r>
              <a:rPr spc="-25" dirty="0"/>
              <a:t>of </a:t>
            </a:r>
            <a:r>
              <a:rPr dirty="0"/>
              <a:t>SQL</a:t>
            </a:r>
            <a:r>
              <a:rPr spc="-30" dirty="0"/>
              <a:t> </a:t>
            </a:r>
            <a:r>
              <a:rPr spc="-10" dirty="0"/>
              <a:t>statements.</a:t>
            </a:r>
          </a:p>
          <a:p>
            <a:pPr marL="309880" indent="-297180">
              <a:lnSpc>
                <a:spcPts val="2735"/>
              </a:lnSpc>
              <a:spcBef>
                <a:spcPts val="685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309880" algn="l"/>
              </a:tabLst>
            </a:pPr>
            <a:r>
              <a:rPr dirty="0"/>
              <a:t>It’s</a:t>
            </a:r>
            <a:r>
              <a:rPr spc="-4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part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SQL</a:t>
            </a:r>
            <a:r>
              <a:rPr spc="-40" dirty="0"/>
              <a:t> </a:t>
            </a:r>
            <a:r>
              <a:rPr spc="-20" dirty="0"/>
              <a:t>statement</a:t>
            </a:r>
            <a:r>
              <a:rPr spc="-50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regulates</a:t>
            </a:r>
            <a:r>
              <a:rPr spc="-25" dirty="0"/>
              <a:t> </a:t>
            </a:r>
            <a:r>
              <a:rPr dirty="0"/>
              <a:t>who</a:t>
            </a:r>
            <a:r>
              <a:rPr spc="-35" dirty="0"/>
              <a:t>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access</a:t>
            </a:r>
            <a:r>
              <a:rPr spc="-5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data</a:t>
            </a:r>
          </a:p>
          <a:p>
            <a:pPr marL="241300">
              <a:lnSpc>
                <a:spcPts val="2735"/>
              </a:lnSpc>
            </a:pPr>
            <a:r>
              <a:rPr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database</a:t>
            </a: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0665" algn="l"/>
              </a:tabLst>
            </a:pPr>
            <a:r>
              <a:rPr dirty="0"/>
              <a:t>It</a:t>
            </a:r>
            <a:r>
              <a:rPr spc="-70" dirty="0"/>
              <a:t> </a:t>
            </a:r>
            <a:r>
              <a:rPr dirty="0"/>
              <a:t>helps</a:t>
            </a:r>
            <a:r>
              <a:rPr spc="-45" dirty="0"/>
              <a:t> </a:t>
            </a:r>
            <a:r>
              <a:rPr dirty="0"/>
              <a:t>us</a:t>
            </a:r>
            <a:r>
              <a:rPr spc="-55" dirty="0"/>
              <a:t> </a:t>
            </a:r>
            <a:r>
              <a:rPr dirty="0"/>
              <a:t>work</a:t>
            </a:r>
            <a:r>
              <a:rPr spc="-65" dirty="0"/>
              <a:t>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goes</a:t>
            </a:r>
            <a:r>
              <a:rPr spc="-65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spc="-25" dirty="0"/>
              <a:t>as</a:t>
            </a:r>
          </a:p>
          <a:p>
            <a:pPr marL="697230" lvl="1" indent="-227329">
              <a:lnSpc>
                <a:spcPct val="100000"/>
              </a:lnSpc>
              <a:spcBef>
                <a:spcPts val="280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INSERT</a:t>
            </a:r>
            <a:r>
              <a:rPr sz="20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2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Insert</a:t>
            </a:r>
            <a:r>
              <a:rPr sz="20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into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Table/Database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spc="-30" dirty="0">
                <a:solidFill>
                  <a:srgbClr val="585858"/>
                </a:solidFill>
                <a:latin typeface="Calibri"/>
                <a:cs typeface="Calibri"/>
              </a:rPr>
              <a:t>UPDATE</a:t>
            </a:r>
            <a:r>
              <a:rPr sz="20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Updates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existing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within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Table/Database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Font typeface="Arial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DELETE</a:t>
            </a:r>
            <a:r>
              <a:rPr sz="20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Deletes</a:t>
            </a:r>
            <a:r>
              <a:rPr sz="20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all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records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85858"/>
                </a:solidFill>
                <a:latin typeface="Calibri"/>
                <a:cs typeface="Calibri"/>
              </a:rPr>
              <a:t>database</a:t>
            </a:r>
            <a:r>
              <a:rPr sz="20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Table/Database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DML</a:t>
            </a:r>
            <a:r>
              <a:rPr spc="-1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0" dirty="0"/>
              <a:t>Insert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6069" y="2836036"/>
            <a:ext cx="9780270" cy="2777490"/>
            <a:chOff x="806069" y="2836036"/>
            <a:chExt cx="9780270" cy="2777490"/>
          </a:xfrm>
        </p:grpSpPr>
        <p:sp>
          <p:nvSpPr>
            <p:cNvPr id="7" name="object 7"/>
            <p:cNvSpPr/>
            <p:nvPr/>
          </p:nvSpPr>
          <p:spPr>
            <a:xfrm>
              <a:off x="809244" y="2839211"/>
              <a:ext cx="9773920" cy="2771140"/>
            </a:xfrm>
            <a:custGeom>
              <a:avLst/>
              <a:gdLst/>
              <a:ahLst/>
              <a:cxnLst/>
              <a:rect l="l" t="t" r="r" b="b"/>
              <a:pathLst>
                <a:path w="9773920" h="2771140">
                  <a:moveTo>
                    <a:pt x="9773412" y="0"/>
                  </a:moveTo>
                  <a:lnTo>
                    <a:pt x="0" y="0"/>
                  </a:lnTo>
                  <a:lnTo>
                    <a:pt x="0" y="2770632"/>
                  </a:lnTo>
                  <a:lnTo>
                    <a:pt x="9773412" y="2770632"/>
                  </a:lnTo>
                  <a:lnTo>
                    <a:pt x="97734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244" y="2839211"/>
              <a:ext cx="9773920" cy="2771140"/>
            </a:xfrm>
            <a:custGeom>
              <a:avLst/>
              <a:gdLst/>
              <a:ahLst/>
              <a:cxnLst/>
              <a:rect l="l" t="t" r="r" b="b"/>
              <a:pathLst>
                <a:path w="9773920" h="2771140">
                  <a:moveTo>
                    <a:pt x="0" y="2770632"/>
                  </a:moveTo>
                  <a:lnTo>
                    <a:pt x="9773412" y="2770632"/>
                  </a:lnTo>
                  <a:lnTo>
                    <a:pt x="9773412" y="0"/>
                  </a:lnTo>
                  <a:lnTo>
                    <a:pt x="0" y="0"/>
                  </a:lnTo>
                  <a:lnTo>
                    <a:pt x="0" y="277063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8593" y="1239480"/>
            <a:ext cx="9348470" cy="40163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4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insert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out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specifying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names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Specifying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names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725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240029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Directly</a:t>
            </a:r>
            <a:r>
              <a:rPr sz="18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1800" b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out</a:t>
            </a:r>
            <a:r>
              <a:rPr sz="1800" b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specifying</a:t>
            </a:r>
            <a:r>
              <a:rPr sz="18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b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  <a:p>
            <a:pPr marL="9906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insert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('Luke',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'Duke',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45,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50000.00,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'Hazard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Co',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'Georgia’);</a:t>
            </a: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95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240029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Directly</a:t>
            </a:r>
            <a:r>
              <a:rPr sz="18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1800" b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specifying</a:t>
            </a:r>
            <a:r>
              <a:rPr sz="18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b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insert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employee(firstname,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lastname,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age,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city,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state)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('Luke',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'Duke',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45,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0"/>
              </a:lnSpc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'Hazard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Co',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'Georgia’);</a:t>
            </a:r>
            <a:endParaRPr sz="1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240029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sz="18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insert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emp;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9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update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delete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70508"/>
            <a:ext cx="916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Update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modify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existing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3320542"/>
            <a:ext cx="780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6736" y="1906523"/>
            <a:ext cx="10066020" cy="90424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Syntax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UPDATE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table_name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column1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value1,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column2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value2,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...WHERE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condition;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update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salary=45000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firstname='Luke'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411" y="3906011"/>
            <a:ext cx="6248400" cy="1704339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17500" indent="-227329">
              <a:lnSpc>
                <a:spcPct val="100000"/>
              </a:lnSpc>
              <a:spcBef>
                <a:spcPts val="95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317500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Deletes</a:t>
            </a:r>
            <a:r>
              <a:rPr sz="18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records: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employee;</a:t>
            </a:r>
            <a:endParaRPr sz="1800">
              <a:latin typeface="Arial"/>
              <a:cs typeface="Arial"/>
            </a:endParaRPr>
          </a:p>
          <a:p>
            <a:pPr marL="317500" indent="-227329">
              <a:lnSpc>
                <a:spcPct val="100000"/>
              </a:lnSpc>
              <a:spcBef>
                <a:spcPts val="795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317500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18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Condition: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delete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firstname=‘Luke’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20" dirty="0"/>
              <a:t> 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6031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called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accounts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3517138"/>
            <a:ext cx="776097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Add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new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called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location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varchar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Rename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accno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accountNo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Insert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accounts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39875" y="1682750"/>
          <a:ext cx="5867400" cy="165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Attribute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Restriction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E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accno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Numeric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key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empId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Numeric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references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empNo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employee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balance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numeric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branch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varchar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null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855" y="3023057"/>
            <a:ext cx="13677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5" dirty="0">
                <a:solidFill>
                  <a:srgbClr val="FFFFFF"/>
                </a:solidFill>
                <a:latin typeface="Arial"/>
                <a:cs typeface="Arial"/>
              </a:rPr>
              <a:t>DQL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DQL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93698"/>
            <a:ext cx="9792970" cy="308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DQL</a:t>
            </a:r>
            <a:r>
              <a:rPr sz="24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statements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query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contained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schema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DQL</a:t>
            </a:r>
            <a:r>
              <a:rPr sz="24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Commands'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goal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return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schema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relation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depending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query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supplied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735"/>
              </a:lnSpc>
              <a:spcBef>
                <a:spcPts val="67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DQL</a:t>
            </a: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defined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follows: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It’s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part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lets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you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get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put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order.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most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code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scientists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analysts.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solidFill>
                  <a:srgbClr val="43C548"/>
                </a:solidFill>
                <a:latin typeface="Arial"/>
                <a:cs typeface="Arial"/>
              </a:rPr>
              <a:t>–</a:t>
            </a:r>
            <a:r>
              <a:rPr sz="1400" spc="90" dirty="0">
                <a:solidFill>
                  <a:srgbClr val="43C548"/>
                </a:solidFill>
                <a:latin typeface="Arial"/>
                <a:cs typeface="Arial"/>
              </a:rPr>
              <a:t> 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SELECT: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helps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RDBMS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93698"/>
            <a:ext cx="9422130" cy="320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Relational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(RDBMS)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(DBMS)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relational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0665" algn="l"/>
              </a:tabLst>
            </a:pPr>
            <a:r>
              <a:rPr sz="2400" b="1" spc="-10" dirty="0">
                <a:solidFill>
                  <a:srgbClr val="585858"/>
                </a:solidFill>
                <a:latin typeface="Arial"/>
                <a:cs typeface="Arial"/>
              </a:rPr>
              <a:t>Examples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MS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54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PostgreSQL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ORACLE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My-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50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Microsoft</a:t>
            </a:r>
            <a:r>
              <a:rPr sz="20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Access,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etc..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DQL</a:t>
            </a:r>
            <a:r>
              <a:rPr spc="-12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0" dirty="0"/>
              <a:t>Select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21180" y="1793620"/>
            <a:ext cx="8597265" cy="3863975"/>
            <a:chOff x="1321180" y="1793620"/>
            <a:chExt cx="8597265" cy="3863975"/>
          </a:xfrm>
        </p:grpSpPr>
        <p:sp>
          <p:nvSpPr>
            <p:cNvPr id="7" name="object 7"/>
            <p:cNvSpPr/>
            <p:nvPr/>
          </p:nvSpPr>
          <p:spPr>
            <a:xfrm>
              <a:off x="1324355" y="1796795"/>
              <a:ext cx="8590915" cy="3857625"/>
            </a:xfrm>
            <a:custGeom>
              <a:avLst/>
              <a:gdLst/>
              <a:ahLst/>
              <a:cxnLst/>
              <a:rect l="l" t="t" r="r" b="b"/>
              <a:pathLst>
                <a:path w="8590915" h="3857625">
                  <a:moveTo>
                    <a:pt x="8590788" y="0"/>
                  </a:moveTo>
                  <a:lnTo>
                    <a:pt x="0" y="0"/>
                  </a:lnTo>
                  <a:lnTo>
                    <a:pt x="0" y="3857244"/>
                  </a:lnTo>
                  <a:lnTo>
                    <a:pt x="8590788" y="3857244"/>
                  </a:lnTo>
                  <a:lnTo>
                    <a:pt x="85907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355" y="1796795"/>
              <a:ext cx="8590915" cy="3857625"/>
            </a:xfrm>
            <a:custGeom>
              <a:avLst/>
              <a:gdLst/>
              <a:ahLst/>
              <a:cxnLst/>
              <a:rect l="l" t="t" r="r" b="b"/>
              <a:pathLst>
                <a:path w="8590915" h="3857625">
                  <a:moveTo>
                    <a:pt x="0" y="3857244"/>
                  </a:moveTo>
                  <a:lnTo>
                    <a:pt x="8590788" y="3857244"/>
                  </a:lnTo>
                  <a:lnTo>
                    <a:pt x="8590788" y="0"/>
                  </a:lnTo>
                  <a:lnTo>
                    <a:pt x="0" y="0"/>
                  </a:lnTo>
                  <a:lnTo>
                    <a:pt x="0" y="385724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8593" y="1108547"/>
            <a:ext cx="8498205" cy="435356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1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Retrieve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753745" lvl="1" indent="-227329">
              <a:lnSpc>
                <a:spcPct val="100000"/>
              </a:lnSpc>
              <a:spcBef>
                <a:spcPts val="1525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753745" algn="l"/>
              </a:tabLst>
            </a:pPr>
            <a:r>
              <a:rPr sz="1800" b="1" spc="-35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columns</a:t>
            </a:r>
            <a:r>
              <a:rPr sz="18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44145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employee</a:t>
            </a:r>
            <a:endParaRPr sz="1800">
              <a:latin typeface="Arial"/>
              <a:cs typeface="Arial"/>
            </a:endParaRPr>
          </a:p>
          <a:p>
            <a:pPr marL="753745" lvl="1" indent="-227329">
              <a:lnSpc>
                <a:spcPct val="100000"/>
              </a:lnSpc>
              <a:spcBef>
                <a:spcPts val="795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753745" algn="l"/>
              </a:tabLst>
            </a:pPr>
            <a:r>
              <a:rPr sz="1800" b="1" spc="-3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Specific</a:t>
            </a:r>
            <a:r>
              <a:rPr sz="18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columns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44145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firstname,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lastname,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city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employee;</a:t>
            </a:r>
            <a:endParaRPr sz="1800">
              <a:latin typeface="Arial"/>
              <a:cs typeface="Arial"/>
            </a:endParaRPr>
          </a:p>
          <a:p>
            <a:pPr marL="753745" lvl="1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753745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Creating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new</a:t>
            </a:r>
            <a:r>
              <a:rPr sz="18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name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purpose</a:t>
            </a:r>
            <a:endParaRPr sz="1800">
              <a:latin typeface="Arial"/>
              <a:cs typeface="Arial"/>
            </a:endParaRPr>
          </a:p>
          <a:p>
            <a:pPr marL="144145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firstname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FName,</a:t>
            </a:r>
            <a:r>
              <a:rPr sz="1800" spc="4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lastname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LName, city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  <a:p>
            <a:pPr marL="753745" lvl="1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753745" algn="l"/>
              </a:tabLst>
            </a:pPr>
            <a:r>
              <a:rPr sz="1800" b="1" spc="-3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b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800" b="1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Age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  <a:p>
            <a:pPr marL="144145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employee</a:t>
            </a:r>
            <a:endParaRPr sz="1800">
              <a:latin typeface="Arial"/>
              <a:cs typeface="Arial"/>
            </a:endParaRPr>
          </a:p>
          <a:p>
            <a:pPr marL="753745" lvl="1" indent="-227329">
              <a:lnSpc>
                <a:spcPct val="100000"/>
              </a:lnSpc>
              <a:spcBef>
                <a:spcPts val="790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753745" algn="l"/>
              </a:tabLst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b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18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distinct</a:t>
            </a:r>
            <a:r>
              <a:rPr sz="1800" b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b="1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800" b="1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b="1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  <a:p>
            <a:pPr marL="144145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distinct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empinfo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Operators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196826"/>
            <a:ext cx="7544434" cy="7702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1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Relational</a:t>
            </a: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Operators: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43C548"/>
                </a:solidFill>
                <a:latin typeface="Arial"/>
                <a:cs typeface="Arial"/>
              </a:rPr>
              <a:t>–</a:t>
            </a:r>
            <a:r>
              <a:rPr sz="1400" spc="95" dirty="0">
                <a:solidFill>
                  <a:srgbClr val="43C548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Different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Relational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operators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&lt;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&gt;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&lt;=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&gt;=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!=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&lt;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3360049"/>
            <a:ext cx="6336665" cy="7702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09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Logical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Operators: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43C548"/>
                </a:solidFill>
                <a:latin typeface="Arial"/>
                <a:cs typeface="Arial"/>
              </a:rPr>
              <a:t>–</a:t>
            </a:r>
            <a:r>
              <a:rPr sz="1400" spc="90" dirty="0">
                <a:solidFill>
                  <a:srgbClr val="43C548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Different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Logical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operators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0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AND,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000" y="2022348"/>
            <a:ext cx="7039609" cy="1199515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18770" indent="-227329">
              <a:lnSpc>
                <a:spcPct val="100000"/>
              </a:lnSpc>
              <a:spcBef>
                <a:spcPts val="95"/>
              </a:spcBef>
              <a:buClr>
                <a:srgbClr val="43C548"/>
              </a:buClr>
              <a:buSzPct val="130555"/>
              <a:buChar char="•"/>
              <a:tabLst>
                <a:tab pos="31877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last,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city,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&gt;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30;</a:t>
            </a:r>
            <a:endParaRPr sz="1800">
              <a:latin typeface="Arial"/>
              <a:cs typeface="Arial"/>
            </a:endParaRPr>
          </a:p>
          <a:p>
            <a:pPr marL="318770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31877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last,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city,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&lt;=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30;</a:t>
            </a:r>
            <a:endParaRPr sz="1800">
              <a:latin typeface="Arial"/>
              <a:cs typeface="Arial"/>
            </a:endParaRPr>
          </a:p>
          <a:p>
            <a:pPr marL="318770" indent="-227329">
              <a:lnSpc>
                <a:spcPct val="100000"/>
              </a:lnSpc>
              <a:spcBef>
                <a:spcPts val="790"/>
              </a:spcBef>
              <a:buClr>
                <a:srgbClr val="43C548"/>
              </a:buClr>
              <a:buSzPct val="130555"/>
              <a:buChar char="•"/>
              <a:tabLst>
                <a:tab pos="31877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last,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city,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first=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‘raj’;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000" y="4279391"/>
            <a:ext cx="7039609" cy="168275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18770" indent="-227329">
              <a:lnSpc>
                <a:spcPct val="100000"/>
              </a:lnSpc>
              <a:spcBef>
                <a:spcPts val="95"/>
              </a:spcBef>
              <a:buClr>
                <a:srgbClr val="43C548"/>
              </a:buClr>
              <a:buSzPct val="130555"/>
              <a:buChar char="•"/>
              <a:tabLst>
                <a:tab pos="31877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&gt;20</a:t>
            </a:r>
            <a:r>
              <a:rPr sz="1800" spc="3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&lt;80</a:t>
            </a:r>
            <a:endParaRPr sz="1800">
              <a:latin typeface="Arial"/>
              <a:cs typeface="Arial"/>
            </a:endParaRPr>
          </a:p>
          <a:p>
            <a:pPr marL="318770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31877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 where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&lt;20</a:t>
            </a:r>
            <a:r>
              <a:rPr sz="1800" spc="4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&gt;60</a:t>
            </a:r>
            <a:endParaRPr sz="1800">
              <a:latin typeface="Arial"/>
              <a:cs typeface="Arial"/>
            </a:endParaRPr>
          </a:p>
          <a:p>
            <a:pPr marL="318770" indent="-227329">
              <a:lnSpc>
                <a:spcPct val="100000"/>
              </a:lnSpc>
              <a:spcBef>
                <a:spcPts val="795"/>
              </a:spcBef>
              <a:buClr>
                <a:srgbClr val="43C548"/>
              </a:buClr>
              <a:buSzPct val="130555"/>
              <a:buChar char="•"/>
              <a:tabLst>
                <a:tab pos="31877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state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(‘Arizona’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‘Michigen’);</a:t>
            </a:r>
            <a:endParaRPr sz="1800">
              <a:latin typeface="Arial"/>
              <a:cs typeface="Arial"/>
            </a:endParaRPr>
          </a:p>
          <a:p>
            <a:pPr marL="318770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31877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in(10,20,34,67)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Like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null</a:t>
            </a:r>
            <a:r>
              <a:rPr spc="-25" dirty="0"/>
              <a:t> </a:t>
            </a:r>
            <a:r>
              <a:rPr spc="-10" dirty="0"/>
              <a:t>keyword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196826"/>
            <a:ext cx="7210425" cy="11074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1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Pattern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Search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  <a:tab pos="595185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Matching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any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character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any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numeric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Characters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50"/>
              </a:spcBef>
              <a:buClr>
                <a:srgbClr val="43C548"/>
              </a:buClr>
              <a:buSzPct val="70000"/>
              <a:buChar char="–"/>
              <a:tabLst>
                <a:tab pos="697230" algn="l"/>
                <a:tab pos="113411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_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	Matching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one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character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4154021"/>
            <a:ext cx="8202295" cy="7702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1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Null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43C548"/>
                </a:solidFill>
                <a:latin typeface="Arial"/>
                <a:cs typeface="Arial"/>
              </a:rPr>
              <a:t>–</a:t>
            </a:r>
            <a:r>
              <a:rPr sz="1400" spc="85" dirty="0">
                <a:solidFill>
                  <a:srgbClr val="43C548"/>
                </a:solidFill>
                <a:latin typeface="Arial"/>
                <a:cs typeface="Arial"/>
              </a:rPr>
              <a:t>  </a:t>
            </a: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fetch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record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whose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Having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NULL,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operator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used.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0511" y="2461260"/>
            <a:ext cx="7038340" cy="153035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18135" indent="-227329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30555"/>
              <a:buChar char="•"/>
              <a:tabLst>
                <a:tab pos="31813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‘m%’</a:t>
            </a:r>
            <a:endParaRPr sz="1800">
              <a:latin typeface="Arial"/>
              <a:cs typeface="Arial"/>
            </a:endParaRPr>
          </a:p>
          <a:p>
            <a:pPr marL="318135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318135" algn="l"/>
                <a:tab pos="3316604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first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‘m%y’;</a:t>
            </a:r>
            <a:endParaRPr sz="1800">
              <a:latin typeface="Arial"/>
              <a:cs typeface="Arial"/>
            </a:endParaRPr>
          </a:p>
          <a:p>
            <a:pPr marL="318135" indent="-227329">
              <a:lnSpc>
                <a:spcPct val="100000"/>
              </a:lnSpc>
              <a:spcBef>
                <a:spcPts val="795"/>
              </a:spcBef>
              <a:buClr>
                <a:srgbClr val="43C548"/>
              </a:buClr>
              <a:buSzPct val="130555"/>
              <a:buChar char="•"/>
              <a:tabLst>
                <a:tab pos="31813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‘_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_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_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y’</a:t>
            </a:r>
            <a:endParaRPr sz="1800">
              <a:latin typeface="Arial"/>
              <a:cs typeface="Arial"/>
            </a:endParaRPr>
          </a:p>
          <a:p>
            <a:pPr marL="318135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31813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‘_a_’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8988" y="5061203"/>
            <a:ext cx="7039609" cy="96520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19405" indent="-227329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30555"/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  <a:p>
            <a:pPr marL="319405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last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Sorting</a:t>
            </a:r>
            <a:r>
              <a:rPr spc="-140" dirty="0"/>
              <a:t> </a:t>
            </a:r>
            <a:r>
              <a:rPr spc="-10" dirty="0"/>
              <a:t>records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9097645" cy="11944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Order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clause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words</a:t>
            </a: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ASC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Desc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sorting records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Default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sorting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word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4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ASC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1388" y="2715767"/>
            <a:ext cx="7039609" cy="1656714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19405" indent="-227329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30555"/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Employeeinfo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order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endParaRPr sz="1800">
              <a:latin typeface="Arial"/>
              <a:cs typeface="Arial"/>
            </a:endParaRPr>
          </a:p>
          <a:p>
            <a:pPr marL="319405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Employeeinfo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order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asc</a:t>
            </a:r>
            <a:endParaRPr sz="1800">
              <a:latin typeface="Arial"/>
              <a:cs typeface="Arial"/>
            </a:endParaRPr>
          </a:p>
          <a:p>
            <a:pPr marL="319405" indent="-227329">
              <a:lnSpc>
                <a:spcPct val="100000"/>
              </a:lnSpc>
              <a:spcBef>
                <a:spcPts val="795"/>
              </a:spcBef>
              <a:buClr>
                <a:srgbClr val="43C548"/>
              </a:buClr>
              <a:buSzPct val="130555"/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Employeeinfo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order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desc</a:t>
            </a:r>
            <a:endParaRPr sz="1800">
              <a:latin typeface="Arial"/>
              <a:cs typeface="Arial"/>
            </a:endParaRPr>
          </a:p>
          <a:p>
            <a:pPr marL="319405" indent="-227329">
              <a:lnSpc>
                <a:spcPct val="100000"/>
              </a:lnSpc>
              <a:spcBef>
                <a:spcPts val="780"/>
              </a:spcBef>
              <a:buClr>
                <a:srgbClr val="43C548"/>
              </a:buClr>
              <a:buSzPct val="130555"/>
              <a:buChar char="•"/>
              <a:tabLst>
                <a:tab pos="31940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first,last,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age,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address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employeeinfo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order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Aggregate</a:t>
            </a:r>
            <a:r>
              <a:rPr spc="-50" dirty="0"/>
              <a:t> </a:t>
            </a:r>
            <a:r>
              <a:rPr spc="-10" dirty="0"/>
              <a:t>Functions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72869" y="2131948"/>
            <a:ext cx="5922645" cy="3659504"/>
            <a:chOff x="1872869" y="2131948"/>
            <a:chExt cx="5922645" cy="3659504"/>
          </a:xfrm>
        </p:grpSpPr>
        <p:sp>
          <p:nvSpPr>
            <p:cNvPr id="7" name="object 7"/>
            <p:cNvSpPr/>
            <p:nvPr/>
          </p:nvSpPr>
          <p:spPr>
            <a:xfrm>
              <a:off x="1876044" y="2135123"/>
              <a:ext cx="5916295" cy="3653154"/>
            </a:xfrm>
            <a:custGeom>
              <a:avLst/>
              <a:gdLst/>
              <a:ahLst/>
              <a:cxnLst/>
              <a:rect l="l" t="t" r="r" b="b"/>
              <a:pathLst>
                <a:path w="5916295" h="3653154">
                  <a:moveTo>
                    <a:pt x="5916167" y="0"/>
                  </a:moveTo>
                  <a:lnTo>
                    <a:pt x="0" y="0"/>
                  </a:lnTo>
                  <a:lnTo>
                    <a:pt x="0" y="3653028"/>
                  </a:lnTo>
                  <a:lnTo>
                    <a:pt x="5916167" y="3653028"/>
                  </a:lnTo>
                  <a:lnTo>
                    <a:pt x="59161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6044" y="2135123"/>
              <a:ext cx="5916295" cy="3653154"/>
            </a:xfrm>
            <a:custGeom>
              <a:avLst/>
              <a:gdLst/>
              <a:ahLst/>
              <a:cxnLst/>
              <a:rect l="l" t="t" r="r" b="b"/>
              <a:pathLst>
                <a:path w="5916295" h="3653154">
                  <a:moveTo>
                    <a:pt x="0" y="3653028"/>
                  </a:moveTo>
                  <a:lnTo>
                    <a:pt x="5916167" y="3653028"/>
                  </a:lnTo>
                  <a:lnTo>
                    <a:pt x="5916167" y="0"/>
                  </a:lnTo>
                  <a:lnTo>
                    <a:pt x="0" y="0"/>
                  </a:lnTo>
                  <a:lnTo>
                    <a:pt x="0" y="365302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8593" y="1236979"/>
            <a:ext cx="7186295" cy="42887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perform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basic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mathematical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operations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like SUM(),AVG(),COUNT(),MIN()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MAX()</a:t>
            </a:r>
            <a:endParaRPr sz="2400">
              <a:latin typeface="Arial"/>
              <a:cs typeface="Arial"/>
            </a:endParaRPr>
          </a:p>
          <a:p>
            <a:pPr marL="1306830" lvl="1" indent="-227329">
              <a:lnSpc>
                <a:spcPct val="100000"/>
              </a:lnSpc>
              <a:spcBef>
                <a:spcPts val="1345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1306830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Min</a:t>
            </a:r>
            <a:r>
              <a:rPr sz="18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sz="18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  <a:p>
            <a:pPr marL="1993900" marR="2084070">
              <a:lnSpc>
                <a:spcPts val="2740"/>
              </a:lnSpc>
              <a:spcBef>
                <a:spcPts val="17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min(age)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Empinfo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Max(age)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endParaRPr sz="1800">
              <a:latin typeface="Arial"/>
              <a:cs typeface="Arial"/>
            </a:endParaRPr>
          </a:p>
          <a:p>
            <a:pPr marL="1306830" lvl="1" indent="-227329">
              <a:lnSpc>
                <a:spcPct val="100000"/>
              </a:lnSpc>
              <a:spcBef>
                <a:spcPts val="370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1306830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Avg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sz="18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85858"/>
                </a:solidFill>
                <a:latin typeface="Arial"/>
                <a:cs typeface="Arial"/>
              </a:rPr>
              <a:t>Sum</a:t>
            </a:r>
            <a:endParaRPr sz="1800">
              <a:latin typeface="Arial"/>
              <a:cs typeface="Arial"/>
            </a:endParaRPr>
          </a:p>
          <a:p>
            <a:pPr marL="1993900" marR="1946910">
              <a:lnSpc>
                <a:spcPts val="2740"/>
              </a:lnSpc>
              <a:spcBef>
                <a:spcPts val="17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AVG(Age)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empinfo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SUM(AGE)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endParaRPr sz="1800">
              <a:latin typeface="Arial"/>
              <a:cs typeface="Arial"/>
            </a:endParaRPr>
          </a:p>
          <a:p>
            <a:pPr marL="1306830" lvl="1" indent="-227329">
              <a:lnSpc>
                <a:spcPct val="100000"/>
              </a:lnSpc>
              <a:spcBef>
                <a:spcPts val="370"/>
              </a:spcBef>
              <a:buClr>
                <a:srgbClr val="43C548"/>
              </a:buClr>
              <a:buSzPct val="130555"/>
              <a:buFont typeface="Arial"/>
              <a:buChar char="•"/>
              <a:tabLst>
                <a:tab pos="1306830" algn="l"/>
              </a:tabLst>
            </a:pP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sz="1800" b="1" spc="4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(will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null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values)</a:t>
            </a:r>
            <a:endParaRPr sz="1400">
              <a:latin typeface="Arial"/>
              <a:cs typeface="Arial"/>
            </a:endParaRPr>
          </a:p>
          <a:p>
            <a:pPr marL="1993900" marR="2021839">
              <a:lnSpc>
                <a:spcPts val="2740"/>
              </a:lnSpc>
              <a:spcBef>
                <a:spcPts val="17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count(*)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Empinfo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count(last)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endParaRPr sz="18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count(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distinc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age)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empinfo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9903" y="3023057"/>
            <a:ext cx="28848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FFFF"/>
                </a:solidFill>
              </a:rPr>
              <a:t>Use</a:t>
            </a:r>
            <a:r>
              <a:rPr sz="5000" spc="-35" dirty="0">
                <a:solidFill>
                  <a:srgbClr val="FFFFFF"/>
                </a:solidFill>
              </a:rPr>
              <a:t> </a:t>
            </a:r>
            <a:r>
              <a:rPr sz="5000" spc="-20" dirty="0">
                <a:solidFill>
                  <a:srgbClr val="FFFFFF"/>
                </a:solidFill>
              </a:rPr>
              <a:t>Case</a:t>
            </a:r>
            <a:endParaRPr sz="5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20" dirty="0"/>
              <a:t> 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9514840" cy="3659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details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details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sort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empId.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total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 marL="241300" marR="142240" indent="-228600">
              <a:lnSpc>
                <a:spcPts val="2590"/>
              </a:lnSpc>
              <a:spcBef>
                <a:spcPts val="105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firstname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lastname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single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empName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4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empId,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salary,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location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specific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location,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whose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greater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than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‘n’</a:t>
            </a:r>
            <a:r>
              <a:rPr sz="24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sort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name.</a:t>
            </a:r>
            <a:endParaRPr sz="2400">
              <a:latin typeface="Arial"/>
              <a:cs typeface="Arial"/>
            </a:endParaRPr>
          </a:p>
          <a:p>
            <a:pPr marL="241300" marR="60325" indent="-228600">
              <a:lnSpc>
                <a:spcPts val="2590"/>
              </a:lnSpc>
              <a:spcBef>
                <a:spcPts val="100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empName,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location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whose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name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starts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‘s’</a:t>
            </a:r>
            <a:r>
              <a:rPr sz="24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specific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location.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6609" y="3023057"/>
            <a:ext cx="58159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FFFF"/>
                </a:solidFill>
              </a:rPr>
              <a:t>Grouping</a:t>
            </a:r>
            <a:r>
              <a:rPr sz="5000" spc="-30" dirty="0">
                <a:solidFill>
                  <a:srgbClr val="FFFFFF"/>
                </a:solidFill>
              </a:rPr>
              <a:t> </a:t>
            </a:r>
            <a:r>
              <a:rPr sz="5000" dirty="0">
                <a:solidFill>
                  <a:srgbClr val="FFFFFF"/>
                </a:solidFill>
              </a:rPr>
              <a:t>&amp; </a:t>
            </a:r>
            <a:r>
              <a:rPr sz="5000" spc="-10" dirty="0">
                <a:solidFill>
                  <a:srgbClr val="FFFFFF"/>
                </a:solidFill>
              </a:rPr>
              <a:t>Having</a:t>
            </a:r>
            <a:endParaRPr sz="5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3238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0" dirty="0">
                <a:solidFill>
                  <a:srgbClr val="0078D6"/>
                </a:solidFill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Grouping</a:t>
            </a:r>
            <a:r>
              <a:rPr spc="-180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8593" y="1236979"/>
            <a:ext cx="6489065" cy="2164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groups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rows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same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summary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rows,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like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"find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customers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country</a:t>
            </a:r>
            <a:endParaRPr sz="2400" dirty="0">
              <a:latin typeface="Arial"/>
              <a:cs typeface="Arial"/>
            </a:endParaRPr>
          </a:p>
          <a:p>
            <a:pPr marL="241300" marR="102870" indent="-228600" algn="just">
              <a:lnSpc>
                <a:spcPts val="2590"/>
              </a:lnSpc>
              <a:spcBef>
                <a:spcPts val="100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often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aggregate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functions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result-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set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columns.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7556" y="1510283"/>
            <a:ext cx="3505200" cy="15849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9244" y="3601211"/>
            <a:ext cx="10307320" cy="1847214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59944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column_name(s)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table_name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condition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column_name(s)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790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address,count(address)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 group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184404" y="0"/>
                </a:moveTo>
                <a:lnTo>
                  <a:pt x="0" y="0"/>
                </a:lnTo>
                <a:lnTo>
                  <a:pt x="0" y="368807"/>
                </a:lnTo>
                <a:lnTo>
                  <a:pt x="184404" y="368807"/>
                </a:lnTo>
                <a:lnTo>
                  <a:pt x="184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3238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0" dirty="0">
                <a:solidFill>
                  <a:srgbClr val="0078D6"/>
                </a:solidFill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Having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8593" y="1293698"/>
            <a:ext cx="6791959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3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HAVING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clause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added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4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because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keyword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cannot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aggregate</a:t>
            </a:r>
            <a:r>
              <a:rPr sz="24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444" y="2924555"/>
            <a:ext cx="10307320" cy="1847214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006475" marR="138430" indent="-407034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column_name(s)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table_name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condition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column_name(s) HAVING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con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address,count(address)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 group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address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having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count(address)&gt;=2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184404" y="0"/>
                </a:moveTo>
                <a:lnTo>
                  <a:pt x="0" y="0"/>
                </a:lnTo>
                <a:lnTo>
                  <a:pt x="0" y="368807"/>
                </a:lnTo>
                <a:lnTo>
                  <a:pt x="184404" y="368807"/>
                </a:lnTo>
                <a:lnTo>
                  <a:pt x="184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8828" y="1248155"/>
            <a:ext cx="3043428" cy="13883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Terminologies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404939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Schema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Relation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Rows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Record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Tuple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  <a:tab pos="181800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	Field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9950" y="3023057"/>
            <a:ext cx="57092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FFFF"/>
                </a:solidFill>
              </a:rPr>
              <a:t>Sub</a:t>
            </a:r>
            <a:r>
              <a:rPr sz="5000" spc="-25" dirty="0">
                <a:solidFill>
                  <a:srgbClr val="FFFFFF"/>
                </a:solidFill>
              </a:rPr>
              <a:t> </a:t>
            </a:r>
            <a:r>
              <a:rPr sz="5000" dirty="0">
                <a:solidFill>
                  <a:srgbClr val="FFFFFF"/>
                </a:solidFill>
              </a:rPr>
              <a:t>Query</a:t>
            </a:r>
            <a:r>
              <a:rPr sz="5000" spc="-25" dirty="0">
                <a:solidFill>
                  <a:srgbClr val="FFFFFF"/>
                </a:solidFill>
              </a:rPr>
              <a:t> </a:t>
            </a:r>
            <a:r>
              <a:rPr sz="5000" dirty="0">
                <a:solidFill>
                  <a:srgbClr val="FFFFFF"/>
                </a:solidFill>
              </a:rPr>
              <a:t>&amp;</a:t>
            </a:r>
            <a:r>
              <a:rPr sz="5000" spc="-5" dirty="0">
                <a:solidFill>
                  <a:srgbClr val="FFFFFF"/>
                </a:solidFill>
              </a:rPr>
              <a:t> </a:t>
            </a:r>
            <a:r>
              <a:rPr sz="5000" spc="-10" dirty="0">
                <a:solidFill>
                  <a:srgbClr val="FFFFFF"/>
                </a:solidFill>
              </a:rPr>
              <a:t>Joins</a:t>
            </a:r>
            <a:endParaRPr sz="5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Sub</a:t>
            </a:r>
            <a:r>
              <a:rPr spc="-70" dirty="0"/>
              <a:t> </a:t>
            </a:r>
            <a:r>
              <a:rPr spc="-10" dirty="0"/>
              <a:t>Query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43076"/>
            <a:ext cx="953135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Subquery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simply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defined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query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within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another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query.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other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words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say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Subquery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query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embedded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WHERE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clause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another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query.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944" y="2453639"/>
            <a:ext cx="10307320" cy="166751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045"/>
              </a:lnSpc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599440">
              <a:lnSpc>
                <a:spcPts val="1945"/>
              </a:lnSpc>
              <a:spcBef>
                <a:spcPts val="56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column_name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table_name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column_name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expression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operator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006475">
              <a:lnSpc>
                <a:spcPts val="1945"/>
              </a:lnSpc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COLUMN_NAME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TABLE_NAME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...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75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salary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(select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max(salary)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employee)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9915"/>
            <a:ext cx="1905" cy="277495"/>
          </a:xfrm>
          <a:custGeom>
            <a:avLst/>
            <a:gdLst/>
            <a:ahLst/>
            <a:cxnLst/>
            <a:rect l="l" t="t" r="r" b="b"/>
            <a:pathLst>
              <a:path w="1905" h="277495">
                <a:moveTo>
                  <a:pt x="1524" y="0"/>
                </a:moveTo>
                <a:lnTo>
                  <a:pt x="0" y="0"/>
                </a:lnTo>
                <a:lnTo>
                  <a:pt x="0" y="277367"/>
                </a:lnTo>
                <a:lnTo>
                  <a:pt x="1524" y="277367"/>
                </a:lnTo>
                <a:lnTo>
                  <a:pt x="152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123" y="4479035"/>
            <a:ext cx="8307288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Joins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969391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SQL</a:t>
            </a: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Join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statement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combine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rows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two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more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tables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common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field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944" y="2081783"/>
            <a:ext cx="10307320" cy="1813560"/>
          </a:xfrm>
          <a:prstGeom prst="rect">
            <a:avLst/>
          </a:prstGeom>
          <a:solidFill>
            <a:srgbClr val="D9D9D9"/>
          </a:solidFill>
          <a:ln w="635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599440">
              <a:lnSpc>
                <a:spcPts val="2055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table1.column1,table1.column2,table2.column1,....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table1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JOIN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table2</a:t>
            </a:r>
            <a:endParaRPr sz="1800">
              <a:latin typeface="Arial"/>
              <a:cs typeface="Arial"/>
            </a:endParaRPr>
          </a:p>
          <a:p>
            <a:pPr marL="1006475">
              <a:lnSpc>
                <a:spcPts val="2055"/>
              </a:lnSpc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table1.matching_column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table2.matching_column;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dept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join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dept.deptno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employee.deptno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7911"/>
            <a:ext cx="1905" cy="341630"/>
          </a:xfrm>
          <a:custGeom>
            <a:avLst/>
            <a:gdLst/>
            <a:ahLst/>
            <a:cxnLst/>
            <a:rect l="l" t="t" r="r" b="b"/>
            <a:pathLst>
              <a:path w="1905" h="341630">
                <a:moveTo>
                  <a:pt x="1524" y="0"/>
                </a:moveTo>
                <a:lnTo>
                  <a:pt x="0" y="0"/>
                </a:lnTo>
                <a:lnTo>
                  <a:pt x="0" y="341376"/>
                </a:lnTo>
                <a:lnTo>
                  <a:pt x="1524" y="341376"/>
                </a:lnTo>
                <a:lnTo>
                  <a:pt x="152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544" y="4194047"/>
            <a:ext cx="7496556" cy="195224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/>
              <a:t>joins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01336"/>
            <a:ext cx="9078595" cy="37515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INNER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Returns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have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matching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both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125"/>
              </a:spcBef>
              <a:buClr>
                <a:srgbClr val="43C548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LEFT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OUTER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Returns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left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table, and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matched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right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125"/>
              </a:spcBef>
              <a:buClr>
                <a:srgbClr val="43C548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RIGHT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OUTER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Returns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right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table,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matched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left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130"/>
              </a:spcBef>
              <a:buClr>
                <a:srgbClr val="43C548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43C548"/>
              </a:buClr>
              <a:buSzPct val="13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FULL</a:t>
            </a: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OUTER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Clr>
                <a:srgbClr val="43C548"/>
              </a:buClr>
              <a:buSzPct val="69444"/>
              <a:buChar char="–"/>
              <a:tabLst>
                <a:tab pos="69786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Returns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records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when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there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match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either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left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right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20" dirty="0"/>
              <a:t> 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755967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department.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employee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who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receives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highest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salary.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tables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given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below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insert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records.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customers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location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Display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loans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customer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applied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593" y="331470"/>
            <a:ext cx="4005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Schema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35" dirty="0"/>
              <a:t>Table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998838"/>
            <a:ext cx="9665970" cy="30086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395"/>
              </a:spcBef>
              <a:buClr>
                <a:srgbClr val="43C548"/>
              </a:buClr>
              <a:buSzPct val="128846"/>
              <a:buFont typeface="Arial"/>
              <a:buChar char="•"/>
              <a:tabLst>
                <a:tab pos="239395" algn="l"/>
              </a:tabLst>
            </a:pPr>
            <a:r>
              <a:rPr sz="2600" b="1" spc="-10" dirty="0">
                <a:solidFill>
                  <a:srgbClr val="585858"/>
                </a:solidFill>
                <a:latin typeface="Arial"/>
                <a:cs typeface="Arial"/>
              </a:rPr>
              <a:t>Schema</a:t>
            </a:r>
            <a:endParaRPr sz="26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Clr>
                <a:srgbClr val="43C548"/>
              </a:buClr>
              <a:buSzPct val="68181"/>
              <a:buFont typeface="Verdana"/>
              <a:buChar char="–"/>
              <a:tabLst>
                <a:tab pos="697230" algn="l"/>
                <a:tab pos="5534660" algn="l"/>
              </a:tabLst>
            </a:pP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Schema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collection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one</a:t>
            </a:r>
            <a:r>
              <a:rPr sz="22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	tables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Clr>
                <a:srgbClr val="43C548"/>
              </a:buClr>
              <a:buSzPct val="128846"/>
              <a:buFont typeface="Arial"/>
              <a:buChar char="•"/>
              <a:tabLst>
                <a:tab pos="240029" algn="l"/>
              </a:tabLst>
            </a:pPr>
            <a:r>
              <a:rPr sz="2600" b="1" spc="-10" dirty="0">
                <a:solidFill>
                  <a:srgbClr val="585858"/>
                </a:solidFill>
                <a:latin typeface="Arial"/>
                <a:cs typeface="Arial"/>
              </a:rPr>
              <a:t>Table/Relation</a:t>
            </a:r>
            <a:endParaRPr sz="2600">
              <a:latin typeface="Arial"/>
              <a:cs typeface="Arial"/>
            </a:endParaRPr>
          </a:p>
          <a:p>
            <a:pPr marL="696595" lvl="1" indent="-226695">
              <a:lnSpc>
                <a:spcPct val="100000"/>
              </a:lnSpc>
              <a:spcBef>
                <a:spcPts val="245"/>
              </a:spcBef>
              <a:buClr>
                <a:srgbClr val="43C548"/>
              </a:buClr>
              <a:buSzPct val="68181"/>
              <a:buChar char="–"/>
              <a:tabLst>
                <a:tab pos="696595" algn="l"/>
              </a:tabLst>
            </a:pP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RDBMS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uses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Arial"/>
                <a:cs typeface="Arial"/>
              </a:rPr>
              <a:t>tables</a:t>
            </a:r>
            <a:r>
              <a:rPr sz="22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store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696595" marR="595630" lvl="1" indent="-226695">
              <a:lnSpc>
                <a:spcPts val="2380"/>
              </a:lnSpc>
              <a:spcBef>
                <a:spcPts val="540"/>
              </a:spcBef>
              <a:buClr>
                <a:srgbClr val="43C548"/>
              </a:buClr>
              <a:buSzPct val="68181"/>
              <a:buChar char="–"/>
              <a:tabLst>
                <a:tab pos="698500" algn="l"/>
              </a:tabLst>
            </a:pP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2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collection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related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entries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contains</a:t>
            </a:r>
            <a:r>
              <a:rPr sz="22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Arial"/>
                <a:cs typeface="Arial"/>
              </a:rPr>
              <a:t>rows</a:t>
            </a:r>
            <a:r>
              <a:rPr sz="2200" b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585858"/>
                </a:solidFill>
                <a:latin typeface="Arial"/>
                <a:cs typeface="Arial"/>
              </a:rPr>
              <a:t>and 	</a:t>
            </a:r>
            <a:r>
              <a:rPr sz="2200" b="1" dirty="0">
                <a:solidFill>
                  <a:srgbClr val="585858"/>
                </a:solidFill>
                <a:latin typeface="Arial"/>
                <a:cs typeface="Arial"/>
              </a:rPr>
              <a:t>columns</a:t>
            </a:r>
            <a:r>
              <a:rPr sz="22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store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696595" lvl="1" indent="-226695">
              <a:lnSpc>
                <a:spcPts val="2510"/>
              </a:lnSpc>
              <a:spcBef>
                <a:spcPts val="185"/>
              </a:spcBef>
              <a:buClr>
                <a:srgbClr val="43C548"/>
              </a:buClr>
              <a:buSzPct val="68181"/>
              <a:buChar char="–"/>
              <a:tabLst>
                <a:tab pos="696595" algn="l"/>
              </a:tabLst>
            </a:pP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represents</a:t>
            </a:r>
            <a:r>
              <a:rPr sz="22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some</a:t>
            </a:r>
            <a:r>
              <a:rPr sz="22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real-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world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objects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such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22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person,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place,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event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about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information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"/>
                <a:cs typeface="Arial"/>
              </a:rPr>
              <a:t>collected.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50770" y="4212590"/>
          <a:ext cx="5228589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Customer_Name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Ajeet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India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Ratan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China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Singapore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Aaryan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Taiwan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593" y="247853"/>
            <a:ext cx="5512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Rows,</a:t>
            </a:r>
            <a:r>
              <a:rPr spc="-25" dirty="0"/>
              <a:t> </a:t>
            </a:r>
            <a:r>
              <a:rPr dirty="0"/>
              <a:t>Columns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816102"/>
            <a:ext cx="555053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0665" algn="l"/>
              </a:tabLst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Rows</a:t>
            </a:r>
            <a:r>
              <a:rPr sz="2400" b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24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Record</a:t>
            </a:r>
            <a:r>
              <a:rPr sz="24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24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Arial"/>
                <a:cs typeface="Arial"/>
              </a:rPr>
              <a:t>Tuple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697865" algn="l"/>
              </a:tabLst>
            </a:pPr>
            <a:r>
              <a:rPr sz="1400" spc="-50" dirty="0">
                <a:solidFill>
                  <a:srgbClr val="43C548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43C548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single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related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within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1626466"/>
            <a:ext cx="9326880" cy="233299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R="1480185" algn="r">
              <a:lnSpc>
                <a:spcPct val="100000"/>
              </a:lnSpc>
              <a:spcBef>
                <a:spcPts val="1465"/>
              </a:spcBef>
            </a:pP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lr>
                <a:srgbClr val="43C548"/>
              </a:buClr>
              <a:buSzPct val="129166"/>
              <a:buFont typeface="Arial"/>
              <a:buChar char="•"/>
              <a:tabLst>
                <a:tab pos="240665" algn="l"/>
              </a:tabLst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Columns</a:t>
            </a:r>
            <a:r>
              <a:rPr sz="24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24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Field</a:t>
            </a:r>
            <a:r>
              <a:rPr sz="24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2400" b="1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ts val="2160"/>
              </a:lnSpc>
              <a:spcBef>
                <a:spcPts val="25"/>
              </a:spcBef>
              <a:buClr>
                <a:srgbClr val="43C548"/>
              </a:buClr>
              <a:buSzPct val="70000"/>
              <a:buChar char="-"/>
              <a:tabLst>
                <a:tab pos="69786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list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values,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usually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belonging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particular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field,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displayed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vertically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ts val="1920"/>
              </a:lnSpc>
              <a:spcBef>
                <a:spcPts val="480"/>
              </a:spcBef>
              <a:buClr>
                <a:srgbClr val="43C548"/>
              </a:buClr>
              <a:buSzPct val="70000"/>
              <a:buChar char="-"/>
              <a:tabLst>
                <a:tab pos="698500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Customer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table,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Customer_Id,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Customer_Name,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Age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Location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columns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593" y="5524601"/>
            <a:ext cx="7590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43C548"/>
              </a:buClr>
              <a:buSzPct val="129166"/>
              <a:buFont typeface="Arial"/>
              <a:buChar char="•"/>
              <a:tabLst>
                <a:tab pos="240665" algn="l"/>
                <a:tab pos="2120265" algn="l"/>
              </a:tabLst>
            </a:pP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2400" b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Arial"/>
                <a:cs typeface="Arial"/>
              </a:rPr>
              <a:t>Value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information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which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just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stores.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79625" y="1610867"/>
          <a:ext cx="5697855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Customer_Name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Ajeet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India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783068" y="2054351"/>
            <a:ext cx="386080" cy="76200"/>
          </a:xfrm>
          <a:custGeom>
            <a:avLst/>
            <a:gdLst/>
            <a:ahLst/>
            <a:cxnLst/>
            <a:rect l="l" t="t" r="r" b="b"/>
            <a:pathLst>
              <a:path w="386079" h="76200">
                <a:moveTo>
                  <a:pt x="309879" y="0"/>
                </a:moveTo>
                <a:lnTo>
                  <a:pt x="309879" y="76200"/>
                </a:lnTo>
                <a:lnTo>
                  <a:pt x="373379" y="44450"/>
                </a:lnTo>
                <a:lnTo>
                  <a:pt x="322579" y="44450"/>
                </a:lnTo>
                <a:lnTo>
                  <a:pt x="322579" y="31750"/>
                </a:lnTo>
                <a:lnTo>
                  <a:pt x="373379" y="31750"/>
                </a:lnTo>
                <a:lnTo>
                  <a:pt x="309879" y="0"/>
                </a:lnTo>
                <a:close/>
              </a:path>
              <a:path w="386079" h="76200">
                <a:moveTo>
                  <a:pt x="3098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9879" y="44450"/>
                </a:lnTo>
                <a:lnTo>
                  <a:pt x="309879" y="31750"/>
                </a:lnTo>
                <a:close/>
              </a:path>
              <a:path w="386079" h="76200">
                <a:moveTo>
                  <a:pt x="373379" y="31750"/>
                </a:moveTo>
                <a:lnTo>
                  <a:pt x="322579" y="31750"/>
                </a:lnTo>
                <a:lnTo>
                  <a:pt x="322579" y="44450"/>
                </a:lnTo>
                <a:lnTo>
                  <a:pt x="373379" y="44450"/>
                </a:lnTo>
                <a:lnTo>
                  <a:pt x="386079" y="38100"/>
                </a:lnTo>
                <a:lnTo>
                  <a:pt x="37337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79625" y="3998848"/>
          <a:ext cx="5568314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Customer_Name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Ajeet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India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Ratan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China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Lai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Singapore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ER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ER</a:t>
            </a:r>
            <a:r>
              <a:rPr spc="-25" dirty="0"/>
              <a:t> </a:t>
            </a:r>
            <a:r>
              <a:rPr spc="-10"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93" y="1236979"/>
            <a:ext cx="9977120" cy="2437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identifying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entities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represented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representation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how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those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entities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related.</a:t>
            </a:r>
            <a:endParaRPr sz="2400">
              <a:latin typeface="Arial"/>
              <a:cs typeface="Arial"/>
            </a:endParaRPr>
          </a:p>
          <a:p>
            <a:pPr marL="241300" marR="5715" indent="-228600">
              <a:lnSpc>
                <a:spcPts val="2590"/>
              </a:lnSpc>
              <a:spcBef>
                <a:spcPts val="1000"/>
              </a:spcBef>
              <a:buClr>
                <a:srgbClr val="43C548"/>
              </a:buClr>
              <a:buSzPct val="129166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diagrams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represent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database,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makes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them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easy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convert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into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relations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(tables).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analyze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structure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lr>
                <a:srgbClr val="43C548"/>
              </a:buClr>
              <a:buSzPct val="129166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shows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relationships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entities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their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attributes.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7168</TotalTime>
  <Words>3841</Words>
  <Application>Microsoft Office PowerPoint</Application>
  <PresentationFormat>Widescreen</PresentationFormat>
  <Paragraphs>639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Gill Sans MT</vt:lpstr>
      <vt:lpstr>Verdana</vt:lpstr>
      <vt:lpstr>Office Theme</vt:lpstr>
      <vt:lpstr>Database Fundamentals</vt:lpstr>
      <vt:lpstr>Course Content</vt:lpstr>
      <vt:lpstr>DBMS Overview</vt:lpstr>
      <vt:lpstr>DBMS</vt:lpstr>
      <vt:lpstr>RDBMS</vt:lpstr>
      <vt:lpstr>Terminologies</vt:lpstr>
      <vt:lpstr>Schema and Table</vt:lpstr>
      <vt:lpstr>Rows, Columns and Data</vt:lpstr>
      <vt:lpstr>ER Model and ER Diagram</vt:lpstr>
      <vt:lpstr>ER Diagram</vt:lpstr>
      <vt:lpstr>Symbols used in ER Model</vt:lpstr>
      <vt:lpstr>Example</vt:lpstr>
      <vt:lpstr>Normalaization</vt:lpstr>
      <vt:lpstr>Normalization</vt:lpstr>
      <vt:lpstr>Normal Forms</vt:lpstr>
      <vt:lpstr>First Normal Form (1NF)</vt:lpstr>
      <vt:lpstr>Second Normal Form (2NF)</vt:lpstr>
      <vt:lpstr>Third Normal Form (3NF)</vt:lpstr>
      <vt:lpstr>Indexing</vt:lpstr>
      <vt:lpstr>Index</vt:lpstr>
      <vt:lpstr>Clustered Index</vt:lpstr>
      <vt:lpstr>Non Clustered Index</vt:lpstr>
      <vt:lpstr>When Should Indexes be Created?</vt:lpstr>
      <vt:lpstr>PostgreSQL</vt:lpstr>
      <vt:lpstr>Overview of PostgreSQL</vt:lpstr>
      <vt:lpstr>Supported Data Types</vt:lpstr>
      <vt:lpstr>Steps to database server connection</vt:lpstr>
      <vt:lpstr>Postgres SQL</vt:lpstr>
      <vt:lpstr>Creating DB</vt:lpstr>
      <vt:lpstr>Accessing Query Tool</vt:lpstr>
      <vt:lpstr>PowerPoint Presentation</vt:lpstr>
      <vt:lpstr>SQL</vt:lpstr>
      <vt:lpstr>SQL Commands</vt:lpstr>
      <vt:lpstr>Constraints</vt:lpstr>
      <vt:lpstr>Constraints</vt:lpstr>
      <vt:lpstr>Example</vt:lpstr>
      <vt:lpstr>PowerPoint Presentation</vt:lpstr>
      <vt:lpstr>DDL</vt:lpstr>
      <vt:lpstr>DDL - Create</vt:lpstr>
      <vt:lpstr>DDL - Alter</vt:lpstr>
      <vt:lpstr>DDL – Alter</vt:lpstr>
      <vt:lpstr>DDL – drop &amp; truncate</vt:lpstr>
      <vt:lpstr>PowerPoint Presentation</vt:lpstr>
      <vt:lpstr>DML</vt:lpstr>
      <vt:lpstr>DML - Insert</vt:lpstr>
      <vt:lpstr>DDL – update &amp; delete</vt:lpstr>
      <vt:lpstr>Use case</vt:lpstr>
      <vt:lpstr>PowerPoint Presentation</vt:lpstr>
      <vt:lpstr>DQL</vt:lpstr>
      <vt:lpstr>DQL - Select</vt:lpstr>
      <vt:lpstr>Operators</vt:lpstr>
      <vt:lpstr>Like and null keyword</vt:lpstr>
      <vt:lpstr>Sorting records</vt:lpstr>
      <vt:lpstr>Aggregate Functions</vt:lpstr>
      <vt:lpstr>Use Case</vt:lpstr>
      <vt:lpstr>Use case</vt:lpstr>
      <vt:lpstr>Grouping &amp; Having</vt:lpstr>
      <vt:lpstr>Grouping data</vt:lpstr>
      <vt:lpstr>Having</vt:lpstr>
      <vt:lpstr>Sub Query &amp; Joins</vt:lpstr>
      <vt:lpstr>Sub Query</vt:lpstr>
      <vt:lpstr>Joins</vt:lpstr>
      <vt:lpstr>Types of joins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Pattanaik, Abhishek</dc:creator>
  <cp:lastModifiedBy>Prabhat Chandra</cp:lastModifiedBy>
  <cp:revision>39</cp:revision>
  <dcterms:created xsi:type="dcterms:W3CDTF">2025-08-13T03:23:50Z</dcterms:created>
  <dcterms:modified xsi:type="dcterms:W3CDTF">2025-08-18T02:52:46Z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2025-08-13T00:00:00Z</vt:filetime>
  </property>
  <property fmtid="{D5CDD505-2E9C-101B-9397-08002B2CF9AE}" pid="5" name="MSIP_Label_840e60c6-cef6-4cc0-a98d-364c7249d74b_Enabled">
    <vt:lpwstr>true</vt:lpwstr>
  </property>
  <property fmtid="{D5CDD505-2E9C-101B-9397-08002B2CF9AE}" pid="6" name="MSIP_Label_840e60c6-cef6-4cc0-a98d-364c7249d74b_Method">
    <vt:lpwstr>Privileged</vt:lpwstr>
  </property>
  <property fmtid="{D5CDD505-2E9C-101B-9397-08002B2CF9AE}" pid="7" name="MSIP_Label_840e60c6-cef6-4cc0-a98d-364c7249d74b_SiteId">
    <vt:lpwstr>b44900f1-2def-4c3b-9ec6-9020d604e19e</vt:lpwstr>
  </property>
  <property fmtid="{D5CDD505-2E9C-101B-9397-08002B2CF9AE}" pid="8" name="Producer">
    <vt:lpwstr>3-Heights(TM) PDF Security Shell 4.8.25.2 (http://www.pdf-tools.com)</vt:lpwstr>
  </property>
</Properties>
</file>