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0"/>
  </p:notesMasterIdLst>
  <p:sldIdLst>
    <p:sldId id="592" r:id="rId3"/>
    <p:sldId id="669" r:id="rId4"/>
    <p:sldId id="751" r:id="rId5"/>
    <p:sldId id="593" r:id="rId6"/>
    <p:sldId id="893" r:id="rId7"/>
    <p:sldId id="900" r:id="rId8"/>
    <p:sldId id="876" r:id="rId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!!!" id="{9D0080A0-60F4-48E2-96CE-23A121DE1913}">
          <p14:sldIdLst/>
        </p14:section>
        <p14:section name="Openers" id="{D4748149-DF46-4256-99CE-7B73BB77FFDA}">
          <p14:sldIdLst/>
        </p14:section>
        <p14:section name="Parallaxed photos" id="{C92E2EC6-1101-461B-9A8F-74DD89650F55}">
          <p14:sldIdLst/>
        </p14:section>
        <p14:section name="Influence" id="{FF24EA4A-4DBC-445C-97B7-874538217E61}">
          <p14:sldIdLst>
            <p14:sldId id="592"/>
            <p14:sldId id="669"/>
            <p14:sldId id="751"/>
            <p14:sldId id="593"/>
            <p14:sldId id="893"/>
            <p14:sldId id="900"/>
            <p14:sldId id="876"/>
          </p14:sldIdLst>
        </p14:section>
        <p14:section name="Bios" id="{86F918C8-7857-4638-BA2C-2FFCA83DA445}">
          <p14:sldIdLst/>
        </p14:section>
        <p14:section name="Pictoral" id="{B056EA78-732E-4BCA-BB81-F8324FC0041E}">
          <p14:sldIdLst/>
        </p14:section>
        <p14:section name="Process" id="{32497356-FF31-4C3E-B20B-C308BA565268}">
          <p14:sldIdLst/>
        </p14:section>
        <p14:section name="Photos" id="{074C5EA5-E860-449E-BE8B-550A38CEB006}">
          <p14:sldIdLst/>
        </p14:section>
        <p14:section name="Science" id="{610A6AF8-D674-4EF3-96DD-B38842ACB60A}">
          <p14:sldIdLst/>
        </p14:section>
        <p14:section name="Structure &amp; Layers" id="{43430A2E-410C-4B65-990D-7DDA26E92D55}">
          <p14:sldIdLst/>
        </p14:section>
        <p14:section name="Structure" id="{3111BB47-A3B8-4126-ADF3-FBBC48A35FCB}">
          <p14:sldIdLst/>
        </p14:section>
        <p14:section name="Cycle" id="{4F4FF02C-7B4C-479A-8968-D4ADBDD48099}">
          <p14:sldIdLst/>
        </p14:section>
        <p14:section name="Maps" id="{CFFF01C3-ACFA-4B39-BF6B-76F2BF6D2093}">
          <p14:sldIdLst/>
        </p14:section>
        <p14:section name="Charts" id="{95E8A63E-836B-44FF-99D2-BC49AA6FC165}">
          <p14:sldIdLst/>
        </p14:section>
        <p14:section name="Clusters" id="{74BB8E17-ACA0-4043-96B5-0FAE1CE9BD2F}">
          <p14:sldIdLst/>
        </p14:section>
        <p14:section name="Radiate" id="{5876B9C5-585A-4DDA-A9F4-8C9D8E13AD17}">
          <p14:sldIdLst/>
        </p14:section>
        <p14:section name="Table Text" id="{B5972198-BBDD-480E-9C75-63BCF6FC2F58}">
          <p14:sldIdLst/>
        </p14:section>
        <p14:section name="Devices &amp; Mockups" id="{B12EA818-A617-42A6-904B-508FE53A264D}">
          <p14:sldIdLst/>
        </p14:section>
        <p14:section name="Data Distribution" id="{303F477A-31BD-42B5-A9A4-71F0BFF1A06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9D5"/>
    <a:srgbClr val="FFFFFF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12" autoAdjust="0"/>
  </p:normalViewPr>
  <p:slideViewPr>
    <p:cSldViewPr snapToGrid="0">
      <p:cViewPr varScale="1">
        <p:scale>
          <a:sx n="39" d="100"/>
          <a:sy n="39" d="100"/>
        </p:scale>
        <p:origin x="1018" y="86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946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63" r:id="rId8"/>
    <p:sldLayoutId id="2147483764" r:id="rId9"/>
    <p:sldLayoutId id="2147483765" r:id="rId10"/>
    <p:sldLayoutId id="2147483766" r:id="rId11"/>
    <p:sldLayoutId id="2147483771" r:id="rId12"/>
    <p:sldLayoutId id="2147483772" r:id="rId13"/>
    <p:sldLayoutId id="2147483777" r:id="rId14"/>
    <p:sldLayoutId id="2147483773" r:id="rId15"/>
    <p:sldLayoutId id="2147483774" r:id="rId16"/>
    <p:sldLayoutId id="2147483775" r:id="rId17"/>
    <p:sldLayoutId id="2147483776" r:id="rId18"/>
    <p:sldLayoutId id="2147483778" r:id="rId19"/>
    <p:sldLayoutId id="2147483779" r:id="rId20"/>
    <p:sldLayoutId id="2147483781" r:id="rId21"/>
    <p:sldLayoutId id="2147483780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73D94-051F-94F3-418E-DCBD5287697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445"/>
            <a:ext cx="24387175" cy="100186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AA4AAF1-AB21-16E9-0650-B2BC33580A87}"/>
              </a:ext>
            </a:extLst>
          </p:cNvPr>
          <p:cNvSpPr txBox="1">
            <a:spLocks/>
          </p:cNvSpPr>
          <p:nvPr/>
        </p:nvSpPr>
        <p:spPr>
          <a:xfrm>
            <a:off x="3383355" y="1033661"/>
            <a:ext cx="17620464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FLOWCHART OF OUR PROCESS</a:t>
            </a:r>
          </a:p>
        </p:txBody>
      </p:sp>
    </p:spTree>
    <p:extLst>
      <p:ext uri="{BB962C8B-B14F-4D97-AF65-F5344CB8AC3E}">
        <p14:creationId xmlns:p14="http://schemas.microsoft.com/office/powerpoint/2010/main" val="23833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34B5AB-2A32-49A7-BE0E-B1F5EDF33B84}"/>
              </a:ext>
            </a:extLst>
          </p:cNvPr>
          <p:cNvSpPr/>
          <p:nvPr/>
        </p:nvSpPr>
        <p:spPr>
          <a:xfrm>
            <a:off x="-1" y="0"/>
            <a:ext cx="24387176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EB50AE8-B49C-4DB3-B4BC-4DBAE2C58A1A}"/>
              </a:ext>
            </a:extLst>
          </p:cNvPr>
          <p:cNvSpPr>
            <a:spLocks/>
          </p:cNvSpPr>
          <p:nvPr/>
        </p:nvSpPr>
        <p:spPr bwMode="auto">
          <a:xfrm>
            <a:off x="-1" y="0"/>
            <a:ext cx="24387176" cy="1371600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10799724 w 24387176"/>
              <a:gd name="connsiteY3" fmla="*/ 13716000 h 13716000"/>
              <a:gd name="connsiteX4" fmla="*/ 18629526 w 24387176"/>
              <a:gd name="connsiteY4" fmla="*/ 6903823 h 13716000"/>
              <a:gd name="connsiteX5" fmla="*/ 20455236 w 24387176"/>
              <a:gd name="connsiteY5" fmla="*/ 2773156 h 13716000"/>
              <a:gd name="connsiteX6" fmla="*/ 20847348 w 24387176"/>
              <a:gd name="connsiteY6" fmla="*/ 2773156 h 13716000"/>
              <a:gd name="connsiteX7" fmla="*/ 20438640 w 24387176"/>
              <a:gd name="connsiteY7" fmla="*/ 1807812 h 13716000"/>
              <a:gd name="connsiteX8" fmla="*/ 19183464 w 24387176"/>
              <a:gd name="connsiteY8" fmla="*/ 2809670 h 13716000"/>
              <a:gd name="connsiteX9" fmla="*/ 19583876 w 24387176"/>
              <a:gd name="connsiteY9" fmla="*/ 2809670 h 13716000"/>
              <a:gd name="connsiteX10" fmla="*/ 17032030 w 24387176"/>
              <a:gd name="connsiteY10" fmla="*/ 6903823 h 13716000"/>
              <a:gd name="connsiteX11" fmla="*/ 17032032 w 24387176"/>
              <a:gd name="connsiteY11" fmla="*/ 6903823 h 13716000"/>
              <a:gd name="connsiteX12" fmla="*/ 2113083 w 24387176"/>
              <a:gd name="connsiteY12" fmla="*/ 13716000 h 13716000"/>
              <a:gd name="connsiteX13" fmla="*/ 0 w 24387176"/>
              <a:gd name="connsiteY1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10799724" y="13716000"/>
                </a:lnTo>
                <a:lnTo>
                  <a:pt x="18629526" y="6903823"/>
                </a:lnTo>
                <a:lnTo>
                  <a:pt x="20455236" y="2773156"/>
                </a:lnTo>
                <a:lnTo>
                  <a:pt x="20847348" y="2773156"/>
                </a:lnTo>
                <a:lnTo>
                  <a:pt x="20438640" y="1807812"/>
                </a:lnTo>
                <a:lnTo>
                  <a:pt x="19183464" y="2809670"/>
                </a:lnTo>
                <a:lnTo>
                  <a:pt x="19583876" y="2809670"/>
                </a:lnTo>
                <a:lnTo>
                  <a:pt x="17032030" y="6903823"/>
                </a:lnTo>
                <a:lnTo>
                  <a:pt x="17032032" y="6903823"/>
                </a:lnTo>
                <a:lnTo>
                  <a:pt x="21130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A4A61D-909B-4150-999D-F03AA69CBE1C}"/>
              </a:ext>
            </a:extLst>
          </p:cNvPr>
          <p:cNvGrpSpPr/>
          <p:nvPr/>
        </p:nvGrpSpPr>
        <p:grpSpPr>
          <a:xfrm>
            <a:off x="8171646" y="10101968"/>
            <a:ext cx="3549602" cy="3047184"/>
            <a:chOff x="9262860" y="9697806"/>
            <a:chExt cx="2424425" cy="208126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7630ED-F70D-443A-A96D-4DD472078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A38D5E-BB32-4289-A449-FCE6D9BE12CB}"/>
                </a:ext>
              </a:extLst>
            </p:cNvPr>
            <p:cNvSpPr/>
            <p:nvPr/>
          </p:nvSpPr>
          <p:spPr>
            <a:xfrm>
              <a:off x="9588663" y="9697806"/>
              <a:ext cx="1727100" cy="172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FFFFFF"/>
                  </a:solidFill>
                  <a:latin typeface="dt-business-05" panose="02000509000000000000" pitchFamily="49" charset="0"/>
                </a:rPr>
                <a:t>1</a:t>
              </a:r>
              <a:endParaRPr lang="en-US" sz="7200" dirty="0">
                <a:solidFill>
                  <a:srgbClr val="FFFFFF"/>
                </a:solidFill>
                <a:latin typeface="dt-business-04" panose="02000509000000000000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07338-FC6F-4744-AC9D-7AE0A517A26C}"/>
              </a:ext>
            </a:extLst>
          </p:cNvPr>
          <p:cNvGrpSpPr/>
          <p:nvPr/>
        </p:nvGrpSpPr>
        <p:grpSpPr>
          <a:xfrm>
            <a:off x="12832761" y="8067462"/>
            <a:ext cx="2666868" cy="2289395"/>
            <a:chOff x="9262860" y="9697805"/>
            <a:chExt cx="2424425" cy="20812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745749-1DCD-469D-9722-ABDCC175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64EEAE-4C63-402B-B6BB-CEEBCF1E2FE4}"/>
                </a:ext>
              </a:extLst>
            </p:cNvPr>
            <p:cNvSpPr/>
            <p:nvPr/>
          </p:nvSpPr>
          <p:spPr>
            <a:xfrm>
              <a:off x="9588663" y="9697805"/>
              <a:ext cx="1727100" cy="1727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FFFFF"/>
                  </a:solidFill>
                  <a:latin typeface="dt-business-04" panose="02000509000000000000" pitchFamily="49" charset="0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E31474-CF4F-4090-B5AA-74CD914D9CA4}"/>
              </a:ext>
            </a:extLst>
          </p:cNvPr>
          <p:cNvGrpSpPr/>
          <p:nvPr/>
        </p:nvGrpSpPr>
        <p:grpSpPr>
          <a:xfrm>
            <a:off x="15719379" y="6834142"/>
            <a:ext cx="1821506" cy="1563687"/>
            <a:chOff x="9262860" y="9697805"/>
            <a:chExt cx="2424425" cy="208126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86D2AE-2F66-44BF-BE90-2427CBF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2D3F5D-FE07-42A9-876D-6A5BF74AB941}"/>
                </a:ext>
              </a:extLst>
            </p:cNvPr>
            <p:cNvSpPr/>
            <p:nvPr/>
          </p:nvSpPr>
          <p:spPr>
            <a:xfrm>
              <a:off x="9588663" y="9697805"/>
              <a:ext cx="1727100" cy="1727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dt-business-04" panose="02000509000000000000" pitchFamily="49" charset="0"/>
                </a:rPr>
                <a:t>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DABD26-3015-4DAF-AC49-2C53B3FE0DF5}"/>
              </a:ext>
            </a:extLst>
          </p:cNvPr>
          <p:cNvSpPr txBox="1"/>
          <p:nvPr/>
        </p:nvSpPr>
        <p:spPr>
          <a:xfrm>
            <a:off x="1095872" y="6858000"/>
            <a:ext cx="66670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Determining Metrics</a:t>
            </a:r>
          </a:p>
          <a:p>
            <a:r>
              <a:rPr lang="en-US" sz="2400" dirty="0"/>
              <a:t>Our first order of business was to decide on the metrics to test each resume on. We formulated some potential metrics that if found in a resume would assign it a quantitative score that would translate it to being a Fraud resume. A resume will be tested on multiple of these metrics and a score is assigned for each metric, all of these scores at the end will be accounted and accumulated to tell if a resume is fraud or not.</a:t>
            </a:r>
            <a:endParaRPr lang="en-US" sz="2400" dirty="0"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95D51-DAAD-4084-9C34-FB8F553E8E8F}"/>
              </a:ext>
            </a:extLst>
          </p:cNvPr>
          <p:cNvSpPr txBox="1"/>
          <p:nvPr/>
        </p:nvSpPr>
        <p:spPr>
          <a:xfrm>
            <a:off x="16153306" y="8949311"/>
            <a:ext cx="747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Implementing Detection Algorithms</a:t>
            </a:r>
          </a:p>
          <a:p>
            <a:r>
              <a:rPr lang="en-US" sz="2400" dirty="0"/>
              <a:t>Once the metrics are defined, the next step is to implement algorithms that can automatically detect fraud based on these metrics.</a:t>
            </a:r>
          </a:p>
          <a:p>
            <a:r>
              <a:rPr lang="en-US" sz="2400" dirty="0"/>
              <a:t>Main two algorithms/technologies were used by us:-</a:t>
            </a:r>
          </a:p>
          <a:p>
            <a:r>
              <a:rPr lang="en-US" sz="2400" dirty="0"/>
              <a:t>1. Natural Language Processing</a:t>
            </a:r>
          </a:p>
          <a:p>
            <a:r>
              <a:rPr lang="en-US" sz="2400" dirty="0"/>
              <a:t>2. Pagerank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70616B-235E-4884-BFDA-6A4C2BDF0E73}"/>
              </a:ext>
            </a:extLst>
          </p:cNvPr>
          <p:cNvSpPr txBox="1"/>
          <p:nvPr/>
        </p:nvSpPr>
        <p:spPr>
          <a:xfrm>
            <a:off x="10986325" y="4251285"/>
            <a:ext cx="62031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Scoring and Flagging for Risk</a:t>
            </a:r>
          </a:p>
          <a:p>
            <a:r>
              <a:rPr lang="en-US" sz="2400" dirty="0"/>
              <a:t>After applying the detection algorithms, assign a </a:t>
            </a:r>
            <a:r>
              <a:rPr lang="en-US" sz="2400" b="1" dirty="0"/>
              <a:t>fraud risk score</a:t>
            </a:r>
            <a:r>
              <a:rPr lang="en-US" sz="2400" dirty="0"/>
              <a:t> to each candidate. This score is based on the cumulative results of the metrics and algorithms.</a:t>
            </a:r>
          </a:p>
          <a:p>
            <a:r>
              <a:rPr lang="en-US" sz="2400" dirty="0"/>
              <a:t>We get two categories of candidates:-</a:t>
            </a:r>
          </a:p>
          <a:p>
            <a:pPr marL="342900" indent="-342900">
              <a:buAutoNum type="arabicPeriod"/>
            </a:pPr>
            <a:r>
              <a:rPr lang="en-US" sz="2400" dirty="0"/>
              <a:t>High risk</a:t>
            </a:r>
          </a:p>
          <a:p>
            <a:pPr marL="342900" indent="-342900">
              <a:buAutoNum type="arabicPeriod"/>
            </a:pPr>
            <a:r>
              <a:rPr lang="en-US" sz="2400" dirty="0"/>
              <a:t>Low risk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8DE7D68-C335-4805-BAD7-DF41B4B4D948}"/>
              </a:ext>
            </a:extLst>
          </p:cNvPr>
          <p:cNvSpPr txBox="1">
            <a:spLocks/>
          </p:cNvSpPr>
          <p:nvPr/>
        </p:nvSpPr>
        <p:spPr>
          <a:xfrm>
            <a:off x="2242800" y="1601889"/>
            <a:ext cx="12453324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Three Step Approach to Fraud Detection</a:t>
            </a:r>
          </a:p>
          <a:p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3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F1F91F-B662-4288-83A1-B50DD91838FE}"/>
              </a:ext>
            </a:extLst>
          </p:cNvPr>
          <p:cNvSpPr/>
          <p:nvPr/>
        </p:nvSpPr>
        <p:spPr>
          <a:xfrm>
            <a:off x="10177670" y="5327374"/>
            <a:ext cx="3114074" cy="30612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Red Flags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E1F091-F11D-45A3-87B9-9545335FFE13}"/>
              </a:ext>
            </a:extLst>
          </p:cNvPr>
          <p:cNvSpPr/>
          <p:nvPr/>
        </p:nvSpPr>
        <p:spPr>
          <a:xfrm>
            <a:off x="14559645" y="1767829"/>
            <a:ext cx="3855720" cy="98488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Exaggerated Job Titles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0713AC-C4C6-47F1-A879-8E988588FAC9}"/>
              </a:ext>
            </a:extLst>
          </p:cNvPr>
          <p:cNvSpPr/>
          <p:nvPr/>
        </p:nvSpPr>
        <p:spPr>
          <a:xfrm>
            <a:off x="14559645" y="4044792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Spent in Previous Roles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F47919-1890-4DDB-8687-42D38B787CE4}"/>
              </a:ext>
            </a:extLst>
          </p:cNvPr>
          <p:cNvSpPr/>
          <p:nvPr/>
        </p:nvSpPr>
        <p:spPr>
          <a:xfrm>
            <a:off x="14559645" y="6321755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Skills-Experience Mismatch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F55A4-14B9-4D82-A9A1-CC5CF982F9E9}"/>
              </a:ext>
            </a:extLst>
          </p:cNvPr>
          <p:cNvSpPr/>
          <p:nvPr/>
        </p:nvSpPr>
        <p:spPr>
          <a:xfrm>
            <a:off x="14559645" y="8598718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Fabricated Education or Certifications</a:t>
            </a:r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8BCBBC-BBBB-480D-8FB4-C742253460ED}"/>
              </a:ext>
            </a:extLst>
          </p:cNvPr>
          <p:cNvSpPr/>
          <p:nvPr/>
        </p:nvSpPr>
        <p:spPr>
          <a:xfrm>
            <a:off x="14559645" y="10875682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Misrepresentation of Salary</a:t>
            </a:r>
          </a:p>
        </p:txBody>
      </p:sp>
      <p:cxnSp>
        <p:nvCxnSpPr>
          <p:cNvPr id="15" name="Connector: Elbow 8">
            <a:extLst>
              <a:ext uri="{FF2B5EF4-FFF2-40B4-BE49-F238E27FC236}">
                <a16:creationId xmlns:a16="http://schemas.microsoft.com/office/drawing/2014/main" id="{FC841D9F-BF91-40A9-87B7-D0E11AA8179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 flipV="1">
            <a:off x="13291745" y="2260272"/>
            <a:ext cx="1267901" cy="45977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8">
            <a:extLst>
              <a:ext uri="{FF2B5EF4-FFF2-40B4-BE49-F238E27FC236}">
                <a16:creationId xmlns:a16="http://schemas.microsoft.com/office/drawing/2014/main" id="{E697F50F-4EEE-48BD-AD57-A9B703508134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13291745" y="4537234"/>
            <a:ext cx="1267901" cy="23207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8">
            <a:extLst>
              <a:ext uri="{FF2B5EF4-FFF2-40B4-BE49-F238E27FC236}">
                <a16:creationId xmlns:a16="http://schemas.microsoft.com/office/drawing/2014/main" id="{65FE704C-1979-4D37-BD4A-D44F43E031CF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rot="10800000" flipV="1">
            <a:off x="13291745" y="6814198"/>
            <a:ext cx="1267901" cy="438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8">
            <a:extLst>
              <a:ext uri="{FF2B5EF4-FFF2-40B4-BE49-F238E27FC236}">
                <a16:creationId xmlns:a16="http://schemas.microsoft.com/office/drawing/2014/main" id="{7B3395E6-C133-43E1-AED4-F03D6886070A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13291745" y="6858001"/>
            <a:ext cx="1267901" cy="2233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8">
            <a:extLst>
              <a:ext uri="{FF2B5EF4-FFF2-40B4-BE49-F238E27FC236}">
                <a16:creationId xmlns:a16="http://schemas.microsoft.com/office/drawing/2014/main" id="{9ACE0D31-F13D-4221-BCC3-B89BA5A12D30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13291745" y="6858001"/>
            <a:ext cx="1267901" cy="45101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3B7527-F952-4751-A61D-158CAFF2A5EC}"/>
              </a:ext>
            </a:extLst>
          </p:cNvPr>
          <p:cNvSpPr/>
          <p:nvPr/>
        </p:nvSpPr>
        <p:spPr>
          <a:xfrm flipH="1">
            <a:off x="5054048" y="1767829"/>
            <a:ext cx="3855720" cy="98488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Discrepancies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A9B8F-C489-48DC-B0DC-73EF0B0255CD}"/>
              </a:ext>
            </a:extLst>
          </p:cNvPr>
          <p:cNvSpPr/>
          <p:nvPr/>
        </p:nvSpPr>
        <p:spPr>
          <a:xfrm flipH="1">
            <a:off x="5054048" y="4044792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Vague or Inflated Language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B95B5E-B045-43F2-B1FC-1CE1986BAD76}"/>
              </a:ext>
            </a:extLst>
          </p:cNvPr>
          <p:cNvSpPr/>
          <p:nvPr/>
        </p:nvSpPr>
        <p:spPr>
          <a:xfrm flipH="1">
            <a:off x="5054048" y="6321755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Reciprocal Recommendations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688D93-779D-4EA2-8EAE-1B1DDAECAB20}"/>
              </a:ext>
            </a:extLst>
          </p:cNvPr>
          <p:cNvSpPr/>
          <p:nvPr/>
        </p:nvSpPr>
        <p:spPr>
          <a:xfrm flipH="1">
            <a:off x="5054048" y="8598718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Inconsistent Employment Dates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E1368AA-B206-4FE8-9940-5D04EBAD14B1}"/>
              </a:ext>
            </a:extLst>
          </p:cNvPr>
          <p:cNvSpPr/>
          <p:nvPr/>
        </p:nvSpPr>
        <p:spPr>
          <a:xfrm flipH="1">
            <a:off x="5054048" y="10875682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Shady Employment at a Company</a:t>
            </a:r>
            <a:endParaRPr lang="en-US" sz="2800" dirty="0"/>
          </a:p>
        </p:txBody>
      </p:sp>
      <p:cxnSp>
        <p:nvCxnSpPr>
          <p:cNvPr id="29" name="Connector: Elbow 8">
            <a:extLst>
              <a:ext uri="{FF2B5EF4-FFF2-40B4-BE49-F238E27FC236}">
                <a16:creationId xmlns:a16="http://schemas.microsoft.com/office/drawing/2014/main" id="{FACF3635-E8DE-47F5-800F-8F8B48CADC09}"/>
              </a:ext>
            </a:extLst>
          </p:cNvPr>
          <p:cNvCxnSpPr>
            <a:cxnSpLocks/>
            <a:stCxn id="24" idx="1"/>
            <a:endCxn id="9" idx="1"/>
          </p:cNvCxnSpPr>
          <p:nvPr/>
        </p:nvCxnSpPr>
        <p:spPr>
          <a:xfrm>
            <a:off x="8909768" y="2260272"/>
            <a:ext cx="1267902" cy="45977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8">
            <a:extLst>
              <a:ext uri="{FF2B5EF4-FFF2-40B4-BE49-F238E27FC236}">
                <a16:creationId xmlns:a16="http://schemas.microsoft.com/office/drawing/2014/main" id="{81F1330F-1257-4FAE-AB09-03A0DD1A0C14}"/>
              </a:ext>
            </a:extLst>
          </p:cNvPr>
          <p:cNvCxnSpPr>
            <a:cxnSpLocks/>
            <a:stCxn id="25" idx="1"/>
            <a:endCxn id="9" idx="1"/>
          </p:cNvCxnSpPr>
          <p:nvPr/>
        </p:nvCxnSpPr>
        <p:spPr>
          <a:xfrm>
            <a:off x="8909768" y="4537235"/>
            <a:ext cx="1267902" cy="23207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8">
            <a:extLst>
              <a:ext uri="{FF2B5EF4-FFF2-40B4-BE49-F238E27FC236}">
                <a16:creationId xmlns:a16="http://schemas.microsoft.com/office/drawing/2014/main" id="{BA8D794E-873E-4AA7-8BD8-2C3EA0FFE98B}"/>
              </a:ext>
            </a:extLst>
          </p:cNvPr>
          <p:cNvCxnSpPr>
            <a:cxnSpLocks/>
            <a:stCxn id="26" idx="1"/>
            <a:endCxn id="9" idx="1"/>
          </p:cNvCxnSpPr>
          <p:nvPr/>
        </p:nvCxnSpPr>
        <p:spPr>
          <a:xfrm>
            <a:off x="8909768" y="6814198"/>
            <a:ext cx="1267902" cy="438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8">
            <a:extLst>
              <a:ext uri="{FF2B5EF4-FFF2-40B4-BE49-F238E27FC236}">
                <a16:creationId xmlns:a16="http://schemas.microsoft.com/office/drawing/2014/main" id="{02D6AF27-8B7A-4533-ADAC-F58B42AB1B89}"/>
              </a:ext>
            </a:extLst>
          </p:cNvPr>
          <p:cNvCxnSpPr>
            <a:cxnSpLocks/>
            <a:stCxn id="27" idx="1"/>
            <a:endCxn id="9" idx="1"/>
          </p:cNvCxnSpPr>
          <p:nvPr/>
        </p:nvCxnSpPr>
        <p:spPr>
          <a:xfrm flipV="1">
            <a:off x="8909768" y="6858000"/>
            <a:ext cx="1267902" cy="2233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8">
            <a:extLst>
              <a:ext uri="{FF2B5EF4-FFF2-40B4-BE49-F238E27FC236}">
                <a16:creationId xmlns:a16="http://schemas.microsoft.com/office/drawing/2014/main" id="{C874EAB1-D71F-43D2-8EA7-997D419E2863}"/>
              </a:ext>
            </a:extLst>
          </p:cNvPr>
          <p:cNvCxnSpPr>
            <a:cxnSpLocks/>
            <a:stCxn id="28" idx="1"/>
            <a:endCxn id="9" idx="1"/>
          </p:cNvCxnSpPr>
          <p:nvPr/>
        </p:nvCxnSpPr>
        <p:spPr>
          <a:xfrm flipV="1">
            <a:off x="8909768" y="6858000"/>
            <a:ext cx="1267902" cy="45101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EEDD72-4F98-4A64-84D7-2E4711888AAB}"/>
              </a:ext>
            </a:extLst>
          </p:cNvPr>
          <p:cNvSpPr txBox="1"/>
          <p:nvPr/>
        </p:nvSpPr>
        <p:spPr>
          <a:xfrm>
            <a:off x="18941620" y="1475442"/>
            <a:ext cx="512362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Age experience analysis to flag cases where a candidate’s claimed role doesn’t match their likely career stage.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E648D2-FA75-4ECC-AEBB-9888560E3562}"/>
              </a:ext>
            </a:extLst>
          </p:cNvPr>
          <p:cNvSpPr txBox="1"/>
          <p:nvPr/>
        </p:nvSpPr>
        <p:spPr>
          <a:xfrm>
            <a:off x="18941622" y="3752406"/>
            <a:ext cx="51642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We looked for unusually short tenures in past jobs, which may suggest job-hopping or embellishing experience.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B3CC4-A513-424D-AE06-477AC9D98EDC}"/>
              </a:ext>
            </a:extLst>
          </p:cNvPr>
          <p:cNvSpPr txBox="1"/>
          <p:nvPr/>
        </p:nvSpPr>
        <p:spPr>
          <a:xfrm>
            <a:off x="18941621" y="6029368"/>
            <a:ext cx="516419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We used COSINE SIMILARITY with TF-IDF to calculate the similarity between skills and experience and if it was low then more likely it is scam.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F91ECF-EC6B-4CED-8B90-36363FC43484}"/>
              </a:ext>
            </a:extLst>
          </p:cNvPr>
          <p:cNvSpPr txBox="1"/>
          <p:nvPr/>
        </p:nvSpPr>
        <p:spPr>
          <a:xfrm>
            <a:off x="18941621" y="8121665"/>
            <a:ext cx="512362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This is a potential Red Flag that could be implemented. Cross-check educational claims via databases like National Student Clearinghouse or certification bodies.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FB9E99-1E33-43D4-BB30-4D392A3E4D8C}"/>
              </a:ext>
            </a:extLst>
          </p:cNvPr>
          <p:cNvSpPr txBox="1"/>
          <p:nvPr/>
        </p:nvSpPr>
        <p:spPr>
          <a:xfrm>
            <a:off x="18941621" y="10398629"/>
            <a:ext cx="512362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We could compare the claimed salary with industry standards for the candidate’s experience and location using platforms like Glassdoo</a:t>
            </a:r>
            <a:r>
              <a:rPr lang="en-US" sz="2400" b="1" dirty="0"/>
              <a:t>r</a:t>
            </a:r>
            <a:r>
              <a:rPr lang="en-US" sz="2400" dirty="0"/>
              <a:t> or PayScale.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05387E-5011-46BB-99F9-651115B34DB3}"/>
              </a:ext>
            </a:extLst>
          </p:cNvPr>
          <p:cNvSpPr txBox="1"/>
          <p:nvPr/>
        </p:nvSpPr>
        <p:spPr>
          <a:xfrm>
            <a:off x="281354" y="1545780"/>
            <a:ext cx="445072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dirty="0"/>
              <a:t>We used COSINE SIMILARITY to assess alignment between </a:t>
            </a:r>
            <a:r>
              <a:rPr lang="en-IN" sz="2400" dirty="0"/>
              <a:t>résumé</a:t>
            </a:r>
            <a:r>
              <a:rPr lang="pt-BR" sz="2400" dirty="0"/>
              <a:t> and recommendation letter.</a:t>
            </a:r>
            <a:endParaRPr lang="en-US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5D7AC0-352D-4480-B64E-6F72437DE668}"/>
              </a:ext>
            </a:extLst>
          </p:cNvPr>
          <p:cNvSpPr txBox="1"/>
          <p:nvPr/>
        </p:nvSpPr>
        <p:spPr>
          <a:xfrm>
            <a:off x="281353" y="3752405"/>
            <a:ext cx="440382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/>
              <a:t>We checked for any generic phrases in recommendation letters that don’t indicate any specific achievements.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D01CB4-28B7-4D34-B7DF-5EB07C8A763F}"/>
              </a:ext>
            </a:extLst>
          </p:cNvPr>
          <p:cNvSpPr txBox="1"/>
          <p:nvPr/>
        </p:nvSpPr>
        <p:spPr>
          <a:xfrm>
            <a:off x="234463" y="5844702"/>
            <a:ext cx="445072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dirty="0"/>
              <a:t>We used PAGERANK to detect circular endoresements, where two or more individuals repeatedly recommended each other.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849E12-B8D0-48DD-B8D2-0F096C6C8624}"/>
              </a:ext>
            </a:extLst>
          </p:cNvPr>
          <p:cNvSpPr txBox="1"/>
          <p:nvPr/>
        </p:nvSpPr>
        <p:spPr>
          <a:xfrm>
            <a:off x="234463" y="8490996"/>
            <a:ext cx="445071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/>
              <a:t>We calculated duration of each job role and check for overlaps or unreasonable gaps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A19C9C-6F84-4BC3-91BC-30A043C89334}"/>
              </a:ext>
            </a:extLst>
          </p:cNvPr>
          <p:cNvSpPr txBox="1"/>
          <p:nvPr/>
        </p:nvSpPr>
        <p:spPr>
          <a:xfrm>
            <a:off x="234463" y="10213962"/>
            <a:ext cx="445071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/>
              <a:t>We could use background verification services to confirm employment, LinkedIn or previous employer records could be used to cross check employment claims</a:t>
            </a:r>
          </a:p>
        </p:txBody>
      </p:sp>
    </p:spTree>
    <p:extLst>
      <p:ext uri="{BB962C8B-B14F-4D97-AF65-F5344CB8AC3E}">
        <p14:creationId xmlns:p14="http://schemas.microsoft.com/office/powerpoint/2010/main" val="41997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3383355" y="636095"/>
            <a:ext cx="17620464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KEY FINDINGS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04BB2E5-BEFF-C12F-CB0F-CB0D81BC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3" y="7658343"/>
            <a:ext cx="6858000" cy="51720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3A40F3-9129-B30D-E4B8-3805D7AE4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119" y="1797159"/>
            <a:ext cx="7403962" cy="53082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83A22A-86DC-48BC-DBF4-44ECC2E75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80" y="1781175"/>
            <a:ext cx="6734175" cy="50768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E2F2CA1-106B-2B86-2552-971BEF2E0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00" y="7889743"/>
            <a:ext cx="12192000" cy="42386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09D574D-313D-15AB-D5B6-1C610A744898}"/>
              </a:ext>
            </a:extLst>
          </p:cNvPr>
          <p:cNvSpPr txBox="1"/>
          <p:nvPr/>
        </p:nvSpPr>
        <p:spPr>
          <a:xfrm>
            <a:off x="3160643" y="710544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of Number of recommenders</a:t>
            </a:r>
            <a:endParaRPr lang="en-IN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556A15-C27B-C49E-0A6E-7B293B826BD6}"/>
              </a:ext>
            </a:extLst>
          </p:cNvPr>
          <p:cNvSpPr txBox="1"/>
          <p:nvPr/>
        </p:nvSpPr>
        <p:spPr>
          <a:xfrm>
            <a:off x="13143119" y="7364014"/>
            <a:ext cx="719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of PageRank</a:t>
            </a:r>
            <a:endParaRPr lang="en-IN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F81A5C-F06B-C924-1071-61207C5AAC25}"/>
              </a:ext>
            </a:extLst>
          </p:cNvPr>
          <p:cNvSpPr txBox="1"/>
          <p:nvPr/>
        </p:nvSpPr>
        <p:spPr>
          <a:xfrm>
            <a:off x="2484784" y="12980515"/>
            <a:ext cx="632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of similarity recommendation with resume (using bins)</a:t>
            </a:r>
            <a:endParaRPr lang="en-IN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B5D520-CBDE-8928-8A88-929AD725AFF9}"/>
              </a:ext>
            </a:extLst>
          </p:cNvPr>
          <p:cNvSpPr txBox="1"/>
          <p:nvPr/>
        </p:nvSpPr>
        <p:spPr>
          <a:xfrm>
            <a:off x="12642574" y="12284765"/>
            <a:ext cx="961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of Number of Vague terms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283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43201" y="3498710"/>
            <a:ext cx="1042046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deeper understanding of the resume dataset and recommendations, we created a  keyword list which shows strength and quality of these connections. We went through each resume's recommendation letters, opened the file and read all the lines into a list, then we iterated through each sentence in the document to find those quality keywords or phrases and count occurrences.</a:t>
            </a:r>
          </a:p>
          <a:p>
            <a:br>
              <a:rPr lang="en-US" sz="2800" dirty="0"/>
            </a:br>
            <a:r>
              <a:rPr lang="en-US" sz="2800" dirty="0"/>
              <a:t>We created a metric named “meaningful connection score” by dividing the quality keywords and phrases by total sentences. Resume with less meaningful connection score tends to be a fraud, which we cross checked with our fraud detection model and those with higher scores have good content in their recommendation letters.</a:t>
            </a:r>
          </a:p>
          <a:p>
            <a:br>
              <a:rPr lang="en-US" sz="2800" dirty="0"/>
            </a:br>
            <a:r>
              <a:rPr lang="en-US" sz="2800" dirty="0"/>
              <a:t>We further extracted the Skills stated by candidates in their resumes, and added it as a list to the dataset. Using this we found inter skill similarity, as well as similarity between the job stated and the skills provided.</a:t>
            </a:r>
            <a:endParaRPr lang="en-US" sz="28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797A-575F-E0E7-E04B-4B02A58D13CB}"/>
              </a:ext>
            </a:extLst>
          </p:cNvPr>
          <p:cNvSpPr txBox="1">
            <a:spLocks/>
          </p:cNvSpPr>
          <p:nvPr/>
        </p:nvSpPr>
        <p:spPr>
          <a:xfrm>
            <a:off x="3383355" y="1142132"/>
            <a:ext cx="17620464" cy="14387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ANALYSIS</a:t>
            </a:r>
          </a:p>
          <a:p>
            <a:pPr algn="ctr"/>
            <a:r>
              <a:rPr lang="en-US" sz="3200" dirty="0"/>
              <a:t>TO FIND THE BEST CANDIDATE</a:t>
            </a:r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C124B-65E8-06A8-6118-076002F6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417" y="3039806"/>
            <a:ext cx="9032653" cy="263917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781D7EF-7535-7946-0B39-A54D2F2C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645" y="5919219"/>
            <a:ext cx="5742195" cy="74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7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3453323" y="3500626"/>
            <a:ext cx="1042046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also found the inter skill similarity so as to ensure that the skills given are consistent with each other and there is no sharp difference in skills given.</a:t>
            </a:r>
          </a:p>
          <a:p>
            <a:endParaRPr lang="en-US" sz="2800" dirty="0"/>
          </a:p>
          <a:p>
            <a:r>
              <a:rPr lang="en-US" sz="2800" dirty="0"/>
              <a:t>Finally the numerical based columns were transformed such that a higher score means a better resume, while a lower score means a poorer resume and a higher chance of it being a fraud. Weights were assigned to the transformed columns and added to give a final score data frame. The scores in this ranged from -17.5 to 16.5.</a:t>
            </a:r>
          </a:p>
          <a:p>
            <a:endParaRPr lang="en-US" sz="2800" dirty="0"/>
          </a:p>
          <a:p>
            <a:r>
              <a:rPr lang="en-US" sz="2800" dirty="0"/>
              <a:t>After all the analysis, we finally assigned weights to all the columns and found a final score in which we observed that most of the resume’s falls in average category, that is most of them are neither frauds nor excellent.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A score less than -10 has a high chance of being a fraud while a majority of the resumes are near 0, which is they are neither very well made nor frauds, which is to be expected.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797A-575F-E0E7-E04B-4B02A58D13CB}"/>
              </a:ext>
            </a:extLst>
          </p:cNvPr>
          <p:cNvSpPr txBox="1">
            <a:spLocks/>
          </p:cNvSpPr>
          <p:nvPr/>
        </p:nvSpPr>
        <p:spPr>
          <a:xfrm>
            <a:off x="3383355" y="1142132"/>
            <a:ext cx="17620464" cy="14387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FINAL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D4B67-3E17-D875-AAB3-1D09C8A2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7" y="3500626"/>
            <a:ext cx="11151429" cy="84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6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C1B5889-683A-441F-B255-9F8F9BADF570}"/>
              </a:ext>
            </a:extLst>
          </p:cNvPr>
          <p:cNvSpPr/>
          <p:nvPr/>
        </p:nvSpPr>
        <p:spPr>
          <a:xfrm flipH="1">
            <a:off x="6166338" y="3262068"/>
            <a:ext cx="6050274" cy="99935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Challenge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70C581E-174F-437E-AE76-0B49512E4BE7}"/>
              </a:ext>
            </a:extLst>
          </p:cNvPr>
          <p:cNvSpPr/>
          <p:nvPr/>
        </p:nvSpPr>
        <p:spPr>
          <a:xfrm flipH="1">
            <a:off x="8045960" y="5417379"/>
            <a:ext cx="4170652" cy="99935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E10878C-5D88-43C9-8730-0F7B4F13B13B}"/>
              </a:ext>
            </a:extLst>
          </p:cNvPr>
          <p:cNvSpPr/>
          <p:nvPr/>
        </p:nvSpPr>
        <p:spPr>
          <a:xfrm flipH="1">
            <a:off x="7226709" y="7757600"/>
            <a:ext cx="4989903" cy="999351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B303BFA-1B42-48AB-A707-6E033F4CDE99}"/>
              </a:ext>
            </a:extLst>
          </p:cNvPr>
          <p:cNvSpPr/>
          <p:nvPr/>
        </p:nvSpPr>
        <p:spPr>
          <a:xfrm flipH="1">
            <a:off x="6548283" y="10252802"/>
            <a:ext cx="5668329" cy="999351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0C822D7-0F54-4A8B-97AF-9AED2523E18A}"/>
              </a:ext>
            </a:extLst>
          </p:cNvPr>
          <p:cNvSpPr/>
          <p:nvPr/>
        </p:nvSpPr>
        <p:spPr>
          <a:xfrm>
            <a:off x="12193589" y="10252802"/>
            <a:ext cx="6005921" cy="999351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46E4603-A1F9-4659-B797-9E293952A812}"/>
              </a:ext>
            </a:extLst>
          </p:cNvPr>
          <p:cNvSpPr/>
          <p:nvPr/>
        </p:nvSpPr>
        <p:spPr>
          <a:xfrm>
            <a:off x="12193589" y="7757600"/>
            <a:ext cx="3915073" cy="999351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2A47544-898C-4730-940C-6098FB2B792D}"/>
              </a:ext>
            </a:extLst>
          </p:cNvPr>
          <p:cNvSpPr/>
          <p:nvPr/>
        </p:nvSpPr>
        <p:spPr>
          <a:xfrm>
            <a:off x="12193589" y="5417379"/>
            <a:ext cx="4147624" cy="99935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17CCD0F-B310-482A-A28D-69B4E22FAEDD}"/>
              </a:ext>
            </a:extLst>
          </p:cNvPr>
          <p:cNvSpPr/>
          <p:nvPr/>
        </p:nvSpPr>
        <p:spPr>
          <a:xfrm>
            <a:off x="12193588" y="3262068"/>
            <a:ext cx="5161983" cy="99935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/>
              <a:t>Solution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9619CD-3762-4DA8-B7B1-AC02E155FB7D}"/>
              </a:ext>
            </a:extLst>
          </p:cNvPr>
          <p:cNvCxnSpPr>
            <a:cxnSpLocks/>
          </p:cNvCxnSpPr>
          <p:nvPr/>
        </p:nvCxnSpPr>
        <p:spPr>
          <a:xfrm>
            <a:off x="12193589" y="3628103"/>
            <a:ext cx="0" cy="7403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418C38F-734D-45D1-B4E8-020DECB80384}"/>
              </a:ext>
            </a:extLst>
          </p:cNvPr>
          <p:cNvSpPr/>
          <p:nvPr/>
        </p:nvSpPr>
        <p:spPr>
          <a:xfrm>
            <a:off x="11305301" y="2873457"/>
            <a:ext cx="1776573" cy="1776573"/>
          </a:xfrm>
          <a:prstGeom prst="ellipse">
            <a:avLst/>
          </a:prstGeom>
          <a:solidFill>
            <a:schemeClr val="tx1"/>
          </a:solidFill>
          <a:ln w="142875">
            <a:solidFill>
              <a:schemeClr val="accent1"/>
            </a:solidFill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D7344A-42B4-4914-B63D-E2C9DCFE9CA4}"/>
              </a:ext>
            </a:extLst>
          </p:cNvPr>
          <p:cNvSpPr/>
          <p:nvPr/>
        </p:nvSpPr>
        <p:spPr>
          <a:xfrm>
            <a:off x="11459466" y="5182119"/>
            <a:ext cx="1468242" cy="1468242"/>
          </a:xfrm>
          <a:prstGeom prst="ellipse">
            <a:avLst/>
          </a:prstGeom>
          <a:solidFill>
            <a:schemeClr val="tx1"/>
          </a:solidFill>
          <a:ln w="142875">
            <a:solidFill>
              <a:schemeClr val="accent3"/>
            </a:solidFill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dt-line-industry-01" panose="02000509000000000000" pitchFamily="49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9EC999-F8A4-43A8-9EFB-DDF087AA2EF9}"/>
              </a:ext>
            </a:extLst>
          </p:cNvPr>
          <p:cNvSpPr/>
          <p:nvPr/>
        </p:nvSpPr>
        <p:spPr>
          <a:xfrm>
            <a:off x="11118761" y="7182450"/>
            <a:ext cx="2149653" cy="2149653"/>
          </a:xfrm>
          <a:prstGeom prst="ellipse">
            <a:avLst/>
          </a:prstGeom>
          <a:solidFill>
            <a:schemeClr val="tx1"/>
          </a:solidFill>
          <a:ln w="142875">
            <a:solidFill>
              <a:schemeClr val="accent5"/>
            </a:solidFill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AA13C2-17BD-45A8-8CEA-4FEF8F9D9463}"/>
              </a:ext>
            </a:extLst>
          </p:cNvPr>
          <p:cNvSpPr/>
          <p:nvPr/>
        </p:nvSpPr>
        <p:spPr>
          <a:xfrm>
            <a:off x="11459466" y="10018357"/>
            <a:ext cx="1468242" cy="1468242"/>
          </a:xfrm>
          <a:prstGeom prst="ellipse">
            <a:avLst/>
          </a:prstGeom>
          <a:solidFill>
            <a:schemeClr val="tx1"/>
          </a:solidFill>
          <a:ln w="142875">
            <a:solidFill>
              <a:schemeClr val="bg2"/>
            </a:solidFill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2F3BCB-A73B-41B8-9882-BEE8FD6854A2}"/>
              </a:ext>
            </a:extLst>
          </p:cNvPr>
          <p:cNvSpPr txBox="1">
            <a:spLocks/>
          </p:cNvSpPr>
          <p:nvPr/>
        </p:nvSpPr>
        <p:spPr>
          <a:xfrm>
            <a:off x="6651762" y="933378"/>
            <a:ext cx="11083651" cy="1549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Challenges and Solutions</a:t>
            </a:r>
          </a:p>
          <a:p>
            <a:pPr algn="ctr"/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that we faced and devised throughout the process</a:t>
            </a:r>
          </a:p>
          <a:p>
            <a:pPr algn="ctr"/>
            <a:endParaRPr lang="en-US" sz="6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959AAC-4103-466B-B554-FC4C6B331002}"/>
              </a:ext>
            </a:extLst>
          </p:cNvPr>
          <p:cNvSpPr txBox="1"/>
          <p:nvPr/>
        </p:nvSpPr>
        <p:spPr>
          <a:xfrm>
            <a:off x="772752" y="9586536"/>
            <a:ext cx="5668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2"/>
                </a:solidFill>
              </a:rPr>
              <a:t>Balancing Accuracy with Performance</a:t>
            </a:r>
          </a:p>
          <a:p>
            <a:pPr algn="r"/>
            <a:r>
              <a:rPr lang="en-US" sz="2400" dirty="0"/>
              <a:t>Some algorithms, especially those related to graph analysis, had high computational complexity, which slowed down our overall system performance.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2F8C6-50C2-4789-9832-1AFE9A593CB8}"/>
              </a:ext>
            </a:extLst>
          </p:cNvPr>
          <p:cNvSpPr txBox="1"/>
          <p:nvPr/>
        </p:nvSpPr>
        <p:spPr>
          <a:xfrm>
            <a:off x="515818" y="2265386"/>
            <a:ext cx="55175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2"/>
                </a:solidFill>
              </a:rPr>
              <a:t>Defining Metrics</a:t>
            </a:r>
          </a:p>
          <a:p>
            <a:pPr algn="r"/>
            <a:r>
              <a:rPr lang="en-US" sz="2400" dirty="0"/>
              <a:t>At the outset, it was difficult to decide which metrics would best capture fraudulent behavior in résumés and recommendations. Fraud is subtle and can manifest in various ways.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564652-A28E-4617-8490-6916DC950E0D}"/>
              </a:ext>
            </a:extLst>
          </p:cNvPr>
          <p:cNvSpPr txBox="1"/>
          <p:nvPr/>
        </p:nvSpPr>
        <p:spPr>
          <a:xfrm>
            <a:off x="1312011" y="4899922"/>
            <a:ext cx="6192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2"/>
                </a:solidFill>
              </a:rPr>
              <a:t>Handling Ambiguity in Data</a:t>
            </a:r>
          </a:p>
          <a:p>
            <a:pPr algn="r"/>
            <a:r>
              <a:rPr lang="en-US" sz="2400" dirty="0"/>
              <a:t>Résumés and recommendation letters often contain ambiguous or highly varied language, making it challenging to detect fraud consistently.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5E2F0-96FC-4E30-8B79-505F8AD5F08A}"/>
              </a:ext>
            </a:extLst>
          </p:cNvPr>
          <p:cNvSpPr txBox="1"/>
          <p:nvPr/>
        </p:nvSpPr>
        <p:spPr>
          <a:xfrm>
            <a:off x="772752" y="7244144"/>
            <a:ext cx="61921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2"/>
                </a:solidFill>
              </a:rPr>
              <a:t>Large Dataset Processing</a:t>
            </a:r>
          </a:p>
          <a:p>
            <a:pPr algn="r"/>
            <a:r>
              <a:rPr lang="en-US" sz="2400" dirty="0"/>
              <a:t>Processing large datasets of candidates and their professional connections was slow and computationally expensive, especially for graph-based analysis and NLP tasks.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67D679-81AC-4BA2-ABE1-44D68A91BEF6}"/>
              </a:ext>
            </a:extLst>
          </p:cNvPr>
          <p:cNvSpPr txBox="1"/>
          <p:nvPr/>
        </p:nvSpPr>
        <p:spPr>
          <a:xfrm>
            <a:off x="17735413" y="2658607"/>
            <a:ext cx="600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conducted brainstorming sessions and settled on three key metrics: </a:t>
            </a:r>
            <a:r>
              <a:rPr lang="en-US" sz="2400" b="1" dirty="0"/>
              <a:t>discrepancy between résumé and recommendation</a:t>
            </a:r>
            <a:r>
              <a:rPr lang="en-US" sz="2400" dirty="0"/>
              <a:t>, </a:t>
            </a:r>
            <a:r>
              <a:rPr lang="en-US" sz="2400" b="1" dirty="0"/>
              <a:t>reciprocal endorsements</a:t>
            </a:r>
            <a:r>
              <a:rPr lang="en-US" sz="2400" dirty="0"/>
              <a:t>, and </a:t>
            </a:r>
            <a:r>
              <a:rPr lang="en-US" sz="2400" b="1" dirty="0"/>
              <a:t>vague or exaggerated language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1ACB6-02F4-C0DB-C2B6-19134C9F1DAD}"/>
              </a:ext>
            </a:extLst>
          </p:cNvPr>
          <p:cNvSpPr txBox="1"/>
          <p:nvPr/>
        </p:nvSpPr>
        <p:spPr>
          <a:xfrm>
            <a:off x="17075336" y="5061174"/>
            <a:ext cx="512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employed </a:t>
            </a:r>
            <a:r>
              <a:rPr lang="en-US" sz="2400" b="1" dirty="0"/>
              <a:t>Natural Language Processing (NLP)</a:t>
            </a:r>
            <a:r>
              <a:rPr lang="en-US" sz="2400" dirty="0"/>
              <a:t> techniques to handle diverse language structures.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4E36-5A83-9978-78AA-7A9ABC5955AD}"/>
              </a:ext>
            </a:extLst>
          </p:cNvPr>
          <p:cNvSpPr txBox="1"/>
          <p:nvPr/>
        </p:nvSpPr>
        <p:spPr>
          <a:xfrm>
            <a:off x="16370494" y="7244144"/>
            <a:ext cx="7578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optimized our code by using </a:t>
            </a:r>
            <a:r>
              <a:rPr lang="en-US" sz="2400" b="1" dirty="0"/>
              <a:t>parallelized graph algorithms</a:t>
            </a:r>
            <a:r>
              <a:rPr lang="en-US" sz="2400" dirty="0"/>
              <a:t> and leveraging </a:t>
            </a:r>
            <a:r>
              <a:rPr lang="en-US" sz="2400" b="1" dirty="0"/>
              <a:t>cloud computing resources</a:t>
            </a:r>
            <a:r>
              <a:rPr lang="en-US" sz="2400" dirty="0"/>
              <a:t> to ensure that even large datasets could be processed within the time constraints of the hackathon.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304A8-9B17-5C86-F8DA-98D04DE57AD9}"/>
              </a:ext>
            </a:extLst>
          </p:cNvPr>
          <p:cNvSpPr txBox="1"/>
          <p:nvPr/>
        </p:nvSpPr>
        <p:spPr>
          <a:xfrm>
            <a:off x="18376796" y="9586536"/>
            <a:ext cx="505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fine-tuned our models </a:t>
            </a:r>
            <a:r>
              <a:rPr lang="en-US" sz="2400" dirty="0"/>
              <a:t>by focusing on high-impact areas and applying performance optimizations, we balanced accuracy and speed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94927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8358E8"/>
      </a:dk2>
      <a:lt2>
        <a:srgbClr val="8E54E9"/>
      </a:lt2>
      <a:accent1>
        <a:srgbClr val="4776E6"/>
      </a:accent1>
      <a:accent2>
        <a:srgbClr val="5171E6"/>
      </a:accent2>
      <a:accent3>
        <a:srgbClr val="5B6CE6"/>
      </a:accent3>
      <a:accent4>
        <a:srgbClr val="6567E7"/>
      </a:accent4>
      <a:accent5>
        <a:srgbClr val="6F62E7"/>
      </a:accent5>
      <a:accent6>
        <a:srgbClr val="795DE8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11623</TotalTime>
  <Words>1012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dt-business-04</vt:lpstr>
      <vt:lpstr>dt-business-05</vt:lpstr>
      <vt:lpstr>dt-line-business-01</vt:lpstr>
      <vt:lpstr>dt-line-industry-01</vt:lpstr>
      <vt:lpstr>Wingdings 3</vt:lpstr>
      <vt:lpstr>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Himanshu Malik</cp:lastModifiedBy>
  <cp:revision>593</cp:revision>
  <dcterms:created xsi:type="dcterms:W3CDTF">2017-10-27T02:31:07Z</dcterms:created>
  <dcterms:modified xsi:type="dcterms:W3CDTF">2024-09-29T04:17:14Z</dcterms:modified>
</cp:coreProperties>
</file>