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316" r:id="rId2"/>
    <p:sldId id="283" r:id="rId3"/>
    <p:sldId id="257" r:id="rId4"/>
    <p:sldId id="303" r:id="rId5"/>
    <p:sldId id="317" r:id="rId6"/>
    <p:sldId id="318" r:id="rId7"/>
    <p:sldId id="313" r:id="rId8"/>
    <p:sldId id="308" r:id="rId9"/>
    <p:sldId id="304" r:id="rId10"/>
    <p:sldId id="309" r:id="rId11"/>
    <p:sldId id="310" r:id="rId12"/>
    <p:sldId id="311" r:id="rId13"/>
    <p:sldId id="314" r:id="rId14"/>
    <p:sldId id="315" r:id="rId15"/>
    <p:sldId id="301" r:id="rId16"/>
    <p:sldId id="30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5" d="100"/>
          <a:sy n="65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870B5-2A89-494E-B2A1-C8632732973D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633D5-C6EA-4492-A2EA-98807DCF7D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3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8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5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9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2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8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8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0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3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6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yRua9HjXI&amp;list=PLuUdFsbOK_8qQ-KKUpZDX3k45vv2DxdB7&amp;index=2" TargetMode="External"/><Relationship Id="rId2" Type="http://schemas.openxmlformats.org/officeDocument/2006/relationships/hyperlink" Target="https://www.youtube.com/watch?v=vh_aCAHThTQ&amp;list=PLuUdFsbOK_8qQ-KKUpZDX3k45vv2DxdB7&amp;index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XrIXioEn3yQ&amp;list=PLuUdFsbOK_8qQ-KKUpZDX3k45vv2DxdB7&amp;index=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4.wmf"/><Relationship Id="rId10" Type="http://schemas.openxmlformats.org/officeDocument/2006/relationships/image" Target="../media/image31.png"/><Relationship Id="rId4" Type="http://schemas.openxmlformats.org/officeDocument/2006/relationships/image" Target="../media/image10.wmf"/><Relationship Id="rId9" Type="http://schemas.openxmlformats.org/officeDocument/2006/relationships/image" Target="../media/image16.png"/><Relationship Id="rId1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EN 319</a:t>
            </a:r>
            <a:br>
              <a:rPr lang="en-US" smtClean="0"/>
            </a:br>
            <a:r>
              <a:rPr lang="en-US" smtClean="0"/>
              <a:t>Experiment no.2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2160" y="1737361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Open and short circuit tests on single phase transformer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7" y="2727515"/>
            <a:ext cx="3337028" cy="3216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2727515"/>
            <a:ext cx="3649734" cy="324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8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" y="26126"/>
            <a:ext cx="9122229" cy="1450757"/>
          </a:xfrm>
        </p:spPr>
        <p:txBody>
          <a:bodyPr>
            <a:normAutofit/>
          </a:bodyPr>
          <a:lstStyle/>
          <a:p>
            <a:r>
              <a:rPr lang="en-US" dirty="0"/>
              <a:t>Voltage regulation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43892"/>
            <a:ext cx="8686800" cy="4358639"/>
          </a:xfrm>
        </p:spPr>
        <p:txBody>
          <a:bodyPr>
            <a:no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2460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170679"/>
              </p:ext>
            </p:extLst>
          </p:nvPr>
        </p:nvGraphicFramePr>
        <p:xfrm>
          <a:off x="1816894" y="2542536"/>
          <a:ext cx="914400" cy="77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Equation" r:id="rId3" imgW="495085" imgH="431613" progId="">
                  <p:embed/>
                </p:oleObj>
              </mc:Choice>
              <mc:Fallback>
                <p:oleObj name="Equation" r:id="rId3" imgW="495085" imgH="431613" progId="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894" y="2542536"/>
                        <a:ext cx="914400" cy="776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4800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024870"/>
              </p:ext>
            </p:extLst>
          </p:nvPr>
        </p:nvGraphicFramePr>
        <p:xfrm>
          <a:off x="653783" y="4324017"/>
          <a:ext cx="3810861" cy="675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5" imgW="2413000" imgH="431800" progId="">
                  <p:embed/>
                </p:oleObj>
              </mc:Choice>
              <mc:Fallback>
                <p:oleObj name="Equation" r:id="rId5" imgW="2413000" imgH="431800" progId="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83" y="4324017"/>
                        <a:ext cx="3810861" cy="675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66017" y="472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606142"/>
              </p:ext>
            </p:extLst>
          </p:nvPr>
        </p:nvGraphicFramePr>
        <p:xfrm>
          <a:off x="5005400" y="4358851"/>
          <a:ext cx="3500411" cy="640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7" imgW="2349500" imgH="431800" progId="">
                  <p:embed/>
                </p:oleObj>
              </mc:Choice>
              <mc:Fallback>
                <p:oleObj name="Equation" r:id="rId7" imgW="2349500" imgH="431800" progId="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400" y="4358851"/>
                        <a:ext cx="3500411" cy="6403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072187" y="28021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954594"/>
              </p:ext>
            </p:extLst>
          </p:nvPr>
        </p:nvGraphicFramePr>
        <p:xfrm>
          <a:off x="6324600" y="2523332"/>
          <a:ext cx="862013" cy="731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quation" r:id="rId9" imgW="495085" imgH="431613" progId="">
                  <p:embed/>
                </p:oleObj>
              </mc:Choice>
              <mc:Fallback>
                <p:oleObj name="Equation" r:id="rId9" imgW="495085" imgH="431613" progId="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23332"/>
                        <a:ext cx="862013" cy="7318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9080" y="1850268"/>
            <a:ext cx="2967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UP REGULATION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79219" y="1862358"/>
            <a:ext cx="3655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DOWN REGULATION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21628" y="3639073"/>
            <a:ext cx="7555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DOWN Regulation in terms of circuit impedances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32047" y="5231795"/>
            <a:ext cx="542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SIGN CONVENTION</a:t>
            </a:r>
            <a:r>
              <a:rPr lang="en-US" b="1" dirty="0"/>
              <a:t>:</a:t>
            </a:r>
            <a:r>
              <a:rPr lang="en-US" dirty="0"/>
              <a:t>  +sign for lagging (inductive) pf </a:t>
            </a:r>
            <a:r>
              <a:rPr lang="en-US" dirty="0" smtClean="0"/>
              <a:t>and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</a:t>
            </a:r>
            <a:r>
              <a:rPr lang="en-US" dirty="0"/>
              <a:t>– sign for leading (capacitive) pf</a:t>
            </a:r>
          </a:p>
          <a:p>
            <a:r>
              <a:rPr lang="en-US" b="1" dirty="0"/>
              <a:t>(Remember: Regulation is negative for leading pf !)</a:t>
            </a:r>
          </a:p>
        </p:txBody>
      </p:sp>
    </p:spTree>
    <p:extLst>
      <p:ext uri="{BB962C8B-B14F-4D97-AF65-F5344CB8AC3E}">
        <p14:creationId xmlns:p14="http://schemas.microsoft.com/office/powerpoint/2010/main" val="20511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633617"/>
            <a:ext cx="4371975" cy="3493294"/>
          </a:xfrm>
          <a:ln>
            <a:solidFill>
              <a:schemeClr val="tx1"/>
            </a:solidFill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5750" y="447116"/>
            <a:ext cx="7886700" cy="558217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/>
              <a:t>Experiment </a:t>
            </a:r>
            <a:r>
              <a:rPr lang="en-US" dirty="0"/>
              <a:t>Details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176337"/>
            <a:ext cx="2650331" cy="17668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2847905" y="2059782"/>
            <a:ext cx="3038544" cy="155347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6112" y="4244099"/>
            <a:ext cx="799559" cy="5980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2363362" y="4343400"/>
            <a:ext cx="799559" cy="4912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235869" y="4842142"/>
            <a:ext cx="670023" cy="39422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69417" y="4822827"/>
            <a:ext cx="614363" cy="4897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7388" y="5242191"/>
            <a:ext cx="19351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phase ac Input terminal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8719" y="5336310"/>
            <a:ext cx="20120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phase ac output terminal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9491" y="2943225"/>
            <a:ext cx="16321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output fuse block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29013" y="3507465"/>
            <a:ext cx="255595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PHASE TRANSFORMER</a:t>
            </a:r>
          </a:p>
          <a:p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MFD BY: DEEPAK INSTRUMENTS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: 2000VA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00121" y="5336311"/>
            <a:ext cx="31615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*Note the NAME PLATE and fuse ratings </a:t>
            </a:r>
          </a:p>
          <a:p>
            <a:r>
              <a:rPr lang="en-US" sz="13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the </a:t>
            </a:r>
            <a:r>
              <a:rPr lang="en-US" sz="135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expt</a:t>
            </a:r>
            <a:r>
              <a:rPr lang="en-US" sz="13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conducted</a:t>
            </a:r>
          </a:p>
        </p:txBody>
      </p:sp>
    </p:spTree>
    <p:extLst>
      <p:ext uri="{BB962C8B-B14F-4D97-AF65-F5344CB8AC3E}">
        <p14:creationId xmlns:p14="http://schemas.microsoft.com/office/powerpoint/2010/main" val="594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56" y="1121569"/>
            <a:ext cx="2636044" cy="17573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55" y="2878932"/>
            <a:ext cx="2625329" cy="17502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129771"/>
            <a:ext cx="3164681" cy="1713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46230" y="2828974"/>
            <a:ext cx="28151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plate details of 1ph transformer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6771" y="4636294"/>
            <a:ext cx="20683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1ph input VARIAC and its </a:t>
            </a:r>
          </a:p>
          <a:p>
            <a:pPr algn="ctr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plate details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81309" y="1490431"/>
            <a:ext cx="174432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PHASE</a:t>
            </a:r>
          </a:p>
          <a:p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VARIAC</a:t>
            </a:r>
          </a:p>
          <a:p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MFD BY: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VOLTAMP CONTROLS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0" y="3532585"/>
            <a:ext cx="3289697" cy="2193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573130" y="4443926"/>
            <a:ext cx="16020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(inside </a:t>
            </a:r>
          </a:p>
          <a:p>
            <a:pPr algn="ctr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cabinet)</a:t>
            </a:r>
          </a:p>
        </p:txBody>
      </p:sp>
    </p:spTree>
    <p:extLst>
      <p:ext uri="{BB962C8B-B14F-4D97-AF65-F5344CB8AC3E}">
        <p14:creationId xmlns:p14="http://schemas.microsoft.com/office/powerpoint/2010/main" val="10630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5750" y="447116"/>
            <a:ext cx="7886700" cy="558217"/>
          </a:xfrm>
        </p:spPr>
        <p:txBody>
          <a:bodyPr>
            <a:noAutofit/>
          </a:bodyPr>
          <a:lstStyle/>
          <a:p>
            <a:r>
              <a:rPr lang="en-US" smtClean="0"/>
              <a:t>OC Test</a:t>
            </a:r>
            <a:endParaRPr 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219200"/>
            <a:ext cx="75533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286000" y="4800600"/>
            <a:ext cx="685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78486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5750" y="447116"/>
            <a:ext cx="7886700" cy="558217"/>
          </a:xfrm>
        </p:spPr>
        <p:txBody>
          <a:bodyPr>
            <a:noAutofit/>
          </a:bodyPr>
          <a:lstStyle/>
          <a:p>
            <a:r>
              <a:rPr lang="en-US"/>
              <a:t>SC Test</a:t>
            </a:r>
            <a:endParaRPr lang="en-US" sz="54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5181600"/>
            <a:ext cx="9144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569057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NOTE: Slowly increase the applied voltage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7986"/>
            <a:ext cx="7467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Readings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326333"/>
              </p:ext>
            </p:extLst>
          </p:nvPr>
        </p:nvGraphicFramePr>
        <p:xfrm>
          <a:off x="4800600" y="1905000"/>
          <a:ext cx="4001590" cy="142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564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Primary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Wattmeter reading(W)</a:t>
                      </a:r>
                      <a:endParaRPr lang="en-IN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36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Voltage(V)</a:t>
                      </a:r>
                      <a:endParaRPr lang="en-IN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Current(A)</a:t>
                      </a:r>
                      <a:endParaRPr lang="en-IN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652659"/>
            <a:ext cx="125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OC Test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452705"/>
              </p:ext>
            </p:extLst>
          </p:nvPr>
        </p:nvGraphicFramePr>
        <p:xfrm>
          <a:off x="376646" y="4036578"/>
          <a:ext cx="8344985" cy="219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3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3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9164">
                <a:tc rowSpan="2"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err="1" smtClean="0"/>
                        <a:t>Sr</a:t>
                      </a:r>
                      <a:r>
                        <a:rPr lang="en-IN" dirty="0" smtClean="0"/>
                        <a:t> No.</a:t>
                      </a:r>
                      <a:endParaRPr lang="en-IN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Percentage</a:t>
                      </a:r>
                      <a:r>
                        <a:rPr lang="en-IN" baseline="0" dirty="0" smtClean="0"/>
                        <a:t> loading (x)</a:t>
                      </a:r>
                      <a:endParaRPr lang="en-IN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Calculated</a:t>
                      </a:r>
                    </a:p>
                    <a:p>
                      <a:pPr algn="ctr"/>
                      <a:r>
                        <a:rPr lang="en-IN" dirty="0" smtClean="0"/>
                        <a:t>Efficiency</a:t>
                      </a:r>
                      <a:r>
                        <a:rPr lang="en-IN" baseline="0" dirty="0" smtClean="0"/>
                        <a:t> (%)</a:t>
                      </a:r>
                      <a:endParaRPr lang="en-IN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Calculated </a:t>
                      </a:r>
                    </a:p>
                    <a:p>
                      <a:pPr algn="ctr"/>
                      <a:r>
                        <a:rPr lang="en-IN" dirty="0" smtClean="0"/>
                        <a:t>Voltage Regulation</a:t>
                      </a:r>
                      <a:endParaRPr lang="en-IN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pf= 1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pf= 0.8</a:t>
                      </a:r>
                    </a:p>
                    <a:p>
                      <a:pPr algn="ctr"/>
                      <a:r>
                        <a:rPr lang="en-IN" b="1" dirty="0" smtClean="0"/>
                        <a:t>(lag)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pf= 0.6</a:t>
                      </a:r>
                    </a:p>
                    <a:p>
                      <a:pPr algn="ctr"/>
                      <a:r>
                        <a:rPr lang="en-IN" b="1" dirty="0" smtClean="0"/>
                        <a:t>(lead)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pf= 1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pf= 0.6</a:t>
                      </a:r>
                    </a:p>
                    <a:p>
                      <a:pPr algn="ctr"/>
                      <a:r>
                        <a:rPr lang="en-IN" b="1" dirty="0" smtClean="0"/>
                        <a:t>(lag)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pf= 0.6</a:t>
                      </a:r>
                    </a:p>
                    <a:p>
                      <a:pPr algn="ctr"/>
                      <a:r>
                        <a:rPr lang="en-IN" b="1" dirty="0" smtClean="0"/>
                        <a:t>(lead)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28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28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776" y="3520087"/>
            <a:ext cx="218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haracteristics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1295400"/>
            <a:ext cx="1186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 Test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011156"/>
              </p:ext>
            </p:extLst>
          </p:nvPr>
        </p:nvGraphicFramePr>
        <p:xfrm>
          <a:off x="152400" y="1371600"/>
          <a:ext cx="4001590" cy="118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853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Primary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Wattmeter</a:t>
                      </a:r>
                      <a:r>
                        <a:rPr lang="en-IN" baseline="0" dirty="0" smtClean="0"/>
                        <a:t> reading (W)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991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Voltage(V)</a:t>
                      </a:r>
                      <a:endParaRPr lang="en-IN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Current(A)</a:t>
                      </a:r>
                      <a:endParaRPr lang="en-IN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6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04452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tx1"/>
                </a:solidFill>
              </a:rPr>
              <a:t>   Aim /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tx1"/>
                </a:solidFill>
              </a:rPr>
              <a:t>   Name plate 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tx1"/>
                </a:solidFill>
              </a:rPr>
              <a:t>   Procedure: Mention the steps which you have followed while performing the experiments in your own words.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tx1"/>
                </a:solidFill>
              </a:rPr>
              <a:t>  Properly labelled circuit diagrams in </a:t>
            </a:r>
            <a:r>
              <a:rPr lang="en-IN" b="1" dirty="0">
                <a:solidFill>
                  <a:schemeClr val="tx1"/>
                </a:solidFill>
              </a:rPr>
              <a:t>p</a:t>
            </a:r>
            <a:r>
              <a:rPr lang="en-IN" b="1" dirty="0" smtClean="0">
                <a:solidFill>
                  <a:schemeClr val="tx1"/>
                </a:solidFill>
              </a:rPr>
              <a:t>encil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tx1"/>
                </a:solidFill>
              </a:rPr>
              <a:t>  Readings in </a:t>
            </a:r>
            <a:r>
              <a:rPr lang="en-IN" b="1" u="sng" dirty="0" smtClean="0">
                <a:solidFill>
                  <a:schemeClr val="tx1"/>
                </a:solidFill>
              </a:rPr>
              <a:t>tabulated format with current waveforms drawn (pencil)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tx1"/>
                </a:solidFill>
              </a:rPr>
              <a:t>  Sample calculations for equivalent circuit &amp; efficiency and voltage regulation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  </a:t>
            </a:r>
            <a:r>
              <a:rPr lang="en-IN" b="1" dirty="0" smtClean="0">
                <a:solidFill>
                  <a:srgbClr val="C00000"/>
                </a:solidFill>
              </a:rPr>
              <a:t>Graphs of efficiency and regulation variation with loading (x)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tx1"/>
                </a:solidFill>
              </a:rPr>
              <a:t>   Observations , Conclusions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tx1"/>
                </a:solidFill>
              </a:rPr>
              <a:t>   Answers to the questions in the manual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tx1"/>
                </a:solidFill>
              </a:rPr>
              <a:t>   Clearly mention the Date, Batch no., Roll no. and Expt. no. on front sheet.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7467600" cy="639763"/>
          </a:xfrm>
        </p:spPr>
        <p:txBody>
          <a:bodyPr>
            <a:normAutofit fontScale="90000"/>
          </a:bodyPr>
          <a:lstStyle/>
          <a:p>
            <a:r>
              <a:rPr lang="en-IN" dirty="0"/>
              <a:t>Lab Reports (1 per batch)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0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162800" cy="4267200"/>
          </a:xfrm>
        </p:spPr>
        <p:txBody>
          <a:bodyPr>
            <a:normAutofit/>
          </a:bodyPr>
          <a:lstStyle/>
          <a:p>
            <a:pPr>
              <a:buClrTx/>
              <a:buFont typeface="Calibri" panose="020F0502020204030204" pitchFamily="34" charset="0"/>
              <a:buChar char="•"/>
            </a:pPr>
            <a:r>
              <a:rPr lang="en-US" sz="2400" dirty="0" smtClean="0"/>
              <a:t>  Introduction</a:t>
            </a:r>
          </a:p>
          <a:p>
            <a:pPr>
              <a:buClrTx/>
              <a:buFont typeface="Calibri" panose="020F0502020204030204" pitchFamily="34" charset="0"/>
              <a:buChar char="•"/>
            </a:pPr>
            <a:r>
              <a:rPr lang="en-US" sz="2400" dirty="0" smtClean="0"/>
              <a:t>  Principle of operation </a:t>
            </a:r>
            <a:r>
              <a:rPr lang="en-US" sz="2400" dirty="0"/>
              <a:t>and </a:t>
            </a:r>
            <a:r>
              <a:rPr lang="en-US" sz="2400" dirty="0" smtClean="0"/>
              <a:t>construction</a:t>
            </a:r>
          </a:p>
          <a:p>
            <a:pPr>
              <a:buClrTx/>
              <a:buFont typeface="Calibri" panose="020F0502020204030204" pitchFamily="34" charset="0"/>
              <a:buChar char="•"/>
            </a:pPr>
            <a:r>
              <a:rPr lang="en-US" sz="2400" dirty="0" smtClean="0"/>
              <a:t>  Equivalent circuit</a:t>
            </a:r>
          </a:p>
          <a:p>
            <a:pPr>
              <a:buClrTx/>
              <a:buFont typeface="Calibri" panose="020F0502020204030204" pitchFamily="34" charset="0"/>
              <a:buChar char="•"/>
            </a:pPr>
            <a:r>
              <a:rPr lang="en-US" sz="2400" dirty="0" smtClean="0"/>
              <a:t>  Efficiency</a:t>
            </a:r>
          </a:p>
          <a:p>
            <a:pPr>
              <a:buClrTx/>
              <a:buFont typeface="Calibri" panose="020F0502020204030204" pitchFamily="34" charset="0"/>
              <a:buChar char="•"/>
            </a:pPr>
            <a:r>
              <a:rPr lang="en-US" sz="2400" dirty="0" smtClean="0"/>
              <a:t>  Voltage regulation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681446"/>
            <a:ext cx="9296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25649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OUTLINE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14216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199120" cy="4358639"/>
          </a:xfrm>
        </p:spPr>
        <p:txBody>
          <a:bodyPr>
            <a:noAutofit/>
          </a:bodyPr>
          <a:lstStyle/>
          <a:p>
            <a:pPr algn="just">
              <a:buClrTx/>
              <a:buFont typeface="Calibri" panose="020F0502020204030204" pitchFamily="34" charset="0"/>
              <a:buChar char="•"/>
            </a:pPr>
            <a:r>
              <a:rPr lang="en-US" smtClean="0"/>
              <a:t>   Used for:</a:t>
            </a:r>
            <a:endParaRPr lang="en-US" dirty="0"/>
          </a:p>
          <a:p>
            <a:pPr lvl="1" algn="just">
              <a:buClrTx/>
              <a:buFont typeface="Calibri" panose="020F0502020204030204" pitchFamily="34" charset="0"/>
              <a:buChar char="•"/>
            </a:pPr>
            <a:r>
              <a:rPr lang="en-US" dirty="0"/>
              <a:t>   Transforming the voltage / current levels</a:t>
            </a:r>
          </a:p>
          <a:p>
            <a:pPr lvl="1" algn="just">
              <a:buClrTx/>
              <a:buFont typeface="Calibri" panose="020F0502020204030204" pitchFamily="34" charset="0"/>
              <a:buChar char="•"/>
            </a:pPr>
            <a:r>
              <a:rPr lang="en-US" dirty="0"/>
              <a:t>   Galvanic isolation / </a:t>
            </a:r>
            <a:r>
              <a:rPr lang="en-US"/>
              <a:t>protection </a:t>
            </a:r>
            <a:endParaRPr lang="en-US" dirty="0"/>
          </a:p>
          <a:p>
            <a:pPr algn="just">
              <a:buClrTx/>
              <a:buFont typeface="Calibri" panose="020F0502020204030204" pitchFamily="34" charset="0"/>
              <a:buChar char="•"/>
            </a:pPr>
            <a:r>
              <a:rPr lang="en-US"/>
              <a:t>     </a:t>
            </a:r>
            <a:r>
              <a:rPr lang="en-US" smtClean="0"/>
              <a:t>Measurement: </a:t>
            </a:r>
            <a:r>
              <a:rPr lang="en-US" dirty="0"/>
              <a:t>Power transformers and high frequency transformers</a:t>
            </a:r>
          </a:p>
          <a:p>
            <a:pPr algn="just">
              <a:buClrTx/>
              <a:buFont typeface="Calibri" panose="020F0502020204030204" pitchFamily="34" charset="0"/>
              <a:buChar char="•"/>
            </a:pPr>
            <a:r>
              <a:rPr lang="en-US" smtClean="0"/>
              <a:t>      Static </a:t>
            </a:r>
            <a:r>
              <a:rPr lang="en-US" dirty="0"/>
              <a:t>device : No </a:t>
            </a:r>
            <a:r>
              <a:rPr lang="en-US"/>
              <a:t>rotating </a:t>
            </a:r>
            <a:r>
              <a:rPr lang="en-US" smtClean="0"/>
              <a:t>parts-no mechanical </a:t>
            </a:r>
            <a:r>
              <a:rPr lang="en-US" dirty="0"/>
              <a:t>losses</a:t>
            </a:r>
            <a:endParaRPr lang="en-US" dirty="0"/>
          </a:p>
          <a:p>
            <a:pPr algn="just">
              <a:buClrTx/>
              <a:buFont typeface="Calibri" panose="020F0502020204030204" pitchFamily="34" charset="0"/>
              <a:buChar char="•"/>
            </a:pPr>
            <a:r>
              <a:rPr lang="en-US"/>
              <a:t>   </a:t>
            </a:r>
            <a:r>
              <a:rPr lang="en-US" smtClean="0"/>
              <a:t>   </a:t>
            </a:r>
            <a:r>
              <a:rPr lang="en-US" dirty="0"/>
              <a:t>Principle of working: electromagnetic induction</a:t>
            </a:r>
            <a:endParaRPr lang="en-US" dirty="0"/>
          </a:p>
          <a:p>
            <a:pPr algn="just">
              <a:buClrTx/>
              <a:buFont typeface="Calibri" panose="020F0502020204030204" pitchFamily="34" charset="0"/>
              <a:buChar char="•"/>
            </a:pPr>
            <a:endParaRPr lang="en-US" dirty="0"/>
          </a:p>
          <a:p>
            <a:pPr>
              <a:buClrTx/>
              <a:buFont typeface="Calibri" panose="020F0502020204030204" pitchFamily="34" charset="0"/>
              <a:buChar char="•"/>
            </a:pPr>
            <a:endParaRPr lang="en-US" dirty="0"/>
          </a:p>
          <a:p>
            <a:pPr>
              <a:buClrTx/>
              <a:buFont typeface="Calibri" panose="020F050202020403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" y="26126"/>
            <a:ext cx="9122229" cy="1450757"/>
          </a:xfrm>
        </p:spPr>
        <p:txBody>
          <a:bodyPr>
            <a:normAutofit/>
          </a:bodyPr>
          <a:lstStyle/>
          <a:p>
            <a:r>
              <a:rPr lang="en-US"/>
              <a:t>Operating  and Construction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43892"/>
            <a:ext cx="8686800" cy="4358639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Working principle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https://www.youtube.com/watch?v=vh_aCAHThTQ&amp;list=PLuUdFsbOK_8qQ-KKUpZDX3k45vv2DxdB7&amp;index=1</a:t>
            </a: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Types of winding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://www.youtube.com/watch?v=_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yRua9HjXI&amp;list=PLuUdFsbOK_8qQ-KKUpZDX3k45vv2DxdB7&amp;index=2</a:t>
            </a: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Types of core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www.youtube.com/watch?v=XrIXioEn3yQ&amp;list=PLuUdFsbOK_8qQ-KKUpZDX3k45vv2DxdB7&amp;index=3</a:t>
            </a: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Magnetization curve</a:t>
            </a:r>
            <a:endParaRPr lang="en-US"/>
          </a:p>
        </p:txBody>
      </p:sp>
      <p:pic>
        <p:nvPicPr>
          <p:cNvPr id="6146" name="Picture 2" descr="Image result for b-h character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3962400" cy="27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sinusoidal volt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62200"/>
            <a:ext cx="4305093" cy="232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62446" y="543107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Results in sinusoid flux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2177534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" y="4922727"/>
            <a:ext cx="15716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7" y="5344281"/>
            <a:ext cx="2619375" cy="542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4858822"/>
            <a:ext cx="1600200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magnetization current in transfor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8162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6600" y="5334000"/>
            <a:ext cx="38100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295400"/>
            <a:ext cx="544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Waveform of magnetizing current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1603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" y="26126"/>
            <a:ext cx="9122229" cy="1450757"/>
          </a:xfrm>
        </p:spPr>
        <p:txBody>
          <a:bodyPr>
            <a:normAutofit/>
          </a:bodyPr>
          <a:lstStyle/>
          <a:p>
            <a:r>
              <a:rPr lang="en-US" dirty="0"/>
              <a:t>Core Losses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2" y="1479558"/>
            <a:ext cx="8686800" cy="4358639"/>
          </a:xfrm>
        </p:spPr>
        <p:txBody>
          <a:bodyPr>
            <a:no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5181600" y="497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-166688" y="1336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304800" y="1275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38600" y="22213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986575"/>
              </p:ext>
            </p:extLst>
          </p:nvPr>
        </p:nvGraphicFramePr>
        <p:xfrm>
          <a:off x="3529012" y="1796999"/>
          <a:ext cx="1752600" cy="54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3" imgW="736600" imgH="228600" progId="">
                  <p:embed/>
                </p:oleObj>
              </mc:Choice>
              <mc:Fallback>
                <p:oleObj name="Equation" r:id="rId3" imgW="736600" imgH="228600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2" y="1796999"/>
                        <a:ext cx="1752600" cy="5462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821748"/>
              </p:ext>
            </p:extLst>
          </p:nvPr>
        </p:nvGraphicFramePr>
        <p:xfrm>
          <a:off x="914400" y="2342557"/>
          <a:ext cx="1990126" cy="54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5" imgW="863225" imgH="241195" progId="">
                  <p:embed/>
                </p:oleObj>
              </mc:Choice>
              <mc:Fallback>
                <p:oleObj name="Equation" r:id="rId5" imgW="863225" imgH="241195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42557"/>
                        <a:ext cx="1990126" cy="54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639332"/>
              </p:ext>
            </p:extLst>
          </p:nvPr>
        </p:nvGraphicFramePr>
        <p:xfrm>
          <a:off x="6029232" y="2305463"/>
          <a:ext cx="1926524" cy="580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7" imgW="787400" imgH="241300" progId="">
                  <p:embed/>
                </p:oleObj>
              </mc:Choice>
              <mc:Fallback>
                <p:oleObj name="Equation" r:id="rId7" imgW="787400" imgH="241300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232" y="2305463"/>
                        <a:ext cx="1926524" cy="580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84668" y="2965914"/>
                <a:ext cx="737298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depends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volume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quality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material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used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depends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resistivity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material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used</m:t>
                    </m:r>
                  </m:oMath>
                </a14:m>
                <a:r>
                  <a:rPr lang="en-US" dirty="0" smtClean="0"/>
                  <a:t> and thickness of laminations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68" y="2965914"/>
                <a:ext cx="7372980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909463" y="3504904"/>
                <a:ext cx="52763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the fundamental  frequency of the alternating flux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63" y="3504904"/>
                <a:ext cx="5276381" cy="646331"/>
              </a:xfrm>
              <a:prstGeom prst="rect">
                <a:avLst/>
              </a:prstGeom>
              <a:blipFill rotWithShape="0">
                <a:blip r:embed="rId10"/>
                <a:stretch>
                  <a:fillRect l="-346" t="-5660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60896" y="3795646"/>
                <a:ext cx="4228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is the maximum flux density in the core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896" y="3795646"/>
                <a:ext cx="4228593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0000" r="-4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628513"/>
              </p:ext>
            </p:extLst>
          </p:nvPr>
        </p:nvGraphicFramePr>
        <p:xfrm>
          <a:off x="976312" y="4246779"/>
          <a:ext cx="1155120" cy="77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12" imgW="520700" imgH="419100" progId="">
                  <p:embed/>
                </p:oleObj>
              </mc:Choice>
              <mc:Fallback>
                <p:oleObj name="Equation" r:id="rId12" imgW="520700" imgH="419100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2" y="4246779"/>
                        <a:ext cx="1155120" cy="77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246042"/>
              </p:ext>
            </p:extLst>
          </p:nvPr>
        </p:nvGraphicFramePr>
        <p:xfrm>
          <a:off x="6427186" y="4331179"/>
          <a:ext cx="1214301" cy="583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Equation" r:id="rId14" imgW="495085" imgH="241195" progId="">
                  <p:embed/>
                </p:oleObj>
              </mc:Choice>
              <mc:Fallback>
                <p:oleObj name="Equation" r:id="rId14" imgW="495085" imgH="241195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186" y="4331179"/>
                        <a:ext cx="1214301" cy="583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12583"/>
              </p:ext>
            </p:extLst>
          </p:nvPr>
        </p:nvGraphicFramePr>
        <p:xfrm>
          <a:off x="3525883" y="4348503"/>
          <a:ext cx="1690551" cy="528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Equation" r:id="rId16" imgW="761669" imgH="241195" progId="">
                  <p:embed/>
                </p:oleObj>
              </mc:Choice>
              <mc:Fallback>
                <p:oleObj name="Equation" r:id="rId16" imgW="761669" imgH="241195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83" y="4348503"/>
                        <a:ext cx="1690551" cy="5282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90512" y="5113087"/>
            <a:ext cx="868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The </a:t>
            </a:r>
            <a:r>
              <a:rPr lang="en-US" dirty="0" smtClean="0"/>
              <a:t>other losses in a transformer(normally neglected) are stray load loss and dielectric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" y="26126"/>
            <a:ext cx="9122229" cy="1450757"/>
          </a:xfrm>
        </p:spPr>
        <p:txBody>
          <a:bodyPr>
            <a:normAutofit/>
          </a:bodyPr>
          <a:lstStyle/>
          <a:p>
            <a:r>
              <a:rPr lang="en-US" dirty="0"/>
              <a:t>Equivalent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43892"/>
            <a:ext cx="8686800" cy="4358639"/>
          </a:xfrm>
        </p:spPr>
        <p:txBody>
          <a:bodyPr>
            <a:no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99173"/>
            <a:ext cx="8477678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" y="26126"/>
            <a:ext cx="9122229" cy="1450757"/>
          </a:xfrm>
        </p:spPr>
        <p:txBody>
          <a:bodyPr>
            <a:normAutofit/>
          </a:bodyPr>
          <a:lstStyle/>
          <a:p>
            <a:r>
              <a:rPr lang="en-US" dirty="0"/>
              <a:t>Efficiency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43892"/>
            <a:ext cx="8686800" cy="4358639"/>
          </a:xfrm>
        </p:spPr>
        <p:txBody>
          <a:bodyPr>
            <a:no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886234"/>
              </p:ext>
            </p:extLst>
          </p:nvPr>
        </p:nvGraphicFramePr>
        <p:xfrm>
          <a:off x="2062899" y="1913037"/>
          <a:ext cx="501820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Equation" r:id="rId3" imgW="1676400" imgH="431800" progId="">
                  <p:embed/>
                </p:oleObj>
              </mc:Choice>
              <mc:Fallback>
                <p:oleObj name="Equation" r:id="rId3" imgW="1676400" imgH="431800" progId="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899" y="1913037"/>
                        <a:ext cx="501820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0283" y="3218651"/>
            <a:ext cx="78834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b="1" i="1" dirty="0" smtClean="0"/>
              <a:t>x</a:t>
            </a:r>
            <a:r>
              <a:rPr lang="en-US" sz="2400" dirty="0" smtClean="0"/>
              <a:t>  </a:t>
            </a:r>
            <a:r>
              <a:rPr lang="en-US" sz="2400" dirty="0"/>
              <a:t>is loading </a:t>
            </a:r>
            <a:r>
              <a:rPr lang="en-US" sz="2400" dirty="0" smtClean="0"/>
              <a:t>factor (kVA),  </a:t>
            </a:r>
            <a:r>
              <a:rPr lang="en-US" sz="2400" b="1" i="1" dirty="0" smtClean="0"/>
              <a:t>kVA</a:t>
            </a:r>
            <a:r>
              <a:rPr lang="en-US" sz="2400" dirty="0" smtClean="0"/>
              <a:t>  </a:t>
            </a:r>
            <a:r>
              <a:rPr lang="en-US" sz="2400" dirty="0"/>
              <a:t>is name plate rating,  </a:t>
            </a:r>
            <a:r>
              <a:rPr lang="en-US" sz="2400" b="1" i="1" dirty="0" smtClean="0"/>
              <a:t>cos </a:t>
            </a:r>
            <a:r>
              <a:rPr lang="el-G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/>
              <a:t>is </a:t>
            </a:r>
            <a:r>
              <a:rPr lang="en-US" sz="2400" dirty="0"/>
              <a:t>power factor </a:t>
            </a:r>
            <a:r>
              <a:rPr lang="en-US" sz="2400" b="1" dirty="0" err="1" smtClean="0"/>
              <a:t>P</a:t>
            </a:r>
            <a:r>
              <a:rPr lang="en-US" sz="1600" b="1" dirty="0" err="1" smtClean="0"/>
              <a:t>Cu</a:t>
            </a:r>
            <a:r>
              <a:rPr lang="en-US" sz="2400" b="1" dirty="0" smtClean="0"/>
              <a:t> </a:t>
            </a:r>
            <a:r>
              <a:rPr lang="en-US" sz="2400" dirty="0" smtClean="0"/>
              <a:t> </a:t>
            </a:r>
            <a:r>
              <a:rPr lang="en-US" sz="2400" dirty="0"/>
              <a:t>is full load copper loss and </a:t>
            </a:r>
            <a:r>
              <a:rPr lang="en-US" sz="2400" b="1" dirty="0" smtClean="0"/>
              <a:t>P</a:t>
            </a:r>
            <a:r>
              <a:rPr lang="en-US" b="1" dirty="0" smtClean="0"/>
              <a:t>i</a:t>
            </a:r>
            <a:r>
              <a:rPr lang="en-US" sz="2400" dirty="0" smtClean="0"/>
              <a:t>  </a:t>
            </a:r>
            <a:r>
              <a:rPr lang="en-US" sz="2400" dirty="0"/>
              <a:t>is the constant iron loss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Condition for max efficiency: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Max efficiency: </a:t>
            </a:r>
            <a:endParaRPr lang="en-US" sz="2400" dirty="0"/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5181600" y="497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405848"/>
              </p:ext>
            </p:extLst>
          </p:nvPr>
        </p:nvGraphicFramePr>
        <p:xfrm>
          <a:off x="4648200" y="4232264"/>
          <a:ext cx="1318917" cy="5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Equation" r:id="rId5" imgW="533169" imgH="228501" progId="">
                  <p:embed/>
                </p:oleObj>
              </mc:Choice>
              <mc:Fallback>
                <p:oleObj name="Equation" r:id="rId5" imgW="533169" imgH="228501" progId="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232264"/>
                        <a:ext cx="1318917" cy="5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-166688" y="1336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260420"/>
              </p:ext>
            </p:extLst>
          </p:nvPr>
        </p:nvGraphicFramePr>
        <p:xfrm>
          <a:off x="6586729" y="4184928"/>
          <a:ext cx="2165930" cy="612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7" imgW="952087" imgH="266584" progId="">
                  <p:embed/>
                </p:oleObj>
              </mc:Choice>
              <mc:Fallback>
                <p:oleObj name="Equation" r:id="rId7" imgW="952087" imgH="266584" progId="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729" y="4184928"/>
                        <a:ext cx="2165930" cy="612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304800" y="1275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889971"/>
              </p:ext>
            </p:extLst>
          </p:nvPr>
        </p:nvGraphicFramePr>
        <p:xfrm>
          <a:off x="4343400" y="5047143"/>
          <a:ext cx="3729038" cy="105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Equation" r:id="rId9" imgW="1511300" imgH="431800" progId="">
                  <p:embed/>
                </p:oleObj>
              </mc:Choice>
              <mc:Fallback>
                <p:oleObj name="Equation" r:id="rId9" imgW="1511300" imgH="431800" progId="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047143"/>
                        <a:ext cx="3729038" cy="1055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6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3412</TotalTime>
  <Words>480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Retrospect</vt:lpstr>
      <vt:lpstr>Equation</vt:lpstr>
      <vt:lpstr>EN 319 Experiment no.2</vt:lpstr>
      <vt:lpstr>PowerPoint Presentation</vt:lpstr>
      <vt:lpstr>   INTRODUCTION</vt:lpstr>
      <vt:lpstr>Operating  and Construction</vt:lpstr>
      <vt:lpstr>Magnetization curve</vt:lpstr>
      <vt:lpstr>PowerPoint Presentation</vt:lpstr>
      <vt:lpstr>Core Losses </vt:lpstr>
      <vt:lpstr>Equivalent circuit</vt:lpstr>
      <vt:lpstr>Efficiency </vt:lpstr>
      <vt:lpstr>Voltage regulation</vt:lpstr>
      <vt:lpstr> Experiment Details</vt:lpstr>
      <vt:lpstr>PowerPoint Presentation</vt:lpstr>
      <vt:lpstr>OC Test</vt:lpstr>
      <vt:lpstr>SC Test</vt:lpstr>
      <vt:lpstr>Readings</vt:lpstr>
      <vt:lpstr>Lab Reports (1 per batch)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MACHINES</dc:title>
  <dc:creator>Revathy Ann George</dc:creator>
  <cp:lastModifiedBy>Shivasubramanian Ramasundaram</cp:lastModifiedBy>
  <cp:revision>139</cp:revision>
  <dcterms:created xsi:type="dcterms:W3CDTF">2006-08-16T00:00:00Z</dcterms:created>
  <dcterms:modified xsi:type="dcterms:W3CDTF">2018-08-14T05:12:22Z</dcterms:modified>
</cp:coreProperties>
</file>