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1800" u="none">
        <a:solidFill>
          <a:schemeClr val="tx1"/>
        </a:solidFill>
        <a:latin charset="0" typeface="Arial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25" Target="slides/slide19.xml" Type="http://schemas.openxmlformats.org/officeDocument/2006/relationships/slide"/><Relationship Id="rId24" Target="slides/slide18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2" Target="viewProps.xml" Type="http://schemas.openxmlformats.org/officeDocument/2006/relationships/viewProps"/><Relationship Id="rId22" Target="slides/slide16.xml" Type="http://schemas.openxmlformats.org/officeDocument/2006/relationships/slide"/><Relationship Id="rId28" Target="slides/slide22.xml" Type="http://schemas.openxmlformats.org/officeDocument/2006/relationships/slide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>
            <a:spLocks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7" name="Text Box 7"/>
          <p:cNvSpPr>
            <a:spLocks/>
          </p:cNvSpPr>
          <p:nvPr>
            <p:ph idx="1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r"/>
            <a:r>
              <a:rPr dirty="0" lang="en-US" smtClean="0" sz="1200"/>
              <a:t>*</a:t>
            </a:r>
          </a:p>
        </p:txBody>
      </p:sp>
      <p:sp>
        <p:nvSpPr>
          <p:cNvPr id="8" name="Text Box 8"/>
          <p:cNvSpPr>
            <a:spLocks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Text Box 9"/>
          <p:cNvSpPr>
            <a:spLocks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" name="Text Box 10"/>
          <p:cNvSpPr>
            <a:spLocks/>
          </p:cNvSpPr>
          <p:nvPr>
            <p:ph idx="4" sz="quarter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endParaRPr/>
          </a:p>
        </p:txBody>
      </p:sp>
      <p:sp>
        <p:nvSpPr>
          <p:cNvPr id="11" name="Text Box 11"/>
          <p:cNvSpPr>
            <a:spLocks/>
          </p:cNvSpPr>
          <p:nvPr>
            <p:ph idx="5" sz="quarter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pPr algn="r"/>
            <a:r>
              <a:rPr dirty="0" lang="en-US" smtClean="0" sz="12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4" Target="https://www.ncbi.nlm.nih.gov/pmc/articles/PMC3181763/" TargetMode="External" Type="http://schemas.openxmlformats.org/officeDocument/2006/relationships/hyperlink"/><Relationship Id="rId3" Target="https://www.ncbi.nlm.nih.gov/pubmed/?term=DeLisi%20LE%5BAuthor%5D&amp;cauthor=true&amp;cauthor_uid=16640116" TargetMode="External" Type="http://schemas.openxmlformats.org/officeDocument/2006/relationships/hyperlink"/><Relationship Id="rId2" Target="../slides/slide2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0"/>
          <p:cNvSpPr txBox="1">
            <a:spLocks/>
          </p:cNvSpPr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  <p:sp>
        <p:nvSpPr>
          <p:cNvPr id="61" name="Text Box 61"/>
          <p:cNvSpPr>
            <a:spLocks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  <a:miter lim="524288"/>
            <a:headEnd/>
            <a:tailEnd/>
          </a:ln>
        </p:spPr>
      </p:sp>
      <p:sp>
        <p:nvSpPr>
          <p:cNvPr id="62" name="Text Box 62"/>
          <p:cNvSpPr>
            <a:spLocks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63"/>
          <p:cNvSpPr txBox="1">
            <a:spLocks/>
          </p:cNvSpPr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  <p:sp>
        <p:nvSpPr>
          <p:cNvPr id="64" name="Text Box 64"/>
          <p:cNvSpPr>
            <a:spLocks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  <a:miter lim="524288"/>
            <a:headEnd/>
            <a:tailEnd/>
          </a:ln>
        </p:spPr>
      </p:sp>
      <p:sp>
        <p:nvSpPr>
          <p:cNvPr id="65" name="Text Box 65"/>
          <p:cNvSpPr>
            <a:spLocks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66"/>
          <p:cNvSpPr txBox="1">
            <a:spLocks/>
          </p:cNvSpPr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  <p:sp>
        <p:nvSpPr>
          <p:cNvPr id="67" name="Text Box 67"/>
          <p:cNvSpPr>
            <a:spLocks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  <a:miter lim="524288"/>
            <a:headEnd/>
            <a:tailEnd/>
          </a:ln>
        </p:spPr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9"/>
          <p:cNvSpPr>
            <a:spLocks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70" name="Text Box 70"/>
          <p:cNvSpPr>
            <a:spLocks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/>
            <a:r>
              <a:rPr dirty="0" lang="en-US" smtClean="0">
                <a:hlinkClick r:id="rId3"/>
              </a:rPr>
              <a:t>Lynn E. DeLisi</a:t>
            </a:r>
            <a:r>
              <a:rPr dirty="0" lang="en-US" smtClean="0"/>
              <a:t>,   et al ;   </a:t>
            </a:r>
            <a:r>
              <a:rPr b="1" dirty="0" lang="en-US" smtClean="0"/>
              <a:t>Understanding structural brain changes in schizophrenia </a:t>
            </a:r>
            <a:r>
              <a:rPr dirty="0" lang="en-US" smtClean="0">
                <a:hlinkClick r:id="rId4"/>
              </a:rPr>
              <a:t>Dialogues Clin Neurosci</a:t>
            </a:r>
            <a:r>
              <a:rPr dirty="0" lang="en-US" smtClean="0"/>
              <a:t>. 2006 Mar; 8(1): 71–78. </a:t>
            </a:r>
          </a:p>
          <a:p>
            <a:pPr/>
            <a:endParaRPr b="1" dirty="0" lang="en-US" smtClean="0"/>
          </a:p>
        </p:txBody>
      </p:sp>
      <p:sp>
        <p:nvSpPr>
          <p:cNvPr id="71" name="Text Box 71"/>
          <p:cNvSpPr txBox="1">
            <a:spLocks/>
          </p:cNvSpPr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 numCol="1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2" sz="half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4" name="Text Box 4"/>
          <p:cNvSpPr>
            <a:spLocks/>
          </p:cNvSpPr>
          <p:nvPr>
            <p:ph idx="3" sz="quarter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5" name="Text Box 5"/>
          <p:cNvSpPr>
            <a:spLocks/>
          </p:cNvSpPr>
          <p:nvPr>
            <p:ph idx="4" sz="quarter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r"/>
            <a:r>
              <a:rPr dirty="0" lang="en-US" smtClean="0" sz="14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chemeClr val="tx2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3200" u="none">
          <a:solidFill>
            <a:schemeClr val="tx1"/>
          </a:solidFill>
          <a:latin charset="0" typeface="Arial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800" u="none">
          <a:solidFill>
            <a:schemeClr val="tx1"/>
          </a:solidFill>
          <a:latin charset="0" typeface="Arial"/>
        </a:defRPr>
      </a:lvl2pPr>
      <a:lvl3pPr indent="-228600" marL="114300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400" u="none">
          <a:solidFill>
            <a:schemeClr val="tx1"/>
          </a:solidFill>
          <a:latin charset="0" typeface="Arial"/>
        </a:defRPr>
      </a:lvl3pPr>
      <a:lvl4pPr indent="-228600" marL="160020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typeface="Arial"/>
        </a:defRPr>
      </a:lvl4pPr>
      <a:lvl5pPr indent="-228600" marL="2057400">
        <a:lnSpc>
          <a:spcPct val="100000"/>
        </a:lnSpc>
        <a:spcBef>
          <a:spcPct val="20000"/>
        </a:spcBef>
        <a:spcAft>
          <a:spcPct val="0"/>
        </a:spcAft>
        <a:buChar char="»"/>
        <a:defRPr b="0" dirty="0" i="0" lang="en-US" smtClean="0" sz="2000" u="none">
          <a:solidFill>
            <a:schemeClr val="tx1"/>
          </a:solidFill>
          <a:latin charset="0" typeface="Arial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Arial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2" Target="http://apps.who.int/classifications/icd10/browse/2016/en" TargetMode="External" Type="http://schemas.openxmlformats.org/officeDocument/2006/relationships/hyperlink"/><Relationship Id="rId11" Target="http://apps.who.int/classifications/icd10/browse/2016/en" TargetMode="External" Type="http://schemas.openxmlformats.org/officeDocument/2006/relationships/hyperlink"/><Relationship Id="rId10" Target="http://apps.who.int/classifications/icd10/browse/2016/en" TargetMode="External" Type="http://schemas.openxmlformats.org/officeDocument/2006/relationships/hyperlink"/><Relationship Id="rId9" Target="http://apps.who.int/classifications/icd10/browse/2016/en" TargetMode="External" Type="http://schemas.openxmlformats.org/officeDocument/2006/relationships/hyperlink"/><Relationship Id="rId8" Target="http://apps.who.int/classifications/icd10/browse/2016/en" TargetMode="External" Type="http://schemas.openxmlformats.org/officeDocument/2006/relationships/hyperlink"/><Relationship Id="rId7" Target="http://apps.who.int/classifications/icd10/browse/2016/en" TargetMode="External" Type="http://schemas.openxmlformats.org/officeDocument/2006/relationships/hyperlink"/><Relationship Id="rId6" Target="http://apps.who.int/classifications/icd10/browse/2016/en" TargetMode="External" Type="http://schemas.openxmlformats.org/officeDocument/2006/relationships/hyperlink"/><Relationship Id="rId5" Target="http://apps.who.int/classifications/icd10/browse/2016/en" TargetMode="External" Type="http://schemas.openxmlformats.org/officeDocument/2006/relationships/hyperlink"/><Relationship Id="rId4" Target="http://apps.who.int/classifications/icd10/browse/2016/en" TargetMode="External" Type="http://schemas.openxmlformats.org/officeDocument/2006/relationships/hyperlink"/><Relationship Id="rId3" Target="http://apps.who.int/classifications/icd10/browse/2016/en" TargetMode="External" Type="http://schemas.openxmlformats.org/officeDocument/2006/relationships/hyperlink"/><Relationship Id="rId2" Target="http://apps.who.int/classifications/icd10/browse/2016/en" TargetMode="External" Type="http://schemas.openxmlformats.org/officeDocument/2006/relationships/hyperlink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media/image1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>
            <a:spLocks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 bIns="45720" lIns="91440" numCol="1" rIns="91440" tIns="45720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/>
              <a:t>Clinical Psychology</a:t>
            </a:r>
          </a:p>
        </p:txBody>
      </p:sp>
      <p:sp>
        <p:nvSpPr>
          <p:cNvPr id="13" name="Text Box 13"/>
          <p:cNvSpPr>
            <a:spLocks/>
          </p:cNvSpPr>
          <p:nvPr>
            <p:ph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t" bIns="45720" lIns="91440" numCol="1" rIns="91440" tIns="45720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914400">
              <a:buNone/>
              <a:defRPr dirty="0" lang="en-US" smtClean="0"/>
            </a:lvl3pPr>
            <a:lvl4pPr algn="ctr" marL="1371600">
              <a:buNone/>
              <a:defRPr dirty="0" lang="en-US" smtClean="0"/>
            </a:lvl4pPr>
            <a:lvl5pPr algn="ctr" marL="1828800">
              <a:buNone/>
              <a:defRPr dirty="0" lang="en-US" smtClean="0"/>
            </a:lvl5pPr>
          </a:lstStyle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3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 sz="2400"/>
              <a:t>Disruptive, impulse‐control, and conduct disorders </a:t>
            </a:r>
          </a:p>
          <a:p>
            <a:pPr indent="-342900" marL="342900"/>
            <a:r>
              <a:rPr dirty="0" lang="en-US" smtClean="0" sz="2400"/>
              <a:t>Substance‐related and addictive disorders Neurocognitive disorders </a:t>
            </a:r>
          </a:p>
          <a:p>
            <a:pPr indent="-342900" marL="342900"/>
            <a:r>
              <a:rPr dirty="0" lang="en-US" smtClean="0" sz="2400"/>
              <a:t>Personality disorders</a:t>
            </a:r>
          </a:p>
          <a:p>
            <a:pPr indent="-342900" marL="342900"/>
            <a:r>
              <a:rPr dirty="0" lang="en-US" smtClean="0" sz="2400"/>
              <a:t> Paraphilic disorders </a:t>
            </a:r>
          </a:p>
          <a:p>
            <a:pPr indent="-342900" marL="342900"/>
            <a:r>
              <a:rPr dirty="0" lang="en-US" smtClean="0" sz="2400"/>
              <a:t>Other mental disorders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35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5635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r>
              <a:t>ICD 10 - WHO</a:t>
            </a:r>
          </a:p>
        </p:txBody>
      </p:sp>
      <p:sp>
        <p:nvSpPr>
          <p:cNvPr id="36" name="Text Box 36"/>
          <p:cNvSpPr>
            <a:spLocks/>
          </p:cNvSpPr>
          <p:nvPr>
            <p:ph type="obj"/>
          </p:nvPr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endParaRPr dirty="0" lang="en-US" smtClean="0" sz="2000"/>
          </a:p>
          <a:p>
            <a:pPr indent="-342900" marL="342900"/>
            <a:r>
              <a:rPr dirty="0" lang="en-US" smtClean="0" sz="2000">
                <a:hlinkClick r:id="rId2"/>
              </a:rPr>
              <a:t>F00-F09</a:t>
            </a:r>
            <a:r>
              <a:rPr dirty="0" lang="en-US" smtClean="0" sz="2000"/>
              <a:t> Organic, including symptomatic, mental disorders </a:t>
            </a:r>
          </a:p>
          <a:p>
            <a:pPr indent="-342900" marL="342900"/>
            <a:r>
              <a:rPr dirty="0" lang="en-US" smtClean="0" sz="2000">
                <a:hlinkClick r:id="rId3"/>
              </a:rPr>
              <a:t>F10-F19</a:t>
            </a:r>
            <a:r>
              <a:rPr dirty="0" lang="en-US" smtClean="0" sz="2000"/>
              <a:t> Mental and behavioural disorders due to psychoactive substance use </a:t>
            </a:r>
          </a:p>
          <a:p>
            <a:pPr indent="-342900" marL="342900"/>
            <a:r>
              <a:rPr dirty="0" lang="en-US" smtClean="0" sz="2000">
                <a:hlinkClick r:id="rId4"/>
              </a:rPr>
              <a:t>F20-F29</a:t>
            </a:r>
            <a:r>
              <a:rPr dirty="0" lang="en-US" smtClean="0" sz="2000"/>
              <a:t> Schizophrenia, schizotypal and delusional disorders </a:t>
            </a:r>
          </a:p>
          <a:p>
            <a:pPr indent="-342900" marL="342900"/>
            <a:r>
              <a:rPr dirty="0" lang="en-US" smtClean="0" sz="2000">
                <a:hlinkClick r:id="rId5"/>
              </a:rPr>
              <a:t>F30-F39</a:t>
            </a:r>
            <a:r>
              <a:rPr dirty="0" lang="en-US" smtClean="0" sz="2000"/>
              <a:t> Mood [affective] disorders </a:t>
            </a:r>
          </a:p>
          <a:p>
            <a:pPr indent="-342900" marL="342900"/>
            <a:r>
              <a:rPr dirty="0" lang="en-US" smtClean="0" sz="2000">
                <a:hlinkClick r:id="rId6"/>
              </a:rPr>
              <a:t>F40-F48</a:t>
            </a:r>
            <a:r>
              <a:rPr dirty="0" lang="en-US" smtClean="0" sz="2000"/>
              <a:t> Neurotic, stress-related and somatoform disorders </a:t>
            </a:r>
          </a:p>
          <a:p>
            <a:pPr indent="-342900" marL="342900"/>
            <a:r>
              <a:rPr dirty="0" lang="en-US" smtClean="0" sz="2000">
                <a:hlinkClick r:id="rId7"/>
              </a:rPr>
              <a:t>F50-F59</a:t>
            </a:r>
            <a:r>
              <a:rPr dirty="0" lang="en-US" smtClean="0" sz="2000"/>
              <a:t> Behavioural syndromes associated with physiological disturbances and physical factors </a:t>
            </a:r>
          </a:p>
          <a:p>
            <a:pPr indent="-342900" marL="342900"/>
            <a:r>
              <a:rPr dirty="0" lang="en-US" smtClean="0" sz="2000">
                <a:hlinkClick r:id="rId8"/>
              </a:rPr>
              <a:t>F60-F69</a:t>
            </a:r>
            <a:r>
              <a:rPr dirty="0" lang="en-US" smtClean="0" sz="2000"/>
              <a:t> Disorders of adult personality and behaviour </a:t>
            </a:r>
          </a:p>
          <a:p>
            <a:pPr indent="-342900" marL="342900"/>
            <a:r>
              <a:rPr dirty="0" lang="en-US" smtClean="0" sz="2000">
                <a:hlinkClick r:id="rId9"/>
              </a:rPr>
              <a:t>F70-F79</a:t>
            </a:r>
            <a:r>
              <a:rPr dirty="0" lang="en-US" smtClean="0" sz="2000"/>
              <a:t> Mental retardation </a:t>
            </a:r>
          </a:p>
          <a:p>
            <a:pPr indent="-342900" marL="342900"/>
            <a:r>
              <a:rPr dirty="0" lang="en-US" smtClean="0" sz="2000">
                <a:hlinkClick r:id="rId10"/>
              </a:rPr>
              <a:t>F80-F89</a:t>
            </a:r>
            <a:r>
              <a:rPr dirty="0" lang="en-US" smtClean="0" sz="2000"/>
              <a:t> Disorders of psychological development </a:t>
            </a:r>
          </a:p>
          <a:p>
            <a:pPr indent="-342900" marL="342900"/>
            <a:r>
              <a:rPr dirty="0" lang="en-US" smtClean="0" sz="2000">
                <a:hlinkClick r:id="rId11"/>
              </a:rPr>
              <a:t>F90-F98</a:t>
            </a:r>
            <a:r>
              <a:rPr dirty="0" lang="en-US" smtClean="0" sz="2000"/>
              <a:t> Behavioural and emotional disorders with onset usually occurring in childhood and adolescence </a:t>
            </a:r>
          </a:p>
          <a:p>
            <a:pPr indent="-342900" marL="342900"/>
            <a:r>
              <a:rPr dirty="0" lang="en-US" smtClean="0" sz="2000">
                <a:hlinkClick r:id="rId12" tooltip="Unspecified mental disorder"/>
              </a:rPr>
              <a:t>F99-F99</a:t>
            </a:r>
            <a:r>
              <a:rPr dirty="0" lang="en-US" smtClean="0" sz="2000"/>
              <a:t> Unspecified mental disorder </a:t>
            </a:r>
          </a:p>
          <a:p>
            <a:pPr indent="-342900" marL="342900"/>
            <a:endParaRPr dirty="0" lang="en-US" smtClean="0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37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200"/>
              <a:t>Depression</a:t>
            </a:r>
          </a:p>
        </p:txBody>
      </p:sp>
      <p:sp>
        <p:nvSpPr>
          <p:cNvPr id="38" name="Text Box 38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 sz="2000"/>
              <a:t>Sad Face</a:t>
            </a:r>
          </a:p>
          <a:p>
            <a:pPr indent="-342900" marL="342900"/>
            <a:r>
              <a:rPr dirty="0" lang="en-US" smtClean="0" sz="2000"/>
              <a:t>Stooped Posture</a:t>
            </a:r>
          </a:p>
          <a:p>
            <a:pPr indent="-342900" marL="342900"/>
            <a:r>
              <a:rPr dirty="0" lang="en-US" smtClean="0" sz="2000"/>
              <a:t>Low Mood</a:t>
            </a:r>
          </a:p>
          <a:p>
            <a:pPr indent="-342900" marL="342900"/>
            <a:r>
              <a:rPr dirty="0" lang="en-US" smtClean="0" sz="2000"/>
              <a:t>Indecisiveness</a:t>
            </a:r>
          </a:p>
          <a:p>
            <a:pPr indent="-342900" marL="342900"/>
            <a:r>
              <a:rPr dirty="0" lang="en-US" smtClean="0" sz="2000"/>
              <a:t>Hopelessness</a:t>
            </a:r>
          </a:p>
          <a:p>
            <a:pPr indent="-342900" marL="342900"/>
            <a:r>
              <a:rPr dirty="0" lang="en-US" smtClean="0" sz="2000"/>
              <a:t>Feeling Inadequate</a:t>
            </a:r>
          </a:p>
          <a:p>
            <a:pPr indent="-342900" marL="342900"/>
            <a:r>
              <a:rPr dirty="0" lang="en-US" smtClean="0" sz="2000"/>
              <a:t>Conscious Guilt</a:t>
            </a:r>
          </a:p>
          <a:p>
            <a:pPr indent="-342900" marL="342900"/>
            <a:r>
              <a:rPr dirty="0" lang="en-US" smtClean="0" sz="2000"/>
              <a:t>Loss of interest</a:t>
            </a:r>
          </a:p>
          <a:p>
            <a:pPr indent="-342900" marL="342900"/>
            <a:r>
              <a:rPr dirty="0" lang="en-US" smtClean="0" sz="2000"/>
              <a:t>Loss of motivation</a:t>
            </a:r>
          </a:p>
          <a:p>
            <a:pPr indent="-342900" marL="342900"/>
            <a:r>
              <a:rPr dirty="0" lang="en-US" smtClean="0" sz="2000"/>
              <a:t>Fatigability</a:t>
            </a:r>
          </a:p>
          <a:p>
            <a:pPr indent="-342900" marL="342900"/>
            <a:r>
              <a:rPr dirty="0" lang="en-US" smtClean="0" sz="2000"/>
              <a:t>Sleep Disturbance</a:t>
            </a:r>
          </a:p>
          <a:p>
            <a:pPr indent="-342900" marL="342900"/>
            <a:r>
              <a:rPr dirty="0" lang="en-US" smtClean="0" sz="2000"/>
              <a:t>Loss of Appetite</a:t>
            </a:r>
          </a:p>
          <a:p>
            <a:pPr indent="-342900" marL="342900"/>
            <a:endParaRPr dirty="0" lang="en-US" smtClean="0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/>
              <a:t>“My life had come to a sudden stop. I was able to breathe, to eat, to drink, to sleep.</a:t>
            </a:r>
          </a:p>
          <a:p>
            <a:pPr indent="-342900" marL="342900">
              <a:buNone/>
            </a:pPr>
            <a:r>
              <a:rPr dirty="0" lang="en-US" smtClean="0"/>
              <a:t>I could not, indeed help doing so; but there was no real life in me.”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r>
              <a:rPr dirty="0" lang="en-US" smtClean="0"/>
              <a:t>       Leo Tolstoy, My Confession, 1887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4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42" name="Text Box 42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Major Depression – at least 5 symptoms</a:t>
            </a:r>
          </a:p>
          <a:p>
            <a:pPr indent="-342900" marL="342900">
              <a:buNone/>
            </a:pPr>
            <a:r>
              <a:rPr dirty="0" lang="en-US" smtClean="0"/>
              <a:t> last two or more weeks.  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/>
            <a:r>
              <a:rPr dirty="0" lang="en-US" smtClean="0"/>
              <a:t>Evolutionary Perspective</a:t>
            </a:r>
          </a:p>
          <a:p>
            <a:pPr indent="-342900" marL="342900"/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44" name="Text Box 44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Incidence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Gender</a:t>
            </a:r>
          </a:p>
          <a:p>
            <a:pPr indent="-342900" marL="342900"/>
            <a:r>
              <a:rPr dirty="0" lang="en-US" smtClean="0"/>
              <a:t>Culture</a:t>
            </a:r>
          </a:p>
          <a:p>
            <a:pPr indent="-342900" marL="342900"/>
            <a:r>
              <a:rPr dirty="0" lang="en-US" smtClean="0"/>
              <a:t>Public Health Concern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5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Causes</a:t>
            </a:r>
            <a:r>
              <a:rPr dirty="0" lang="en-US" smtClean="0"/>
              <a:t> </a:t>
            </a:r>
          </a:p>
        </p:txBody>
      </p:sp>
      <p:sp>
        <p:nvSpPr>
          <p:cNvPr id="46" name="Text Box 46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Genetic 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The Brain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Social-Cognitive Perspective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7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Treatment</a:t>
            </a:r>
          </a:p>
        </p:txBody>
      </p:sp>
      <p:sp>
        <p:nvSpPr>
          <p:cNvPr id="48" name="Text Box 48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Bio-Medical Perspective – anti depressants, ECT – severe depression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Psychological Approaches – Cognitive Behavior Therapy, Morita Therapy 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Exercise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49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200"/>
              <a:t>Schizophrenia</a:t>
            </a:r>
          </a:p>
        </p:txBody>
      </p:sp>
      <p:sp>
        <p:nvSpPr>
          <p:cNvPr id="50" name="Text Box 50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 sz="2400"/>
              <a:t>Lack of insight</a:t>
            </a:r>
          </a:p>
          <a:p>
            <a:pPr indent="-342900" marL="342900"/>
            <a:r>
              <a:rPr dirty="0" lang="en-US" smtClean="0" sz="2400"/>
              <a:t>Auditory hallucinations</a:t>
            </a:r>
          </a:p>
          <a:p>
            <a:pPr indent="-342900" marL="342900"/>
            <a:r>
              <a:rPr dirty="0" lang="en-US" smtClean="0" sz="2400"/>
              <a:t>Visual hallucinations</a:t>
            </a:r>
          </a:p>
          <a:p>
            <a:pPr indent="-342900" marL="342900"/>
            <a:r>
              <a:rPr dirty="0" lang="en-US" smtClean="0" sz="2400"/>
              <a:t>Suspiciousness</a:t>
            </a:r>
          </a:p>
          <a:p>
            <a:pPr indent="-342900" marL="342900"/>
            <a:r>
              <a:rPr dirty="0" lang="en-US" smtClean="0" sz="2400"/>
              <a:t>Flatness of Affect</a:t>
            </a:r>
          </a:p>
          <a:p>
            <a:pPr indent="-342900" marL="342900"/>
            <a:r>
              <a:rPr dirty="0" lang="en-US" smtClean="0" sz="2400"/>
              <a:t>Delusions of persecution</a:t>
            </a:r>
          </a:p>
          <a:p>
            <a:pPr indent="-342900" marL="342900"/>
            <a:r>
              <a:rPr dirty="0" lang="en-US" smtClean="0" sz="2400"/>
              <a:t>Delusions of control</a:t>
            </a:r>
          </a:p>
          <a:p>
            <a:pPr indent="-342900" marL="342900"/>
            <a:r>
              <a:rPr dirty="0" lang="en-US" smtClean="0" sz="2400"/>
              <a:t>Poor rapport</a:t>
            </a:r>
          </a:p>
          <a:p>
            <a:pPr indent="-342900" marL="342900"/>
            <a:r>
              <a:rPr dirty="0" lang="en-US" smtClean="0" sz="2400"/>
              <a:t>Hearing thoughts spoken out aloud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5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52" name="Text Box 52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 sz="2800"/>
              <a:t>Catatonic</a:t>
            </a:r>
          </a:p>
          <a:p>
            <a:pPr indent="-285750" lvl="1" marL="742950">
              <a:lnSpc>
                <a:spcPct val="90000"/>
              </a:lnSpc>
            </a:pPr>
            <a:r>
              <a:rPr dirty="0" lang="en-US" smtClean="0" sz="2400"/>
              <a:t>Bizarre, immobile, or relentless motor behaviors</a:t>
            </a:r>
          </a:p>
          <a:p>
            <a:pPr indent="-342900" marL="342900">
              <a:lnSpc>
                <a:spcPct val="90000"/>
              </a:lnSpc>
            </a:pPr>
            <a:r>
              <a:rPr dirty="0" lang="en-US" smtClean="0" sz="2800"/>
              <a:t>Paranoid</a:t>
            </a:r>
          </a:p>
          <a:p>
            <a:pPr indent="-285750" lvl="1" marL="742950">
              <a:lnSpc>
                <a:spcPct val="90000"/>
              </a:lnSpc>
            </a:pPr>
            <a:r>
              <a:rPr dirty="0" lang="en-US" smtClean="0" sz="2400"/>
              <a:t>Hallucinations (voices), delusions of persecution and/or grandeur, suspicion</a:t>
            </a:r>
          </a:p>
          <a:p>
            <a:pPr indent="-285750" lvl="1" marL="742950">
              <a:lnSpc>
                <a:spcPct val="90000"/>
              </a:lnSpc>
            </a:pPr>
            <a:r>
              <a:rPr dirty="0" lang="en-US" smtClean="0" sz="2400"/>
              <a:t>Intellect and affect are usually normal</a:t>
            </a:r>
          </a:p>
          <a:p>
            <a:pPr indent="-342900" marL="342900">
              <a:lnSpc>
                <a:spcPct val="90000"/>
              </a:lnSpc>
            </a:pPr>
            <a:r>
              <a:rPr dirty="0" lang="en-US" smtClean="0" sz="2800"/>
              <a:t>Disorganized</a:t>
            </a:r>
          </a:p>
          <a:p>
            <a:pPr indent="-285750" lvl="1" marL="742950">
              <a:lnSpc>
                <a:spcPct val="90000"/>
              </a:lnSpc>
            </a:pPr>
            <a:r>
              <a:rPr dirty="0" lang="en-US" smtClean="0" sz="2400"/>
              <a:t>Personality deterioration, bizarre behavior (public urination), disorganized speech</a:t>
            </a:r>
          </a:p>
          <a:p>
            <a:pPr indent="-285750" lvl="1" marL="742950">
              <a:lnSpc>
                <a:spcPct val="90000"/>
              </a:lnSpc>
            </a:pPr>
            <a:r>
              <a:rPr dirty="0" lang="en-US" smtClean="0" sz="2400"/>
              <a:t>Or flat, inappropriate affect (laughter)</a:t>
            </a:r>
          </a:p>
          <a:p>
            <a:pPr indent="-342900" marL="342900">
              <a:lnSpc>
                <a:spcPct val="90000"/>
              </a:lnSpc>
            </a:pPr>
            <a:r>
              <a:rPr dirty="0" lang="en-US" smtClean="0" sz="2800"/>
              <a:t>Undifferentiated: no specific category is appropriate</a:t>
            </a:r>
          </a:p>
          <a:p>
            <a:pPr indent="-342900" marL="342900">
              <a:lnSpc>
                <a:spcPct val="90000"/>
              </a:lnSpc>
            </a:pPr>
            <a:endParaRPr dirty="0" lang="en-US" smtClean="0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r>
              <a:t>Diagnosis</a:t>
            </a:r>
          </a:p>
        </p:txBody>
      </p:sp>
      <p:sp>
        <p:nvSpPr>
          <p:cNvPr id="15" name="Text Box 15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r>
              <a:t>DSM </a:t>
            </a:r>
          </a:p>
          <a:p>
            <a:r>
              <a:t>ICD</a:t>
            </a:r>
          </a:p>
          <a:p>
            <a:r>
              <a:t>Clinical Interview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Causes</a:t>
            </a:r>
          </a:p>
        </p:txBody>
      </p:sp>
      <p:sp>
        <p:nvSpPr>
          <p:cNvPr id="54" name="Text Box 54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Genetic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Brain Abnormalities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Maternal Virus in Midpregnancy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55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3"/>
          <a:srcRect b="0" l="0" r="0" t="0"/>
          <a:stretch/>
        </p:blipFill>
        <p:spPr>
          <a:xfrm>
            <a:off x="1371600" y="1905000"/>
            <a:ext cx="6324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58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Treatment</a:t>
            </a:r>
          </a:p>
        </p:txBody>
      </p:sp>
      <p:sp>
        <p:nvSpPr>
          <p:cNvPr id="59" name="Text Box 59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Bio-Medical Perspective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The Behavioral Perspective</a:t>
            </a:r>
          </a:p>
          <a:p>
            <a:pPr indent="-342900" marL="342900"/>
            <a:r>
              <a:rPr dirty="0" lang="en-US" smtClean="0"/>
              <a:t>The Psychoanalytic Perspective</a:t>
            </a:r>
          </a:p>
          <a:p>
            <a:pPr indent="-342900" marL="342900"/>
            <a:r>
              <a:rPr dirty="0" lang="en-US" smtClean="0"/>
              <a:t>The Humanistic Perspective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The Cognitive – Behavioral Perspective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3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4" name="Text Box 24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b="1" dirty="0" lang="en-US" smtClean="0">
                <a:ea charset="0" pitchFamily="18" typeface="Times New Roman"/>
              </a:rPr>
              <a:t>Information sought through interviews</a:t>
            </a:r>
            <a:r>
              <a:rPr dirty="0" lang="en-US" smtClean="0">
                <a:ea charset="0" pitchFamily="18" typeface="Times New Roman"/>
              </a:rPr>
              <a:t>: </a:t>
            </a:r>
          </a:p>
          <a:p>
            <a:pPr indent="-342900" marL="342900">
              <a:buClr>
                <a:schemeClr val="accent1"/>
              </a:buClr>
              <a:buSzPct val="80000"/>
              <a:buFontTx/>
              <a:buChar char="•"/>
            </a:pPr>
            <a:r>
              <a:rPr dirty="0" lang="en-US" smtClean="0">
                <a:ea charset="0" pitchFamily="18" typeface="Times New Roman"/>
              </a:rPr>
              <a:t>Reasons for being in treatment</a:t>
            </a:r>
          </a:p>
          <a:p>
            <a:pPr indent="-342900" marL="342900">
              <a:buClr>
                <a:schemeClr val="accent1"/>
              </a:buClr>
              <a:buSzPct val="80000"/>
              <a:buFontTx/>
              <a:buChar char="•"/>
            </a:pPr>
            <a:r>
              <a:rPr dirty="0" lang="en-US" smtClean="0">
                <a:ea charset="0" pitchFamily="18" typeface="Times New Roman"/>
              </a:rPr>
              <a:t>Symptoms</a:t>
            </a:r>
          </a:p>
          <a:p>
            <a:pPr indent="-342900" marL="342900">
              <a:buClr>
                <a:schemeClr val="accent1"/>
              </a:buClr>
              <a:buSzPct val="80000"/>
              <a:buFontTx/>
              <a:buChar char="•"/>
            </a:pPr>
            <a:r>
              <a:rPr dirty="0" lang="en-US" smtClean="0">
                <a:ea charset="0" pitchFamily="18" typeface="Times New Roman"/>
              </a:rPr>
              <a:t>Health status</a:t>
            </a:r>
          </a:p>
          <a:p>
            <a:pPr indent="-342900" marL="342900">
              <a:buClr>
                <a:schemeClr val="accent1"/>
              </a:buClr>
              <a:buSzPct val="80000"/>
              <a:buFontTx/>
              <a:buChar char="•"/>
            </a:pPr>
            <a:r>
              <a:rPr dirty="0" lang="en-US" smtClean="0">
                <a:ea charset="0" pitchFamily="18" typeface="Times New Roman"/>
              </a:rPr>
              <a:t>Family background</a:t>
            </a:r>
          </a:p>
          <a:p>
            <a:pPr indent="-342900" marL="342900">
              <a:buClr>
                <a:schemeClr val="accent1"/>
              </a:buClr>
              <a:buSzPct val="80000"/>
              <a:buFontTx/>
              <a:buChar char="•"/>
            </a:pPr>
            <a:r>
              <a:rPr dirty="0" lang="en-US" smtClean="0">
                <a:ea charset="0" pitchFamily="18" typeface="Times New Roman"/>
              </a:rPr>
              <a:t>Life history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6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Assessment</a:t>
            </a:r>
          </a:p>
        </p:txBody>
      </p:sp>
      <p:sp>
        <p:nvSpPr>
          <p:cNvPr id="17" name="Text Box 17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The Clinical Interview</a:t>
            </a:r>
          </a:p>
          <a:p>
            <a:pPr indent="-342900" marL="342900">
              <a:buNone/>
            </a:pPr>
            <a:r>
              <a:rPr dirty="0" lang="en-US" smtClean="0"/>
              <a:t>    MINI (</a:t>
            </a:r>
            <a:r>
              <a:rPr dirty="0" lang="en-US" smtClean="0" sz="2400"/>
              <a:t>Mini International Neuropsychiatric Interview 1990)</a:t>
            </a:r>
          </a:p>
          <a:p>
            <a:pPr indent="-342900" marL="342900">
              <a:buNone/>
            </a:pPr>
            <a:r>
              <a:rPr dirty="0" lang="en-US" smtClean="0"/>
              <a:t>    </a:t>
            </a:r>
          </a:p>
          <a:p>
            <a:pPr indent="-342900" marL="342900"/>
            <a:r>
              <a:rPr dirty="0" lang="en-US" smtClean="0"/>
              <a:t>Behavioral Assessment</a:t>
            </a:r>
          </a:p>
          <a:p>
            <a:pPr indent="-342900" marL="342900">
              <a:buNone/>
            </a:pPr>
            <a:r>
              <a:rPr dirty="0" lang="en-US" smtClean="0"/>
              <a:t>     Rating Scale  (MACC)</a:t>
            </a:r>
            <a:r>
              <a:rPr dirty="0" lang="en-US" smtClean="0" sz="2000"/>
              <a:t>Motility,Affect,Cooperation,Communication</a:t>
            </a:r>
          </a:p>
          <a:p>
            <a:pPr indent="-342900" marL="342900">
              <a:buNone/>
            </a:pPr>
            <a:r>
              <a:rPr dirty="0" lang="en-US" smtClean="0"/>
              <a:t>     Physiological Tests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</a:pPr>
            <a:r>
              <a:rPr dirty="0" lang="en-US" smtClean="0" sz="2800"/>
              <a:t>Psychological Testing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   Projective Tests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     Rorschach Inkblots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     Thematic Apperception Tests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  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   Self Reports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   Personality Inventories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    MMPI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</a:t>
            </a:r>
          </a:p>
        </p:txBody>
      </p:sp>
      <p:sp>
        <p:nvSpPr>
          <p:cNvPr id="20" name="Text Box 20"/>
          <p:cNvSpPr>
            <a:spLocks/>
          </p:cNvSpPr>
          <p:nvPr/>
        </p:nvSpPr>
        <p:spPr>
          <a:xfrm flipH="1" flipV="1">
            <a:off x="68040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numCol="1" rot="1080000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2" name="Text Box 22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</a:pPr>
            <a:r>
              <a:rPr dirty="0" lang="en-US" smtClean="0" sz="2800"/>
              <a:t>Neurological Functioning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The Halstead- Reitan Battery (1974)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   </a:t>
            </a:r>
            <a:r>
              <a:rPr dirty="0" lang="en-US" smtClean="0" sz="2400"/>
              <a:t>perceptual, motor and cognitive tasks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   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    EEG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    MRI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    PET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800"/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800"/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800"/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b="1" dirty="0" lang="en-US" smtClean="0" sz="3200">
                <a:solidFill>
                  <a:schemeClr val="tx1"/>
                </a:solidFill>
              </a:rPr>
              <a:t/>
            </a:r>
            <a:br>
              <a:rPr b="1" dirty="0" lang="en-US" smtClean="0" sz="3200">
                <a:solidFill>
                  <a:schemeClr val="tx1"/>
                </a:solidFill>
              </a:rPr>
            </a:br>
            <a:r>
              <a:rPr b="1" dirty="0" lang="en-US" smtClean="0" sz="3200">
                <a:solidFill>
                  <a:schemeClr val="tx1"/>
                </a:solidFill>
              </a:rPr>
              <a:t>Diagnostic and statistical manual of mental disorders </a:t>
            </a:r>
            <a:r>
              <a:rPr b="1" dirty="0" lang="en-US" smtClean="0">
                <a:solidFill>
                  <a:schemeClr val="tx1"/>
                </a:solidFill>
              </a:rPr>
              <a:t/>
            </a:r>
            <a:br>
              <a:rPr b="1" dirty="0" lang="en-US" smtClean="0">
                <a:solidFill>
                  <a:schemeClr val="tx1"/>
                </a:solidFill>
              </a:rPr>
            </a:br>
          </a:p>
        </p:txBody>
      </p:sp>
      <p:sp>
        <p:nvSpPr>
          <p:cNvPr id="26" name="Text Box 26"/>
          <p:cNvSpPr>
            <a:spLocks/>
          </p:cNvSpPr>
          <p:nvPr>
            <p:ph type="obj"/>
          </p:nvPr>
        </p:nvSpPr>
        <p:spPr>
          <a:xfrm>
            <a:off x="457200" y="1371600"/>
            <a:ext cx="8229600" cy="47545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 sz="2800"/>
              <a:t>Developed in 1952 by APA </a:t>
            </a:r>
          </a:p>
          <a:p>
            <a:pPr algn="ctr" indent="-342900" marL="342900">
              <a:buNone/>
            </a:pPr>
            <a:r>
              <a:rPr dirty="0" lang="en-US" smtClean="0" sz="2800"/>
              <a:t>Revisions</a:t>
            </a:r>
          </a:p>
          <a:p>
            <a:pPr indent="-342900" marL="342900"/>
            <a:r>
              <a:rPr dirty="0" lang="en-US" smtClean="0" sz="2800"/>
              <a:t>DSM I- (emotional reactions)</a:t>
            </a:r>
          </a:p>
          <a:p>
            <a:pPr indent="-342900" marL="342900"/>
            <a:r>
              <a:rPr dirty="0" lang="en-US" smtClean="0" sz="2800"/>
              <a:t>DSM II -1968- based on ICD (international classification of diseases)   </a:t>
            </a:r>
          </a:p>
          <a:p>
            <a:pPr indent="-342900" marL="342900"/>
            <a:r>
              <a:rPr dirty="0" lang="en-US" smtClean="0" sz="2800"/>
              <a:t>DSM III   -  1980- to overcome low reliability </a:t>
            </a:r>
          </a:p>
          <a:p>
            <a:pPr indent="-342900" marL="342900"/>
            <a:r>
              <a:rPr dirty="0" lang="en-US" smtClean="0" sz="2800"/>
              <a:t>DSM III REVISED  - refined /improved - 1987</a:t>
            </a:r>
          </a:p>
          <a:p>
            <a:pPr indent="-342900" marL="342900"/>
            <a:r>
              <a:rPr dirty="0" lang="en-US" smtClean="0" sz="2800"/>
              <a:t>DSM IV-  revised/  simpler- 1994</a:t>
            </a:r>
          </a:p>
          <a:p>
            <a:pPr indent="-342900" marL="342900"/>
            <a:r>
              <a:rPr dirty="0" lang="en-US" smtClean="0" sz="2800"/>
              <a:t>DSM IV text revision (2000)</a:t>
            </a:r>
          </a:p>
          <a:p>
            <a:pPr indent="-342900" marL="342900"/>
            <a:r>
              <a:rPr dirty="0" lang="en-US" smtClean="0" sz="2800"/>
              <a:t>DSM V-  May, 2013</a:t>
            </a:r>
          </a:p>
          <a:p>
            <a:pPr indent="-342900" marL="342900"/>
            <a:endParaRPr dirty="0" lang="en-US" smtClean="0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7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8" name="Text Box 28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 sz="2800"/>
              <a:t>Provides a common language for discussion, research</a:t>
            </a:r>
          </a:p>
          <a:p>
            <a:pPr indent="-342900" marL="342900">
              <a:buNone/>
            </a:pPr>
            <a:endParaRPr dirty="0" lang="en-US" smtClean="0" sz="2800"/>
          </a:p>
          <a:p>
            <a:pPr indent="-342900" marL="342900"/>
            <a:r>
              <a:rPr dirty="0" lang="en-US" smtClean="0" sz="2800"/>
              <a:t>Describes disorders in terms of symptoms</a:t>
            </a:r>
          </a:p>
          <a:p>
            <a:pPr indent="-342900" marL="342900">
              <a:buNone/>
            </a:pPr>
            <a:endParaRPr dirty="0" lang="en-US" smtClean="0" sz="2800"/>
          </a:p>
          <a:p>
            <a:pPr indent="-342900" marL="342900">
              <a:buNone/>
            </a:pPr>
            <a:endParaRPr dirty="0" lang="en-US" smtClean="0" sz="2800"/>
          </a:p>
          <a:p>
            <a:pPr indent="-342900" marL="342900">
              <a:buNone/>
            </a:pPr>
            <a:endParaRPr dirty="0" lang="en-US" smtClean="0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30" name="Text Box 30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 sz="2800"/>
              <a:t> The DSM is a categorical classification system.</a:t>
            </a:r>
          </a:p>
          <a:p>
            <a:pPr indent="-342900" marL="342900"/>
            <a:r>
              <a:rPr dirty="0" lang="en-US" smtClean="0" sz="2800"/>
              <a:t>Not assumed that each category of mental disorder is a completely discrete entity with absolute boundaries</a:t>
            </a:r>
          </a:p>
          <a:p>
            <a:pPr indent="-342900" marL="342900"/>
            <a:r>
              <a:rPr dirty="0" lang="en-US" smtClean="0" sz="2800"/>
              <a:t> Qualifiers are sometimes used, for example mild, moderate or severe forms of a disorder.</a:t>
            </a:r>
          </a:p>
          <a:p>
            <a:pPr indent="-342900" marL="342900"/>
            <a:r>
              <a:rPr dirty="0" lang="en-US" smtClean="0" sz="2800"/>
              <a:t> For nearly half the disorders, symptoms must be sufficient to cause significant distress or impairment in social, occupational, or other important areas of functioning. </a:t>
            </a:r>
          </a:p>
          <a:p>
            <a:pPr indent="-342900" marL="342900"/>
            <a:r>
              <a:rPr dirty="0" lang="en-US" smtClean="0" sz="2800"/>
              <a:t>Each category of disorder has a numeric code</a:t>
            </a:r>
          </a:p>
          <a:p>
            <a:pPr indent="-342900" marL="342900"/>
            <a:endParaRPr dirty="0" lang="en-US" smtClean="0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5635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r>
              <a:t>DSM V</a:t>
            </a:r>
          </a:p>
        </p:txBody>
      </p:sp>
      <p:sp>
        <p:nvSpPr>
          <p:cNvPr id="32" name="Text Box 32"/>
          <p:cNvSpPr>
            <a:spLocks/>
          </p:cNvSpPr>
          <p:nvPr>
            <p:ph type="obj"/>
          </p:nvPr>
        </p:nvSpPr>
        <p:spPr>
          <a:xfrm>
            <a:off x="457200" y="914400"/>
            <a:ext cx="8229600" cy="52117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/>
              <a:t>Neurodevelopmental disorders </a:t>
            </a:r>
          </a:p>
          <a:p>
            <a:pPr indent="-342900" marL="342900">
              <a:buNone/>
            </a:pPr>
            <a:r>
              <a:rPr dirty="0" lang="en-US" smtClean="0" sz="2000"/>
              <a:t>Schizophrenia spectrum and other psychotic disorders </a:t>
            </a:r>
          </a:p>
          <a:p>
            <a:pPr indent="-342900" marL="342900">
              <a:buNone/>
            </a:pPr>
            <a:r>
              <a:rPr dirty="0" lang="en-US" smtClean="0" sz="2000"/>
              <a:t>Bipolar and related disorders </a:t>
            </a:r>
          </a:p>
          <a:p>
            <a:pPr indent="-342900" marL="342900">
              <a:buNone/>
            </a:pPr>
            <a:r>
              <a:rPr dirty="0" lang="en-US" smtClean="0" sz="2000"/>
              <a:t>Depressive disorders </a:t>
            </a:r>
          </a:p>
          <a:p>
            <a:pPr indent="-342900" marL="342900">
              <a:buNone/>
            </a:pPr>
            <a:r>
              <a:rPr dirty="0" lang="en-US" smtClean="0" sz="2000"/>
              <a:t>Anxiety disorders </a:t>
            </a:r>
          </a:p>
          <a:p>
            <a:pPr indent="-342900" marL="342900">
              <a:buNone/>
            </a:pPr>
            <a:r>
              <a:rPr dirty="0" lang="en-US" smtClean="0" sz="2000"/>
              <a:t>Obsessive‐compulsive and related disorders </a:t>
            </a:r>
          </a:p>
          <a:p>
            <a:pPr indent="-342900" marL="342900">
              <a:buNone/>
            </a:pPr>
            <a:r>
              <a:rPr dirty="0" lang="en-US" smtClean="0" sz="2000"/>
              <a:t>Trauma‐ and stressor‐related disorders </a:t>
            </a:r>
          </a:p>
          <a:p>
            <a:pPr indent="-342900" marL="342900">
              <a:buNone/>
            </a:pPr>
            <a:r>
              <a:rPr dirty="0" lang="en-US" smtClean="0" sz="2000"/>
              <a:t>Dissociative disorders </a:t>
            </a:r>
          </a:p>
          <a:p>
            <a:pPr indent="-342900" marL="342900">
              <a:buNone/>
            </a:pPr>
            <a:r>
              <a:rPr dirty="0" lang="en-US" smtClean="0" sz="2000"/>
              <a:t>Somatic symptom and related disorders </a:t>
            </a:r>
          </a:p>
          <a:p>
            <a:pPr indent="-342900" marL="342900">
              <a:buNone/>
            </a:pPr>
            <a:r>
              <a:rPr dirty="0" lang="en-US" smtClean="0" sz="2000"/>
              <a:t>Feeding and eating disorders </a:t>
            </a:r>
          </a:p>
          <a:p>
            <a:pPr indent="-342900" marL="342900">
              <a:buNone/>
            </a:pPr>
            <a:r>
              <a:rPr dirty="0" lang="en-US" smtClean="0" sz="2000"/>
              <a:t>Elimination disorders</a:t>
            </a:r>
          </a:p>
          <a:p>
            <a:pPr indent="-342900" marL="342900">
              <a:buNone/>
            </a:pPr>
            <a:r>
              <a:rPr dirty="0" lang="en-US" smtClean="0" sz="2000"/>
              <a:t> Sleep‐wake disorders </a:t>
            </a:r>
          </a:p>
          <a:p>
            <a:pPr indent="-342900" marL="342900">
              <a:buNone/>
            </a:pPr>
            <a:r>
              <a:rPr dirty="0" lang="en-US" smtClean="0" sz="2000"/>
              <a:t>Sexual dysfunctions </a:t>
            </a:r>
          </a:p>
          <a:p>
            <a:pPr indent="-342900" marL="342900">
              <a:buNone/>
            </a:pPr>
            <a:r>
              <a:rPr dirty="0" lang="en-US" smtClean="0" sz="2000"/>
              <a:t>Gender dysphoria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660</Words>
  <Paragraphs>168</Paragraphs>
  <Slides>23</Slides>
  <Notes>4</Notes>
  <TotalTime>0</TotalTime>
  <HiddenSlides>0</HiddenSlides>
  <ScaleCrop>false</ScaleCrop>
  <HyperlinksChanged>false</HyperlinksChanged>
  <Application>Microsoft PowerPoint</Application>
  <PresentationFormat/>
</Properties>
</file>