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2" Target="ppt/presentation.xml" Type="http://schemas.openxmlformats.org/officeDocument/2006/relationships/officeDocument"/><Relationship Id="rId1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7010400" cy="9296400"/>
  <p:defaultTextStyle>
    <a:lvl1pPr algn="l" defTabSz="914400" fontAlgn="base" indent="0" marL="0" rtl="0">
      <a:lnSpc>
        <a:spcPct val="100000"/>
      </a:lnSpc>
      <a:spcBef>
        <a:spcPct val="0"/>
      </a:spcBef>
      <a:spcAft>
        <a:spcPct val="0"/>
      </a:spcAft>
      <a:buNone/>
      <a:defRPr b="0" baseline="0" dirty="0" i="0" lang="en-US" smtClean="0" sz="1800" u="none">
        <a:solidFill>
          <a:schemeClr val="tx1"/>
        </a:solidFill>
        <a:latin charset="0" typeface="Arial"/>
      </a:defRPr>
    </a:lvl1pPr>
    <a:lvl2pPr indent="0" marL="4572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1800" u="none">
        <a:solidFill>
          <a:schemeClr val="tx1"/>
        </a:solidFill>
        <a:latin charset="0" typeface="Arial"/>
      </a:defRPr>
    </a:lvl2pPr>
    <a:lvl3pPr indent="0" marL="9144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1800" u="none">
        <a:solidFill>
          <a:schemeClr val="tx1"/>
        </a:solidFill>
        <a:latin charset="0" typeface="Arial"/>
      </a:defRPr>
    </a:lvl3pPr>
    <a:lvl4pPr indent="0" marL="13716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1800" u="none">
        <a:solidFill>
          <a:schemeClr val="tx1"/>
        </a:solidFill>
        <a:latin charset="0" typeface="Arial"/>
      </a:defRPr>
    </a:lvl4pPr>
    <a:lvl5pPr indent="0" marL="18288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1800" u="none">
        <a:solidFill>
          <a:schemeClr val="tx1"/>
        </a:solidFill>
        <a:latin charset="0" typeface="Arial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79"/>
  </p:normalViewPr>
</p:viewPr>
</file>

<file path=ppt/_rels/presentation.xml.rels><?xml version="1.0" encoding="UTF-8" standalone="yes"?><Relationships xmlns="http://schemas.openxmlformats.org/package/2006/relationships"><Relationship Id="rId35" Target="slides/slide29.xml" Type="http://schemas.openxmlformats.org/officeDocument/2006/relationships/slide"/><Relationship Id="rId34" Target="slides/slide28.xml" Type="http://schemas.openxmlformats.org/officeDocument/2006/relationships/slide"/><Relationship Id="rId33" Target="slides/slide27.xml" Type="http://schemas.openxmlformats.org/officeDocument/2006/relationships/slide"/><Relationship Id="rId32" Target="slides/slide26.xml" Type="http://schemas.openxmlformats.org/officeDocument/2006/relationships/slide"/><Relationship Id="rId31" Target="slides/slide25.xml" Type="http://schemas.openxmlformats.org/officeDocument/2006/relationships/slide"/><Relationship Id="rId30" Target="slides/slide24.xml" Type="http://schemas.openxmlformats.org/officeDocument/2006/relationships/slide"/><Relationship Id="rId27" Target="slides/slide21.xml" Type="http://schemas.openxmlformats.org/officeDocument/2006/relationships/slide"/><Relationship Id="rId26" Target="slides/slide20.xml" Type="http://schemas.openxmlformats.org/officeDocument/2006/relationships/slide"/><Relationship Id="rId25" Target="slides/slide19.xml" Type="http://schemas.openxmlformats.org/officeDocument/2006/relationships/slide"/><Relationship Id="rId24" Target="slides/slide18.xml" Type="http://schemas.openxmlformats.org/officeDocument/2006/relationships/slide"/><Relationship Id="rId21" Target="slides/slide15.xml" Type="http://schemas.openxmlformats.org/officeDocument/2006/relationships/slide"/><Relationship Id="rId19" Target="slides/slide13.xml" Type="http://schemas.openxmlformats.org/officeDocument/2006/relationships/slide"/><Relationship Id="rId20" Target="slides/slide14.xml" Type="http://schemas.openxmlformats.org/officeDocument/2006/relationships/slide"/><Relationship Id="rId18" Target="slides/slide12.xml" Type="http://schemas.openxmlformats.org/officeDocument/2006/relationships/slide"/><Relationship Id="rId17" Target="slides/slide11.xml" Type="http://schemas.openxmlformats.org/officeDocument/2006/relationships/slide"/><Relationship Id="rId16" Target="slides/slide10.xml" Type="http://schemas.openxmlformats.org/officeDocument/2006/relationships/slide"/><Relationship Id="rId15" Target="slides/slide9.xml" Type="http://schemas.openxmlformats.org/officeDocument/2006/relationships/slide"/><Relationship Id="rId14" Target="slides/slide8.xml" Type="http://schemas.openxmlformats.org/officeDocument/2006/relationships/slide"/><Relationship Id="rId13" Target="slides/slide7.xml" Type="http://schemas.openxmlformats.org/officeDocument/2006/relationships/slide"/><Relationship Id="rId12" Target="slides/slide6.xml" Type="http://schemas.openxmlformats.org/officeDocument/2006/relationships/slide"/><Relationship Id="rId11" Target="slides/slide5.xml" Type="http://schemas.openxmlformats.org/officeDocument/2006/relationships/slide"/><Relationship Id="rId10" Target="slides/slide4.xml" Type="http://schemas.openxmlformats.org/officeDocument/2006/relationships/slide"/><Relationship Id="rId9" Target="slides/slide3.xml" Type="http://schemas.openxmlformats.org/officeDocument/2006/relationships/slide"/><Relationship Id="rId8" Target="slides/slide2.xml" Type="http://schemas.openxmlformats.org/officeDocument/2006/relationships/slide"/><Relationship Id="rId7" Target="slides/slide1.xml" Type="http://schemas.openxmlformats.org/officeDocument/2006/relationships/slide"/><Relationship Id="rId6" Target="notesMasters/notesMaster1.xml" Type="http://schemas.openxmlformats.org/officeDocument/2006/relationships/notesMaster"/><Relationship Id="rId5" Target="slideMasters/slideMaster1.xml" Type="http://schemas.openxmlformats.org/officeDocument/2006/relationships/slideMaster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3" Target="slides/slide17.xml" Type="http://schemas.openxmlformats.org/officeDocument/2006/relationships/slide"/><Relationship Id="rId29" Target="slides/slide23.xml" Type="http://schemas.openxmlformats.org/officeDocument/2006/relationships/slide"/><Relationship Id="rId2" Target="viewProps.xml" Type="http://schemas.openxmlformats.org/officeDocument/2006/relationships/viewProps"/><Relationship Id="rId22" Target="slides/slide16.xml" Type="http://schemas.openxmlformats.org/officeDocument/2006/relationships/slide"/><Relationship Id="rId28" Target="slides/slide22.xml" Type="http://schemas.openxmlformats.org/officeDocument/2006/relationships/slide"/><Relationship Id="rId1" Target="theme/theme2.xml" Type="http://schemas.openxmlformats.org/officeDocument/2006/relationships/theme"/></Relationships>
</file>

<file path=ppt/notesMasters/_rels/notesMaster1.xml.rels><?xml version="1.0" encoding="UTF-8" standalone="yes"?>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>
            <a:spLocks/>
          </p:cNvSpPr>
          <p:nvPr>
            <p:ph sz="quarter" type="hdr"/>
          </p:nvPr>
        </p:nvSpPr>
        <p:spPr>
          <a:xfrm>
            <a:off x="0" y="0"/>
            <a:ext cx="3038475" cy="465137"/>
          </a:xfrm>
          <a:prstGeom prst="rect">
            <a:avLst/>
          </a:prstGeom>
          <a:ln>
            <a:noFill/>
          </a:ln>
        </p:spPr>
        <p:txBody>
          <a:bodyPr numCol="1"/>
          <a:lstStyle/>
          <a:p>
            <a:endParaRPr/>
          </a:p>
        </p:txBody>
      </p:sp>
      <p:sp>
        <p:nvSpPr>
          <p:cNvPr id="7" name="Text Box 7"/>
          <p:cNvSpPr>
            <a:spLocks/>
          </p:cNvSpPr>
          <p:nvPr>
            <p:ph idx="1" type="dt"/>
          </p:nvPr>
        </p:nvSpPr>
        <p:spPr>
          <a:xfrm>
            <a:off x="3970337" y="0"/>
            <a:ext cx="3038475" cy="465137"/>
          </a:xfrm>
          <a:prstGeom prst="rect">
            <a:avLst/>
          </a:prstGeom>
          <a:ln>
            <a:noFill/>
          </a:ln>
        </p:spPr>
        <p:txBody>
          <a:bodyPr numCol="1"/>
          <a:lstStyle/>
          <a:p>
            <a:endParaRPr/>
          </a:p>
        </p:txBody>
      </p:sp>
      <p:sp>
        <p:nvSpPr>
          <p:cNvPr id="8" name="Text Box 8"/>
          <p:cNvSpPr>
            <a:spLocks/>
          </p:cNvSpPr>
          <p:nvPr>
            <p:ph idx="2" type="sldImg"/>
          </p:nvPr>
        </p:nvSpPr>
        <p:spPr>
          <a:xfrm>
            <a:off x="1181100" y="696912"/>
            <a:ext cx="4648200" cy="3486150"/>
          </a:xfrm>
          <a:prstGeom prst="rect">
            <a:avLst/>
          </a:prstGeom>
          <a:ln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Text Box 9"/>
          <p:cNvSpPr>
            <a:spLocks/>
          </p:cNvSpPr>
          <p:nvPr>
            <p:ph idx="3" sz="quarter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  <a:ln>
            <a:noFill/>
          </a:ln>
        </p:spPr>
        <p:txBody>
          <a:bodyPr numCol="1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10" name="Text Box 10"/>
          <p:cNvSpPr>
            <a:spLocks/>
          </p:cNvSpPr>
          <p:nvPr>
            <p:ph idx="4" sz="quarter" type="ftr"/>
          </p:nvPr>
        </p:nvSpPr>
        <p:spPr>
          <a:xfrm>
            <a:off x="0" y="8829675"/>
            <a:ext cx="3038475" cy="465137"/>
          </a:xfrm>
          <a:prstGeom prst="rect">
            <a:avLst/>
          </a:prstGeom>
          <a:ln>
            <a:noFill/>
          </a:ln>
        </p:spPr>
        <p:txBody>
          <a:bodyPr anchor="b" numCol="1"/>
          <a:lstStyle/>
          <a:p>
            <a:endParaRPr/>
          </a:p>
        </p:txBody>
      </p:sp>
      <p:sp>
        <p:nvSpPr>
          <p:cNvPr id="11" name="Text Box 11"/>
          <p:cNvSpPr>
            <a:spLocks/>
          </p:cNvSpPr>
          <p:nvPr>
            <p:ph idx="5" sz="quarter" type="sldNum"/>
          </p:nvPr>
        </p:nvSpPr>
        <p:spPr>
          <a:xfrm>
            <a:off x="3970337" y="8829675"/>
            <a:ext cx="3038475" cy="465137"/>
          </a:xfrm>
          <a:prstGeom prst="rect">
            <a:avLst/>
          </a:prstGeom>
          <a:ln>
            <a:noFill/>
          </a:ln>
        </p:spPr>
        <p:txBody>
          <a:bodyPr anchor="b" numCol="1"/>
          <a:lstStyle/>
          <a:p>
            <a:pPr algn="r"/>
            <a:r>
              <a:rPr dirty="0" lang="en-US" smtClean="0" sz="1200"/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 standalone="yes"?><Relationships xmlns="http://schemas.openxmlformats.org/package/2006/relationships"><Relationship Id="rId2" Target="../slides/slide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.xml.rels><?xml version="1.0" encoding="UTF-8" standalone="yes"?><Relationships xmlns="http://schemas.openxmlformats.org/package/2006/relationships"><Relationship Id="rId2" Target="../slides/slide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.xml.rels><?xml version="1.0" encoding="UTF-8" standalone="yes"?><Relationships xmlns="http://schemas.openxmlformats.org/package/2006/relationships"><Relationship Id="rId2" Target="../slides/slide1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.xml.rels><?xml version="1.0" encoding="UTF-8" standalone="yes"?><Relationships xmlns="http://schemas.openxmlformats.org/package/2006/relationships"><Relationship Id="rId2" Target="../slides/slide1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.xml.rels><?xml version="1.0" encoding="UTF-8" standalone="yes"?><Relationships xmlns="http://schemas.openxmlformats.org/package/2006/relationships"><Relationship Id="rId2" Target="../slides/slide1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.xml.rels><?xml version="1.0" encoding="UTF-8" standalone="yes"?><Relationships xmlns="http://schemas.openxmlformats.org/package/2006/relationships"><Relationship Id="rId2" Target="../slides/slide1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7.xml.rels><?xml version="1.0" encoding="UTF-8" standalone="yes"?><Relationships xmlns="http://schemas.openxmlformats.org/package/2006/relationships"><Relationship Id="rId2" Target="../slides/slide2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 Box 77"/>
          <p:cNvSpPr>
            <a:spLocks/>
          </p:cNvSpPr>
          <p:nvPr>
            <p:ph type="sldImg"/>
          </p:nvPr>
        </p:nvSpPr>
        <p:spPr>
          <a:xfrm>
            <a:off x="1181100" y="696912"/>
            <a:ext cx="4648200" cy="3486150"/>
          </a:xfrm>
          <a:prstGeom prst="rect">
            <a:avLst/>
          </a:prstGeom>
        </p:spPr>
      </p:sp>
      <p:sp>
        <p:nvSpPr>
          <p:cNvPr id="78" name="Text Box 78"/>
          <p:cNvSpPr>
            <a:spLocks/>
          </p:cNvSpPr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r>
              <a:t>Supproxin</a:t>
            </a:r>
          </a:p>
        </p:txBody>
      </p:sp>
      <p:sp>
        <p:nvSpPr>
          <p:cNvPr id="79" name="Text Box 79"/>
          <p:cNvSpPr txBox="1">
            <a:spLocks/>
          </p:cNvSpPr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="b" numCol="1"/>
          <a:lstStyle/>
          <a:p>
            <a:pPr algn="r" indent="0" marL="0"/>
            <a:r>
              <a:rPr dirty="0" lang="en-US" smtClean="0" sz="1200"/>
              <a:t>*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r>
              <a:rPr/>
              <a:t>3 groups </a:t>
            </a:r>
            <a:endParaRPr lang="en-US"/>
          </a:p>
          <a:p>
            <a:r>
              <a:rPr/>
              <a:t>1. Informed : Told the effect of ephinephrine</a:t>
            </a:r>
          </a:p>
          <a:p>
            <a:r>
              <a:rPr/>
              <a:t>2. ignorant: Nothing told</a:t>
            </a:r>
          </a:p>
          <a:p>
            <a:r>
              <a:rPr/>
              <a:t>3. Misinformed: Other effects are told</a:t>
            </a:r>
          </a:p>
          <a:p>
            <a:r>
              <a:rPr/>
              <a:t>4. Placebo: Given under the name Supproxin, but not given anything</a:t>
            </a:r>
          </a:p>
          <a:p>
            <a:r>
              <a:rPr/>
              <a:t>Euphoric: Very happy - 3&gt;2&gt;4&gt;1</a:t>
            </a:r>
          </a:p>
          <a:p>
            <a:r>
              <a:rPr/>
              <a:t>Irritated condition: level of anger- 3&gt;4&gt;1</a:t>
            </a:r>
          </a:p>
          <a:p>
            <a:r>
              <a:rPr/>
              <a:t>Actors were behaving and introducing these conditions to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9C5789CE-836E-B042-843F-5605E41F50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83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80"/>
          <p:cNvSpPr txBox="1">
            <a:spLocks/>
          </p:cNvSpPr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="b" numCol="1"/>
          <a:lstStyle/>
          <a:p>
            <a:pPr algn="r" indent="0" marL="0"/>
            <a:r>
              <a:rPr dirty="0" lang="en-US" smtClean="0" sz="1200"/>
              <a:t>*</a:t>
            </a:r>
          </a:p>
        </p:txBody>
      </p:sp>
      <p:sp>
        <p:nvSpPr>
          <p:cNvPr id="81" name="Text Box 81"/>
          <p:cNvSpPr>
            <a:spLocks/>
          </p:cNvSpPr>
          <p:nvPr>
            <p:ph type="sldImg"/>
          </p:nvPr>
        </p:nvSpPr>
        <p:spPr>
          <a:xfrm>
            <a:off x="1181100" y="696912"/>
            <a:ext cx="4648200" cy="3486150"/>
          </a:xfrm>
          <a:prstGeom prst="rect">
            <a:avLst/>
          </a:prstGeom>
        </p:spPr>
      </p:sp>
      <p:sp>
        <p:nvSpPr>
          <p:cNvPr id="82" name="Text Box 82"/>
          <p:cNvSpPr>
            <a:spLocks/>
          </p:cNvSpPr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/>
            <a:r>
              <a:rPr dirty="0" lang="en-US" smtClean="0"/>
              <a:t>trusworthniness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 Box 83"/>
          <p:cNvSpPr txBox="1">
            <a:spLocks/>
          </p:cNvSpPr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="b" numCol="1"/>
          <a:lstStyle/>
          <a:p>
            <a:pPr algn="r" indent="0" marL="0"/>
            <a:r>
              <a:rPr dirty="0" lang="en-US" smtClean="0" sz="1200"/>
              <a:t>*</a:t>
            </a:r>
          </a:p>
        </p:txBody>
      </p:sp>
      <p:sp>
        <p:nvSpPr>
          <p:cNvPr id="84" name="Text Box 84"/>
          <p:cNvSpPr>
            <a:spLocks/>
          </p:cNvSpPr>
          <p:nvPr>
            <p:ph type="sldImg"/>
          </p:nvPr>
        </p:nvSpPr>
        <p:spPr>
          <a:xfrm>
            <a:off x="1181100" y="696912"/>
            <a:ext cx="4648200" cy="3486150"/>
          </a:xfrm>
          <a:prstGeom prst="rect">
            <a:avLst/>
          </a:prstGeom>
        </p:spPr>
      </p:sp>
      <p:sp>
        <p:nvSpPr>
          <p:cNvPr id="85" name="Text Box 85"/>
          <p:cNvSpPr>
            <a:spLocks/>
          </p:cNvSpPr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/>
            <a:r>
              <a:rPr dirty="0" lang="en-US" smtClean="0"/>
              <a:t>Physiological measures of ht rt show no diff in empathy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 Box 86"/>
          <p:cNvSpPr>
            <a:spLocks/>
          </p:cNvSpPr>
          <p:nvPr>
            <p:ph type="sldImg"/>
          </p:nvPr>
        </p:nvSpPr>
        <p:spPr>
          <a:xfrm>
            <a:off x="1181100" y="696912"/>
            <a:ext cx="4648200" cy="3486150"/>
          </a:xfrm>
          <a:prstGeom prst="rect">
            <a:avLst/>
          </a:prstGeom>
        </p:spPr>
      </p:sp>
      <p:sp>
        <p:nvSpPr>
          <p:cNvPr id="87" name="Text Box 87"/>
          <p:cNvSpPr>
            <a:spLocks/>
          </p:cNvSpPr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/>
            <a:r>
              <a:rPr dirty="0" lang="en-US" smtClean="0"/>
              <a:t>Izzard et al </a:t>
            </a:r>
          </a:p>
        </p:txBody>
      </p:sp>
      <p:sp>
        <p:nvSpPr>
          <p:cNvPr id="88" name="Text Box 88"/>
          <p:cNvSpPr txBox="1">
            <a:spLocks/>
          </p:cNvSpPr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="b" numCol="1"/>
          <a:lstStyle/>
          <a:p>
            <a:pPr algn="r" indent="0" marL="0"/>
            <a:r>
              <a:rPr dirty="0" lang="en-US" smtClean="0" sz="1200"/>
              <a:t>*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 Box 89"/>
          <p:cNvSpPr txBox="1">
            <a:spLocks/>
          </p:cNvSpPr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="b" numCol="1"/>
          <a:lstStyle/>
          <a:p>
            <a:pPr algn="r" indent="0" marL="0"/>
            <a:r>
              <a:rPr dirty="0" lang="en-US" smtClean="0" sz="1200"/>
              <a:t>*</a:t>
            </a:r>
          </a:p>
        </p:txBody>
      </p:sp>
      <p:sp>
        <p:nvSpPr>
          <p:cNvPr id="90" name="Text Box 90"/>
          <p:cNvSpPr>
            <a:spLocks/>
          </p:cNvSpPr>
          <p:nvPr>
            <p:ph type="sldImg"/>
          </p:nvPr>
        </p:nvSpPr>
        <p:spPr>
          <a:xfrm>
            <a:off x="1181100" y="696912"/>
            <a:ext cx="4648200" cy="3486150"/>
          </a:xfrm>
          <a:prstGeom prst="rect">
            <a:avLst/>
          </a:prstGeom>
        </p:spPr>
      </p:sp>
      <p:sp>
        <p:nvSpPr>
          <p:cNvPr id="91" name="Text Box 91"/>
          <p:cNvSpPr>
            <a:spLocks/>
          </p:cNvSpPr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/>
            <a:endParaRPr dirty="0" lang="en-US" smtClean="0"/>
          </a:p>
          <a:p>
            <a:pPr/>
            <a:endParaRPr dirty="0" lang="en-US" smtClean="0"/>
          </a:p>
          <a:p>
            <a:pPr/>
            <a:r>
              <a:rPr dirty="0" lang="en-US" smtClean="0"/>
              <a:t>Survival value – sneer – bared teeth – snarl</a:t>
            </a:r>
          </a:p>
          <a:p>
            <a:pPr/>
            <a:r>
              <a:rPr dirty="0" lang="en-US" smtClean="0"/>
              <a:t>Disgust –wrinkle nose – to block odours</a:t>
            </a:r>
          </a:p>
          <a:p>
            <a:pPr/>
            <a:r>
              <a:rPr dirty="0" lang="en-US" smtClean="0"/>
              <a:t>Infants </a:t>
            </a:r>
          </a:p>
          <a:p>
            <a:pPr/>
            <a:endParaRPr dirty="0" lang="en-US" smtClean="0"/>
          </a:p>
          <a:p>
            <a:pPr/>
            <a:r>
              <a:rPr dirty="0" lang="en-US" smtClean="0"/>
              <a:t>Even in blind children from birth</a:t>
            </a:r>
          </a:p>
          <a:p>
            <a:pPr/>
            <a:r>
              <a:rPr dirty="0" lang="en-US" smtClean="0"/>
              <a:t>Shame guilt contempt interest excitement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Box 92"/>
          <p:cNvSpPr txBox="1">
            <a:spLocks/>
          </p:cNvSpPr>
          <p:nvPr/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="b" numCol="1"/>
          <a:lstStyle/>
          <a:p>
            <a:pPr algn="r" indent="0" marL="0"/>
            <a:r>
              <a:rPr dirty="0" lang="en-US" smtClean="0" sz="1200"/>
              <a:t>*</a:t>
            </a:r>
          </a:p>
        </p:txBody>
      </p:sp>
      <p:sp>
        <p:nvSpPr>
          <p:cNvPr id="93" name="Text Box 93"/>
          <p:cNvSpPr>
            <a:spLocks/>
          </p:cNvSpPr>
          <p:nvPr>
            <p:ph type="sldImg"/>
          </p:nvPr>
        </p:nvSpPr>
        <p:spPr>
          <a:xfrm>
            <a:off x="1181100" y="696912"/>
            <a:ext cx="4648200" cy="3486150"/>
          </a:xfrm>
          <a:prstGeom prst="rect">
            <a:avLst/>
          </a:prstGeom>
        </p:spPr>
      </p:sp>
      <p:sp>
        <p:nvSpPr>
          <p:cNvPr id="94" name="Text Box 94"/>
          <p:cNvSpPr>
            <a:spLocks/>
          </p:cNvSpPr>
          <p:nvPr>
            <p:ph idx="1" type="body"/>
          </p:nvPr>
        </p:nvSpPr>
        <p:spPr>
          <a:xfrm>
            <a:off x="701675" y="4416425"/>
            <a:ext cx="5607050" cy="41830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2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 Box 1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ln>
            <a:noFill/>
          </a:ln>
        </p:spPr>
        <p:txBody>
          <a:bodyPr anchor="ctr" numCol="1"/>
          <a:lstStyle/>
          <a:p>
            <a:endParaRPr/>
          </a:p>
        </p:txBody>
      </p:sp>
      <p:sp>
        <p:nvSpPr>
          <p:cNvPr id="2" name="Text Box 2"/>
          <p:cNvSpPr>
            <a:spLocks/>
          </p:cNvSpPr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ln>
            <a:noFill/>
          </a:ln>
        </p:spPr>
        <p:txBody>
          <a:bodyPr numCol="1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3" name="Text Box 3"/>
          <p:cNvSpPr>
            <a:spLocks/>
          </p:cNvSpPr>
          <p:nvPr>
            <p:ph idx="2" sz="half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>
            <a:noFill/>
          </a:ln>
        </p:spPr>
        <p:txBody>
          <a:bodyPr numCol="1"/>
          <a:lstStyle/>
          <a:p>
            <a:endParaRPr/>
          </a:p>
        </p:txBody>
      </p:sp>
      <p:sp>
        <p:nvSpPr>
          <p:cNvPr id="4" name="Text Box 4"/>
          <p:cNvSpPr>
            <a:spLocks/>
          </p:cNvSpPr>
          <p:nvPr>
            <p:ph idx="3" sz="quarter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>
            <a:noFill/>
          </a:ln>
        </p:spPr>
        <p:txBody>
          <a:bodyPr numCol="1"/>
          <a:lstStyle/>
          <a:p>
            <a:endParaRPr/>
          </a:p>
        </p:txBody>
      </p:sp>
      <p:sp>
        <p:nvSpPr>
          <p:cNvPr id="5" name="Text Box 5"/>
          <p:cNvSpPr>
            <a:spLocks/>
          </p:cNvSpPr>
          <p:nvPr>
            <p:ph idx="4" sz="quarter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>
            <a:noFill/>
          </a:ln>
        </p:spPr>
        <p:txBody>
          <a:bodyPr numCol="1"/>
          <a:lstStyle/>
          <a:p>
            <a:pPr algn="r"/>
            <a:r>
              <a:rPr dirty="0" lang="en-US" smtClean="0" sz="1400"/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4400" u="none">
          <a:solidFill>
            <a:schemeClr val="tx2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3200" u="none">
          <a:solidFill>
            <a:schemeClr val="tx1"/>
          </a:solidFill>
          <a:latin charset="0" typeface="Arial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800" u="none">
          <a:solidFill>
            <a:schemeClr val="tx1"/>
          </a:solidFill>
          <a:latin charset="0" typeface="Arial"/>
        </a:defRPr>
      </a:lvl2pPr>
      <a:lvl3pPr indent="-228600" marL="114300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400" u="none">
          <a:solidFill>
            <a:schemeClr val="tx1"/>
          </a:solidFill>
          <a:latin charset="0" typeface="Arial"/>
        </a:defRPr>
      </a:lvl3pPr>
      <a:lvl4pPr indent="-228600" marL="160020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typeface="Arial"/>
        </a:defRPr>
      </a:lvl4pPr>
      <a:lvl5pPr indent="-228600" marL="2057400">
        <a:lnSpc>
          <a:spcPct val="100000"/>
        </a:lnSpc>
        <a:spcBef>
          <a:spcPct val="20000"/>
        </a:spcBef>
        <a:spcAft>
          <a:spcPct val="0"/>
        </a:spcAft>
        <a:buChar char="»"/>
        <a:defRPr b="0" dirty="0" i="0" lang="en-US" smtClean="0" sz="2000" u="none">
          <a:solidFill>
            <a:schemeClr val="tx1"/>
          </a:solidFill>
          <a:latin charset="0" typeface="Arial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typeface="Arial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Arial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Arial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Arial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typeface="Arial"/>
        </a:defRPr>
      </a:lvl5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2" Target="../notesSlides/notesSlide3.xml" Type="http://schemas.openxmlformats.org/officeDocument/2006/relationships/notesSlide"/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2" Target="../notesSlides/notesSlide4.xml" Type="http://schemas.openxmlformats.org/officeDocument/2006/relationships/notesSlide"/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3" Target="../media/image2.jpeg" Type="http://schemas.openxmlformats.org/officeDocument/2006/relationships/image"/><Relationship Id="rId2" Target="../notesSlides/notesSlide5.xml" Type="http://schemas.openxmlformats.org/officeDocument/2006/relationships/notesSlide"/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2" Target="../notesSlides/notesSlide6.xml" Type="http://schemas.openxmlformats.org/officeDocument/2006/relationships/notesSlide"/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<Relationships xmlns="http://schemas.openxmlformats.org/package/2006/relationships"><Relationship Id="rId2" Target="../notesSlides/notesSlide7.xml" Type="http://schemas.openxmlformats.org/officeDocument/2006/relationships/notesSlide"/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<Relationships xmlns="http://schemas.openxmlformats.org/package/2006/relationships"><Relationship Id="rId2" Target="../media/image3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2" Target="../notesSlides/notesSlide1.xml" Type="http://schemas.openxmlformats.org/officeDocument/2006/relationships/notesSlide"/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2" Target="../notesSlides/notesSlide2.xml" Type="http://schemas.openxmlformats.org/officeDocument/2006/relationships/notesSlide"/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2" Target="../media/image1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/>
          <p:cNvSpPr>
            <a:spLocks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ctr" bIns="45720" lIns="91440" numCol="1" rIns="91440" tIns="45720" wrap="square"/>
          <a:lstStyle>
            <a:lvl1pPr>
              <a:defRPr dirty="0" lang="en-US" smtClean="0"/>
            </a:lvl1pPr>
          </a:lstStyle>
          <a:p>
            <a:pPr/>
            <a:r>
              <a:rPr dirty="0" lang="en-US" smtClean="0"/>
              <a:t>Emotion</a:t>
            </a:r>
          </a:p>
        </p:txBody>
      </p:sp>
      <p:sp>
        <p:nvSpPr>
          <p:cNvPr id="13" name="Text Box 13"/>
          <p:cNvSpPr>
            <a:spLocks/>
          </p:cNvSpPr>
          <p:nvPr>
            <p:ph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="t" bIns="45720" lIns="91440" numCol="1" rIns="91440" tIns="45720" wrap="square"/>
          <a:lstStyle>
            <a:lvl1pPr algn="ctr" marL="0">
              <a:buNone/>
              <a:defRPr dirty="0" lang="en-US" smtClean="0"/>
            </a:lvl1pPr>
            <a:lvl2pPr algn="ctr" marL="457200">
              <a:buNone/>
              <a:defRPr dirty="0" lang="en-US" smtClean="0"/>
            </a:lvl2pPr>
            <a:lvl3pPr algn="ctr" marL="914400">
              <a:buNone/>
              <a:defRPr dirty="0" lang="en-US" smtClean="0"/>
            </a:lvl3pPr>
            <a:lvl4pPr algn="ctr" marL="1371600">
              <a:buNone/>
              <a:defRPr dirty="0" lang="en-US" smtClean="0"/>
            </a:lvl4pPr>
            <a:lvl5pPr algn="ctr" marL="1828800">
              <a:buNone/>
              <a:defRPr dirty="0" lang="en-US" smtClean="0"/>
            </a:lvl5pPr>
          </a:lstStyle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31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32" name="Text Box 32"/>
          <p:cNvSpPr>
            <a:spLocks/>
          </p:cNvSpPr>
          <p:nvPr>
            <p:ph type="obj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>
              <a:lnSpc>
                <a:spcPct val="90000"/>
              </a:lnSpc>
            </a:pPr>
            <a:r>
              <a:rPr dirty="0" lang="en-US" smtClean="0"/>
              <a:t>When Emotion precedes Cognition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/>
              <a:t>    react automatically sometimes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/>
              <a:t>    some emotions take the low road bypass the cortex 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/>
              <a:t>  pathway runs from eye/ear via thalamus to amygdala  </a:t>
            </a:r>
          </a:p>
          <a:p>
            <a:pPr indent="-342900" marL="342900">
              <a:lnSpc>
                <a:spcPct val="90000"/>
              </a:lnSpc>
              <a:buNone/>
            </a:pPr>
            <a:endParaRPr dirty="0" 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 33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34" name="Text Box 34"/>
          <p:cNvSpPr>
            <a:spLocks/>
          </p:cNvSpPr>
          <p:nvPr>
            <p:ph type="obj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/>
            <a:r>
              <a:rPr dirty="0" lang="en-US" smtClean="0"/>
              <a:t>Whalen et al (2004)</a:t>
            </a:r>
          </a:p>
          <a:p>
            <a:pPr indent="-342900" marL="342900"/>
            <a:endParaRPr dirty="0" lang="en-US" smtClean="0"/>
          </a:p>
          <a:p>
            <a:pPr indent="-342900" marL="342900">
              <a:buNone/>
            </a:pPr>
            <a:r>
              <a:rPr dirty="0" lang="en-US" smtClean="0"/>
              <a:t>   subliminally presented </a:t>
            </a:r>
          </a:p>
          <a:p>
            <a:pPr indent="-342900" marL="342900">
              <a:buNone/>
            </a:pPr>
            <a:r>
              <a:rPr dirty="0" lang="en-US" smtClean="0"/>
              <a:t> happy eyes or fearful eyes </a:t>
            </a:r>
          </a:p>
          <a:p>
            <a:pPr indent="-342900" marL="342900">
              <a:buNone/>
            </a:pPr>
            <a:endParaRPr dirty="0" lang="en-US" smtClean="0"/>
          </a:p>
          <a:p>
            <a:pPr indent="-342900" marL="342900">
              <a:buNone/>
            </a:pPr>
            <a:r>
              <a:rPr dirty="0" lang="en-US" smtClean="0"/>
              <a:t>  increased activity in the amygdala after frightened eyes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35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/>
              <a:t>Emotion Expression</a:t>
            </a:r>
          </a:p>
        </p:txBody>
      </p:sp>
      <p:sp>
        <p:nvSpPr>
          <p:cNvPr id="36" name="Text Box 36"/>
          <p:cNvSpPr>
            <a:spLocks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/>
            <a:r>
              <a:rPr dirty="0" lang="en-US" smtClean="0"/>
              <a:t>Do our facial expressions influence our feelings?</a:t>
            </a:r>
          </a:p>
          <a:p>
            <a:pPr indent="-342900" marL="342900"/>
            <a:endParaRPr dirty="0" lang="en-US" smtClean="0"/>
          </a:p>
          <a:p>
            <a:pPr indent="-342900" marL="342900"/>
            <a:r>
              <a:rPr dirty="0" lang="en-US" smtClean="0"/>
              <a:t>Pencil in the lips</a:t>
            </a:r>
          </a:p>
          <a:p>
            <a:pPr indent="-342900" marL="342900">
              <a:buNone/>
            </a:pPr>
            <a:endParaRPr dirty="0" lang="en-US" smtClean="0"/>
          </a:p>
          <a:p>
            <a:pPr indent="-342900" marL="342900"/>
            <a:r>
              <a:rPr dirty="0" lang="en-US" smtClean="0"/>
              <a:t>Botox Injections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37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38" name="Text Box 38"/>
          <p:cNvSpPr>
            <a:spLocks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400"/>
              <a:t>Detecting Emotion</a:t>
            </a:r>
          </a:p>
          <a:p>
            <a:pPr indent="-342900" marL="342900">
              <a:lnSpc>
                <a:spcPct val="90000"/>
              </a:lnSpc>
            </a:pPr>
            <a:r>
              <a:rPr dirty="0" lang="en-US" smtClean="0" sz="2400"/>
              <a:t>Subtle Expressions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400"/>
              <a:t>     10 sec film clip teacher’s voice/face – teacher liked or admired the student 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400"/>
              <a:t>      a tenth of a second glimpse of a face  - to make judgments about trustworthiness</a:t>
            </a:r>
          </a:p>
          <a:p>
            <a:pPr indent="-342900" marL="342900">
              <a:lnSpc>
                <a:spcPct val="90000"/>
              </a:lnSpc>
              <a:buNone/>
            </a:pPr>
            <a:endParaRPr dirty="0" lang="en-US" smtClean="0" sz="2400"/>
          </a:p>
          <a:p>
            <a:pPr indent="-342900" marL="342900">
              <a:lnSpc>
                <a:spcPct val="90000"/>
              </a:lnSpc>
            </a:pPr>
            <a:r>
              <a:rPr dirty="0" lang="en-US" smtClean="0" sz="2400"/>
              <a:t>Rosenthal &amp; Hall (1979) </a:t>
            </a:r>
          </a:p>
          <a:p>
            <a:pPr indent="-342900" marL="342900">
              <a:lnSpc>
                <a:spcPct val="90000"/>
              </a:lnSpc>
            </a:pPr>
            <a:r>
              <a:rPr dirty="0" lang="en-US" smtClean="0" sz="2400"/>
              <a:t>2 second scene of a woman’s face 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400"/>
              <a:t> asked whether she was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400"/>
              <a:t> - criticizing someone for being late  or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400"/>
              <a:t>  - talking about her divorce</a:t>
            </a:r>
          </a:p>
          <a:p>
            <a:pPr indent="-342900" marL="342900">
              <a:lnSpc>
                <a:spcPct val="90000"/>
              </a:lnSpc>
            </a:pPr>
            <a:endParaRPr dirty="0" lang="en-US" smtClean="0" sz="2400"/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400"/>
              <a:t>   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400"/>
              <a:t> 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39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40" name="Text Box 40"/>
          <p:cNvSpPr>
            <a:spLocks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800"/>
              <a:t>Gender </a:t>
            </a:r>
          </a:p>
          <a:p>
            <a:pPr indent="-342900" marL="342900">
              <a:lnSpc>
                <a:spcPct val="80000"/>
              </a:lnSpc>
            </a:pPr>
            <a:r>
              <a:rPr dirty="0" lang="en-US" smtClean="0" sz="2800"/>
              <a:t>Hall - meta-analysis – women are better than men at decoding emotions</a:t>
            </a:r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800"/>
              <a:t>  - gives them an edge in spotting lies (DePaulo, 1994)</a:t>
            </a:r>
          </a:p>
          <a:p>
            <a:pPr indent="-342900" marL="342900">
              <a:lnSpc>
                <a:spcPct val="80000"/>
              </a:lnSpc>
            </a:pPr>
            <a:r>
              <a:rPr dirty="0" lang="en-US" smtClean="0" sz="2800"/>
              <a:t> Women more emotionally responsive in positive and negative situations (Grossman &amp; Wood, 1993)  </a:t>
            </a:r>
          </a:p>
          <a:p>
            <a:pPr indent="-342900" marL="342900">
              <a:lnSpc>
                <a:spcPct val="80000"/>
              </a:lnSpc>
            </a:pPr>
            <a:r>
              <a:rPr dirty="0" lang="en-US" smtClean="0" sz="2800"/>
              <a:t>Women are more likely to describe themselves as being empathic</a:t>
            </a:r>
          </a:p>
          <a:p>
            <a:pPr indent="-342900" marL="342900">
              <a:lnSpc>
                <a:spcPct val="80000"/>
              </a:lnSpc>
            </a:pPr>
            <a:r>
              <a:rPr dirty="0" lang="en-US" smtClean="0" sz="2800"/>
              <a:t>Kring &amp; Gordon (1998) diff in watching a film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41"/>
          <p:cNvSpPr>
            <a:spLocks/>
          </p:cNvSpPr>
          <p:nvPr/>
        </p:nvSpPr>
        <p:spPr>
          <a:xfrm>
            <a:off x="155575" y="-2376487"/>
            <a:ext cx="6238875" cy="4962525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endParaRPr/>
          </a:p>
        </p:txBody>
      </p:sp>
      <p:sp>
        <p:nvSpPr>
          <p:cNvPr id="42" name="Text Box 42"/>
          <p:cNvSpPr>
            <a:spLocks/>
          </p:cNvSpPr>
          <p:nvPr/>
        </p:nvSpPr>
        <p:spPr>
          <a:xfrm>
            <a:off x="155575" y="-2376487"/>
            <a:ext cx="6238875" cy="4962525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endParaRPr/>
          </a:p>
        </p:txBody>
      </p:sp>
      <p:sp>
        <p:nvSpPr>
          <p:cNvPr id="43" name="Text Box 43"/>
          <p:cNvSpPr>
            <a:spLocks/>
          </p:cNvSpPr>
          <p:nvPr/>
        </p:nvSpPr>
        <p:spPr>
          <a:xfrm>
            <a:off x="155575" y="-2376487"/>
            <a:ext cx="6238875" cy="4962525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endParaRPr/>
          </a:p>
        </p:txBody>
      </p:sp>
      <p:sp>
        <p:nvSpPr>
          <p:cNvPr id="44" name="Text Box 44"/>
          <p:cNvSpPr>
            <a:spLocks/>
          </p:cNvSpPr>
          <p:nvPr/>
        </p:nvSpPr>
        <p:spPr>
          <a:xfrm>
            <a:off x="155575" y="-2376487"/>
            <a:ext cx="6238875" cy="4962525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endParaRPr/>
          </a:p>
        </p:txBody>
      </p:sp>
      <p:sp>
        <p:nvSpPr>
          <p:cNvPr id="45" name="Text Box 45"/>
          <p:cNvSpPr>
            <a:spLocks/>
          </p:cNvSpPr>
          <p:nvPr/>
        </p:nvSpPr>
        <p:spPr>
          <a:xfrm>
            <a:off x="155575" y="-2376487"/>
            <a:ext cx="6238875" cy="4962525"/>
          </a:xfrm>
          <a:prstGeom prst="rect">
            <a:avLst/>
          </a:prstGeom>
          <a:noFill/>
          <a:ln>
            <a:noFill/>
          </a:ln>
        </p:spPr>
        <p:txBody>
          <a:bodyPr numCol="1"/>
          <a:lstStyle/>
          <a:p>
            <a:endParaRPr/>
          </a:p>
        </p:txBody>
      </p:sp>
      <p:pic>
        <p:nvPicPr>
          <p:cNvPr id="46" name="Picture 46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600200" y="1143000"/>
            <a:ext cx="56388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48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3600"/>
              <a:t>Facial Expression, Emotion and Culture</a:t>
            </a:r>
          </a:p>
        </p:txBody>
      </p:sp>
      <p:sp>
        <p:nvSpPr>
          <p:cNvPr id="49" name="Text Box 49"/>
          <p:cNvSpPr>
            <a:spLocks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/>
            <a:r>
              <a:rPr dirty="0" lang="en-US" smtClean="0"/>
              <a:t>Darwin believed that human emotional expressions are universal</a:t>
            </a:r>
          </a:p>
          <a:p>
            <a:pPr indent="-342900" marL="342900"/>
            <a:r>
              <a:rPr dirty="0" lang="en-US" smtClean="0"/>
              <a:t>Current research indicates that about 6 major emotional expressions that are universal</a:t>
            </a:r>
          </a:p>
          <a:p>
            <a:pPr indent="-342900" marL="342900">
              <a:buNone/>
            </a:pPr>
            <a:r>
              <a:rPr dirty="0" lang="en-US" smtClean="0"/>
              <a:t>Happiness, surprise, anger, fear, sadness and disgust   </a:t>
            </a:r>
          </a:p>
          <a:p>
            <a:pPr indent="-342900" marL="342900">
              <a:buNone/>
            </a:pPr>
            <a:endParaRPr dirty="0" lang="en-U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50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51" name="Text Box 51"/>
          <p:cNvSpPr>
            <a:spLocks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>
              <a:lnSpc>
                <a:spcPct val="90000"/>
              </a:lnSpc>
            </a:pPr>
            <a:r>
              <a:rPr dirty="0" lang="en-US" smtClean="0"/>
              <a:t>Ekman &amp; Friesen’s (1971) study with New Guinnea tribes’ people</a:t>
            </a:r>
          </a:p>
          <a:p>
            <a:pPr indent="-342900" marL="342900">
              <a:lnSpc>
                <a:spcPct val="90000"/>
              </a:lnSpc>
            </a:pPr>
            <a:endParaRPr dirty="0" lang="en-US" smtClean="0"/>
          </a:p>
          <a:p>
            <a:pPr indent="-342900" marL="342900">
              <a:lnSpc>
                <a:spcPct val="90000"/>
              </a:lnSpc>
              <a:buNone/>
            </a:pPr>
            <a:endParaRPr dirty="0" lang="en-US" smtClean="0"/>
          </a:p>
          <a:p>
            <a:pPr indent="-342900" marL="342900">
              <a:lnSpc>
                <a:spcPct val="90000"/>
              </a:lnSpc>
            </a:pPr>
            <a:r>
              <a:rPr dirty="0" lang="en-US" smtClean="0"/>
              <a:t>Slightly enhanced accuracy when judging emotions from their own culture (Elfenbein &amp; Ambady, 2002, 2003) from 182 studies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Box 52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/>
              <a:t>Fear</a:t>
            </a:r>
          </a:p>
        </p:txBody>
      </p:sp>
      <p:sp>
        <p:nvSpPr>
          <p:cNvPr id="53" name="Text Box 53"/>
          <p:cNvSpPr>
            <a:spLocks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/>
            <a:r>
              <a:rPr dirty="0" lang="en-US" smtClean="0"/>
              <a:t>Fear is adaptive – protects us from danger</a:t>
            </a:r>
          </a:p>
          <a:p>
            <a:pPr indent="-342900" marL="342900"/>
            <a:endParaRPr dirty="0" lang="en-US" smtClean="0"/>
          </a:p>
          <a:p>
            <a:pPr indent="-342900" marL="342900"/>
            <a:r>
              <a:rPr dirty="0" lang="en-US" smtClean="0"/>
              <a:t>Learning Fear </a:t>
            </a:r>
          </a:p>
          <a:p>
            <a:pPr indent="-342900" marL="342900">
              <a:buNone/>
            </a:pPr>
            <a:r>
              <a:rPr dirty="0" lang="en-US" smtClean="0"/>
              <a:t>    Little Albert</a:t>
            </a:r>
          </a:p>
          <a:p>
            <a:pPr indent="-342900" marL="342900">
              <a:buNone/>
            </a:pPr>
            <a:r>
              <a:rPr dirty="0" lang="en-US" smtClean="0"/>
              <a:t>    Monkeys reared in the wild vs lab reared monkeys – fear of snakes        (Mineka, 1985)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54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55" name="Text Box 55"/>
          <p:cNvSpPr>
            <a:spLocks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>
              <a:lnSpc>
                <a:spcPct val="90000"/>
              </a:lnSpc>
            </a:pPr>
            <a:r>
              <a:rPr dirty="0" lang="en-US" smtClean="0"/>
              <a:t>Physiology of fear</a:t>
            </a:r>
          </a:p>
          <a:p>
            <a:pPr indent="-342900" marL="342900">
              <a:lnSpc>
                <a:spcPct val="90000"/>
              </a:lnSpc>
            </a:pPr>
            <a:r>
              <a:rPr dirty="0" lang="en-US" smtClean="0"/>
              <a:t> Amygdala – key role in associating emotions with situations</a:t>
            </a:r>
          </a:p>
          <a:p>
            <a:pPr indent="-342900" marL="342900">
              <a:lnSpc>
                <a:spcPct val="90000"/>
              </a:lnSpc>
              <a:buNone/>
            </a:pPr>
            <a:endParaRPr dirty="0" lang="en-US" smtClean="0"/>
          </a:p>
          <a:p>
            <a:pPr indent="-342900" marL="342900">
              <a:lnSpc>
                <a:spcPct val="90000"/>
              </a:lnSpc>
            </a:pPr>
            <a:r>
              <a:rPr dirty="0" lang="en-US" smtClean="0"/>
              <a:t> Rabbits &amp; Rats -   unable to learn conditioning response if amygdala is damaged  (tone with a small shock)</a:t>
            </a:r>
          </a:p>
          <a:p>
            <a:pPr indent="-342900" marL="342900">
              <a:lnSpc>
                <a:spcPct val="90000"/>
              </a:lnSpc>
              <a:buNone/>
            </a:pPr>
            <a:endParaRPr dirty="0" lang="en-US" smtClean="0"/>
          </a:p>
          <a:p>
            <a:pPr indent="-342900" marL="342900">
              <a:lnSpc>
                <a:spcPct val="90000"/>
              </a:lnSpc>
            </a:pPr>
            <a:r>
              <a:rPr dirty="0" lang="en-US" smtClean="0"/>
              <a:t>Schacter – blaring horn with a blue slide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4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15" name="Text Box 15"/>
          <p:cNvSpPr>
            <a:spLocks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/>
            <a:r>
              <a:rPr dirty="0" lang="en-US" smtClean="0"/>
              <a:t>Emotions are psychological responses </a:t>
            </a:r>
          </a:p>
          <a:p>
            <a:pPr indent="-342900" marL="342900">
              <a:buNone/>
            </a:pPr>
            <a:r>
              <a:rPr dirty="0" lang="en-US" smtClean="0"/>
              <a:t>   that involve</a:t>
            </a:r>
          </a:p>
          <a:p>
            <a:pPr indent="-342900" marL="342900">
              <a:buNone/>
            </a:pPr>
            <a:r>
              <a:rPr dirty="0" lang="en-US" smtClean="0"/>
              <a:t>   - Conscious experience – cognitive appraisal</a:t>
            </a:r>
          </a:p>
          <a:p>
            <a:pPr indent="-342900" marL="342900">
              <a:buNone/>
            </a:pPr>
            <a:r>
              <a:rPr dirty="0" lang="en-US" smtClean="0"/>
              <a:t>   - Physiological arousal</a:t>
            </a:r>
          </a:p>
          <a:p>
            <a:pPr indent="-342900" marL="342900">
              <a:buNone/>
            </a:pPr>
            <a:r>
              <a:rPr dirty="0" lang="en-US" smtClean="0"/>
              <a:t>   - Expression (Behavior)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Box 56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411162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57" name="Text Box 57"/>
          <p:cNvSpPr>
            <a:spLocks/>
          </p:cNvSpPr>
          <p:nvPr>
            <p:ph type="obj"/>
          </p:nvPr>
        </p:nvSpPr>
        <p:spPr>
          <a:xfrm>
            <a:off x="457200" y="685800"/>
            <a:ext cx="8229600" cy="54403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>
              <a:lnSpc>
                <a:spcPct val="90000"/>
              </a:lnSpc>
            </a:pPr>
            <a:r>
              <a:rPr dirty="0" lang="en-US" smtClean="0"/>
              <a:t>Amygdala damage (Adolphs et al,1998)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/>
              <a:t> participants with damaged amygdalas – choose between two faces 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/>
              <a:t>Based on approachability &amp; trustworthiness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/>
              <a:t>Compared with control SS – they tended to  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/>
              <a:t>choose the more negative faces</a:t>
            </a:r>
          </a:p>
          <a:p>
            <a:pPr indent="-342900" marL="342900">
              <a:lnSpc>
                <a:spcPct val="90000"/>
              </a:lnSpc>
              <a:buNone/>
            </a:pPr>
            <a:endParaRPr dirty="0" lang="en-US" smtClean="0"/>
          </a:p>
          <a:p>
            <a:pPr indent="-342900" marL="342900">
              <a:lnSpc>
                <a:spcPct val="90000"/>
              </a:lnSpc>
            </a:pPr>
            <a:endParaRPr dirty="0" lang="en-US" smtClean="0"/>
          </a:p>
          <a:p>
            <a:pPr indent="-342900" marL="342900">
              <a:lnSpc>
                <a:spcPct val="90000"/>
              </a:lnSpc>
            </a:pPr>
            <a:r>
              <a:rPr dirty="0" lang="en-US" smtClean="0"/>
              <a:t>Serotonin Reuptake – gene that does not allow serotonin reuptake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/>
              <a:t> serotonin activates the amygdala’s neurons</a:t>
            </a:r>
          </a:p>
          <a:p>
            <a:pPr indent="-342900" marL="342900">
              <a:lnSpc>
                <a:spcPct val="90000"/>
              </a:lnSpc>
              <a:buNone/>
            </a:pPr>
            <a:endParaRPr dirty="0" 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Box 58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/>
              <a:t>Anger</a:t>
            </a:r>
          </a:p>
        </p:txBody>
      </p:sp>
      <p:sp>
        <p:nvSpPr>
          <p:cNvPr id="59" name="Text Box 59"/>
          <p:cNvSpPr>
            <a:spLocks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/>
            <a:r>
              <a:rPr dirty="0" lang="en-US" smtClean="0"/>
              <a:t>Reaction to being treated unjustly.</a:t>
            </a:r>
          </a:p>
          <a:p>
            <a:pPr indent="-342900" marL="342900"/>
            <a:r>
              <a:rPr dirty="0" lang="en-US" smtClean="0"/>
              <a:t>High temperature, foul odor, pain </a:t>
            </a:r>
          </a:p>
          <a:p>
            <a:pPr indent="-342900" marL="342900"/>
            <a:endParaRPr dirty="0" lang="en-US" smtClean="0"/>
          </a:p>
          <a:p>
            <a:pPr indent="-342900" marL="342900"/>
            <a:r>
              <a:rPr dirty="0" lang="en-US" smtClean="0"/>
              <a:t>Catharsis – emotional release - venting</a:t>
            </a:r>
          </a:p>
          <a:p>
            <a:pPr indent="-342900" marL="342900">
              <a:buNone/>
            </a:pPr>
            <a:endParaRPr dirty="0" lang="en-US" smtClean="0"/>
          </a:p>
          <a:p>
            <a:pPr indent="-342900" marL="342900"/>
            <a:r>
              <a:rPr dirty="0" lang="en-US" smtClean="0"/>
              <a:t>Rumination – dwelling on the insult</a:t>
            </a:r>
          </a:p>
          <a:p>
            <a:pPr indent="-342900" marL="342900">
              <a:buNone/>
            </a:pPr>
            <a:endParaRPr dirty="0" lang="en-US" smtClean="0"/>
          </a:p>
          <a:p>
            <a:pPr indent="-342900" marL="342900"/>
            <a:endParaRPr dirty="0" lang="en-US" smtClean="0"/>
          </a:p>
          <a:p>
            <a:pPr indent="-342900" marL="342900"/>
            <a:endParaRPr dirty="0" lang="en-US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 Box 60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2800"/>
              <a:t>General Aggression Model (Anderson &amp; Bushman)</a:t>
            </a:r>
          </a:p>
        </p:txBody>
      </p:sp>
      <p:pic>
        <p:nvPicPr>
          <p:cNvPr id="61" name="Picture 61"/>
          <p:cNvPicPr>
            <a:picLocks noChangeAspect="1"/>
          </p:cNvPicPr>
          <p:nvPr/>
        </p:nvPicPr>
        <p:blipFill>
          <a:blip r:embed="rId2"/>
          <a:srcRect b="0" l="0" r="0" t="0"/>
          <a:stretch/>
        </p:blipFill>
        <p:spPr>
          <a:xfrm>
            <a:off x="1406525" y="1600200"/>
            <a:ext cx="6329362" cy="452596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 Box 63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06362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64" name="Text Box 64"/>
          <p:cNvSpPr>
            <a:spLocks/>
          </p:cNvSpPr>
          <p:nvPr>
            <p:ph type="obj"/>
          </p:nvPr>
        </p:nvSpPr>
        <p:spPr>
          <a:xfrm>
            <a:off x="457200" y="457200"/>
            <a:ext cx="8229600" cy="5668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>
              <a:buNone/>
            </a:pPr>
            <a:r>
              <a:rPr dirty="0" lang="en-US" smtClean="0"/>
              <a:t>“Anger will never disappear so long as thoughts of resentment are cherished in the mind”                            </a:t>
            </a:r>
            <a:r>
              <a:rPr dirty="0" lang="en-US" smtClean="0" sz="2400"/>
              <a:t>Buddha </a:t>
            </a:r>
          </a:p>
          <a:p>
            <a:pPr indent="-342900" marL="342900">
              <a:buNone/>
            </a:pPr>
            <a:endParaRPr dirty="0" lang="en-US" smtClean="0" sz="2400"/>
          </a:p>
          <a:p>
            <a:pPr indent="-342900" marL="342900"/>
            <a:r>
              <a:rPr dirty="0" lang="en-US" smtClean="0"/>
              <a:t>Witvliet (2001) – When forgiveness was mentally rehearsed – perspiration, BP, ht rt, facial tension were all lower than when </a:t>
            </a:r>
          </a:p>
          <a:p>
            <a:pPr indent="-342900" marL="342900">
              <a:buNone/>
            </a:pPr>
            <a:r>
              <a:rPr dirty="0" lang="en-US" smtClean="0"/>
              <a:t>  - grudges were rehearsed.</a:t>
            </a:r>
          </a:p>
          <a:p>
            <a:pPr indent="-342900" marL="342900">
              <a:buNone/>
            </a:pPr>
            <a:endParaRPr dirty="0" lang="en-US" smtClean="0"/>
          </a:p>
          <a:p>
            <a:pPr indent="-342900" marL="342900"/>
            <a:r>
              <a:rPr dirty="0" lang="en-US" smtClean="0"/>
              <a:t>Controlled expressions of anger are better than outbursts</a:t>
            </a:r>
          </a:p>
          <a:p>
            <a:pPr indent="-342900" marL="342900">
              <a:buNone/>
            </a:pPr>
            <a:endParaRPr dirty="0" lang="en-US" smtClean="0"/>
          </a:p>
          <a:p>
            <a:pPr indent="-342900" marL="342900">
              <a:buNone/>
            </a:pPr>
            <a:endParaRPr dirty="0" lang="en-US" smtClean="0"/>
          </a:p>
          <a:p>
            <a:pPr indent="-342900" marL="342900">
              <a:buNone/>
            </a:pPr>
            <a:endParaRPr dirty="0" lang="en-US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Box 65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/>
              <a:t>Happiness</a:t>
            </a:r>
          </a:p>
        </p:txBody>
      </p:sp>
      <p:sp>
        <p:nvSpPr>
          <p:cNvPr id="66" name="Text Box 66"/>
          <p:cNvSpPr>
            <a:spLocks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/>
            <a:r>
              <a:rPr dirty="0" lang="en-US" smtClean="0"/>
              <a:t>Happiness: Positive emotional state that is subjectively defined by each person</a:t>
            </a:r>
          </a:p>
          <a:p>
            <a:pPr indent="-342900" marL="342900"/>
            <a:r>
              <a:rPr dirty="0" lang="en-US" smtClean="0"/>
              <a:t>Subjective Well-Being – combination of positive affect and general life satisfaction</a:t>
            </a:r>
          </a:p>
          <a:p>
            <a:pPr indent="-342900" marL="342900"/>
            <a:r>
              <a:rPr dirty="0" lang="en-US" smtClean="0"/>
              <a:t>Social </a:t>
            </a:r>
          </a:p>
          <a:p>
            <a:pPr indent="-342900" marL="342900"/>
            <a:r>
              <a:rPr dirty="0" lang="en-US" smtClean="0"/>
              <a:t>Cognitive </a:t>
            </a:r>
          </a:p>
          <a:p>
            <a:pPr indent="-342900" marL="342900"/>
            <a:r>
              <a:rPr dirty="0" lang="en-US" smtClean="0"/>
              <a:t>Physiological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67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68" name="Text Box 68"/>
          <p:cNvSpPr>
            <a:spLocks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/>
            <a:r>
              <a:rPr dirty="0" lang="en-US" smtClean="0"/>
              <a:t>Fredrickson – Broaden &amp; Build Model</a:t>
            </a:r>
          </a:p>
          <a:p>
            <a:pPr indent="-342900" marL="342900">
              <a:buNone/>
            </a:pPr>
            <a:r>
              <a:rPr dirty="0" lang="en-US" smtClean="0"/>
              <a:t>  Positive emotions</a:t>
            </a:r>
          </a:p>
          <a:p>
            <a:pPr indent="-342900" marL="342900">
              <a:buNone/>
            </a:pPr>
            <a:r>
              <a:rPr dirty="0" lang="en-US" smtClean="0"/>
              <a:t>        Broaden Thought –action repertoire</a:t>
            </a:r>
          </a:p>
          <a:p>
            <a:pPr indent="-342900" marL="342900">
              <a:buNone/>
            </a:pPr>
            <a:r>
              <a:rPr dirty="0" lang="en-US" smtClean="0"/>
              <a:t>           Behave positively towards others</a:t>
            </a:r>
          </a:p>
          <a:p>
            <a:pPr indent="-342900" marL="342900">
              <a:buNone/>
            </a:pPr>
            <a:r>
              <a:rPr dirty="0" lang="en-US" smtClean="0"/>
              <a:t>             Build resources</a:t>
            </a:r>
          </a:p>
          <a:p>
            <a:pPr indent="-342900" marL="342900">
              <a:buNone/>
            </a:pPr>
            <a:r>
              <a:rPr dirty="0" lang="en-US" smtClean="0"/>
              <a:t>               Create an upward spiral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 Box 69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pPr indent="0" marL="0"/>
            <a:r>
              <a:rPr dirty="0" lang="en-US" smtClean="0" sz="4000"/>
              <a:t>The Trajectory of Ups and Downs</a:t>
            </a:r>
          </a:p>
        </p:txBody>
      </p:sp>
      <p:sp>
        <p:nvSpPr>
          <p:cNvPr id="70" name="Text Box 70"/>
          <p:cNvSpPr>
            <a:spLocks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>
              <a:lnSpc>
                <a:spcPct val="90000"/>
              </a:lnSpc>
            </a:pPr>
            <a:r>
              <a:rPr dirty="0" lang="en-US" smtClean="0"/>
              <a:t>Positive emotions tend to rise over the early to middle part of most days and negative emotions towards the end of the day (based on 4500 mood reports)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/>
              <a:t>    Watson (2000) Kahneman (2004)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/>
              <a:t>    </a:t>
            </a:r>
          </a:p>
          <a:p>
            <a:pPr indent="-342900" marL="342900">
              <a:lnSpc>
                <a:spcPct val="90000"/>
              </a:lnSpc>
            </a:pPr>
            <a:r>
              <a:rPr dirty="0" lang="en-US" smtClean="0"/>
              <a:t>HIV patients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/>
              <a:t>   Kidney Dialysis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71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82562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72" name="Text Box 72"/>
          <p:cNvSpPr>
            <a:spLocks/>
          </p:cNvSpPr>
          <p:nvPr>
            <p:ph type="body"/>
          </p:nvPr>
        </p:nvSpPr>
        <p:spPr>
          <a:xfrm>
            <a:off x="457200" y="685800"/>
            <a:ext cx="8229600" cy="5867400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>
              <a:lnSpc>
                <a:spcPct val="90000"/>
              </a:lnSpc>
            </a:pPr>
            <a:r>
              <a:rPr dirty="0" lang="en-US" smtClean="0" sz="2800"/>
              <a:t>Positive emotions too are hard to sustain</a:t>
            </a:r>
          </a:p>
          <a:p>
            <a:pPr indent="-342900" marL="342900">
              <a:lnSpc>
                <a:spcPct val="90000"/>
              </a:lnSpc>
              <a:buNone/>
            </a:pPr>
            <a:endParaRPr dirty="0" lang="en-US" smtClean="0" sz="2800"/>
          </a:p>
          <a:p>
            <a:pPr indent="-342900" marL="342900">
              <a:lnSpc>
                <a:spcPct val="90000"/>
              </a:lnSpc>
            </a:pPr>
            <a:r>
              <a:rPr dirty="0" lang="en-US" smtClean="0" sz="2800"/>
              <a:t>Wealth  </a:t>
            </a:r>
          </a:p>
          <a:p>
            <a:pPr indent="-342900" marL="342900">
              <a:lnSpc>
                <a:spcPct val="90000"/>
              </a:lnSpc>
            </a:pPr>
            <a:endParaRPr dirty="0" lang="en-US" smtClean="0" sz="2800"/>
          </a:p>
          <a:p>
            <a:pPr indent="-342900" marL="342900">
              <a:lnSpc>
                <a:spcPct val="90000"/>
              </a:lnSpc>
            </a:pPr>
            <a:r>
              <a:rPr dirty="0" lang="en-US" smtClean="0" sz="2800"/>
              <a:t>People in rich countries are somewhat happier than poor countries</a:t>
            </a:r>
          </a:p>
          <a:p>
            <a:pPr indent="-342900" marL="342900">
              <a:lnSpc>
                <a:spcPct val="90000"/>
              </a:lnSpc>
            </a:pPr>
            <a:endParaRPr dirty="0" lang="en-US" smtClean="0" sz="2800"/>
          </a:p>
          <a:p>
            <a:pPr indent="-342900" marL="342900">
              <a:lnSpc>
                <a:spcPct val="90000"/>
              </a:lnSpc>
            </a:pPr>
            <a:r>
              <a:rPr dirty="0" lang="en-US" smtClean="0" sz="2800"/>
              <a:t>People with more money are happier, especially in poor countries than those who struggle to manage basic needs (Diener &amp; Biswas –Diener, 2009)</a:t>
            </a:r>
          </a:p>
          <a:p>
            <a:pPr indent="-342900" marL="342900">
              <a:lnSpc>
                <a:spcPct val="90000"/>
              </a:lnSpc>
            </a:pPr>
            <a:endParaRPr dirty="0" lang="en-US" smtClean="0" sz="2800"/>
          </a:p>
          <a:p>
            <a:pPr indent="-342900" marL="342900">
              <a:lnSpc>
                <a:spcPct val="90000"/>
              </a:lnSpc>
            </a:pPr>
            <a:r>
              <a:rPr dirty="0" lang="en-US" smtClean="0" sz="2800"/>
              <a:t>Curve of Diminishing returns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 Box 73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334962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74" name="Text Box 74"/>
          <p:cNvSpPr>
            <a:spLocks/>
          </p:cNvSpPr>
          <p:nvPr>
            <p:ph type="body"/>
          </p:nvPr>
        </p:nvSpPr>
        <p:spPr>
          <a:xfrm>
            <a:off x="457200" y="762000"/>
            <a:ext cx="8229600" cy="53641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/>
            <a:r>
              <a:rPr dirty="0" lang="en-US" smtClean="0"/>
              <a:t>Prior Experience </a:t>
            </a:r>
          </a:p>
          <a:p>
            <a:pPr indent="-342900" marL="342900">
              <a:buNone/>
            </a:pPr>
            <a:r>
              <a:rPr dirty="0" lang="en-US" smtClean="0"/>
              <a:t>   Adaptation level phenomenon</a:t>
            </a:r>
          </a:p>
          <a:p>
            <a:pPr indent="-342900" marL="342900">
              <a:buNone/>
            </a:pPr>
            <a:endParaRPr dirty="0" lang="en-US" smtClean="0"/>
          </a:p>
          <a:p>
            <a:pPr indent="-342900" marL="342900"/>
            <a:r>
              <a:rPr dirty="0" lang="en-US" smtClean="0"/>
              <a:t>Other’s Attainment</a:t>
            </a:r>
          </a:p>
          <a:p>
            <a:pPr indent="-342900" marL="342900">
              <a:buNone/>
            </a:pPr>
            <a:r>
              <a:rPr dirty="0" lang="en-US" smtClean="0"/>
              <a:t>    Upward Comparisons  </a:t>
            </a:r>
          </a:p>
          <a:p>
            <a:pPr indent="-342900" marL="342900">
              <a:buNone/>
            </a:pPr>
            <a:r>
              <a:rPr dirty="0" lang="en-US" smtClean="0"/>
              <a:t>     Downward Comparisons</a:t>
            </a:r>
          </a:p>
          <a:p>
            <a:pPr indent="-342900" marL="342900">
              <a:buNone/>
            </a:pPr>
            <a:endParaRPr dirty="0" lang="en-US" smtClean="0"/>
          </a:p>
          <a:p>
            <a:pPr indent="-342900" marL="342900"/>
            <a:r>
              <a:rPr dirty="0" lang="en-US" smtClean="0"/>
              <a:t>Twins –  about 50% difference in happiness is attributed to heredity (Lykken &amp; Tellegen, 1996, Lucas 2008)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Box 75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76" name="Text Box 76"/>
          <p:cNvSpPr>
            <a:spLocks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>
              <a:lnSpc>
                <a:spcPct val="80000"/>
              </a:lnSpc>
            </a:pPr>
            <a:r>
              <a:rPr dirty="0" lang="en-US" smtClean="0" sz="2400"/>
              <a:t>Realize that enduring happiness may not come from financial success</a:t>
            </a:r>
          </a:p>
          <a:p>
            <a:pPr indent="-342900" marL="342900">
              <a:lnSpc>
                <a:spcPct val="80000"/>
              </a:lnSpc>
            </a:pPr>
            <a:r>
              <a:rPr dirty="0" lang="en-US" smtClean="0" sz="2400"/>
              <a:t>Take control of your time</a:t>
            </a:r>
          </a:p>
          <a:p>
            <a:pPr indent="-342900" marL="342900">
              <a:lnSpc>
                <a:spcPct val="80000"/>
              </a:lnSpc>
            </a:pPr>
            <a:r>
              <a:rPr dirty="0" lang="en-US" smtClean="0" sz="2400"/>
              <a:t>Act Happy</a:t>
            </a:r>
          </a:p>
          <a:p>
            <a:pPr indent="-342900" marL="342900">
              <a:lnSpc>
                <a:spcPct val="80000"/>
              </a:lnSpc>
            </a:pPr>
            <a:r>
              <a:rPr dirty="0" lang="en-US" smtClean="0" sz="2400"/>
              <a:t>Seek work and leisure that engage your skills</a:t>
            </a:r>
          </a:p>
          <a:p>
            <a:pPr indent="-342900" marL="342900">
              <a:lnSpc>
                <a:spcPct val="80000"/>
              </a:lnSpc>
            </a:pPr>
            <a:r>
              <a:rPr dirty="0" lang="en-US" smtClean="0" sz="2400"/>
              <a:t>Exercise</a:t>
            </a:r>
          </a:p>
          <a:p>
            <a:pPr indent="-342900" marL="342900">
              <a:lnSpc>
                <a:spcPct val="80000"/>
              </a:lnSpc>
            </a:pPr>
            <a:r>
              <a:rPr dirty="0" lang="en-US" smtClean="0" sz="2400"/>
              <a:t>Sleep</a:t>
            </a:r>
          </a:p>
          <a:p>
            <a:pPr indent="-342900" marL="342900">
              <a:lnSpc>
                <a:spcPct val="80000"/>
              </a:lnSpc>
            </a:pPr>
            <a:r>
              <a:rPr dirty="0" lang="en-US" smtClean="0" sz="2400"/>
              <a:t>Give priority to close relationships</a:t>
            </a:r>
          </a:p>
          <a:p>
            <a:pPr indent="-342900" marL="342900">
              <a:lnSpc>
                <a:spcPct val="80000"/>
              </a:lnSpc>
            </a:pPr>
            <a:r>
              <a:rPr dirty="0" lang="en-US" smtClean="0" sz="2400"/>
              <a:t>Focus beyond the self</a:t>
            </a:r>
          </a:p>
          <a:p>
            <a:pPr indent="-342900" marL="342900">
              <a:lnSpc>
                <a:spcPct val="80000"/>
              </a:lnSpc>
            </a:pPr>
            <a:r>
              <a:rPr dirty="0" lang="en-US" smtClean="0" sz="2400"/>
              <a:t>Count your blessings and record your gratitude</a:t>
            </a:r>
          </a:p>
          <a:p>
            <a:pPr indent="-342900" marL="342900">
              <a:lnSpc>
                <a:spcPct val="80000"/>
              </a:lnSpc>
            </a:pPr>
            <a:r>
              <a:rPr dirty="0" lang="en-US" smtClean="0" sz="2400"/>
              <a:t>Nurture your spiritual self   </a:t>
            </a:r>
          </a:p>
          <a:p>
            <a:pPr indent="-342900" marL="342900">
              <a:lnSpc>
                <a:spcPct val="80000"/>
              </a:lnSpc>
              <a:buNone/>
            </a:pPr>
            <a:endParaRPr dirty="0" lang="en-US" smtClean="0" sz="2400"/>
          </a:p>
          <a:p>
            <a:pPr indent="-342900" marL="342900">
              <a:lnSpc>
                <a:spcPct val="80000"/>
              </a:lnSpc>
              <a:buNone/>
            </a:pPr>
            <a:r>
              <a:rPr dirty="0" lang="en-US" smtClean="0" sz="2400"/>
              <a:t>           From Myers </a:t>
            </a:r>
            <a:r>
              <a:rPr dirty="0" i="1" lang="en-US" smtClean="0" sz="2400"/>
              <a:t>The Pursuit of Happiness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16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17" name="Text Box 17"/>
          <p:cNvSpPr>
            <a:spLocks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/>
            <a:r>
              <a:rPr dirty="0" lang="en-US" smtClean="0"/>
              <a:t>James-Lange Theory-  </a:t>
            </a:r>
            <a:r>
              <a:rPr sz="1800"/>
              <a:t>people have a physiological response to environmental stimuli and that their interpretation of that physical response then results in an emotional experience. eg I am trembling therefore I must be scared</a:t>
            </a:r>
          </a:p>
          <a:p>
            <a:pPr indent="-342900" marL="342900">
              <a:buNone/>
            </a:pPr>
            <a:r>
              <a:rPr dirty="0" lang="en-US" smtClean="0"/>
              <a:t>    - Physiological arousal </a:t>
            </a:r>
          </a:p>
          <a:p>
            <a:pPr indent="-342900" marL="342900">
              <a:buNone/>
            </a:pPr>
            <a:r>
              <a:rPr dirty="0" lang="en-US" smtClean="0"/>
              <a:t>    - Interpreted as emotion</a:t>
            </a:r>
          </a:p>
          <a:p>
            <a:pPr indent="-342900" marL="342900"/>
            <a:r>
              <a:rPr dirty="0" lang="en-US" smtClean="0"/>
              <a:t>Cannon-Bard Theory:  </a:t>
            </a:r>
            <a:r>
              <a:rPr sz="1800"/>
              <a:t>we feel emotions and experience physiological reactions such as sweating, trembling, and muscle tension simultaneously.</a:t>
            </a:r>
          </a:p>
          <a:p>
            <a:pPr indent="-342900" marL="342900">
              <a:buNone/>
            </a:pPr>
            <a:r>
              <a:rPr dirty="0" lang="en-US" smtClean="0"/>
              <a:t>      physiological arousal and emotional experience occur simultaneously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18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19" name="Text Box 19"/>
          <p:cNvSpPr>
            <a:spLocks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>
              <a:lnSpc>
                <a:spcPct val="90000"/>
              </a:lnSpc>
            </a:pPr>
            <a:r>
              <a:rPr dirty="0" lang="en-US" smtClean="0"/>
              <a:t>Two-factor Theory – Schachter  &amp; Singer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/>
              <a:t>    Physiology - </a:t>
            </a:r>
            <a:r>
              <a:rPr sz="1800"/>
              <a:t>Two factors 1) Stimulus followed by physical arousal and 2) How we label them congnitively (association with the physical response)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/>
              <a:t>    Cognition (perceptions, memories and interpretations)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/>
              <a:t>   experience of emotion grows from arousal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/>
              <a:t>    need to consciously interpret arousal</a:t>
            </a:r>
          </a:p>
          <a:p>
            <a:pPr indent="-342900" marL="342900">
              <a:lnSpc>
                <a:spcPct val="90000"/>
              </a:lnSpc>
              <a:buNone/>
            </a:pPr>
            <a:endParaRPr dirty="0" lang="en-US" smtClean="0"/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/>
              <a:t>     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20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21" name="Text Box 21"/>
          <p:cNvSpPr>
            <a:spLocks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>
              <a:lnSpc>
                <a:spcPct val="90000"/>
              </a:lnSpc>
            </a:pPr>
            <a:r>
              <a:rPr dirty="0" lang="en-US" smtClean="0"/>
              <a:t>Feeling with the body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/>
              <a:t>    Autonomic Nervous System – mobilizes the body for action and then calms it.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/>
              <a:t>       Sympathetic               Parasympathetic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/>
              <a:t>        arousal                          calming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/>
              <a:t>    accelerated ht bt                slows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/>
              <a:t>      inhibits digestion              activates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/>
              <a:t>       perspiration                        dries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2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23" name="Text Box 23"/>
          <p:cNvSpPr>
            <a:spLocks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/>
            <a:r>
              <a:rPr dirty="0" lang="en-US" smtClean="0"/>
              <a:t>Many emotions have similar physiological responses</a:t>
            </a:r>
          </a:p>
          <a:p>
            <a:pPr indent="-342900" marL="342900"/>
            <a:r>
              <a:rPr dirty="0" lang="en-US" smtClean="0"/>
              <a:t>Subtle physiological distinctions between emotions</a:t>
            </a:r>
          </a:p>
          <a:p>
            <a:pPr indent="-342900" marL="342900"/>
            <a:r>
              <a:rPr dirty="0" lang="en-US" smtClean="0"/>
              <a:t>Some tendency for </a:t>
            </a:r>
          </a:p>
          <a:p>
            <a:pPr indent="-342900" marL="342900">
              <a:buNone/>
            </a:pPr>
            <a:r>
              <a:rPr dirty="0" lang="en-US" smtClean="0"/>
              <a:t>    neg emotions – right hemisphere</a:t>
            </a:r>
          </a:p>
          <a:p>
            <a:pPr indent="-342900" marL="342900">
              <a:buNone/>
            </a:pPr>
            <a:r>
              <a:rPr dirty="0" lang="en-US" smtClean="0"/>
              <a:t>    positive emotion – left hemisphere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24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25" name="Text Box 25"/>
          <p:cNvSpPr>
            <a:spLocks/>
          </p:cNvSpPr>
          <p:nvPr>
            <p:ph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/>
            <a:r>
              <a:rPr dirty="0" lang="en-US" smtClean="0"/>
              <a:t>25 soldiers severed spinal cords recall emotional experiences before and after surgery (Hohmann, 1966).  </a:t>
            </a:r>
          </a:p>
          <a:p>
            <a:pPr indent="-342900" marL="342900">
              <a:buNone/>
            </a:pPr>
            <a:r>
              <a:rPr dirty="0" lang="en-US" smtClean="0"/>
              <a:t>   Lower spinal cord injuries – lost sensation in the legs </a:t>
            </a:r>
          </a:p>
          <a:p>
            <a:pPr indent="-342900" marL="342900">
              <a:buNone/>
            </a:pPr>
            <a:r>
              <a:rPr dirty="0" lang="en-US" smtClean="0"/>
              <a:t>  </a:t>
            </a:r>
          </a:p>
          <a:p>
            <a:pPr indent="-342900" marL="342900">
              <a:buNone/>
            </a:pPr>
            <a:r>
              <a:rPr dirty="0" lang="en-US" smtClean="0"/>
              <a:t>   Upper spinal injuries – paralyzed neck below – change in emotion experienced </a:t>
            </a:r>
          </a:p>
          <a:p>
            <a:pPr indent="-342900" marL="342900">
              <a:buNone/>
            </a:pPr>
            <a:endParaRPr dirty="0" 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26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334962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sp>
        <p:nvSpPr>
          <p:cNvPr id="27" name="Text Box 27"/>
          <p:cNvSpPr>
            <a:spLocks/>
          </p:cNvSpPr>
          <p:nvPr>
            <p:ph type="body"/>
          </p:nvPr>
        </p:nvSpPr>
        <p:spPr>
          <a:xfrm>
            <a:off x="457200" y="914400"/>
            <a:ext cx="8229600" cy="521176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indent="-342900" marL="342900">
              <a:lnSpc>
                <a:spcPct val="90000"/>
              </a:lnSpc>
            </a:pPr>
            <a:r>
              <a:rPr dirty="0" lang="en-US" smtClean="0" sz="2400"/>
              <a:t>Cognition and Emotion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400"/>
              <a:t>   </a:t>
            </a:r>
          </a:p>
          <a:p>
            <a:pPr indent="-342900" marL="342900">
              <a:lnSpc>
                <a:spcPct val="90000"/>
              </a:lnSpc>
            </a:pPr>
            <a:r>
              <a:rPr dirty="0" lang="en-US" smtClean="0" sz="2400"/>
              <a:t>Spillover Effect – Schacter &amp; Singer(1962)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400"/>
              <a:t>    epinephrine injection experiment – college students (male)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400"/>
              <a:t>  Informed, Ignorant, Misinformed, Placebo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400"/>
              <a:t>   euphoric and irritated condition</a:t>
            </a:r>
          </a:p>
          <a:p>
            <a:pPr indent="-342900" marL="342900">
              <a:lnSpc>
                <a:spcPct val="90000"/>
              </a:lnSpc>
              <a:buNone/>
            </a:pPr>
            <a:endParaRPr dirty="0" lang="en-US" smtClean="0" sz="2400"/>
          </a:p>
          <a:p>
            <a:pPr indent="-342900" marL="342900">
              <a:lnSpc>
                <a:spcPct val="90000"/>
              </a:lnSpc>
            </a:pPr>
            <a:r>
              <a:rPr dirty="0" lang="en-US" smtClean="0" sz="2400"/>
              <a:t>Maslach – repeated the experiment </a:t>
            </a:r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400"/>
              <a:t>  did not find the arousal being interpreted as  joy in the euphoric condition</a:t>
            </a:r>
          </a:p>
          <a:p>
            <a:pPr indent="-342900" marL="342900">
              <a:lnSpc>
                <a:spcPct val="90000"/>
              </a:lnSpc>
              <a:buNone/>
            </a:pPr>
            <a:endParaRPr dirty="0" lang="en-US" smtClean="0" sz="2400"/>
          </a:p>
          <a:p>
            <a:pPr indent="-342900" marL="342900">
              <a:lnSpc>
                <a:spcPct val="90000"/>
              </a:lnSpc>
              <a:buNone/>
            </a:pPr>
            <a:r>
              <a:rPr dirty="0" lang="en-US" smtClean="0" sz="2400"/>
              <a:t>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28"/>
          <p:cNvSpPr>
            <a:spLocks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endParaRPr/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371600" y="1447800"/>
            <a:ext cx="5715000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Words>1022</Words>
  <Paragraphs>192</Paragraphs>
  <Slides>29</Slides>
  <Notes>6</Notes>
  <TotalTime>0</TotalTime>
  <HiddenSlides>0</HiddenSlides>
  <ScaleCrop>false</ScaleCrop>
  <HyperlinksChanged>false</HyperlinksChanged>
  <Application>Microsoft PowerPoint</Application>
  <PresentationFormat/>
</Properties>
</file>