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chemeClr val="tx1"/>
        </a:solidFill>
        <a:latin charset="0" typeface="Arial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39" Target="slides/slide33.xml" Type="http://schemas.openxmlformats.org/officeDocument/2006/relationships/slide"/><Relationship Id="rId38" Target="slides/slide32.xml" Type="http://schemas.openxmlformats.org/officeDocument/2006/relationships/slide"/><Relationship Id="rId37" Target="slides/slide31.xml" Type="http://schemas.openxmlformats.org/officeDocument/2006/relationships/slide"/><Relationship Id="rId36" Target="slides/slide30.xml" Type="http://schemas.openxmlformats.org/officeDocument/2006/relationships/slid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45" Target="slides/slide39.xml" Type="http://schemas.openxmlformats.org/officeDocument/2006/relationships/slide"/><Relationship Id="rId14" Target="slides/slide8.xml" Type="http://schemas.openxmlformats.org/officeDocument/2006/relationships/slide"/><Relationship Id="rId44" Target="slides/slide38.xml" Type="http://schemas.openxmlformats.org/officeDocument/2006/relationships/slide"/><Relationship Id="rId13" Target="slides/slide7.xml" Type="http://schemas.openxmlformats.org/officeDocument/2006/relationships/slide"/><Relationship Id="rId43" Target="slides/slide37.xml" Type="http://schemas.openxmlformats.org/officeDocument/2006/relationships/slide"/><Relationship Id="rId12" Target="slides/slide6.xml" Type="http://schemas.openxmlformats.org/officeDocument/2006/relationships/slide"/><Relationship Id="rId42" Target="slides/slide36.xml" Type="http://schemas.openxmlformats.org/officeDocument/2006/relationships/slide"/><Relationship Id="rId11" Target="slides/slide5.xml" Type="http://schemas.openxmlformats.org/officeDocument/2006/relationships/slide"/><Relationship Id="rId41" Target="slides/slide3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200"/>
              <a:t>*</a:t>
            </a:r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endParaRPr/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pPr algn="r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92"/>
          <p:cNvSpPr>
            <a:spLocks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  <a:miter lim="524288"/>
            <a:headEnd/>
            <a:tailEnd/>
          </a:ln>
        </p:spPr>
      </p:sp>
      <p:sp>
        <p:nvSpPr>
          <p:cNvPr id="93" name="Text Box 93"/>
          <p:cNvSpPr>
            <a:spLocks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>
              <a:spcBef>
                <a:spcPct val="0"/>
              </a:spcBef>
            </a:pPr>
            <a:r>
              <a:rPr dirty="0" lang="en-US" smtClean="0"/>
              <a:t>Expected award condition -  decrease in interest from baseline</a:t>
            </a:r>
          </a:p>
          <a:p>
            <a:pPr>
              <a:spcBef>
                <a:spcPct val="0"/>
              </a:spcBef>
            </a:pPr>
            <a:r>
              <a:rPr dirty="0" lang="en-US" smtClean="0"/>
              <a:t>Unexpected reward – no sig change from before </a:t>
            </a:r>
          </a:p>
          <a:p>
            <a:pPr>
              <a:spcBef>
                <a:spcPct val="0"/>
              </a:spcBef>
            </a:pPr>
            <a:r>
              <a:rPr/>
              <a:t>No Award – no sig change from before</a:t>
            </a:r>
          </a:p>
          <a:p>
            <a:pPr>
              <a:spcBef>
                <a:spcPct val="0"/>
              </a:spcBef>
            </a:pPr>
            <a:r>
              <a:rPr/>
              <a:t>group</a:t>
            </a:r>
          </a:p>
          <a:p>
            <a:pPr>
              <a:spcBef>
                <a:spcPct val="0"/>
              </a:spcBef>
            </a:pPr>
            <a:r>
              <a:rPr/>
              <a:t/>
            </a:r>
          </a:p>
          <a:p>
            <a:pPr>
              <a:spcBef>
                <a:spcPct val="0"/>
              </a:spcBef>
            </a:pPr>
            <a:r>
              <a:rPr dirty="0" lang="en-US" smtClean="0"/>
              <a:t>Children were given markers among other toys: It provides baseline for the affinity towards the marker.</a:t>
            </a:r>
          </a:p>
          <a:p>
            <a:pPr>
              <a:spcBef>
                <a:spcPct val="0"/>
              </a:spcBef>
            </a:pPr>
            <a:r>
              <a:rPr/>
              <a:t>Divided in to 3 different groups and experimented then were left to again free play.</a:t>
            </a:r>
          </a:p>
          <a:p>
            <a:pPr>
              <a:spcBef>
                <a:spcPct val="0"/>
              </a:spcBef>
            </a:pPr>
            <a:r>
              <a:rPr/>
              <a:t/>
            </a:r>
          </a:p>
          <a:p>
            <a:pPr>
              <a:spcBef>
                <a:spcPct val="0"/>
              </a:spcBef>
            </a:pPr>
            <a:r>
              <a:rPr/>
              <a:t>1st - Group told that they will get the reward - slightly less activity observed from baseline</a:t>
            </a:r>
          </a:p>
          <a:p>
            <a:pPr>
              <a:spcBef>
                <a:spcPct val="0"/>
              </a:spcBef>
            </a:pPr>
            <a:r>
              <a:rPr/>
              <a:t>2nd - Reward was given unexpectedly- No significant diff. from baseline</a:t>
            </a:r>
          </a:p>
          <a:p>
            <a:pPr>
              <a:spcBef>
                <a:spcPct val="0"/>
              </a:spcBef>
            </a:pPr>
            <a:r>
              <a:rPr/>
              <a:t>3rd- No rewards were told and given - No significant diff. from baseline</a:t>
            </a:r>
          </a:p>
        </p:txBody>
      </p:sp>
      <p:sp>
        <p:nvSpPr>
          <p:cNvPr id="94" name="Text Box 94"/>
          <p:cNvSpPr txBox="1">
            <a:spLocks/>
          </p:cNvSpPr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4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2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3200" u="none">
          <a:solidFill>
            <a:schemeClr val="tx1"/>
          </a:solidFill>
          <a:latin charset="0" typeface="Arial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800" u="none">
          <a:solidFill>
            <a:schemeClr val="tx1"/>
          </a:solidFill>
          <a:latin charset="0" typeface="Arial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400" u="none">
          <a:solidFill>
            <a:schemeClr val="tx1"/>
          </a:solidFill>
          <a:latin charset="0" typeface="Arial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typeface="Arial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="0" dirty="0" i="0" lang="en-US" smtClean="0" sz="2000" u="none">
          <a:solidFill>
            <a:schemeClr val="tx1"/>
          </a:solidFill>
          <a:latin charset="0" typeface="Arial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Arial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/>
              <a:t>Motivation</a:t>
            </a:r>
          </a:p>
        </p:txBody>
      </p:sp>
      <p:sp>
        <p:nvSpPr>
          <p:cNvPr id="13" name="Text Box 13"/>
          <p:cNvSpPr>
            <a:spLocks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t" bIns="45720" lIns="91440" numCol="1" rIns="91440" tIns="45720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914400">
              <a:buNone/>
              <a:defRPr dirty="0" lang="en-US" smtClean="0"/>
            </a:lvl3pPr>
            <a:lvl4pPr algn="ctr" marL="1371600">
              <a:buNone/>
              <a:defRPr dirty="0" lang="en-US" smtClean="0"/>
            </a:lvl4pPr>
            <a:lvl5pPr algn="ctr" marL="1828800">
              <a:buNone/>
              <a:defRPr dirty="0" lang="en-US" smtClean="0"/>
            </a:lvl5pPr>
          </a:lstStyle>
          <a:p>
            <a:pPr marL="0"/>
            <a:r>
              <a:rPr dirty="0" lang="en-US" smtClean="0"/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3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1" name="Text Box 31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b="1" dirty="0" lang="en-US" smtClean="0"/>
              <a:t>Incentive Theory</a:t>
            </a:r>
          </a:p>
          <a:p>
            <a:pPr indent="-342900" marL="342900">
              <a:buNone/>
            </a:pPr>
            <a:r>
              <a:rPr dirty="0" lang="en-US" smtClean="0"/>
              <a:t>Incentive – external stimulus that elicits behavior or ‘pulls’ behavior </a:t>
            </a:r>
            <a:r>
              <a:rPr sz="1800"/>
              <a:t>(Carrot for Donkey)</a:t>
            </a:r>
          </a:p>
          <a:p>
            <a:pPr indent="-342900" marL="342900">
              <a:buNone/>
            </a:pPr>
            <a:r>
              <a:rPr sz="1800"/>
              <a:t/>
            </a:r>
          </a:p>
          <a:p>
            <a:pPr indent="-342900" marL="342900">
              <a:buNone/>
            </a:pPr>
            <a:r>
              <a:rPr dirty="0" lang="en-US" smtClean="0"/>
              <a:t>The sight of chips 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Most behaviors are a combination of drives (push) and incentives (pull)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type="obj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Intrinsic Motivation – doing something because it is fun or interesting – because you want to do it.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Extrinsic Motivation – doing something because of the rewards and punishments involved </a:t>
            </a:r>
          </a:p>
          <a:p>
            <a:pPr indent="-342900" marL="342900">
              <a:buNone/>
            </a:pPr>
            <a:r>
              <a:rPr dirty="0" lang="en-US" smtClean="0"/>
              <a:t>  - attending class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4"/>
          <p:cNvSpPr>
            <a:spLocks/>
          </p:cNvSpPr>
          <p:nvPr>
            <p:ph type="body"/>
          </p:nvPr>
        </p:nvSpPr>
        <p:spPr>
          <a:xfrm>
            <a:off x="266700" y="5791200"/>
            <a:ext cx="8610600" cy="7620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0" marL="0">
              <a:lnSpc>
                <a:spcPct val="90000"/>
              </a:lnSpc>
              <a:buNone/>
            </a:pPr>
            <a:r>
              <a:rPr b="1" dirty="0" lang="en-US" smtClean="0" sz="1800"/>
              <a:t>Figure 11.2</a:t>
            </a:r>
            <a:r>
              <a:rPr dirty="0" lang="en-US" smtClean="0" sz="1800"/>
              <a:t> Monkeys learned to remove the pin, hook, and hasp in that order to open this device. When they started receiving a raisin instead of opening it just for fun, their performance deteriorated.  Kalat 7</a:t>
            </a:r>
            <a:r>
              <a:rPr baseline="30000" dirty="0" lang="en-US" smtClean="0" sz="1800"/>
              <a:t>th</a:t>
            </a:r>
            <a:r>
              <a:rPr dirty="0" lang="en-US" smtClean="0" sz="1800"/>
              <a:t> edition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55700" y="914400"/>
            <a:ext cx="6769100" cy="43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2587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8" name="Text Box 38"/>
          <p:cNvSpPr>
            <a:spLocks/>
          </p:cNvSpPr>
          <p:nvPr>
            <p:ph type="obj"/>
          </p:nvPr>
        </p:nvSpPr>
        <p:spPr>
          <a:xfrm>
            <a:off x="457200" y="457200"/>
            <a:ext cx="8229600" cy="60198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b="1" dirty="0" lang="en-US" smtClean="0"/>
              <a:t>Overjustification Effect </a:t>
            </a:r>
            <a:r>
              <a:rPr dirty="0" lang="en-US" smtClean="0"/>
              <a:t>– When expected extrinsic rewards are introduced for activities that have high intrinsic motivation, it leads to a drop in the level of intrinsic motivation. </a:t>
            </a:r>
          </a:p>
          <a:p>
            <a:pPr indent="-342900" marL="342900"/>
            <a:r>
              <a:rPr dirty="0" lang="en-US" smtClean="0"/>
              <a:t>Deci (1971) – college students working on puzzles </a:t>
            </a:r>
          </a:p>
          <a:p>
            <a:pPr indent="-342900" marL="342900">
              <a:buNone/>
            </a:pPr>
            <a:r>
              <a:rPr dirty="0" lang="en-US" smtClean="0"/>
              <a:t> control group – no payment group </a:t>
            </a:r>
          </a:p>
          <a:p>
            <a:pPr indent="-342900" marL="342900">
              <a:buNone/>
            </a:pPr>
            <a:r>
              <a:rPr dirty="0" lang="en-US" smtClean="0"/>
              <a:t> experimental group – paid </a:t>
            </a:r>
          </a:p>
          <a:p>
            <a:pPr indent="-342900" marL="342900">
              <a:buNone/>
            </a:pPr>
            <a:r>
              <a:rPr dirty="0" lang="en-US" smtClean="0"/>
              <a:t>  time 1    time 2(money)    time 3 </a:t>
            </a:r>
          </a:p>
          <a:p>
            <a:pPr indent="-342900" marL="342900">
              <a:buNone/>
            </a:pPr>
            <a:r>
              <a:rPr dirty="0" lang="en-US" smtClean="0"/>
              <a:t> puzzle use in free time </a:t>
            </a:r>
          </a:p>
          <a:p>
            <a:pPr indent="-342900" marL="342900">
              <a:buNone/>
            </a:pPr>
            <a:r>
              <a:rPr dirty="0" lang="en-US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2587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type="obj"/>
          </p:nvPr>
        </p:nvSpPr>
        <p:spPr>
          <a:xfrm>
            <a:off x="457200" y="609600"/>
            <a:ext cx="8229600" cy="55165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 Lepper, Greene &amp; Nisbett (1973) – gold stars</a:t>
            </a:r>
          </a:p>
          <a:p>
            <a:pPr indent="-342900" marL="342900">
              <a:buNone/>
            </a:pPr>
            <a:r>
              <a:rPr dirty="0" lang="en-US" smtClean="0"/>
              <a:t>  - Expected award condition</a:t>
            </a:r>
          </a:p>
          <a:p>
            <a:pPr indent="-342900" marL="342900">
              <a:buNone/>
            </a:pPr>
            <a:r>
              <a:rPr dirty="0" lang="en-US" smtClean="0"/>
              <a:t>  - Unexpected award </a:t>
            </a:r>
          </a:p>
          <a:p>
            <a:pPr indent="-342900" marL="342900">
              <a:buNone/>
            </a:pPr>
            <a:r>
              <a:rPr dirty="0" lang="en-US" smtClean="0"/>
              <a:t>  - No award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b="1" dirty="0" lang="en-US" smtClean="0"/>
              <a:t>Self perception Theory </a:t>
            </a:r>
            <a:r>
              <a:rPr dirty="0" lang="en-US" smtClean="0"/>
              <a:t>– In the absence of a clear attitude – people observe their behavior and then draw an inference about their attitude.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2" name="Text Box 42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Deci et al (1999) – Meta-analysis (128 studies) showed a negative effect of extrinsic rewards on intrinsic motivation.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Cameron et al (2001) – Meta-analysis </a:t>
            </a:r>
          </a:p>
          <a:p>
            <a:pPr indent="-342900" marL="342900">
              <a:buNone/>
            </a:pPr>
            <a:r>
              <a:rPr dirty="0" lang="en-US" smtClean="0"/>
              <a:t> verbal reward – positive effect </a:t>
            </a:r>
            <a:r>
              <a:rPr sz="1800"/>
              <a:t>(Expected tangible rewards have negative effects)</a:t>
            </a:r>
          </a:p>
          <a:p>
            <a:pPr indent="-342900" marL="342900">
              <a:buNone/>
            </a:pPr>
            <a:r>
              <a:rPr dirty="0" lang="en-US" smtClean="0"/>
              <a:t>Surpassing others or exceeding a score – positive effect of reward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r>
              <a:t>Goal Setting </a:t>
            </a:r>
          </a:p>
        </p:txBody>
      </p:sp>
      <p:sp>
        <p:nvSpPr>
          <p:cNvPr id="44" name="Text Box 44"/>
          <p:cNvSpPr>
            <a:spLocks/>
          </p:cNvSpPr>
          <p:nvPr>
            <p:ph type="obj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Goal Setting Theory – conscious human behavior is purposeful (Locke &amp; Latham, 1984)</a:t>
            </a:r>
          </a:p>
          <a:p>
            <a:pPr indent="-342900" marL="342900">
              <a:buNone/>
            </a:pPr>
            <a:r>
              <a:rPr dirty="0" lang="en-US" smtClean="0"/>
              <a:t>  - all living beings including plants show goal directedness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 purely physiological</a:t>
            </a:r>
          </a:p>
          <a:p>
            <a:pPr indent="-342900" marL="342900">
              <a:buNone/>
            </a:pPr>
            <a:r>
              <a:rPr dirty="0" lang="en-US" smtClean="0"/>
              <a:t>   short term goals</a:t>
            </a:r>
          </a:p>
          <a:p>
            <a:pPr indent="-342900" marL="342900">
              <a:buNone/>
            </a:pPr>
            <a:r>
              <a:rPr dirty="0" lang="en-US" smtClean="0"/>
              <a:t>   long term goals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0"/>
          <p:cNvSpPr txBox="1"/>
          <p:nvPr/>
        </p:nvSpPr>
        <p:spPr>
          <a:xfrm>
            <a:off x="498858" y="327571"/>
            <a:ext cx="8408796" cy="6375512"/>
          </a:xfrm>
          <a:prstGeom prst="rect">
            <a:avLst/>
          </a:prstGeom>
          <a:noFill/>
        </p:spPr>
        <p:txBody>
          <a:bodyPr numCol="1" wrap="square"/>
          <a:lstStyle/>
          <a:p>
            <a:r>
              <a:rPr/>
              <a:t>Why do some people with same knowledge perform differently</a:t>
            </a:r>
            <a:endParaRPr/>
          </a:p>
          <a:p>
            <a:pPr>
              <a:buChar char="•"/>
            </a:pPr>
            <a:r>
              <a:rPr/>
              <a:t>Goal specificity: Specific goals tend to have better results.</a:t>
            </a:r>
          </a:p>
          <a:p>
            <a:pPr>
              <a:buChar char="•"/>
            </a:pPr>
            <a:r>
              <a:rPr/>
              <a:t>Goal difficulty: higher the goal higher the performance</a:t>
            </a:r>
          </a:p>
          <a:p>
            <a:pPr>
              <a:buChar char="•"/>
            </a:pPr>
            <a:r>
              <a:rPr/>
              <a:t>Intensity:  Clarity, mental effort, commitment (whether it is possible, whether it is worth)</a:t>
            </a:r>
          </a:p>
          <a:p>
            <a:pPr>
              <a:buChar char="•"/>
            </a:pPr>
            <a:r>
              <a:rPr/>
              <a:t>Goal setting have tradeoffs with two people have very different perception on their ability.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3349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6" name="Text Box 46"/>
          <p:cNvSpPr>
            <a:spLocks/>
          </p:cNvSpPr>
          <p:nvPr>
            <p:ph type="obj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Why do some people perform better than others? </a:t>
            </a:r>
          </a:p>
          <a:p>
            <a:pPr indent="-342900" marL="342900">
              <a:buNone/>
            </a:pPr>
            <a:r>
              <a:rPr dirty="0" lang="en-US" smtClean="0"/>
              <a:t>  Holding ability and knowledge constant – difference can be attributed to Performance Goals people set themselves</a:t>
            </a:r>
          </a:p>
          <a:p>
            <a:pPr indent="-342900" marL="342900">
              <a:buNone/>
            </a:pPr>
            <a:r>
              <a:rPr dirty="0" lang="en-US" smtClean="0"/>
              <a:t> </a:t>
            </a:r>
            <a:r>
              <a:rPr b="1" dirty="0" lang="en-US" smtClean="0"/>
              <a:t>Goal Specificity  </a:t>
            </a:r>
            <a:r>
              <a:rPr dirty="0" lang="en-US" smtClean="0"/>
              <a:t>- </a:t>
            </a:r>
          </a:p>
          <a:p>
            <a:pPr indent="-342900" marL="342900">
              <a:buNone/>
            </a:pPr>
            <a:r>
              <a:rPr dirty="0" lang="en-US" smtClean="0"/>
              <a:t>Vague  - I’ll work on this </a:t>
            </a:r>
          </a:p>
          <a:p>
            <a:pPr indent="-342900" marL="342900">
              <a:buNone/>
            </a:pPr>
            <a:r>
              <a:rPr dirty="0" lang="en-US" smtClean="0"/>
              <a:t>Specific – I’ll try to finish this section in the next 30 minutes </a:t>
            </a:r>
          </a:p>
          <a:p>
            <a:pPr indent="-342900" marL="342900">
              <a:buNone/>
            </a:pPr>
            <a:r>
              <a:rPr dirty="0" lang="en-US" smtClean="0"/>
              <a:t>     I’ll try to get a score of 35 on the next exam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4111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type="obj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b="1" dirty="0" lang="en-US" smtClean="0"/>
              <a:t>Goal Difficulty</a:t>
            </a:r>
          </a:p>
          <a:p>
            <a:pPr indent="-342900" marL="342900">
              <a:buNone/>
            </a:pPr>
            <a:r>
              <a:rPr dirty="0" lang="en-US" smtClean="0"/>
              <a:t> The higher the goal the higher the performance    - 400 studies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Those without specific goals evaluate their performance more positively than those with specific harder goals in response to negative feedback (Kernan &amp; Lord, 1989).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5" name="Text Box 15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Many human behaviors are complex and difficult to understand </a:t>
            </a:r>
          </a:p>
          <a:p>
            <a:pPr indent="-342900" marL="342900"/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4873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0" name="Text Box 50"/>
          <p:cNvSpPr>
            <a:spLocks/>
          </p:cNvSpPr>
          <p:nvPr>
            <p:ph type="obj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“Maximum effort is not aroused under a do best - goal.  ..ambiguity inherent in doing one’s best allows people to give themselves the benefit of doubt in evaluating their performance” Latham &amp; Locke, 1991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Norms affect goals in influencing performance (Meyer &amp; Gellatly, 1988) </a:t>
            </a:r>
          </a:p>
          <a:p>
            <a:pPr indent="-342900" marL="342900"/>
            <a:endParaRPr dirty="0"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5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2" name="Text Box 52"/>
          <p:cNvSpPr>
            <a:spLocks/>
          </p:cNvSpPr>
          <p:nvPr>
            <p:ph type="obj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b="1" dirty="0" lang="en-US" smtClean="0"/>
              <a:t>Intensity</a:t>
            </a:r>
          </a:p>
          <a:p>
            <a:pPr indent="-342900" marL="342900">
              <a:buNone/>
            </a:pPr>
            <a:r>
              <a:rPr dirty="0" lang="en-US" smtClean="0"/>
              <a:t>Scope, clarity and the mental effort</a:t>
            </a:r>
          </a:p>
          <a:p>
            <a:pPr indent="-342900" marL="342900">
              <a:buNone/>
            </a:pPr>
            <a:r>
              <a:rPr dirty="0" lang="en-US" smtClean="0"/>
              <a:t> SS who thought most intensely and comprehensively about how to solve a problem were more committed to it (Gollwitzer et al 1990)</a:t>
            </a:r>
          </a:p>
          <a:p>
            <a:pPr indent="-342900" marL="342900"/>
            <a:r>
              <a:rPr b="1" dirty="0" lang="en-US" smtClean="0"/>
              <a:t>Commitment</a:t>
            </a:r>
            <a:r>
              <a:rPr dirty="0" lang="en-US" smtClean="0"/>
              <a:t> – action taken to attain it</a:t>
            </a:r>
          </a:p>
          <a:p>
            <a:pPr indent="-342900" marL="342900">
              <a:buNone/>
            </a:pPr>
            <a:r>
              <a:rPr dirty="0" lang="en-US" smtClean="0"/>
              <a:t>        2 aspects that influence it are</a:t>
            </a:r>
          </a:p>
          <a:p>
            <a:pPr indent="-342900" marL="342900">
              <a:buNone/>
            </a:pPr>
            <a:r>
              <a:rPr dirty="0" lang="en-US" smtClean="0"/>
              <a:t>       - whether it is possible </a:t>
            </a:r>
          </a:p>
          <a:p>
            <a:pPr indent="-342900" marL="342900">
              <a:buNone/>
            </a:pPr>
            <a:r>
              <a:rPr dirty="0" lang="en-US" smtClean="0"/>
              <a:t>       - whether it is important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4111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type="obj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Goal setting has trade offs with </a:t>
            </a:r>
          </a:p>
          <a:p>
            <a:pPr indent="-342900" marL="342900">
              <a:buNone/>
            </a:pPr>
            <a:r>
              <a:rPr dirty="0" lang="en-US" smtClean="0"/>
              <a:t>  - possible</a:t>
            </a:r>
          </a:p>
          <a:p>
            <a:pPr indent="-342900" marL="342900">
              <a:buNone/>
            </a:pPr>
            <a:r>
              <a:rPr dirty="0" lang="en-US" smtClean="0"/>
              <a:t>  - effort </a:t>
            </a:r>
          </a:p>
          <a:p>
            <a:pPr indent="-342900" marL="342900">
              <a:buNone/>
            </a:pPr>
            <a:r>
              <a:rPr dirty="0" lang="en-US" smtClean="0"/>
              <a:t>  - time </a:t>
            </a:r>
          </a:p>
          <a:p>
            <a:pPr indent="-342900" marL="342900">
              <a:buNone/>
            </a:pPr>
            <a:r>
              <a:rPr dirty="0" lang="en-US" smtClean="0"/>
              <a:t>  - other values</a:t>
            </a:r>
          </a:p>
          <a:p>
            <a:pPr indent="-342900" marL="342900">
              <a:buNone/>
            </a:pPr>
            <a:r>
              <a:rPr dirty="0" lang="en-US" smtClean="0"/>
              <a:t>  - ability </a:t>
            </a:r>
          </a:p>
          <a:p>
            <a:pPr indent="-342900" marL="342900">
              <a:buNone/>
            </a:pPr>
            <a:r>
              <a:rPr dirty="0" lang="en-US" smtClean="0"/>
              <a:t>  - self efficacy</a:t>
            </a:r>
          </a:p>
          <a:p>
            <a:pPr indent="-342900" marL="342900">
              <a:buNone/>
            </a:pPr>
            <a:r>
              <a:rPr dirty="0" lang="en-US" smtClean="0"/>
              <a:t>  - norms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55"/>
          <p:cNvSpPr>
            <a:spLocks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r>
              <a:t>Leadership </a:t>
            </a:r>
          </a:p>
        </p:txBody>
      </p:sp>
      <p:sp>
        <p:nvSpPr>
          <p:cNvPr id="56" name="Text Box 56"/>
          <p:cNvSpPr>
            <a:spLocks/>
          </p:cNvSpPr>
          <p:nvPr>
            <p:ph type="obj"/>
          </p:nvPr>
        </p:nvSpPr>
        <p:spPr>
          <a:xfrm>
            <a:off x="457200" y="609600"/>
            <a:ext cx="8229600" cy="60960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/>
              <a:t>Effective leaders first develop a </a:t>
            </a:r>
            <a:r>
              <a:rPr b="1" dirty="0" lang="en-US" smtClean="0"/>
              <a:t>vision</a:t>
            </a:r>
            <a:r>
              <a:rPr dirty="0" lang="en-US" smtClean="0"/>
              <a:t> for the organization -  make employees feel that what they are doing is worthwhile</a:t>
            </a:r>
          </a:p>
          <a:p>
            <a:pPr indent="-342900" marL="342900">
              <a:buNone/>
            </a:pPr>
            <a:r>
              <a:rPr dirty="0" lang="en-US" smtClean="0"/>
              <a:t> - take concrete steps and provide indicators for what reflects the vision</a:t>
            </a:r>
          </a:p>
          <a:p>
            <a:pPr indent="-342900" marL="342900">
              <a:buNone/>
            </a:pPr>
            <a:r>
              <a:rPr dirty="0" lang="en-US" smtClean="0"/>
              <a:t> - modeling behavior for others – problem solving and decision making to attain proximal goals towards the end for distal goals</a:t>
            </a:r>
          </a:p>
          <a:p>
            <a:pPr indent="-342900" marL="342900">
              <a:buFontTx/>
              <a:buChar char="-"/>
            </a:pPr>
            <a:r>
              <a:rPr dirty="0" lang="en-US" smtClean="0"/>
              <a:t>Accessible to employees – listen to them</a:t>
            </a:r>
          </a:p>
          <a:p>
            <a:pPr indent="-342900" marL="342900">
              <a:buFontTx/>
              <a:buChar char="-"/>
            </a:pPr>
            <a:r>
              <a:rPr dirty="0" lang="en-US" smtClean="0"/>
              <a:t>What gets measured gets done – reset goals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8" name="Text Box 58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r>
              <a:t>Upper management – teaches employees to be effective self regulators through mechanisms such as self set goals, self monitoring, self administering rewards and punishments.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5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60" name="Text Box 6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A Hierarchy of Motives – Maslow (1970)</a:t>
            </a:r>
          </a:p>
          <a:p>
            <a:pPr indent="-342900" marL="342900">
              <a:buNone/>
            </a:pPr>
            <a:r>
              <a:rPr dirty="0" lang="en-US" smtClean="0"/>
              <a:t>                   </a:t>
            </a:r>
            <a:r>
              <a:rPr dirty="0" i="1" lang="en-US" smtClean="0" sz="1800">
                <a:latin charset="0" pitchFamily="18" typeface="Bell MT"/>
              </a:rPr>
              <a:t>Self Transcendence</a:t>
            </a:r>
          </a:p>
          <a:p>
            <a:pPr indent="-342900" marL="342900">
              <a:buNone/>
            </a:pPr>
            <a:r>
              <a:rPr dirty="0" lang="en-US" smtClean="0"/>
              <a:t>                  </a:t>
            </a:r>
            <a:r>
              <a:rPr b="1" dirty="0" lang="en-US" smtClean="0" sz="1800">
                <a:latin charset="0" pitchFamily="66" typeface="Bradley Hand ITC"/>
              </a:rPr>
              <a:t>Self Actualization</a:t>
            </a:r>
          </a:p>
          <a:p>
            <a:pPr indent="-342900" marL="342900">
              <a:buNone/>
            </a:pPr>
            <a:r>
              <a:rPr dirty="0" lang="en-US" smtClean="0"/>
              <a:t>                  </a:t>
            </a:r>
            <a:r>
              <a:rPr dirty="0" i="1" lang="en-US" smtClean="0" sz="2000">
                <a:latin charset="0" pitchFamily="18" typeface="Bookman Old Style"/>
              </a:rPr>
              <a:t>Esteem Needs</a:t>
            </a:r>
            <a:r>
              <a:rPr dirty="0" i="1" lang="en-US" smtClean="0">
                <a:latin charset="0" pitchFamily="18" typeface="Bookman Old Style"/>
              </a:rPr>
              <a:t> </a:t>
            </a:r>
          </a:p>
          <a:p>
            <a:pPr indent="-342900" marL="342900">
              <a:buNone/>
            </a:pPr>
            <a:r>
              <a:rPr dirty="0" lang="en-US" smtClean="0"/>
              <a:t>             </a:t>
            </a:r>
            <a:r>
              <a:rPr dirty="0" lang="en-US" smtClean="0" sz="2000"/>
              <a:t>      </a:t>
            </a:r>
            <a:r>
              <a:rPr dirty="0" lang="en-US" smtClean="0" sz="2000">
                <a:latin charset="0" pitchFamily="18" typeface="Baskerville Old Face"/>
              </a:rPr>
              <a:t> </a:t>
            </a:r>
            <a:r>
              <a:rPr dirty="0" lang="en-US" smtClean="0" sz="2000">
                <a:latin charset="0" pitchFamily="82" typeface="Algerian"/>
              </a:rPr>
              <a:t>Belongingness</a:t>
            </a:r>
            <a:r>
              <a:rPr dirty="0" lang="en-US" smtClean="0" sz="2000"/>
              <a:t>  </a:t>
            </a:r>
            <a:r>
              <a:rPr dirty="0" lang="en-US" smtClean="0"/>
              <a:t> </a:t>
            </a:r>
          </a:p>
          <a:p>
            <a:pPr indent="-342900" marL="342900">
              <a:buNone/>
            </a:pPr>
            <a:r>
              <a:rPr dirty="0" lang="en-US" smtClean="0"/>
              <a:t>               </a:t>
            </a:r>
            <a:r>
              <a:rPr dirty="0" lang="en-US" smtClean="0">
                <a:latin charset="0" pitchFamily="34" typeface="Berlin Sans FB"/>
              </a:rPr>
              <a:t>Safety Needs</a:t>
            </a:r>
          </a:p>
          <a:p>
            <a:pPr indent="-342900" marL="342900">
              <a:buNone/>
            </a:pPr>
            <a:r>
              <a:rPr dirty="0" lang="en-US" smtClean="0"/>
              <a:t>          </a:t>
            </a:r>
            <a:r>
              <a:rPr dirty="0" lang="en-US" smtClean="0" sz="3600"/>
              <a:t>Physiological Needs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type="obj"/>
          </p:nvPr>
        </p:nvSpPr>
        <p:spPr>
          <a:xfrm>
            <a:off x="457200" y="1570409"/>
            <a:ext cx="8229600" cy="4525861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endParaRPr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28800" y="1981200"/>
            <a:ext cx="42862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6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66" name="Text Box 66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/>
              <a:t>Keys (1950)  - manipulated hunger </a:t>
            </a:r>
          </a:p>
          <a:p>
            <a:pPr indent="-342900" marL="342900">
              <a:buNone/>
            </a:pPr>
            <a:r>
              <a:rPr dirty="0" lang="en-US" smtClean="0"/>
              <a:t>Oishi et al 1999 – </a:t>
            </a:r>
          </a:p>
          <a:p>
            <a:pPr indent="-342900" marL="342900">
              <a:buNone/>
            </a:pPr>
            <a:r>
              <a:rPr dirty="0" lang="en-US" smtClean="0"/>
              <a:t>Poorer countries – financial satisfaction – stronger predictor of well being </a:t>
            </a:r>
          </a:p>
          <a:p>
            <a:pPr indent="-342900" marL="342900">
              <a:buNone/>
            </a:pPr>
            <a:r>
              <a:rPr dirty="0" lang="en-US" smtClean="0"/>
              <a:t>than in wealthier countries</a:t>
            </a:r>
          </a:p>
          <a:p>
            <a:pPr indent="-342900" marL="342900">
              <a:buNone/>
            </a:pPr>
            <a:r>
              <a:rPr dirty="0" lang="en-US" smtClean="0"/>
              <a:t>Individualistic countries (US) – esteem needs more important than in collectivist countries (India)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4873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14600" y="762000"/>
            <a:ext cx="4191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7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1" name="Text Box 71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Social Motives </a:t>
            </a:r>
          </a:p>
          <a:p>
            <a:pPr indent="-342900" marL="342900">
              <a:buNone/>
            </a:pPr>
            <a:r>
              <a:rPr dirty="0" lang="en-US" smtClean="0"/>
              <a:t>  complex motive states or needs that trigger action </a:t>
            </a:r>
          </a:p>
          <a:p>
            <a:pPr indent="-342900" marL="342900">
              <a:buNone/>
            </a:pPr>
            <a:r>
              <a:rPr dirty="0" lang="en-US" smtClean="0"/>
              <a:t>  culture - normative</a:t>
            </a:r>
          </a:p>
          <a:p>
            <a:pPr indent="-342900" marL="342900">
              <a:buNone/>
            </a:pPr>
            <a:r>
              <a:rPr dirty="0" lang="en-US" smtClean="0"/>
              <a:t>  components of personality</a:t>
            </a:r>
          </a:p>
          <a:p>
            <a:pPr indent="-342900" marL="342900">
              <a:buNone/>
            </a:pPr>
            <a:r>
              <a:rPr dirty="0" lang="en-US" smtClean="0"/>
              <a:t>  Some social motives that have been researched are Need for Achievement, Need for Affiliation, Need for Power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7" name="Text Box 17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/>
              <a:t>Motivation </a:t>
            </a:r>
          </a:p>
          <a:p>
            <a:pPr indent="-342900" marL="342900"/>
            <a:r>
              <a:rPr dirty="0" lang="en-US" smtClean="0"/>
              <a:t>Theories</a:t>
            </a:r>
          </a:p>
          <a:p>
            <a:pPr indent="-342900" marL="342900">
              <a:buNone/>
            </a:pPr>
            <a:r>
              <a:rPr dirty="0" lang="en-US" smtClean="0"/>
              <a:t>     Instinct - </a:t>
            </a:r>
            <a:r>
              <a:rPr sz="1800"/>
              <a:t>A complex behaviour that is species specific(Hard Wired)</a:t>
            </a:r>
          </a:p>
          <a:p>
            <a:pPr indent="-342900" marL="342900">
              <a:buNone/>
            </a:pPr>
            <a:r>
              <a:rPr dirty="0" lang="en-US" smtClean="0"/>
              <a:t>     Drive Theory - </a:t>
            </a:r>
            <a:r>
              <a:rPr sz="1800"/>
              <a:t>Biological aspect to maintain homeostasis</a:t>
            </a:r>
          </a:p>
          <a:p>
            <a:pPr indent="-342900" marL="342900">
              <a:buNone/>
            </a:pPr>
            <a:r>
              <a:rPr dirty="0" lang="en-US" smtClean="0"/>
              <a:t>     Homeostasis - </a:t>
            </a:r>
            <a:r>
              <a:rPr sz="1800"/>
              <a:t>Biological eqm. - perturbation cause unrest- behaviour occurs to remove this. Also signifies mental homeostasis ( optimum or boredom).</a:t>
            </a:r>
          </a:p>
          <a:p>
            <a:pPr indent="-342900" marL="342900">
              <a:buNone/>
            </a:pPr>
            <a:r>
              <a:rPr dirty="0" lang="en-US" smtClean="0"/>
              <a:t>     Incentive  </a:t>
            </a:r>
          </a:p>
          <a:p>
            <a:pPr indent="-342900" marL="342900">
              <a:buNone/>
            </a:pPr>
            <a:r>
              <a:rPr dirty="0" lang="en-US" smtClean="0"/>
              <a:t>     Maslow</a:t>
            </a:r>
          </a:p>
          <a:p>
            <a:pPr indent="-342900" marL="342900">
              <a:buNone/>
            </a:pPr>
            <a:r>
              <a:rPr dirty="0" lang="en-US" smtClean="0"/>
              <a:t>     Social Motives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7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3" name="Text Box 73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Measurement of Social Motives</a:t>
            </a:r>
          </a:p>
          <a:p>
            <a:pPr indent="-342900" marL="342900">
              <a:buNone/>
            </a:pPr>
            <a:r>
              <a:rPr dirty="0" lang="en-US" smtClean="0"/>
              <a:t>   Projective Tests: TAT  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 Personality Questionnaires</a:t>
            </a:r>
          </a:p>
          <a:p>
            <a:pPr indent="-342900" marL="342900">
              <a:buNone/>
            </a:pPr>
            <a:r>
              <a:rPr dirty="0" lang="en-US" smtClean="0"/>
              <a:t> </a:t>
            </a:r>
          </a:p>
          <a:p>
            <a:pPr indent="-342900" marL="342900">
              <a:buNone/>
            </a:pPr>
            <a:r>
              <a:rPr dirty="0" lang="en-US" smtClean="0"/>
              <a:t>   Situational Tests </a:t>
            </a:r>
          </a:p>
          <a:p>
            <a:pPr indent="-342900" marL="342900">
              <a:buNone/>
            </a:pPr>
            <a:r>
              <a:rPr dirty="0" lang="en-US" smtClean="0"/>
              <a:t>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609600" marL="609600">
              <a:lnSpc>
                <a:spcPct val="90000"/>
              </a:lnSpc>
              <a:buNone/>
            </a:pPr>
            <a:r>
              <a:rPr b="1" dirty="0" lang="en-US" smtClean="0" sz="2400"/>
              <a:t>Need for Achievement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expresses itself 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 - Prefer to work on moderately challenging tasks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 - like to compare performance with others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 - persistent in tasks that maybe career related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- when successful they raise their aspirations in a realistic way 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- like to work in situation where they have moderate control  </a:t>
            </a:r>
          </a:p>
          <a:p>
            <a:pPr indent="-609600" marL="609600">
              <a:lnSpc>
                <a:spcPct val="90000"/>
              </a:lnSpc>
              <a:buNone/>
            </a:pPr>
            <a:r>
              <a:rPr dirty="0" lang="en-US" smtClean="0" sz="2400"/>
              <a:t>        (McClelland &amp; Winter, 1969, Hoyenga &amp; Hoyenga, 1984)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7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7" name="Text Box 77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Motivated by a job well done – satisfaction</a:t>
            </a:r>
          </a:p>
          <a:p>
            <a:pPr indent="-342900" marL="342900">
              <a:buNone/>
            </a:pPr>
            <a:r>
              <a:rPr dirty="0" lang="en-US" smtClean="0"/>
              <a:t>  not financial gain</a:t>
            </a:r>
          </a:p>
          <a:p>
            <a:pPr indent="-342900" marL="342900">
              <a:buNone/>
            </a:pPr>
            <a:r>
              <a:rPr dirty="0" lang="en-US" smtClean="0"/>
              <a:t>  not recognition/ fame</a:t>
            </a:r>
          </a:p>
          <a:p>
            <a:pPr indent="-342900" marL="342900">
              <a:buNone/>
            </a:pPr>
            <a:r>
              <a:rPr dirty="0" lang="en-US" smtClean="0"/>
              <a:t>  not security</a:t>
            </a:r>
          </a:p>
          <a:p>
            <a:pPr indent="-342900" marL="342900">
              <a:buNone/>
            </a:pPr>
            <a:r>
              <a:rPr dirty="0" lang="en-US" smtClean="0"/>
              <a:t>  not status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9" name="Text Box 7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Achievement Motivation and Society</a:t>
            </a:r>
          </a:p>
          <a:p>
            <a:pPr indent="-342900" marL="342900">
              <a:buNone/>
            </a:pPr>
            <a:r>
              <a:rPr dirty="0" lang="en-US" smtClean="0"/>
              <a:t>   - n ach has been suggested to be related to society’s economic and business growth</a:t>
            </a:r>
          </a:p>
          <a:p>
            <a:pPr indent="-342900" marL="342900">
              <a:buNone/>
            </a:pPr>
            <a:r>
              <a:rPr dirty="0" lang="en-US" smtClean="0"/>
              <a:t>   (McClelland, 1961, 1971).</a:t>
            </a:r>
          </a:p>
          <a:p>
            <a:pPr indent="-342900" marL="342900">
              <a:buNone/>
            </a:pPr>
            <a:r>
              <a:rPr dirty="0" lang="en-US" smtClean="0"/>
              <a:t>  - high n ach precedes spurts in economic growth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8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3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81" name="Text Box 81"/>
          <p:cNvSpPr>
            <a:spLocks/>
          </p:cNvSpPr>
          <p:nvPr>
            <p:ph type="obj"/>
          </p:nvPr>
        </p:nvSpPr>
        <p:spPr>
          <a:xfrm>
            <a:off x="457200" y="533400"/>
            <a:ext cx="8229600" cy="61722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Entrepreneurship</a:t>
            </a:r>
          </a:p>
          <a:p>
            <a:pPr indent="-342900" marL="342900"/>
            <a:r>
              <a:rPr dirty="0" lang="en-US" smtClean="0"/>
              <a:t>McClelland  - those with higher N ach – were more likely to become entrepreneurs – college graduates – followed 14 years later. </a:t>
            </a:r>
          </a:p>
          <a:p>
            <a:pPr indent="-342900" marL="342900"/>
            <a:r>
              <a:rPr dirty="0" lang="en-US" smtClean="0" sz="2400"/>
              <a:t>Collins, Hanges &amp; Locke (2004)</a:t>
            </a:r>
            <a:r>
              <a:rPr dirty="0" lang="en-US" smtClean="0" sz="2800"/>
              <a:t> </a:t>
            </a:r>
            <a:r>
              <a:rPr dirty="0" lang="en-US" smtClean="0"/>
              <a:t>–Meta-analysis</a:t>
            </a:r>
          </a:p>
          <a:p>
            <a:pPr indent="-342900" marL="342900">
              <a:buNone/>
            </a:pPr>
            <a:r>
              <a:rPr dirty="0" lang="en-US" smtClean="0"/>
              <a:t>  N ach predicted entrepreneurial activity – both career choice as well as performance.</a:t>
            </a:r>
          </a:p>
          <a:p>
            <a:pPr indent="-342900" marL="342900">
              <a:buNone/>
            </a:pPr>
            <a:r>
              <a:rPr dirty="0" lang="en-US" smtClean="0"/>
              <a:t> Other domains – skills, business strategies and environmental factors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8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b="1" dirty="0" lang="en-US" smtClean="0"/>
              <a:t>Power Motivation</a:t>
            </a:r>
          </a:p>
          <a:p>
            <a:pPr indent="-342900" marL="342900"/>
            <a:r>
              <a:rPr dirty="0" lang="en-US" smtClean="0"/>
              <a:t>Social Power “the ability or capacity of a person to produce intended effects on the behavior or emotions of another person” (Winter, 1973 in Morgan &amp; King, )</a:t>
            </a:r>
          </a:p>
          <a:p>
            <a:pPr indent="-342900" marL="342900"/>
            <a:r>
              <a:rPr dirty="0" lang="en-US" smtClean="0"/>
              <a:t> Expressed </a:t>
            </a:r>
          </a:p>
          <a:p>
            <a:pPr indent="-342900" marL="342900">
              <a:buNone/>
            </a:pPr>
            <a:r>
              <a:rPr dirty="0" lang="en-US" smtClean="0"/>
              <a:t>   - aggressive behavior, esp by men in the lower socioeconomic class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8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85" name="Text Box 8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participation in competitive sports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joining organizations and holding office in these organizations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drinking and dominating women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collecting possessions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building and disciplining their bodies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- selecting occupations that allow them to impact others       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                (Hoyenga &amp; Hoyenga, 1984)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8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Machiavellianism</a:t>
            </a:r>
          </a:p>
          <a:p>
            <a:pPr indent="-342900" marL="342900">
              <a:buNone/>
            </a:pPr>
            <a:r>
              <a:rPr dirty="0" lang="en-US" smtClean="0"/>
              <a:t> express their power motive by manipulating and exploiting others in a deceptive and unscrupulous fashion (Christie &amp; Geis, 1970)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8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Effectance Motive </a:t>
            </a:r>
          </a:p>
          <a:p>
            <a:pPr indent="-342900" marL="342900">
              <a:buNone/>
            </a:pPr>
            <a:r>
              <a:rPr dirty="0" lang="en-US" smtClean="0"/>
              <a:t>  to act competently and effectively when interacting with the environment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Self Actualization Motive  </a:t>
            </a:r>
          </a:p>
          <a:p>
            <a:pPr indent="-342900" marL="342900">
              <a:buNone/>
            </a:pPr>
            <a:r>
              <a:rPr dirty="0" lang="en-US" smtClean="0"/>
              <a:t>   develop potential to the fullest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9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Motivational Conflict </a:t>
            </a:r>
          </a:p>
        </p:txBody>
      </p:sp>
      <p:sp>
        <p:nvSpPr>
          <p:cNvPr id="91" name="Text Box 91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Approach – Approach Conflict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Approach –Avoidance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Avoidance – Avoidance</a:t>
            </a:r>
          </a:p>
          <a:p>
            <a:pPr indent="-342900" marL="342900"/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9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Goal directed behavior -  that the individual persists at until the goal is attained – motivated behavior</a:t>
            </a:r>
          </a:p>
          <a:p>
            <a:pPr indent="-342900" marL="342900"/>
            <a:r>
              <a:rPr dirty="0" lang="en-US" smtClean="0"/>
              <a:t>The process that initiates, guides and maintains goal oriented behavior – motivation</a:t>
            </a:r>
          </a:p>
          <a:p>
            <a:pPr indent="-342900" marL="342900"/>
            <a:r>
              <a:rPr dirty="0" lang="en-US" smtClean="0"/>
              <a:t>“The reason or reasons for acting or behaving in a particular way”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2587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1" name="Text Box 21"/>
          <p:cNvSpPr>
            <a:spLocks/>
          </p:cNvSpPr>
          <p:nvPr>
            <p:ph type="obj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endParaRPr dirty="0" lang="en-US" smtClean="0"/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Shares the same root as ‘motion’ – something that moves an organism</a:t>
            </a:r>
          </a:p>
          <a:p>
            <a:pPr indent="-342900" marL="342900"/>
            <a:endParaRPr dirty="0" lang="en-US" smtClean="0"/>
          </a:p>
          <a:p>
            <a:pPr indent="-342900" marL="342900"/>
            <a:endParaRPr dirty="0"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3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b="1" dirty="0" i="1" lang="en-US" smtClean="0"/>
              <a:t>Some views of Motivation</a:t>
            </a:r>
          </a:p>
          <a:p>
            <a:pPr indent="-342900" marL="342900"/>
            <a:r>
              <a:rPr b="1" dirty="0" lang="en-US" smtClean="0"/>
              <a:t>Instinct</a:t>
            </a:r>
            <a:r>
              <a:rPr dirty="0" lang="en-US" smtClean="0"/>
              <a:t> – a complex behaviour that is species specific and not learnt</a:t>
            </a:r>
          </a:p>
          <a:p>
            <a:pPr indent="-342900" marL="342900"/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 infants – sucking </a:t>
            </a:r>
          </a:p>
          <a:p>
            <a:pPr indent="-342900" marL="342900">
              <a:buNone/>
            </a:pPr>
            <a:r>
              <a:rPr dirty="0" lang="en-US" smtClean="0"/>
              <a:t>   imprinting </a:t>
            </a:r>
          </a:p>
          <a:p>
            <a:pPr indent="-342900" marL="342900">
              <a:buNone/>
            </a:pPr>
            <a:r>
              <a:rPr dirty="0" lang="en-US" smtClean="0"/>
              <a:t>   mating </a:t>
            </a:r>
          </a:p>
          <a:p>
            <a:pPr indent="-342900" marL="342900">
              <a:buNone/>
            </a:pPr>
            <a:r>
              <a:rPr dirty="0" lang="en-US" smtClean="0"/>
              <a:t>   building nests 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Drive Theory</a:t>
            </a:r>
          </a:p>
        </p:txBody>
      </p:sp>
      <p:sp>
        <p:nvSpPr>
          <p:cNvPr id="25" name="Text Box 25"/>
          <p:cNvSpPr>
            <a:spLocks/>
          </p:cNvSpPr>
          <p:nvPr>
            <p:ph type="obj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Motivation as ‘energy’</a:t>
            </a:r>
          </a:p>
          <a:p>
            <a:pPr indent="-342900" marL="342900"/>
            <a:r>
              <a:rPr dirty="0" lang="en-US" smtClean="0"/>
              <a:t>A Drive is a state of unrest or disturbance that leads to one behavior after another until the disturbance is removed </a:t>
            </a:r>
          </a:p>
          <a:p>
            <a:pPr indent="-342900" marL="342900">
              <a:buNone/>
            </a:pPr>
            <a:r>
              <a:rPr dirty="0" lang="en-US" smtClean="0"/>
              <a:t>  Thirsty rat keeps looking for water until it’s thirst is quenched </a:t>
            </a:r>
          </a:p>
          <a:p>
            <a:pPr indent="-342900" marL="342900">
              <a:buNone/>
            </a:pPr>
            <a:r>
              <a:rPr dirty="0" lang="en-US" smtClean="0"/>
              <a:t>  Splinter in the paw</a:t>
            </a:r>
          </a:p>
          <a:p>
            <a:pPr indent="-342900" marL="342900">
              <a:buNone/>
            </a:pPr>
            <a:r>
              <a:rPr b="1" dirty="0" lang="en-US" smtClean="0"/>
              <a:t> Drive Reduction </a:t>
            </a:r>
            <a:r>
              <a:rPr dirty="0" lang="en-US" smtClean="0"/>
              <a:t>– animal strives to reduce arousal 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285750" lvl="1" marL="742950">
              <a:buNone/>
            </a:pPr>
            <a:r>
              <a:rPr dirty="0" lang="en-US" smtClean="0"/>
              <a:t>However once all needs have been met, the organism would become inactive</a:t>
            </a:r>
          </a:p>
          <a:p>
            <a:pPr indent="-285750" lvl="1" marL="742950">
              <a:buNone/>
            </a:pPr>
            <a:endParaRPr dirty="0" lang="en-US" smtClean="0"/>
          </a:p>
          <a:p>
            <a:pPr indent="-285750" lvl="1" marL="742950">
              <a:buNone/>
            </a:pPr>
            <a:r>
              <a:rPr dirty="0" lang="en-US" smtClean="0"/>
              <a:t>But Some people seek stimulation </a:t>
            </a:r>
            <a:r>
              <a:rPr sz="1800"/>
              <a:t>(thresholds could be different)</a:t>
            </a:r>
          </a:p>
          <a:p>
            <a:pPr indent="-285750" lvl="1" marL="742950">
              <a:buNone/>
            </a:pPr>
            <a:endParaRPr dirty="0" lang="en-US" smtClean="0"/>
          </a:p>
          <a:p>
            <a:pPr indent="-285750" lvl="1" marL="742950">
              <a:buNone/>
            </a:pPr>
            <a:r>
              <a:rPr dirty="0" lang="en-US" smtClean="0"/>
              <a:t>The presence of external stimulation – the availability of drinks in the environment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9" name="Text Box 29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b="1" dirty="0" lang="en-US" smtClean="0"/>
              <a:t>Homeostasis – </a:t>
            </a:r>
            <a:r>
              <a:rPr dirty="0" lang="en-US" smtClean="0"/>
              <a:t>maintenance of optimal physiological states – temperature, hydration, nutrition..</a:t>
            </a:r>
          </a:p>
          <a:p>
            <a:pPr indent="-342900" marL="342900">
              <a:buNone/>
            </a:pPr>
            <a:r>
              <a:rPr dirty="0" lang="en-US" smtClean="0"/>
              <a:t>    mental states – boredom</a:t>
            </a:r>
          </a:p>
          <a:p>
            <a:pPr indent="-342900" marL="342900">
              <a:buNone/>
            </a:pPr>
            <a:r>
              <a:rPr dirty="0" lang="en-US" smtClean="0"/>
              <a:t>   state of optimal arousal </a:t>
            </a:r>
          </a:p>
          <a:p>
            <a:pPr indent="-342900" marL="342900">
              <a:buNone/>
            </a:pPr>
            <a:r>
              <a:rPr dirty="0" lang="en-US" smtClean="0"/>
              <a:t>  expend energy to maintain optimal state </a:t>
            </a:r>
          </a:p>
          <a:p>
            <a:pPr indent="-342900" marL="342900">
              <a:buNone/>
            </a:pPr>
            <a:r>
              <a:rPr dirty="0" lang="en-US" smtClean="0"/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1346</Words>
  <Paragraphs>191</Paragraphs>
  <Slides>38</Slides>
  <Notes>1</Notes>
  <TotalTime>0</TotalTime>
  <HiddenSlides>0</HiddenSlides>
  <ScaleCrop>false</ScaleCrop>
  <HyperlinksChanged>false</HyperlinksChanged>
  <Application>Microsoft PowerPoint</Application>
  <PresentationFormat/>
</Properties>
</file>